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7.xml" ContentType="application/vnd.openxmlformats-officedocument.presentationml.tags+xml"/>
  <Override PartName="/ppt/notesSlides/notesSlide20.xml" ContentType="application/vnd.openxmlformats-officedocument.presentationml.notesSlide+xml"/>
  <Override PartName="/ppt/tags/tag18.xml" ContentType="application/vnd.openxmlformats-officedocument.presentationml.tags+xml"/>
  <Override PartName="/ppt/notesSlides/notesSlide2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9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30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31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3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33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34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35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38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39.xml" ContentType="application/vnd.openxmlformats-officedocument.presentationml.notesSlide+xml"/>
  <Override PartName="/ppt/tags/tag53.xml" ContentType="application/vnd.openxmlformats-officedocument.presentationml.tags+xml"/>
  <Override PartName="/ppt/notesSlides/notesSlide40.xml" ContentType="application/vnd.openxmlformats-officedocument.presentationml.notesSlide+xml"/>
  <Override PartName="/ppt/tags/tag54.xml" ContentType="application/vnd.openxmlformats-officedocument.presentationml.tags+xml"/>
  <Override PartName="/ppt/notesSlides/notesSlide41.xml" ContentType="application/vnd.openxmlformats-officedocument.presentationml.notesSlide+xml"/>
  <Override PartName="/ppt/tags/tag55.xml" ContentType="application/vnd.openxmlformats-officedocument.presentationml.tags+xml"/>
  <Override PartName="/ppt/notesSlides/notesSlide42.xml" ContentType="application/vnd.openxmlformats-officedocument.presentationml.notesSlide+xml"/>
  <Override PartName="/ppt/tags/tag56.xml" ContentType="application/vnd.openxmlformats-officedocument.presentationml.tags+xml"/>
  <Override PartName="/ppt/notesSlides/notesSlide43.xml" ContentType="application/vnd.openxmlformats-officedocument.presentationml.notesSlide+xml"/>
  <Override PartName="/ppt/tags/tag57.xml" ContentType="application/vnd.openxmlformats-officedocument.presentationml.tags+xml"/>
  <Override PartName="/ppt/notesSlides/notesSlide44.xml" ContentType="application/vnd.openxmlformats-officedocument.presentationml.notesSlide+xml"/>
  <Override PartName="/ppt/tags/tag58.xml" ContentType="application/vnd.openxmlformats-officedocument.presentationml.tags+xml"/>
  <Override PartName="/ppt/notesSlides/notesSlide45.xml" ContentType="application/vnd.openxmlformats-officedocument.presentationml.notesSlide+xml"/>
  <Override PartName="/ppt/tags/tag59.xml" ContentType="application/vnd.openxmlformats-officedocument.presentationml.tags+xml"/>
  <Override PartName="/ppt/notesSlides/notesSlide46.xml" ContentType="application/vnd.openxmlformats-officedocument.presentationml.notesSlide+xml"/>
  <Override PartName="/ppt/tags/tag60.xml" ContentType="application/vnd.openxmlformats-officedocument.presentationml.tags+xml"/>
  <Override PartName="/ppt/notesSlides/notesSlide47.xml" ContentType="application/vnd.openxmlformats-officedocument.presentationml.notesSlide+xml"/>
  <Override PartName="/ppt/tags/tag61.xml" ContentType="application/vnd.openxmlformats-officedocument.presentationml.tags+xml"/>
  <Override PartName="/ppt/notesSlides/notesSlide48.xml" ContentType="application/vnd.openxmlformats-officedocument.presentationml.notesSlide+xml"/>
  <Override PartName="/ppt/tags/tag62.xml" ContentType="application/vnd.openxmlformats-officedocument.presentationml.tags+xml"/>
  <Override PartName="/ppt/notesSlides/notesSlide49.xml" ContentType="application/vnd.openxmlformats-officedocument.presentationml.notesSlide+xml"/>
  <Override PartName="/ppt/tags/tag63.xml" ContentType="application/vnd.openxmlformats-officedocument.presentationml.tags+xml"/>
  <Override PartName="/ppt/notesSlides/notesSlide50.xml" ContentType="application/vnd.openxmlformats-officedocument.presentationml.notesSlide+xml"/>
  <Override PartName="/ppt/tags/tag64.xml" ContentType="application/vnd.openxmlformats-officedocument.presentationml.tags+xml"/>
  <Override PartName="/ppt/notesSlides/notesSlide51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52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53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54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55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56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57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58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59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60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9"/>
  </p:notesMasterIdLst>
  <p:sldIdLst>
    <p:sldId id="256" r:id="rId2"/>
    <p:sldId id="699" r:id="rId3"/>
    <p:sldId id="703" r:id="rId4"/>
    <p:sldId id="706" r:id="rId5"/>
    <p:sldId id="698" r:id="rId6"/>
    <p:sldId id="707" r:id="rId7"/>
    <p:sldId id="708" r:id="rId8"/>
    <p:sldId id="709" r:id="rId9"/>
    <p:sldId id="710" r:id="rId10"/>
    <p:sldId id="711" r:id="rId11"/>
    <p:sldId id="712" r:id="rId12"/>
    <p:sldId id="713" r:id="rId13"/>
    <p:sldId id="714" r:id="rId14"/>
    <p:sldId id="715" r:id="rId15"/>
    <p:sldId id="716" r:id="rId16"/>
    <p:sldId id="720" r:id="rId17"/>
    <p:sldId id="744" r:id="rId18"/>
    <p:sldId id="745" r:id="rId19"/>
    <p:sldId id="746" r:id="rId20"/>
    <p:sldId id="747" r:id="rId21"/>
    <p:sldId id="564" r:id="rId22"/>
    <p:sldId id="651" r:id="rId23"/>
    <p:sldId id="653" r:id="rId24"/>
    <p:sldId id="654" r:id="rId25"/>
    <p:sldId id="655" r:id="rId26"/>
    <p:sldId id="657" r:id="rId27"/>
    <p:sldId id="656" r:id="rId28"/>
    <p:sldId id="658" r:id="rId29"/>
    <p:sldId id="661" r:id="rId30"/>
    <p:sldId id="662" r:id="rId31"/>
    <p:sldId id="318" r:id="rId32"/>
    <p:sldId id="663" r:id="rId33"/>
    <p:sldId id="640" r:id="rId34"/>
    <p:sldId id="567" r:id="rId35"/>
    <p:sldId id="641" r:id="rId36"/>
    <p:sldId id="642" r:id="rId37"/>
    <p:sldId id="643" r:id="rId38"/>
    <p:sldId id="644" r:id="rId39"/>
    <p:sldId id="645" r:id="rId40"/>
    <p:sldId id="646" r:id="rId41"/>
    <p:sldId id="647" r:id="rId42"/>
    <p:sldId id="659" r:id="rId43"/>
    <p:sldId id="665" r:id="rId44"/>
    <p:sldId id="748" r:id="rId45"/>
    <p:sldId id="749" r:id="rId46"/>
    <p:sldId id="750" r:id="rId47"/>
    <p:sldId id="704" r:id="rId48"/>
    <p:sldId id="705" r:id="rId49"/>
    <p:sldId id="751" r:id="rId50"/>
    <p:sldId id="752" r:id="rId51"/>
    <p:sldId id="753" r:id="rId52"/>
    <p:sldId id="754" r:id="rId53"/>
    <p:sldId id="755" r:id="rId54"/>
    <p:sldId id="756" r:id="rId55"/>
    <p:sldId id="757" r:id="rId56"/>
    <p:sldId id="758" r:id="rId57"/>
    <p:sldId id="759" r:id="rId58"/>
    <p:sldId id="760" r:id="rId59"/>
    <p:sldId id="761" r:id="rId60"/>
    <p:sldId id="718" r:id="rId61"/>
    <p:sldId id="719" r:id="rId62"/>
    <p:sldId id="762" r:id="rId63"/>
    <p:sldId id="721" r:id="rId64"/>
    <p:sldId id="722" r:id="rId65"/>
    <p:sldId id="723" r:id="rId66"/>
    <p:sldId id="724" r:id="rId67"/>
    <p:sldId id="725" r:id="rId6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1005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43D0E-DFD0-4243-BD7E-4FE8A0DBAD95}" type="datetimeFigureOut">
              <a:rPr lang="en-SG" smtClean="0"/>
              <a:t>6/6/2024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56AF4-9FCA-4818-B28D-98B33E97B4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220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38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44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31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96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22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68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2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12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34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95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07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07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48625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3109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36393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25012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35279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30288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26438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05715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98428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286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604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03618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42108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52722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82867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60184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56550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58286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74642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89177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0352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857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426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01991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45737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24915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72168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8888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46806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2122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14757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0119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040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65373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89267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56123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270411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057388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647621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070264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038605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172665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8340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2743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295821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9444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82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59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44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1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6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81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4438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0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2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2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4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0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5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8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D4808-1B82-CE47-B0AA-2CF74A43121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image" Target="../media/image23.png"/><Relationship Id="rId26" Type="http://schemas.openxmlformats.org/officeDocument/2006/relationships/image" Target="../media/image32.png"/><Relationship Id="rId3" Type="http://schemas.openxmlformats.org/officeDocument/2006/relationships/tags" Target="../tags/tag5.xml"/><Relationship Id="rId21" Type="http://schemas.openxmlformats.org/officeDocument/2006/relationships/image" Target="../media/image27.png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image" Target="../media/image20.png"/><Relationship Id="rId25" Type="http://schemas.openxmlformats.org/officeDocument/2006/relationships/image" Target="../media/image31.png"/><Relationship Id="rId2" Type="http://schemas.openxmlformats.org/officeDocument/2006/relationships/tags" Target="../tags/tag4.xml"/><Relationship Id="rId16" Type="http://schemas.openxmlformats.org/officeDocument/2006/relationships/notesSlide" Target="../notesSlides/notesSlide15.xml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image" Target="../media/image30.png"/><Relationship Id="rId5" Type="http://schemas.openxmlformats.org/officeDocument/2006/relationships/tags" Target="../tags/tag7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tags" Target="../tags/tag12.xml"/><Relationship Id="rId19" Type="http://schemas.openxmlformats.org/officeDocument/2006/relationships/image" Target="../media/image25.png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Relationship Id="rId6" Type="http://schemas.openxmlformats.org/officeDocument/2006/relationships/image" Target="../media/image211.png"/><Relationship Id="rId5" Type="http://schemas.openxmlformats.org/officeDocument/2006/relationships/image" Target="../media/image4.png"/><Relationship Id="rId4" Type="http://schemas.openxmlformats.org/officeDocument/2006/relationships/image" Target="../media/image20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Relationship Id="rId5" Type="http://schemas.openxmlformats.org/officeDocument/2006/relationships/image" Target="../media/image370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70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23.xml"/><Relationship Id="rId7" Type="http://schemas.openxmlformats.org/officeDocument/2006/relationships/image" Target="../media/image40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38.png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37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26.xml"/><Relationship Id="rId7" Type="http://schemas.openxmlformats.org/officeDocument/2006/relationships/image" Target="../media/image40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38.png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3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43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43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43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49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43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0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4.png"/><Relationship Id="rId5" Type="http://schemas.openxmlformats.org/officeDocument/2006/relationships/image" Target="../media/image46.png"/><Relationship Id="rId4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4.png"/><Relationship Id="rId5" Type="http://schemas.openxmlformats.org/officeDocument/2006/relationships/image" Target="../media/image51.png"/><Relationship Id="rId4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4.png"/><Relationship Id="rId5" Type="http://schemas.openxmlformats.org/officeDocument/2006/relationships/image" Target="../media/image52.png"/><Relationship Id="rId4" Type="http://schemas.openxmlformats.org/officeDocument/2006/relationships/notesSlide" Target="../notesSlides/notesSlide3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4.png"/><Relationship Id="rId5" Type="http://schemas.openxmlformats.org/officeDocument/2006/relationships/image" Target="../media/image53.png"/><Relationship Id="rId4" Type="http://schemas.openxmlformats.org/officeDocument/2006/relationships/notesSlide" Target="../notesSlides/notesSlide3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4.png"/><Relationship Id="rId5" Type="http://schemas.openxmlformats.org/officeDocument/2006/relationships/image" Target="../media/image54.png"/><Relationship Id="rId4" Type="http://schemas.openxmlformats.org/officeDocument/2006/relationships/notesSlide" Target="../notesSlides/notesSlide3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4.png"/><Relationship Id="rId5" Type="http://schemas.openxmlformats.org/officeDocument/2006/relationships/image" Target="../media/image55.png"/><Relationship Id="rId4" Type="http://schemas.openxmlformats.org/officeDocument/2006/relationships/notesSlide" Target="../notesSlides/notesSlide3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4.png"/><Relationship Id="rId5" Type="http://schemas.openxmlformats.org/officeDocument/2006/relationships/image" Target="../media/image56.png"/><Relationship Id="rId4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4.png"/><Relationship Id="rId5" Type="http://schemas.openxmlformats.org/officeDocument/2006/relationships/image" Target="../media/image57.png"/><Relationship Id="rId4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4.png"/><Relationship Id="rId5" Type="http://schemas.openxmlformats.org/officeDocument/2006/relationships/image" Target="../media/image57.png"/><Relationship Id="rId4" Type="http://schemas.openxmlformats.org/officeDocument/2006/relationships/notesSlide" Target="../notesSlides/notesSlide3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5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4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0.png"/><Relationship Id="rId5" Type="http://schemas.openxmlformats.org/officeDocument/2006/relationships/image" Target="../media/image43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tags" Target="../tags/tag49.xml"/><Relationship Id="rId7" Type="http://schemas.openxmlformats.org/officeDocument/2006/relationships/image" Target="../media/image4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212.png"/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6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tags" Target="../tags/tag52.xml"/><Relationship Id="rId7" Type="http://schemas.openxmlformats.org/officeDocument/2006/relationships/image" Target="../media/image4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212.png"/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6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3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4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5.xml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2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7.xml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8.xml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9.xml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0.xml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1.xml"/><Relationship Id="rId4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2.xml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3.xml"/><Relationship Id="rId4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4.xml"/><Relationship Id="rId4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tags" Target="../tags/tag67.xml"/><Relationship Id="rId7" Type="http://schemas.openxmlformats.org/officeDocument/2006/relationships/image" Target="../media/image66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52.xml"/><Relationship Id="rId4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" Type="http://schemas.openxmlformats.org/officeDocument/2006/relationships/tags" Target="../tags/tag69.xml"/><Relationship Id="rId16" Type="http://schemas.openxmlformats.org/officeDocument/2006/relationships/image" Target="../media/image73.png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image" Target="../media/image120.png"/><Relationship Id="rId5" Type="http://schemas.openxmlformats.org/officeDocument/2006/relationships/tags" Target="../tags/tag72.xml"/><Relationship Id="rId15" Type="http://schemas.openxmlformats.org/officeDocument/2006/relationships/image" Target="../media/image72.png"/><Relationship Id="rId10" Type="http://schemas.openxmlformats.org/officeDocument/2006/relationships/notesSlide" Target="../notesSlides/notesSlide53.xml"/><Relationship Id="rId19" Type="http://schemas.openxmlformats.org/officeDocument/2006/relationships/image" Target="../media/image76.png"/><Relationship Id="rId4" Type="http://schemas.openxmlformats.org/officeDocument/2006/relationships/tags" Target="../tags/tag71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7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image" Target="../media/image78.png"/><Relationship Id="rId18" Type="http://schemas.openxmlformats.org/officeDocument/2006/relationships/image" Target="../media/image75.png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image" Target="../media/image77.png"/><Relationship Id="rId17" Type="http://schemas.openxmlformats.org/officeDocument/2006/relationships/image" Target="../media/image74.png"/><Relationship Id="rId2" Type="http://schemas.openxmlformats.org/officeDocument/2006/relationships/tags" Target="../tags/tag77.xml"/><Relationship Id="rId16" Type="http://schemas.openxmlformats.org/officeDocument/2006/relationships/image" Target="../media/image73.png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image" Target="../media/image120.png"/><Relationship Id="rId5" Type="http://schemas.openxmlformats.org/officeDocument/2006/relationships/tags" Target="../tags/tag80.xml"/><Relationship Id="rId15" Type="http://schemas.openxmlformats.org/officeDocument/2006/relationships/image" Target="../media/image72.png"/><Relationship Id="rId10" Type="http://schemas.openxmlformats.org/officeDocument/2006/relationships/notesSlide" Target="../notesSlides/notesSlide54.xml"/><Relationship Id="rId19" Type="http://schemas.openxmlformats.org/officeDocument/2006/relationships/image" Target="../media/image80.png"/><Relationship Id="rId4" Type="http://schemas.openxmlformats.org/officeDocument/2006/relationships/tags" Target="../tags/tag79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79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image" Target="../media/image82.png"/><Relationship Id="rId18" Type="http://schemas.openxmlformats.org/officeDocument/2006/relationships/image" Target="../media/image75.png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image" Target="../media/image81.png"/><Relationship Id="rId17" Type="http://schemas.openxmlformats.org/officeDocument/2006/relationships/image" Target="../media/image74.png"/><Relationship Id="rId2" Type="http://schemas.openxmlformats.org/officeDocument/2006/relationships/tags" Target="../tags/tag85.xml"/><Relationship Id="rId16" Type="http://schemas.openxmlformats.org/officeDocument/2006/relationships/image" Target="../media/image73.png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image" Target="../media/image120.png"/><Relationship Id="rId5" Type="http://schemas.openxmlformats.org/officeDocument/2006/relationships/tags" Target="../tags/tag88.xml"/><Relationship Id="rId15" Type="http://schemas.openxmlformats.org/officeDocument/2006/relationships/image" Target="../media/image84.png"/><Relationship Id="rId10" Type="http://schemas.openxmlformats.org/officeDocument/2006/relationships/notesSlide" Target="../notesSlides/notesSlide55.xml"/><Relationship Id="rId19" Type="http://schemas.openxmlformats.org/officeDocument/2006/relationships/image" Target="../media/image80.png"/><Relationship Id="rId4" Type="http://schemas.openxmlformats.org/officeDocument/2006/relationships/tags" Target="../tags/tag8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83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13" Type="http://schemas.openxmlformats.org/officeDocument/2006/relationships/image" Target="../media/image85.png"/><Relationship Id="rId18" Type="http://schemas.openxmlformats.org/officeDocument/2006/relationships/image" Target="../media/image75.png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12" Type="http://schemas.openxmlformats.org/officeDocument/2006/relationships/image" Target="../media/image81.png"/><Relationship Id="rId17" Type="http://schemas.openxmlformats.org/officeDocument/2006/relationships/image" Target="../media/image74.png"/><Relationship Id="rId2" Type="http://schemas.openxmlformats.org/officeDocument/2006/relationships/tags" Target="../tags/tag93.xml"/><Relationship Id="rId16" Type="http://schemas.openxmlformats.org/officeDocument/2006/relationships/image" Target="../media/image73.png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image" Target="../media/image120.png"/><Relationship Id="rId5" Type="http://schemas.openxmlformats.org/officeDocument/2006/relationships/tags" Target="../tags/tag96.xml"/><Relationship Id="rId15" Type="http://schemas.openxmlformats.org/officeDocument/2006/relationships/image" Target="../media/image86.png"/><Relationship Id="rId10" Type="http://schemas.openxmlformats.org/officeDocument/2006/relationships/notesSlide" Target="../notesSlides/notesSlide56.xml"/><Relationship Id="rId19" Type="http://schemas.openxmlformats.org/officeDocument/2006/relationships/image" Target="../media/image80.png"/><Relationship Id="rId4" Type="http://schemas.openxmlformats.org/officeDocument/2006/relationships/tags" Target="../tags/tag95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83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image" Target="../media/image85.png"/><Relationship Id="rId18" Type="http://schemas.openxmlformats.org/officeDocument/2006/relationships/image" Target="../media/image75.png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12" Type="http://schemas.openxmlformats.org/officeDocument/2006/relationships/image" Target="../media/image81.png"/><Relationship Id="rId17" Type="http://schemas.openxmlformats.org/officeDocument/2006/relationships/image" Target="../media/image74.png"/><Relationship Id="rId2" Type="http://schemas.openxmlformats.org/officeDocument/2006/relationships/tags" Target="../tags/tag101.xml"/><Relationship Id="rId16" Type="http://schemas.openxmlformats.org/officeDocument/2006/relationships/image" Target="../media/image73.png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image" Target="../media/image120.png"/><Relationship Id="rId5" Type="http://schemas.openxmlformats.org/officeDocument/2006/relationships/tags" Target="../tags/tag104.xml"/><Relationship Id="rId15" Type="http://schemas.openxmlformats.org/officeDocument/2006/relationships/image" Target="../media/image88.png"/><Relationship Id="rId10" Type="http://schemas.openxmlformats.org/officeDocument/2006/relationships/notesSlide" Target="../notesSlides/notesSlide57.xml"/><Relationship Id="rId19" Type="http://schemas.openxmlformats.org/officeDocument/2006/relationships/image" Target="../media/image80.png"/><Relationship Id="rId4" Type="http://schemas.openxmlformats.org/officeDocument/2006/relationships/tags" Target="../tags/tag103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87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12" Type="http://schemas.openxmlformats.org/officeDocument/2006/relationships/image" Target="../media/image81.png"/><Relationship Id="rId17" Type="http://schemas.openxmlformats.org/officeDocument/2006/relationships/image" Target="../media/image74.png"/><Relationship Id="rId2" Type="http://schemas.openxmlformats.org/officeDocument/2006/relationships/tags" Target="../tags/tag109.xml"/><Relationship Id="rId16" Type="http://schemas.openxmlformats.org/officeDocument/2006/relationships/image" Target="../media/image73.png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image" Target="../media/image120.png"/><Relationship Id="rId5" Type="http://schemas.openxmlformats.org/officeDocument/2006/relationships/tags" Target="../tags/tag112.xml"/><Relationship Id="rId15" Type="http://schemas.openxmlformats.org/officeDocument/2006/relationships/image" Target="../media/image88.png"/><Relationship Id="rId10" Type="http://schemas.openxmlformats.org/officeDocument/2006/relationships/notesSlide" Target="../notesSlides/notesSlide58.xml"/><Relationship Id="rId19" Type="http://schemas.openxmlformats.org/officeDocument/2006/relationships/image" Target="../media/image80.png"/><Relationship Id="rId4" Type="http://schemas.openxmlformats.org/officeDocument/2006/relationships/tags" Target="../tags/tag111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89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13" Type="http://schemas.openxmlformats.org/officeDocument/2006/relationships/image" Target="../media/image85.png"/><Relationship Id="rId18" Type="http://schemas.openxmlformats.org/officeDocument/2006/relationships/image" Target="../media/image93.png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12" Type="http://schemas.openxmlformats.org/officeDocument/2006/relationships/image" Target="../media/image81.png"/><Relationship Id="rId17" Type="http://schemas.openxmlformats.org/officeDocument/2006/relationships/image" Target="../media/image92.png"/><Relationship Id="rId2" Type="http://schemas.openxmlformats.org/officeDocument/2006/relationships/tags" Target="../tags/tag117.xml"/><Relationship Id="rId16" Type="http://schemas.openxmlformats.org/officeDocument/2006/relationships/image" Target="../media/image91.png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11" Type="http://schemas.openxmlformats.org/officeDocument/2006/relationships/image" Target="../media/image120.png"/><Relationship Id="rId5" Type="http://schemas.openxmlformats.org/officeDocument/2006/relationships/tags" Target="../tags/tag120.xml"/><Relationship Id="rId15" Type="http://schemas.openxmlformats.org/officeDocument/2006/relationships/image" Target="../media/image88.png"/><Relationship Id="rId10" Type="http://schemas.openxmlformats.org/officeDocument/2006/relationships/notesSlide" Target="../notesSlides/notesSlide59.xml"/><Relationship Id="rId19" Type="http://schemas.openxmlformats.org/officeDocument/2006/relationships/image" Target="../media/image80.png"/><Relationship Id="rId4" Type="http://schemas.openxmlformats.org/officeDocument/2006/relationships/tags" Target="../tags/tag119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89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tags" Target="../tags/tag131.xml"/><Relationship Id="rId13" Type="http://schemas.openxmlformats.org/officeDocument/2006/relationships/image" Target="../media/image85.png"/><Relationship Id="rId18" Type="http://schemas.openxmlformats.org/officeDocument/2006/relationships/image" Target="../media/image93.png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12" Type="http://schemas.openxmlformats.org/officeDocument/2006/relationships/image" Target="../media/image81.png"/><Relationship Id="rId17" Type="http://schemas.openxmlformats.org/officeDocument/2006/relationships/image" Target="../media/image95.png"/><Relationship Id="rId2" Type="http://schemas.openxmlformats.org/officeDocument/2006/relationships/tags" Target="../tags/tag125.xml"/><Relationship Id="rId16" Type="http://schemas.openxmlformats.org/officeDocument/2006/relationships/image" Target="../media/image94.png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11" Type="http://schemas.openxmlformats.org/officeDocument/2006/relationships/image" Target="../media/image120.png"/><Relationship Id="rId5" Type="http://schemas.openxmlformats.org/officeDocument/2006/relationships/tags" Target="../tags/tag128.xml"/><Relationship Id="rId15" Type="http://schemas.openxmlformats.org/officeDocument/2006/relationships/image" Target="../media/image88.png"/><Relationship Id="rId10" Type="http://schemas.openxmlformats.org/officeDocument/2006/relationships/notesSlide" Target="../notesSlides/notesSlide60.xml"/><Relationship Id="rId19" Type="http://schemas.openxmlformats.org/officeDocument/2006/relationships/image" Target="../media/image80.png"/><Relationship Id="rId4" Type="http://schemas.openxmlformats.org/officeDocument/2006/relationships/tags" Target="../tags/tag12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89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tags" Target="../tags/tag139.xml"/><Relationship Id="rId13" Type="http://schemas.openxmlformats.org/officeDocument/2006/relationships/image" Target="../media/image85.png"/><Relationship Id="rId18" Type="http://schemas.openxmlformats.org/officeDocument/2006/relationships/image" Target="../media/image93.png"/><Relationship Id="rId3" Type="http://schemas.openxmlformats.org/officeDocument/2006/relationships/tags" Target="../tags/tag134.xml"/><Relationship Id="rId7" Type="http://schemas.openxmlformats.org/officeDocument/2006/relationships/tags" Target="../tags/tag138.xml"/><Relationship Id="rId12" Type="http://schemas.openxmlformats.org/officeDocument/2006/relationships/image" Target="../media/image81.png"/><Relationship Id="rId17" Type="http://schemas.openxmlformats.org/officeDocument/2006/relationships/image" Target="../media/image96.png"/><Relationship Id="rId2" Type="http://schemas.openxmlformats.org/officeDocument/2006/relationships/tags" Target="../tags/tag133.xml"/><Relationship Id="rId16" Type="http://schemas.openxmlformats.org/officeDocument/2006/relationships/image" Target="../media/image94.png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11" Type="http://schemas.openxmlformats.org/officeDocument/2006/relationships/image" Target="../media/image120.png"/><Relationship Id="rId5" Type="http://schemas.openxmlformats.org/officeDocument/2006/relationships/tags" Target="../tags/tag136.xml"/><Relationship Id="rId15" Type="http://schemas.openxmlformats.org/officeDocument/2006/relationships/image" Target="../media/image88.png"/><Relationship Id="rId10" Type="http://schemas.openxmlformats.org/officeDocument/2006/relationships/notesSlide" Target="../notesSlides/notesSlide61.xml"/><Relationship Id="rId19" Type="http://schemas.openxmlformats.org/officeDocument/2006/relationships/image" Target="../media/image80.png"/><Relationship Id="rId4" Type="http://schemas.openxmlformats.org/officeDocument/2006/relationships/tags" Target="../tags/tag135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8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37F0D08-1508-4E75-B9DA-B64000D67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6" y="76200"/>
            <a:ext cx="2138362" cy="226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015" y="4689065"/>
            <a:ext cx="8649623" cy="1752600"/>
          </a:xfrm>
        </p:spPr>
        <p:txBody>
          <a:bodyPr>
            <a:normAutofit/>
          </a:bodyPr>
          <a:lstStyle/>
          <a:p>
            <a:r>
              <a:rPr lang="en-US" dirty="0"/>
              <a:t>CS 161 Design and Analysis of Algorithms</a:t>
            </a:r>
          </a:p>
          <a:p>
            <a:r>
              <a:rPr lang="en-US" dirty="0"/>
              <a:t>Ioannis Panageas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90764" y="2292225"/>
            <a:ext cx="8286108" cy="187435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</a:rPr>
              <a:t>						 L</a:t>
            </a:r>
            <a:r>
              <a:rPr lang="en-US" dirty="0">
                <a:solidFill>
                  <a:srgbClr val="3A3A82"/>
                </a:solidFill>
              </a:rPr>
              <a:t>ecture 20</a:t>
            </a:r>
            <a:br>
              <a:rPr lang="en-US" dirty="0">
                <a:solidFill>
                  <a:srgbClr val="3A3A82"/>
                </a:solidFill>
              </a:rPr>
            </a:br>
            <a:br>
              <a:rPr lang="en-US" sz="2400" dirty="0">
                <a:solidFill>
                  <a:srgbClr val="3A3A82"/>
                </a:solidFill>
              </a:rPr>
            </a:br>
            <a:r>
              <a:rPr lang="en-US" sz="2400" dirty="0">
                <a:solidFill>
                  <a:srgbClr val="3A3A82"/>
                </a:solidFill>
              </a:rPr>
              <a:t>						</a:t>
            </a:r>
            <a:r>
              <a:rPr lang="en-US" dirty="0">
                <a:solidFill>
                  <a:srgbClr val="3A3A82"/>
                </a:solidFill>
              </a:rPr>
              <a:t>Recap part B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12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" descr="HH01008_">
            <a:extLst>
              <a:ext uri="{FF2B5EF4-FFF2-40B4-BE49-F238E27FC236}">
                <a16:creationId xmlns:a16="http://schemas.microsoft.com/office/drawing/2014/main" id="{896AEC59-539E-7BFE-F413-31B93643A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51" y="2104017"/>
            <a:ext cx="708025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Fractional Knapsack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82E935-7620-74BA-3A75-0ED3E8184FEF}"/>
              </a:ext>
            </a:extLst>
          </p:cNvPr>
          <p:cNvSpPr txBox="1">
            <a:spLocks/>
          </p:cNvSpPr>
          <p:nvPr/>
        </p:nvSpPr>
        <p:spPr>
          <a:xfrm>
            <a:off x="306467" y="1081352"/>
            <a:ext cx="8622816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Greedy approach.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Keep taking item with highest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value to weight ratio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until knapsack is full or run out of items.</a:t>
            </a:r>
          </a:p>
        </p:txBody>
      </p:sp>
      <p:pic>
        <p:nvPicPr>
          <p:cNvPr id="7" name="Picture 6" descr="HH01008_">
            <a:extLst>
              <a:ext uri="{FF2B5EF4-FFF2-40B4-BE49-F238E27FC236}">
                <a16:creationId xmlns:a16="http://schemas.microsoft.com/office/drawing/2014/main" id="{F6462817-7538-6FB3-F4B7-04D3AEE28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921" y="2446561"/>
            <a:ext cx="495300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9" descr="HH01008_">
            <a:extLst>
              <a:ext uri="{FF2B5EF4-FFF2-40B4-BE49-F238E27FC236}">
                <a16:creationId xmlns:a16="http://schemas.microsoft.com/office/drawing/2014/main" id="{9B3A1A93-0ABC-F13E-FCF1-2B6CE9DDF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783" y="2267173"/>
            <a:ext cx="5953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 Box 13">
            <a:extLst>
              <a:ext uri="{FF2B5EF4-FFF2-40B4-BE49-F238E27FC236}">
                <a16:creationId xmlns:a16="http://schemas.microsoft.com/office/drawing/2014/main" id="{1FC1E418-1888-A143-DC15-91957A1A7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6346" y="2952973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3" name="Text Box 14">
            <a:extLst>
              <a:ext uri="{FF2B5EF4-FFF2-40B4-BE49-F238E27FC236}">
                <a16:creationId xmlns:a16="http://schemas.microsoft.com/office/drawing/2014/main" id="{40CFADED-E651-C3A1-8A20-0281E0CF1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9296" y="2952973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5" name="Text Box 16">
            <a:extLst>
              <a:ext uri="{FF2B5EF4-FFF2-40B4-BE49-F238E27FC236}">
                <a16:creationId xmlns:a16="http://schemas.microsoft.com/office/drawing/2014/main" id="{BC3868FA-3AC3-9A3F-F080-60EF756C6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008" y="2952973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7" name="Text Box 10">
            <a:extLst>
              <a:ext uri="{FF2B5EF4-FFF2-40B4-BE49-F238E27FC236}">
                <a16:creationId xmlns:a16="http://schemas.microsoft.com/office/drawing/2014/main" id="{86F1AAA4-F42C-7E33-6FCB-A1AD0AE9D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638" y="3519770"/>
            <a:ext cx="11595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Weight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58" name="Text Box 11">
            <a:extLst>
              <a:ext uri="{FF2B5EF4-FFF2-40B4-BE49-F238E27FC236}">
                <a16:creationId xmlns:a16="http://schemas.microsoft.com/office/drawing/2014/main" id="{CA07FF03-E875-2B5B-417F-6F0A90D6E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7628" y="3981435"/>
            <a:ext cx="9578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Value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59" name="Text Box 17">
            <a:extLst>
              <a:ext uri="{FF2B5EF4-FFF2-40B4-BE49-F238E27FC236}">
                <a16:creationId xmlns:a16="http://schemas.microsoft.com/office/drawing/2014/main" id="{265B185D-525B-A948-6C40-C533C2115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792" y="3565938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4 ml</a:t>
            </a:r>
          </a:p>
        </p:txBody>
      </p:sp>
      <p:sp>
        <p:nvSpPr>
          <p:cNvPr id="60" name="Text Box 18">
            <a:extLst>
              <a:ext uri="{FF2B5EF4-FFF2-40B4-BE49-F238E27FC236}">
                <a16:creationId xmlns:a16="http://schemas.microsoft.com/office/drawing/2014/main" id="{CD76CA97-E6B3-FB4C-52FE-6E60EB7DC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775" y="3565938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8 ml</a:t>
            </a:r>
          </a:p>
        </p:txBody>
      </p:sp>
      <p:sp>
        <p:nvSpPr>
          <p:cNvPr id="63" name="Text Box 22">
            <a:extLst>
              <a:ext uri="{FF2B5EF4-FFF2-40B4-BE49-F238E27FC236}">
                <a16:creationId xmlns:a16="http://schemas.microsoft.com/office/drawing/2014/main" id="{5410C8CC-D7DF-CD23-1D22-C0C0CFCBA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8963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$12</a:t>
            </a:r>
          </a:p>
        </p:txBody>
      </p:sp>
      <p:sp>
        <p:nvSpPr>
          <p:cNvPr id="64" name="Text Box 23">
            <a:extLst>
              <a:ext uri="{FF2B5EF4-FFF2-40B4-BE49-F238E27FC236}">
                <a16:creationId xmlns:a16="http://schemas.microsoft.com/office/drawing/2014/main" id="{B0FF1350-6004-93F3-4C61-6DA138A04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533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$32</a:t>
            </a:r>
          </a:p>
        </p:txBody>
      </p:sp>
      <p:sp>
        <p:nvSpPr>
          <p:cNvPr id="66" name="Text Box 25">
            <a:extLst>
              <a:ext uri="{FF2B5EF4-FFF2-40B4-BE49-F238E27FC236}">
                <a16:creationId xmlns:a16="http://schemas.microsoft.com/office/drawing/2014/main" id="{06CD5E7D-CE5F-E9A3-8201-749775672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4626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$30</a:t>
            </a:r>
          </a:p>
        </p:txBody>
      </p:sp>
      <p:sp>
        <p:nvSpPr>
          <p:cNvPr id="68" name="Text Box 27">
            <a:extLst>
              <a:ext uri="{FF2B5EF4-FFF2-40B4-BE49-F238E27FC236}">
                <a16:creationId xmlns:a16="http://schemas.microsoft.com/office/drawing/2014/main" id="{4A9CD440-0F21-04AD-E06A-4CEB6ADC4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210" y="2825634"/>
            <a:ext cx="9892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Items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69" name="Text Box 30">
            <a:extLst>
              <a:ext uri="{FF2B5EF4-FFF2-40B4-BE49-F238E27FC236}">
                <a16:creationId xmlns:a16="http://schemas.microsoft.com/office/drawing/2014/main" id="{895A0B0F-9A3D-B3CE-1351-B95FB980C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023" y="4413786"/>
            <a:ext cx="9578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3A3A82"/>
                </a:solidFill>
                <a:latin typeface="+mj-lt"/>
              </a:rPr>
              <a:t>Value:</a:t>
            </a:r>
          </a:p>
        </p:txBody>
      </p:sp>
      <p:sp>
        <p:nvSpPr>
          <p:cNvPr id="70" name="Text Box 22">
            <a:extLst>
              <a:ext uri="{FF2B5EF4-FFF2-40B4-BE49-F238E27FC236}">
                <a16:creationId xmlns:a16="http://schemas.microsoft.com/office/drawing/2014/main" id="{5B3CEFCB-4DC6-F1A1-F814-A5C561BF8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1659" y="4464308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</a:t>
            </a:r>
          </a:p>
        </p:txBody>
      </p:sp>
      <p:sp>
        <p:nvSpPr>
          <p:cNvPr id="71" name="Text Box 22">
            <a:extLst>
              <a:ext uri="{FF2B5EF4-FFF2-40B4-BE49-F238E27FC236}">
                <a16:creationId xmlns:a16="http://schemas.microsoft.com/office/drawing/2014/main" id="{9D5A8AD3-752A-D425-1637-95702F461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6040" y="4464308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$4</a:t>
            </a:r>
          </a:p>
        </p:txBody>
      </p:sp>
      <p:sp>
        <p:nvSpPr>
          <p:cNvPr id="73" name="Text Box 22">
            <a:extLst>
              <a:ext uri="{FF2B5EF4-FFF2-40B4-BE49-F238E27FC236}">
                <a16:creationId xmlns:a16="http://schemas.microsoft.com/office/drawing/2014/main" id="{09F2D9D2-A43D-0ABF-2918-9BEA61C4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6102" y="4464308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$5</a:t>
            </a:r>
          </a:p>
        </p:txBody>
      </p:sp>
      <p:sp>
        <p:nvSpPr>
          <p:cNvPr id="9" name="Text Box 20">
            <a:extLst>
              <a:ext uri="{FF2B5EF4-FFF2-40B4-BE49-F238E27FC236}">
                <a16:creationId xmlns:a16="http://schemas.microsoft.com/office/drawing/2014/main" id="{A9F2F924-4F5B-73BB-DD2D-3DDD520C8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888" y="3555208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6 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F6C704-1A07-7C36-F75B-9468D5A44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857" y="1872896"/>
            <a:ext cx="1624376" cy="23136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49">
                <a:extLst>
                  <a:ext uri="{FF2B5EF4-FFF2-40B4-BE49-F238E27FC236}">
                    <a16:creationId xmlns:a16="http://schemas.microsoft.com/office/drawing/2014/main" id="{684236E6-F3B2-785E-3570-C05DFFD8E2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0444" y="4229015"/>
                <a:ext cx="151060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=7</m:t>
                    </m:r>
                  </m:oMath>
                </a14:m>
                <a:r>
                  <a:rPr lang="en-US" altLang="ja-JP" dirty="0">
                    <a:solidFill>
                      <a:srgbClr val="3A3A82"/>
                    </a:solidFill>
                    <a:latin typeface="+mj-lt"/>
                  </a:rPr>
                  <a:t> ml</a:t>
                </a:r>
                <a:endParaRPr lang="en-US" dirty="0">
                  <a:solidFill>
                    <a:srgbClr val="3A3A8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Text Box 49">
                <a:extLst>
                  <a:ext uri="{FF2B5EF4-FFF2-40B4-BE49-F238E27FC236}">
                    <a16:creationId xmlns:a16="http://schemas.microsoft.com/office/drawing/2014/main" id="{684236E6-F3B2-785E-3570-C05DFFD8E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0444" y="4229015"/>
                <a:ext cx="1510606" cy="461665"/>
              </a:xfrm>
              <a:prstGeom prst="rect">
                <a:avLst/>
              </a:prstGeom>
              <a:blipFill>
                <a:blip r:embed="rId5"/>
                <a:stretch>
                  <a:fillRect l="-806" t="-10667" r="-5242" b="-30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49">
                <a:extLst>
                  <a:ext uri="{FF2B5EF4-FFF2-40B4-BE49-F238E27FC236}">
                    <a16:creationId xmlns:a16="http://schemas.microsoft.com/office/drawing/2014/main" id="{0DD19F1C-1EC3-2ED8-ECEB-1305605446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0444" y="4602807"/>
                <a:ext cx="198086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altLang="ja-JP" dirty="0">
                    <a:solidFill>
                      <a:srgbClr val="3A3A82"/>
                    </a:solidFill>
                    <a:latin typeface="+mj-lt"/>
                  </a:rPr>
                  <a:t>  </a:t>
                </a:r>
                <a:r>
                  <a:rPr lang="en-US" sz="2400" dirty="0">
                    <a:solidFill>
                      <a:srgbClr val="3A3A82"/>
                    </a:solidFill>
                  </a:rPr>
                  <a:t>$</a:t>
                </a:r>
                <a:r>
                  <a:rPr lang="en-US" sz="2400" dirty="0">
                    <a:solidFill>
                      <a:srgbClr val="FF0000"/>
                    </a:solidFill>
                  </a:rPr>
                  <a:t>90</a:t>
                </a:r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Text Box 49">
                <a:extLst>
                  <a:ext uri="{FF2B5EF4-FFF2-40B4-BE49-F238E27FC236}">
                    <a16:creationId xmlns:a16="http://schemas.microsoft.com/office/drawing/2014/main" id="{0DD19F1C-1EC3-2ED8-ECEB-130560544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0444" y="4602807"/>
                <a:ext cx="1980863" cy="461665"/>
              </a:xfrm>
              <a:prstGeom prst="rect">
                <a:avLst/>
              </a:prstGeom>
              <a:blipFill>
                <a:blip r:embed="rId6"/>
                <a:stretch>
                  <a:fillRect l="-923" t="-14474" r="-3385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239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" descr="HH01008_">
            <a:extLst>
              <a:ext uri="{FF2B5EF4-FFF2-40B4-BE49-F238E27FC236}">
                <a16:creationId xmlns:a16="http://schemas.microsoft.com/office/drawing/2014/main" id="{896AEC59-539E-7BFE-F413-31B93643A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51" y="2104017"/>
            <a:ext cx="708025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Fractional Knapsack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82E935-7620-74BA-3A75-0ED3E8184FEF}"/>
              </a:ext>
            </a:extLst>
          </p:cNvPr>
          <p:cNvSpPr txBox="1">
            <a:spLocks/>
          </p:cNvSpPr>
          <p:nvPr/>
        </p:nvSpPr>
        <p:spPr>
          <a:xfrm>
            <a:off x="306467" y="1081352"/>
            <a:ext cx="8622816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Greedy approach.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Keep taking item with highest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value to weight ratio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until knapsack is full or run out of items.</a:t>
            </a:r>
          </a:p>
        </p:txBody>
      </p:sp>
      <p:pic>
        <p:nvPicPr>
          <p:cNvPr id="7" name="Picture 6" descr="HH01008_">
            <a:extLst>
              <a:ext uri="{FF2B5EF4-FFF2-40B4-BE49-F238E27FC236}">
                <a16:creationId xmlns:a16="http://schemas.microsoft.com/office/drawing/2014/main" id="{F6462817-7538-6FB3-F4B7-04D3AEE28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921" y="2446561"/>
            <a:ext cx="495300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9" descr="HH01008_">
            <a:extLst>
              <a:ext uri="{FF2B5EF4-FFF2-40B4-BE49-F238E27FC236}">
                <a16:creationId xmlns:a16="http://schemas.microsoft.com/office/drawing/2014/main" id="{9B3A1A93-0ABC-F13E-FCF1-2B6CE9DDF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783" y="2267173"/>
            <a:ext cx="5953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 Box 13">
            <a:extLst>
              <a:ext uri="{FF2B5EF4-FFF2-40B4-BE49-F238E27FC236}">
                <a16:creationId xmlns:a16="http://schemas.microsoft.com/office/drawing/2014/main" id="{1FC1E418-1888-A143-DC15-91957A1A7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6346" y="2952973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3" name="Text Box 14">
            <a:extLst>
              <a:ext uri="{FF2B5EF4-FFF2-40B4-BE49-F238E27FC236}">
                <a16:creationId xmlns:a16="http://schemas.microsoft.com/office/drawing/2014/main" id="{40CFADED-E651-C3A1-8A20-0281E0CF1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9296" y="2952973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5" name="Text Box 16">
            <a:extLst>
              <a:ext uri="{FF2B5EF4-FFF2-40B4-BE49-F238E27FC236}">
                <a16:creationId xmlns:a16="http://schemas.microsoft.com/office/drawing/2014/main" id="{BC3868FA-3AC3-9A3F-F080-60EF756C6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008" y="2952973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7" name="Text Box 10">
            <a:extLst>
              <a:ext uri="{FF2B5EF4-FFF2-40B4-BE49-F238E27FC236}">
                <a16:creationId xmlns:a16="http://schemas.microsoft.com/office/drawing/2014/main" id="{86F1AAA4-F42C-7E33-6FCB-A1AD0AE9D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638" y="3519770"/>
            <a:ext cx="11595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Weight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58" name="Text Box 11">
            <a:extLst>
              <a:ext uri="{FF2B5EF4-FFF2-40B4-BE49-F238E27FC236}">
                <a16:creationId xmlns:a16="http://schemas.microsoft.com/office/drawing/2014/main" id="{CA07FF03-E875-2B5B-417F-6F0A90D6E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7628" y="3981435"/>
            <a:ext cx="9578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Value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59" name="Text Box 17">
            <a:extLst>
              <a:ext uri="{FF2B5EF4-FFF2-40B4-BE49-F238E27FC236}">
                <a16:creationId xmlns:a16="http://schemas.microsoft.com/office/drawing/2014/main" id="{265B185D-525B-A948-6C40-C533C2115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792" y="3565938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4 ml</a:t>
            </a:r>
          </a:p>
        </p:txBody>
      </p:sp>
      <p:sp>
        <p:nvSpPr>
          <p:cNvPr id="60" name="Text Box 18">
            <a:extLst>
              <a:ext uri="{FF2B5EF4-FFF2-40B4-BE49-F238E27FC236}">
                <a16:creationId xmlns:a16="http://schemas.microsoft.com/office/drawing/2014/main" id="{CD76CA97-E6B3-FB4C-52FE-6E60EB7DC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775" y="3565938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8 ml</a:t>
            </a:r>
          </a:p>
        </p:txBody>
      </p:sp>
      <p:sp>
        <p:nvSpPr>
          <p:cNvPr id="63" name="Text Box 22">
            <a:extLst>
              <a:ext uri="{FF2B5EF4-FFF2-40B4-BE49-F238E27FC236}">
                <a16:creationId xmlns:a16="http://schemas.microsoft.com/office/drawing/2014/main" id="{5410C8CC-D7DF-CD23-1D22-C0C0CFCBA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8963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$12</a:t>
            </a:r>
          </a:p>
        </p:txBody>
      </p:sp>
      <p:sp>
        <p:nvSpPr>
          <p:cNvPr id="64" name="Text Box 23">
            <a:extLst>
              <a:ext uri="{FF2B5EF4-FFF2-40B4-BE49-F238E27FC236}">
                <a16:creationId xmlns:a16="http://schemas.microsoft.com/office/drawing/2014/main" id="{B0FF1350-6004-93F3-4C61-6DA138A04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533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$32</a:t>
            </a:r>
          </a:p>
        </p:txBody>
      </p:sp>
      <p:sp>
        <p:nvSpPr>
          <p:cNvPr id="66" name="Text Box 25">
            <a:extLst>
              <a:ext uri="{FF2B5EF4-FFF2-40B4-BE49-F238E27FC236}">
                <a16:creationId xmlns:a16="http://schemas.microsoft.com/office/drawing/2014/main" id="{06CD5E7D-CE5F-E9A3-8201-749775672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4626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$30</a:t>
            </a:r>
          </a:p>
        </p:txBody>
      </p:sp>
      <p:sp>
        <p:nvSpPr>
          <p:cNvPr id="68" name="Text Box 27">
            <a:extLst>
              <a:ext uri="{FF2B5EF4-FFF2-40B4-BE49-F238E27FC236}">
                <a16:creationId xmlns:a16="http://schemas.microsoft.com/office/drawing/2014/main" id="{4A9CD440-0F21-04AD-E06A-4CEB6ADC4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210" y="2825634"/>
            <a:ext cx="9892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Items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69" name="Text Box 30">
            <a:extLst>
              <a:ext uri="{FF2B5EF4-FFF2-40B4-BE49-F238E27FC236}">
                <a16:creationId xmlns:a16="http://schemas.microsoft.com/office/drawing/2014/main" id="{895A0B0F-9A3D-B3CE-1351-B95FB980C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023" y="4413786"/>
            <a:ext cx="9578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3A3A82"/>
                </a:solidFill>
                <a:latin typeface="+mj-lt"/>
              </a:rPr>
              <a:t>Value:</a:t>
            </a:r>
          </a:p>
        </p:txBody>
      </p:sp>
      <p:sp>
        <p:nvSpPr>
          <p:cNvPr id="70" name="Text Box 22">
            <a:extLst>
              <a:ext uri="{FF2B5EF4-FFF2-40B4-BE49-F238E27FC236}">
                <a16:creationId xmlns:a16="http://schemas.microsoft.com/office/drawing/2014/main" id="{5B3CEFCB-4DC6-F1A1-F814-A5C561BF8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1659" y="4464308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</a:t>
            </a:r>
          </a:p>
        </p:txBody>
      </p:sp>
      <p:sp>
        <p:nvSpPr>
          <p:cNvPr id="71" name="Text Box 22">
            <a:extLst>
              <a:ext uri="{FF2B5EF4-FFF2-40B4-BE49-F238E27FC236}">
                <a16:creationId xmlns:a16="http://schemas.microsoft.com/office/drawing/2014/main" id="{9D5A8AD3-752A-D425-1637-95702F461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6040" y="4464308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$4</a:t>
            </a:r>
          </a:p>
        </p:txBody>
      </p:sp>
      <p:sp>
        <p:nvSpPr>
          <p:cNvPr id="73" name="Text Box 22">
            <a:extLst>
              <a:ext uri="{FF2B5EF4-FFF2-40B4-BE49-F238E27FC236}">
                <a16:creationId xmlns:a16="http://schemas.microsoft.com/office/drawing/2014/main" id="{09F2D9D2-A43D-0ABF-2918-9BEA61C4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5263" y="4464308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</a:rPr>
              <a:t>$5</a:t>
            </a:r>
          </a:p>
        </p:txBody>
      </p:sp>
      <p:sp>
        <p:nvSpPr>
          <p:cNvPr id="9" name="Text Box 20">
            <a:extLst>
              <a:ext uri="{FF2B5EF4-FFF2-40B4-BE49-F238E27FC236}">
                <a16:creationId xmlns:a16="http://schemas.microsoft.com/office/drawing/2014/main" id="{A9F2F924-4F5B-73BB-DD2D-3DDD520C8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8079" y="3555208"/>
            <a:ext cx="7344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  <a:latin typeface="+mj-lt"/>
              </a:rPr>
              <a:t>6 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F6C704-1A07-7C36-F75B-9468D5A44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5268" y="1878033"/>
            <a:ext cx="1624376" cy="23136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49">
                <a:extLst>
                  <a:ext uri="{FF2B5EF4-FFF2-40B4-BE49-F238E27FC236}">
                    <a16:creationId xmlns:a16="http://schemas.microsoft.com/office/drawing/2014/main" id="{1173D1F0-1C78-0A8A-C661-DA353F7CF7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0444" y="4229015"/>
                <a:ext cx="151060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=7</m:t>
                    </m:r>
                  </m:oMath>
                </a14:m>
                <a:r>
                  <a:rPr lang="en-US" altLang="ja-JP" dirty="0">
                    <a:solidFill>
                      <a:srgbClr val="3A3A82"/>
                    </a:solidFill>
                    <a:latin typeface="+mj-lt"/>
                  </a:rPr>
                  <a:t> ml</a:t>
                </a:r>
                <a:endParaRPr lang="en-US" dirty="0">
                  <a:solidFill>
                    <a:srgbClr val="3A3A8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Text Box 49">
                <a:extLst>
                  <a:ext uri="{FF2B5EF4-FFF2-40B4-BE49-F238E27FC236}">
                    <a16:creationId xmlns:a16="http://schemas.microsoft.com/office/drawing/2014/main" id="{1173D1F0-1C78-0A8A-C661-DA353F7CF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0444" y="4229015"/>
                <a:ext cx="1510606" cy="461665"/>
              </a:xfrm>
              <a:prstGeom prst="rect">
                <a:avLst/>
              </a:prstGeom>
              <a:blipFill>
                <a:blip r:embed="rId5"/>
                <a:stretch>
                  <a:fillRect l="-806" t="-10667" r="-5242" b="-30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49">
                <a:extLst>
                  <a:ext uri="{FF2B5EF4-FFF2-40B4-BE49-F238E27FC236}">
                    <a16:creationId xmlns:a16="http://schemas.microsoft.com/office/drawing/2014/main" id="{59EE0507-3538-D41D-3FBF-A851C9B2C5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0444" y="4602807"/>
                <a:ext cx="198086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altLang="ja-JP" dirty="0">
                    <a:solidFill>
                      <a:srgbClr val="3A3A82"/>
                    </a:solidFill>
                    <a:latin typeface="+mj-lt"/>
                  </a:rPr>
                  <a:t>  </a:t>
                </a:r>
                <a:r>
                  <a:rPr lang="en-US" sz="2400" dirty="0">
                    <a:solidFill>
                      <a:srgbClr val="3A3A82"/>
                    </a:solidFill>
                  </a:rPr>
                  <a:t>$</a:t>
                </a:r>
                <a:r>
                  <a:rPr lang="en-US" sz="2400" dirty="0">
                    <a:solidFill>
                      <a:srgbClr val="FF0000"/>
                    </a:solidFill>
                  </a:rPr>
                  <a:t>90</a:t>
                </a:r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Text Box 49">
                <a:extLst>
                  <a:ext uri="{FF2B5EF4-FFF2-40B4-BE49-F238E27FC236}">
                    <a16:creationId xmlns:a16="http://schemas.microsoft.com/office/drawing/2014/main" id="{59EE0507-3538-D41D-3FBF-A851C9B2C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0444" y="4602807"/>
                <a:ext cx="1980863" cy="461665"/>
              </a:xfrm>
              <a:prstGeom prst="rect">
                <a:avLst/>
              </a:prstGeom>
              <a:blipFill>
                <a:blip r:embed="rId6"/>
                <a:stretch>
                  <a:fillRect l="-923" t="-14474" r="-3385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972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" descr="HH01008_">
            <a:extLst>
              <a:ext uri="{FF2B5EF4-FFF2-40B4-BE49-F238E27FC236}">
                <a16:creationId xmlns:a16="http://schemas.microsoft.com/office/drawing/2014/main" id="{896AEC59-539E-7BFE-F413-31B93643A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51" y="2104017"/>
            <a:ext cx="708025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Fractional Knapsack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82E935-7620-74BA-3A75-0ED3E8184FEF}"/>
              </a:ext>
            </a:extLst>
          </p:cNvPr>
          <p:cNvSpPr txBox="1">
            <a:spLocks/>
          </p:cNvSpPr>
          <p:nvPr/>
        </p:nvSpPr>
        <p:spPr>
          <a:xfrm>
            <a:off x="306467" y="1081352"/>
            <a:ext cx="8622816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Greedy approach.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Keep taking item with highest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value to weight ratio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until knapsack is full or run out of items.</a:t>
            </a:r>
          </a:p>
        </p:txBody>
      </p:sp>
      <p:pic>
        <p:nvPicPr>
          <p:cNvPr id="7" name="Picture 6" descr="HH01008_">
            <a:extLst>
              <a:ext uri="{FF2B5EF4-FFF2-40B4-BE49-F238E27FC236}">
                <a16:creationId xmlns:a16="http://schemas.microsoft.com/office/drawing/2014/main" id="{F6462817-7538-6FB3-F4B7-04D3AEE28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921" y="2446561"/>
            <a:ext cx="495300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 Box 13">
            <a:extLst>
              <a:ext uri="{FF2B5EF4-FFF2-40B4-BE49-F238E27FC236}">
                <a16:creationId xmlns:a16="http://schemas.microsoft.com/office/drawing/2014/main" id="{1FC1E418-1888-A143-DC15-91957A1A7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6346" y="2952973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3" name="Text Box 14">
            <a:extLst>
              <a:ext uri="{FF2B5EF4-FFF2-40B4-BE49-F238E27FC236}">
                <a16:creationId xmlns:a16="http://schemas.microsoft.com/office/drawing/2014/main" id="{40CFADED-E651-C3A1-8A20-0281E0CF1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9296" y="2952973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7" name="Text Box 10">
            <a:extLst>
              <a:ext uri="{FF2B5EF4-FFF2-40B4-BE49-F238E27FC236}">
                <a16:creationId xmlns:a16="http://schemas.microsoft.com/office/drawing/2014/main" id="{86F1AAA4-F42C-7E33-6FCB-A1AD0AE9D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638" y="3519770"/>
            <a:ext cx="11595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Weight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58" name="Text Box 11">
            <a:extLst>
              <a:ext uri="{FF2B5EF4-FFF2-40B4-BE49-F238E27FC236}">
                <a16:creationId xmlns:a16="http://schemas.microsoft.com/office/drawing/2014/main" id="{CA07FF03-E875-2B5B-417F-6F0A90D6E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7628" y="3981435"/>
            <a:ext cx="9578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Value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59" name="Text Box 17">
            <a:extLst>
              <a:ext uri="{FF2B5EF4-FFF2-40B4-BE49-F238E27FC236}">
                <a16:creationId xmlns:a16="http://schemas.microsoft.com/office/drawing/2014/main" id="{265B185D-525B-A948-6C40-C533C2115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792" y="3565938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4 ml</a:t>
            </a:r>
          </a:p>
        </p:txBody>
      </p:sp>
      <p:sp>
        <p:nvSpPr>
          <p:cNvPr id="60" name="Text Box 18">
            <a:extLst>
              <a:ext uri="{FF2B5EF4-FFF2-40B4-BE49-F238E27FC236}">
                <a16:creationId xmlns:a16="http://schemas.microsoft.com/office/drawing/2014/main" id="{CD76CA97-E6B3-FB4C-52FE-6E60EB7DC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775" y="3565938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8 ml</a:t>
            </a:r>
          </a:p>
        </p:txBody>
      </p:sp>
      <p:sp>
        <p:nvSpPr>
          <p:cNvPr id="63" name="Text Box 22">
            <a:extLst>
              <a:ext uri="{FF2B5EF4-FFF2-40B4-BE49-F238E27FC236}">
                <a16:creationId xmlns:a16="http://schemas.microsoft.com/office/drawing/2014/main" id="{5410C8CC-D7DF-CD23-1D22-C0C0CFCBA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8963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$12</a:t>
            </a:r>
          </a:p>
        </p:txBody>
      </p:sp>
      <p:sp>
        <p:nvSpPr>
          <p:cNvPr id="64" name="Text Box 23">
            <a:extLst>
              <a:ext uri="{FF2B5EF4-FFF2-40B4-BE49-F238E27FC236}">
                <a16:creationId xmlns:a16="http://schemas.microsoft.com/office/drawing/2014/main" id="{B0FF1350-6004-93F3-4C61-6DA138A04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533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$32</a:t>
            </a:r>
          </a:p>
        </p:txBody>
      </p:sp>
      <p:sp>
        <p:nvSpPr>
          <p:cNvPr id="68" name="Text Box 27">
            <a:extLst>
              <a:ext uri="{FF2B5EF4-FFF2-40B4-BE49-F238E27FC236}">
                <a16:creationId xmlns:a16="http://schemas.microsoft.com/office/drawing/2014/main" id="{4A9CD440-0F21-04AD-E06A-4CEB6ADC4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210" y="2825634"/>
            <a:ext cx="9892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Items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69" name="Text Box 30">
            <a:extLst>
              <a:ext uri="{FF2B5EF4-FFF2-40B4-BE49-F238E27FC236}">
                <a16:creationId xmlns:a16="http://schemas.microsoft.com/office/drawing/2014/main" id="{895A0B0F-9A3D-B3CE-1351-B95FB980C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023" y="4413786"/>
            <a:ext cx="9578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3A3A82"/>
                </a:solidFill>
                <a:latin typeface="+mj-lt"/>
              </a:rPr>
              <a:t>Value:</a:t>
            </a:r>
          </a:p>
        </p:txBody>
      </p:sp>
      <p:sp>
        <p:nvSpPr>
          <p:cNvPr id="70" name="Text Box 22">
            <a:extLst>
              <a:ext uri="{FF2B5EF4-FFF2-40B4-BE49-F238E27FC236}">
                <a16:creationId xmlns:a16="http://schemas.microsoft.com/office/drawing/2014/main" id="{5B3CEFCB-4DC6-F1A1-F814-A5C561BF8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1659" y="4464308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</a:t>
            </a:r>
          </a:p>
        </p:txBody>
      </p:sp>
      <p:sp>
        <p:nvSpPr>
          <p:cNvPr id="71" name="Text Box 22">
            <a:extLst>
              <a:ext uri="{FF2B5EF4-FFF2-40B4-BE49-F238E27FC236}">
                <a16:creationId xmlns:a16="http://schemas.microsoft.com/office/drawing/2014/main" id="{9D5A8AD3-752A-D425-1637-95702F461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6040" y="4464308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49">
                <a:extLst>
                  <a:ext uri="{FF2B5EF4-FFF2-40B4-BE49-F238E27FC236}">
                    <a16:creationId xmlns:a16="http://schemas.microsoft.com/office/drawing/2014/main" id="{CA9FEB62-AEB6-8DE8-9053-3FE4C6B34E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0444" y="4229015"/>
                <a:ext cx="157793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altLang="ja-JP" dirty="0">
                    <a:solidFill>
                      <a:srgbClr val="3A3A82"/>
                    </a:solidFill>
                    <a:latin typeface="+mj-lt"/>
                  </a:rPr>
                  <a:t> ml</a:t>
                </a:r>
                <a:endParaRPr lang="en-US" dirty="0">
                  <a:solidFill>
                    <a:srgbClr val="3A3A8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" name="Text Box 49">
                <a:extLst>
                  <a:ext uri="{FF2B5EF4-FFF2-40B4-BE49-F238E27FC236}">
                    <a16:creationId xmlns:a16="http://schemas.microsoft.com/office/drawing/2014/main" id="{CA9FEB62-AEB6-8DE8-9053-3FE4C6B34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0444" y="4229015"/>
                <a:ext cx="1577932" cy="461665"/>
              </a:xfrm>
              <a:prstGeom prst="rect">
                <a:avLst/>
              </a:prstGeom>
              <a:blipFill>
                <a:blip r:embed="rId4"/>
                <a:stretch>
                  <a:fillRect l="-772" t="-10667" r="-5019" b="-30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49">
                <a:extLst>
                  <a:ext uri="{FF2B5EF4-FFF2-40B4-BE49-F238E27FC236}">
                    <a16:creationId xmlns:a16="http://schemas.microsoft.com/office/drawing/2014/main" id="{E578C3FC-482A-36EB-579C-7C3C751CEF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0444" y="4602807"/>
                <a:ext cx="214917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altLang="ja-JP" dirty="0">
                    <a:solidFill>
                      <a:srgbClr val="3A3A82"/>
                    </a:solidFill>
                    <a:latin typeface="+mj-lt"/>
                  </a:rPr>
                  <a:t>  </a:t>
                </a:r>
                <a:r>
                  <a:rPr lang="en-US" sz="2400" dirty="0">
                    <a:solidFill>
                      <a:srgbClr val="3A3A82"/>
                    </a:solidFill>
                  </a:rPr>
                  <a:t>$</a:t>
                </a:r>
                <a:r>
                  <a:rPr lang="en-US" sz="2400" dirty="0">
                    <a:solidFill>
                      <a:srgbClr val="FF0000"/>
                    </a:solidFill>
                  </a:rPr>
                  <a:t>120</a:t>
                </a:r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0" name="Text Box 49">
                <a:extLst>
                  <a:ext uri="{FF2B5EF4-FFF2-40B4-BE49-F238E27FC236}">
                    <a16:creationId xmlns:a16="http://schemas.microsoft.com/office/drawing/2014/main" id="{E578C3FC-482A-36EB-579C-7C3C751CE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0444" y="4602807"/>
                <a:ext cx="2149178" cy="461665"/>
              </a:xfrm>
              <a:prstGeom prst="rect">
                <a:avLst/>
              </a:prstGeom>
              <a:blipFill>
                <a:blip r:embed="rId5"/>
                <a:stretch>
                  <a:fillRect l="-850" t="-14474" r="-2833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36A715D-AC1E-B350-7983-A0D768525F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4867" y="1750462"/>
            <a:ext cx="1577932" cy="244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55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" descr="HH01008_">
            <a:extLst>
              <a:ext uri="{FF2B5EF4-FFF2-40B4-BE49-F238E27FC236}">
                <a16:creationId xmlns:a16="http://schemas.microsoft.com/office/drawing/2014/main" id="{896AEC59-539E-7BFE-F413-31B93643A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51" y="2104017"/>
            <a:ext cx="708025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Fractional Knapsack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82E935-7620-74BA-3A75-0ED3E8184FEF}"/>
              </a:ext>
            </a:extLst>
          </p:cNvPr>
          <p:cNvSpPr txBox="1">
            <a:spLocks/>
          </p:cNvSpPr>
          <p:nvPr/>
        </p:nvSpPr>
        <p:spPr>
          <a:xfrm>
            <a:off x="306467" y="1081352"/>
            <a:ext cx="8622816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Greedy approach.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Keep taking item with highest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value to weight ratio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until knapsack is full or run out of items.</a:t>
            </a:r>
          </a:p>
        </p:txBody>
      </p:sp>
      <p:pic>
        <p:nvPicPr>
          <p:cNvPr id="7" name="Picture 6" descr="HH01008_">
            <a:extLst>
              <a:ext uri="{FF2B5EF4-FFF2-40B4-BE49-F238E27FC236}">
                <a16:creationId xmlns:a16="http://schemas.microsoft.com/office/drawing/2014/main" id="{F6462817-7538-6FB3-F4B7-04D3AEE28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921" y="2446561"/>
            <a:ext cx="495300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 Box 13">
            <a:extLst>
              <a:ext uri="{FF2B5EF4-FFF2-40B4-BE49-F238E27FC236}">
                <a16:creationId xmlns:a16="http://schemas.microsoft.com/office/drawing/2014/main" id="{1FC1E418-1888-A143-DC15-91957A1A7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6346" y="2952973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3" name="Text Box 14">
            <a:extLst>
              <a:ext uri="{FF2B5EF4-FFF2-40B4-BE49-F238E27FC236}">
                <a16:creationId xmlns:a16="http://schemas.microsoft.com/office/drawing/2014/main" id="{40CFADED-E651-C3A1-8A20-0281E0CF1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9296" y="2952973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7" name="Text Box 10">
            <a:extLst>
              <a:ext uri="{FF2B5EF4-FFF2-40B4-BE49-F238E27FC236}">
                <a16:creationId xmlns:a16="http://schemas.microsoft.com/office/drawing/2014/main" id="{86F1AAA4-F42C-7E33-6FCB-A1AD0AE9D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638" y="3519770"/>
            <a:ext cx="11595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Weight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58" name="Text Box 11">
            <a:extLst>
              <a:ext uri="{FF2B5EF4-FFF2-40B4-BE49-F238E27FC236}">
                <a16:creationId xmlns:a16="http://schemas.microsoft.com/office/drawing/2014/main" id="{CA07FF03-E875-2B5B-417F-6F0A90D6E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7628" y="3981435"/>
            <a:ext cx="9578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Value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59" name="Text Box 17">
            <a:extLst>
              <a:ext uri="{FF2B5EF4-FFF2-40B4-BE49-F238E27FC236}">
                <a16:creationId xmlns:a16="http://schemas.microsoft.com/office/drawing/2014/main" id="{265B185D-525B-A948-6C40-C533C2115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792" y="3565938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4 ml</a:t>
            </a:r>
          </a:p>
        </p:txBody>
      </p:sp>
      <p:sp>
        <p:nvSpPr>
          <p:cNvPr id="60" name="Text Box 18">
            <a:extLst>
              <a:ext uri="{FF2B5EF4-FFF2-40B4-BE49-F238E27FC236}">
                <a16:creationId xmlns:a16="http://schemas.microsoft.com/office/drawing/2014/main" id="{CD76CA97-E6B3-FB4C-52FE-6E60EB7DC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775" y="3565938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  <a:latin typeface="+mj-lt"/>
              </a:rPr>
              <a:t>8 ml</a:t>
            </a:r>
          </a:p>
        </p:txBody>
      </p:sp>
      <p:sp>
        <p:nvSpPr>
          <p:cNvPr id="63" name="Text Box 22">
            <a:extLst>
              <a:ext uri="{FF2B5EF4-FFF2-40B4-BE49-F238E27FC236}">
                <a16:creationId xmlns:a16="http://schemas.microsoft.com/office/drawing/2014/main" id="{5410C8CC-D7DF-CD23-1D22-C0C0CFCBA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8963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$12</a:t>
            </a:r>
          </a:p>
        </p:txBody>
      </p:sp>
      <p:sp>
        <p:nvSpPr>
          <p:cNvPr id="64" name="Text Box 23">
            <a:extLst>
              <a:ext uri="{FF2B5EF4-FFF2-40B4-BE49-F238E27FC236}">
                <a16:creationId xmlns:a16="http://schemas.microsoft.com/office/drawing/2014/main" id="{B0FF1350-6004-93F3-4C61-6DA138A04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533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$32</a:t>
            </a:r>
          </a:p>
        </p:txBody>
      </p:sp>
      <p:sp>
        <p:nvSpPr>
          <p:cNvPr id="68" name="Text Box 27">
            <a:extLst>
              <a:ext uri="{FF2B5EF4-FFF2-40B4-BE49-F238E27FC236}">
                <a16:creationId xmlns:a16="http://schemas.microsoft.com/office/drawing/2014/main" id="{4A9CD440-0F21-04AD-E06A-4CEB6ADC4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210" y="2825634"/>
            <a:ext cx="9892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Items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69" name="Text Box 30">
            <a:extLst>
              <a:ext uri="{FF2B5EF4-FFF2-40B4-BE49-F238E27FC236}">
                <a16:creationId xmlns:a16="http://schemas.microsoft.com/office/drawing/2014/main" id="{895A0B0F-9A3D-B3CE-1351-B95FB980C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023" y="4413786"/>
            <a:ext cx="9578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3A3A82"/>
                </a:solidFill>
                <a:latin typeface="+mj-lt"/>
              </a:rPr>
              <a:t>Value:</a:t>
            </a:r>
          </a:p>
        </p:txBody>
      </p:sp>
      <p:sp>
        <p:nvSpPr>
          <p:cNvPr id="70" name="Text Box 22">
            <a:extLst>
              <a:ext uri="{FF2B5EF4-FFF2-40B4-BE49-F238E27FC236}">
                <a16:creationId xmlns:a16="http://schemas.microsoft.com/office/drawing/2014/main" id="{5B3CEFCB-4DC6-F1A1-F814-A5C561BF8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1659" y="4464308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</a:t>
            </a:r>
          </a:p>
        </p:txBody>
      </p:sp>
      <p:sp>
        <p:nvSpPr>
          <p:cNvPr id="71" name="Text Box 22">
            <a:extLst>
              <a:ext uri="{FF2B5EF4-FFF2-40B4-BE49-F238E27FC236}">
                <a16:creationId xmlns:a16="http://schemas.microsoft.com/office/drawing/2014/main" id="{9D5A8AD3-752A-D425-1637-95702F461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5201" y="4464308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</a:rPr>
              <a:t>$4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49">
                <a:extLst>
                  <a:ext uri="{FF2B5EF4-FFF2-40B4-BE49-F238E27FC236}">
                    <a16:creationId xmlns:a16="http://schemas.microsoft.com/office/drawing/2014/main" id="{CA9FEB62-AEB6-8DE8-9053-3FE4C6B34E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0444" y="4229015"/>
                <a:ext cx="157793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altLang="ja-JP" dirty="0">
                    <a:solidFill>
                      <a:srgbClr val="3A3A82"/>
                    </a:solidFill>
                    <a:latin typeface="+mj-lt"/>
                  </a:rPr>
                  <a:t> ml</a:t>
                </a:r>
                <a:endParaRPr lang="en-US" dirty="0">
                  <a:solidFill>
                    <a:srgbClr val="3A3A8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" name="Text Box 49">
                <a:extLst>
                  <a:ext uri="{FF2B5EF4-FFF2-40B4-BE49-F238E27FC236}">
                    <a16:creationId xmlns:a16="http://schemas.microsoft.com/office/drawing/2014/main" id="{CA9FEB62-AEB6-8DE8-9053-3FE4C6B34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0444" y="4229015"/>
                <a:ext cx="1577932" cy="461665"/>
              </a:xfrm>
              <a:prstGeom prst="rect">
                <a:avLst/>
              </a:prstGeom>
              <a:blipFill>
                <a:blip r:embed="rId4"/>
                <a:stretch>
                  <a:fillRect l="-772" t="-10667" r="-5019" b="-30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49">
                <a:extLst>
                  <a:ext uri="{FF2B5EF4-FFF2-40B4-BE49-F238E27FC236}">
                    <a16:creationId xmlns:a16="http://schemas.microsoft.com/office/drawing/2014/main" id="{E578C3FC-482A-36EB-579C-7C3C751CEF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0444" y="4602807"/>
                <a:ext cx="214917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altLang="ja-JP" dirty="0">
                    <a:solidFill>
                      <a:srgbClr val="3A3A82"/>
                    </a:solidFill>
                    <a:latin typeface="+mj-lt"/>
                  </a:rPr>
                  <a:t>  </a:t>
                </a:r>
                <a:r>
                  <a:rPr lang="en-US" sz="2400" dirty="0">
                    <a:solidFill>
                      <a:srgbClr val="3A3A82"/>
                    </a:solidFill>
                  </a:rPr>
                  <a:t>$</a:t>
                </a:r>
                <a:r>
                  <a:rPr lang="en-US" sz="2400" dirty="0">
                    <a:solidFill>
                      <a:srgbClr val="FF0000"/>
                    </a:solidFill>
                  </a:rPr>
                  <a:t>120</a:t>
                </a:r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0" name="Text Box 49">
                <a:extLst>
                  <a:ext uri="{FF2B5EF4-FFF2-40B4-BE49-F238E27FC236}">
                    <a16:creationId xmlns:a16="http://schemas.microsoft.com/office/drawing/2014/main" id="{E578C3FC-482A-36EB-579C-7C3C751CE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0444" y="4602807"/>
                <a:ext cx="2149178" cy="461665"/>
              </a:xfrm>
              <a:prstGeom prst="rect">
                <a:avLst/>
              </a:prstGeom>
              <a:blipFill>
                <a:blip r:embed="rId5"/>
                <a:stretch>
                  <a:fillRect l="-850" t="-14474" r="-2833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EA03BCE-9BB3-EABA-9B3C-CCE63DCCAB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4867" y="1750462"/>
            <a:ext cx="1577932" cy="244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248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" descr="HH01008_">
            <a:extLst>
              <a:ext uri="{FF2B5EF4-FFF2-40B4-BE49-F238E27FC236}">
                <a16:creationId xmlns:a16="http://schemas.microsoft.com/office/drawing/2014/main" id="{896AEC59-539E-7BFE-F413-31B93643A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51" y="2104017"/>
            <a:ext cx="708025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Fractional Knapsack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82E935-7620-74BA-3A75-0ED3E8184FEF}"/>
              </a:ext>
            </a:extLst>
          </p:cNvPr>
          <p:cNvSpPr txBox="1">
            <a:spLocks/>
          </p:cNvSpPr>
          <p:nvPr/>
        </p:nvSpPr>
        <p:spPr>
          <a:xfrm>
            <a:off x="306467" y="1081352"/>
            <a:ext cx="8622816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Greedy approach.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Keep taking item with highest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value to weight ratio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until knapsack is full or run out of items.</a:t>
            </a:r>
          </a:p>
        </p:txBody>
      </p:sp>
      <p:pic>
        <p:nvPicPr>
          <p:cNvPr id="7" name="Picture 6" descr="HH01008_">
            <a:extLst>
              <a:ext uri="{FF2B5EF4-FFF2-40B4-BE49-F238E27FC236}">
                <a16:creationId xmlns:a16="http://schemas.microsoft.com/office/drawing/2014/main" id="{F6462817-7538-6FB3-F4B7-04D3AEE28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921" y="2446561"/>
            <a:ext cx="495300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 Box 13">
            <a:extLst>
              <a:ext uri="{FF2B5EF4-FFF2-40B4-BE49-F238E27FC236}">
                <a16:creationId xmlns:a16="http://schemas.microsoft.com/office/drawing/2014/main" id="{1FC1E418-1888-A143-DC15-91957A1A7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6346" y="2952973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3" name="Text Box 14">
            <a:extLst>
              <a:ext uri="{FF2B5EF4-FFF2-40B4-BE49-F238E27FC236}">
                <a16:creationId xmlns:a16="http://schemas.microsoft.com/office/drawing/2014/main" id="{40CFADED-E651-C3A1-8A20-0281E0CF1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9296" y="2952973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7" name="Text Box 10">
            <a:extLst>
              <a:ext uri="{FF2B5EF4-FFF2-40B4-BE49-F238E27FC236}">
                <a16:creationId xmlns:a16="http://schemas.microsoft.com/office/drawing/2014/main" id="{86F1AAA4-F42C-7E33-6FCB-A1AD0AE9D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638" y="3519770"/>
            <a:ext cx="11595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Weight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58" name="Text Box 11">
            <a:extLst>
              <a:ext uri="{FF2B5EF4-FFF2-40B4-BE49-F238E27FC236}">
                <a16:creationId xmlns:a16="http://schemas.microsoft.com/office/drawing/2014/main" id="{CA07FF03-E875-2B5B-417F-6F0A90D6E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7628" y="3981435"/>
            <a:ext cx="9578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Value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59" name="Text Box 17">
            <a:extLst>
              <a:ext uri="{FF2B5EF4-FFF2-40B4-BE49-F238E27FC236}">
                <a16:creationId xmlns:a16="http://schemas.microsoft.com/office/drawing/2014/main" id="{265B185D-525B-A948-6C40-C533C2115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792" y="3565938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4 ml</a:t>
            </a:r>
          </a:p>
        </p:txBody>
      </p:sp>
      <p:sp>
        <p:nvSpPr>
          <p:cNvPr id="60" name="Text Box 18">
            <a:extLst>
              <a:ext uri="{FF2B5EF4-FFF2-40B4-BE49-F238E27FC236}">
                <a16:creationId xmlns:a16="http://schemas.microsoft.com/office/drawing/2014/main" id="{CD76CA97-E6B3-FB4C-52FE-6E60EB7DC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775" y="3565938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  <a:latin typeface="+mj-lt"/>
              </a:rPr>
              <a:t>7 ml</a:t>
            </a:r>
          </a:p>
        </p:txBody>
      </p:sp>
      <p:sp>
        <p:nvSpPr>
          <p:cNvPr id="63" name="Text Box 22">
            <a:extLst>
              <a:ext uri="{FF2B5EF4-FFF2-40B4-BE49-F238E27FC236}">
                <a16:creationId xmlns:a16="http://schemas.microsoft.com/office/drawing/2014/main" id="{5410C8CC-D7DF-CD23-1D22-C0C0CFCBA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8963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$12</a:t>
            </a:r>
          </a:p>
        </p:txBody>
      </p:sp>
      <p:sp>
        <p:nvSpPr>
          <p:cNvPr id="64" name="Text Box 23">
            <a:extLst>
              <a:ext uri="{FF2B5EF4-FFF2-40B4-BE49-F238E27FC236}">
                <a16:creationId xmlns:a16="http://schemas.microsoft.com/office/drawing/2014/main" id="{B0FF1350-6004-93F3-4C61-6DA138A04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533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$32</a:t>
            </a:r>
          </a:p>
        </p:txBody>
      </p:sp>
      <p:sp>
        <p:nvSpPr>
          <p:cNvPr id="68" name="Text Box 27">
            <a:extLst>
              <a:ext uri="{FF2B5EF4-FFF2-40B4-BE49-F238E27FC236}">
                <a16:creationId xmlns:a16="http://schemas.microsoft.com/office/drawing/2014/main" id="{4A9CD440-0F21-04AD-E06A-4CEB6ADC4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210" y="2825634"/>
            <a:ext cx="9892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Items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69" name="Text Box 30">
            <a:extLst>
              <a:ext uri="{FF2B5EF4-FFF2-40B4-BE49-F238E27FC236}">
                <a16:creationId xmlns:a16="http://schemas.microsoft.com/office/drawing/2014/main" id="{895A0B0F-9A3D-B3CE-1351-B95FB980C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023" y="4413786"/>
            <a:ext cx="9578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3A3A82"/>
                </a:solidFill>
                <a:latin typeface="+mj-lt"/>
              </a:rPr>
              <a:t>Value:</a:t>
            </a:r>
          </a:p>
        </p:txBody>
      </p:sp>
      <p:sp>
        <p:nvSpPr>
          <p:cNvPr id="70" name="Text Box 22">
            <a:extLst>
              <a:ext uri="{FF2B5EF4-FFF2-40B4-BE49-F238E27FC236}">
                <a16:creationId xmlns:a16="http://schemas.microsoft.com/office/drawing/2014/main" id="{5B3CEFCB-4DC6-F1A1-F814-A5C561BF8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1659" y="4464308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</a:t>
            </a:r>
          </a:p>
        </p:txBody>
      </p:sp>
      <p:sp>
        <p:nvSpPr>
          <p:cNvPr id="71" name="Text Box 22">
            <a:extLst>
              <a:ext uri="{FF2B5EF4-FFF2-40B4-BE49-F238E27FC236}">
                <a16:creationId xmlns:a16="http://schemas.microsoft.com/office/drawing/2014/main" id="{9D5A8AD3-752A-D425-1637-95702F461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5201" y="4464308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</a:rPr>
              <a:t>$4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49">
                <a:extLst>
                  <a:ext uri="{FF2B5EF4-FFF2-40B4-BE49-F238E27FC236}">
                    <a16:creationId xmlns:a16="http://schemas.microsoft.com/office/drawing/2014/main" id="{CA9FEB62-AEB6-8DE8-9053-3FE4C6B34E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0444" y="4229015"/>
                <a:ext cx="151060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=0</m:t>
                    </m:r>
                  </m:oMath>
                </a14:m>
                <a:r>
                  <a:rPr lang="en-US" altLang="ja-JP" dirty="0">
                    <a:solidFill>
                      <a:srgbClr val="3A3A82"/>
                    </a:solidFill>
                    <a:latin typeface="+mj-lt"/>
                  </a:rPr>
                  <a:t> ml</a:t>
                </a:r>
                <a:endParaRPr lang="en-US" dirty="0">
                  <a:solidFill>
                    <a:srgbClr val="3A3A8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" name="Text Box 49">
                <a:extLst>
                  <a:ext uri="{FF2B5EF4-FFF2-40B4-BE49-F238E27FC236}">
                    <a16:creationId xmlns:a16="http://schemas.microsoft.com/office/drawing/2014/main" id="{CA9FEB62-AEB6-8DE8-9053-3FE4C6B34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0444" y="4229015"/>
                <a:ext cx="1510606" cy="461665"/>
              </a:xfrm>
              <a:prstGeom prst="rect">
                <a:avLst/>
              </a:prstGeom>
              <a:blipFill>
                <a:blip r:embed="rId4"/>
                <a:stretch>
                  <a:fillRect l="-806" t="-10667" r="-5242" b="-30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49">
                <a:extLst>
                  <a:ext uri="{FF2B5EF4-FFF2-40B4-BE49-F238E27FC236}">
                    <a16:creationId xmlns:a16="http://schemas.microsoft.com/office/drawing/2014/main" id="{E578C3FC-482A-36EB-579C-7C3C751CEF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0444" y="4602807"/>
                <a:ext cx="214917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altLang="ja-JP" dirty="0">
                    <a:solidFill>
                      <a:srgbClr val="3A3A82"/>
                    </a:solidFill>
                    <a:latin typeface="+mj-lt"/>
                  </a:rPr>
                  <a:t>  </a:t>
                </a:r>
                <a:r>
                  <a:rPr lang="en-US" sz="2400" dirty="0">
                    <a:solidFill>
                      <a:srgbClr val="3A3A82"/>
                    </a:solidFill>
                  </a:rPr>
                  <a:t>$</a:t>
                </a:r>
                <a:r>
                  <a:rPr lang="en-US" sz="2400" dirty="0">
                    <a:solidFill>
                      <a:srgbClr val="FF0000"/>
                    </a:solidFill>
                  </a:rPr>
                  <a:t>124</a:t>
                </a:r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0" name="Text Box 49">
                <a:extLst>
                  <a:ext uri="{FF2B5EF4-FFF2-40B4-BE49-F238E27FC236}">
                    <a16:creationId xmlns:a16="http://schemas.microsoft.com/office/drawing/2014/main" id="{E578C3FC-482A-36EB-579C-7C3C751CE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0444" y="4602807"/>
                <a:ext cx="2149178" cy="461665"/>
              </a:xfrm>
              <a:prstGeom prst="rect">
                <a:avLst/>
              </a:prstGeom>
              <a:blipFill>
                <a:blip r:embed="rId5"/>
                <a:stretch>
                  <a:fillRect l="-850" t="-14474" r="-2833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FF270E9-E7EC-A2CF-26A7-B5A3A31F1B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4445" y="1797978"/>
            <a:ext cx="1561131" cy="238522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2CC812F-7F7E-177A-0948-E2137406DC51}"/>
              </a:ext>
            </a:extLst>
          </p:cNvPr>
          <p:cNvSpPr txBox="1">
            <a:spLocks/>
          </p:cNvSpPr>
          <p:nvPr/>
        </p:nvSpPr>
        <p:spPr>
          <a:xfrm>
            <a:off x="458867" y="5207432"/>
            <a:ext cx="8622816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Running time</a:t>
            </a:r>
            <a:r>
              <a:rPr lang="en-US" sz="2400" dirty="0">
                <a:solidFill>
                  <a:srgbClr val="3A3A82"/>
                </a:solidFill>
              </a:rPr>
              <a:t>: ?</a:t>
            </a:r>
            <a:endParaRPr lang="en-US" sz="2400" dirty="0">
              <a:solidFill>
                <a:srgbClr val="3A3A8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4687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" descr="HH01008_">
            <a:extLst>
              <a:ext uri="{FF2B5EF4-FFF2-40B4-BE49-F238E27FC236}">
                <a16:creationId xmlns:a16="http://schemas.microsoft.com/office/drawing/2014/main" id="{896AEC59-539E-7BFE-F413-31B93643A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51" y="2104017"/>
            <a:ext cx="708025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Fractional Knapsack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82E935-7620-74BA-3A75-0ED3E8184FEF}"/>
              </a:ext>
            </a:extLst>
          </p:cNvPr>
          <p:cNvSpPr txBox="1">
            <a:spLocks/>
          </p:cNvSpPr>
          <p:nvPr/>
        </p:nvSpPr>
        <p:spPr>
          <a:xfrm>
            <a:off x="306467" y="1081352"/>
            <a:ext cx="8622816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Greedy approach.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Keep taking item with highest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value to weight ratio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until knapsack is full or run out of items.</a:t>
            </a:r>
          </a:p>
        </p:txBody>
      </p:sp>
      <p:pic>
        <p:nvPicPr>
          <p:cNvPr id="7" name="Picture 6" descr="HH01008_">
            <a:extLst>
              <a:ext uri="{FF2B5EF4-FFF2-40B4-BE49-F238E27FC236}">
                <a16:creationId xmlns:a16="http://schemas.microsoft.com/office/drawing/2014/main" id="{F6462817-7538-6FB3-F4B7-04D3AEE28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921" y="2446561"/>
            <a:ext cx="495300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 Box 13">
            <a:extLst>
              <a:ext uri="{FF2B5EF4-FFF2-40B4-BE49-F238E27FC236}">
                <a16:creationId xmlns:a16="http://schemas.microsoft.com/office/drawing/2014/main" id="{1FC1E418-1888-A143-DC15-91957A1A7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6346" y="2952973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3" name="Text Box 14">
            <a:extLst>
              <a:ext uri="{FF2B5EF4-FFF2-40B4-BE49-F238E27FC236}">
                <a16:creationId xmlns:a16="http://schemas.microsoft.com/office/drawing/2014/main" id="{40CFADED-E651-C3A1-8A20-0281E0CF1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9296" y="2952973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7" name="Text Box 10">
            <a:extLst>
              <a:ext uri="{FF2B5EF4-FFF2-40B4-BE49-F238E27FC236}">
                <a16:creationId xmlns:a16="http://schemas.microsoft.com/office/drawing/2014/main" id="{86F1AAA4-F42C-7E33-6FCB-A1AD0AE9D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638" y="3519770"/>
            <a:ext cx="11595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Weight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58" name="Text Box 11">
            <a:extLst>
              <a:ext uri="{FF2B5EF4-FFF2-40B4-BE49-F238E27FC236}">
                <a16:creationId xmlns:a16="http://schemas.microsoft.com/office/drawing/2014/main" id="{CA07FF03-E875-2B5B-417F-6F0A90D6E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7628" y="3981435"/>
            <a:ext cx="9578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Value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59" name="Text Box 17">
            <a:extLst>
              <a:ext uri="{FF2B5EF4-FFF2-40B4-BE49-F238E27FC236}">
                <a16:creationId xmlns:a16="http://schemas.microsoft.com/office/drawing/2014/main" id="{265B185D-525B-A948-6C40-C533C2115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792" y="3565938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4 ml</a:t>
            </a:r>
          </a:p>
        </p:txBody>
      </p:sp>
      <p:sp>
        <p:nvSpPr>
          <p:cNvPr id="60" name="Text Box 18">
            <a:extLst>
              <a:ext uri="{FF2B5EF4-FFF2-40B4-BE49-F238E27FC236}">
                <a16:creationId xmlns:a16="http://schemas.microsoft.com/office/drawing/2014/main" id="{CD76CA97-E6B3-FB4C-52FE-6E60EB7DC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775" y="3565938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  <a:latin typeface="+mj-lt"/>
              </a:rPr>
              <a:t>7 ml</a:t>
            </a:r>
          </a:p>
        </p:txBody>
      </p:sp>
      <p:sp>
        <p:nvSpPr>
          <p:cNvPr id="63" name="Text Box 22">
            <a:extLst>
              <a:ext uri="{FF2B5EF4-FFF2-40B4-BE49-F238E27FC236}">
                <a16:creationId xmlns:a16="http://schemas.microsoft.com/office/drawing/2014/main" id="{5410C8CC-D7DF-CD23-1D22-C0C0CFCBA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8963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$12</a:t>
            </a:r>
          </a:p>
        </p:txBody>
      </p:sp>
      <p:sp>
        <p:nvSpPr>
          <p:cNvPr id="64" name="Text Box 23">
            <a:extLst>
              <a:ext uri="{FF2B5EF4-FFF2-40B4-BE49-F238E27FC236}">
                <a16:creationId xmlns:a16="http://schemas.microsoft.com/office/drawing/2014/main" id="{B0FF1350-6004-93F3-4C61-6DA138A04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533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$32</a:t>
            </a:r>
          </a:p>
        </p:txBody>
      </p:sp>
      <p:sp>
        <p:nvSpPr>
          <p:cNvPr id="68" name="Text Box 27">
            <a:extLst>
              <a:ext uri="{FF2B5EF4-FFF2-40B4-BE49-F238E27FC236}">
                <a16:creationId xmlns:a16="http://schemas.microsoft.com/office/drawing/2014/main" id="{4A9CD440-0F21-04AD-E06A-4CEB6ADC4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210" y="2825634"/>
            <a:ext cx="9892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Items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69" name="Text Box 30">
            <a:extLst>
              <a:ext uri="{FF2B5EF4-FFF2-40B4-BE49-F238E27FC236}">
                <a16:creationId xmlns:a16="http://schemas.microsoft.com/office/drawing/2014/main" id="{895A0B0F-9A3D-B3CE-1351-B95FB980C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023" y="4413786"/>
            <a:ext cx="9578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3A3A82"/>
                </a:solidFill>
                <a:latin typeface="+mj-lt"/>
              </a:rPr>
              <a:t>Value:</a:t>
            </a:r>
          </a:p>
        </p:txBody>
      </p:sp>
      <p:sp>
        <p:nvSpPr>
          <p:cNvPr id="70" name="Text Box 22">
            <a:extLst>
              <a:ext uri="{FF2B5EF4-FFF2-40B4-BE49-F238E27FC236}">
                <a16:creationId xmlns:a16="http://schemas.microsoft.com/office/drawing/2014/main" id="{5B3CEFCB-4DC6-F1A1-F814-A5C561BF8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1659" y="4464308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</a:t>
            </a:r>
          </a:p>
        </p:txBody>
      </p:sp>
      <p:sp>
        <p:nvSpPr>
          <p:cNvPr id="71" name="Text Box 22">
            <a:extLst>
              <a:ext uri="{FF2B5EF4-FFF2-40B4-BE49-F238E27FC236}">
                <a16:creationId xmlns:a16="http://schemas.microsoft.com/office/drawing/2014/main" id="{9D5A8AD3-752A-D425-1637-95702F461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5201" y="4464308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</a:rPr>
              <a:t>$4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49">
                <a:extLst>
                  <a:ext uri="{FF2B5EF4-FFF2-40B4-BE49-F238E27FC236}">
                    <a16:creationId xmlns:a16="http://schemas.microsoft.com/office/drawing/2014/main" id="{CA9FEB62-AEB6-8DE8-9053-3FE4C6B34E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0444" y="4229015"/>
                <a:ext cx="151060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=0</m:t>
                    </m:r>
                  </m:oMath>
                </a14:m>
                <a:r>
                  <a:rPr lang="en-US" altLang="ja-JP" dirty="0">
                    <a:solidFill>
                      <a:srgbClr val="3A3A82"/>
                    </a:solidFill>
                    <a:latin typeface="+mj-lt"/>
                  </a:rPr>
                  <a:t> ml</a:t>
                </a:r>
                <a:endParaRPr lang="en-US" dirty="0">
                  <a:solidFill>
                    <a:srgbClr val="3A3A8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" name="Text Box 49">
                <a:extLst>
                  <a:ext uri="{FF2B5EF4-FFF2-40B4-BE49-F238E27FC236}">
                    <a16:creationId xmlns:a16="http://schemas.microsoft.com/office/drawing/2014/main" id="{CA9FEB62-AEB6-8DE8-9053-3FE4C6B34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0444" y="4229015"/>
                <a:ext cx="1510606" cy="461665"/>
              </a:xfrm>
              <a:prstGeom prst="rect">
                <a:avLst/>
              </a:prstGeom>
              <a:blipFill>
                <a:blip r:embed="rId4"/>
                <a:stretch>
                  <a:fillRect l="-806" t="-10667" r="-5242" b="-30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49">
                <a:extLst>
                  <a:ext uri="{FF2B5EF4-FFF2-40B4-BE49-F238E27FC236}">
                    <a16:creationId xmlns:a16="http://schemas.microsoft.com/office/drawing/2014/main" id="{E578C3FC-482A-36EB-579C-7C3C751CEF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0444" y="4602807"/>
                <a:ext cx="214917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altLang="ja-JP" dirty="0">
                    <a:solidFill>
                      <a:srgbClr val="3A3A82"/>
                    </a:solidFill>
                    <a:latin typeface="+mj-lt"/>
                  </a:rPr>
                  <a:t>  </a:t>
                </a:r>
                <a:r>
                  <a:rPr lang="en-US" sz="2400" dirty="0">
                    <a:solidFill>
                      <a:srgbClr val="3A3A82"/>
                    </a:solidFill>
                  </a:rPr>
                  <a:t>$</a:t>
                </a:r>
                <a:r>
                  <a:rPr lang="en-US" sz="2400" dirty="0">
                    <a:solidFill>
                      <a:srgbClr val="FF0000"/>
                    </a:solidFill>
                  </a:rPr>
                  <a:t>124</a:t>
                </a:r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0" name="Text Box 49">
                <a:extLst>
                  <a:ext uri="{FF2B5EF4-FFF2-40B4-BE49-F238E27FC236}">
                    <a16:creationId xmlns:a16="http://schemas.microsoft.com/office/drawing/2014/main" id="{E578C3FC-482A-36EB-579C-7C3C751CE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0444" y="4602807"/>
                <a:ext cx="2149178" cy="461665"/>
              </a:xfrm>
              <a:prstGeom prst="rect">
                <a:avLst/>
              </a:prstGeom>
              <a:blipFill>
                <a:blip r:embed="rId5"/>
                <a:stretch>
                  <a:fillRect l="-850" t="-14474" r="-2833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FF270E9-E7EC-A2CF-26A7-B5A3A31F1B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4445" y="1797978"/>
            <a:ext cx="1561131" cy="23852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BE0F9-3D71-7B3A-9F0E-2757FED92A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8867" y="5207432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Running time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If we sort the items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with respect to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value to weight ratio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BE0F9-3D71-7B3A-9F0E-2757FED92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67" y="5207432"/>
                <a:ext cx="8622816" cy="1982912"/>
              </a:xfrm>
              <a:prstGeom prst="rect">
                <a:avLst/>
              </a:prstGeom>
              <a:blipFill>
                <a:blip r:embed="rId7"/>
                <a:stretch>
                  <a:fillRect l="-141" t="-3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0423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Fractional Knapsack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82E935-7620-74BA-3A75-0ED3E8184FEF}"/>
              </a:ext>
            </a:extLst>
          </p:cNvPr>
          <p:cNvSpPr txBox="1">
            <a:spLocks/>
          </p:cNvSpPr>
          <p:nvPr/>
        </p:nvSpPr>
        <p:spPr>
          <a:xfrm>
            <a:off x="332152" y="1166564"/>
            <a:ext cx="8622816" cy="53621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Pseudocode</a:t>
            </a:r>
            <a:r>
              <a:rPr lang="en-US" sz="2400" dirty="0">
                <a:solidFill>
                  <a:srgbClr val="3A3A82"/>
                </a:solidFill>
              </a:rPr>
              <a:t>:</a:t>
            </a:r>
            <a:endParaRPr lang="en-US" sz="2400" dirty="0">
              <a:solidFill>
                <a:srgbClr val="3A3A82"/>
              </a:solidFill>
              <a:latin typeface="+mj-lt"/>
            </a:endParaRPr>
          </a:p>
        </p:txBody>
      </p:sp>
      <p:pic>
        <p:nvPicPr>
          <p:cNvPr id="34" name="Picture 33" descr="\documentclass{article}&#10;\usepackage{amsmath}&#10;\pagestyle{empty}&#10;\begin{document}&#10;&#10;$w \leftarrow 0$&#10;&#10;&#10;\end{document}" title="IguanaTex Bitmap Display">
            <a:extLst>
              <a:ext uri="{FF2B5EF4-FFF2-40B4-BE49-F238E27FC236}">
                <a16:creationId xmlns:a16="http://schemas.microsoft.com/office/drawing/2014/main" id="{C7DA0766-EA34-6E6D-CDC6-7DA986CC497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45748" y="2972872"/>
            <a:ext cx="852321" cy="213549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begin{document}&#10;&#10;Items with $v[],w[]$&#10;&#10;&#10;\end{document}" title="IguanaTex Bitmap Display">
            <a:extLst>
              <a:ext uri="{FF2B5EF4-FFF2-40B4-BE49-F238E27FC236}">
                <a16:creationId xmlns:a16="http://schemas.microsoft.com/office/drawing/2014/main" id="{B2DE0DF0-9B43-ECCE-0D65-DB44FAD69B6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89576" y="1664419"/>
            <a:ext cx="2397736" cy="312830"/>
          </a:xfrm>
          <a:prstGeom prst="rect">
            <a:avLst/>
          </a:prstGeom>
        </p:spPr>
      </p:pic>
      <p:pic>
        <p:nvPicPr>
          <p:cNvPr id="67" name="Picture 66" descr="\documentclass{article}&#10;\usepackage{amsmath}&#10;\pagestyle{empty}&#10;\begin{document}&#10;&#10;\textbf{While} $w &lt; W$ \textbf{do }&#10;&#10;&#10;\end{document}" title="IguanaTex Bitmap Display">
            <a:extLst>
              <a:ext uri="{FF2B5EF4-FFF2-40B4-BE49-F238E27FC236}">
                <a16:creationId xmlns:a16="http://schemas.microsoft.com/office/drawing/2014/main" id="{5923F1EE-DF3F-E8EE-D4EE-A6AF6E68933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81284" y="3698647"/>
            <a:ext cx="2482033" cy="228534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\textbf{For} $i = 1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672BFC30-14C1-BAE1-D7F8-2BE216E1992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89576" y="2086856"/>
            <a:ext cx="2431454" cy="219168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$\textrm{r}[i] \leftarrow \frac{v[i]}{w[i]}$&#10;&#10;&#10;\end{document}" title="IguanaTex Bitmap Display">
            <a:extLst>
              <a:ext uri="{FF2B5EF4-FFF2-40B4-BE49-F238E27FC236}">
                <a16:creationId xmlns:a16="http://schemas.microsoft.com/office/drawing/2014/main" id="{FBAC8FE2-09D1-378D-3556-BE229576856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952860" y="2459480"/>
            <a:ext cx="1331867" cy="475802"/>
          </a:xfrm>
          <a:prstGeom prst="rect">
            <a:avLst/>
          </a:prstGeom>
        </p:spPr>
      </p:pic>
      <p:pic>
        <p:nvPicPr>
          <p:cNvPr id="46" name="Picture 45" descr="\documentclass{article}&#10;\usepackage{amsmath}&#10;\pagestyle{empty}&#10;\begin{document}&#10;&#10;\textbf{If} $w+w_i \leq W$ \textbf{then}&#10;&#10;&#10;\end{document}" title="IguanaTex Bitmap Display">
            <a:extLst>
              <a:ext uri="{FF2B5EF4-FFF2-40B4-BE49-F238E27FC236}">
                <a16:creationId xmlns:a16="http://schemas.microsoft.com/office/drawing/2014/main" id="{717304DA-74D9-39C4-8273-B072D50B163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907297" y="4424030"/>
            <a:ext cx="2858554" cy="265998"/>
          </a:xfrm>
          <a:prstGeom prst="rect">
            <a:avLst/>
          </a:prstGeom>
        </p:spPr>
      </p:pic>
      <p:pic>
        <p:nvPicPr>
          <p:cNvPr id="31" name="Picture 30" descr="\documentclass{article}&#10;\usepackage{amsmath}&#10;\pagestyle{empty}&#10;\begin{document}&#10;&#10;, knapsack with $W$&#10;&#10;&#10;\end{document}" title="IguanaTex Bitmap Display">
            <a:extLst>
              <a:ext uri="{FF2B5EF4-FFF2-40B4-BE49-F238E27FC236}">
                <a16:creationId xmlns:a16="http://schemas.microsoft.com/office/drawing/2014/main" id="{AC2E9E97-B3D1-0573-B761-DD9FAAB6974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3183204" y="1683151"/>
            <a:ext cx="2538228" cy="275365"/>
          </a:xfrm>
          <a:prstGeom prst="rect">
            <a:avLst/>
          </a:prstGeom>
        </p:spPr>
      </p:pic>
      <p:pic>
        <p:nvPicPr>
          <p:cNvPr id="56" name="Picture 55" descr="\documentclass{article}&#10;\usepackage{amsmath}&#10;\pagestyle{empty}&#10;\begin{document}&#10;&#10;$\textbf{return } val$&#10;&#10;&#10;\end{document}" title="IguanaTex Bitmap Display">
            <a:extLst>
              <a:ext uri="{FF2B5EF4-FFF2-40B4-BE49-F238E27FC236}">
                <a16:creationId xmlns:a16="http://schemas.microsoft.com/office/drawing/2014/main" id="{3B7395F8-E0BF-E7A6-976A-680B31150FA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628595" y="6069756"/>
            <a:ext cx="1509825" cy="219168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begin{document}&#10;&#10;$val \leftarrow 0$&#10;&#10;&#10;\end{document}" title="IguanaTex Bitmap Display">
            <a:extLst>
              <a:ext uri="{FF2B5EF4-FFF2-40B4-BE49-F238E27FC236}">
                <a16:creationId xmlns:a16="http://schemas.microsoft.com/office/drawing/2014/main" id="{45ED0722-0982-B510-B717-21E7E4412C2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628595" y="3303088"/>
            <a:ext cx="1045264" cy="222915"/>
          </a:xfrm>
          <a:prstGeom prst="rect">
            <a:avLst/>
          </a:prstGeom>
        </p:spPr>
      </p:pic>
      <p:pic>
        <p:nvPicPr>
          <p:cNvPr id="44" name="Picture 43" descr="\documentclass{article}&#10;\usepackage{amsmath}&#10;\pagestyle{empty}&#10;\begin{document}&#10;&#10;$\textbf{Remove } \textrm{item i with highest }r[i]$&#10;&#10;&#10;\end{document}" title="IguanaTex Bitmap Display">
            <a:extLst>
              <a:ext uri="{FF2B5EF4-FFF2-40B4-BE49-F238E27FC236}">
                <a16:creationId xmlns:a16="http://schemas.microsoft.com/office/drawing/2014/main" id="{150070C4-C6BE-5F6C-B19C-DE5B775803FD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907297" y="4057408"/>
            <a:ext cx="4422703" cy="312830"/>
          </a:xfrm>
          <a:prstGeom prst="rect">
            <a:avLst/>
          </a:prstGeom>
        </p:spPr>
      </p:pic>
      <p:pic>
        <p:nvPicPr>
          <p:cNvPr id="49" name="Picture 48" descr="\documentclass{article}&#10;\usepackage{amsmath}&#10;\pagestyle{empty}&#10;\begin{document}&#10;&#10;$w \leftarrow w+w_i$&#10;&#10;&#10;\end{document}" title="IguanaTex Bitmap Display">
            <a:extLst>
              <a:ext uri="{FF2B5EF4-FFF2-40B4-BE49-F238E27FC236}">
                <a16:creationId xmlns:a16="http://schemas.microsoft.com/office/drawing/2014/main" id="{40B9C1D8-9E40-5502-E64E-631293AFB32D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1248392" y="4783817"/>
            <a:ext cx="1618474" cy="230408"/>
          </a:xfrm>
          <a:prstGeom prst="rect">
            <a:avLst/>
          </a:prstGeom>
        </p:spPr>
      </p:pic>
      <p:pic>
        <p:nvPicPr>
          <p:cNvPr id="54" name="Picture 53" descr="\documentclass{article}&#10;\usepackage{amsmath}&#10;\pagestyle{empty}&#10;\begin{document}&#10;&#10;$val \leftarrow val + v[i]$&#10;&#10;&#10;\end{document}" title="IguanaTex Bitmap Display">
            <a:extLst>
              <a:ext uri="{FF2B5EF4-FFF2-40B4-BE49-F238E27FC236}">
                <a16:creationId xmlns:a16="http://schemas.microsoft.com/office/drawing/2014/main" id="{5355677A-684B-A1A8-08A5-F70360964BE6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1228223" y="5044448"/>
            <a:ext cx="2113007" cy="312830"/>
          </a:xfrm>
          <a:prstGeom prst="rect">
            <a:avLst/>
          </a:prstGeom>
        </p:spPr>
      </p:pic>
      <p:pic>
        <p:nvPicPr>
          <p:cNvPr id="77" name="Picture 76" descr="\documentclass{article}&#10;\usepackage{amsmath}&#10;\pagestyle{empty}&#10;\begin{document}&#10;&#10;\textbf{Else}&#10;&#10;&#10;\end{document}" title="IguanaTex Bitmap Display">
            <a:extLst>
              <a:ext uri="{FF2B5EF4-FFF2-40B4-BE49-F238E27FC236}">
                <a16:creationId xmlns:a16="http://schemas.microsoft.com/office/drawing/2014/main" id="{49BDA5DE-317D-03C7-9B48-159768DC61E4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874401" y="5422987"/>
            <a:ext cx="616294" cy="217294"/>
          </a:xfrm>
          <a:prstGeom prst="rect">
            <a:avLst/>
          </a:prstGeom>
        </p:spPr>
      </p:pic>
      <p:pic>
        <p:nvPicPr>
          <p:cNvPr id="79" name="Picture 78" descr="\documentclass{article}&#10;\usepackage{amsmath}&#10;\pagestyle{empty}&#10;\begin{document}&#10;&#10;$w \leftarrow W, $ $val \leftarrow val+(W-w)\cdot r[i]$&#10;&#10;&#10;\end{document}" title="IguanaTex Bitmap Display">
            <a:extLst>
              <a:ext uri="{FF2B5EF4-FFF2-40B4-BE49-F238E27FC236}">
                <a16:creationId xmlns:a16="http://schemas.microsoft.com/office/drawing/2014/main" id="{9B0835A6-CB30-F0A9-7C60-0CA03620ADB0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1248392" y="5733164"/>
            <a:ext cx="4703688" cy="3128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56DF24-874D-3902-28B8-3FD7AB25AE76}"/>
              </a:ext>
            </a:extLst>
          </p:cNvPr>
          <p:cNvSpPr txBox="1"/>
          <p:nvPr/>
        </p:nvSpPr>
        <p:spPr>
          <a:xfrm>
            <a:off x="4496943" y="2195563"/>
            <a:ext cx="3694197" cy="6147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F9DAB-8CD5-C6B4-38DE-F91202414C2F}"/>
              </a:ext>
            </a:extLst>
          </p:cNvPr>
          <p:cNvSpPr txBox="1"/>
          <p:nvPr/>
        </p:nvSpPr>
        <p:spPr>
          <a:xfrm>
            <a:off x="5062020" y="2287491"/>
            <a:ext cx="39991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Compute the ratios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1A4A79-7EE9-C12D-A9CF-1F7F5DF61673}"/>
              </a:ext>
            </a:extLst>
          </p:cNvPr>
          <p:cNvSpPr txBox="1"/>
          <p:nvPr/>
        </p:nvSpPr>
        <p:spPr>
          <a:xfrm>
            <a:off x="4496943" y="2862953"/>
            <a:ext cx="3694197" cy="6147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B49D2-F971-2A10-4852-F2BAC4617B0B}"/>
              </a:ext>
            </a:extLst>
          </p:cNvPr>
          <p:cNvSpPr txBox="1"/>
          <p:nvPr/>
        </p:nvSpPr>
        <p:spPr>
          <a:xfrm>
            <a:off x="5467849" y="2956417"/>
            <a:ext cx="39991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Initialization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434D4F-4206-4BFF-BB1A-D5703D018048}"/>
              </a:ext>
            </a:extLst>
          </p:cNvPr>
          <p:cNvSpPr txBox="1"/>
          <p:nvPr/>
        </p:nvSpPr>
        <p:spPr>
          <a:xfrm>
            <a:off x="5468699" y="3656092"/>
            <a:ext cx="3694197" cy="6147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FBFCCA-0954-0AA1-E630-EE7EC19C57AE}"/>
              </a:ext>
            </a:extLst>
          </p:cNvPr>
          <p:cNvSpPr txBox="1"/>
          <p:nvPr/>
        </p:nvSpPr>
        <p:spPr>
          <a:xfrm>
            <a:off x="5910983" y="3751374"/>
            <a:ext cx="39991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While knapsack not full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0C5380-BBA2-48C0-787C-CCC314281477}"/>
              </a:ext>
            </a:extLst>
          </p:cNvPr>
          <p:cNvSpPr txBox="1"/>
          <p:nvPr/>
        </p:nvSpPr>
        <p:spPr>
          <a:xfrm>
            <a:off x="5204996" y="4560106"/>
            <a:ext cx="3694197" cy="6147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4AC89A-9666-CF56-FC88-9AECE6CE5E65}"/>
              </a:ext>
            </a:extLst>
          </p:cNvPr>
          <p:cNvSpPr txBox="1"/>
          <p:nvPr/>
        </p:nvSpPr>
        <p:spPr>
          <a:xfrm>
            <a:off x="5910983" y="4659885"/>
            <a:ext cx="39991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If whole item fits</a:t>
            </a:r>
          </a:p>
        </p:txBody>
      </p:sp>
    </p:spTree>
    <p:extLst>
      <p:ext uri="{BB962C8B-B14F-4D97-AF65-F5344CB8AC3E}">
        <p14:creationId xmlns:p14="http://schemas.microsoft.com/office/powerpoint/2010/main" val="1882400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Scheduling jobs/tasks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2" y="1276209"/>
                <a:ext cx="86998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1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Given: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tasks, each having a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aseline="-25000" dirty="0">
                    <a:solidFill>
                      <a:srgbClr val="3A3A8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and a 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)</a:t>
                </a:r>
              </a:p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Goal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Perform all the tasks using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minimum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number of </a:t>
                </a:r>
                <a:r>
                  <a:rPr lang="en-US" altLang="ja-JP" sz="2400" dirty="0">
                    <a:solidFill>
                      <a:srgbClr val="FF0000"/>
                    </a:solidFill>
                    <a:latin typeface="+mj-lt"/>
                  </a:rPr>
                  <a:t>machines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 machine can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serve one task at a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 time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2" y="1276209"/>
                <a:ext cx="8699873" cy="1982912"/>
              </a:xfrm>
              <a:prstGeom prst="rect">
                <a:avLst/>
              </a:prstGeom>
              <a:blipFill>
                <a:blip r:embed="rId3"/>
                <a:stretch>
                  <a:fillRect l="-210" t="-1840" r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367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Scheduling jobs/tasks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2" y="1276209"/>
                <a:ext cx="86998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1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Given: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tasks, each having a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aseline="-25000" dirty="0">
                    <a:solidFill>
                      <a:srgbClr val="3A3A8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and a 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)</a:t>
                </a:r>
              </a:p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Goal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Perform all the tasks using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minimum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number of </a:t>
                </a:r>
                <a:r>
                  <a:rPr lang="en-US" altLang="ja-JP" sz="2400" dirty="0">
                    <a:solidFill>
                      <a:srgbClr val="FF0000"/>
                    </a:solidFill>
                    <a:latin typeface="+mj-lt"/>
                  </a:rPr>
                  <a:t>machines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 machine can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serve one task at a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 time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2" y="1276209"/>
                <a:ext cx="8699873" cy="1982912"/>
              </a:xfrm>
              <a:prstGeom prst="rect">
                <a:avLst/>
              </a:prstGeom>
              <a:blipFill>
                <a:blip r:embed="rId3"/>
                <a:stretch>
                  <a:fillRect l="-210" t="-1840" r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A405DDD-D8B8-BEBB-9EA0-72B08C52A9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592" y="3025381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Idea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Sort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tasks in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increasing order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their </a:t>
                </a:r>
                <a:r>
                  <a:rPr lang="en-US" sz="2400" b="1" dirty="0">
                    <a:solidFill>
                      <a:srgbClr val="FF0000"/>
                    </a:solidFill>
                    <a:latin typeface="+mj-lt"/>
                  </a:rPr>
                  <a:t>start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time. Assign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first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 to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machine 1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When considering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task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if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all machines are busy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create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machine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assign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task to the new machine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otherwise assign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task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to an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available machine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A405DDD-D8B8-BEBB-9EA0-72B08C52A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92" y="3025381"/>
                <a:ext cx="8622816" cy="1982912"/>
              </a:xfrm>
              <a:prstGeom prst="rect">
                <a:avLst/>
              </a:prstGeom>
              <a:blipFill>
                <a:blip r:embed="rId4"/>
                <a:stretch>
                  <a:fillRect l="-212" t="-3374" r="-1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263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Scheduling jobs/tasks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2" y="1276209"/>
                <a:ext cx="86998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2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Given: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tasks, each having a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aseline="-25000" dirty="0">
                    <a:solidFill>
                      <a:srgbClr val="3A3A8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and a 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)</a:t>
                </a:r>
              </a:p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Goal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Perform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as many tasks as possible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using one </a:t>
                </a:r>
                <a:r>
                  <a:rPr lang="en-US" altLang="ja-JP" sz="2400" dirty="0">
                    <a:solidFill>
                      <a:srgbClr val="FF0000"/>
                    </a:solidFill>
                    <a:latin typeface="+mj-lt"/>
                  </a:rPr>
                  <a:t>machine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In other words, find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maximum number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of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non-overlapping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intervals.</a:t>
                </a: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2" y="1276209"/>
                <a:ext cx="8699873" cy="1982912"/>
              </a:xfrm>
              <a:prstGeom prst="rect">
                <a:avLst/>
              </a:prstGeom>
              <a:blipFill>
                <a:blip r:embed="rId3"/>
                <a:stretch>
                  <a:fillRect l="-210" t="-1840" r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770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Greedy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4011" y="1201218"/>
                <a:ext cx="8889989" cy="6012849"/>
              </a:xfrm>
            </p:spPr>
            <p:txBody>
              <a:bodyPr>
                <a:normAutofit/>
              </a:bodyPr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Tahoma" charset="0"/>
                  </a:rPr>
                  <a:t>The greedy method</a:t>
                </a:r>
                <a:r>
                  <a:rPr lang="en-US" sz="2400" dirty="0">
                    <a:solidFill>
                      <a:srgbClr val="3A3A82"/>
                    </a:solidFill>
                    <a:latin typeface="Tahoma" charset="0"/>
                  </a:rPr>
                  <a:t> is a general algorithm design technique, 	in which given: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1700" dirty="0">
                  <a:solidFill>
                    <a:srgbClr val="3A3A82"/>
                  </a:solidFill>
                  <a:latin typeface="Tahoma" charset="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00B0F0"/>
                    </a:solidFill>
                    <a:latin typeface="Tahoma" charset="0"/>
                  </a:rPr>
                  <a:t>configurations</a:t>
                </a:r>
                <a:r>
                  <a:rPr lang="en-US" sz="2400" dirty="0">
                    <a:solidFill>
                      <a:srgbClr val="3A3A82"/>
                    </a:solidFill>
                    <a:latin typeface="Tahoma" charset="0"/>
                  </a:rPr>
                  <a:t>: different choices we need to make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92D050"/>
                    </a:solidFill>
                    <a:latin typeface="Tahoma" charset="0"/>
                  </a:rPr>
                  <a:t>objective function</a:t>
                </a:r>
                <a:r>
                  <a:rPr lang="en-US" sz="2400" dirty="0">
                    <a:solidFill>
                      <a:srgbClr val="3A3A82"/>
                    </a:solidFill>
                    <a:latin typeface="Tahoma" charset="0"/>
                  </a:rPr>
                  <a:t>: a score assigned to all configurations, which we want to either </a:t>
                </a:r>
                <a:r>
                  <a:rPr lang="en-US" sz="2400" dirty="0">
                    <a:solidFill>
                      <a:srgbClr val="FF0000"/>
                    </a:solidFill>
                    <a:latin typeface="Tahoma" charset="0"/>
                  </a:rPr>
                  <a:t>maximize</a:t>
                </a:r>
                <a:r>
                  <a:rPr lang="en-US" sz="2400" dirty="0">
                    <a:solidFill>
                      <a:srgbClr val="3A3A82"/>
                    </a:solidFill>
                    <a:latin typeface="Tahoma" charset="0"/>
                  </a:rPr>
                  <a:t> or </a:t>
                </a:r>
                <a:r>
                  <a:rPr lang="en-US" sz="2400" dirty="0">
                    <a:solidFill>
                      <a:srgbClr val="FF0000"/>
                    </a:solidFill>
                    <a:latin typeface="Tahoma" charset="0"/>
                  </a:rPr>
                  <a:t>minimize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Tahoma" charset="0"/>
                  </a:rPr>
                  <a:t>We should make choices </a:t>
                </a:r>
                <a:r>
                  <a:rPr lang="en-US" sz="2400" dirty="0">
                    <a:solidFill>
                      <a:srgbClr val="FF0000"/>
                    </a:solidFill>
                    <a:latin typeface="Tahoma" charset="0"/>
                  </a:rPr>
                  <a:t>greedily</a:t>
                </a:r>
                <a:r>
                  <a:rPr lang="en-US" sz="2400" dirty="0">
                    <a:solidFill>
                      <a:srgbClr val="3A3A82"/>
                    </a:solidFill>
                    <a:latin typeface="Tahoma" charset="0"/>
                  </a:rPr>
                  <a:t>: We can find a </a:t>
                </a:r>
                <a:r>
                  <a:rPr lang="en-US" sz="2400" dirty="0">
                    <a:solidFill>
                      <a:srgbClr val="FF0000"/>
                    </a:solidFill>
                    <a:latin typeface="Tahoma" charset="0"/>
                  </a:rPr>
                  <a:t>globally-optimal solution</a:t>
                </a:r>
                <a:r>
                  <a:rPr lang="en-US" sz="2400" dirty="0">
                    <a:solidFill>
                      <a:srgbClr val="3A3A82"/>
                    </a:solidFill>
                    <a:latin typeface="Tahoma" charset="0"/>
                  </a:rPr>
                  <a:t> by a series of </a:t>
                </a:r>
                <a:r>
                  <a:rPr lang="en-US" sz="2400" dirty="0">
                    <a:solidFill>
                      <a:srgbClr val="FF0000"/>
                    </a:solidFill>
                    <a:latin typeface="Tahoma" charset="0"/>
                  </a:rPr>
                  <a:t>local improvements</a:t>
                </a:r>
                <a:r>
                  <a:rPr lang="en-US" sz="2400" dirty="0">
                    <a:solidFill>
                      <a:srgbClr val="3A3A82"/>
                    </a:solidFill>
                    <a:latin typeface="Tahoma" charset="0"/>
                  </a:rPr>
                  <a:t> from a starting configuration.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1400" dirty="0">
                  <a:solidFill>
                    <a:srgbClr val="3A3A82"/>
                  </a:solidFill>
                  <a:latin typeface="Tahoma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Tahoma" charset="0"/>
                  </a:rPr>
                  <a:t>Example</a:t>
                </a:r>
                <a:r>
                  <a:rPr lang="en-US" sz="2400" dirty="0">
                    <a:solidFill>
                      <a:srgbClr val="3A3A82"/>
                    </a:solidFill>
                    <a:latin typeface="Tahoma" charset="0"/>
                  </a:rPr>
                  <a:t>: Maxflow problem.</a:t>
                </a:r>
                <a:r>
                  <a:rPr lang="en-US" sz="1800" dirty="0">
                    <a:solidFill>
                      <a:srgbClr val="3A3A82"/>
                    </a:solidFill>
                    <a:latin typeface="Tahoma" charset="0"/>
                  </a:rPr>
                  <a:t> 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sz="1800" dirty="0">
                    <a:solidFill>
                      <a:srgbClr val="00B0F0"/>
                    </a:solidFill>
                    <a:latin typeface="Tahoma" charset="0"/>
                  </a:rPr>
                  <a:t>Configurations</a:t>
                </a:r>
                <a:r>
                  <a:rPr lang="en-US" sz="1800" dirty="0">
                    <a:solidFill>
                      <a:srgbClr val="3A3A82"/>
                    </a:solidFill>
                    <a:latin typeface="Tahoma" charset="0"/>
                  </a:rPr>
                  <a:t>: </a:t>
                </a:r>
                <a:r>
                  <a:rPr lang="en-US" sz="1800" dirty="0">
                    <a:solidFill>
                      <a:srgbClr val="00B0F0"/>
                    </a:solidFill>
                    <a:latin typeface="Tahoma" charset="0"/>
                  </a:rPr>
                  <a:t>All possible flow functions.</a:t>
                </a:r>
                <a:r>
                  <a:rPr lang="en-US" sz="1800" dirty="0">
                    <a:solidFill>
                      <a:srgbClr val="3A3A82"/>
                    </a:solidFill>
                    <a:latin typeface="Tahoma" charset="0"/>
                  </a:rPr>
                  <a:t> </a:t>
                </a:r>
                <a:r>
                  <a:rPr lang="en-US" sz="1800" dirty="0">
                    <a:solidFill>
                      <a:srgbClr val="92D050"/>
                    </a:solidFill>
                    <a:latin typeface="Tahoma" charset="0"/>
                  </a:rPr>
                  <a:t>Objective function</a:t>
                </a:r>
                <a:r>
                  <a:rPr lang="en-US" sz="1800" dirty="0">
                    <a:solidFill>
                      <a:srgbClr val="3A3A82"/>
                    </a:solidFill>
                    <a:latin typeface="Tahoma" charset="0"/>
                  </a:rPr>
                  <a:t>: </a:t>
                </a:r>
                <a:r>
                  <a:rPr lang="en-US" sz="1800" dirty="0">
                    <a:solidFill>
                      <a:srgbClr val="92D050"/>
                    </a:solidFill>
                    <a:latin typeface="Tahoma" charset="0"/>
                  </a:rPr>
                  <a:t>Maximize flow value.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sz="2400" b="1" i="1" dirty="0">
                    <a:solidFill>
                      <a:srgbClr val="FF0000"/>
                    </a:solidFill>
                    <a:latin typeface="Times New Roman" charset="0"/>
                  </a:rPr>
                  <a:t>Ford-Fulkerson </a:t>
                </a:r>
                <a:r>
                  <a:rPr lang="en-US" sz="2400" b="1" i="1" dirty="0">
                    <a:solidFill>
                      <a:srgbClr val="3A3A82"/>
                    </a:solidFill>
                    <a:latin typeface="Times New Roman" charset="0"/>
                  </a:rPr>
                  <a:t>makes choices </a:t>
                </a:r>
                <a:r>
                  <a:rPr lang="en-US" sz="2400" b="1" i="1" dirty="0">
                    <a:solidFill>
                      <a:srgbClr val="FF0000"/>
                    </a:solidFill>
                    <a:latin typeface="Times New Roman" charset="0"/>
                  </a:rPr>
                  <a:t>greedily </a:t>
                </a:r>
                <a:r>
                  <a:rPr lang="en-US" sz="2400" b="1" i="1" dirty="0">
                    <a:solidFill>
                      <a:srgbClr val="3A3A82"/>
                    </a:solidFill>
                    <a:latin typeface="Times New Roman" charset="0"/>
                  </a:rPr>
                  <a:t>starting from flow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b="1" i="1" dirty="0">
                    <a:solidFill>
                      <a:srgbClr val="FF0000"/>
                    </a:solidFill>
                    <a:latin typeface="Times New Roman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011" y="1201218"/>
                <a:ext cx="8889989" cy="6012849"/>
              </a:xfrm>
              <a:blipFill>
                <a:blip r:embed="rId3"/>
                <a:stretch>
                  <a:fillRect l="-1097" t="-1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3562001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Scheduling jobs/tasks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2" y="1276209"/>
                <a:ext cx="86998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2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Given: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tasks, each having a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aseline="-25000" dirty="0">
                    <a:solidFill>
                      <a:srgbClr val="3A3A8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and a 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)</a:t>
                </a:r>
              </a:p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Goal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Perform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as many tasks as possible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using one </a:t>
                </a:r>
                <a:r>
                  <a:rPr lang="en-US" altLang="ja-JP" sz="2400" dirty="0">
                    <a:solidFill>
                      <a:srgbClr val="FF0000"/>
                    </a:solidFill>
                    <a:latin typeface="+mj-lt"/>
                  </a:rPr>
                  <a:t>machine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In other words, find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maximum number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of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non-overlapping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intervals.</a:t>
                </a: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2" y="1276209"/>
                <a:ext cx="8699873" cy="1982912"/>
              </a:xfrm>
              <a:prstGeom prst="rect">
                <a:avLst/>
              </a:prstGeom>
              <a:blipFill>
                <a:blip r:embed="rId4"/>
                <a:stretch>
                  <a:fillRect l="-210" t="-1840" r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F8DB67-2131-809C-E560-9B3E715976F9}"/>
              </a:ext>
            </a:extLst>
          </p:cNvPr>
          <p:cNvSpPr txBox="1">
            <a:spLocks/>
          </p:cNvSpPr>
          <p:nvPr/>
        </p:nvSpPr>
        <p:spPr>
          <a:xfrm>
            <a:off x="310562" y="3238058"/>
            <a:ext cx="8622816" cy="123341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Sort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tasks in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increasing order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of their 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finish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time. Perform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first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task and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remove all overlapping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tasks with first task.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Repeat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the same process to the remaining tasks. </a:t>
            </a:r>
          </a:p>
        </p:txBody>
      </p:sp>
    </p:spTree>
    <p:extLst>
      <p:ext uri="{BB962C8B-B14F-4D97-AF65-F5344CB8AC3E}">
        <p14:creationId xmlns:p14="http://schemas.microsoft.com/office/powerpoint/2010/main" val="1747036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Maxflow Problem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172B4CB-F324-86F6-ED5E-F5A657842A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6193" y="1147035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network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a source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a sink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and capacities on the edges, compute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maximum </a:t>
                </a:r>
                <a:r>
                  <a:rPr lang="en-US" sz="2400" dirty="0">
                    <a:solidFill>
                      <a:srgbClr val="3A3A82"/>
                    </a:solidFill>
                  </a:rPr>
                  <a:t>possible</a:t>
                </a:r>
                <a:r>
                  <a:rPr lang="en-US" sz="2400" dirty="0">
                    <a:solidFill>
                      <a:srgbClr val="FF0000"/>
                    </a:solidFill>
                  </a:rPr>
                  <a:t> flow value</a:t>
                </a:r>
                <a:r>
                  <a:rPr lang="en-US" sz="2400" dirty="0">
                    <a:solidFill>
                      <a:srgbClr val="3A3A8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172B4CB-F324-86F6-ED5E-F5A657842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93" y="1147035"/>
                <a:ext cx="8622816" cy="1982912"/>
              </a:xfrm>
              <a:prstGeom prst="rect">
                <a:avLst/>
              </a:prstGeom>
              <a:blipFill>
                <a:blip r:embed="rId4"/>
                <a:stretch>
                  <a:fillRect l="-212" t="-3385" r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6024A47F-2E36-557A-0982-311700E1049C}"/>
              </a:ext>
            </a:extLst>
          </p:cNvPr>
          <p:cNvSpPr/>
          <p:nvPr/>
        </p:nvSpPr>
        <p:spPr>
          <a:xfrm>
            <a:off x="2450384" y="2514522"/>
            <a:ext cx="4096734" cy="23151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1029">
            <a:extLst>
              <a:ext uri="{FF2B5EF4-FFF2-40B4-BE49-F238E27FC236}">
                <a16:creationId xmlns:a16="http://schemas.microsoft.com/office/drawing/2014/main" id="{23F9B109-B140-D65A-5419-EE79752811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60961" y="3628434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w</a:t>
            </a:r>
          </a:p>
        </p:txBody>
      </p:sp>
      <p:sp>
        <p:nvSpPr>
          <p:cNvPr id="8" name="Oval 1030 1">
            <a:extLst>
              <a:ext uri="{FF2B5EF4-FFF2-40B4-BE49-F238E27FC236}">
                <a16:creationId xmlns:a16="http://schemas.microsoft.com/office/drawing/2014/main" id="{F47D1716-A6FF-DA0B-9FD7-E9E121D4FF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11523" y="3403009"/>
            <a:ext cx="366713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9" name="Oval 1031 1">
            <a:extLst>
              <a:ext uri="{FF2B5EF4-FFF2-40B4-BE49-F238E27FC236}">
                <a16:creationId xmlns:a16="http://schemas.microsoft.com/office/drawing/2014/main" id="{6009777A-4D43-7124-D40F-60F924960D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14836" y="2669584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10" name="Oval 1032 1">
            <a:extLst>
              <a:ext uri="{FF2B5EF4-FFF2-40B4-BE49-F238E27FC236}">
                <a16:creationId xmlns:a16="http://schemas.microsoft.com/office/drawing/2014/main" id="{5AE03F48-EFFF-FA03-0F56-4E26E51645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38623" y="4322172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12" name="Oval 1033">
            <a:extLst>
              <a:ext uri="{FF2B5EF4-FFF2-40B4-BE49-F238E27FC236}">
                <a16:creationId xmlns:a16="http://schemas.microsoft.com/office/drawing/2014/main" id="{09091222-F046-216E-1E00-E06E2515A2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03986" y="3199809"/>
            <a:ext cx="366712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13" name="Oval 1034">
            <a:extLst>
              <a:ext uri="{FF2B5EF4-FFF2-40B4-BE49-F238E27FC236}">
                <a16:creationId xmlns:a16="http://schemas.microsoft.com/office/drawing/2014/main" id="{05EE8E2A-6013-E533-D1D2-1211E7507A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56311" y="4311059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z</a:t>
            </a:r>
          </a:p>
        </p:txBody>
      </p:sp>
      <p:sp>
        <p:nvSpPr>
          <p:cNvPr id="16" name="Text Box 1035">
            <a:extLst>
              <a:ext uri="{FF2B5EF4-FFF2-40B4-BE49-F238E27FC236}">
                <a16:creationId xmlns:a16="http://schemas.microsoft.com/office/drawing/2014/main" id="{C3EF0662-0E21-CD03-5022-8E18E269F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148" y="3380784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7" name="Text Box 1036">
            <a:extLst>
              <a:ext uri="{FF2B5EF4-FFF2-40B4-BE49-F238E27FC236}">
                <a16:creationId xmlns:a16="http://schemas.microsoft.com/office/drawing/2014/main" id="{E407649B-E38C-2A38-A1B8-F251ED0BD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948" y="3814172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8" name="Text Box 1037 1">
            <a:extLst>
              <a:ext uri="{FF2B5EF4-FFF2-40B4-BE49-F238E27FC236}">
                <a16:creationId xmlns:a16="http://schemas.microsoft.com/office/drawing/2014/main" id="{467C01B2-AFCF-A1EC-BFF6-2796490F8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523" y="3104559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19" name="Text Box 1038 1">
            <a:extLst>
              <a:ext uri="{FF2B5EF4-FFF2-40B4-BE49-F238E27FC236}">
                <a16:creationId xmlns:a16="http://schemas.microsoft.com/office/drawing/2014/main" id="{965104E8-9702-19B2-F59F-0C460B4B0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73" y="2685459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20" name="Text Box 1039">
            <a:extLst>
              <a:ext uri="{FF2B5EF4-FFF2-40B4-BE49-F238E27FC236}">
                <a16:creationId xmlns:a16="http://schemas.microsoft.com/office/drawing/2014/main" id="{767B597B-BAD1-D42E-277A-173CF3D51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998" y="3234734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7</a:t>
            </a:r>
          </a:p>
        </p:txBody>
      </p:sp>
      <p:sp>
        <p:nvSpPr>
          <p:cNvPr id="21" name="Text Box 1040 1">
            <a:extLst>
              <a:ext uri="{FF2B5EF4-FFF2-40B4-BE49-F238E27FC236}">
                <a16:creationId xmlns:a16="http://schemas.microsoft.com/office/drawing/2014/main" id="{21B6749C-ED55-8A76-154C-01A3EBD1B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73" y="2898184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6</a:t>
            </a:r>
          </a:p>
        </p:txBody>
      </p:sp>
      <p:sp>
        <p:nvSpPr>
          <p:cNvPr id="22" name="Text Box 1041">
            <a:extLst>
              <a:ext uri="{FF2B5EF4-FFF2-40B4-BE49-F238E27FC236}">
                <a16:creationId xmlns:a16="http://schemas.microsoft.com/office/drawing/2014/main" id="{FC1E905C-914C-9A11-B998-85D03BA4F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1748" y="3814172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3" name="Text Box 1042">
            <a:extLst>
              <a:ext uri="{FF2B5EF4-FFF2-40B4-BE49-F238E27FC236}">
                <a16:creationId xmlns:a16="http://schemas.microsoft.com/office/drawing/2014/main" id="{6B5EB527-120D-05D6-28EE-B9D4CE06A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823" y="3888784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24" name="Text Box 1043 1">
            <a:extLst>
              <a:ext uri="{FF2B5EF4-FFF2-40B4-BE49-F238E27FC236}">
                <a16:creationId xmlns:a16="http://schemas.microsoft.com/office/drawing/2014/main" id="{420CB221-7D7B-83CA-5972-C06D24602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773" y="3998322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5" name="Text Box 1044">
            <a:extLst>
              <a:ext uri="{FF2B5EF4-FFF2-40B4-BE49-F238E27FC236}">
                <a16:creationId xmlns:a16="http://schemas.microsoft.com/office/drawing/2014/main" id="{180F251D-3026-978D-2935-B6EC87C2B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323" y="4445997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2</a:t>
            </a:r>
          </a:p>
        </p:txBody>
      </p:sp>
      <p:cxnSp>
        <p:nvCxnSpPr>
          <p:cNvPr id="26" name="AutoShape 1045 1">
            <a:extLst>
              <a:ext uri="{FF2B5EF4-FFF2-40B4-BE49-F238E27FC236}">
                <a16:creationId xmlns:a16="http://schemas.microsoft.com/office/drawing/2014/main" id="{1DBC8DFB-2668-7051-60E5-85DCF0D1FDC2}"/>
              </a:ext>
            </a:extLst>
          </p:cNvPr>
          <p:cNvCxnSpPr>
            <a:cxnSpLocks noChangeShapeType="1"/>
            <a:stCxn id="8" idx="7"/>
            <a:endCxn id="9" idx="3"/>
          </p:cNvCxnSpPr>
          <p:nvPr/>
        </p:nvCxnSpPr>
        <p:spPr bwMode="auto">
          <a:xfrm flipV="1">
            <a:off x="3024261" y="2991847"/>
            <a:ext cx="84296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1046 1">
            <a:extLst>
              <a:ext uri="{FF2B5EF4-FFF2-40B4-BE49-F238E27FC236}">
                <a16:creationId xmlns:a16="http://schemas.microsoft.com/office/drawing/2014/main" id="{5B4B8EA5-03CF-FFB9-EC9C-30A98B32E8CD}"/>
              </a:ext>
            </a:extLst>
          </p:cNvPr>
          <p:cNvCxnSpPr>
            <a:cxnSpLocks noChangeShapeType="1"/>
            <a:stCxn id="8" idx="5"/>
            <a:endCxn id="10" idx="1"/>
          </p:cNvCxnSpPr>
          <p:nvPr/>
        </p:nvCxnSpPr>
        <p:spPr bwMode="auto">
          <a:xfrm>
            <a:off x="3024261" y="3734797"/>
            <a:ext cx="666750" cy="630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1047 1">
            <a:extLst>
              <a:ext uri="{FF2B5EF4-FFF2-40B4-BE49-F238E27FC236}">
                <a16:creationId xmlns:a16="http://schemas.microsoft.com/office/drawing/2014/main" id="{57CDFC17-8098-DFDE-152F-E7B15EBF848E}"/>
              </a:ext>
            </a:extLst>
          </p:cNvPr>
          <p:cNvCxnSpPr>
            <a:cxnSpLocks noChangeShapeType="1"/>
            <a:stCxn id="9" idx="5"/>
            <a:endCxn id="7" idx="1"/>
          </p:cNvCxnSpPr>
          <p:nvPr/>
        </p:nvCxnSpPr>
        <p:spPr bwMode="auto">
          <a:xfrm>
            <a:off x="4127573" y="2991847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1048 1">
            <a:extLst>
              <a:ext uri="{FF2B5EF4-FFF2-40B4-BE49-F238E27FC236}">
                <a16:creationId xmlns:a16="http://schemas.microsoft.com/office/drawing/2014/main" id="{0EDF4E39-98AF-86A7-EFC3-EB03AFF6C481}"/>
              </a:ext>
            </a:extLst>
          </p:cNvPr>
          <p:cNvCxnSpPr>
            <a:cxnSpLocks noChangeShapeType="1"/>
            <a:stCxn id="9" idx="6"/>
            <a:endCxn id="12" idx="1"/>
          </p:cNvCxnSpPr>
          <p:nvPr/>
        </p:nvCxnSpPr>
        <p:spPr bwMode="auto">
          <a:xfrm>
            <a:off x="4189486" y="2852147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1049">
            <a:extLst>
              <a:ext uri="{FF2B5EF4-FFF2-40B4-BE49-F238E27FC236}">
                <a16:creationId xmlns:a16="http://schemas.microsoft.com/office/drawing/2014/main" id="{73BF4730-B477-9E53-44F6-C593CDD59C69}"/>
              </a:ext>
            </a:extLst>
          </p:cNvPr>
          <p:cNvCxnSpPr>
            <a:cxnSpLocks noChangeShapeType="1"/>
            <a:stCxn id="7" idx="7"/>
            <a:endCxn id="12" idx="2"/>
          </p:cNvCxnSpPr>
          <p:nvPr/>
        </p:nvCxnSpPr>
        <p:spPr bwMode="auto">
          <a:xfrm flipV="1">
            <a:off x="4873969" y="3383166"/>
            <a:ext cx="1030017" cy="2989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1050">
            <a:extLst>
              <a:ext uri="{FF2B5EF4-FFF2-40B4-BE49-F238E27FC236}">
                <a16:creationId xmlns:a16="http://schemas.microsoft.com/office/drawing/2014/main" id="{F3DCA92A-3B05-EA04-08B7-C65BD2EE4F2C}"/>
              </a:ext>
            </a:extLst>
          </p:cNvPr>
          <p:cNvCxnSpPr>
            <a:cxnSpLocks noChangeShapeType="1"/>
            <a:stCxn id="7" idx="5"/>
            <a:endCxn id="13" idx="1"/>
          </p:cNvCxnSpPr>
          <p:nvPr/>
        </p:nvCxnSpPr>
        <p:spPr bwMode="auto">
          <a:xfrm>
            <a:off x="4873969" y="3941443"/>
            <a:ext cx="636046" cy="4233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AutoShape 1051">
            <a:extLst>
              <a:ext uri="{FF2B5EF4-FFF2-40B4-BE49-F238E27FC236}">
                <a16:creationId xmlns:a16="http://schemas.microsoft.com/office/drawing/2014/main" id="{DCC1E6AF-8C46-B02D-1028-673650ABF55D}"/>
              </a:ext>
            </a:extLst>
          </p:cNvPr>
          <p:cNvCxnSpPr>
            <a:cxnSpLocks noChangeShapeType="1"/>
            <a:stCxn id="13" idx="0"/>
            <a:endCxn id="12" idx="3"/>
          </p:cNvCxnSpPr>
          <p:nvPr/>
        </p:nvCxnSpPr>
        <p:spPr bwMode="auto">
          <a:xfrm flipV="1">
            <a:off x="5639667" y="3512818"/>
            <a:ext cx="318023" cy="7982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AutoShape 1052">
            <a:extLst>
              <a:ext uri="{FF2B5EF4-FFF2-40B4-BE49-F238E27FC236}">
                <a16:creationId xmlns:a16="http://schemas.microsoft.com/office/drawing/2014/main" id="{5EB65A13-861B-1CB5-F257-7EDF75DED961}"/>
              </a:ext>
            </a:extLst>
          </p:cNvPr>
          <p:cNvCxnSpPr>
            <a:cxnSpLocks noChangeShapeType="1"/>
            <a:stCxn id="10" idx="6"/>
            <a:endCxn id="13" idx="2"/>
          </p:cNvCxnSpPr>
          <p:nvPr/>
        </p:nvCxnSpPr>
        <p:spPr bwMode="auto">
          <a:xfrm flipV="1">
            <a:off x="4013273" y="4493622"/>
            <a:ext cx="1431925" cy="1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AutoShape 1053">
            <a:extLst>
              <a:ext uri="{FF2B5EF4-FFF2-40B4-BE49-F238E27FC236}">
                <a16:creationId xmlns:a16="http://schemas.microsoft.com/office/drawing/2014/main" id="{5D1C583C-9EFE-51AF-DF07-94D29835C4D5}"/>
              </a:ext>
            </a:extLst>
          </p:cNvPr>
          <p:cNvCxnSpPr>
            <a:cxnSpLocks noChangeShapeType="1"/>
            <a:stCxn id="10" idx="7"/>
            <a:endCxn id="7" idx="3"/>
          </p:cNvCxnSpPr>
          <p:nvPr/>
        </p:nvCxnSpPr>
        <p:spPr bwMode="auto">
          <a:xfrm flipV="1">
            <a:off x="3951632" y="3941443"/>
            <a:ext cx="663033" cy="43443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AutoShape 1054 1">
            <a:extLst>
              <a:ext uri="{FF2B5EF4-FFF2-40B4-BE49-F238E27FC236}">
                <a16:creationId xmlns:a16="http://schemas.microsoft.com/office/drawing/2014/main" id="{B56A8DB9-B023-14C2-5B51-4C08372671D6}"/>
              </a:ext>
            </a:extLst>
          </p:cNvPr>
          <p:cNvCxnSpPr>
            <a:cxnSpLocks noChangeShapeType="1"/>
            <a:stCxn id="8" idx="6"/>
            <a:endCxn id="7" idx="2"/>
          </p:cNvCxnSpPr>
          <p:nvPr/>
        </p:nvCxnSpPr>
        <p:spPr bwMode="auto">
          <a:xfrm>
            <a:off x="3095698" y="3585572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6" name="Picture 35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971B3B51-4533-204C-E27D-359757BCEA8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01205" y="2174362"/>
            <a:ext cx="1238205" cy="27536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996C2FC-7952-6250-090D-4E21B309A3F0}"/>
              </a:ext>
            </a:extLst>
          </p:cNvPr>
          <p:cNvSpPr txBox="1"/>
          <p:nvPr/>
        </p:nvSpPr>
        <p:spPr>
          <a:xfrm>
            <a:off x="2595306" y="5362766"/>
            <a:ext cx="3953387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EBED695-266C-682A-0669-CCB28D725332}"/>
                  </a:ext>
                </a:extLst>
              </p:cNvPr>
              <p:cNvSpPr txBox="1"/>
              <p:nvPr/>
            </p:nvSpPr>
            <p:spPr>
              <a:xfrm>
                <a:off x="2247980" y="5314814"/>
                <a:ext cx="463364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      Find the $ to get maxflow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EBED695-266C-682A-0669-CCB28D725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80" y="5314814"/>
                <a:ext cx="4633644" cy="461665"/>
              </a:xfrm>
              <a:prstGeom prst="rect">
                <a:avLst/>
              </a:prstGeom>
              <a:blipFill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201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35620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Augmenting paths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0D9CFF-71FD-8669-3250-D00C7B247C86}"/>
              </a:ext>
            </a:extLst>
          </p:cNvPr>
          <p:cNvSpPr/>
          <p:nvPr/>
        </p:nvSpPr>
        <p:spPr>
          <a:xfrm>
            <a:off x="770559" y="3906661"/>
            <a:ext cx="4096734" cy="23151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1029">
            <a:extLst>
              <a:ext uri="{FF2B5EF4-FFF2-40B4-BE49-F238E27FC236}">
                <a16:creationId xmlns:a16="http://schemas.microsoft.com/office/drawing/2014/main" id="{CAFC4BC1-C507-2E5D-8D98-C45D02E0E0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81136" y="502057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w</a:t>
            </a:r>
          </a:p>
        </p:txBody>
      </p:sp>
      <p:sp>
        <p:nvSpPr>
          <p:cNvPr id="10" name="Oval 1030 1">
            <a:extLst>
              <a:ext uri="{FF2B5EF4-FFF2-40B4-BE49-F238E27FC236}">
                <a16:creationId xmlns:a16="http://schemas.microsoft.com/office/drawing/2014/main" id="{6D777539-A176-3B3A-366E-EB9B15F556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31698" y="4795148"/>
            <a:ext cx="366713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12" name="Oval 1031 1">
            <a:extLst>
              <a:ext uri="{FF2B5EF4-FFF2-40B4-BE49-F238E27FC236}">
                <a16:creationId xmlns:a16="http://schemas.microsoft.com/office/drawing/2014/main" id="{4BC4AB90-6337-9EAD-A784-EC3B666B6E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35011" y="406172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13" name="Oval 1032 1">
            <a:extLst>
              <a:ext uri="{FF2B5EF4-FFF2-40B4-BE49-F238E27FC236}">
                <a16:creationId xmlns:a16="http://schemas.microsoft.com/office/drawing/2014/main" id="{CB73B1BC-52D4-FE5B-69FC-29E754D981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58798" y="5714311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16" name="Oval 1033">
            <a:extLst>
              <a:ext uri="{FF2B5EF4-FFF2-40B4-BE49-F238E27FC236}">
                <a16:creationId xmlns:a16="http://schemas.microsoft.com/office/drawing/2014/main" id="{94558B07-0466-3D93-5BD7-C8EE59305A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24161" y="4591948"/>
            <a:ext cx="366712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17" name="Oval 1034">
            <a:extLst>
              <a:ext uri="{FF2B5EF4-FFF2-40B4-BE49-F238E27FC236}">
                <a16:creationId xmlns:a16="http://schemas.microsoft.com/office/drawing/2014/main" id="{0A0727CE-E6BB-D240-C6E8-A0536D9A92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76486" y="5703198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z</a:t>
            </a:r>
          </a:p>
        </p:txBody>
      </p:sp>
      <p:sp>
        <p:nvSpPr>
          <p:cNvPr id="18" name="Text Box 1035">
            <a:extLst>
              <a:ext uri="{FF2B5EF4-FFF2-40B4-BE49-F238E27FC236}">
                <a16:creationId xmlns:a16="http://schemas.microsoft.com/office/drawing/2014/main" id="{807E3FD0-EF8F-73B6-8D46-157C1EB17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323" y="477292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9" name="Text Box 1036">
            <a:extLst>
              <a:ext uri="{FF2B5EF4-FFF2-40B4-BE49-F238E27FC236}">
                <a16:creationId xmlns:a16="http://schemas.microsoft.com/office/drawing/2014/main" id="{047B3E14-E9C1-684D-1B53-AABFEB003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6123" y="5206311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20" name="Text Box 1037 1">
            <a:extLst>
              <a:ext uri="{FF2B5EF4-FFF2-40B4-BE49-F238E27FC236}">
                <a16:creationId xmlns:a16="http://schemas.microsoft.com/office/drawing/2014/main" id="{C9F12388-71F9-6C13-C73C-5CBFC9C1C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698" y="4496698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21" name="Text Box 1038 1">
            <a:extLst>
              <a:ext uri="{FF2B5EF4-FFF2-40B4-BE49-F238E27FC236}">
                <a16:creationId xmlns:a16="http://schemas.microsoft.com/office/drawing/2014/main" id="{B2251EA8-6B46-CB53-6C25-197196DA4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8948" y="4077598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22" name="Text Box 1039">
            <a:extLst>
              <a:ext uri="{FF2B5EF4-FFF2-40B4-BE49-F238E27FC236}">
                <a16:creationId xmlns:a16="http://schemas.microsoft.com/office/drawing/2014/main" id="{EA275C07-4A8B-E181-01A7-3C0299CCB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173" y="462687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7</a:t>
            </a:r>
          </a:p>
        </p:txBody>
      </p:sp>
      <p:sp>
        <p:nvSpPr>
          <p:cNvPr id="23" name="Text Box 1040 1">
            <a:extLst>
              <a:ext uri="{FF2B5EF4-FFF2-40B4-BE49-F238E27FC236}">
                <a16:creationId xmlns:a16="http://schemas.microsoft.com/office/drawing/2014/main" id="{5C5F1587-208B-84A8-E2DA-AE850680E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348" y="429032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6</a:t>
            </a:r>
          </a:p>
        </p:txBody>
      </p:sp>
      <p:sp>
        <p:nvSpPr>
          <p:cNvPr id="24" name="Text Box 1041">
            <a:extLst>
              <a:ext uri="{FF2B5EF4-FFF2-40B4-BE49-F238E27FC236}">
                <a16:creationId xmlns:a16="http://schemas.microsoft.com/office/drawing/2014/main" id="{B4C9509A-6F91-7C48-9613-F3406ADA0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1923" y="5206311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5" name="Text Box 1042">
            <a:extLst>
              <a:ext uri="{FF2B5EF4-FFF2-40B4-BE49-F238E27FC236}">
                <a16:creationId xmlns:a16="http://schemas.microsoft.com/office/drawing/2014/main" id="{A5DFF0D9-E003-A422-7971-9B91FCBAC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1998" y="528092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26" name="Text Box 1043 1">
            <a:extLst>
              <a:ext uri="{FF2B5EF4-FFF2-40B4-BE49-F238E27FC236}">
                <a16:creationId xmlns:a16="http://schemas.microsoft.com/office/drawing/2014/main" id="{4870A1A7-9AE0-9778-EBE9-197DF9335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3948" y="5390461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7" name="Text Box 1044">
            <a:extLst>
              <a:ext uri="{FF2B5EF4-FFF2-40B4-BE49-F238E27FC236}">
                <a16:creationId xmlns:a16="http://schemas.microsoft.com/office/drawing/2014/main" id="{610D0885-207D-7D8A-FB2A-7D31A4F44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498" y="5838136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2</a:t>
            </a:r>
          </a:p>
        </p:txBody>
      </p:sp>
      <p:cxnSp>
        <p:nvCxnSpPr>
          <p:cNvPr id="28" name="AutoShape 1045 1">
            <a:extLst>
              <a:ext uri="{FF2B5EF4-FFF2-40B4-BE49-F238E27FC236}">
                <a16:creationId xmlns:a16="http://schemas.microsoft.com/office/drawing/2014/main" id="{66DE2596-3530-31C8-16A3-BAE72D614ACC}"/>
              </a:ext>
            </a:extLst>
          </p:cNvPr>
          <p:cNvCxnSpPr>
            <a:cxnSpLocks noChangeShapeType="1"/>
            <a:stCxn id="10" idx="7"/>
            <a:endCxn id="12" idx="3"/>
          </p:cNvCxnSpPr>
          <p:nvPr/>
        </p:nvCxnSpPr>
        <p:spPr bwMode="auto">
          <a:xfrm flipV="1">
            <a:off x="1344436" y="4383986"/>
            <a:ext cx="84296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1046 1">
            <a:extLst>
              <a:ext uri="{FF2B5EF4-FFF2-40B4-BE49-F238E27FC236}">
                <a16:creationId xmlns:a16="http://schemas.microsoft.com/office/drawing/2014/main" id="{9A48207B-41AB-AB4E-4CE5-DEF0C996E4EA}"/>
              </a:ext>
            </a:extLst>
          </p:cNvPr>
          <p:cNvCxnSpPr>
            <a:cxnSpLocks noChangeShapeType="1"/>
            <a:stCxn id="10" idx="5"/>
            <a:endCxn id="13" idx="1"/>
          </p:cNvCxnSpPr>
          <p:nvPr/>
        </p:nvCxnSpPr>
        <p:spPr bwMode="auto">
          <a:xfrm>
            <a:off x="1344436" y="5126936"/>
            <a:ext cx="666750" cy="630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1047 1">
            <a:extLst>
              <a:ext uri="{FF2B5EF4-FFF2-40B4-BE49-F238E27FC236}">
                <a16:creationId xmlns:a16="http://schemas.microsoft.com/office/drawing/2014/main" id="{A940B0CA-8C9B-E092-5559-107B4F75D665}"/>
              </a:ext>
            </a:extLst>
          </p:cNvPr>
          <p:cNvCxnSpPr>
            <a:cxnSpLocks noChangeShapeType="1"/>
            <a:stCxn id="12" idx="5"/>
            <a:endCxn id="9" idx="1"/>
          </p:cNvCxnSpPr>
          <p:nvPr/>
        </p:nvCxnSpPr>
        <p:spPr bwMode="auto">
          <a:xfrm>
            <a:off x="2447748" y="4383986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1048 1">
            <a:extLst>
              <a:ext uri="{FF2B5EF4-FFF2-40B4-BE49-F238E27FC236}">
                <a16:creationId xmlns:a16="http://schemas.microsoft.com/office/drawing/2014/main" id="{8E1D029A-37A4-7F4E-B367-95A57F0F93D9}"/>
              </a:ext>
            </a:extLst>
          </p:cNvPr>
          <p:cNvCxnSpPr>
            <a:cxnSpLocks noChangeShapeType="1"/>
            <a:stCxn id="12" idx="6"/>
            <a:endCxn id="16" idx="1"/>
          </p:cNvCxnSpPr>
          <p:nvPr/>
        </p:nvCxnSpPr>
        <p:spPr bwMode="auto">
          <a:xfrm>
            <a:off x="2509661" y="4244286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AutoShape 1049">
            <a:extLst>
              <a:ext uri="{FF2B5EF4-FFF2-40B4-BE49-F238E27FC236}">
                <a16:creationId xmlns:a16="http://schemas.microsoft.com/office/drawing/2014/main" id="{14524846-54AD-B973-340A-4BC9C54AC6F3}"/>
              </a:ext>
            </a:extLst>
          </p:cNvPr>
          <p:cNvCxnSpPr>
            <a:cxnSpLocks noChangeShapeType="1"/>
            <a:stCxn id="9" idx="7"/>
            <a:endCxn id="16" idx="2"/>
          </p:cNvCxnSpPr>
          <p:nvPr/>
        </p:nvCxnSpPr>
        <p:spPr bwMode="auto">
          <a:xfrm flipV="1">
            <a:off x="3194144" y="4775305"/>
            <a:ext cx="1030017" cy="2989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AutoShape 1050">
            <a:extLst>
              <a:ext uri="{FF2B5EF4-FFF2-40B4-BE49-F238E27FC236}">
                <a16:creationId xmlns:a16="http://schemas.microsoft.com/office/drawing/2014/main" id="{C65E7F89-632A-E22D-3D96-910A502A4EC9}"/>
              </a:ext>
            </a:extLst>
          </p:cNvPr>
          <p:cNvCxnSpPr>
            <a:cxnSpLocks noChangeShapeType="1"/>
            <a:stCxn id="9" idx="5"/>
            <a:endCxn id="17" idx="1"/>
          </p:cNvCxnSpPr>
          <p:nvPr/>
        </p:nvCxnSpPr>
        <p:spPr bwMode="auto">
          <a:xfrm>
            <a:off x="3194144" y="5333582"/>
            <a:ext cx="636046" cy="4233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AutoShape 1051">
            <a:extLst>
              <a:ext uri="{FF2B5EF4-FFF2-40B4-BE49-F238E27FC236}">
                <a16:creationId xmlns:a16="http://schemas.microsoft.com/office/drawing/2014/main" id="{4C9A37F5-9F4C-7297-1490-BB454323E9EC}"/>
              </a:ext>
            </a:extLst>
          </p:cNvPr>
          <p:cNvCxnSpPr>
            <a:cxnSpLocks noChangeShapeType="1"/>
            <a:stCxn id="17" idx="0"/>
            <a:endCxn id="16" idx="3"/>
          </p:cNvCxnSpPr>
          <p:nvPr/>
        </p:nvCxnSpPr>
        <p:spPr bwMode="auto">
          <a:xfrm flipV="1">
            <a:off x="3959842" y="4904957"/>
            <a:ext cx="318023" cy="7982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AutoShape 1052">
            <a:extLst>
              <a:ext uri="{FF2B5EF4-FFF2-40B4-BE49-F238E27FC236}">
                <a16:creationId xmlns:a16="http://schemas.microsoft.com/office/drawing/2014/main" id="{17941CE8-3A58-B52B-1905-58B9D130E41F}"/>
              </a:ext>
            </a:extLst>
          </p:cNvPr>
          <p:cNvCxnSpPr>
            <a:cxnSpLocks noChangeShapeType="1"/>
            <a:stCxn id="13" idx="6"/>
            <a:endCxn id="17" idx="2"/>
          </p:cNvCxnSpPr>
          <p:nvPr/>
        </p:nvCxnSpPr>
        <p:spPr bwMode="auto">
          <a:xfrm flipV="1">
            <a:off x="2333448" y="5885761"/>
            <a:ext cx="1431925" cy="1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AutoShape 1053">
            <a:extLst>
              <a:ext uri="{FF2B5EF4-FFF2-40B4-BE49-F238E27FC236}">
                <a16:creationId xmlns:a16="http://schemas.microsoft.com/office/drawing/2014/main" id="{699835F5-2492-F28C-75EA-8FFB132DBA1C}"/>
              </a:ext>
            </a:extLst>
          </p:cNvPr>
          <p:cNvCxnSpPr>
            <a:cxnSpLocks noChangeShapeType="1"/>
            <a:stCxn id="13" idx="7"/>
            <a:endCxn id="9" idx="3"/>
          </p:cNvCxnSpPr>
          <p:nvPr/>
        </p:nvCxnSpPr>
        <p:spPr bwMode="auto">
          <a:xfrm flipV="1">
            <a:off x="2271807" y="5333582"/>
            <a:ext cx="663033" cy="43443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AutoShape 1054 1">
            <a:extLst>
              <a:ext uri="{FF2B5EF4-FFF2-40B4-BE49-F238E27FC236}">
                <a16:creationId xmlns:a16="http://schemas.microsoft.com/office/drawing/2014/main" id="{68DDF76F-F56F-6B01-12A6-B71414C73950}"/>
              </a:ext>
            </a:extLst>
          </p:cNvPr>
          <p:cNvCxnSpPr>
            <a:cxnSpLocks noChangeShapeType="1"/>
            <a:stCxn id="10" idx="6"/>
            <a:endCxn id="9" idx="2"/>
          </p:cNvCxnSpPr>
          <p:nvPr/>
        </p:nvCxnSpPr>
        <p:spPr bwMode="auto">
          <a:xfrm>
            <a:off x="1415873" y="4977711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7" name="Picture 66" descr="\documentclass{article}&#10;\usepackage{amsmath}&#10;\pagestyle{empty}&#10;\begin{document}&#10;&#10;$\Delta_f(s,v) = ?$&#10;&#10;&#10;\end{document}" title="IguanaTex Bitmap Display">
            <a:extLst>
              <a:ext uri="{FF2B5EF4-FFF2-40B4-BE49-F238E27FC236}">
                <a16:creationId xmlns:a16="http://schemas.microsoft.com/office/drawing/2014/main" id="{359B4FAF-6044-11A3-8037-3C275A95BC1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984736" y="4152572"/>
            <a:ext cx="2048505" cy="4299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C52BAA2-A9C7-A987-AF25-29983129AB96}"/>
                  </a:ext>
                </a:extLst>
              </p:cNvPr>
              <p:cNvSpPr txBox="1"/>
              <p:nvPr/>
            </p:nvSpPr>
            <p:spPr>
              <a:xfrm>
                <a:off x="638282" y="1145543"/>
                <a:ext cx="8125574" cy="2472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</a:rPr>
                  <a:t>We are given a network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with edge capacities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a flow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Let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be an edge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  <a:r>
                  <a:rPr lang="en-US" sz="2400" dirty="0"/>
                  <a:t>  </a:t>
                </a:r>
              </a:p>
              <a:p>
                <a:pPr>
                  <a:lnSpc>
                    <a:spcPct val="90000"/>
                  </a:lnSpc>
                </a:pPr>
                <a:endParaRPr lang="en-US" sz="2400" dirty="0"/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Residual capacity </a:t>
                </a:r>
                <a:r>
                  <a:rPr lang="en-US" sz="2400" dirty="0">
                    <a:solidFill>
                      <a:srgbClr val="3A3A82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latin typeface="Times New Roman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Times New Roman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sz="2400" dirty="0">
                  <a:latin typeface="Times New Roman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Residual capacity </a:t>
                </a:r>
                <a:r>
                  <a:rPr lang="en-US" sz="2400" dirty="0">
                    <a:solidFill>
                      <a:srgbClr val="3A3A82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latin typeface="Times New Roman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3A3A82"/>
                  </a:solidFill>
                  <a:latin typeface="Times New Roman" charset="0"/>
                </a:endParaRPr>
              </a:p>
              <a:p>
                <a:pPr lvl="1">
                  <a:lnSpc>
                    <a:spcPct val="9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C52BAA2-A9C7-A987-AF25-29983129A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82" y="1145543"/>
                <a:ext cx="8125574" cy="2472472"/>
              </a:xfrm>
              <a:prstGeom prst="rect">
                <a:avLst/>
              </a:prstGeom>
              <a:blipFill>
                <a:blip r:embed="rId5"/>
                <a:stretch>
                  <a:fillRect l="-1200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075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35620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Augmenting paths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0D9CFF-71FD-8669-3250-D00C7B247C86}"/>
              </a:ext>
            </a:extLst>
          </p:cNvPr>
          <p:cNvSpPr/>
          <p:nvPr/>
        </p:nvSpPr>
        <p:spPr>
          <a:xfrm>
            <a:off x="770559" y="3906661"/>
            <a:ext cx="4096734" cy="23151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1029">
            <a:extLst>
              <a:ext uri="{FF2B5EF4-FFF2-40B4-BE49-F238E27FC236}">
                <a16:creationId xmlns:a16="http://schemas.microsoft.com/office/drawing/2014/main" id="{CAFC4BC1-C507-2E5D-8D98-C45D02E0E0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81136" y="502057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w</a:t>
            </a:r>
          </a:p>
        </p:txBody>
      </p:sp>
      <p:sp>
        <p:nvSpPr>
          <p:cNvPr id="10" name="Oval 1030 1">
            <a:extLst>
              <a:ext uri="{FF2B5EF4-FFF2-40B4-BE49-F238E27FC236}">
                <a16:creationId xmlns:a16="http://schemas.microsoft.com/office/drawing/2014/main" id="{6D777539-A176-3B3A-366E-EB9B15F556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31698" y="4795148"/>
            <a:ext cx="366713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12" name="Oval 1031 1">
            <a:extLst>
              <a:ext uri="{FF2B5EF4-FFF2-40B4-BE49-F238E27FC236}">
                <a16:creationId xmlns:a16="http://schemas.microsoft.com/office/drawing/2014/main" id="{4BC4AB90-6337-9EAD-A784-EC3B666B6E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35011" y="406172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13" name="Oval 1032 1">
            <a:extLst>
              <a:ext uri="{FF2B5EF4-FFF2-40B4-BE49-F238E27FC236}">
                <a16:creationId xmlns:a16="http://schemas.microsoft.com/office/drawing/2014/main" id="{CB73B1BC-52D4-FE5B-69FC-29E754D981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58798" y="5714311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16" name="Oval 1033">
            <a:extLst>
              <a:ext uri="{FF2B5EF4-FFF2-40B4-BE49-F238E27FC236}">
                <a16:creationId xmlns:a16="http://schemas.microsoft.com/office/drawing/2014/main" id="{94558B07-0466-3D93-5BD7-C8EE59305A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24161" y="4591948"/>
            <a:ext cx="366712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17" name="Oval 1034">
            <a:extLst>
              <a:ext uri="{FF2B5EF4-FFF2-40B4-BE49-F238E27FC236}">
                <a16:creationId xmlns:a16="http://schemas.microsoft.com/office/drawing/2014/main" id="{0A0727CE-E6BB-D240-C6E8-A0536D9A92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76486" y="5703198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z</a:t>
            </a:r>
          </a:p>
        </p:txBody>
      </p:sp>
      <p:sp>
        <p:nvSpPr>
          <p:cNvPr id="18" name="Text Box 1035">
            <a:extLst>
              <a:ext uri="{FF2B5EF4-FFF2-40B4-BE49-F238E27FC236}">
                <a16:creationId xmlns:a16="http://schemas.microsoft.com/office/drawing/2014/main" id="{807E3FD0-EF8F-73B6-8D46-157C1EB17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323" y="477292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9" name="Text Box 1036">
            <a:extLst>
              <a:ext uri="{FF2B5EF4-FFF2-40B4-BE49-F238E27FC236}">
                <a16:creationId xmlns:a16="http://schemas.microsoft.com/office/drawing/2014/main" id="{047B3E14-E9C1-684D-1B53-AABFEB003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6123" y="5206311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20" name="Text Box 1037 1">
            <a:extLst>
              <a:ext uri="{FF2B5EF4-FFF2-40B4-BE49-F238E27FC236}">
                <a16:creationId xmlns:a16="http://schemas.microsoft.com/office/drawing/2014/main" id="{C9F12388-71F9-6C13-C73C-5CBFC9C1C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698" y="4496698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21" name="Text Box 1038 1">
            <a:extLst>
              <a:ext uri="{FF2B5EF4-FFF2-40B4-BE49-F238E27FC236}">
                <a16:creationId xmlns:a16="http://schemas.microsoft.com/office/drawing/2014/main" id="{B2251EA8-6B46-CB53-6C25-197196DA4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8948" y="4077598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22" name="Text Box 1039">
            <a:extLst>
              <a:ext uri="{FF2B5EF4-FFF2-40B4-BE49-F238E27FC236}">
                <a16:creationId xmlns:a16="http://schemas.microsoft.com/office/drawing/2014/main" id="{EA275C07-4A8B-E181-01A7-3C0299CCB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173" y="462687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7</a:t>
            </a:r>
          </a:p>
        </p:txBody>
      </p:sp>
      <p:sp>
        <p:nvSpPr>
          <p:cNvPr id="23" name="Text Box 1040 1">
            <a:extLst>
              <a:ext uri="{FF2B5EF4-FFF2-40B4-BE49-F238E27FC236}">
                <a16:creationId xmlns:a16="http://schemas.microsoft.com/office/drawing/2014/main" id="{5C5F1587-208B-84A8-E2DA-AE850680E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348" y="429032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6</a:t>
            </a:r>
          </a:p>
        </p:txBody>
      </p:sp>
      <p:sp>
        <p:nvSpPr>
          <p:cNvPr id="24" name="Text Box 1041">
            <a:extLst>
              <a:ext uri="{FF2B5EF4-FFF2-40B4-BE49-F238E27FC236}">
                <a16:creationId xmlns:a16="http://schemas.microsoft.com/office/drawing/2014/main" id="{B4C9509A-6F91-7C48-9613-F3406ADA0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1923" y="5206311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5" name="Text Box 1042">
            <a:extLst>
              <a:ext uri="{FF2B5EF4-FFF2-40B4-BE49-F238E27FC236}">
                <a16:creationId xmlns:a16="http://schemas.microsoft.com/office/drawing/2014/main" id="{A5DFF0D9-E003-A422-7971-9B91FCBAC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1998" y="528092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26" name="Text Box 1043 1">
            <a:extLst>
              <a:ext uri="{FF2B5EF4-FFF2-40B4-BE49-F238E27FC236}">
                <a16:creationId xmlns:a16="http://schemas.microsoft.com/office/drawing/2014/main" id="{4870A1A7-9AE0-9778-EBE9-197DF9335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3948" y="5390461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7" name="Text Box 1044">
            <a:extLst>
              <a:ext uri="{FF2B5EF4-FFF2-40B4-BE49-F238E27FC236}">
                <a16:creationId xmlns:a16="http://schemas.microsoft.com/office/drawing/2014/main" id="{610D0885-207D-7D8A-FB2A-7D31A4F44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498" y="5838136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2</a:t>
            </a:r>
          </a:p>
        </p:txBody>
      </p:sp>
      <p:cxnSp>
        <p:nvCxnSpPr>
          <p:cNvPr id="28" name="AutoShape 1045 1">
            <a:extLst>
              <a:ext uri="{FF2B5EF4-FFF2-40B4-BE49-F238E27FC236}">
                <a16:creationId xmlns:a16="http://schemas.microsoft.com/office/drawing/2014/main" id="{66DE2596-3530-31C8-16A3-BAE72D614ACC}"/>
              </a:ext>
            </a:extLst>
          </p:cNvPr>
          <p:cNvCxnSpPr>
            <a:cxnSpLocks noChangeShapeType="1"/>
            <a:stCxn id="10" idx="7"/>
            <a:endCxn id="12" idx="3"/>
          </p:cNvCxnSpPr>
          <p:nvPr/>
        </p:nvCxnSpPr>
        <p:spPr bwMode="auto">
          <a:xfrm flipV="1">
            <a:off x="1344436" y="4383986"/>
            <a:ext cx="84296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1046 1">
            <a:extLst>
              <a:ext uri="{FF2B5EF4-FFF2-40B4-BE49-F238E27FC236}">
                <a16:creationId xmlns:a16="http://schemas.microsoft.com/office/drawing/2014/main" id="{9A48207B-41AB-AB4E-4CE5-DEF0C996E4EA}"/>
              </a:ext>
            </a:extLst>
          </p:cNvPr>
          <p:cNvCxnSpPr>
            <a:cxnSpLocks noChangeShapeType="1"/>
            <a:stCxn id="10" idx="5"/>
            <a:endCxn id="13" idx="1"/>
          </p:cNvCxnSpPr>
          <p:nvPr/>
        </p:nvCxnSpPr>
        <p:spPr bwMode="auto">
          <a:xfrm>
            <a:off x="1344436" y="5126936"/>
            <a:ext cx="666750" cy="630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1047 1">
            <a:extLst>
              <a:ext uri="{FF2B5EF4-FFF2-40B4-BE49-F238E27FC236}">
                <a16:creationId xmlns:a16="http://schemas.microsoft.com/office/drawing/2014/main" id="{A940B0CA-8C9B-E092-5559-107B4F75D665}"/>
              </a:ext>
            </a:extLst>
          </p:cNvPr>
          <p:cNvCxnSpPr>
            <a:cxnSpLocks noChangeShapeType="1"/>
            <a:stCxn id="12" idx="5"/>
            <a:endCxn id="9" idx="1"/>
          </p:cNvCxnSpPr>
          <p:nvPr/>
        </p:nvCxnSpPr>
        <p:spPr bwMode="auto">
          <a:xfrm>
            <a:off x="2447748" y="4383986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1048 1">
            <a:extLst>
              <a:ext uri="{FF2B5EF4-FFF2-40B4-BE49-F238E27FC236}">
                <a16:creationId xmlns:a16="http://schemas.microsoft.com/office/drawing/2014/main" id="{8E1D029A-37A4-7F4E-B367-95A57F0F93D9}"/>
              </a:ext>
            </a:extLst>
          </p:cNvPr>
          <p:cNvCxnSpPr>
            <a:cxnSpLocks noChangeShapeType="1"/>
            <a:stCxn id="12" idx="6"/>
            <a:endCxn id="16" idx="1"/>
          </p:cNvCxnSpPr>
          <p:nvPr/>
        </p:nvCxnSpPr>
        <p:spPr bwMode="auto">
          <a:xfrm>
            <a:off x="2509661" y="4244286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AutoShape 1049">
            <a:extLst>
              <a:ext uri="{FF2B5EF4-FFF2-40B4-BE49-F238E27FC236}">
                <a16:creationId xmlns:a16="http://schemas.microsoft.com/office/drawing/2014/main" id="{14524846-54AD-B973-340A-4BC9C54AC6F3}"/>
              </a:ext>
            </a:extLst>
          </p:cNvPr>
          <p:cNvCxnSpPr>
            <a:cxnSpLocks noChangeShapeType="1"/>
            <a:stCxn id="9" idx="7"/>
            <a:endCxn id="16" idx="2"/>
          </p:cNvCxnSpPr>
          <p:nvPr/>
        </p:nvCxnSpPr>
        <p:spPr bwMode="auto">
          <a:xfrm flipV="1">
            <a:off x="3194144" y="4775305"/>
            <a:ext cx="1030017" cy="2989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AutoShape 1050">
            <a:extLst>
              <a:ext uri="{FF2B5EF4-FFF2-40B4-BE49-F238E27FC236}">
                <a16:creationId xmlns:a16="http://schemas.microsoft.com/office/drawing/2014/main" id="{C65E7F89-632A-E22D-3D96-910A502A4EC9}"/>
              </a:ext>
            </a:extLst>
          </p:cNvPr>
          <p:cNvCxnSpPr>
            <a:cxnSpLocks noChangeShapeType="1"/>
            <a:stCxn id="9" idx="5"/>
            <a:endCxn id="17" idx="1"/>
          </p:cNvCxnSpPr>
          <p:nvPr/>
        </p:nvCxnSpPr>
        <p:spPr bwMode="auto">
          <a:xfrm>
            <a:off x="3194144" y="5333582"/>
            <a:ext cx="636046" cy="4233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AutoShape 1051">
            <a:extLst>
              <a:ext uri="{FF2B5EF4-FFF2-40B4-BE49-F238E27FC236}">
                <a16:creationId xmlns:a16="http://schemas.microsoft.com/office/drawing/2014/main" id="{4C9A37F5-9F4C-7297-1490-BB454323E9EC}"/>
              </a:ext>
            </a:extLst>
          </p:cNvPr>
          <p:cNvCxnSpPr>
            <a:cxnSpLocks noChangeShapeType="1"/>
            <a:stCxn id="17" idx="0"/>
            <a:endCxn id="16" idx="3"/>
          </p:cNvCxnSpPr>
          <p:nvPr/>
        </p:nvCxnSpPr>
        <p:spPr bwMode="auto">
          <a:xfrm flipV="1">
            <a:off x="3959842" y="4904957"/>
            <a:ext cx="318023" cy="7982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AutoShape 1052">
            <a:extLst>
              <a:ext uri="{FF2B5EF4-FFF2-40B4-BE49-F238E27FC236}">
                <a16:creationId xmlns:a16="http://schemas.microsoft.com/office/drawing/2014/main" id="{17941CE8-3A58-B52B-1905-58B9D130E41F}"/>
              </a:ext>
            </a:extLst>
          </p:cNvPr>
          <p:cNvCxnSpPr>
            <a:cxnSpLocks noChangeShapeType="1"/>
            <a:stCxn id="13" idx="6"/>
            <a:endCxn id="17" idx="2"/>
          </p:cNvCxnSpPr>
          <p:nvPr/>
        </p:nvCxnSpPr>
        <p:spPr bwMode="auto">
          <a:xfrm flipV="1">
            <a:off x="2333448" y="5885761"/>
            <a:ext cx="1431925" cy="1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AutoShape 1053">
            <a:extLst>
              <a:ext uri="{FF2B5EF4-FFF2-40B4-BE49-F238E27FC236}">
                <a16:creationId xmlns:a16="http://schemas.microsoft.com/office/drawing/2014/main" id="{699835F5-2492-F28C-75EA-8FFB132DBA1C}"/>
              </a:ext>
            </a:extLst>
          </p:cNvPr>
          <p:cNvCxnSpPr>
            <a:cxnSpLocks noChangeShapeType="1"/>
            <a:stCxn id="13" idx="7"/>
            <a:endCxn id="9" idx="3"/>
          </p:cNvCxnSpPr>
          <p:nvPr/>
        </p:nvCxnSpPr>
        <p:spPr bwMode="auto">
          <a:xfrm flipV="1">
            <a:off x="2271807" y="5333582"/>
            <a:ext cx="663033" cy="43443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AutoShape 1054 1">
            <a:extLst>
              <a:ext uri="{FF2B5EF4-FFF2-40B4-BE49-F238E27FC236}">
                <a16:creationId xmlns:a16="http://schemas.microsoft.com/office/drawing/2014/main" id="{68DDF76F-F56F-6B01-12A6-B71414C73950}"/>
              </a:ext>
            </a:extLst>
          </p:cNvPr>
          <p:cNvCxnSpPr>
            <a:cxnSpLocks noChangeShapeType="1"/>
            <a:stCxn id="10" idx="6"/>
            <a:endCxn id="9" idx="2"/>
          </p:cNvCxnSpPr>
          <p:nvPr/>
        </p:nvCxnSpPr>
        <p:spPr bwMode="auto">
          <a:xfrm>
            <a:off x="1415873" y="4977711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" name="Picture 2" descr="\documentclass{article}&#10;\usepackage{amsmath}&#10;\pagestyle{empty}&#10;\begin{document}&#10;&#10;$\Delta_f(s,v) = 4$&#10;&#10;&#10;\end{document}" title="IguanaTex Bitmap Display">
            <a:extLst>
              <a:ext uri="{FF2B5EF4-FFF2-40B4-BE49-F238E27FC236}">
                <a16:creationId xmlns:a16="http://schemas.microsoft.com/office/drawing/2014/main" id="{FA368C89-476A-05E5-9C1A-F0E908D7BBE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984736" y="4152572"/>
            <a:ext cx="2186884" cy="429964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$\Delta_f(v,w) = ?$&#10;&#10;&#10;\end{document}" title="IguanaTex Bitmap Display">
            <a:extLst>
              <a:ext uri="{FF2B5EF4-FFF2-40B4-BE49-F238E27FC236}">
                <a16:creationId xmlns:a16="http://schemas.microsoft.com/office/drawing/2014/main" id="{5F8DB321-59CA-83F5-8C84-EC296A232BC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984736" y="4762729"/>
            <a:ext cx="2159702" cy="4299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A1797FC-C33C-B493-E3F2-4898169C3A3A}"/>
                  </a:ext>
                </a:extLst>
              </p:cNvPr>
              <p:cNvSpPr txBox="1"/>
              <p:nvPr/>
            </p:nvSpPr>
            <p:spPr>
              <a:xfrm>
                <a:off x="638282" y="1145543"/>
                <a:ext cx="8125574" cy="2472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</a:rPr>
                  <a:t>We are given a network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with edge capacities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a flow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Let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be an edge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  <a:r>
                  <a:rPr lang="en-US" sz="2400" dirty="0"/>
                  <a:t>  </a:t>
                </a:r>
              </a:p>
              <a:p>
                <a:pPr>
                  <a:lnSpc>
                    <a:spcPct val="90000"/>
                  </a:lnSpc>
                </a:pPr>
                <a:endParaRPr lang="en-US" sz="2400" dirty="0"/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Residual capacity </a:t>
                </a:r>
                <a:r>
                  <a:rPr lang="en-US" sz="2400" dirty="0">
                    <a:solidFill>
                      <a:srgbClr val="3A3A82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latin typeface="Times New Roman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Times New Roman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sz="2400" dirty="0">
                  <a:latin typeface="Times New Roman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Residual capacity </a:t>
                </a:r>
                <a:r>
                  <a:rPr lang="en-US" sz="2400" dirty="0">
                    <a:solidFill>
                      <a:srgbClr val="3A3A82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latin typeface="Times New Roman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3A3A82"/>
                  </a:solidFill>
                  <a:latin typeface="Times New Roman" charset="0"/>
                </a:endParaRPr>
              </a:p>
              <a:p>
                <a:pPr lvl="1">
                  <a:lnSpc>
                    <a:spcPct val="9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A1797FC-C33C-B493-E3F2-4898169C3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82" y="1145543"/>
                <a:ext cx="8125574" cy="2472472"/>
              </a:xfrm>
              <a:prstGeom prst="rect">
                <a:avLst/>
              </a:prstGeom>
              <a:blipFill>
                <a:blip r:embed="rId7"/>
                <a:stretch>
                  <a:fillRect l="-1200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459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35620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Augmenting paths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0D9CFF-71FD-8669-3250-D00C7B247C86}"/>
              </a:ext>
            </a:extLst>
          </p:cNvPr>
          <p:cNvSpPr/>
          <p:nvPr/>
        </p:nvSpPr>
        <p:spPr>
          <a:xfrm>
            <a:off x="770559" y="3906661"/>
            <a:ext cx="4096734" cy="23151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1029">
            <a:extLst>
              <a:ext uri="{FF2B5EF4-FFF2-40B4-BE49-F238E27FC236}">
                <a16:creationId xmlns:a16="http://schemas.microsoft.com/office/drawing/2014/main" id="{CAFC4BC1-C507-2E5D-8D98-C45D02E0E0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81136" y="502057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w</a:t>
            </a:r>
          </a:p>
        </p:txBody>
      </p:sp>
      <p:sp>
        <p:nvSpPr>
          <p:cNvPr id="10" name="Oval 1030 1">
            <a:extLst>
              <a:ext uri="{FF2B5EF4-FFF2-40B4-BE49-F238E27FC236}">
                <a16:creationId xmlns:a16="http://schemas.microsoft.com/office/drawing/2014/main" id="{6D777539-A176-3B3A-366E-EB9B15F556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31698" y="4795148"/>
            <a:ext cx="366713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12" name="Oval 1031 1">
            <a:extLst>
              <a:ext uri="{FF2B5EF4-FFF2-40B4-BE49-F238E27FC236}">
                <a16:creationId xmlns:a16="http://schemas.microsoft.com/office/drawing/2014/main" id="{4BC4AB90-6337-9EAD-A784-EC3B666B6E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35011" y="406172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13" name="Oval 1032 1">
            <a:extLst>
              <a:ext uri="{FF2B5EF4-FFF2-40B4-BE49-F238E27FC236}">
                <a16:creationId xmlns:a16="http://schemas.microsoft.com/office/drawing/2014/main" id="{CB73B1BC-52D4-FE5B-69FC-29E754D981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58798" y="5714311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16" name="Oval 1033">
            <a:extLst>
              <a:ext uri="{FF2B5EF4-FFF2-40B4-BE49-F238E27FC236}">
                <a16:creationId xmlns:a16="http://schemas.microsoft.com/office/drawing/2014/main" id="{94558B07-0466-3D93-5BD7-C8EE59305A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24161" y="4591948"/>
            <a:ext cx="366712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17" name="Oval 1034">
            <a:extLst>
              <a:ext uri="{FF2B5EF4-FFF2-40B4-BE49-F238E27FC236}">
                <a16:creationId xmlns:a16="http://schemas.microsoft.com/office/drawing/2014/main" id="{0A0727CE-E6BB-D240-C6E8-A0536D9A92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76486" y="5703198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z</a:t>
            </a:r>
          </a:p>
        </p:txBody>
      </p:sp>
      <p:sp>
        <p:nvSpPr>
          <p:cNvPr id="18" name="Text Box 1035">
            <a:extLst>
              <a:ext uri="{FF2B5EF4-FFF2-40B4-BE49-F238E27FC236}">
                <a16:creationId xmlns:a16="http://schemas.microsoft.com/office/drawing/2014/main" id="{807E3FD0-EF8F-73B6-8D46-157C1EB17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323" y="477292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9" name="Text Box 1036">
            <a:extLst>
              <a:ext uri="{FF2B5EF4-FFF2-40B4-BE49-F238E27FC236}">
                <a16:creationId xmlns:a16="http://schemas.microsoft.com/office/drawing/2014/main" id="{047B3E14-E9C1-684D-1B53-AABFEB003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6123" y="5206311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20" name="Text Box 1037 1">
            <a:extLst>
              <a:ext uri="{FF2B5EF4-FFF2-40B4-BE49-F238E27FC236}">
                <a16:creationId xmlns:a16="http://schemas.microsoft.com/office/drawing/2014/main" id="{C9F12388-71F9-6C13-C73C-5CBFC9C1C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698" y="4496698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21" name="Text Box 1038 1">
            <a:extLst>
              <a:ext uri="{FF2B5EF4-FFF2-40B4-BE49-F238E27FC236}">
                <a16:creationId xmlns:a16="http://schemas.microsoft.com/office/drawing/2014/main" id="{B2251EA8-6B46-CB53-6C25-197196DA4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8948" y="4077598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22" name="Text Box 1039">
            <a:extLst>
              <a:ext uri="{FF2B5EF4-FFF2-40B4-BE49-F238E27FC236}">
                <a16:creationId xmlns:a16="http://schemas.microsoft.com/office/drawing/2014/main" id="{EA275C07-4A8B-E181-01A7-3C0299CCB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173" y="462687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7</a:t>
            </a:r>
          </a:p>
        </p:txBody>
      </p:sp>
      <p:sp>
        <p:nvSpPr>
          <p:cNvPr id="23" name="Text Box 1040 1">
            <a:extLst>
              <a:ext uri="{FF2B5EF4-FFF2-40B4-BE49-F238E27FC236}">
                <a16:creationId xmlns:a16="http://schemas.microsoft.com/office/drawing/2014/main" id="{5C5F1587-208B-84A8-E2DA-AE850680E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348" y="429032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6</a:t>
            </a:r>
          </a:p>
        </p:txBody>
      </p:sp>
      <p:sp>
        <p:nvSpPr>
          <p:cNvPr id="24" name="Text Box 1041">
            <a:extLst>
              <a:ext uri="{FF2B5EF4-FFF2-40B4-BE49-F238E27FC236}">
                <a16:creationId xmlns:a16="http://schemas.microsoft.com/office/drawing/2014/main" id="{B4C9509A-6F91-7C48-9613-F3406ADA0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1923" y="5206311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5" name="Text Box 1042">
            <a:extLst>
              <a:ext uri="{FF2B5EF4-FFF2-40B4-BE49-F238E27FC236}">
                <a16:creationId xmlns:a16="http://schemas.microsoft.com/office/drawing/2014/main" id="{A5DFF0D9-E003-A422-7971-9B91FCBAC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1998" y="528092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26" name="Text Box 1043 1">
            <a:extLst>
              <a:ext uri="{FF2B5EF4-FFF2-40B4-BE49-F238E27FC236}">
                <a16:creationId xmlns:a16="http://schemas.microsoft.com/office/drawing/2014/main" id="{4870A1A7-9AE0-9778-EBE9-197DF9335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3948" y="5390461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7" name="Text Box 1044">
            <a:extLst>
              <a:ext uri="{FF2B5EF4-FFF2-40B4-BE49-F238E27FC236}">
                <a16:creationId xmlns:a16="http://schemas.microsoft.com/office/drawing/2014/main" id="{610D0885-207D-7D8A-FB2A-7D31A4F44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498" y="5838136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2</a:t>
            </a:r>
          </a:p>
        </p:txBody>
      </p:sp>
      <p:cxnSp>
        <p:nvCxnSpPr>
          <p:cNvPr id="28" name="AutoShape 1045 1">
            <a:extLst>
              <a:ext uri="{FF2B5EF4-FFF2-40B4-BE49-F238E27FC236}">
                <a16:creationId xmlns:a16="http://schemas.microsoft.com/office/drawing/2014/main" id="{66DE2596-3530-31C8-16A3-BAE72D614ACC}"/>
              </a:ext>
            </a:extLst>
          </p:cNvPr>
          <p:cNvCxnSpPr>
            <a:cxnSpLocks noChangeShapeType="1"/>
            <a:stCxn id="10" idx="7"/>
            <a:endCxn id="12" idx="3"/>
          </p:cNvCxnSpPr>
          <p:nvPr/>
        </p:nvCxnSpPr>
        <p:spPr bwMode="auto">
          <a:xfrm flipV="1">
            <a:off x="1344436" y="4383986"/>
            <a:ext cx="84296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1046 1">
            <a:extLst>
              <a:ext uri="{FF2B5EF4-FFF2-40B4-BE49-F238E27FC236}">
                <a16:creationId xmlns:a16="http://schemas.microsoft.com/office/drawing/2014/main" id="{9A48207B-41AB-AB4E-4CE5-DEF0C996E4EA}"/>
              </a:ext>
            </a:extLst>
          </p:cNvPr>
          <p:cNvCxnSpPr>
            <a:cxnSpLocks noChangeShapeType="1"/>
            <a:stCxn id="10" idx="5"/>
            <a:endCxn id="13" idx="1"/>
          </p:cNvCxnSpPr>
          <p:nvPr/>
        </p:nvCxnSpPr>
        <p:spPr bwMode="auto">
          <a:xfrm>
            <a:off x="1344436" y="5126936"/>
            <a:ext cx="666750" cy="630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1047 1">
            <a:extLst>
              <a:ext uri="{FF2B5EF4-FFF2-40B4-BE49-F238E27FC236}">
                <a16:creationId xmlns:a16="http://schemas.microsoft.com/office/drawing/2014/main" id="{A940B0CA-8C9B-E092-5559-107B4F75D665}"/>
              </a:ext>
            </a:extLst>
          </p:cNvPr>
          <p:cNvCxnSpPr>
            <a:cxnSpLocks noChangeShapeType="1"/>
            <a:stCxn id="12" idx="5"/>
            <a:endCxn id="9" idx="1"/>
          </p:cNvCxnSpPr>
          <p:nvPr/>
        </p:nvCxnSpPr>
        <p:spPr bwMode="auto">
          <a:xfrm>
            <a:off x="2447748" y="4383986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1048 1">
            <a:extLst>
              <a:ext uri="{FF2B5EF4-FFF2-40B4-BE49-F238E27FC236}">
                <a16:creationId xmlns:a16="http://schemas.microsoft.com/office/drawing/2014/main" id="{8E1D029A-37A4-7F4E-B367-95A57F0F93D9}"/>
              </a:ext>
            </a:extLst>
          </p:cNvPr>
          <p:cNvCxnSpPr>
            <a:cxnSpLocks noChangeShapeType="1"/>
            <a:stCxn id="12" idx="6"/>
            <a:endCxn id="16" idx="1"/>
          </p:cNvCxnSpPr>
          <p:nvPr/>
        </p:nvCxnSpPr>
        <p:spPr bwMode="auto">
          <a:xfrm>
            <a:off x="2509661" y="4244286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AutoShape 1049">
            <a:extLst>
              <a:ext uri="{FF2B5EF4-FFF2-40B4-BE49-F238E27FC236}">
                <a16:creationId xmlns:a16="http://schemas.microsoft.com/office/drawing/2014/main" id="{14524846-54AD-B973-340A-4BC9C54AC6F3}"/>
              </a:ext>
            </a:extLst>
          </p:cNvPr>
          <p:cNvCxnSpPr>
            <a:cxnSpLocks noChangeShapeType="1"/>
            <a:stCxn id="9" idx="7"/>
            <a:endCxn id="16" idx="2"/>
          </p:cNvCxnSpPr>
          <p:nvPr/>
        </p:nvCxnSpPr>
        <p:spPr bwMode="auto">
          <a:xfrm flipV="1">
            <a:off x="3194144" y="4775305"/>
            <a:ext cx="1030017" cy="2989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AutoShape 1050">
            <a:extLst>
              <a:ext uri="{FF2B5EF4-FFF2-40B4-BE49-F238E27FC236}">
                <a16:creationId xmlns:a16="http://schemas.microsoft.com/office/drawing/2014/main" id="{C65E7F89-632A-E22D-3D96-910A502A4EC9}"/>
              </a:ext>
            </a:extLst>
          </p:cNvPr>
          <p:cNvCxnSpPr>
            <a:cxnSpLocks noChangeShapeType="1"/>
            <a:stCxn id="9" idx="5"/>
            <a:endCxn id="17" idx="1"/>
          </p:cNvCxnSpPr>
          <p:nvPr/>
        </p:nvCxnSpPr>
        <p:spPr bwMode="auto">
          <a:xfrm>
            <a:off x="3194144" y="5333582"/>
            <a:ext cx="636046" cy="4233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AutoShape 1051">
            <a:extLst>
              <a:ext uri="{FF2B5EF4-FFF2-40B4-BE49-F238E27FC236}">
                <a16:creationId xmlns:a16="http://schemas.microsoft.com/office/drawing/2014/main" id="{4C9A37F5-9F4C-7297-1490-BB454323E9EC}"/>
              </a:ext>
            </a:extLst>
          </p:cNvPr>
          <p:cNvCxnSpPr>
            <a:cxnSpLocks noChangeShapeType="1"/>
            <a:stCxn id="17" idx="0"/>
            <a:endCxn id="16" idx="3"/>
          </p:cNvCxnSpPr>
          <p:nvPr/>
        </p:nvCxnSpPr>
        <p:spPr bwMode="auto">
          <a:xfrm flipV="1">
            <a:off x="3959842" y="4904957"/>
            <a:ext cx="318023" cy="7982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AutoShape 1052">
            <a:extLst>
              <a:ext uri="{FF2B5EF4-FFF2-40B4-BE49-F238E27FC236}">
                <a16:creationId xmlns:a16="http://schemas.microsoft.com/office/drawing/2014/main" id="{17941CE8-3A58-B52B-1905-58B9D130E41F}"/>
              </a:ext>
            </a:extLst>
          </p:cNvPr>
          <p:cNvCxnSpPr>
            <a:cxnSpLocks noChangeShapeType="1"/>
            <a:stCxn id="13" idx="6"/>
            <a:endCxn id="17" idx="2"/>
          </p:cNvCxnSpPr>
          <p:nvPr/>
        </p:nvCxnSpPr>
        <p:spPr bwMode="auto">
          <a:xfrm flipV="1">
            <a:off x="2333448" y="5885761"/>
            <a:ext cx="1431925" cy="1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AutoShape 1053">
            <a:extLst>
              <a:ext uri="{FF2B5EF4-FFF2-40B4-BE49-F238E27FC236}">
                <a16:creationId xmlns:a16="http://schemas.microsoft.com/office/drawing/2014/main" id="{699835F5-2492-F28C-75EA-8FFB132DBA1C}"/>
              </a:ext>
            </a:extLst>
          </p:cNvPr>
          <p:cNvCxnSpPr>
            <a:cxnSpLocks noChangeShapeType="1"/>
            <a:stCxn id="13" idx="7"/>
            <a:endCxn id="9" idx="3"/>
          </p:cNvCxnSpPr>
          <p:nvPr/>
        </p:nvCxnSpPr>
        <p:spPr bwMode="auto">
          <a:xfrm flipV="1">
            <a:off x="2271807" y="5333582"/>
            <a:ext cx="663033" cy="43443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AutoShape 1054 1">
            <a:extLst>
              <a:ext uri="{FF2B5EF4-FFF2-40B4-BE49-F238E27FC236}">
                <a16:creationId xmlns:a16="http://schemas.microsoft.com/office/drawing/2014/main" id="{68DDF76F-F56F-6B01-12A6-B71414C73950}"/>
              </a:ext>
            </a:extLst>
          </p:cNvPr>
          <p:cNvCxnSpPr>
            <a:cxnSpLocks noChangeShapeType="1"/>
            <a:stCxn id="10" idx="6"/>
            <a:endCxn id="9" idx="2"/>
          </p:cNvCxnSpPr>
          <p:nvPr/>
        </p:nvCxnSpPr>
        <p:spPr bwMode="auto">
          <a:xfrm>
            <a:off x="1415873" y="4977711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" name="Picture 2" descr="\documentclass{article}&#10;\usepackage{amsmath}&#10;\pagestyle{empty}&#10;\begin{document}&#10;&#10;$\Delta_f(s,v) = 4$&#10;&#10;&#10;\end{document}" title="IguanaTex Bitmap Display">
            <a:extLst>
              <a:ext uri="{FF2B5EF4-FFF2-40B4-BE49-F238E27FC236}">
                <a16:creationId xmlns:a16="http://schemas.microsoft.com/office/drawing/2014/main" id="{FA368C89-476A-05E5-9C1A-F0E908D7BBE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984736" y="4152572"/>
            <a:ext cx="2186884" cy="429964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&#10;$\Delta_f(v,w) = 0$&#10;&#10;&#10;\end{document}" title="IguanaTex Bitmap Display">
            <a:extLst>
              <a:ext uri="{FF2B5EF4-FFF2-40B4-BE49-F238E27FC236}">
                <a16:creationId xmlns:a16="http://schemas.microsoft.com/office/drawing/2014/main" id="{1F24D282-E8DC-EAA5-A037-86E4DBC46D4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984736" y="4762729"/>
            <a:ext cx="2295610" cy="429964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begin{document}&#10;&#10;$\Delta_f(w,u) = ?$&#10;&#10;&#10;\end{document}" title="IguanaTex Bitmap Display">
            <a:extLst>
              <a:ext uri="{FF2B5EF4-FFF2-40B4-BE49-F238E27FC236}">
                <a16:creationId xmlns:a16="http://schemas.microsoft.com/office/drawing/2014/main" id="{F2064938-EFFE-DBF9-2585-07292A50599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984736" y="5352904"/>
            <a:ext cx="2181942" cy="4299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CD122E3-34BC-7DE5-B23A-AC679A3B4437}"/>
                  </a:ext>
                </a:extLst>
              </p:cNvPr>
              <p:cNvSpPr txBox="1"/>
              <p:nvPr/>
            </p:nvSpPr>
            <p:spPr>
              <a:xfrm>
                <a:off x="638282" y="1145543"/>
                <a:ext cx="8125574" cy="2472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</a:rPr>
                  <a:t>We are given a network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with edge capacities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a flow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Let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be an edge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  <a:r>
                  <a:rPr lang="en-US" sz="2400" dirty="0"/>
                  <a:t>  </a:t>
                </a:r>
              </a:p>
              <a:p>
                <a:pPr>
                  <a:lnSpc>
                    <a:spcPct val="90000"/>
                  </a:lnSpc>
                </a:pPr>
                <a:endParaRPr lang="en-US" sz="2400" dirty="0"/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Residual capacity </a:t>
                </a:r>
                <a:r>
                  <a:rPr lang="en-US" sz="2400" dirty="0">
                    <a:solidFill>
                      <a:srgbClr val="3A3A82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latin typeface="Times New Roman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Times New Roman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sz="2400" dirty="0">
                  <a:latin typeface="Times New Roman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Residual capacity </a:t>
                </a:r>
                <a:r>
                  <a:rPr lang="en-US" sz="2400" dirty="0">
                    <a:solidFill>
                      <a:srgbClr val="3A3A82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latin typeface="Times New Roman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3A3A82"/>
                  </a:solidFill>
                  <a:latin typeface="Times New Roman" charset="0"/>
                </a:endParaRPr>
              </a:p>
              <a:p>
                <a:pPr lvl="1">
                  <a:lnSpc>
                    <a:spcPct val="9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CD122E3-34BC-7DE5-B23A-AC679A3B4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82" y="1145543"/>
                <a:ext cx="8125574" cy="2472472"/>
              </a:xfrm>
              <a:prstGeom prst="rect">
                <a:avLst/>
              </a:prstGeom>
              <a:blipFill>
                <a:blip r:embed="rId9"/>
                <a:stretch>
                  <a:fillRect l="-1200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68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35620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Augmenting paths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0D9CFF-71FD-8669-3250-D00C7B247C86}"/>
              </a:ext>
            </a:extLst>
          </p:cNvPr>
          <p:cNvSpPr/>
          <p:nvPr/>
        </p:nvSpPr>
        <p:spPr>
          <a:xfrm>
            <a:off x="770559" y="3906661"/>
            <a:ext cx="4096734" cy="23151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1029">
            <a:extLst>
              <a:ext uri="{FF2B5EF4-FFF2-40B4-BE49-F238E27FC236}">
                <a16:creationId xmlns:a16="http://schemas.microsoft.com/office/drawing/2014/main" id="{CAFC4BC1-C507-2E5D-8D98-C45D02E0E0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81136" y="502057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w</a:t>
            </a:r>
          </a:p>
        </p:txBody>
      </p:sp>
      <p:sp>
        <p:nvSpPr>
          <p:cNvPr id="10" name="Oval 1030 1">
            <a:extLst>
              <a:ext uri="{FF2B5EF4-FFF2-40B4-BE49-F238E27FC236}">
                <a16:creationId xmlns:a16="http://schemas.microsoft.com/office/drawing/2014/main" id="{6D777539-A176-3B3A-366E-EB9B15F556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31698" y="4795148"/>
            <a:ext cx="366713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12" name="Oval 1031 1">
            <a:extLst>
              <a:ext uri="{FF2B5EF4-FFF2-40B4-BE49-F238E27FC236}">
                <a16:creationId xmlns:a16="http://schemas.microsoft.com/office/drawing/2014/main" id="{4BC4AB90-6337-9EAD-A784-EC3B666B6E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35011" y="406172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13" name="Oval 1032 1">
            <a:extLst>
              <a:ext uri="{FF2B5EF4-FFF2-40B4-BE49-F238E27FC236}">
                <a16:creationId xmlns:a16="http://schemas.microsoft.com/office/drawing/2014/main" id="{CB73B1BC-52D4-FE5B-69FC-29E754D981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58798" y="5714311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16" name="Oval 1033">
            <a:extLst>
              <a:ext uri="{FF2B5EF4-FFF2-40B4-BE49-F238E27FC236}">
                <a16:creationId xmlns:a16="http://schemas.microsoft.com/office/drawing/2014/main" id="{94558B07-0466-3D93-5BD7-C8EE59305A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24161" y="4591948"/>
            <a:ext cx="366712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17" name="Oval 1034">
            <a:extLst>
              <a:ext uri="{FF2B5EF4-FFF2-40B4-BE49-F238E27FC236}">
                <a16:creationId xmlns:a16="http://schemas.microsoft.com/office/drawing/2014/main" id="{0A0727CE-E6BB-D240-C6E8-A0536D9A92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76486" y="5703198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z</a:t>
            </a:r>
          </a:p>
        </p:txBody>
      </p:sp>
      <p:sp>
        <p:nvSpPr>
          <p:cNvPr id="18" name="Text Box 1035">
            <a:extLst>
              <a:ext uri="{FF2B5EF4-FFF2-40B4-BE49-F238E27FC236}">
                <a16:creationId xmlns:a16="http://schemas.microsoft.com/office/drawing/2014/main" id="{807E3FD0-EF8F-73B6-8D46-157C1EB17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323" y="477292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9" name="Text Box 1036">
            <a:extLst>
              <a:ext uri="{FF2B5EF4-FFF2-40B4-BE49-F238E27FC236}">
                <a16:creationId xmlns:a16="http://schemas.microsoft.com/office/drawing/2014/main" id="{047B3E14-E9C1-684D-1B53-AABFEB003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6123" y="5206311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20" name="Text Box 1037 1">
            <a:extLst>
              <a:ext uri="{FF2B5EF4-FFF2-40B4-BE49-F238E27FC236}">
                <a16:creationId xmlns:a16="http://schemas.microsoft.com/office/drawing/2014/main" id="{C9F12388-71F9-6C13-C73C-5CBFC9C1C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698" y="4496698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21" name="Text Box 1038 1">
            <a:extLst>
              <a:ext uri="{FF2B5EF4-FFF2-40B4-BE49-F238E27FC236}">
                <a16:creationId xmlns:a16="http://schemas.microsoft.com/office/drawing/2014/main" id="{B2251EA8-6B46-CB53-6C25-197196DA4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8948" y="4077598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22" name="Text Box 1039">
            <a:extLst>
              <a:ext uri="{FF2B5EF4-FFF2-40B4-BE49-F238E27FC236}">
                <a16:creationId xmlns:a16="http://schemas.microsoft.com/office/drawing/2014/main" id="{EA275C07-4A8B-E181-01A7-3C0299CCB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173" y="462687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7</a:t>
            </a:r>
          </a:p>
        </p:txBody>
      </p:sp>
      <p:sp>
        <p:nvSpPr>
          <p:cNvPr id="23" name="Text Box 1040 1">
            <a:extLst>
              <a:ext uri="{FF2B5EF4-FFF2-40B4-BE49-F238E27FC236}">
                <a16:creationId xmlns:a16="http://schemas.microsoft.com/office/drawing/2014/main" id="{5C5F1587-208B-84A8-E2DA-AE850680E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348" y="429032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6</a:t>
            </a:r>
          </a:p>
        </p:txBody>
      </p:sp>
      <p:sp>
        <p:nvSpPr>
          <p:cNvPr id="24" name="Text Box 1041">
            <a:extLst>
              <a:ext uri="{FF2B5EF4-FFF2-40B4-BE49-F238E27FC236}">
                <a16:creationId xmlns:a16="http://schemas.microsoft.com/office/drawing/2014/main" id="{B4C9509A-6F91-7C48-9613-F3406ADA0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1923" y="5206311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5" name="Text Box 1042">
            <a:extLst>
              <a:ext uri="{FF2B5EF4-FFF2-40B4-BE49-F238E27FC236}">
                <a16:creationId xmlns:a16="http://schemas.microsoft.com/office/drawing/2014/main" id="{A5DFF0D9-E003-A422-7971-9B91FCBAC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1998" y="528092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26" name="Text Box 1043 1">
            <a:extLst>
              <a:ext uri="{FF2B5EF4-FFF2-40B4-BE49-F238E27FC236}">
                <a16:creationId xmlns:a16="http://schemas.microsoft.com/office/drawing/2014/main" id="{4870A1A7-9AE0-9778-EBE9-197DF9335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3948" y="5390461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7" name="Text Box 1044">
            <a:extLst>
              <a:ext uri="{FF2B5EF4-FFF2-40B4-BE49-F238E27FC236}">
                <a16:creationId xmlns:a16="http://schemas.microsoft.com/office/drawing/2014/main" id="{610D0885-207D-7D8A-FB2A-7D31A4F44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498" y="5838136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2</a:t>
            </a:r>
          </a:p>
        </p:txBody>
      </p:sp>
      <p:cxnSp>
        <p:nvCxnSpPr>
          <p:cNvPr id="28" name="AutoShape 1045 1">
            <a:extLst>
              <a:ext uri="{FF2B5EF4-FFF2-40B4-BE49-F238E27FC236}">
                <a16:creationId xmlns:a16="http://schemas.microsoft.com/office/drawing/2014/main" id="{66DE2596-3530-31C8-16A3-BAE72D614ACC}"/>
              </a:ext>
            </a:extLst>
          </p:cNvPr>
          <p:cNvCxnSpPr>
            <a:cxnSpLocks noChangeShapeType="1"/>
            <a:stCxn id="10" idx="7"/>
            <a:endCxn id="12" idx="3"/>
          </p:cNvCxnSpPr>
          <p:nvPr/>
        </p:nvCxnSpPr>
        <p:spPr bwMode="auto">
          <a:xfrm flipV="1">
            <a:off x="1344436" y="4383986"/>
            <a:ext cx="84296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1046 1">
            <a:extLst>
              <a:ext uri="{FF2B5EF4-FFF2-40B4-BE49-F238E27FC236}">
                <a16:creationId xmlns:a16="http://schemas.microsoft.com/office/drawing/2014/main" id="{9A48207B-41AB-AB4E-4CE5-DEF0C996E4EA}"/>
              </a:ext>
            </a:extLst>
          </p:cNvPr>
          <p:cNvCxnSpPr>
            <a:cxnSpLocks noChangeShapeType="1"/>
            <a:stCxn id="10" idx="5"/>
            <a:endCxn id="13" idx="1"/>
          </p:cNvCxnSpPr>
          <p:nvPr/>
        </p:nvCxnSpPr>
        <p:spPr bwMode="auto">
          <a:xfrm>
            <a:off x="1344436" y="5126936"/>
            <a:ext cx="666750" cy="630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1047 1">
            <a:extLst>
              <a:ext uri="{FF2B5EF4-FFF2-40B4-BE49-F238E27FC236}">
                <a16:creationId xmlns:a16="http://schemas.microsoft.com/office/drawing/2014/main" id="{A940B0CA-8C9B-E092-5559-107B4F75D665}"/>
              </a:ext>
            </a:extLst>
          </p:cNvPr>
          <p:cNvCxnSpPr>
            <a:cxnSpLocks noChangeShapeType="1"/>
            <a:stCxn id="12" idx="5"/>
            <a:endCxn id="9" idx="1"/>
          </p:cNvCxnSpPr>
          <p:nvPr/>
        </p:nvCxnSpPr>
        <p:spPr bwMode="auto">
          <a:xfrm>
            <a:off x="2447748" y="4383986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1048 1">
            <a:extLst>
              <a:ext uri="{FF2B5EF4-FFF2-40B4-BE49-F238E27FC236}">
                <a16:creationId xmlns:a16="http://schemas.microsoft.com/office/drawing/2014/main" id="{8E1D029A-37A4-7F4E-B367-95A57F0F93D9}"/>
              </a:ext>
            </a:extLst>
          </p:cNvPr>
          <p:cNvCxnSpPr>
            <a:cxnSpLocks noChangeShapeType="1"/>
            <a:stCxn id="12" idx="6"/>
            <a:endCxn id="16" idx="1"/>
          </p:cNvCxnSpPr>
          <p:nvPr/>
        </p:nvCxnSpPr>
        <p:spPr bwMode="auto">
          <a:xfrm>
            <a:off x="2509661" y="4244286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AutoShape 1049">
            <a:extLst>
              <a:ext uri="{FF2B5EF4-FFF2-40B4-BE49-F238E27FC236}">
                <a16:creationId xmlns:a16="http://schemas.microsoft.com/office/drawing/2014/main" id="{14524846-54AD-B973-340A-4BC9C54AC6F3}"/>
              </a:ext>
            </a:extLst>
          </p:cNvPr>
          <p:cNvCxnSpPr>
            <a:cxnSpLocks noChangeShapeType="1"/>
            <a:stCxn id="9" idx="7"/>
            <a:endCxn id="16" idx="2"/>
          </p:cNvCxnSpPr>
          <p:nvPr/>
        </p:nvCxnSpPr>
        <p:spPr bwMode="auto">
          <a:xfrm flipV="1">
            <a:off x="3194144" y="4775305"/>
            <a:ext cx="1030017" cy="2989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AutoShape 1050">
            <a:extLst>
              <a:ext uri="{FF2B5EF4-FFF2-40B4-BE49-F238E27FC236}">
                <a16:creationId xmlns:a16="http://schemas.microsoft.com/office/drawing/2014/main" id="{C65E7F89-632A-E22D-3D96-910A502A4EC9}"/>
              </a:ext>
            </a:extLst>
          </p:cNvPr>
          <p:cNvCxnSpPr>
            <a:cxnSpLocks noChangeShapeType="1"/>
            <a:stCxn id="9" idx="5"/>
            <a:endCxn id="17" idx="1"/>
          </p:cNvCxnSpPr>
          <p:nvPr/>
        </p:nvCxnSpPr>
        <p:spPr bwMode="auto">
          <a:xfrm>
            <a:off x="3194144" y="5333582"/>
            <a:ext cx="636046" cy="4233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AutoShape 1051">
            <a:extLst>
              <a:ext uri="{FF2B5EF4-FFF2-40B4-BE49-F238E27FC236}">
                <a16:creationId xmlns:a16="http://schemas.microsoft.com/office/drawing/2014/main" id="{4C9A37F5-9F4C-7297-1490-BB454323E9EC}"/>
              </a:ext>
            </a:extLst>
          </p:cNvPr>
          <p:cNvCxnSpPr>
            <a:cxnSpLocks noChangeShapeType="1"/>
            <a:stCxn id="17" idx="0"/>
            <a:endCxn id="16" idx="3"/>
          </p:cNvCxnSpPr>
          <p:nvPr/>
        </p:nvCxnSpPr>
        <p:spPr bwMode="auto">
          <a:xfrm flipV="1">
            <a:off x="3959842" y="4904957"/>
            <a:ext cx="318023" cy="7982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AutoShape 1052">
            <a:extLst>
              <a:ext uri="{FF2B5EF4-FFF2-40B4-BE49-F238E27FC236}">
                <a16:creationId xmlns:a16="http://schemas.microsoft.com/office/drawing/2014/main" id="{17941CE8-3A58-B52B-1905-58B9D130E41F}"/>
              </a:ext>
            </a:extLst>
          </p:cNvPr>
          <p:cNvCxnSpPr>
            <a:cxnSpLocks noChangeShapeType="1"/>
            <a:stCxn id="13" idx="6"/>
            <a:endCxn id="17" idx="2"/>
          </p:cNvCxnSpPr>
          <p:nvPr/>
        </p:nvCxnSpPr>
        <p:spPr bwMode="auto">
          <a:xfrm flipV="1">
            <a:off x="2333448" y="5885761"/>
            <a:ext cx="1431925" cy="1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AutoShape 1053">
            <a:extLst>
              <a:ext uri="{FF2B5EF4-FFF2-40B4-BE49-F238E27FC236}">
                <a16:creationId xmlns:a16="http://schemas.microsoft.com/office/drawing/2014/main" id="{699835F5-2492-F28C-75EA-8FFB132DBA1C}"/>
              </a:ext>
            </a:extLst>
          </p:cNvPr>
          <p:cNvCxnSpPr>
            <a:cxnSpLocks noChangeShapeType="1"/>
            <a:stCxn id="13" idx="7"/>
            <a:endCxn id="9" idx="3"/>
          </p:cNvCxnSpPr>
          <p:nvPr/>
        </p:nvCxnSpPr>
        <p:spPr bwMode="auto">
          <a:xfrm flipV="1">
            <a:off x="2271807" y="5333582"/>
            <a:ext cx="663033" cy="43443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AutoShape 1054 1">
            <a:extLst>
              <a:ext uri="{FF2B5EF4-FFF2-40B4-BE49-F238E27FC236}">
                <a16:creationId xmlns:a16="http://schemas.microsoft.com/office/drawing/2014/main" id="{68DDF76F-F56F-6B01-12A6-B71414C73950}"/>
              </a:ext>
            </a:extLst>
          </p:cNvPr>
          <p:cNvCxnSpPr>
            <a:cxnSpLocks noChangeShapeType="1"/>
            <a:stCxn id="10" idx="6"/>
            <a:endCxn id="9" idx="2"/>
          </p:cNvCxnSpPr>
          <p:nvPr/>
        </p:nvCxnSpPr>
        <p:spPr bwMode="auto">
          <a:xfrm>
            <a:off x="1415873" y="4977711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" name="Picture 2" descr="\documentclass{article}&#10;\usepackage{amsmath}&#10;\pagestyle{empty}&#10;\begin{document}&#10;&#10;$\Delta_f(s,v) = 4$&#10;&#10;&#10;\end{document}" title="IguanaTex Bitmap Display">
            <a:extLst>
              <a:ext uri="{FF2B5EF4-FFF2-40B4-BE49-F238E27FC236}">
                <a16:creationId xmlns:a16="http://schemas.microsoft.com/office/drawing/2014/main" id="{FA368C89-476A-05E5-9C1A-F0E908D7BBE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984736" y="4152572"/>
            <a:ext cx="2186884" cy="429964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&#10;$\Delta_f(v,w) = 0$&#10;&#10;&#10;\end{document}" title="IguanaTex Bitmap Display">
            <a:extLst>
              <a:ext uri="{FF2B5EF4-FFF2-40B4-BE49-F238E27FC236}">
                <a16:creationId xmlns:a16="http://schemas.microsoft.com/office/drawing/2014/main" id="{1F24D282-E8DC-EAA5-A037-86E4DBC46D4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984736" y="4762729"/>
            <a:ext cx="2295610" cy="429964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begin{document}&#10;&#10;$\Delta_f(w,u) = 1$&#10;&#10;&#10;\end{document}" title="IguanaTex Bitmap Display">
            <a:extLst>
              <a:ext uri="{FF2B5EF4-FFF2-40B4-BE49-F238E27FC236}">
                <a16:creationId xmlns:a16="http://schemas.microsoft.com/office/drawing/2014/main" id="{5AB37947-7456-0791-8D48-9CC804579B7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984736" y="5352904"/>
            <a:ext cx="2298082" cy="4299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04BD6C-D708-F113-5443-0E115151A378}"/>
                  </a:ext>
                </a:extLst>
              </p:cNvPr>
              <p:cNvSpPr txBox="1"/>
              <p:nvPr/>
            </p:nvSpPr>
            <p:spPr>
              <a:xfrm>
                <a:off x="638282" y="1145543"/>
                <a:ext cx="8125574" cy="2472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</a:rPr>
                  <a:t>We are given a network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with edge capacities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a flow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Let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be an edge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  <a:r>
                  <a:rPr lang="en-US" sz="2400" dirty="0"/>
                  <a:t>  </a:t>
                </a:r>
              </a:p>
              <a:p>
                <a:pPr>
                  <a:lnSpc>
                    <a:spcPct val="90000"/>
                  </a:lnSpc>
                </a:pPr>
                <a:endParaRPr lang="en-US" sz="2400" dirty="0"/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Residual capacity </a:t>
                </a:r>
                <a:r>
                  <a:rPr lang="en-US" sz="2400" dirty="0">
                    <a:solidFill>
                      <a:srgbClr val="3A3A82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latin typeface="Times New Roman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Times New Roman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sz="2400" dirty="0">
                  <a:latin typeface="Times New Roman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Residual capacity </a:t>
                </a:r>
                <a:r>
                  <a:rPr lang="en-US" sz="2400" dirty="0">
                    <a:solidFill>
                      <a:srgbClr val="3A3A82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latin typeface="Times New Roman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3A3A82"/>
                  </a:solidFill>
                  <a:latin typeface="Times New Roman" charset="0"/>
                </a:endParaRPr>
              </a:p>
              <a:p>
                <a:pPr lvl="1">
                  <a:lnSpc>
                    <a:spcPct val="9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04BD6C-D708-F113-5443-0E115151A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82" y="1145543"/>
                <a:ext cx="8125574" cy="2472472"/>
              </a:xfrm>
              <a:prstGeom prst="rect">
                <a:avLst/>
              </a:prstGeom>
              <a:blipFill>
                <a:blip r:embed="rId9"/>
                <a:stretch>
                  <a:fillRect l="-1200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823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35620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Augmenting paths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0D9CFF-71FD-8669-3250-D00C7B247C86}"/>
              </a:ext>
            </a:extLst>
          </p:cNvPr>
          <p:cNvSpPr/>
          <p:nvPr/>
        </p:nvSpPr>
        <p:spPr>
          <a:xfrm>
            <a:off x="452065" y="3906661"/>
            <a:ext cx="4096734" cy="23151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1029">
            <a:extLst>
              <a:ext uri="{FF2B5EF4-FFF2-40B4-BE49-F238E27FC236}">
                <a16:creationId xmlns:a16="http://schemas.microsoft.com/office/drawing/2014/main" id="{CAFC4BC1-C507-2E5D-8D98-C45D02E0E0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62642" y="502057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w</a:t>
            </a:r>
          </a:p>
        </p:txBody>
      </p:sp>
      <p:sp>
        <p:nvSpPr>
          <p:cNvPr id="10" name="Oval 1030 1">
            <a:extLst>
              <a:ext uri="{FF2B5EF4-FFF2-40B4-BE49-F238E27FC236}">
                <a16:creationId xmlns:a16="http://schemas.microsoft.com/office/drawing/2014/main" id="{6D777539-A176-3B3A-366E-EB9B15F556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3204" y="4795148"/>
            <a:ext cx="366713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12" name="Oval 1031 1">
            <a:extLst>
              <a:ext uri="{FF2B5EF4-FFF2-40B4-BE49-F238E27FC236}">
                <a16:creationId xmlns:a16="http://schemas.microsoft.com/office/drawing/2014/main" id="{4BC4AB90-6337-9EAD-A784-EC3B666B6E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16517" y="406172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13" name="Oval 1032 1">
            <a:extLst>
              <a:ext uri="{FF2B5EF4-FFF2-40B4-BE49-F238E27FC236}">
                <a16:creationId xmlns:a16="http://schemas.microsoft.com/office/drawing/2014/main" id="{CB73B1BC-52D4-FE5B-69FC-29E754D981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40304" y="5714311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16" name="Oval 1033">
            <a:extLst>
              <a:ext uri="{FF2B5EF4-FFF2-40B4-BE49-F238E27FC236}">
                <a16:creationId xmlns:a16="http://schemas.microsoft.com/office/drawing/2014/main" id="{94558B07-0466-3D93-5BD7-C8EE59305A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05667" y="4591948"/>
            <a:ext cx="366712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17" name="Oval 1034">
            <a:extLst>
              <a:ext uri="{FF2B5EF4-FFF2-40B4-BE49-F238E27FC236}">
                <a16:creationId xmlns:a16="http://schemas.microsoft.com/office/drawing/2014/main" id="{0A0727CE-E6BB-D240-C6E8-A0536D9A92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57992" y="5703198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z</a:t>
            </a:r>
          </a:p>
        </p:txBody>
      </p:sp>
      <p:sp>
        <p:nvSpPr>
          <p:cNvPr id="18" name="Text Box 1035">
            <a:extLst>
              <a:ext uri="{FF2B5EF4-FFF2-40B4-BE49-F238E27FC236}">
                <a16:creationId xmlns:a16="http://schemas.microsoft.com/office/drawing/2014/main" id="{807E3FD0-EF8F-73B6-8D46-157C1EB17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829" y="477292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9" name="Text Box 1036">
            <a:extLst>
              <a:ext uri="{FF2B5EF4-FFF2-40B4-BE49-F238E27FC236}">
                <a16:creationId xmlns:a16="http://schemas.microsoft.com/office/drawing/2014/main" id="{047B3E14-E9C1-684D-1B53-AABFEB003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7629" y="5206311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20" name="Text Box 1037 1">
            <a:extLst>
              <a:ext uri="{FF2B5EF4-FFF2-40B4-BE49-F238E27FC236}">
                <a16:creationId xmlns:a16="http://schemas.microsoft.com/office/drawing/2014/main" id="{C9F12388-71F9-6C13-C73C-5CBFC9C1C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4204" y="4496698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21" name="Text Box 1038 1">
            <a:extLst>
              <a:ext uri="{FF2B5EF4-FFF2-40B4-BE49-F238E27FC236}">
                <a16:creationId xmlns:a16="http://schemas.microsoft.com/office/drawing/2014/main" id="{B2251EA8-6B46-CB53-6C25-197196DA4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454" y="4077598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22" name="Text Box 1039">
            <a:extLst>
              <a:ext uri="{FF2B5EF4-FFF2-40B4-BE49-F238E27FC236}">
                <a16:creationId xmlns:a16="http://schemas.microsoft.com/office/drawing/2014/main" id="{EA275C07-4A8B-E181-01A7-3C0299CCB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679" y="462687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7</a:t>
            </a:r>
          </a:p>
        </p:txBody>
      </p:sp>
      <p:sp>
        <p:nvSpPr>
          <p:cNvPr id="23" name="Text Box 1040 1">
            <a:extLst>
              <a:ext uri="{FF2B5EF4-FFF2-40B4-BE49-F238E27FC236}">
                <a16:creationId xmlns:a16="http://schemas.microsoft.com/office/drawing/2014/main" id="{5C5F1587-208B-84A8-E2DA-AE850680E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854" y="429032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6</a:t>
            </a:r>
          </a:p>
        </p:txBody>
      </p:sp>
      <p:sp>
        <p:nvSpPr>
          <p:cNvPr id="24" name="Text Box 1041">
            <a:extLst>
              <a:ext uri="{FF2B5EF4-FFF2-40B4-BE49-F238E27FC236}">
                <a16:creationId xmlns:a16="http://schemas.microsoft.com/office/drawing/2014/main" id="{B4C9509A-6F91-7C48-9613-F3406ADA0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429" y="5206311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5" name="Text Box 1042">
            <a:extLst>
              <a:ext uri="{FF2B5EF4-FFF2-40B4-BE49-F238E27FC236}">
                <a16:creationId xmlns:a16="http://schemas.microsoft.com/office/drawing/2014/main" id="{A5DFF0D9-E003-A422-7971-9B91FCBAC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504" y="528092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26" name="Text Box 1043 1">
            <a:extLst>
              <a:ext uri="{FF2B5EF4-FFF2-40B4-BE49-F238E27FC236}">
                <a16:creationId xmlns:a16="http://schemas.microsoft.com/office/drawing/2014/main" id="{4870A1A7-9AE0-9778-EBE9-197DF9335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454" y="5390461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7" name="Text Box 1044">
            <a:extLst>
              <a:ext uri="{FF2B5EF4-FFF2-40B4-BE49-F238E27FC236}">
                <a16:creationId xmlns:a16="http://schemas.microsoft.com/office/drawing/2014/main" id="{610D0885-207D-7D8A-FB2A-7D31A4F44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5004" y="5838136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2</a:t>
            </a:r>
          </a:p>
        </p:txBody>
      </p:sp>
      <p:cxnSp>
        <p:nvCxnSpPr>
          <p:cNvPr id="28" name="AutoShape 1045 1">
            <a:extLst>
              <a:ext uri="{FF2B5EF4-FFF2-40B4-BE49-F238E27FC236}">
                <a16:creationId xmlns:a16="http://schemas.microsoft.com/office/drawing/2014/main" id="{66DE2596-3530-31C8-16A3-BAE72D614ACC}"/>
              </a:ext>
            </a:extLst>
          </p:cNvPr>
          <p:cNvCxnSpPr>
            <a:cxnSpLocks noChangeShapeType="1"/>
            <a:stCxn id="10" idx="7"/>
            <a:endCxn id="12" idx="3"/>
          </p:cNvCxnSpPr>
          <p:nvPr/>
        </p:nvCxnSpPr>
        <p:spPr bwMode="auto">
          <a:xfrm flipV="1">
            <a:off x="1025942" y="4383986"/>
            <a:ext cx="84296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1046 1">
            <a:extLst>
              <a:ext uri="{FF2B5EF4-FFF2-40B4-BE49-F238E27FC236}">
                <a16:creationId xmlns:a16="http://schemas.microsoft.com/office/drawing/2014/main" id="{9A48207B-41AB-AB4E-4CE5-DEF0C996E4EA}"/>
              </a:ext>
            </a:extLst>
          </p:cNvPr>
          <p:cNvCxnSpPr>
            <a:cxnSpLocks noChangeShapeType="1"/>
            <a:stCxn id="10" idx="5"/>
            <a:endCxn id="13" idx="1"/>
          </p:cNvCxnSpPr>
          <p:nvPr/>
        </p:nvCxnSpPr>
        <p:spPr bwMode="auto">
          <a:xfrm>
            <a:off x="1025942" y="5126936"/>
            <a:ext cx="666750" cy="630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1047 1">
            <a:extLst>
              <a:ext uri="{FF2B5EF4-FFF2-40B4-BE49-F238E27FC236}">
                <a16:creationId xmlns:a16="http://schemas.microsoft.com/office/drawing/2014/main" id="{A940B0CA-8C9B-E092-5559-107B4F75D665}"/>
              </a:ext>
            </a:extLst>
          </p:cNvPr>
          <p:cNvCxnSpPr>
            <a:cxnSpLocks noChangeShapeType="1"/>
            <a:stCxn id="12" idx="5"/>
            <a:endCxn id="9" idx="1"/>
          </p:cNvCxnSpPr>
          <p:nvPr/>
        </p:nvCxnSpPr>
        <p:spPr bwMode="auto">
          <a:xfrm>
            <a:off x="2129254" y="4383986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1048 1">
            <a:extLst>
              <a:ext uri="{FF2B5EF4-FFF2-40B4-BE49-F238E27FC236}">
                <a16:creationId xmlns:a16="http://schemas.microsoft.com/office/drawing/2014/main" id="{8E1D029A-37A4-7F4E-B367-95A57F0F93D9}"/>
              </a:ext>
            </a:extLst>
          </p:cNvPr>
          <p:cNvCxnSpPr>
            <a:cxnSpLocks noChangeShapeType="1"/>
            <a:stCxn id="12" idx="6"/>
            <a:endCxn id="16" idx="1"/>
          </p:cNvCxnSpPr>
          <p:nvPr/>
        </p:nvCxnSpPr>
        <p:spPr bwMode="auto">
          <a:xfrm>
            <a:off x="2191167" y="4244286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AutoShape 1049">
            <a:extLst>
              <a:ext uri="{FF2B5EF4-FFF2-40B4-BE49-F238E27FC236}">
                <a16:creationId xmlns:a16="http://schemas.microsoft.com/office/drawing/2014/main" id="{14524846-54AD-B973-340A-4BC9C54AC6F3}"/>
              </a:ext>
            </a:extLst>
          </p:cNvPr>
          <p:cNvCxnSpPr>
            <a:cxnSpLocks noChangeShapeType="1"/>
            <a:stCxn id="9" idx="7"/>
            <a:endCxn id="16" idx="2"/>
          </p:cNvCxnSpPr>
          <p:nvPr/>
        </p:nvCxnSpPr>
        <p:spPr bwMode="auto">
          <a:xfrm flipV="1">
            <a:off x="2875650" y="4775305"/>
            <a:ext cx="1030017" cy="2989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AutoShape 1050">
            <a:extLst>
              <a:ext uri="{FF2B5EF4-FFF2-40B4-BE49-F238E27FC236}">
                <a16:creationId xmlns:a16="http://schemas.microsoft.com/office/drawing/2014/main" id="{C65E7F89-632A-E22D-3D96-910A502A4EC9}"/>
              </a:ext>
            </a:extLst>
          </p:cNvPr>
          <p:cNvCxnSpPr>
            <a:cxnSpLocks noChangeShapeType="1"/>
            <a:stCxn id="9" idx="5"/>
            <a:endCxn id="17" idx="1"/>
          </p:cNvCxnSpPr>
          <p:nvPr/>
        </p:nvCxnSpPr>
        <p:spPr bwMode="auto">
          <a:xfrm>
            <a:off x="2875650" y="5333582"/>
            <a:ext cx="636046" cy="4233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AutoShape 1051">
            <a:extLst>
              <a:ext uri="{FF2B5EF4-FFF2-40B4-BE49-F238E27FC236}">
                <a16:creationId xmlns:a16="http://schemas.microsoft.com/office/drawing/2014/main" id="{4C9A37F5-9F4C-7297-1490-BB454323E9EC}"/>
              </a:ext>
            </a:extLst>
          </p:cNvPr>
          <p:cNvCxnSpPr>
            <a:cxnSpLocks noChangeShapeType="1"/>
            <a:stCxn id="17" idx="0"/>
            <a:endCxn id="16" idx="3"/>
          </p:cNvCxnSpPr>
          <p:nvPr/>
        </p:nvCxnSpPr>
        <p:spPr bwMode="auto">
          <a:xfrm flipV="1">
            <a:off x="3641348" y="4904957"/>
            <a:ext cx="318023" cy="7982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AutoShape 1052">
            <a:extLst>
              <a:ext uri="{FF2B5EF4-FFF2-40B4-BE49-F238E27FC236}">
                <a16:creationId xmlns:a16="http://schemas.microsoft.com/office/drawing/2014/main" id="{17941CE8-3A58-B52B-1905-58B9D130E41F}"/>
              </a:ext>
            </a:extLst>
          </p:cNvPr>
          <p:cNvCxnSpPr>
            <a:cxnSpLocks noChangeShapeType="1"/>
            <a:stCxn id="13" idx="6"/>
            <a:endCxn id="17" idx="2"/>
          </p:cNvCxnSpPr>
          <p:nvPr/>
        </p:nvCxnSpPr>
        <p:spPr bwMode="auto">
          <a:xfrm flipV="1">
            <a:off x="2014954" y="5885761"/>
            <a:ext cx="1431925" cy="1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AutoShape 1053">
            <a:extLst>
              <a:ext uri="{FF2B5EF4-FFF2-40B4-BE49-F238E27FC236}">
                <a16:creationId xmlns:a16="http://schemas.microsoft.com/office/drawing/2014/main" id="{699835F5-2492-F28C-75EA-8FFB132DBA1C}"/>
              </a:ext>
            </a:extLst>
          </p:cNvPr>
          <p:cNvCxnSpPr>
            <a:cxnSpLocks noChangeShapeType="1"/>
            <a:stCxn id="13" idx="7"/>
            <a:endCxn id="9" idx="3"/>
          </p:cNvCxnSpPr>
          <p:nvPr/>
        </p:nvCxnSpPr>
        <p:spPr bwMode="auto">
          <a:xfrm flipV="1">
            <a:off x="1953313" y="5333582"/>
            <a:ext cx="663033" cy="43443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AutoShape 1054 1">
            <a:extLst>
              <a:ext uri="{FF2B5EF4-FFF2-40B4-BE49-F238E27FC236}">
                <a16:creationId xmlns:a16="http://schemas.microsoft.com/office/drawing/2014/main" id="{68DDF76F-F56F-6B01-12A6-B71414C73950}"/>
              </a:ext>
            </a:extLst>
          </p:cNvPr>
          <p:cNvCxnSpPr>
            <a:cxnSpLocks noChangeShapeType="1"/>
            <a:stCxn id="10" idx="6"/>
            <a:endCxn id="9" idx="2"/>
          </p:cNvCxnSpPr>
          <p:nvPr/>
        </p:nvCxnSpPr>
        <p:spPr bwMode="auto">
          <a:xfrm>
            <a:off x="1097379" y="4977711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2BA271-EFF4-81F1-2905-DF8CBE1F8AF0}"/>
                  </a:ext>
                </a:extLst>
              </p:cNvPr>
              <p:cNvSpPr txBox="1"/>
              <p:nvPr/>
            </p:nvSpPr>
            <p:spPr>
              <a:xfrm>
                <a:off x="4607341" y="3803427"/>
                <a:ext cx="4976022" cy="22159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Augmenting path: </a:t>
                </a:r>
                <a:r>
                  <a:rPr lang="en-US" sz="2400" dirty="0">
                    <a:solidFill>
                      <a:srgbClr val="3A3A82"/>
                    </a:solidFill>
                  </a:rPr>
                  <a:t>Path from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with </a:t>
                </a:r>
                <a:r>
                  <a:rPr lang="en-US" sz="2400" dirty="0">
                    <a:solidFill>
                      <a:srgbClr val="FF0000"/>
                    </a:solidFill>
                  </a:rPr>
                  <a:t>positive residual</a:t>
                </a:r>
                <a:r>
                  <a:rPr lang="en-US" sz="2400" dirty="0">
                    <a:solidFill>
                      <a:srgbClr val="3A3A82"/>
                    </a:solidFill>
                  </a:rPr>
                  <a:t> capacities.</a:t>
                </a:r>
              </a:p>
              <a:p>
                <a:endParaRPr lang="en-US" sz="2400" dirty="0">
                  <a:solidFill>
                    <a:srgbClr val="3A3A82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 augmenting path</a:t>
                </a: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 augmenting path</a:t>
                </a:r>
              </a:p>
              <a:p>
                <a:endParaRPr lang="en-US" sz="2200" b="0" i="1" dirty="0">
                  <a:solidFill>
                    <a:srgbClr val="3A3A8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2BA271-EFF4-81F1-2905-DF8CBE1F8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341" y="3803427"/>
                <a:ext cx="4976022" cy="2215991"/>
              </a:xfrm>
              <a:prstGeom prst="rect">
                <a:avLst/>
              </a:prstGeom>
              <a:blipFill>
                <a:blip r:embed="rId3"/>
                <a:stretch>
                  <a:fillRect l="-1961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3C78F6-8956-BC3B-F268-4FEEDFF7C627}"/>
                  </a:ext>
                </a:extLst>
              </p:cNvPr>
              <p:cNvSpPr txBox="1"/>
              <p:nvPr/>
            </p:nvSpPr>
            <p:spPr>
              <a:xfrm>
                <a:off x="638282" y="1145543"/>
                <a:ext cx="8125574" cy="2472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</a:rPr>
                  <a:t>We are given a network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with edge capacities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a flow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Let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be an edge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  <a:r>
                  <a:rPr lang="en-US" sz="2400" dirty="0"/>
                  <a:t>  </a:t>
                </a:r>
              </a:p>
              <a:p>
                <a:pPr>
                  <a:lnSpc>
                    <a:spcPct val="90000"/>
                  </a:lnSpc>
                </a:pPr>
                <a:endParaRPr lang="en-US" sz="2400" dirty="0"/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Residual capacity </a:t>
                </a:r>
                <a:r>
                  <a:rPr lang="en-US" sz="2400" dirty="0">
                    <a:solidFill>
                      <a:srgbClr val="3A3A82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latin typeface="Times New Roman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Times New Roman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sz="2400" dirty="0">
                  <a:latin typeface="Times New Roman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Residual capacity </a:t>
                </a:r>
                <a:r>
                  <a:rPr lang="en-US" sz="2400" dirty="0">
                    <a:solidFill>
                      <a:srgbClr val="3A3A82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latin typeface="Times New Roman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3A3A82"/>
                  </a:solidFill>
                  <a:latin typeface="Times New Roman" charset="0"/>
                </a:endParaRPr>
              </a:p>
              <a:p>
                <a:pPr lvl="1">
                  <a:lnSpc>
                    <a:spcPct val="9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3C78F6-8956-BC3B-F268-4FEEDFF7C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82" y="1145543"/>
                <a:ext cx="8125574" cy="2472472"/>
              </a:xfrm>
              <a:prstGeom prst="rect">
                <a:avLst/>
              </a:prstGeom>
              <a:blipFill>
                <a:blip r:embed="rId4"/>
                <a:stretch>
                  <a:fillRect l="-1200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96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35620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Augmenting paths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B956EF-9BEF-BAA1-C2AF-56B0BAB7CD70}"/>
                  </a:ext>
                </a:extLst>
              </p:cNvPr>
              <p:cNvSpPr txBox="1"/>
              <p:nvPr/>
            </p:nvSpPr>
            <p:spPr>
              <a:xfrm>
                <a:off x="638282" y="1145543"/>
                <a:ext cx="8125574" cy="2472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</a:rPr>
                  <a:t>We are given a network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with edge capacities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a flow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Let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be an edge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  <a:r>
                  <a:rPr lang="en-US" sz="2400" dirty="0"/>
                  <a:t>  </a:t>
                </a:r>
              </a:p>
              <a:p>
                <a:pPr>
                  <a:lnSpc>
                    <a:spcPct val="90000"/>
                  </a:lnSpc>
                </a:pPr>
                <a:endParaRPr lang="en-US" sz="2400" dirty="0"/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Residual capacity </a:t>
                </a:r>
                <a:r>
                  <a:rPr lang="en-US" sz="2400" dirty="0">
                    <a:solidFill>
                      <a:srgbClr val="3A3A82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latin typeface="Times New Roman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Times New Roman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sz="2400" dirty="0">
                  <a:latin typeface="Times New Roman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Residual capacity </a:t>
                </a:r>
                <a:r>
                  <a:rPr lang="en-US" sz="2400" dirty="0">
                    <a:solidFill>
                      <a:srgbClr val="3A3A82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latin typeface="Times New Roman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3A3A82"/>
                  </a:solidFill>
                  <a:latin typeface="Times New Roman" charset="0"/>
                </a:endParaRPr>
              </a:p>
              <a:p>
                <a:pPr lvl="1">
                  <a:lnSpc>
                    <a:spcPct val="9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B956EF-9BEF-BAA1-C2AF-56B0BAB7C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82" y="1145543"/>
                <a:ext cx="8125574" cy="2472472"/>
              </a:xfrm>
              <a:prstGeom prst="rect">
                <a:avLst/>
              </a:prstGeom>
              <a:blipFill>
                <a:blip r:embed="rId3"/>
                <a:stretch>
                  <a:fillRect l="-1200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E0D9CFF-71FD-8669-3250-D00C7B247C86}"/>
              </a:ext>
            </a:extLst>
          </p:cNvPr>
          <p:cNvSpPr/>
          <p:nvPr/>
        </p:nvSpPr>
        <p:spPr>
          <a:xfrm>
            <a:off x="452065" y="3906661"/>
            <a:ext cx="4096734" cy="23151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1029">
            <a:extLst>
              <a:ext uri="{FF2B5EF4-FFF2-40B4-BE49-F238E27FC236}">
                <a16:creationId xmlns:a16="http://schemas.microsoft.com/office/drawing/2014/main" id="{CAFC4BC1-C507-2E5D-8D98-C45D02E0E0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62642" y="502057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w</a:t>
            </a:r>
          </a:p>
        </p:txBody>
      </p:sp>
      <p:sp>
        <p:nvSpPr>
          <p:cNvPr id="10" name="Oval 1030 1">
            <a:extLst>
              <a:ext uri="{FF2B5EF4-FFF2-40B4-BE49-F238E27FC236}">
                <a16:creationId xmlns:a16="http://schemas.microsoft.com/office/drawing/2014/main" id="{6D777539-A176-3B3A-366E-EB9B15F556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3204" y="4795148"/>
            <a:ext cx="366713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12" name="Oval 1031 1">
            <a:extLst>
              <a:ext uri="{FF2B5EF4-FFF2-40B4-BE49-F238E27FC236}">
                <a16:creationId xmlns:a16="http://schemas.microsoft.com/office/drawing/2014/main" id="{4BC4AB90-6337-9EAD-A784-EC3B666B6E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16517" y="406172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13" name="Oval 1032 1">
            <a:extLst>
              <a:ext uri="{FF2B5EF4-FFF2-40B4-BE49-F238E27FC236}">
                <a16:creationId xmlns:a16="http://schemas.microsoft.com/office/drawing/2014/main" id="{CB73B1BC-52D4-FE5B-69FC-29E754D981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40304" y="5714311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16" name="Oval 1033">
            <a:extLst>
              <a:ext uri="{FF2B5EF4-FFF2-40B4-BE49-F238E27FC236}">
                <a16:creationId xmlns:a16="http://schemas.microsoft.com/office/drawing/2014/main" id="{94558B07-0466-3D93-5BD7-C8EE59305A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05667" y="4591948"/>
            <a:ext cx="366712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17" name="Oval 1034">
            <a:extLst>
              <a:ext uri="{FF2B5EF4-FFF2-40B4-BE49-F238E27FC236}">
                <a16:creationId xmlns:a16="http://schemas.microsoft.com/office/drawing/2014/main" id="{0A0727CE-E6BB-D240-C6E8-A0536D9A92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57992" y="5703198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z</a:t>
            </a:r>
          </a:p>
        </p:txBody>
      </p:sp>
      <p:sp>
        <p:nvSpPr>
          <p:cNvPr id="18" name="Text Box 1035">
            <a:extLst>
              <a:ext uri="{FF2B5EF4-FFF2-40B4-BE49-F238E27FC236}">
                <a16:creationId xmlns:a16="http://schemas.microsoft.com/office/drawing/2014/main" id="{807E3FD0-EF8F-73B6-8D46-157C1EB17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829" y="477292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9" name="Text Box 1036">
            <a:extLst>
              <a:ext uri="{FF2B5EF4-FFF2-40B4-BE49-F238E27FC236}">
                <a16:creationId xmlns:a16="http://schemas.microsoft.com/office/drawing/2014/main" id="{047B3E14-E9C1-684D-1B53-AABFEB003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7629" y="5206311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20" name="Text Box 1037 1">
            <a:extLst>
              <a:ext uri="{FF2B5EF4-FFF2-40B4-BE49-F238E27FC236}">
                <a16:creationId xmlns:a16="http://schemas.microsoft.com/office/drawing/2014/main" id="{C9F12388-71F9-6C13-C73C-5CBFC9C1C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4204" y="4496698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21" name="Text Box 1038 1">
            <a:extLst>
              <a:ext uri="{FF2B5EF4-FFF2-40B4-BE49-F238E27FC236}">
                <a16:creationId xmlns:a16="http://schemas.microsoft.com/office/drawing/2014/main" id="{B2251EA8-6B46-CB53-6C25-197196DA4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454" y="4077598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22" name="Text Box 1039">
            <a:extLst>
              <a:ext uri="{FF2B5EF4-FFF2-40B4-BE49-F238E27FC236}">
                <a16:creationId xmlns:a16="http://schemas.microsoft.com/office/drawing/2014/main" id="{EA275C07-4A8B-E181-01A7-3C0299CCB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679" y="462687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7</a:t>
            </a:r>
          </a:p>
        </p:txBody>
      </p:sp>
      <p:sp>
        <p:nvSpPr>
          <p:cNvPr id="23" name="Text Box 1040 1">
            <a:extLst>
              <a:ext uri="{FF2B5EF4-FFF2-40B4-BE49-F238E27FC236}">
                <a16:creationId xmlns:a16="http://schemas.microsoft.com/office/drawing/2014/main" id="{5C5F1587-208B-84A8-E2DA-AE850680E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854" y="429032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6</a:t>
            </a:r>
          </a:p>
        </p:txBody>
      </p:sp>
      <p:sp>
        <p:nvSpPr>
          <p:cNvPr id="24" name="Text Box 1041">
            <a:extLst>
              <a:ext uri="{FF2B5EF4-FFF2-40B4-BE49-F238E27FC236}">
                <a16:creationId xmlns:a16="http://schemas.microsoft.com/office/drawing/2014/main" id="{B4C9509A-6F91-7C48-9613-F3406ADA0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429" y="5206311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5" name="Text Box 1042">
            <a:extLst>
              <a:ext uri="{FF2B5EF4-FFF2-40B4-BE49-F238E27FC236}">
                <a16:creationId xmlns:a16="http://schemas.microsoft.com/office/drawing/2014/main" id="{A5DFF0D9-E003-A422-7971-9B91FCBAC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504" y="528092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26" name="Text Box 1043 1">
            <a:extLst>
              <a:ext uri="{FF2B5EF4-FFF2-40B4-BE49-F238E27FC236}">
                <a16:creationId xmlns:a16="http://schemas.microsoft.com/office/drawing/2014/main" id="{4870A1A7-9AE0-9778-EBE9-197DF9335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454" y="5390461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7" name="Text Box 1044">
            <a:extLst>
              <a:ext uri="{FF2B5EF4-FFF2-40B4-BE49-F238E27FC236}">
                <a16:creationId xmlns:a16="http://schemas.microsoft.com/office/drawing/2014/main" id="{610D0885-207D-7D8A-FB2A-7D31A4F44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5004" y="5838136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2</a:t>
            </a:r>
          </a:p>
        </p:txBody>
      </p:sp>
      <p:cxnSp>
        <p:nvCxnSpPr>
          <p:cNvPr id="28" name="AutoShape 1045 1">
            <a:extLst>
              <a:ext uri="{FF2B5EF4-FFF2-40B4-BE49-F238E27FC236}">
                <a16:creationId xmlns:a16="http://schemas.microsoft.com/office/drawing/2014/main" id="{66DE2596-3530-31C8-16A3-BAE72D614ACC}"/>
              </a:ext>
            </a:extLst>
          </p:cNvPr>
          <p:cNvCxnSpPr>
            <a:cxnSpLocks noChangeShapeType="1"/>
            <a:stCxn id="10" idx="7"/>
            <a:endCxn id="12" idx="3"/>
          </p:cNvCxnSpPr>
          <p:nvPr/>
        </p:nvCxnSpPr>
        <p:spPr bwMode="auto">
          <a:xfrm flipV="1">
            <a:off x="1025942" y="4383986"/>
            <a:ext cx="84296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1046 1">
            <a:extLst>
              <a:ext uri="{FF2B5EF4-FFF2-40B4-BE49-F238E27FC236}">
                <a16:creationId xmlns:a16="http://schemas.microsoft.com/office/drawing/2014/main" id="{9A48207B-41AB-AB4E-4CE5-DEF0C996E4EA}"/>
              </a:ext>
            </a:extLst>
          </p:cNvPr>
          <p:cNvCxnSpPr>
            <a:cxnSpLocks noChangeShapeType="1"/>
            <a:stCxn id="10" idx="5"/>
            <a:endCxn id="13" idx="1"/>
          </p:cNvCxnSpPr>
          <p:nvPr/>
        </p:nvCxnSpPr>
        <p:spPr bwMode="auto">
          <a:xfrm>
            <a:off x="1025942" y="5126936"/>
            <a:ext cx="666750" cy="630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1047 1">
            <a:extLst>
              <a:ext uri="{FF2B5EF4-FFF2-40B4-BE49-F238E27FC236}">
                <a16:creationId xmlns:a16="http://schemas.microsoft.com/office/drawing/2014/main" id="{A940B0CA-8C9B-E092-5559-107B4F75D665}"/>
              </a:ext>
            </a:extLst>
          </p:cNvPr>
          <p:cNvCxnSpPr>
            <a:cxnSpLocks noChangeShapeType="1"/>
            <a:stCxn id="12" idx="5"/>
            <a:endCxn id="9" idx="1"/>
          </p:cNvCxnSpPr>
          <p:nvPr/>
        </p:nvCxnSpPr>
        <p:spPr bwMode="auto">
          <a:xfrm>
            <a:off x="2129254" y="4383986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1048 1">
            <a:extLst>
              <a:ext uri="{FF2B5EF4-FFF2-40B4-BE49-F238E27FC236}">
                <a16:creationId xmlns:a16="http://schemas.microsoft.com/office/drawing/2014/main" id="{8E1D029A-37A4-7F4E-B367-95A57F0F93D9}"/>
              </a:ext>
            </a:extLst>
          </p:cNvPr>
          <p:cNvCxnSpPr>
            <a:cxnSpLocks noChangeShapeType="1"/>
            <a:stCxn id="12" idx="6"/>
            <a:endCxn id="16" idx="1"/>
          </p:cNvCxnSpPr>
          <p:nvPr/>
        </p:nvCxnSpPr>
        <p:spPr bwMode="auto">
          <a:xfrm>
            <a:off x="2191167" y="4244286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AutoShape 1049">
            <a:extLst>
              <a:ext uri="{FF2B5EF4-FFF2-40B4-BE49-F238E27FC236}">
                <a16:creationId xmlns:a16="http://schemas.microsoft.com/office/drawing/2014/main" id="{14524846-54AD-B973-340A-4BC9C54AC6F3}"/>
              </a:ext>
            </a:extLst>
          </p:cNvPr>
          <p:cNvCxnSpPr>
            <a:cxnSpLocks noChangeShapeType="1"/>
            <a:stCxn id="9" idx="7"/>
            <a:endCxn id="16" idx="2"/>
          </p:cNvCxnSpPr>
          <p:nvPr/>
        </p:nvCxnSpPr>
        <p:spPr bwMode="auto">
          <a:xfrm flipV="1">
            <a:off x="2875650" y="4775305"/>
            <a:ext cx="1030017" cy="2989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AutoShape 1050">
            <a:extLst>
              <a:ext uri="{FF2B5EF4-FFF2-40B4-BE49-F238E27FC236}">
                <a16:creationId xmlns:a16="http://schemas.microsoft.com/office/drawing/2014/main" id="{C65E7F89-632A-E22D-3D96-910A502A4EC9}"/>
              </a:ext>
            </a:extLst>
          </p:cNvPr>
          <p:cNvCxnSpPr>
            <a:cxnSpLocks noChangeShapeType="1"/>
            <a:stCxn id="9" idx="5"/>
            <a:endCxn id="17" idx="1"/>
          </p:cNvCxnSpPr>
          <p:nvPr/>
        </p:nvCxnSpPr>
        <p:spPr bwMode="auto">
          <a:xfrm>
            <a:off x="2875650" y="5333582"/>
            <a:ext cx="636046" cy="4233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AutoShape 1051">
            <a:extLst>
              <a:ext uri="{FF2B5EF4-FFF2-40B4-BE49-F238E27FC236}">
                <a16:creationId xmlns:a16="http://schemas.microsoft.com/office/drawing/2014/main" id="{4C9A37F5-9F4C-7297-1490-BB454323E9EC}"/>
              </a:ext>
            </a:extLst>
          </p:cNvPr>
          <p:cNvCxnSpPr>
            <a:cxnSpLocks noChangeShapeType="1"/>
            <a:stCxn id="17" idx="0"/>
            <a:endCxn id="16" idx="3"/>
          </p:cNvCxnSpPr>
          <p:nvPr/>
        </p:nvCxnSpPr>
        <p:spPr bwMode="auto">
          <a:xfrm flipV="1">
            <a:off x="3641348" y="4904957"/>
            <a:ext cx="318023" cy="7982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AutoShape 1052">
            <a:extLst>
              <a:ext uri="{FF2B5EF4-FFF2-40B4-BE49-F238E27FC236}">
                <a16:creationId xmlns:a16="http://schemas.microsoft.com/office/drawing/2014/main" id="{17941CE8-3A58-B52B-1905-58B9D130E41F}"/>
              </a:ext>
            </a:extLst>
          </p:cNvPr>
          <p:cNvCxnSpPr>
            <a:cxnSpLocks noChangeShapeType="1"/>
            <a:stCxn id="13" idx="6"/>
            <a:endCxn id="17" idx="2"/>
          </p:cNvCxnSpPr>
          <p:nvPr/>
        </p:nvCxnSpPr>
        <p:spPr bwMode="auto">
          <a:xfrm flipV="1">
            <a:off x="2014954" y="5885761"/>
            <a:ext cx="1431925" cy="1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AutoShape 1053">
            <a:extLst>
              <a:ext uri="{FF2B5EF4-FFF2-40B4-BE49-F238E27FC236}">
                <a16:creationId xmlns:a16="http://schemas.microsoft.com/office/drawing/2014/main" id="{699835F5-2492-F28C-75EA-8FFB132DBA1C}"/>
              </a:ext>
            </a:extLst>
          </p:cNvPr>
          <p:cNvCxnSpPr>
            <a:cxnSpLocks noChangeShapeType="1"/>
            <a:stCxn id="13" idx="7"/>
            <a:endCxn id="9" idx="3"/>
          </p:cNvCxnSpPr>
          <p:nvPr/>
        </p:nvCxnSpPr>
        <p:spPr bwMode="auto">
          <a:xfrm flipV="1">
            <a:off x="1953313" y="5333582"/>
            <a:ext cx="663033" cy="43443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AutoShape 1054 1">
            <a:extLst>
              <a:ext uri="{FF2B5EF4-FFF2-40B4-BE49-F238E27FC236}">
                <a16:creationId xmlns:a16="http://schemas.microsoft.com/office/drawing/2014/main" id="{68DDF76F-F56F-6B01-12A6-B71414C73950}"/>
              </a:ext>
            </a:extLst>
          </p:cNvPr>
          <p:cNvCxnSpPr>
            <a:cxnSpLocks noChangeShapeType="1"/>
            <a:stCxn id="10" idx="6"/>
            <a:endCxn id="9" idx="2"/>
          </p:cNvCxnSpPr>
          <p:nvPr/>
        </p:nvCxnSpPr>
        <p:spPr bwMode="auto">
          <a:xfrm>
            <a:off x="1097379" y="4977711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2BA271-EFF4-81F1-2905-DF8CBE1F8AF0}"/>
                  </a:ext>
                </a:extLst>
              </p:cNvPr>
              <p:cNvSpPr txBox="1"/>
              <p:nvPr/>
            </p:nvSpPr>
            <p:spPr>
              <a:xfrm>
                <a:off x="4607341" y="3803427"/>
                <a:ext cx="4976022" cy="2554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Augmenting path: </a:t>
                </a:r>
                <a:r>
                  <a:rPr lang="en-US" sz="2400" dirty="0">
                    <a:solidFill>
                      <a:srgbClr val="3A3A82"/>
                    </a:solidFill>
                  </a:rPr>
                  <a:t>Path from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with </a:t>
                </a:r>
                <a:r>
                  <a:rPr lang="en-US" sz="2400" dirty="0">
                    <a:solidFill>
                      <a:srgbClr val="FF0000"/>
                    </a:solidFill>
                  </a:rPr>
                  <a:t>positive residual</a:t>
                </a:r>
                <a:r>
                  <a:rPr lang="en-US" sz="2400" dirty="0">
                    <a:solidFill>
                      <a:srgbClr val="3A3A82"/>
                    </a:solidFill>
                  </a:rPr>
                  <a:t> capacities.</a:t>
                </a:r>
              </a:p>
              <a:p>
                <a:endParaRPr lang="en-US" sz="2400" dirty="0">
                  <a:solidFill>
                    <a:srgbClr val="3A3A82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 augmenting path</a:t>
                </a: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 augmenting path</a:t>
                </a:r>
              </a:p>
              <a:p>
                <a:endParaRPr lang="en-US" sz="2200" b="0" i="1" dirty="0">
                  <a:solidFill>
                    <a:srgbClr val="3A3A8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 is 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not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2BA271-EFF4-81F1-2905-DF8CBE1F8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341" y="3803427"/>
                <a:ext cx="4976022" cy="2554545"/>
              </a:xfrm>
              <a:prstGeom prst="rect">
                <a:avLst/>
              </a:prstGeom>
              <a:blipFill>
                <a:blip r:embed="rId4"/>
                <a:stretch>
                  <a:fillRect l="-1961" t="-1909" b="-3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528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35620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Augmenting paths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B956EF-9BEF-BAA1-C2AF-56B0BAB7CD70}"/>
                  </a:ext>
                </a:extLst>
              </p:cNvPr>
              <p:cNvSpPr txBox="1"/>
              <p:nvPr/>
            </p:nvSpPr>
            <p:spPr>
              <a:xfrm>
                <a:off x="638282" y="1145543"/>
                <a:ext cx="8125574" cy="2472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</a:rPr>
                  <a:t>We are given a network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with edge capacities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a flow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Let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be an edge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  <a:r>
                  <a:rPr lang="en-US" sz="2400" dirty="0"/>
                  <a:t>  </a:t>
                </a:r>
              </a:p>
              <a:p>
                <a:pPr>
                  <a:lnSpc>
                    <a:spcPct val="90000"/>
                  </a:lnSpc>
                </a:pPr>
                <a:endParaRPr lang="en-US" sz="2400" dirty="0"/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Residual capacity </a:t>
                </a:r>
                <a:r>
                  <a:rPr lang="en-US" sz="2400" dirty="0">
                    <a:solidFill>
                      <a:srgbClr val="3A3A82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latin typeface="Times New Roman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Times New Roman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sz="2400" dirty="0">
                  <a:latin typeface="Times New Roman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Residual capacity </a:t>
                </a:r>
                <a:r>
                  <a:rPr lang="en-US" sz="2400" dirty="0">
                    <a:solidFill>
                      <a:srgbClr val="3A3A82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latin typeface="Times New Roman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3A3A82"/>
                  </a:solidFill>
                  <a:latin typeface="Times New Roman" charset="0"/>
                </a:endParaRPr>
              </a:p>
              <a:p>
                <a:pPr lvl="1">
                  <a:lnSpc>
                    <a:spcPct val="9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B956EF-9BEF-BAA1-C2AF-56B0BAB7C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82" y="1145543"/>
                <a:ext cx="8125574" cy="2472472"/>
              </a:xfrm>
              <a:prstGeom prst="rect">
                <a:avLst/>
              </a:prstGeom>
              <a:blipFill>
                <a:blip r:embed="rId3"/>
                <a:stretch>
                  <a:fillRect l="-1200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E0D9CFF-71FD-8669-3250-D00C7B247C86}"/>
              </a:ext>
            </a:extLst>
          </p:cNvPr>
          <p:cNvSpPr/>
          <p:nvPr/>
        </p:nvSpPr>
        <p:spPr>
          <a:xfrm>
            <a:off x="452065" y="3906661"/>
            <a:ext cx="4096734" cy="23151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1029">
            <a:extLst>
              <a:ext uri="{FF2B5EF4-FFF2-40B4-BE49-F238E27FC236}">
                <a16:creationId xmlns:a16="http://schemas.microsoft.com/office/drawing/2014/main" id="{CAFC4BC1-C507-2E5D-8D98-C45D02E0E0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62642" y="502057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w</a:t>
            </a:r>
          </a:p>
        </p:txBody>
      </p:sp>
      <p:sp>
        <p:nvSpPr>
          <p:cNvPr id="10" name="Oval 1030 1">
            <a:extLst>
              <a:ext uri="{FF2B5EF4-FFF2-40B4-BE49-F238E27FC236}">
                <a16:creationId xmlns:a16="http://schemas.microsoft.com/office/drawing/2014/main" id="{6D777539-A176-3B3A-366E-EB9B15F556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3204" y="4795148"/>
            <a:ext cx="366713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12" name="Oval 1031 1">
            <a:extLst>
              <a:ext uri="{FF2B5EF4-FFF2-40B4-BE49-F238E27FC236}">
                <a16:creationId xmlns:a16="http://schemas.microsoft.com/office/drawing/2014/main" id="{4BC4AB90-6337-9EAD-A784-EC3B666B6E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16517" y="406172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13" name="Oval 1032 1">
            <a:extLst>
              <a:ext uri="{FF2B5EF4-FFF2-40B4-BE49-F238E27FC236}">
                <a16:creationId xmlns:a16="http://schemas.microsoft.com/office/drawing/2014/main" id="{CB73B1BC-52D4-FE5B-69FC-29E754D981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40304" y="5714311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16" name="Oval 1033">
            <a:extLst>
              <a:ext uri="{FF2B5EF4-FFF2-40B4-BE49-F238E27FC236}">
                <a16:creationId xmlns:a16="http://schemas.microsoft.com/office/drawing/2014/main" id="{94558B07-0466-3D93-5BD7-C8EE59305A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05667" y="4591948"/>
            <a:ext cx="366712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17" name="Oval 1034">
            <a:extLst>
              <a:ext uri="{FF2B5EF4-FFF2-40B4-BE49-F238E27FC236}">
                <a16:creationId xmlns:a16="http://schemas.microsoft.com/office/drawing/2014/main" id="{0A0727CE-E6BB-D240-C6E8-A0536D9A92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57992" y="5703198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z</a:t>
            </a:r>
          </a:p>
        </p:txBody>
      </p:sp>
      <p:sp>
        <p:nvSpPr>
          <p:cNvPr id="18" name="Text Box 1035">
            <a:extLst>
              <a:ext uri="{FF2B5EF4-FFF2-40B4-BE49-F238E27FC236}">
                <a16:creationId xmlns:a16="http://schemas.microsoft.com/office/drawing/2014/main" id="{807E3FD0-EF8F-73B6-8D46-157C1EB17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829" y="477292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9" name="Text Box 1036">
            <a:extLst>
              <a:ext uri="{FF2B5EF4-FFF2-40B4-BE49-F238E27FC236}">
                <a16:creationId xmlns:a16="http://schemas.microsoft.com/office/drawing/2014/main" id="{047B3E14-E9C1-684D-1B53-AABFEB003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7629" y="5206311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20" name="Text Box 1037 1">
            <a:extLst>
              <a:ext uri="{FF2B5EF4-FFF2-40B4-BE49-F238E27FC236}">
                <a16:creationId xmlns:a16="http://schemas.microsoft.com/office/drawing/2014/main" id="{C9F12388-71F9-6C13-C73C-5CBFC9C1C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4204" y="4496698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21" name="Text Box 1038 1">
            <a:extLst>
              <a:ext uri="{FF2B5EF4-FFF2-40B4-BE49-F238E27FC236}">
                <a16:creationId xmlns:a16="http://schemas.microsoft.com/office/drawing/2014/main" id="{B2251EA8-6B46-CB53-6C25-197196DA4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454" y="4077598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22" name="Text Box 1039">
            <a:extLst>
              <a:ext uri="{FF2B5EF4-FFF2-40B4-BE49-F238E27FC236}">
                <a16:creationId xmlns:a16="http://schemas.microsoft.com/office/drawing/2014/main" id="{EA275C07-4A8B-E181-01A7-3C0299CCB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679" y="462687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7</a:t>
            </a:r>
          </a:p>
        </p:txBody>
      </p:sp>
      <p:sp>
        <p:nvSpPr>
          <p:cNvPr id="23" name="Text Box 1040 1">
            <a:extLst>
              <a:ext uri="{FF2B5EF4-FFF2-40B4-BE49-F238E27FC236}">
                <a16:creationId xmlns:a16="http://schemas.microsoft.com/office/drawing/2014/main" id="{5C5F1587-208B-84A8-E2DA-AE850680E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854" y="429032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6</a:t>
            </a:r>
          </a:p>
        </p:txBody>
      </p:sp>
      <p:sp>
        <p:nvSpPr>
          <p:cNvPr id="24" name="Text Box 1041">
            <a:extLst>
              <a:ext uri="{FF2B5EF4-FFF2-40B4-BE49-F238E27FC236}">
                <a16:creationId xmlns:a16="http://schemas.microsoft.com/office/drawing/2014/main" id="{B4C9509A-6F91-7C48-9613-F3406ADA0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429" y="5206311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5" name="Text Box 1042">
            <a:extLst>
              <a:ext uri="{FF2B5EF4-FFF2-40B4-BE49-F238E27FC236}">
                <a16:creationId xmlns:a16="http://schemas.microsoft.com/office/drawing/2014/main" id="{A5DFF0D9-E003-A422-7971-9B91FCBAC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504" y="528092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26" name="Text Box 1043 1">
            <a:extLst>
              <a:ext uri="{FF2B5EF4-FFF2-40B4-BE49-F238E27FC236}">
                <a16:creationId xmlns:a16="http://schemas.microsoft.com/office/drawing/2014/main" id="{4870A1A7-9AE0-9778-EBE9-197DF9335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454" y="5390461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7" name="Text Box 1044">
            <a:extLst>
              <a:ext uri="{FF2B5EF4-FFF2-40B4-BE49-F238E27FC236}">
                <a16:creationId xmlns:a16="http://schemas.microsoft.com/office/drawing/2014/main" id="{610D0885-207D-7D8A-FB2A-7D31A4F44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5004" y="5838136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2</a:t>
            </a:r>
          </a:p>
        </p:txBody>
      </p:sp>
      <p:cxnSp>
        <p:nvCxnSpPr>
          <p:cNvPr id="28" name="AutoShape 1045 1">
            <a:extLst>
              <a:ext uri="{FF2B5EF4-FFF2-40B4-BE49-F238E27FC236}">
                <a16:creationId xmlns:a16="http://schemas.microsoft.com/office/drawing/2014/main" id="{66DE2596-3530-31C8-16A3-BAE72D614ACC}"/>
              </a:ext>
            </a:extLst>
          </p:cNvPr>
          <p:cNvCxnSpPr>
            <a:cxnSpLocks noChangeShapeType="1"/>
            <a:stCxn id="10" idx="7"/>
            <a:endCxn id="12" idx="3"/>
          </p:cNvCxnSpPr>
          <p:nvPr/>
        </p:nvCxnSpPr>
        <p:spPr bwMode="auto">
          <a:xfrm flipV="1">
            <a:off x="1025942" y="4383986"/>
            <a:ext cx="84296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1046 1">
            <a:extLst>
              <a:ext uri="{FF2B5EF4-FFF2-40B4-BE49-F238E27FC236}">
                <a16:creationId xmlns:a16="http://schemas.microsoft.com/office/drawing/2014/main" id="{9A48207B-41AB-AB4E-4CE5-DEF0C996E4EA}"/>
              </a:ext>
            </a:extLst>
          </p:cNvPr>
          <p:cNvCxnSpPr>
            <a:cxnSpLocks noChangeShapeType="1"/>
            <a:stCxn id="10" idx="5"/>
            <a:endCxn id="13" idx="1"/>
          </p:cNvCxnSpPr>
          <p:nvPr/>
        </p:nvCxnSpPr>
        <p:spPr bwMode="auto">
          <a:xfrm>
            <a:off x="1025942" y="5126936"/>
            <a:ext cx="666750" cy="630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1047 1">
            <a:extLst>
              <a:ext uri="{FF2B5EF4-FFF2-40B4-BE49-F238E27FC236}">
                <a16:creationId xmlns:a16="http://schemas.microsoft.com/office/drawing/2014/main" id="{A940B0CA-8C9B-E092-5559-107B4F75D665}"/>
              </a:ext>
            </a:extLst>
          </p:cNvPr>
          <p:cNvCxnSpPr>
            <a:cxnSpLocks noChangeShapeType="1"/>
            <a:stCxn id="12" idx="5"/>
            <a:endCxn id="9" idx="1"/>
          </p:cNvCxnSpPr>
          <p:nvPr/>
        </p:nvCxnSpPr>
        <p:spPr bwMode="auto">
          <a:xfrm>
            <a:off x="2129254" y="4383986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1048 1">
            <a:extLst>
              <a:ext uri="{FF2B5EF4-FFF2-40B4-BE49-F238E27FC236}">
                <a16:creationId xmlns:a16="http://schemas.microsoft.com/office/drawing/2014/main" id="{8E1D029A-37A4-7F4E-B367-95A57F0F93D9}"/>
              </a:ext>
            </a:extLst>
          </p:cNvPr>
          <p:cNvCxnSpPr>
            <a:cxnSpLocks noChangeShapeType="1"/>
            <a:stCxn id="12" idx="6"/>
            <a:endCxn id="16" idx="1"/>
          </p:cNvCxnSpPr>
          <p:nvPr/>
        </p:nvCxnSpPr>
        <p:spPr bwMode="auto">
          <a:xfrm>
            <a:off x="2191167" y="4244286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AutoShape 1049">
            <a:extLst>
              <a:ext uri="{FF2B5EF4-FFF2-40B4-BE49-F238E27FC236}">
                <a16:creationId xmlns:a16="http://schemas.microsoft.com/office/drawing/2014/main" id="{14524846-54AD-B973-340A-4BC9C54AC6F3}"/>
              </a:ext>
            </a:extLst>
          </p:cNvPr>
          <p:cNvCxnSpPr>
            <a:cxnSpLocks noChangeShapeType="1"/>
            <a:stCxn id="9" idx="7"/>
            <a:endCxn id="16" idx="2"/>
          </p:cNvCxnSpPr>
          <p:nvPr/>
        </p:nvCxnSpPr>
        <p:spPr bwMode="auto">
          <a:xfrm flipV="1">
            <a:off x="2875650" y="4775305"/>
            <a:ext cx="1030017" cy="2989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AutoShape 1050">
            <a:extLst>
              <a:ext uri="{FF2B5EF4-FFF2-40B4-BE49-F238E27FC236}">
                <a16:creationId xmlns:a16="http://schemas.microsoft.com/office/drawing/2014/main" id="{C65E7F89-632A-E22D-3D96-910A502A4EC9}"/>
              </a:ext>
            </a:extLst>
          </p:cNvPr>
          <p:cNvCxnSpPr>
            <a:cxnSpLocks noChangeShapeType="1"/>
            <a:stCxn id="9" idx="5"/>
            <a:endCxn id="17" idx="1"/>
          </p:cNvCxnSpPr>
          <p:nvPr/>
        </p:nvCxnSpPr>
        <p:spPr bwMode="auto">
          <a:xfrm>
            <a:off x="2875650" y="5333582"/>
            <a:ext cx="636046" cy="4233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AutoShape 1051">
            <a:extLst>
              <a:ext uri="{FF2B5EF4-FFF2-40B4-BE49-F238E27FC236}">
                <a16:creationId xmlns:a16="http://schemas.microsoft.com/office/drawing/2014/main" id="{4C9A37F5-9F4C-7297-1490-BB454323E9EC}"/>
              </a:ext>
            </a:extLst>
          </p:cNvPr>
          <p:cNvCxnSpPr>
            <a:cxnSpLocks noChangeShapeType="1"/>
            <a:stCxn id="17" idx="0"/>
            <a:endCxn id="16" idx="3"/>
          </p:cNvCxnSpPr>
          <p:nvPr/>
        </p:nvCxnSpPr>
        <p:spPr bwMode="auto">
          <a:xfrm flipV="1">
            <a:off x="3641348" y="4904957"/>
            <a:ext cx="318023" cy="7982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AutoShape 1052">
            <a:extLst>
              <a:ext uri="{FF2B5EF4-FFF2-40B4-BE49-F238E27FC236}">
                <a16:creationId xmlns:a16="http://schemas.microsoft.com/office/drawing/2014/main" id="{17941CE8-3A58-B52B-1905-58B9D130E41F}"/>
              </a:ext>
            </a:extLst>
          </p:cNvPr>
          <p:cNvCxnSpPr>
            <a:cxnSpLocks noChangeShapeType="1"/>
            <a:stCxn id="13" idx="6"/>
            <a:endCxn id="17" idx="2"/>
          </p:cNvCxnSpPr>
          <p:nvPr/>
        </p:nvCxnSpPr>
        <p:spPr bwMode="auto">
          <a:xfrm flipV="1">
            <a:off x="2014954" y="5885761"/>
            <a:ext cx="1431925" cy="1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AutoShape 1053">
            <a:extLst>
              <a:ext uri="{FF2B5EF4-FFF2-40B4-BE49-F238E27FC236}">
                <a16:creationId xmlns:a16="http://schemas.microsoft.com/office/drawing/2014/main" id="{699835F5-2492-F28C-75EA-8FFB132DBA1C}"/>
              </a:ext>
            </a:extLst>
          </p:cNvPr>
          <p:cNvCxnSpPr>
            <a:cxnSpLocks noChangeShapeType="1"/>
            <a:stCxn id="13" idx="7"/>
            <a:endCxn id="9" idx="3"/>
          </p:cNvCxnSpPr>
          <p:nvPr/>
        </p:nvCxnSpPr>
        <p:spPr bwMode="auto">
          <a:xfrm flipV="1">
            <a:off x="1953313" y="5333582"/>
            <a:ext cx="663033" cy="43443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AutoShape 1054 1">
            <a:extLst>
              <a:ext uri="{FF2B5EF4-FFF2-40B4-BE49-F238E27FC236}">
                <a16:creationId xmlns:a16="http://schemas.microsoft.com/office/drawing/2014/main" id="{68DDF76F-F56F-6B01-12A6-B71414C73950}"/>
              </a:ext>
            </a:extLst>
          </p:cNvPr>
          <p:cNvCxnSpPr>
            <a:cxnSpLocks noChangeShapeType="1"/>
            <a:stCxn id="10" idx="6"/>
            <a:endCxn id="9" idx="2"/>
          </p:cNvCxnSpPr>
          <p:nvPr/>
        </p:nvCxnSpPr>
        <p:spPr bwMode="auto">
          <a:xfrm>
            <a:off x="1097379" y="4977711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2BA271-EFF4-81F1-2905-DF8CBE1F8AF0}"/>
                  </a:ext>
                </a:extLst>
              </p:cNvPr>
              <p:cNvSpPr txBox="1"/>
              <p:nvPr/>
            </p:nvSpPr>
            <p:spPr>
              <a:xfrm>
                <a:off x="4607341" y="3803427"/>
                <a:ext cx="4976022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solidFill>
                      <a:srgbClr val="3A3A82"/>
                    </a:solidFill>
                  </a:rPr>
                  <a:t>: </a:t>
                </a:r>
                <a:r>
                  <a:rPr lang="en-US" sz="2000" dirty="0">
                    <a:solidFill>
                      <a:srgbClr val="FF0000"/>
                    </a:solidFill>
                  </a:rPr>
                  <a:t>2 units</a:t>
                </a:r>
                <a:r>
                  <a:rPr lang="en-US" sz="2000" dirty="0">
                    <a:solidFill>
                      <a:srgbClr val="3A3A82"/>
                    </a:solidFill>
                  </a:rPr>
                  <a:t> of flow can be pushed </a:t>
                </a:r>
              </a:p>
              <a:p>
                <a:r>
                  <a:rPr lang="en-US" sz="2000" dirty="0">
                    <a:solidFill>
                      <a:srgbClr val="3A3A82"/>
                    </a:solidFill>
                  </a:rPr>
                  <a:t>(min over residual capacities).</a:t>
                </a:r>
              </a:p>
              <a:p>
                <a:endParaRPr lang="en-US" sz="2000" dirty="0">
                  <a:solidFill>
                    <a:srgbClr val="3A3A82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solidFill>
                      <a:srgbClr val="3A3A82"/>
                    </a:solidFill>
                  </a:rPr>
                  <a:t>: </a:t>
                </a:r>
                <a:r>
                  <a:rPr lang="en-US" sz="2000" dirty="0">
                    <a:solidFill>
                      <a:srgbClr val="FF0000"/>
                    </a:solidFill>
                  </a:rPr>
                  <a:t>1 unit</a:t>
                </a:r>
                <a:r>
                  <a:rPr lang="en-US" sz="2000" dirty="0">
                    <a:solidFill>
                      <a:srgbClr val="3A3A82"/>
                    </a:solidFill>
                  </a:rPr>
                  <a:t> of flow</a:t>
                </a:r>
              </a:p>
              <a:p>
                <a:r>
                  <a:rPr lang="en-US" sz="2000" dirty="0">
                    <a:solidFill>
                      <a:srgbClr val="3A3A82"/>
                    </a:solidFill>
                  </a:rPr>
                  <a:t>can be pushed</a:t>
                </a:r>
              </a:p>
              <a:p>
                <a:endParaRPr lang="en-US" sz="2000" b="0" i="1" dirty="0">
                  <a:solidFill>
                    <a:srgbClr val="3A3A8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solidFill>
                      <a:srgbClr val="3A3A82"/>
                    </a:solidFill>
                  </a:rPr>
                  <a:t>: </a:t>
                </a:r>
                <a:r>
                  <a:rPr lang="en-US" sz="2000" dirty="0">
                    <a:solidFill>
                      <a:srgbClr val="FF0000"/>
                    </a:solidFill>
                  </a:rPr>
                  <a:t>No flow</a:t>
                </a:r>
                <a:r>
                  <a:rPr lang="en-US" sz="2000" dirty="0">
                    <a:solidFill>
                      <a:srgbClr val="3A3A82"/>
                    </a:solidFill>
                  </a:rPr>
                  <a:t> can be pushed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2BA271-EFF4-81F1-2905-DF8CBE1F8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341" y="3803427"/>
                <a:ext cx="4976022" cy="2246769"/>
              </a:xfrm>
              <a:prstGeom prst="rect">
                <a:avLst/>
              </a:prstGeom>
              <a:blipFill>
                <a:blip r:embed="rId4"/>
                <a:stretch>
                  <a:fillRect l="-1348" t="-1630" b="-4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679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The Ford-Fulkerson Algorithm </a:t>
            </a:r>
            <a:br>
              <a:rPr lang="en" dirty="0">
                <a:solidFill>
                  <a:srgbClr val="3A3A82"/>
                </a:solidFill>
              </a:rPr>
            </a:br>
            <a:r>
              <a:rPr lang="en" dirty="0">
                <a:solidFill>
                  <a:srgbClr val="3A3A82"/>
                </a:solidFill>
              </a:rPr>
              <a:t>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3E0319-2966-15B9-E4FE-9F0E489BC970}"/>
                  </a:ext>
                </a:extLst>
              </p:cNvPr>
              <p:cNvSpPr txBox="1"/>
              <p:nvPr/>
            </p:nvSpPr>
            <p:spPr>
              <a:xfrm>
                <a:off x="602322" y="1236591"/>
                <a:ext cx="8063930" cy="21482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Main idea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</a:t>
                </a:r>
                <a:r>
                  <a:rPr lang="en-US" sz="2200" dirty="0">
                    <a:solidFill>
                      <a:srgbClr val="3A3A82"/>
                    </a:solidFill>
                  </a:rPr>
                  <a:t>Repeatedly search for an augmenting path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sz="2200" b="1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200" b="1" i="1" dirty="0">
                  <a:solidFill>
                    <a:srgbClr val="3A3A82"/>
                  </a:solidFill>
                  <a:latin typeface="Symbol" charset="0"/>
                </a:endParaRPr>
              </a:p>
              <a:p>
                <a:endParaRPr lang="en-US" sz="2200" b="1" i="1" dirty="0">
                  <a:solidFill>
                    <a:srgbClr val="3A3A82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3A3A82"/>
                    </a:solidFill>
                  </a:rPr>
                  <a:t>If there is </a:t>
                </a:r>
                <a:r>
                  <a:rPr lang="en-US" sz="2200" dirty="0">
                    <a:solidFill>
                      <a:srgbClr val="FF0000"/>
                    </a:solidFill>
                  </a:rPr>
                  <a:t>an augmenting path</a:t>
                </a:r>
                <a:r>
                  <a:rPr lang="en-US" sz="2200" dirty="0">
                    <a:solidFill>
                      <a:srgbClr val="3A3A82"/>
                    </a:solidFill>
                  </a:rPr>
                  <a:t>, augment flow with </a:t>
                </a:r>
                <a:r>
                  <a:rPr lang="en-US" sz="2200" dirty="0" err="1">
                    <a:solidFill>
                      <a:srgbClr val="FF0000"/>
                    </a:solidFill>
                    <a:latin typeface="Symbol" charset="0"/>
                  </a:rPr>
                  <a:t>D</a:t>
                </a:r>
                <a:r>
                  <a:rPr lang="en-US" sz="2200" baseline="-25000" dirty="0" err="1">
                    <a:solidFill>
                      <a:srgbClr val="FF0000"/>
                    </a:solidFill>
                    <a:latin typeface="Times New Roman" charset="0"/>
                  </a:rPr>
                  <a:t>f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charset="0"/>
                  </a:rPr>
                  <a:t>(</a:t>
                </a:r>
                <a:r>
                  <a:rPr lang="en-US" sz="2200" dirty="0">
                    <a:solidFill>
                      <a:srgbClr val="FF0000"/>
                    </a:solidFill>
                    <a:latin typeface="Symbol" charset="0"/>
                  </a:rPr>
                  <a:t>p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charset="0"/>
                  </a:rPr>
                  <a:t>)</a:t>
                </a:r>
                <a:r>
                  <a:rPr lang="en-US" sz="2200" dirty="0">
                    <a:solidFill>
                      <a:srgbClr val="3A3A82"/>
                    </a:solidFill>
                  </a:rPr>
                  <a:t> (minimum residual capacity among the edges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) along the edges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.</a:t>
                </a:r>
              </a:p>
              <a:p>
                <a:pPr>
                  <a:lnSpc>
                    <a:spcPct val="90000"/>
                  </a:lnSpc>
                </a:pPr>
                <a:endParaRPr lang="en-US" sz="2400" dirty="0"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3E0319-2966-15B9-E4FE-9F0E489BC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22" y="1236591"/>
                <a:ext cx="8063930" cy="2148280"/>
              </a:xfrm>
              <a:prstGeom prst="rect">
                <a:avLst/>
              </a:prstGeom>
              <a:blipFill>
                <a:blip r:embed="rId9"/>
                <a:stretch>
                  <a:fillRect l="-1209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36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Greedy does not always work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B0E079F-726C-73A1-5097-5204F21963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6193" y="1023745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1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value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notes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1, 2, 5, 10, 20, 50, 100</m:t>
                    </m:r>
                    <m:r>
                      <m:rPr>
                        <m:lit/>
                      </m:rP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find the minimum number of notes to create value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You can use each note as many times as you want.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B0E079F-726C-73A1-5097-5204F2196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93" y="1023745"/>
                <a:ext cx="8622816" cy="1982912"/>
              </a:xfrm>
              <a:prstGeom prst="rect">
                <a:avLst/>
              </a:prstGeom>
              <a:blipFill>
                <a:blip r:embed="rId3"/>
                <a:stretch>
                  <a:fillRect l="-212" t="-3692" r="-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581FCA-B8FF-DE4A-A53B-09B903BDFB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6193" y="2283432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Answer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Greedy approach </a:t>
                </a:r>
                <a:r>
                  <a:rPr lang="en-US" sz="2400" dirty="0">
                    <a:solidFill>
                      <a:srgbClr val="FF0000"/>
                    </a:solidFill>
                  </a:rPr>
                  <a:t>works</a:t>
                </a:r>
                <a:r>
                  <a:rPr lang="en-US" sz="2400" dirty="0">
                    <a:solidFill>
                      <a:srgbClr val="3A3A82"/>
                    </a:solidFill>
                  </a:rPr>
                  <a:t>. Pick </a:t>
                </a:r>
                <a:r>
                  <a:rPr lang="en-US" sz="2400" dirty="0">
                    <a:solidFill>
                      <a:srgbClr val="FF0000"/>
                    </a:solidFill>
                  </a:rPr>
                  <a:t>largest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note that is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at most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and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subtract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Repeat until value becomes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E.g., for X=1477, you need </a:t>
                </a:r>
                <a:r>
                  <a:rPr lang="en-US" sz="2400" dirty="0">
                    <a:solidFill>
                      <a:srgbClr val="FF0000"/>
                    </a:solidFill>
                  </a:rPr>
                  <a:t>fourteen</a:t>
                </a:r>
                <a:r>
                  <a:rPr lang="en-US" sz="2400" dirty="0">
                    <a:solidFill>
                      <a:srgbClr val="3A3A82"/>
                    </a:solidFill>
                  </a:rPr>
                  <a:t> 100s,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one</a:t>
                </a:r>
                <a:r>
                  <a:rPr lang="en-US" sz="2400" dirty="0">
                    <a:solidFill>
                      <a:srgbClr val="3A3A82"/>
                    </a:solidFill>
                  </a:rPr>
                  <a:t> 50,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one</a:t>
                </a:r>
                <a:r>
                  <a:rPr lang="en-US" sz="2400" dirty="0">
                    <a:solidFill>
                      <a:srgbClr val="3A3A82"/>
                    </a:solidFill>
                  </a:rPr>
                  <a:t> 20,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one</a:t>
                </a:r>
                <a:r>
                  <a:rPr lang="en-US" sz="2400" dirty="0">
                    <a:solidFill>
                      <a:srgbClr val="3A3A82"/>
                    </a:solidFill>
                  </a:rPr>
                  <a:t> 5 and </a:t>
                </a:r>
                <a:r>
                  <a:rPr lang="en-US" sz="2400" dirty="0">
                    <a:solidFill>
                      <a:srgbClr val="FF0000"/>
                    </a:solidFill>
                  </a:rPr>
                  <a:t>one</a:t>
                </a:r>
                <a:r>
                  <a:rPr lang="en-US" sz="2400" dirty="0">
                    <a:solidFill>
                      <a:srgbClr val="3A3A82"/>
                    </a:solidFill>
                  </a:rPr>
                  <a:t> 2.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581FCA-B8FF-DE4A-A53B-09B903BDF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93" y="2283432"/>
                <a:ext cx="8622816" cy="1982912"/>
              </a:xfrm>
              <a:prstGeom prst="rect">
                <a:avLst/>
              </a:prstGeom>
              <a:blipFill>
                <a:blip r:embed="rId4"/>
                <a:stretch>
                  <a:fillRect l="-212" t="-3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54F0F9C-B1F9-4040-1692-80CB2FA7C7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6193" y="3861372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2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value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notes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7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m:rPr>
                        <m:lit/>
                      </m:rP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find the minimum number of notes to create value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You can use each note as many times as you want.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54F0F9C-B1F9-4040-1692-80CB2FA7C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93" y="3861372"/>
                <a:ext cx="8622816" cy="1982912"/>
              </a:xfrm>
              <a:prstGeom prst="rect">
                <a:avLst/>
              </a:prstGeom>
              <a:blipFill>
                <a:blip r:embed="rId5"/>
                <a:stretch>
                  <a:fillRect l="-212" t="-3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B81BA41-D48D-0E41-8403-78176D6CEAA6}"/>
              </a:ext>
            </a:extLst>
          </p:cNvPr>
          <p:cNvSpPr txBox="1">
            <a:spLocks/>
          </p:cNvSpPr>
          <p:nvPr/>
        </p:nvSpPr>
        <p:spPr>
          <a:xfrm>
            <a:off x="296193" y="5040337"/>
            <a:ext cx="8622816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Answer</a:t>
            </a:r>
            <a:r>
              <a:rPr lang="en-US" sz="2400" dirty="0">
                <a:solidFill>
                  <a:srgbClr val="3A3A82"/>
                </a:solidFill>
              </a:rPr>
              <a:t>: Greedy approach does not </a:t>
            </a:r>
            <a:r>
              <a:rPr lang="en-US" sz="2400" dirty="0">
                <a:solidFill>
                  <a:srgbClr val="FF0000"/>
                </a:solidFill>
              </a:rPr>
              <a:t>work as before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</a:p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3A3A82"/>
                </a:solidFill>
              </a:rPr>
              <a:t>E.g., for X=</a:t>
            </a:r>
            <a:r>
              <a:rPr lang="en-US" sz="2400" dirty="0">
                <a:solidFill>
                  <a:srgbClr val="FF0000"/>
                </a:solidFill>
              </a:rPr>
              <a:t>14</a:t>
            </a:r>
            <a:r>
              <a:rPr lang="en-US" sz="2400" dirty="0">
                <a:solidFill>
                  <a:srgbClr val="3A3A82"/>
                </a:solidFill>
              </a:rPr>
              <a:t>, you need </a:t>
            </a:r>
            <a:r>
              <a:rPr lang="en-US" sz="2400" dirty="0">
                <a:solidFill>
                  <a:srgbClr val="FF0000"/>
                </a:solidFill>
              </a:rPr>
              <a:t>two</a:t>
            </a:r>
            <a:r>
              <a:rPr lang="en-US" sz="2400" dirty="0">
                <a:solidFill>
                  <a:srgbClr val="3A3A82"/>
                </a:solidFill>
              </a:rPr>
              <a:t> 7s, but greedy will give </a:t>
            </a:r>
            <a:r>
              <a:rPr lang="en-US" sz="2400" dirty="0">
                <a:solidFill>
                  <a:srgbClr val="FF0000"/>
                </a:solidFill>
              </a:rPr>
              <a:t>one</a:t>
            </a:r>
            <a:r>
              <a:rPr lang="en-US" sz="2400" dirty="0">
                <a:solidFill>
                  <a:srgbClr val="3A3A82"/>
                </a:solidFill>
              </a:rPr>
              <a:t> 10, </a:t>
            </a:r>
            <a:r>
              <a:rPr lang="en-US" sz="2400" dirty="0">
                <a:solidFill>
                  <a:srgbClr val="FF0000"/>
                </a:solidFill>
              </a:rPr>
              <a:t>two</a:t>
            </a:r>
            <a:r>
              <a:rPr lang="en-US" sz="2400" dirty="0">
                <a:solidFill>
                  <a:srgbClr val="3A3A82"/>
                </a:solidFill>
              </a:rPr>
              <a:t> 2s.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3DEA49-B19A-C765-2404-D703D150D14A}"/>
              </a:ext>
            </a:extLst>
          </p:cNvPr>
          <p:cNvSpPr txBox="1"/>
          <p:nvPr/>
        </p:nvSpPr>
        <p:spPr>
          <a:xfrm>
            <a:off x="2485704" y="5693981"/>
            <a:ext cx="3694197" cy="6147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91A223-C692-B645-E5EB-700FE43E6C5A}"/>
              </a:ext>
            </a:extLst>
          </p:cNvPr>
          <p:cNvSpPr txBox="1"/>
          <p:nvPr/>
        </p:nvSpPr>
        <p:spPr>
          <a:xfrm>
            <a:off x="2573033" y="5770659"/>
            <a:ext cx="39991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Greedy does not work always</a:t>
            </a:r>
          </a:p>
        </p:txBody>
      </p:sp>
    </p:spTree>
    <p:extLst>
      <p:ext uri="{BB962C8B-B14F-4D97-AF65-F5344CB8AC3E}">
        <p14:creationId xmlns:p14="http://schemas.microsoft.com/office/powerpoint/2010/main" val="1526098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The Ford-Fulkerson Algorithm </a:t>
            </a:r>
            <a:br>
              <a:rPr lang="en" dirty="0">
                <a:solidFill>
                  <a:srgbClr val="3A3A82"/>
                </a:solidFill>
              </a:rPr>
            </a:br>
            <a:r>
              <a:rPr lang="en" dirty="0">
                <a:solidFill>
                  <a:srgbClr val="3A3A82"/>
                </a:solidFill>
              </a:rPr>
              <a:t>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3E0319-2966-15B9-E4FE-9F0E489BC970}"/>
                  </a:ext>
                </a:extLst>
              </p:cNvPr>
              <p:cNvSpPr txBox="1"/>
              <p:nvPr/>
            </p:nvSpPr>
            <p:spPr>
              <a:xfrm>
                <a:off x="602322" y="1236591"/>
                <a:ext cx="8063930" cy="3163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Main idea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</a:t>
                </a:r>
                <a:r>
                  <a:rPr lang="en-US" sz="2200" dirty="0">
                    <a:solidFill>
                      <a:srgbClr val="3A3A82"/>
                    </a:solidFill>
                  </a:rPr>
                  <a:t>Repeatedly search for an augmenting path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sz="2200" b="1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200" b="1" i="1" dirty="0">
                  <a:solidFill>
                    <a:srgbClr val="3A3A82"/>
                  </a:solidFill>
                  <a:latin typeface="Symbol" charset="0"/>
                </a:endParaRPr>
              </a:p>
              <a:p>
                <a:endParaRPr lang="en-US" sz="2200" b="1" i="1" dirty="0">
                  <a:solidFill>
                    <a:srgbClr val="3A3A82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3A3A82"/>
                    </a:solidFill>
                  </a:rPr>
                  <a:t>If there is </a:t>
                </a:r>
                <a:r>
                  <a:rPr lang="en-US" sz="2200" dirty="0">
                    <a:solidFill>
                      <a:srgbClr val="FF0000"/>
                    </a:solidFill>
                  </a:rPr>
                  <a:t>an augmenting path</a:t>
                </a:r>
                <a:r>
                  <a:rPr lang="en-US" sz="2200" dirty="0">
                    <a:solidFill>
                      <a:srgbClr val="3A3A82"/>
                    </a:solidFill>
                  </a:rPr>
                  <a:t>, augment flow with </a:t>
                </a:r>
                <a:r>
                  <a:rPr lang="en-US" sz="2200" dirty="0" err="1">
                    <a:solidFill>
                      <a:srgbClr val="FF0000"/>
                    </a:solidFill>
                    <a:latin typeface="Symbol" charset="0"/>
                  </a:rPr>
                  <a:t>D</a:t>
                </a:r>
                <a:r>
                  <a:rPr lang="en-US" sz="2200" baseline="-25000" dirty="0" err="1">
                    <a:solidFill>
                      <a:srgbClr val="FF0000"/>
                    </a:solidFill>
                    <a:latin typeface="Times New Roman" charset="0"/>
                  </a:rPr>
                  <a:t>f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charset="0"/>
                  </a:rPr>
                  <a:t>(</a:t>
                </a:r>
                <a:r>
                  <a:rPr lang="en-US" sz="2200" dirty="0">
                    <a:solidFill>
                      <a:srgbClr val="FF0000"/>
                    </a:solidFill>
                    <a:latin typeface="Symbol" charset="0"/>
                  </a:rPr>
                  <a:t>p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charset="0"/>
                  </a:rPr>
                  <a:t>)</a:t>
                </a:r>
                <a:r>
                  <a:rPr lang="en-US" sz="2200" dirty="0">
                    <a:solidFill>
                      <a:srgbClr val="3A3A82"/>
                    </a:solidFill>
                  </a:rPr>
                  <a:t> (minimum residual capacity among the edges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) along the edges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3A3A82"/>
                    </a:solidFill>
                  </a:rPr>
                  <a:t>If there is </a:t>
                </a:r>
                <a:r>
                  <a:rPr lang="en-US" sz="2200" dirty="0">
                    <a:solidFill>
                      <a:srgbClr val="FF0000"/>
                    </a:solidFill>
                  </a:rPr>
                  <a:t>no augmenting path</a:t>
                </a:r>
                <a:r>
                  <a:rPr lang="en-US" sz="2200" dirty="0">
                    <a:solidFill>
                      <a:srgbClr val="3A3A82"/>
                    </a:solidFill>
                  </a:rPr>
                  <a:t>,</a:t>
                </a:r>
                <a:r>
                  <a:rPr lang="en-US" sz="2200" dirty="0">
                    <a:solidFill>
                      <a:srgbClr val="FF0000"/>
                    </a:solidFill>
                  </a:rPr>
                  <a:t> terminate</a:t>
                </a:r>
                <a:r>
                  <a:rPr lang="en-US" sz="2200" dirty="0">
                    <a:solidFill>
                      <a:srgbClr val="3A3A82"/>
                    </a:solidFill>
                  </a:rPr>
                  <a:t>.</a:t>
                </a:r>
              </a:p>
              <a:p>
                <a:endParaRPr lang="en-US" sz="2200" dirty="0">
                  <a:solidFill>
                    <a:srgbClr val="3A3A82"/>
                  </a:solidFill>
                </a:endParaRPr>
              </a:p>
              <a:p>
                <a:r>
                  <a:rPr lang="en-US" sz="2200" dirty="0">
                    <a:solidFill>
                      <a:srgbClr val="FF0000"/>
                    </a:solidFill>
                  </a:rPr>
                  <a:t>Remark</a:t>
                </a:r>
                <a:r>
                  <a:rPr lang="en-US" sz="2200" dirty="0">
                    <a:solidFill>
                      <a:srgbClr val="3A3A82"/>
                    </a:solidFill>
                  </a:rPr>
                  <a:t>: You can use </a:t>
                </a:r>
                <a:r>
                  <a:rPr lang="en-US" sz="2200" dirty="0">
                    <a:solidFill>
                      <a:srgbClr val="FF0000"/>
                    </a:solidFill>
                  </a:rPr>
                  <a:t>DFS</a:t>
                </a:r>
                <a:r>
                  <a:rPr lang="en-US" sz="2200" dirty="0">
                    <a:solidFill>
                      <a:srgbClr val="3A3A82"/>
                    </a:solidFill>
                  </a:rPr>
                  <a:t> (or </a:t>
                </a:r>
                <a:r>
                  <a:rPr lang="en-US" sz="2200" dirty="0">
                    <a:solidFill>
                      <a:srgbClr val="FF0000"/>
                    </a:solidFill>
                  </a:rPr>
                  <a:t>BFS</a:t>
                </a:r>
                <a:r>
                  <a:rPr lang="en-US" sz="2200" dirty="0">
                    <a:solidFill>
                      <a:srgbClr val="3A3A82"/>
                    </a:solidFill>
                  </a:rPr>
                  <a:t>) to search for an augmenting path.</a:t>
                </a:r>
              </a:p>
              <a:p>
                <a:pPr>
                  <a:lnSpc>
                    <a:spcPct val="90000"/>
                  </a:lnSpc>
                </a:pPr>
                <a:endParaRPr lang="en-US" sz="2400" dirty="0"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3E0319-2966-15B9-E4FE-9F0E489BC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22" y="1236591"/>
                <a:ext cx="8063930" cy="3163943"/>
              </a:xfrm>
              <a:prstGeom prst="rect">
                <a:avLst/>
              </a:prstGeom>
              <a:blipFill>
                <a:blip r:embed="rId9"/>
                <a:stretch>
                  <a:fillRect l="-1209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75EFD48-D75F-E7DA-D31E-68C043E69A9C}"/>
              </a:ext>
            </a:extLst>
          </p:cNvPr>
          <p:cNvSpPr txBox="1"/>
          <p:nvPr/>
        </p:nvSpPr>
        <p:spPr>
          <a:xfrm>
            <a:off x="602322" y="4190419"/>
            <a:ext cx="8063930" cy="1132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Running time</a:t>
            </a:r>
            <a:r>
              <a:rPr lang="en-US" sz="2400" dirty="0">
                <a:solidFill>
                  <a:srgbClr val="3A3A82"/>
                </a:solidFill>
              </a:rPr>
              <a:t>: ?</a:t>
            </a:r>
            <a:endParaRPr lang="en-US" sz="2200" dirty="0">
              <a:solidFill>
                <a:srgbClr val="3A3A82"/>
              </a:solidFill>
            </a:endParaRPr>
          </a:p>
          <a:p>
            <a:endParaRPr lang="en-US" sz="2200" dirty="0">
              <a:solidFill>
                <a:srgbClr val="3A3A82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909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The Ford-Fulkerson Algorithm </a:t>
            </a:r>
            <a:br>
              <a:rPr lang="en" dirty="0">
                <a:solidFill>
                  <a:srgbClr val="3A3A82"/>
                </a:solidFill>
              </a:rPr>
            </a:br>
            <a:r>
              <a:rPr lang="en" dirty="0">
                <a:solidFill>
                  <a:srgbClr val="3A3A82"/>
                </a:solidFill>
              </a:rPr>
              <a:t>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3E0319-2966-15B9-E4FE-9F0E489BC970}"/>
                  </a:ext>
                </a:extLst>
              </p:cNvPr>
              <p:cNvSpPr txBox="1"/>
              <p:nvPr/>
            </p:nvSpPr>
            <p:spPr>
              <a:xfrm>
                <a:off x="602322" y="1236591"/>
                <a:ext cx="8063930" cy="3163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Main idea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</a:t>
                </a:r>
                <a:r>
                  <a:rPr lang="en-US" sz="2200" dirty="0">
                    <a:solidFill>
                      <a:srgbClr val="3A3A82"/>
                    </a:solidFill>
                  </a:rPr>
                  <a:t>Repeatedly search for an augmenting path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sz="2200" b="1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200" b="1" i="1" dirty="0">
                  <a:solidFill>
                    <a:srgbClr val="3A3A82"/>
                  </a:solidFill>
                  <a:latin typeface="Symbol" charset="0"/>
                </a:endParaRPr>
              </a:p>
              <a:p>
                <a:endParaRPr lang="en-US" sz="2200" b="1" i="1" dirty="0">
                  <a:solidFill>
                    <a:srgbClr val="3A3A82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3A3A82"/>
                    </a:solidFill>
                  </a:rPr>
                  <a:t>If there is </a:t>
                </a:r>
                <a:r>
                  <a:rPr lang="en-US" sz="2200" dirty="0">
                    <a:solidFill>
                      <a:srgbClr val="FF0000"/>
                    </a:solidFill>
                  </a:rPr>
                  <a:t>an augmenting path</a:t>
                </a:r>
                <a:r>
                  <a:rPr lang="en-US" sz="2200" dirty="0">
                    <a:solidFill>
                      <a:srgbClr val="3A3A82"/>
                    </a:solidFill>
                  </a:rPr>
                  <a:t>, augment flow with </a:t>
                </a:r>
                <a:r>
                  <a:rPr lang="en-US" sz="2200" dirty="0" err="1">
                    <a:solidFill>
                      <a:srgbClr val="FF0000"/>
                    </a:solidFill>
                    <a:latin typeface="Symbol" charset="0"/>
                  </a:rPr>
                  <a:t>D</a:t>
                </a:r>
                <a:r>
                  <a:rPr lang="en-US" sz="2200" baseline="-25000" dirty="0" err="1">
                    <a:solidFill>
                      <a:srgbClr val="FF0000"/>
                    </a:solidFill>
                    <a:latin typeface="Times New Roman" charset="0"/>
                  </a:rPr>
                  <a:t>f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charset="0"/>
                  </a:rPr>
                  <a:t>(</a:t>
                </a:r>
                <a:r>
                  <a:rPr lang="en-US" sz="2200" dirty="0">
                    <a:solidFill>
                      <a:srgbClr val="FF0000"/>
                    </a:solidFill>
                    <a:latin typeface="Symbol" charset="0"/>
                  </a:rPr>
                  <a:t>p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charset="0"/>
                  </a:rPr>
                  <a:t>)</a:t>
                </a:r>
                <a:r>
                  <a:rPr lang="en-US" sz="2200" dirty="0">
                    <a:solidFill>
                      <a:srgbClr val="3A3A82"/>
                    </a:solidFill>
                  </a:rPr>
                  <a:t> (minimum residual capacity among the edges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) along the edges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3A3A82"/>
                    </a:solidFill>
                  </a:rPr>
                  <a:t>If there is </a:t>
                </a:r>
                <a:r>
                  <a:rPr lang="en-US" sz="2200" dirty="0">
                    <a:solidFill>
                      <a:srgbClr val="FF0000"/>
                    </a:solidFill>
                  </a:rPr>
                  <a:t>no augmenting path</a:t>
                </a:r>
                <a:r>
                  <a:rPr lang="en-US" sz="2200" dirty="0">
                    <a:solidFill>
                      <a:srgbClr val="3A3A82"/>
                    </a:solidFill>
                  </a:rPr>
                  <a:t>,</a:t>
                </a:r>
                <a:r>
                  <a:rPr lang="en-US" sz="2200" dirty="0">
                    <a:solidFill>
                      <a:srgbClr val="FF0000"/>
                    </a:solidFill>
                  </a:rPr>
                  <a:t> terminate</a:t>
                </a:r>
                <a:r>
                  <a:rPr lang="en-US" sz="2200" dirty="0">
                    <a:solidFill>
                      <a:srgbClr val="3A3A82"/>
                    </a:solidFill>
                  </a:rPr>
                  <a:t>.</a:t>
                </a:r>
              </a:p>
              <a:p>
                <a:endParaRPr lang="en-US" sz="2200" dirty="0">
                  <a:solidFill>
                    <a:srgbClr val="3A3A82"/>
                  </a:solidFill>
                </a:endParaRPr>
              </a:p>
              <a:p>
                <a:r>
                  <a:rPr lang="en-US" sz="2200" dirty="0">
                    <a:solidFill>
                      <a:srgbClr val="FF0000"/>
                    </a:solidFill>
                  </a:rPr>
                  <a:t>Remark</a:t>
                </a:r>
                <a:r>
                  <a:rPr lang="en-US" sz="2200" dirty="0">
                    <a:solidFill>
                      <a:srgbClr val="3A3A82"/>
                    </a:solidFill>
                  </a:rPr>
                  <a:t>: You can use </a:t>
                </a:r>
                <a:r>
                  <a:rPr lang="en-US" sz="2200" dirty="0">
                    <a:solidFill>
                      <a:srgbClr val="FF0000"/>
                    </a:solidFill>
                  </a:rPr>
                  <a:t>DFS</a:t>
                </a:r>
                <a:r>
                  <a:rPr lang="en-US" sz="2200" dirty="0">
                    <a:solidFill>
                      <a:srgbClr val="3A3A82"/>
                    </a:solidFill>
                  </a:rPr>
                  <a:t> (or </a:t>
                </a:r>
                <a:r>
                  <a:rPr lang="en-US" sz="2200" dirty="0">
                    <a:solidFill>
                      <a:srgbClr val="FF0000"/>
                    </a:solidFill>
                  </a:rPr>
                  <a:t>BFS</a:t>
                </a:r>
                <a:r>
                  <a:rPr lang="en-US" sz="2200" dirty="0">
                    <a:solidFill>
                      <a:srgbClr val="3A3A82"/>
                    </a:solidFill>
                  </a:rPr>
                  <a:t>) to search for an augmenting path.</a:t>
                </a:r>
              </a:p>
              <a:p>
                <a:pPr>
                  <a:lnSpc>
                    <a:spcPct val="90000"/>
                  </a:lnSpc>
                </a:pPr>
                <a:endParaRPr lang="en-US" sz="2400" dirty="0"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3E0319-2966-15B9-E4FE-9F0E489BC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22" y="1236591"/>
                <a:ext cx="8063930" cy="3163943"/>
              </a:xfrm>
              <a:prstGeom prst="rect">
                <a:avLst/>
              </a:prstGeom>
              <a:blipFill>
                <a:blip r:embed="rId9"/>
                <a:stretch>
                  <a:fillRect l="-1209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5EFD48-D75F-E7DA-D31E-68C043E69A9C}"/>
                  </a:ext>
                </a:extLst>
              </p:cNvPr>
              <p:cNvSpPr txBox="1"/>
              <p:nvPr/>
            </p:nvSpPr>
            <p:spPr>
              <a:xfrm>
                <a:off x="602322" y="4190419"/>
                <a:ext cx="8063930" cy="15836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Running time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</a:t>
                </a:r>
                <a:endParaRPr lang="en-US" sz="2200" dirty="0">
                  <a:solidFill>
                    <a:srgbClr val="3A3A82"/>
                  </a:solidFill>
                </a:endParaRPr>
              </a:p>
              <a:p>
                <a:endParaRPr lang="en-US" sz="2200" dirty="0">
                  <a:solidFill>
                    <a:srgbClr val="3A3A82"/>
                  </a:solidFill>
                </a:endParaRPr>
              </a:p>
              <a:p>
                <a:r>
                  <a:rPr lang="en-US" sz="2200" dirty="0">
                    <a:solidFill>
                      <a:srgbClr val="3A3A82"/>
                    </a:solidFill>
                  </a:rPr>
                  <a:t>Time to search for an augmenting path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 number of updates. </a:t>
                </a:r>
              </a:p>
              <a:p>
                <a:pPr>
                  <a:lnSpc>
                    <a:spcPct val="90000"/>
                  </a:lnSpc>
                </a:pPr>
                <a:endParaRPr lang="en-US" sz="2400" dirty="0"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5EFD48-D75F-E7DA-D31E-68C043E69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22" y="4190419"/>
                <a:ext cx="8063930" cy="1583639"/>
              </a:xfrm>
              <a:prstGeom prst="rect">
                <a:avLst/>
              </a:prstGeom>
              <a:blipFill>
                <a:blip r:embed="rId10"/>
                <a:stretch>
                  <a:fillRect l="-1209" t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862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The Ford-Fulkerson Algorithm </a:t>
            </a:r>
            <a:br>
              <a:rPr lang="en" dirty="0">
                <a:solidFill>
                  <a:srgbClr val="3A3A82"/>
                </a:solidFill>
              </a:rPr>
            </a:br>
            <a:r>
              <a:rPr lang="en" dirty="0">
                <a:solidFill>
                  <a:srgbClr val="3A3A82"/>
                </a:solidFill>
              </a:rPr>
              <a:t>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3E0319-2966-15B9-E4FE-9F0E489BC970}"/>
                  </a:ext>
                </a:extLst>
              </p:cNvPr>
              <p:cNvSpPr txBox="1"/>
              <p:nvPr/>
            </p:nvSpPr>
            <p:spPr>
              <a:xfrm>
                <a:off x="602322" y="1236591"/>
                <a:ext cx="8063930" cy="3163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Main idea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</a:t>
                </a:r>
                <a:r>
                  <a:rPr lang="en-US" sz="2200" dirty="0">
                    <a:solidFill>
                      <a:srgbClr val="3A3A82"/>
                    </a:solidFill>
                  </a:rPr>
                  <a:t>Repeatedly search for an augmenting path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sz="2200" b="1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200" b="1" i="1" dirty="0">
                  <a:solidFill>
                    <a:srgbClr val="3A3A82"/>
                  </a:solidFill>
                  <a:latin typeface="Symbol" charset="0"/>
                </a:endParaRPr>
              </a:p>
              <a:p>
                <a:endParaRPr lang="en-US" sz="2200" b="1" i="1" dirty="0">
                  <a:solidFill>
                    <a:srgbClr val="3A3A82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3A3A82"/>
                    </a:solidFill>
                  </a:rPr>
                  <a:t>If there is </a:t>
                </a:r>
                <a:r>
                  <a:rPr lang="en-US" sz="2200" dirty="0">
                    <a:solidFill>
                      <a:srgbClr val="FF0000"/>
                    </a:solidFill>
                  </a:rPr>
                  <a:t>an augmenting path</a:t>
                </a:r>
                <a:r>
                  <a:rPr lang="en-US" sz="2200" dirty="0">
                    <a:solidFill>
                      <a:srgbClr val="3A3A82"/>
                    </a:solidFill>
                  </a:rPr>
                  <a:t>, augment flow with </a:t>
                </a:r>
                <a:r>
                  <a:rPr lang="en-US" sz="2200" dirty="0" err="1">
                    <a:solidFill>
                      <a:srgbClr val="FF0000"/>
                    </a:solidFill>
                    <a:latin typeface="Symbol" charset="0"/>
                  </a:rPr>
                  <a:t>D</a:t>
                </a:r>
                <a:r>
                  <a:rPr lang="en-US" sz="2200" baseline="-25000" dirty="0" err="1">
                    <a:solidFill>
                      <a:srgbClr val="FF0000"/>
                    </a:solidFill>
                    <a:latin typeface="Times New Roman" charset="0"/>
                  </a:rPr>
                  <a:t>f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charset="0"/>
                  </a:rPr>
                  <a:t>(</a:t>
                </a:r>
                <a:r>
                  <a:rPr lang="en-US" sz="2200" dirty="0">
                    <a:solidFill>
                      <a:srgbClr val="FF0000"/>
                    </a:solidFill>
                    <a:latin typeface="Symbol" charset="0"/>
                  </a:rPr>
                  <a:t>p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charset="0"/>
                  </a:rPr>
                  <a:t>)</a:t>
                </a:r>
                <a:r>
                  <a:rPr lang="en-US" sz="2200" dirty="0">
                    <a:solidFill>
                      <a:srgbClr val="3A3A82"/>
                    </a:solidFill>
                  </a:rPr>
                  <a:t> (minimum residual capacity among the edges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) along the edges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3A3A82"/>
                    </a:solidFill>
                  </a:rPr>
                  <a:t>If there is </a:t>
                </a:r>
                <a:r>
                  <a:rPr lang="en-US" sz="2200" dirty="0">
                    <a:solidFill>
                      <a:srgbClr val="FF0000"/>
                    </a:solidFill>
                  </a:rPr>
                  <a:t>no augmenting path</a:t>
                </a:r>
                <a:r>
                  <a:rPr lang="en-US" sz="2200" dirty="0">
                    <a:solidFill>
                      <a:srgbClr val="3A3A82"/>
                    </a:solidFill>
                  </a:rPr>
                  <a:t>,</a:t>
                </a:r>
                <a:r>
                  <a:rPr lang="en-US" sz="2200" dirty="0">
                    <a:solidFill>
                      <a:srgbClr val="FF0000"/>
                    </a:solidFill>
                  </a:rPr>
                  <a:t> terminate</a:t>
                </a:r>
                <a:r>
                  <a:rPr lang="en-US" sz="2200" dirty="0">
                    <a:solidFill>
                      <a:srgbClr val="3A3A82"/>
                    </a:solidFill>
                  </a:rPr>
                  <a:t>.</a:t>
                </a:r>
              </a:p>
              <a:p>
                <a:endParaRPr lang="en-US" sz="2200" dirty="0">
                  <a:solidFill>
                    <a:srgbClr val="3A3A82"/>
                  </a:solidFill>
                </a:endParaRPr>
              </a:p>
              <a:p>
                <a:r>
                  <a:rPr lang="en-US" sz="2200" dirty="0">
                    <a:solidFill>
                      <a:srgbClr val="FF0000"/>
                    </a:solidFill>
                  </a:rPr>
                  <a:t>Remark</a:t>
                </a:r>
                <a:r>
                  <a:rPr lang="en-US" sz="2200" dirty="0">
                    <a:solidFill>
                      <a:srgbClr val="3A3A82"/>
                    </a:solidFill>
                  </a:rPr>
                  <a:t>: You can use </a:t>
                </a:r>
                <a:r>
                  <a:rPr lang="en-US" sz="2200" dirty="0">
                    <a:solidFill>
                      <a:srgbClr val="FF0000"/>
                    </a:solidFill>
                  </a:rPr>
                  <a:t>DFS</a:t>
                </a:r>
                <a:r>
                  <a:rPr lang="en-US" sz="2200" dirty="0">
                    <a:solidFill>
                      <a:srgbClr val="3A3A82"/>
                    </a:solidFill>
                  </a:rPr>
                  <a:t> (or </a:t>
                </a:r>
                <a:r>
                  <a:rPr lang="en-US" sz="2200" dirty="0">
                    <a:solidFill>
                      <a:srgbClr val="FF0000"/>
                    </a:solidFill>
                  </a:rPr>
                  <a:t>BFS</a:t>
                </a:r>
                <a:r>
                  <a:rPr lang="en-US" sz="2200" dirty="0">
                    <a:solidFill>
                      <a:srgbClr val="3A3A82"/>
                    </a:solidFill>
                  </a:rPr>
                  <a:t>) to search for an augmenting path.</a:t>
                </a:r>
              </a:p>
              <a:p>
                <a:pPr>
                  <a:lnSpc>
                    <a:spcPct val="90000"/>
                  </a:lnSpc>
                </a:pPr>
                <a:endParaRPr lang="en-US" sz="2400" dirty="0"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3E0319-2966-15B9-E4FE-9F0E489BC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22" y="1236591"/>
                <a:ext cx="8063930" cy="3163943"/>
              </a:xfrm>
              <a:prstGeom prst="rect">
                <a:avLst/>
              </a:prstGeom>
              <a:blipFill>
                <a:blip r:embed="rId9"/>
                <a:stretch>
                  <a:fillRect l="-1209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5EFD48-D75F-E7DA-D31E-68C043E69A9C}"/>
                  </a:ext>
                </a:extLst>
              </p:cNvPr>
              <p:cNvSpPr txBox="1"/>
              <p:nvPr/>
            </p:nvSpPr>
            <p:spPr>
              <a:xfrm>
                <a:off x="602322" y="4190419"/>
                <a:ext cx="8063930" cy="19221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Running time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</a:t>
                </a:r>
                <a:endParaRPr lang="en-US" sz="2200" dirty="0">
                  <a:solidFill>
                    <a:srgbClr val="3A3A82"/>
                  </a:solidFill>
                </a:endParaRPr>
              </a:p>
              <a:p>
                <a:endParaRPr lang="en-US" sz="2200" dirty="0">
                  <a:solidFill>
                    <a:srgbClr val="3A3A82"/>
                  </a:solidFill>
                </a:endParaRPr>
              </a:p>
              <a:p>
                <a:r>
                  <a:rPr lang="en-US" sz="2200" dirty="0">
                    <a:solidFill>
                      <a:srgbClr val="3A3A82"/>
                    </a:solidFill>
                  </a:rPr>
                  <a:t>Time to search for an augmenting path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 number of updates.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i="0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20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20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20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20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2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r>
                        <a:rPr lang="en-US" sz="22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⋅|</m:t>
                      </m:r>
                      <m:sSup>
                        <m:sSupPr>
                          <m:ctrlPr>
                            <a:rPr lang="en-US" sz="22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2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2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200" dirty="0">
                  <a:solidFill>
                    <a:srgbClr val="3A3A82"/>
                  </a:solidFill>
                </a:endParaRPr>
              </a:p>
              <a:p>
                <a:pPr>
                  <a:lnSpc>
                    <a:spcPct val="90000"/>
                  </a:lnSpc>
                </a:pPr>
                <a:endParaRPr lang="en-US" sz="2400" dirty="0"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5EFD48-D75F-E7DA-D31E-68C043E69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22" y="4190419"/>
                <a:ext cx="8063930" cy="1922193"/>
              </a:xfrm>
              <a:prstGeom prst="rect">
                <a:avLst/>
              </a:prstGeom>
              <a:blipFill>
                <a:blip r:embed="rId10"/>
                <a:stretch>
                  <a:fillRect l="-1209" t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37CB1D1-6FD0-F739-0CD6-714B6D0ACB01}"/>
              </a:ext>
            </a:extLst>
          </p:cNvPr>
          <p:cNvSpPr txBox="1"/>
          <p:nvPr/>
        </p:nvSpPr>
        <p:spPr>
          <a:xfrm>
            <a:off x="5241104" y="5879624"/>
            <a:ext cx="4708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charset="0"/>
              </a:rPr>
              <a:t>Updates increase flow by 1 unit only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A0D2DD-3916-7B36-74AB-36A9A6C9AE2E}"/>
              </a:ext>
            </a:extLst>
          </p:cNvPr>
          <p:cNvCxnSpPr/>
          <p:nvPr/>
        </p:nvCxnSpPr>
        <p:spPr>
          <a:xfrm flipH="1" flipV="1">
            <a:off x="5419618" y="5676472"/>
            <a:ext cx="205483" cy="32363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4FED47-57EC-8EBF-CF03-7E595E576516}"/>
              </a:ext>
            </a:extLst>
          </p:cNvPr>
          <p:cNvCxnSpPr>
            <a:cxnSpLocks/>
          </p:cNvCxnSpPr>
          <p:nvPr/>
        </p:nvCxnSpPr>
        <p:spPr>
          <a:xfrm flipV="1">
            <a:off x="2318106" y="5676472"/>
            <a:ext cx="1370316" cy="20315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C150621-3711-1149-2558-DDC7E9720D08}"/>
              </a:ext>
            </a:extLst>
          </p:cNvPr>
          <p:cNvSpPr txBox="1"/>
          <p:nvPr/>
        </p:nvSpPr>
        <p:spPr>
          <a:xfrm>
            <a:off x="685372" y="5879624"/>
            <a:ext cx="4708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charset="0"/>
              </a:rPr>
              <a:t>Running time of DFS or BFS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187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005F796-A7BD-1C54-1AB4-A413E7FF9895}"/>
              </a:ext>
            </a:extLst>
          </p:cNvPr>
          <p:cNvSpPr/>
          <p:nvPr/>
        </p:nvSpPr>
        <p:spPr>
          <a:xfrm>
            <a:off x="1988046" y="1645663"/>
            <a:ext cx="5075436" cy="32707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The Ford-Fulkerson Algorithm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1A7E00-8038-DC2E-D848-07BFBDFA820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4578937" y="326282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w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AD9DFCB1-4BD6-0A2C-BDC1-CB0F77B5B20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2729499" y="3037395"/>
            <a:ext cx="366713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61B498F0-AD6F-B8DC-589A-94CCAB5509C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3832812" y="230397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E59B1604-029F-D232-A826-A269D6CAEA8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3656599" y="395655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E5EE3DC8-FD45-4DE2-3A9E-2B4A5B3D0F8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5921962" y="2834195"/>
            <a:ext cx="366712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14A5F8DC-00C5-C61E-4BE4-24314A20C68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5474287" y="394544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z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69606C3C-A0B2-A7A1-FEF2-4F754A27E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6124" y="301517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95AD7258-C45C-47A9-5C2D-6315CDF1C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3924" y="344855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1B2560CB-A372-6193-07AC-1FEEA78BE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0499" y="273894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963C5613-5C13-518D-7994-3007C7FD1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6749" y="231984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9F91CE4A-39D2-A0EE-7A89-E5880DB19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974" y="286912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7</a:t>
            </a:r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73FA2495-D571-EE6A-81A2-6878C6B11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149" y="253257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6</a:t>
            </a:r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573340C2-F225-D296-60C1-F1B147B08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724" y="344855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6AB4354B-CD3A-0A85-1455-84FC76F97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6299" y="355333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AC8DBEF9-692E-2D57-6ABB-2CAC10DA4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749" y="363270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cxnSp>
        <p:nvCxnSpPr>
          <p:cNvPr id="23" name="AutoShape 19">
            <a:extLst>
              <a:ext uri="{FF2B5EF4-FFF2-40B4-BE49-F238E27FC236}">
                <a16:creationId xmlns:a16="http://schemas.microsoft.com/office/drawing/2014/main" id="{1C001E6B-46D2-9C8C-0277-9A6E66D47C90}"/>
              </a:ext>
            </a:extLst>
          </p:cNvPr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3042237" y="2626233"/>
            <a:ext cx="84296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AutoShape 20">
            <a:extLst>
              <a:ext uri="{FF2B5EF4-FFF2-40B4-BE49-F238E27FC236}">
                <a16:creationId xmlns:a16="http://schemas.microsoft.com/office/drawing/2014/main" id="{6B953782-A7C9-80C3-7506-01A9AFB2D16B}"/>
              </a:ext>
            </a:extLst>
          </p:cNvPr>
          <p:cNvCxnSpPr>
            <a:cxnSpLocks noChangeShapeType="1"/>
            <a:stCxn id="6" idx="5"/>
            <a:endCxn id="8" idx="1"/>
          </p:cNvCxnSpPr>
          <p:nvPr/>
        </p:nvCxnSpPr>
        <p:spPr bwMode="auto">
          <a:xfrm>
            <a:off x="3042237" y="3369183"/>
            <a:ext cx="666750" cy="630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AutoShape 21">
            <a:extLst>
              <a:ext uri="{FF2B5EF4-FFF2-40B4-BE49-F238E27FC236}">
                <a16:creationId xmlns:a16="http://schemas.microsoft.com/office/drawing/2014/main" id="{134A6A2A-3564-968D-97EE-669EDF8E3779}"/>
              </a:ext>
            </a:extLst>
          </p:cNvPr>
          <p:cNvCxnSpPr>
            <a:cxnSpLocks noChangeShapeType="1"/>
            <a:stCxn id="7" idx="5"/>
            <a:endCxn id="4" idx="1"/>
          </p:cNvCxnSpPr>
          <p:nvPr/>
        </p:nvCxnSpPr>
        <p:spPr bwMode="auto">
          <a:xfrm>
            <a:off x="4145549" y="2626233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AutoShape 22">
            <a:extLst>
              <a:ext uri="{FF2B5EF4-FFF2-40B4-BE49-F238E27FC236}">
                <a16:creationId xmlns:a16="http://schemas.microsoft.com/office/drawing/2014/main" id="{1038A75B-B863-E9B3-3C5A-9772D7A6CAAE}"/>
              </a:ext>
            </a:extLst>
          </p:cNvPr>
          <p:cNvCxnSpPr>
            <a:cxnSpLocks noChangeShapeType="1"/>
            <a:stCxn id="7" idx="6"/>
            <a:endCxn id="9" idx="1"/>
          </p:cNvCxnSpPr>
          <p:nvPr/>
        </p:nvCxnSpPr>
        <p:spPr bwMode="auto">
          <a:xfrm>
            <a:off x="4207462" y="2486533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23">
            <a:extLst>
              <a:ext uri="{FF2B5EF4-FFF2-40B4-BE49-F238E27FC236}">
                <a16:creationId xmlns:a16="http://schemas.microsoft.com/office/drawing/2014/main" id="{C2099830-087D-BCD3-DC50-BB4E0AB0200B}"/>
              </a:ext>
            </a:extLst>
          </p:cNvPr>
          <p:cNvCxnSpPr>
            <a:cxnSpLocks noChangeShapeType="1"/>
            <a:stCxn id="4" idx="7"/>
            <a:endCxn id="9" idx="2"/>
          </p:cNvCxnSpPr>
          <p:nvPr/>
        </p:nvCxnSpPr>
        <p:spPr bwMode="auto">
          <a:xfrm flipV="1">
            <a:off x="4891674" y="3016758"/>
            <a:ext cx="1009650" cy="28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24">
            <a:extLst>
              <a:ext uri="{FF2B5EF4-FFF2-40B4-BE49-F238E27FC236}">
                <a16:creationId xmlns:a16="http://schemas.microsoft.com/office/drawing/2014/main" id="{A3ACA074-A490-A321-9A49-D4C5AA429F2D}"/>
              </a:ext>
            </a:extLst>
          </p:cNvPr>
          <p:cNvCxnSpPr>
            <a:cxnSpLocks noChangeShapeType="1"/>
            <a:stCxn id="4" idx="5"/>
            <a:endCxn id="10" idx="1"/>
          </p:cNvCxnSpPr>
          <p:nvPr/>
        </p:nvCxnSpPr>
        <p:spPr bwMode="auto">
          <a:xfrm>
            <a:off x="4891674" y="3585083"/>
            <a:ext cx="635000" cy="403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25">
            <a:extLst>
              <a:ext uri="{FF2B5EF4-FFF2-40B4-BE49-F238E27FC236}">
                <a16:creationId xmlns:a16="http://schemas.microsoft.com/office/drawing/2014/main" id="{B50A8E3F-44FC-6CFB-DF74-3AA85D560923}"/>
              </a:ext>
            </a:extLst>
          </p:cNvPr>
          <p:cNvCxnSpPr>
            <a:cxnSpLocks noChangeShapeType="1"/>
            <a:stCxn id="10" idx="0"/>
            <a:endCxn id="9" idx="3"/>
          </p:cNvCxnSpPr>
          <p:nvPr/>
        </p:nvCxnSpPr>
        <p:spPr bwMode="auto">
          <a:xfrm flipV="1">
            <a:off x="5656849" y="3165983"/>
            <a:ext cx="317500" cy="768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26">
            <a:extLst>
              <a:ext uri="{FF2B5EF4-FFF2-40B4-BE49-F238E27FC236}">
                <a16:creationId xmlns:a16="http://schemas.microsoft.com/office/drawing/2014/main" id="{647BC72B-8C07-952C-64F0-D67E4CD3FC31}"/>
              </a:ext>
            </a:extLst>
          </p:cNvPr>
          <p:cNvCxnSpPr>
            <a:cxnSpLocks noChangeShapeType="1"/>
            <a:stCxn id="8" idx="6"/>
            <a:endCxn id="10" idx="2"/>
          </p:cNvCxnSpPr>
          <p:nvPr/>
        </p:nvCxnSpPr>
        <p:spPr bwMode="auto">
          <a:xfrm flipV="1">
            <a:off x="4031249" y="4128008"/>
            <a:ext cx="1431925" cy="1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27">
            <a:extLst>
              <a:ext uri="{FF2B5EF4-FFF2-40B4-BE49-F238E27FC236}">
                <a16:creationId xmlns:a16="http://schemas.microsoft.com/office/drawing/2014/main" id="{F6641204-93CE-A753-190D-7058AA0821B9}"/>
              </a:ext>
            </a:extLst>
          </p:cNvPr>
          <p:cNvCxnSpPr>
            <a:cxnSpLocks noChangeShapeType="1"/>
            <a:stCxn id="8" idx="7"/>
            <a:endCxn id="4" idx="3"/>
          </p:cNvCxnSpPr>
          <p:nvPr/>
        </p:nvCxnSpPr>
        <p:spPr bwMode="auto">
          <a:xfrm flipV="1">
            <a:off x="3969337" y="3585083"/>
            <a:ext cx="661987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AutoShape 28">
            <a:extLst>
              <a:ext uri="{FF2B5EF4-FFF2-40B4-BE49-F238E27FC236}">
                <a16:creationId xmlns:a16="http://schemas.microsoft.com/office/drawing/2014/main" id="{08EE68E1-A238-B392-5CE7-80DE8F4538E8}"/>
              </a:ext>
            </a:extLst>
          </p:cNvPr>
          <p:cNvCxnSpPr>
            <a:cxnSpLocks noChangeShapeType="1"/>
            <a:stCxn id="6" idx="6"/>
            <a:endCxn id="4" idx="2"/>
          </p:cNvCxnSpPr>
          <p:nvPr/>
        </p:nvCxnSpPr>
        <p:spPr bwMode="auto">
          <a:xfrm>
            <a:off x="3113674" y="3219958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Text Box 18">
            <a:extLst>
              <a:ext uri="{FF2B5EF4-FFF2-40B4-BE49-F238E27FC236}">
                <a16:creationId xmlns:a16="http://schemas.microsoft.com/office/drawing/2014/main" id="{BCCD3BBF-1CB1-333E-B9AD-5CA940963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9399" y="4102897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2</a:t>
            </a:r>
          </a:p>
        </p:txBody>
      </p:sp>
      <p:pic>
        <p:nvPicPr>
          <p:cNvPr id="15" name="Picture 14" descr="\documentclass{article}&#10;\usepackage{amsmath}&#10;\pagestyle{empty}&#10;\usepackage{xcolor}&#10;\begin{document}&#10;&#10;\textcolor{black}{\textcolor{red}{Total Flow} $|f|=\textcolor{red}{0}$}  &#10;&#10;\end{document}" title="IguanaTex Bitmap Display">
            <a:extLst>
              <a:ext uri="{FF2B5EF4-FFF2-40B4-BE49-F238E27FC236}">
                <a16:creationId xmlns:a16="http://schemas.microsoft.com/office/drawing/2014/main" id="{D24221E3-9E4E-6346-C7B3-48CE9B73FF6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79128" y="5212337"/>
            <a:ext cx="2493271" cy="312830"/>
          </a:xfrm>
          <a:prstGeom prst="rect">
            <a:avLst/>
          </a:prstGeom>
        </p:spPr>
      </p:pic>
      <p:pic>
        <p:nvPicPr>
          <p:cNvPr id="34" name="Picture 33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1A47F289-6282-8364-E861-F438325DE1C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625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005F796-A7BD-1C54-1AB4-A413E7FF9895}"/>
              </a:ext>
            </a:extLst>
          </p:cNvPr>
          <p:cNvSpPr/>
          <p:nvPr/>
        </p:nvSpPr>
        <p:spPr>
          <a:xfrm>
            <a:off x="1988046" y="1645663"/>
            <a:ext cx="5075436" cy="32707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The Ford-Fulkerson Algorithm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1A7E00-8038-DC2E-D848-07BFBDFA820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4578937" y="326282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w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AD9DFCB1-4BD6-0A2C-BDC1-CB0F77B5B20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2729499" y="3037395"/>
            <a:ext cx="366713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61B498F0-AD6F-B8DC-589A-94CCAB5509C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3832812" y="230397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E59B1604-029F-D232-A826-A269D6CAEA8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3656599" y="395655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E5EE3DC8-FD45-4DE2-3A9E-2B4A5B3D0F8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5921962" y="2834195"/>
            <a:ext cx="366712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14A5F8DC-00C5-C61E-4BE4-24314A20C68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5474287" y="394544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z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69606C3C-A0B2-A7A1-FEF2-4F754A27E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6124" y="301517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95AD7258-C45C-47A9-5C2D-6315CDF1C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3924" y="344855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1B2560CB-A372-6193-07AC-1FEEA78BE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0499" y="273894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963C5613-5C13-518D-7994-3007C7FD1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6749" y="231984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9F91CE4A-39D2-A0EE-7A89-E5880DB19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974" y="286912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7</a:t>
            </a:r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73FA2495-D571-EE6A-81A2-6878C6B11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149" y="253257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6</a:t>
            </a:r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573340C2-F225-D296-60C1-F1B147B08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724" y="344855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6AB4354B-CD3A-0A85-1455-84FC76F97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6299" y="355333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AC8DBEF9-692E-2D57-6ABB-2CAC10DA4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749" y="363270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cxnSp>
        <p:nvCxnSpPr>
          <p:cNvPr id="23" name="AutoShape 19">
            <a:extLst>
              <a:ext uri="{FF2B5EF4-FFF2-40B4-BE49-F238E27FC236}">
                <a16:creationId xmlns:a16="http://schemas.microsoft.com/office/drawing/2014/main" id="{1C001E6B-46D2-9C8C-0277-9A6E66D47C90}"/>
              </a:ext>
            </a:extLst>
          </p:cNvPr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3042237" y="2626233"/>
            <a:ext cx="84296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AutoShape 20">
            <a:extLst>
              <a:ext uri="{FF2B5EF4-FFF2-40B4-BE49-F238E27FC236}">
                <a16:creationId xmlns:a16="http://schemas.microsoft.com/office/drawing/2014/main" id="{6B953782-A7C9-80C3-7506-01A9AFB2D16B}"/>
              </a:ext>
            </a:extLst>
          </p:cNvPr>
          <p:cNvCxnSpPr>
            <a:cxnSpLocks noChangeShapeType="1"/>
            <a:stCxn id="6" idx="5"/>
            <a:endCxn id="8" idx="1"/>
          </p:cNvCxnSpPr>
          <p:nvPr/>
        </p:nvCxnSpPr>
        <p:spPr bwMode="auto">
          <a:xfrm>
            <a:off x="3042237" y="3369183"/>
            <a:ext cx="666750" cy="630237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AutoShape 21">
            <a:extLst>
              <a:ext uri="{FF2B5EF4-FFF2-40B4-BE49-F238E27FC236}">
                <a16:creationId xmlns:a16="http://schemas.microsoft.com/office/drawing/2014/main" id="{134A6A2A-3564-968D-97EE-669EDF8E3779}"/>
              </a:ext>
            </a:extLst>
          </p:cNvPr>
          <p:cNvCxnSpPr>
            <a:cxnSpLocks noChangeShapeType="1"/>
            <a:stCxn id="7" idx="5"/>
            <a:endCxn id="4" idx="1"/>
          </p:cNvCxnSpPr>
          <p:nvPr/>
        </p:nvCxnSpPr>
        <p:spPr bwMode="auto">
          <a:xfrm>
            <a:off x="4145549" y="2626233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AutoShape 22">
            <a:extLst>
              <a:ext uri="{FF2B5EF4-FFF2-40B4-BE49-F238E27FC236}">
                <a16:creationId xmlns:a16="http://schemas.microsoft.com/office/drawing/2014/main" id="{1038A75B-B863-E9B3-3C5A-9772D7A6CAAE}"/>
              </a:ext>
            </a:extLst>
          </p:cNvPr>
          <p:cNvCxnSpPr>
            <a:cxnSpLocks noChangeShapeType="1"/>
            <a:stCxn id="7" idx="6"/>
            <a:endCxn id="9" idx="1"/>
          </p:cNvCxnSpPr>
          <p:nvPr/>
        </p:nvCxnSpPr>
        <p:spPr bwMode="auto">
          <a:xfrm>
            <a:off x="4207462" y="2486533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23">
            <a:extLst>
              <a:ext uri="{FF2B5EF4-FFF2-40B4-BE49-F238E27FC236}">
                <a16:creationId xmlns:a16="http://schemas.microsoft.com/office/drawing/2014/main" id="{C2099830-087D-BCD3-DC50-BB4E0AB0200B}"/>
              </a:ext>
            </a:extLst>
          </p:cNvPr>
          <p:cNvCxnSpPr>
            <a:cxnSpLocks noChangeShapeType="1"/>
            <a:stCxn id="4" idx="7"/>
            <a:endCxn id="9" idx="2"/>
          </p:cNvCxnSpPr>
          <p:nvPr/>
        </p:nvCxnSpPr>
        <p:spPr bwMode="auto">
          <a:xfrm flipV="1">
            <a:off x="4891674" y="3016758"/>
            <a:ext cx="1009650" cy="288925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24">
            <a:extLst>
              <a:ext uri="{FF2B5EF4-FFF2-40B4-BE49-F238E27FC236}">
                <a16:creationId xmlns:a16="http://schemas.microsoft.com/office/drawing/2014/main" id="{A3ACA074-A490-A321-9A49-D4C5AA429F2D}"/>
              </a:ext>
            </a:extLst>
          </p:cNvPr>
          <p:cNvCxnSpPr>
            <a:cxnSpLocks noChangeShapeType="1"/>
            <a:stCxn id="4" idx="5"/>
            <a:endCxn id="10" idx="1"/>
          </p:cNvCxnSpPr>
          <p:nvPr/>
        </p:nvCxnSpPr>
        <p:spPr bwMode="auto">
          <a:xfrm>
            <a:off x="4891674" y="3585083"/>
            <a:ext cx="635000" cy="403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25">
            <a:extLst>
              <a:ext uri="{FF2B5EF4-FFF2-40B4-BE49-F238E27FC236}">
                <a16:creationId xmlns:a16="http://schemas.microsoft.com/office/drawing/2014/main" id="{B50A8E3F-44FC-6CFB-DF74-3AA85D560923}"/>
              </a:ext>
            </a:extLst>
          </p:cNvPr>
          <p:cNvCxnSpPr>
            <a:cxnSpLocks noChangeShapeType="1"/>
            <a:stCxn id="10" idx="0"/>
            <a:endCxn id="9" idx="3"/>
          </p:cNvCxnSpPr>
          <p:nvPr/>
        </p:nvCxnSpPr>
        <p:spPr bwMode="auto">
          <a:xfrm flipV="1">
            <a:off x="5656849" y="3165983"/>
            <a:ext cx="317500" cy="768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26">
            <a:extLst>
              <a:ext uri="{FF2B5EF4-FFF2-40B4-BE49-F238E27FC236}">
                <a16:creationId xmlns:a16="http://schemas.microsoft.com/office/drawing/2014/main" id="{647BC72B-8C07-952C-64F0-D67E4CD3FC31}"/>
              </a:ext>
            </a:extLst>
          </p:cNvPr>
          <p:cNvCxnSpPr>
            <a:cxnSpLocks noChangeShapeType="1"/>
            <a:stCxn id="8" idx="6"/>
            <a:endCxn id="10" idx="2"/>
          </p:cNvCxnSpPr>
          <p:nvPr/>
        </p:nvCxnSpPr>
        <p:spPr bwMode="auto">
          <a:xfrm flipV="1">
            <a:off x="4031249" y="4128008"/>
            <a:ext cx="1431925" cy="1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27">
            <a:extLst>
              <a:ext uri="{FF2B5EF4-FFF2-40B4-BE49-F238E27FC236}">
                <a16:creationId xmlns:a16="http://schemas.microsoft.com/office/drawing/2014/main" id="{F6641204-93CE-A753-190D-7058AA0821B9}"/>
              </a:ext>
            </a:extLst>
          </p:cNvPr>
          <p:cNvCxnSpPr>
            <a:cxnSpLocks noChangeShapeType="1"/>
            <a:stCxn id="8" idx="7"/>
            <a:endCxn id="4" idx="3"/>
          </p:cNvCxnSpPr>
          <p:nvPr/>
        </p:nvCxnSpPr>
        <p:spPr bwMode="auto">
          <a:xfrm flipV="1">
            <a:off x="3969337" y="3585083"/>
            <a:ext cx="661987" cy="414337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AutoShape 28">
            <a:extLst>
              <a:ext uri="{FF2B5EF4-FFF2-40B4-BE49-F238E27FC236}">
                <a16:creationId xmlns:a16="http://schemas.microsoft.com/office/drawing/2014/main" id="{08EE68E1-A238-B392-5CE7-80DE8F4538E8}"/>
              </a:ext>
            </a:extLst>
          </p:cNvPr>
          <p:cNvCxnSpPr>
            <a:cxnSpLocks noChangeShapeType="1"/>
            <a:stCxn id="6" idx="6"/>
            <a:endCxn id="4" idx="2"/>
          </p:cNvCxnSpPr>
          <p:nvPr/>
        </p:nvCxnSpPr>
        <p:spPr bwMode="auto">
          <a:xfrm>
            <a:off x="3113674" y="3219958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7" name="Picture 36" descr="\documentclass{article}&#10;\usepackage{amsmath}&#10;\pagestyle{empty}&#10;\usepackage{xcolor}&#10;\begin{document}&#10;&#10;\textcolor{black}{\textcolor{red}{Total Flow} $|f|=\textcolor{red}{1}$}  &#10;&#10;\end{document}" title="IguanaTex Bitmap Display">
            <a:extLst>
              <a:ext uri="{FF2B5EF4-FFF2-40B4-BE49-F238E27FC236}">
                <a16:creationId xmlns:a16="http://schemas.microsoft.com/office/drawing/2014/main" id="{05ECA15C-EDE3-0222-416D-0E37C19B9B1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79129" y="5212336"/>
            <a:ext cx="2480159" cy="312830"/>
          </a:xfrm>
          <a:prstGeom prst="rect">
            <a:avLst/>
          </a:prstGeom>
        </p:spPr>
      </p:pic>
      <p:sp>
        <p:nvSpPr>
          <p:cNvPr id="35" name="Text Box 18">
            <a:extLst>
              <a:ext uri="{FF2B5EF4-FFF2-40B4-BE49-F238E27FC236}">
                <a16:creationId xmlns:a16="http://schemas.microsoft.com/office/drawing/2014/main" id="{421ACDCE-6FBB-9E0E-6FAB-29B78CC26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9399" y="4102897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2</a:t>
            </a:r>
          </a:p>
        </p:txBody>
      </p:sp>
      <p:pic>
        <p:nvPicPr>
          <p:cNvPr id="38" name="Picture 37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677E2D2D-73CE-DF9C-71B7-B629EFFF421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096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005F796-A7BD-1C54-1AB4-A413E7FF9895}"/>
              </a:ext>
            </a:extLst>
          </p:cNvPr>
          <p:cNvSpPr/>
          <p:nvPr/>
        </p:nvSpPr>
        <p:spPr>
          <a:xfrm>
            <a:off x="1988046" y="1645663"/>
            <a:ext cx="5075436" cy="32707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The Ford-Fulkerson Algorithm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1A7E00-8038-DC2E-D848-07BFBDFA820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4578937" y="326282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w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AD9DFCB1-4BD6-0A2C-BDC1-CB0F77B5B20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2729499" y="3037395"/>
            <a:ext cx="366713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61B498F0-AD6F-B8DC-589A-94CCAB5509C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3832812" y="230397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E59B1604-029F-D232-A826-A269D6CAEA8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3656599" y="395655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E5EE3DC8-FD45-4DE2-3A9E-2B4A5B3D0F8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5921962" y="2834195"/>
            <a:ext cx="366712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14A5F8DC-00C5-C61E-4BE4-24314A20C68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5474287" y="394544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z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69606C3C-A0B2-A7A1-FEF2-4F754A27E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6124" y="301517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95AD7258-C45C-47A9-5C2D-6315CDF1C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3924" y="344855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1B2560CB-A372-6193-07AC-1FEEA78BE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0499" y="273894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963C5613-5C13-518D-7994-3007C7FD1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6749" y="231984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9F91CE4A-39D2-A0EE-7A89-E5880DB19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974" y="286912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7</a:t>
            </a:r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73FA2495-D571-EE6A-81A2-6878C6B11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149" y="253257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6</a:t>
            </a:r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573340C2-F225-D296-60C1-F1B147B08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724" y="344855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6AB4354B-CD3A-0A85-1455-84FC76F97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6299" y="355333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AC8DBEF9-692E-2D57-6ABB-2CAC10DA4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749" y="363270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cxnSp>
        <p:nvCxnSpPr>
          <p:cNvPr id="23" name="AutoShape 19">
            <a:extLst>
              <a:ext uri="{FF2B5EF4-FFF2-40B4-BE49-F238E27FC236}">
                <a16:creationId xmlns:a16="http://schemas.microsoft.com/office/drawing/2014/main" id="{1C001E6B-46D2-9C8C-0277-9A6E66D47C90}"/>
              </a:ext>
            </a:extLst>
          </p:cNvPr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3042237" y="2626233"/>
            <a:ext cx="84296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AutoShape 20">
            <a:extLst>
              <a:ext uri="{FF2B5EF4-FFF2-40B4-BE49-F238E27FC236}">
                <a16:creationId xmlns:a16="http://schemas.microsoft.com/office/drawing/2014/main" id="{6B953782-A7C9-80C3-7506-01A9AFB2D16B}"/>
              </a:ext>
            </a:extLst>
          </p:cNvPr>
          <p:cNvCxnSpPr>
            <a:cxnSpLocks noChangeShapeType="1"/>
            <a:stCxn id="6" idx="5"/>
            <a:endCxn id="8" idx="1"/>
          </p:cNvCxnSpPr>
          <p:nvPr/>
        </p:nvCxnSpPr>
        <p:spPr bwMode="auto">
          <a:xfrm>
            <a:off x="3042237" y="3369183"/>
            <a:ext cx="666750" cy="630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AutoShape 21">
            <a:extLst>
              <a:ext uri="{FF2B5EF4-FFF2-40B4-BE49-F238E27FC236}">
                <a16:creationId xmlns:a16="http://schemas.microsoft.com/office/drawing/2014/main" id="{134A6A2A-3564-968D-97EE-669EDF8E3779}"/>
              </a:ext>
            </a:extLst>
          </p:cNvPr>
          <p:cNvCxnSpPr>
            <a:cxnSpLocks noChangeShapeType="1"/>
            <a:stCxn id="7" idx="5"/>
            <a:endCxn id="4" idx="1"/>
          </p:cNvCxnSpPr>
          <p:nvPr/>
        </p:nvCxnSpPr>
        <p:spPr bwMode="auto">
          <a:xfrm>
            <a:off x="4145549" y="2626233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AutoShape 22">
            <a:extLst>
              <a:ext uri="{FF2B5EF4-FFF2-40B4-BE49-F238E27FC236}">
                <a16:creationId xmlns:a16="http://schemas.microsoft.com/office/drawing/2014/main" id="{1038A75B-B863-E9B3-3C5A-9772D7A6CAAE}"/>
              </a:ext>
            </a:extLst>
          </p:cNvPr>
          <p:cNvCxnSpPr>
            <a:cxnSpLocks noChangeShapeType="1"/>
            <a:stCxn id="7" idx="6"/>
            <a:endCxn id="9" idx="1"/>
          </p:cNvCxnSpPr>
          <p:nvPr/>
        </p:nvCxnSpPr>
        <p:spPr bwMode="auto">
          <a:xfrm>
            <a:off x="4207462" y="2486533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23">
            <a:extLst>
              <a:ext uri="{FF2B5EF4-FFF2-40B4-BE49-F238E27FC236}">
                <a16:creationId xmlns:a16="http://schemas.microsoft.com/office/drawing/2014/main" id="{C2099830-087D-BCD3-DC50-BB4E0AB0200B}"/>
              </a:ext>
            </a:extLst>
          </p:cNvPr>
          <p:cNvCxnSpPr>
            <a:cxnSpLocks noChangeShapeType="1"/>
            <a:stCxn id="4" idx="7"/>
            <a:endCxn id="9" idx="2"/>
          </p:cNvCxnSpPr>
          <p:nvPr/>
        </p:nvCxnSpPr>
        <p:spPr bwMode="auto">
          <a:xfrm flipV="1">
            <a:off x="4891674" y="3016758"/>
            <a:ext cx="1009650" cy="28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24">
            <a:extLst>
              <a:ext uri="{FF2B5EF4-FFF2-40B4-BE49-F238E27FC236}">
                <a16:creationId xmlns:a16="http://schemas.microsoft.com/office/drawing/2014/main" id="{A3ACA074-A490-A321-9A49-D4C5AA429F2D}"/>
              </a:ext>
            </a:extLst>
          </p:cNvPr>
          <p:cNvCxnSpPr>
            <a:cxnSpLocks noChangeShapeType="1"/>
            <a:stCxn id="4" idx="5"/>
            <a:endCxn id="10" idx="1"/>
          </p:cNvCxnSpPr>
          <p:nvPr/>
        </p:nvCxnSpPr>
        <p:spPr bwMode="auto">
          <a:xfrm>
            <a:off x="4891674" y="3585083"/>
            <a:ext cx="635000" cy="403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25">
            <a:extLst>
              <a:ext uri="{FF2B5EF4-FFF2-40B4-BE49-F238E27FC236}">
                <a16:creationId xmlns:a16="http://schemas.microsoft.com/office/drawing/2014/main" id="{B50A8E3F-44FC-6CFB-DF74-3AA85D560923}"/>
              </a:ext>
            </a:extLst>
          </p:cNvPr>
          <p:cNvCxnSpPr>
            <a:cxnSpLocks noChangeShapeType="1"/>
            <a:stCxn id="10" idx="0"/>
            <a:endCxn id="9" idx="3"/>
          </p:cNvCxnSpPr>
          <p:nvPr/>
        </p:nvCxnSpPr>
        <p:spPr bwMode="auto">
          <a:xfrm flipV="1">
            <a:off x="5656849" y="3165983"/>
            <a:ext cx="317500" cy="768350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26">
            <a:extLst>
              <a:ext uri="{FF2B5EF4-FFF2-40B4-BE49-F238E27FC236}">
                <a16:creationId xmlns:a16="http://schemas.microsoft.com/office/drawing/2014/main" id="{647BC72B-8C07-952C-64F0-D67E4CD3FC31}"/>
              </a:ext>
            </a:extLst>
          </p:cNvPr>
          <p:cNvCxnSpPr>
            <a:cxnSpLocks noChangeShapeType="1"/>
            <a:stCxn id="8" idx="6"/>
            <a:endCxn id="10" idx="2"/>
          </p:cNvCxnSpPr>
          <p:nvPr/>
        </p:nvCxnSpPr>
        <p:spPr bwMode="auto">
          <a:xfrm flipV="1">
            <a:off x="4031249" y="4128008"/>
            <a:ext cx="1431925" cy="11112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27">
            <a:extLst>
              <a:ext uri="{FF2B5EF4-FFF2-40B4-BE49-F238E27FC236}">
                <a16:creationId xmlns:a16="http://schemas.microsoft.com/office/drawing/2014/main" id="{F6641204-93CE-A753-190D-7058AA0821B9}"/>
              </a:ext>
            </a:extLst>
          </p:cNvPr>
          <p:cNvCxnSpPr>
            <a:cxnSpLocks noChangeShapeType="1"/>
            <a:stCxn id="8" idx="7"/>
            <a:endCxn id="4" idx="3"/>
          </p:cNvCxnSpPr>
          <p:nvPr/>
        </p:nvCxnSpPr>
        <p:spPr bwMode="auto">
          <a:xfrm flipV="1">
            <a:off x="3969337" y="3585083"/>
            <a:ext cx="661987" cy="414337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AutoShape 28">
            <a:extLst>
              <a:ext uri="{FF2B5EF4-FFF2-40B4-BE49-F238E27FC236}">
                <a16:creationId xmlns:a16="http://schemas.microsoft.com/office/drawing/2014/main" id="{08EE68E1-A238-B392-5CE7-80DE8F4538E8}"/>
              </a:ext>
            </a:extLst>
          </p:cNvPr>
          <p:cNvCxnSpPr>
            <a:cxnSpLocks noChangeShapeType="1"/>
            <a:stCxn id="6" idx="6"/>
            <a:endCxn id="4" idx="2"/>
          </p:cNvCxnSpPr>
          <p:nvPr/>
        </p:nvCxnSpPr>
        <p:spPr bwMode="auto">
          <a:xfrm>
            <a:off x="3113674" y="3219958"/>
            <a:ext cx="1454150" cy="225425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" name="Picture 2" descr="\documentclass{article}&#10;\usepackage{amsmath}&#10;\pagestyle{empty}&#10;\usepackage{xcolor}&#10;\begin{document}&#10;&#10;\textcolor{black}{\textcolor{red}{Total Flow} $|f|=\textcolor{red}{2}$}  &#10;&#10;\end{document}" title="IguanaTex Bitmap Display">
            <a:extLst>
              <a:ext uri="{FF2B5EF4-FFF2-40B4-BE49-F238E27FC236}">
                <a16:creationId xmlns:a16="http://schemas.microsoft.com/office/drawing/2014/main" id="{E7948978-10C9-7816-7EE9-9C5AE877430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79129" y="5212336"/>
            <a:ext cx="2489525" cy="312830"/>
          </a:xfrm>
          <a:prstGeom prst="rect">
            <a:avLst/>
          </a:prstGeom>
        </p:spPr>
      </p:pic>
      <p:sp>
        <p:nvSpPr>
          <p:cNvPr id="35" name="Text Box 18">
            <a:extLst>
              <a:ext uri="{FF2B5EF4-FFF2-40B4-BE49-F238E27FC236}">
                <a16:creationId xmlns:a16="http://schemas.microsoft.com/office/drawing/2014/main" id="{421ACDCE-6FBB-9E0E-6FAB-29B78CC26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9399" y="4102897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2</a:t>
            </a:r>
          </a:p>
        </p:txBody>
      </p:sp>
      <p:pic>
        <p:nvPicPr>
          <p:cNvPr id="38" name="Picture 37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677E2D2D-73CE-DF9C-71B7-B629EFFF421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729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005F796-A7BD-1C54-1AB4-A413E7FF9895}"/>
              </a:ext>
            </a:extLst>
          </p:cNvPr>
          <p:cNvSpPr/>
          <p:nvPr/>
        </p:nvSpPr>
        <p:spPr>
          <a:xfrm>
            <a:off x="1988046" y="1645663"/>
            <a:ext cx="5075436" cy="32707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The Ford-Fulkerson Algorithm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1A7E00-8038-DC2E-D848-07BFBDFA820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4578937" y="326282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w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AD9DFCB1-4BD6-0A2C-BDC1-CB0F77B5B20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2729499" y="3037395"/>
            <a:ext cx="366713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61B498F0-AD6F-B8DC-589A-94CCAB5509C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3832812" y="230397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E59B1604-029F-D232-A826-A269D6CAEA8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3656599" y="395655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E5EE3DC8-FD45-4DE2-3A9E-2B4A5B3D0F8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5921962" y="2834195"/>
            <a:ext cx="366712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14A5F8DC-00C5-C61E-4BE4-24314A20C68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5474287" y="394544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z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69606C3C-A0B2-A7A1-FEF2-4F754A27E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6124" y="301517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95AD7258-C45C-47A9-5C2D-6315CDF1C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3924" y="344855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1B2560CB-A372-6193-07AC-1FEEA78BE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0499" y="273894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963C5613-5C13-518D-7994-3007C7FD1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6749" y="231984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9F91CE4A-39D2-A0EE-7A89-E5880DB19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974" y="286912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7</a:t>
            </a:r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73FA2495-D571-EE6A-81A2-6878C6B11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149" y="253257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6</a:t>
            </a:r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573340C2-F225-D296-60C1-F1B147B08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724" y="344855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6AB4354B-CD3A-0A85-1455-84FC76F97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6299" y="355333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AC8DBEF9-692E-2D57-6ABB-2CAC10DA4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749" y="363270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cxnSp>
        <p:nvCxnSpPr>
          <p:cNvPr id="23" name="AutoShape 19">
            <a:extLst>
              <a:ext uri="{FF2B5EF4-FFF2-40B4-BE49-F238E27FC236}">
                <a16:creationId xmlns:a16="http://schemas.microsoft.com/office/drawing/2014/main" id="{1C001E6B-46D2-9C8C-0277-9A6E66D47C90}"/>
              </a:ext>
            </a:extLst>
          </p:cNvPr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3042237" y="2626233"/>
            <a:ext cx="842962" cy="444500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AutoShape 20">
            <a:extLst>
              <a:ext uri="{FF2B5EF4-FFF2-40B4-BE49-F238E27FC236}">
                <a16:creationId xmlns:a16="http://schemas.microsoft.com/office/drawing/2014/main" id="{6B953782-A7C9-80C3-7506-01A9AFB2D16B}"/>
              </a:ext>
            </a:extLst>
          </p:cNvPr>
          <p:cNvCxnSpPr>
            <a:cxnSpLocks noChangeShapeType="1"/>
            <a:stCxn id="6" idx="5"/>
            <a:endCxn id="8" idx="1"/>
          </p:cNvCxnSpPr>
          <p:nvPr/>
        </p:nvCxnSpPr>
        <p:spPr bwMode="auto">
          <a:xfrm>
            <a:off x="3042237" y="3369183"/>
            <a:ext cx="666750" cy="630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AutoShape 21">
            <a:extLst>
              <a:ext uri="{FF2B5EF4-FFF2-40B4-BE49-F238E27FC236}">
                <a16:creationId xmlns:a16="http://schemas.microsoft.com/office/drawing/2014/main" id="{134A6A2A-3564-968D-97EE-669EDF8E3779}"/>
              </a:ext>
            </a:extLst>
          </p:cNvPr>
          <p:cNvCxnSpPr>
            <a:cxnSpLocks noChangeShapeType="1"/>
            <a:stCxn id="7" idx="5"/>
            <a:endCxn id="4" idx="1"/>
          </p:cNvCxnSpPr>
          <p:nvPr/>
        </p:nvCxnSpPr>
        <p:spPr bwMode="auto">
          <a:xfrm>
            <a:off x="4145549" y="2626233"/>
            <a:ext cx="485775" cy="679450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AutoShape 22">
            <a:extLst>
              <a:ext uri="{FF2B5EF4-FFF2-40B4-BE49-F238E27FC236}">
                <a16:creationId xmlns:a16="http://schemas.microsoft.com/office/drawing/2014/main" id="{1038A75B-B863-E9B3-3C5A-9772D7A6CAAE}"/>
              </a:ext>
            </a:extLst>
          </p:cNvPr>
          <p:cNvCxnSpPr>
            <a:cxnSpLocks noChangeShapeType="1"/>
            <a:stCxn id="7" idx="6"/>
            <a:endCxn id="9" idx="1"/>
          </p:cNvCxnSpPr>
          <p:nvPr/>
        </p:nvCxnSpPr>
        <p:spPr bwMode="auto">
          <a:xfrm>
            <a:off x="4207462" y="2486533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23">
            <a:extLst>
              <a:ext uri="{FF2B5EF4-FFF2-40B4-BE49-F238E27FC236}">
                <a16:creationId xmlns:a16="http://schemas.microsoft.com/office/drawing/2014/main" id="{C2099830-087D-BCD3-DC50-BB4E0AB0200B}"/>
              </a:ext>
            </a:extLst>
          </p:cNvPr>
          <p:cNvCxnSpPr>
            <a:cxnSpLocks noChangeShapeType="1"/>
            <a:stCxn id="4" idx="7"/>
            <a:endCxn id="9" idx="2"/>
          </p:cNvCxnSpPr>
          <p:nvPr/>
        </p:nvCxnSpPr>
        <p:spPr bwMode="auto">
          <a:xfrm flipV="1">
            <a:off x="4891674" y="3016758"/>
            <a:ext cx="1009650" cy="288925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24">
            <a:extLst>
              <a:ext uri="{FF2B5EF4-FFF2-40B4-BE49-F238E27FC236}">
                <a16:creationId xmlns:a16="http://schemas.microsoft.com/office/drawing/2014/main" id="{A3ACA074-A490-A321-9A49-D4C5AA429F2D}"/>
              </a:ext>
            </a:extLst>
          </p:cNvPr>
          <p:cNvCxnSpPr>
            <a:cxnSpLocks noChangeShapeType="1"/>
            <a:stCxn id="4" idx="5"/>
            <a:endCxn id="10" idx="1"/>
          </p:cNvCxnSpPr>
          <p:nvPr/>
        </p:nvCxnSpPr>
        <p:spPr bwMode="auto">
          <a:xfrm>
            <a:off x="4891674" y="3585083"/>
            <a:ext cx="635000" cy="403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25">
            <a:extLst>
              <a:ext uri="{FF2B5EF4-FFF2-40B4-BE49-F238E27FC236}">
                <a16:creationId xmlns:a16="http://schemas.microsoft.com/office/drawing/2014/main" id="{B50A8E3F-44FC-6CFB-DF74-3AA85D560923}"/>
              </a:ext>
            </a:extLst>
          </p:cNvPr>
          <p:cNvCxnSpPr>
            <a:cxnSpLocks noChangeShapeType="1"/>
            <a:stCxn id="10" idx="0"/>
            <a:endCxn id="9" idx="3"/>
          </p:cNvCxnSpPr>
          <p:nvPr/>
        </p:nvCxnSpPr>
        <p:spPr bwMode="auto">
          <a:xfrm flipV="1">
            <a:off x="5656849" y="3165983"/>
            <a:ext cx="317500" cy="768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26">
            <a:extLst>
              <a:ext uri="{FF2B5EF4-FFF2-40B4-BE49-F238E27FC236}">
                <a16:creationId xmlns:a16="http://schemas.microsoft.com/office/drawing/2014/main" id="{647BC72B-8C07-952C-64F0-D67E4CD3FC31}"/>
              </a:ext>
            </a:extLst>
          </p:cNvPr>
          <p:cNvCxnSpPr>
            <a:cxnSpLocks noChangeShapeType="1"/>
            <a:stCxn id="8" idx="6"/>
            <a:endCxn id="10" idx="2"/>
          </p:cNvCxnSpPr>
          <p:nvPr/>
        </p:nvCxnSpPr>
        <p:spPr bwMode="auto">
          <a:xfrm flipV="1">
            <a:off x="4031249" y="4128008"/>
            <a:ext cx="1431925" cy="1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27">
            <a:extLst>
              <a:ext uri="{FF2B5EF4-FFF2-40B4-BE49-F238E27FC236}">
                <a16:creationId xmlns:a16="http://schemas.microsoft.com/office/drawing/2014/main" id="{F6641204-93CE-A753-190D-7058AA0821B9}"/>
              </a:ext>
            </a:extLst>
          </p:cNvPr>
          <p:cNvCxnSpPr>
            <a:cxnSpLocks noChangeShapeType="1"/>
            <a:stCxn id="8" idx="7"/>
            <a:endCxn id="4" idx="3"/>
          </p:cNvCxnSpPr>
          <p:nvPr/>
        </p:nvCxnSpPr>
        <p:spPr bwMode="auto">
          <a:xfrm flipV="1">
            <a:off x="3969337" y="3585083"/>
            <a:ext cx="661987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AutoShape 28">
            <a:extLst>
              <a:ext uri="{FF2B5EF4-FFF2-40B4-BE49-F238E27FC236}">
                <a16:creationId xmlns:a16="http://schemas.microsoft.com/office/drawing/2014/main" id="{08EE68E1-A238-B392-5CE7-80DE8F4538E8}"/>
              </a:ext>
            </a:extLst>
          </p:cNvPr>
          <p:cNvCxnSpPr>
            <a:cxnSpLocks noChangeShapeType="1"/>
            <a:stCxn id="6" idx="6"/>
            <a:endCxn id="4" idx="2"/>
          </p:cNvCxnSpPr>
          <p:nvPr/>
        </p:nvCxnSpPr>
        <p:spPr bwMode="auto">
          <a:xfrm>
            <a:off x="3113674" y="3219958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" name="Picture 4" descr="\documentclass{article}&#10;\usepackage{amsmath}&#10;\pagestyle{empty}&#10;\usepackage{xcolor}&#10;\begin{document}&#10;&#10;\textcolor{black}{\textcolor{red}{Total Flow} $|f|=\textcolor{red}{3}$}  &#10;&#10;\end{document}" title="IguanaTex Bitmap Display">
            <a:extLst>
              <a:ext uri="{FF2B5EF4-FFF2-40B4-BE49-F238E27FC236}">
                <a16:creationId xmlns:a16="http://schemas.microsoft.com/office/drawing/2014/main" id="{9B9E63A3-569C-8CB6-5696-26E9F031A82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79129" y="5212336"/>
            <a:ext cx="2491398" cy="312830"/>
          </a:xfrm>
          <a:prstGeom prst="rect">
            <a:avLst/>
          </a:prstGeom>
        </p:spPr>
      </p:pic>
      <p:sp>
        <p:nvSpPr>
          <p:cNvPr id="35" name="Text Box 18">
            <a:extLst>
              <a:ext uri="{FF2B5EF4-FFF2-40B4-BE49-F238E27FC236}">
                <a16:creationId xmlns:a16="http://schemas.microsoft.com/office/drawing/2014/main" id="{421ACDCE-6FBB-9E0E-6FAB-29B78CC26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9399" y="4102897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2</a:t>
            </a:r>
          </a:p>
        </p:txBody>
      </p:sp>
      <p:pic>
        <p:nvPicPr>
          <p:cNvPr id="38" name="Picture 37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677E2D2D-73CE-DF9C-71B7-B629EFFF421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6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005F796-A7BD-1C54-1AB4-A413E7FF9895}"/>
              </a:ext>
            </a:extLst>
          </p:cNvPr>
          <p:cNvSpPr/>
          <p:nvPr/>
        </p:nvSpPr>
        <p:spPr>
          <a:xfrm>
            <a:off x="1988046" y="1645663"/>
            <a:ext cx="5075436" cy="32707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The Ford-Fulkerson Algorithm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1A7E00-8038-DC2E-D848-07BFBDFA820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4578937" y="326282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w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AD9DFCB1-4BD6-0A2C-BDC1-CB0F77B5B20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2729499" y="3037395"/>
            <a:ext cx="366713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61B498F0-AD6F-B8DC-589A-94CCAB5509C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3832812" y="230397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E59B1604-029F-D232-A826-A269D6CAEA8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3656599" y="395655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E5EE3DC8-FD45-4DE2-3A9E-2B4A5B3D0F8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5921962" y="2834195"/>
            <a:ext cx="366712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14A5F8DC-00C5-C61E-4BE4-24314A20C68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5474287" y="394544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z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69606C3C-A0B2-A7A1-FEF2-4F754A27E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6124" y="301517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95AD7258-C45C-47A9-5C2D-6315CDF1C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3924" y="344855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1B2560CB-A372-6193-07AC-1FEEA78BE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0499" y="273894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963C5613-5C13-518D-7994-3007C7FD1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6749" y="231984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9F91CE4A-39D2-A0EE-7A89-E5880DB19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974" y="286912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7</a:t>
            </a:r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73FA2495-D571-EE6A-81A2-6878C6B11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149" y="253257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6</a:t>
            </a:r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573340C2-F225-D296-60C1-F1B147B08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724" y="344855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6AB4354B-CD3A-0A85-1455-84FC76F97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6299" y="355333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AC8DBEF9-692E-2D57-6ABB-2CAC10DA4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749" y="363270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cxnSp>
        <p:nvCxnSpPr>
          <p:cNvPr id="23" name="AutoShape 19">
            <a:extLst>
              <a:ext uri="{FF2B5EF4-FFF2-40B4-BE49-F238E27FC236}">
                <a16:creationId xmlns:a16="http://schemas.microsoft.com/office/drawing/2014/main" id="{1C001E6B-46D2-9C8C-0277-9A6E66D47C90}"/>
              </a:ext>
            </a:extLst>
          </p:cNvPr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3042237" y="2626233"/>
            <a:ext cx="842962" cy="444500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AutoShape 20">
            <a:extLst>
              <a:ext uri="{FF2B5EF4-FFF2-40B4-BE49-F238E27FC236}">
                <a16:creationId xmlns:a16="http://schemas.microsoft.com/office/drawing/2014/main" id="{6B953782-A7C9-80C3-7506-01A9AFB2D16B}"/>
              </a:ext>
            </a:extLst>
          </p:cNvPr>
          <p:cNvCxnSpPr>
            <a:cxnSpLocks noChangeShapeType="1"/>
            <a:stCxn id="6" idx="5"/>
            <a:endCxn id="8" idx="1"/>
          </p:cNvCxnSpPr>
          <p:nvPr/>
        </p:nvCxnSpPr>
        <p:spPr bwMode="auto">
          <a:xfrm>
            <a:off x="3042237" y="3369183"/>
            <a:ext cx="666750" cy="630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AutoShape 21">
            <a:extLst>
              <a:ext uri="{FF2B5EF4-FFF2-40B4-BE49-F238E27FC236}">
                <a16:creationId xmlns:a16="http://schemas.microsoft.com/office/drawing/2014/main" id="{134A6A2A-3564-968D-97EE-669EDF8E3779}"/>
              </a:ext>
            </a:extLst>
          </p:cNvPr>
          <p:cNvCxnSpPr>
            <a:cxnSpLocks noChangeShapeType="1"/>
            <a:stCxn id="7" idx="5"/>
            <a:endCxn id="4" idx="1"/>
          </p:cNvCxnSpPr>
          <p:nvPr/>
        </p:nvCxnSpPr>
        <p:spPr bwMode="auto">
          <a:xfrm>
            <a:off x="4145549" y="2626233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AutoShape 22">
            <a:extLst>
              <a:ext uri="{FF2B5EF4-FFF2-40B4-BE49-F238E27FC236}">
                <a16:creationId xmlns:a16="http://schemas.microsoft.com/office/drawing/2014/main" id="{1038A75B-B863-E9B3-3C5A-9772D7A6CAAE}"/>
              </a:ext>
            </a:extLst>
          </p:cNvPr>
          <p:cNvCxnSpPr>
            <a:cxnSpLocks noChangeShapeType="1"/>
            <a:stCxn id="7" idx="6"/>
            <a:endCxn id="9" idx="1"/>
          </p:cNvCxnSpPr>
          <p:nvPr/>
        </p:nvCxnSpPr>
        <p:spPr bwMode="auto">
          <a:xfrm>
            <a:off x="4207462" y="2486533"/>
            <a:ext cx="1766887" cy="381000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23">
            <a:extLst>
              <a:ext uri="{FF2B5EF4-FFF2-40B4-BE49-F238E27FC236}">
                <a16:creationId xmlns:a16="http://schemas.microsoft.com/office/drawing/2014/main" id="{C2099830-087D-BCD3-DC50-BB4E0AB0200B}"/>
              </a:ext>
            </a:extLst>
          </p:cNvPr>
          <p:cNvCxnSpPr>
            <a:cxnSpLocks noChangeShapeType="1"/>
            <a:stCxn id="4" idx="7"/>
            <a:endCxn id="9" idx="2"/>
          </p:cNvCxnSpPr>
          <p:nvPr/>
        </p:nvCxnSpPr>
        <p:spPr bwMode="auto">
          <a:xfrm flipV="1">
            <a:off x="4891674" y="3016758"/>
            <a:ext cx="1009650" cy="28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24">
            <a:extLst>
              <a:ext uri="{FF2B5EF4-FFF2-40B4-BE49-F238E27FC236}">
                <a16:creationId xmlns:a16="http://schemas.microsoft.com/office/drawing/2014/main" id="{A3ACA074-A490-A321-9A49-D4C5AA429F2D}"/>
              </a:ext>
            </a:extLst>
          </p:cNvPr>
          <p:cNvCxnSpPr>
            <a:cxnSpLocks noChangeShapeType="1"/>
            <a:stCxn id="4" idx="5"/>
            <a:endCxn id="10" idx="1"/>
          </p:cNvCxnSpPr>
          <p:nvPr/>
        </p:nvCxnSpPr>
        <p:spPr bwMode="auto">
          <a:xfrm>
            <a:off x="4891674" y="3585083"/>
            <a:ext cx="635000" cy="403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25">
            <a:extLst>
              <a:ext uri="{FF2B5EF4-FFF2-40B4-BE49-F238E27FC236}">
                <a16:creationId xmlns:a16="http://schemas.microsoft.com/office/drawing/2014/main" id="{B50A8E3F-44FC-6CFB-DF74-3AA85D560923}"/>
              </a:ext>
            </a:extLst>
          </p:cNvPr>
          <p:cNvCxnSpPr>
            <a:cxnSpLocks noChangeShapeType="1"/>
            <a:stCxn id="10" idx="0"/>
            <a:endCxn id="9" idx="3"/>
          </p:cNvCxnSpPr>
          <p:nvPr/>
        </p:nvCxnSpPr>
        <p:spPr bwMode="auto">
          <a:xfrm flipV="1">
            <a:off x="5656849" y="3165983"/>
            <a:ext cx="317500" cy="768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26">
            <a:extLst>
              <a:ext uri="{FF2B5EF4-FFF2-40B4-BE49-F238E27FC236}">
                <a16:creationId xmlns:a16="http://schemas.microsoft.com/office/drawing/2014/main" id="{647BC72B-8C07-952C-64F0-D67E4CD3FC31}"/>
              </a:ext>
            </a:extLst>
          </p:cNvPr>
          <p:cNvCxnSpPr>
            <a:cxnSpLocks noChangeShapeType="1"/>
            <a:stCxn id="8" idx="6"/>
            <a:endCxn id="10" idx="2"/>
          </p:cNvCxnSpPr>
          <p:nvPr/>
        </p:nvCxnSpPr>
        <p:spPr bwMode="auto">
          <a:xfrm flipV="1">
            <a:off x="4031249" y="4128008"/>
            <a:ext cx="1431925" cy="1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27">
            <a:extLst>
              <a:ext uri="{FF2B5EF4-FFF2-40B4-BE49-F238E27FC236}">
                <a16:creationId xmlns:a16="http://schemas.microsoft.com/office/drawing/2014/main" id="{F6641204-93CE-A753-190D-7058AA0821B9}"/>
              </a:ext>
            </a:extLst>
          </p:cNvPr>
          <p:cNvCxnSpPr>
            <a:cxnSpLocks noChangeShapeType="1"/>
            <a:stCxn id="8" idx="7"/>
            <a:endCxn id="4" idx="3"/>
          </p:cNvCxnSpPr>
          <p:nvPr/>
        </p:nvCxnSpPr>
        <p:spPr bwMode="auto">
          <a:xfrm flipV="1">
            <a:off x="3969337" y="3585083"/>
            <a:ext cx="661987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AutoShape 28">
            <a:extLst>
              <a:ext uri="{FF2B5EF4-FFF2-40B4-BE49-F238E27FC236}">
                <a16:creationId xmlns:a16="http://schemas.microsoft.com/office/drawing/2014/main" id="{08EE68E1-A238-B392-5CE7-80DE8F4538E8}"/>
              </a:ext>
            </a:extLst>
          </p:cNvPr>
          <p:cNvCxnSpPr>
            <a:cxnSpLocks noChangeShapeType="1"/>
            <a:stCxn id="6" idx="6"/>
            <a:endCxn id="4" idx="2"/>
          </p:cNvCxnSpPr>
          <p:nvPr/>
        </p:nvCxnSpPr>
        <p:spPr bwMode="auto">
          <a:xfrm>
            <a:off x="3113674" y="3219958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" name="Picture 2" descr="\documentclass{article}&#10;\usepackage{amsmath}&#10;\pagestyle{empty}&#10;\usepackage{xcolor}&#10;\begin{document}&#10;&#10;\textcolor{black}{\textcolor{red}{Total Flow} $|f|=\textcolor{red}{6}$}  &#10;&#10;\end{document}" title="IguanaTex Bitmap Display">
            <a:extLst>
              <a:ext uri="{FF2B5EF4-FFF2-40B4-BE49-F238E27FC236}">
                <a16:creationId xmlns:a16="http://schemas.microsoft.com/office/drawing/2014/main" id="{D2AD0DB2-B7E9-D0BB-8A6F-A58DDC45C59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79129" y="5212336"/>
            <a:ext cx="2491398" cy="312830"/>
          </a:xfrm>
          <a:prstGeom prst="rect">
            <a:avLst/>
          </a:prstGeom>
        </p:spPr>
      </p:pic>
      <p:sp>
        <p:nvSpPr>
          <p:cNvPr id="35" name="Text Box 18">
            <a:extLst>
              <a:ext uri="{FF2B5EF4-FFF2-40B4-BE49-F238E27FC236}">
                <a16:creationId xmlns:a16="http://schemas.microsoft.com/office/drawing/2014/main" id="{421ACDCE-6FBB-9E0E-6FAB-29B78CC26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9399" y="4102897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2</a:t>
            </a:r>
          </a:p>
        </p:txBody>
      </p:sp>
      <p:pic>
        <p:nvPicPr>
          <p:cNvPr id="38" name="Picture 37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677E2D2D-73CE-DF9C-71B7-B629EFFF421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347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005F796-A7BD-1C54-1AB4-A413E7FF9895}"/>
              </a:ext>
            </a:extLst>
          </p:cNvPr>
          <p:cNvSpPr/>
          <p:nvPr/>
        </p:nvSpPr>
        <p:spPr>
          <a:xfrm>
            <a:off x="1988046" y="1645663"/>
            <a:ext cx="5075436" cy="32707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The Ford-Fulkerson Algorithm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1A7E00-8038-DC2E-D848-07BFBDFA820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4578937" y="326282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w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AD9DFCB1-4BD6-0A2C-BDC1-CB0F77B5B20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2729499" y="3037395"/>
            <a:ext cx="366713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61B498F0-AD6F-B8DC-589A-94CCAB5509C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3832812" y="230397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E59B1604-029F-D232-A826-A269D6CAEA8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3656599" y="395655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E5EE3DC8-FD45-4DE2-3A9E-2B4A5B3D0F8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5921962" y="2834195"/>
            <a:ext cx="366712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14A5F8DC-00C5-C61E-4BE4-24314A20C68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5474287" y="394544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z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69606C3C-A0B2-A7A1-FEF2-4F754A27E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6124" y="301517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95AD7258-C45C-47A9-5C2D-6315CDF1C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3924" y="344855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1B2560CB-A372-6193-07AC-1FEEA78BE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0499" y="273894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963C5613-5C13-518D-7994-3007C7FD1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6749" y="231984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9F91CE4A-39D2-A0EE-7A89-E5880DB19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974" y="286912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7</a:t>
            </a:r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73FA2495-D571-EE6A-81A2-6878C6B11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149" y="253257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6</a:t>
            </a:r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573340C2-F225-D296-60C1-F1B147B08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724" y="344855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6AB4354B-CD3A-0A85-1455-84FC76F97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6299" y="355333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AC8DBEF9-692E-2D57-6ABB-2CAC10DA4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749" y="363270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cxnSp>
        <p:nvCxnSpPr>
          <p:cNvPr id="23" name="AutoShape 19">
            <a:extLst>
              <a:ext uri="{FF2B5EF4-FFF2-40B4-BE49-F238E27FC236}">
                <a16:creationId xmlns:a16="http://schemas.microsoft.com/office/drawing/2014/main" id="{1C001E6B-46D2-9C8C-0277-9A6E66D47C90}"/>
              </a:ext>
            </a:extLst>
          </p:cNvPr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3042237" y="2626233"/>
            <a:ext cx="84296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AutoShape 20">
            <a:extLst>
              <a:ext uri="{FF2B5EF4-FFF2-40B4-BE49-F238E27FC236}">
                <a16:creationId xmlns:a16="http://schemas.microsoft.com/office/drawing/2014/main" id="{6B953782-A7C9-80C3-7506-01A9AFB2D16B}"/>
              </a:ext>
            </a:extLst>
          </p:cNvPr>
          <p:cNvCxnSpPr>
            <a:cxnSpLocks noChangeShapeType="1"/>
            <a:stCxn id="6" idx="5"/>
            <a:endCxn id="8" idx="1"/>
          </p:cNvCxnSpPr>
          <p:nvPr/>
        </p:nvCxnSpPr>
        <p:spPr bwMode="auto">
          <a:xfrm>
            <a:off x="3042237" y="3369183"/>
            <a:ext cx="666750" cy="630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AutoShape 21">
            <a:extLst>
              <a:ext uri="{FF2B5EF4-FFF2-40B4-BE49-F238E27FC236}">
                <a16:creationId xmlns:a16="http://schemas.microsoft.com/office/drawing/2014/main" id="{134A6A2A-3564-968D-97EE-669EDF8E3779}"/>
              </a:ext>
            </a:extLst>
          </p:cNvPr>
          <p:cNvCxnSpPr>
            <a:cxnSpLocks noChangeShapeType="1"/>
            <a:stCxn id="7" idx="5"/>
            <a:endCxn id="4" idx="1"/>
          </p:cNvCxnSpPr>
          <p:nvPr/>
        </p:nvCxnSpPr>
        <p:spPr bwMode="auto">
          <a:xfrm>
            <a:off x="4145549" y="2626233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AutoShape 22">
            <a:extLst>
              <a:ext uri="{FF2B5EF4-FFF2-40B4-BE49-F238E27FC236}">
                <a16:creationId xmlns:a16="http://schemas.microsoft.com/office/drawing/2014/main" id="{1038A75B-B863-E9B3-3C5A-9772D7A6CAAE}"/>
              </a:ext>
            </a:extLst>
          </p:cNvPr>
          <p:cNvCxnSpPr>
            <a:cxnSpLocks noChangeShapeType="1"/>
            <a:stCxn id="7" idx="6"/>
            <a:endCxn id="9" idx="1"/>
          </p:cNvCxnSpPr>
          <p:nvPr/>
        </p:nvCxnSpPr>
        <p:spPr bwMode="auto">
          <a:xfrm>
            <a:off x="4207462" y="2486533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23">
            <a:extLst>
              <a:ext uri="{FF2B5EF4-FFF2-40B4-BE49-F238E27FC236}">
                <a16:creationId xmlns:a16="http://schemas.microsoft.com/office/drawing/2014/main" id="{C2099830-087D-BCD3-DC50-BB4E0AB0200B}"/>
              </a:ext>
            </a:extLst>
          </p:cNvPr>
          <p:cNvCxnSpPr>
            <a:cxnSpLocks noChangeShapeType="1"/>
            <a:stCxn id="4" idx="7"/>
            <a:endCxn id="9" idx="2"/>
          </p:cNvCxnSpPr>
          <p:nvPr/>
        </p:nvCxnSpPr>
        <p:spPr bwMode="auto">
          <a:xfrm flipV="1">
            <a:off x="4891674" y="3016758"/>
            <a:ext cx="1009650" cy="288925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24">
            <a:extLst>
              <a:ext uri="{FF2B5EF4-FFF2-40B4-BE49-F238E27FC236}">
                <a16:creationId xmlns:a16="http://schemas.microsoft.com/office/drawing/2014/main" id="{A3ACA074-A490-A321-9A49-D4C5AA429F2D}"/>
              </a:ext>
            </a:extLst>
          </p:cNvPr>
          <p:cNvCxnSpPr>
            <a:cxnSpLocks noChangeShapeType="1"/>
            <a:stCxn id="4" idx="5"/>
            <a:endCxn id="10" idx="1"/>
          </p:cNvCxnSpPr>
          <p:nvPr/>
        </p:nvCxnSpPr>
        <p:spPr bwMode="auto">
          <a:xfrm>
            <a:off x="4891674" y="3585083"/>
            <a:ext cx="635000" cy="403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25">
            <a:extLst>
              <a:ext uri="{FF2B5EF4-FFF2-40B4-BE49-F238E27FC236}">
                <a16:creationId xmlns:a16="http://schemas.microsoft.com/office/drawing/2014/main" id="{B50A8E3F-44FC-6CFB-DF74-3AA85D560923}"/>
              </a:ext>
            </a:extLst>
          </p:cNvPr>
          <p:cNvCxnSpPr>
            <a:cxnSpLocks noChangeShapeType="1"/>
            <a:stCxn id="10" idx="0"/>
            <a:endCxn id="9" idx="3"/>
          </p:cNvCxnSpPr>
          <p:nvPr/>
        </p:nvCxnSpPr>
        <p:spPr bwMode="auto">
          <a:xfrm flipV="1">
            <a:off x="5656849" y="3165983"/>
            <a:ext cx="317500" cy="768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26">
            <a:extLst>
              <a:ext uri="{FF2B5EF4-FFF2-40B4-BE49-F238E27FC236}">
                <a16:creationId xmlns:a16="http://schemas.microsoft.com/office/drawing/2014/main" id="{647BC72B-8C07-952C-64F0-D67E4CD3FC31}"/>
              </a:ext>
            </a:extLst>
          </p:cNvPr>
          <p:cNvCxnSpPr>
            <a:cxnSpLocks noChangeShapeType="1"/>
            <a:stCxn id="8" idx="6"/>
            <a:endCxn id="10" idx="2"/>
          </p:cNvCxnSpPr>
          <p:nvPr/>
        </p:nvCxnSpPr>
        <p:spPr bwMode="auto">
          <a:xfrm flipV="1">
            <a:off x="4031249" y="4128008"/>
            <a:ext cx="1431925" cy="1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27">
            <a:extLst>
              <a:ext uri="{FF2B5EF4-FFF2-40B4-BE49-F238E27FC236}">
                <a16:creationId xmlns:a16="http://schemas.microsoft.com/office/drawing/2014/main" id="{F6641204-93CE-A753-190D-7058AA0821B9}"/>
              </a:ext>
            </a:extLst>
          </p:cNvPr>
          <p:cNvCxnSpPr>
            <a:cxnSpLocks noChangeShapeType="1"/>
            <a:stCxn id="8" idx="7"/>
            <a:endCxn id="4" idx="3"/>
          </p:cNvCxnSpPr>
          <p:nvPr/>
        </p:nvCxnSpPr>
        <p:spPr bwMode="auto">
          <a:xfrm flipV="1">
            <a:off x="3969337" y="3585083"/>
            <a:ext cx="661987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AutoShape 28">
            <a:extLst>
              <a:ext uri="{FF2B5EF4-FFF2-40B4-BE49-F238E27FC236}">
                <a16:creationId xmlns:a16="http://schemas.microsoft.com/office/drawing/2014/main" id="{08EE68E1-A238-B392-5CE7-80DE8F4538E8}"/>
              </a:ext>
            </a:extLst>
          </p:cNvPr>
          <p:cNvCxnSpPr>
            <a:cxnSpLocks noChangeShapeType="1"/>
            <a:stCxn id="6" idx="6"/>
            <a:endCxn id="4" idx="2"/>
          </p:cNvCxnSpPr>
          <p:nvPr/>
        </p:nvCxnSpPr>
        <p:spPr bwMode="auto">
          <a:xfrm>
            <a:off x="3113674" y="3219958"/>
            <a:ext cx="1454150" cy="225425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" name="Picture 4" descr="\documentclass{article}&#10;\usepackage{amsmath}&#10;\pagestyle{empty}&#10;\usepackage{xcolor}&#10;\begin{document}&#10;&#10;\textcolor{black}{\textcolor{red}{Total Flow} $|f|=\textcolor{red}{8}$}  &#10;&#10;\end{document}" title="IguanaTex Bitmap Display">
            <a:extLst>
              <a:ext uri="{FF2B5EF4-FFF2-40B4-BE49-F238E27FC236}">
                <a16:creationId xmlns:a16="http://schemas.microsoft.com/office/drawing/2014/main" id="{B12D7D03-5419-A0F9-1020-BF4A6D3EF4B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79129" y="5212336"/>
            <a:ext cx="2491398" cy="312830"/>
          </a:xfrm>
          <a:prstGeom prst="rect">
            <a:avLst/>
          </a:prstGeom>
        </p:spPr>
      </p:pic>
      <p:sp>
        <p:nvSpPr>
          <p:cNvPr id="35" name="Text Box 18">
            <a:extLst>
              <a:ext uri="{FF2B5EF4-FFF2-40B4-BE49-F238E27FC236}">
                <a16:creationId xmlns:a16="http://schemas.microsoft.com/office/drawing/2014/main" id="{421ACDCE-6FBB-9E0E-6FAB-29B78CC26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9399" y="4102897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2</a:t>
            </a:r>
          </a:p>
        </p:txBody>
      </p:sp>
      <p:pic>
        <p:nvPicPr>
          <p:cNvPr id="38" name="Picture 37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677E2D2D-73CE-DF9C-71B7-B629EFFF421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57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005F796-A7BD-1C54-1AB4-A413E7FF9895}"/>
              </a:ext>
            </a:extLst>
          </p:cNvPr>
          <p:cNvSpPr/>
          <p:nvPr/>
        </p:nvSpPr>
        <p:spPr>
          <a:xfrm>
            <a:off x="1988046" y="1645663"/>
            <a:ext cx="5075436" cy="32707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The Ford-Fulkerson Algorithm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1A7E00-8038-DC2E-D848-07BFBDFA820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4578937" y="326282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w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AD9DFCB1-4BD6-0A2C-BDC1-CB0F77B5B20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2729499" y="3037395"/>
            <a:ext cx="366713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61B498F0-AD6F-B8DC-589A-94CCAB5509C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3832812" y="230397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E59B1604-029F-D232-A826-A269D6CAEA8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3656599" y="395655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E5EE3DC8-FD45-4DE2-3A9E-2B4A5B3D0F8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5921962" y="2834195"/>
            <a:ext cx="366712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14A5F8DC-00C5-C61E-4BE4-24314A20C68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5474287" y="394544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z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69606C3C-A0B2-A7A1-FEF2-4F754A27E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6124" y="301517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95AD7258-C45C-47A9-5C2D-6315CDF1C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3924" y="344855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1B2560CB-A372-6193-07AC-1FEEA78BE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0499" y="273894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963C5613-5C13-518D-7994-3007C7FD1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6749" y="231984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9F91CE4A-39D2-A0EE-7A89-E5880DB19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974" y="286912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7</a:t>
            </a:r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73FA2495-D571-EE6A-81A2-6878C6B11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149" y="253257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6</a:t>
            </a:r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573340C2-F225-D296-60C1-F1B147B08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724" y="344855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6AB4354B-CD3A-0A85-1455-84FC76F97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6299" y="355333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AC8DBEF9-692E-2D57-6ABB-2CAC10DA4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749" y="363270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cxnSp>
        <p:nvCxnSpPr>
          <p:cNvPr id="23" name="AutoShape 19">
            <a:extLst>
              <a:ext uri="{FF2B5EF4-FFF2-40B4-BE49-F238E27FC236}">
                <a16:creationId xmlns:a16="http://schemas.microsoft.com/office/drawing/2014/main" id="{1C001E6B-46D2-9C8C-0277-9A6E66D47C90}"/>
              </a:ext>
            </a:extLst>
          </p:cNvPr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3042237" y="2626233"/>
            <a:ext cx="84296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AutoShape 20">
            <a:extLst>
              <a:ext uri="{FF2B5EF4-FFF2-40B4-BE49-F238E27FC236}">
                <a16:creationId xmlns:a16="http://schemas.microsoft.com/office/drawing/2014/main" id="{6B953782-A7C9-80C3-7506-01A9AFB2D16B}"/>
              </a:ext>
            </a:extLst>
          </p:cNvPr>
          <p:cNvCxnSpPr>
            <a:cxnSpLocks noChangeShapeType="1"/>
            <a:stCxn id="6" idx="5"/>
            <a:endCxn id="8" idx="1"/>
          </p:cNvCxnSpPr>
          <p:nvPr/>
        </p:nvCxnSpPr>
        <p:spPr bwMode="auto">
          <a:xfrm>
            <a:off x="3042237" y="3369183"/>
            <a:ext cx="666750" cy="630237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AutoShape 21">
            <a:extLst>
              <a:ext uri="{FF2B5EF4-FFF2-40B4-BE49-F238E27FC236}">
                <a16:creationId xmlns:a16="http://schemas.microsoft.com/office/drawing/2014/main" id="{134A6A2A-3564-968D-97EE-669EDF8E3779}"/>
              </a:ext>
            </a:extLst>
          </p:cNvPr>
          <p:cNvCxnSpPr>
            <a:cxnSpLocks noChangeShapeType="1"/>
            <a:stCxn id="7" idx="5"/>
            <a:endCxn id="4" idx="1"/>
          </p:cNvCxnSpPr>
          <p:nvPr/>
        </p:nvCxnSpPr>
        <p:spPr bwMode="auto">
          <a:xfrm>
            <a:off x="4145549" y="2626233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AutoShape 22">
            <a:extLst>
              <a:ext uri="{FF2B5EF4-FFF2-40B4-BE49-F238E27FC236}">
                <a16:creationId xmlns:a16="http://schemas.microsoft.com/office/drawing/2014/main" id="{1038A75B-B863-E9B3-3C5A-9772D7A6CAAE}"/>
              </a:ext>
            </a:extLst>
          </p:cNvPr>
          <p:cNvCxnSpPr>
            <a:cxnSpLocks noChangeShapeType="1"/>
            <a:stCxn id="7" idx="6"/>
            <a:endCxn id="9" idx="1"/>
          </p:cNvCxnSpPr>
          <p:nvPr/>
        </p:nvCxnSpPr>
        <p:spPr bwMode="auto">
          <a:xfrm>
            <a:off x="4207462" y="2486533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23">
            <a:extLst>
              <a:ext uri="{FF2B5EF4-FFF2-40B4-BE49-F238E27FC236}">
                <a16:creationId xmlns:a16="http://schemas.microsoft.com/office/drawing/2014/main" id="{C2099830-087D-BCD3-DC50-BB4E0AB0200B}"/>
              </a:ext>
            </a:extLst>
          </p:cNvPr>
          <p:cNvCxnSpPr>
            <a:cxnSpLocks noChangeShapeType="1"/>
            <a:stCxn id="4" idx="7"/>
            <a:endCxn id="9" idx="2"/>
          </p:cNvCxnSpPr>
          <p:nvPr/>
        </p:nvCxnSpPr>
        <p:spPr bwMode="auto">
          <a:xfrm flipV="1">
            <a:off x="4891674" y="3016758"/>
            <a:ext cx="1009650" cy="28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24">
            <a:extLst>
              <a:ext uri="{FF2B5EF4-FFF2-40B4-BE49-F238E27FC236}">
                <a16:creationId xmlns:a16="http://schemas.microsoft.com/office/drawing/2014/main" id="{A3ACA074-A490-A321-9A49-D4C5AA429F2D}"/>
              </a:ext>
            </a:extLst>
          </p:cNvPr>
          <p:cNvCxnSpPr>
            <a:cxnSpLocks noChangeShapeType="1"/>
            <a:stCxn id="4" idx="5"/>
            <a:endCxn id="10" idx="1"/>
          </p:cNvCxnSpPr>
          <p:nvPr/>
        </p:nvCxnSpPr>
        <p:spPr bwMode="auto">
          <a:xfrm>
            <a:off x="4891674" y="3585083"/>
            <a:ext cx="635000" cy="403225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25">
            <a:extLst>
              <a:ext uri="{FF2B5EF4-FFF2-40B4-BE49-F238E27FC236}">
                <a16:creationId xmlns:a16="http://schemas.microsoft.com/office/drawing/2014/main" id="{B50A8E3F-44FC-6CFB-DF74-3AA85D560923}"/>
              </a:ext>
            </a:extLst>
          </p:cNvPr>
          <p:cNvCxnSpPr>
            <a:cxnSpLocks noChangeShapeType="1"/>
            <a:stCxn id="10" idx="0"/>
            <a:endCxn id="9" idx="3"/>
          </p:cNvCxnSpPr>
          <p:nvPr/>
        </p:nvCxnSpPr>
        <p:spPr bwMode="auto">
          <a:xfrm flipV="1">
            <a:off x="5656849" y="3165983"/>
            <a:ext cx="317500" cy="768350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26">
            <a:extLst>
              <a:ext uri="{FF2B5EF4-FFF2-40B4-BE49-F238E27FC236}">
                <a16:creationId xmlns:a16="http://schemas.microsoft.com/office/drawing/2014/main" id="{647BC72B-8C07-952C-64F0-D67E4CD3FC31}"/>
              </a:ext>
            </a:extLst>
          </p:cNvPr>
          <p:cNvCxnSpPr>
            <a:cxnSpLocks noChangeShapeType="1"/>
            <a:stCxn id="8" idx="6"/>
            <a:endCxn id="10" idx="2"/>
          </p:cNvCxnSpPr>
          <p:nvPr/>
        </p:nvCxnSpPr>
        <p:spPr bwMode="auto">
          <a:xfrm flipV="1">
            <a:off x="4031249" y="4128008"/>
            <a:ext cx="1431925" cy="1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27">
            <a:extLst>
              <a:ext uri="{FF2B5EF4-FFF2-40B4-BE49-F238E27FC236}">
                <a16:creationId xmlns:a16="http://schemas.microsoft.com/office/drawing/2014/main" id="{F6641204-93CE-A753-190D-7058AA0821B9}"/>
              </a:ext>
            </a:extLst>
          </p:cNvPr>
          <p:cNvCxnSpPr>
            <a:cxnSpLocks noChangeShapeType="1"/>
            <a:stCxn id="8" idx="7"/>
            <a:endCxn id="4" idx="3"/>
          </p:cNvCxnSpPr>
          <p:nvPr/>
        </p:nvCxnSpPr>
        <p:spPr bwMode="auto">
          <a:xfrm flipV="1">
            <a:off x="3969337" y="3585083"/>
            <a:ext cx="661987" cy="414337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AutoShape 28">
            <a:extLst>
              <a:ext uri="{FF2B5EF4-FFF2-40B4-BE49-F238E27FC236}">
                <a16:creationId xmlns:a16="http://schemas.microsoft.com/office/drawing/2014/main" id="{08EE68E1-A238-B392-5CE7-80DE8F4538E8}"/>
              </a:ext>
            </a:extLst>
          </p:cNvPr>
          <p:cNvCxnSpPr>
            <a:cxnSpLocks noChangeShapeType="1"/>
            <a:stCxn id="6" idx="6"/>
            <a:endCxn id="4" idx="2"/>
          </p:cNvCxnSpPr>
          <p:nvPr/>
        </p:nvCxnSpPr>
        <p:spPr bwMode="auto">
          <a:xfrm>
            <a:off x="3113674" y="3219958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" name="Picture 2" descr="\documentclass{article}&#10;\usepackage{amsmath}&#10;\pagestyle{empty}&#10;\usepackage{xcolor}&#10;\begin{document}&#10;&#10;\textcolor{black}{\textcolor{red}{Total Flow} $|f|=\textcolor{red}{9}$}  &#10;&#10;\end{document}" title="IguanaTex Bitmap Display">
            <a:extLst>
              <a:ext uri="{FF2B5EF4-FFF2-40B4-BE49-F238E27FC236}">
                <a16:creationId xmlns:a16="http://schemas.microsoft.com/office/drawing/2014/main" id="{04AE7B8D-FB31-0DB7-DE36-B666D85E8D5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79129" y="5212336"/>
            <a:ext cx="2491398" cy="312830"/>
          </a:xfrm>
          <a:prstGeom prst="rect">
            <a:avLst/>
          </a:prstGeom>
        </p:spPr>
      </p:pic>
      <p:sp>
        <p:nvSpPr>
          <p:cNvPr id="35" name="Text Box 18">
            <a:extLst>
              <a:ext uri="{FF2B5EF4-FFF2-40B4-BE49-F238E27FC236}">
                <a16:creationId xmlns:a16="http://schemas.microsoft.com/office/drawing/2014/main" id="{421ACDCE-6FBB-9E0E-6FAB-29B78CC26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9399" y="4102897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2</a:t>
            </a:r>
          </a:p>
        </p:txBody>
      </p:sp>
      <p:pic>
        <p:nvPicPr>
          <p:cNvPr id="38" name="Picture 37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677E2D2D-73CE-DF9C-71B7-B629EFFF421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1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Fractional Knapsack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9" name="Picture 6" descr="HH01008_">
            <a:extLst>
              <a:ext uri="{FF2B5EF4-FFF2-40B4-BE49-F238E27FC236}">
                <a16:creationId xmlns:a16="http://schemas.microsoft.com/office/drawing/2014/main" id="{BEB8C9A5-511C-8503-3B3D-A5A170599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675" y="3705143"/>
            <a:ext cx="495300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HH01008_">
            <a:extLst>
              <a:ext uri="{FF2B5EF4-FFF2-40B4-BE49-F238E27FC236}">
                <a16:creationId xmlns:a16="http://schemas.microsoft.com/office/drawing/2014/main" id="{F837C58C-3FDA-7EBF-324E-7ECD633AE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262" y="3324143"/>
            <a:ext cx="708025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HH01008_">
            <a:extLst>
              <a:ext uri="{FF2B5EF4-FFF2-40B4-BE49-F238E27FC236}">
                <a16:creationId xmlns:a16="http://schemas.microsoft.com/office/drawing/2014/main" id="{7AB812D1-FD7E-6DB3-BBEC-9EA18A615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912" y="4009943"/>
            <a:ext cx="325438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 descr="HH01008_">
            <a:extLst>
              <a:ext uri="{FF2B5EF4-FFF2-40B4-BE49-F238E27FC236}">
                <a16:creationId xmlns:a16="http://schemas.microsoft.com/office/drawing/2014/main" id="{5EFB152A-83BF-959C-69A9-F3C8F0C57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537" y="3525755"/>
            <a:ext cx="5953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 descr="HH01008_">
            <a:extLst>
              <a:ext uri="{FF2B5EF4-FFF2-40B4-BE49-F238E27FC236}">
                <a16:creationId xmlns:a16="http://schemas.microsoft.com/office/drawing/2014/main" id="{5E156390-F334-92BF-82C1-91D105E94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387" y="4059155"/>
            <a:ext cx="28257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13">
            <a:extLst>
              <a:ext uri="{FF2B5EF4-FFF2-40B4-BE49-F238E27FC236}">
                <a16:creationId xmlns:a16="http://schemas.microsoft.com/office/drawing/2014/main" id="{34F27BA7-442E-1E3C-17BE-0C4BF417D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100" y="4211555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C303F0F3-FDB0-E2FA-8E8D-4940B0FF8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3050" y="4211555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1A449075-5A73-8BA3-0FD6-E8EED20AD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3612" y="4211555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1257CF53-C5A0-159E-E4F8-B1D207B70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762" y="4211555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F8DE172B-56E0-14AD-8D59-CE82C579B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0450" y="4211555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F963C8F5-25B6-7219-F1AD-F12DCEB58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392" y="4778352"/>
            <a:ext cx="11595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Weight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21" name="Text Box 17">
            <a:extLst>
              <a:ext uri="{FF2B5EF4-FFF2-40B4-BE49-F238E27FC236}">
                <a16:creationId xmlns:a16="http://schemas.microsoft.com/office/drawing/2014/main" id="{1AC0A276-BA2A-3027-C83E-6DE660F1E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6546" y="4824520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4 ml</a:t>
            </a:r>
          </a:p>
        </p:txBody>
      </p:sp>
      <p:sp>
        <p:nvSpPr>
          <p:cNvPr id="22" name="Text Box 18">
            <a:extLst>
              <a:ext uri="{FF2B5EF4-FFF2-40B4-BE49-F238E27FC236}">
                <a16:creationId xmlns:a16="http://schemas.microsoft.com/office/drawing/2014/main" id="{F034B425-80C5-E357-5260-61A7C37E6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529" y="4824520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8 ml</a:t>
            </a:r>
          </a:p>
        </p:txBody>
      </p:sp>
      <p:sp>
        <p:nvSpPr>
          <p:cNvPr id="23" name="Text Box 19">
            <a:extLst>
              <a:ext uri="{FF2B5EF4-FFF2-40B4-BE49-F238E27FC236}">
                <a16:creationId xmlns:a16="http://schemas.microsoft.com/office/drawing/2014/main" id="{8034EDA7-939B-D04E-4C24-E7486FFED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0366" y="4822424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2 ml</a:t>
            </a:r>
          </a:p>
        </p:txBody>
      </p:sp>
      <p:sp>
        <p:nvSpPr>
          <p:cNvPr id="24" name="Text Box 20">
            <a:extLst>
              <a:ext uri="{FF2B5EF4-FFF2-40B4-BE49-F238E27FC236}">
                <a16:creationId xmlns:a16="http://schemas.microsoft.com/office/drawing/2014/main" id="{041A9679-37C2-1DDD-9EBE-A7D82FCC8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6642" y="4804837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6 ml</a:t>
            </a:r>
          </a:p>
        </p:txBody>
      </p:sp>
      <p:sp>
        <p:nvSpPr>
          <p:cNvPr id="25" name="Text Box 21">
            <a:extLst>
              <a:ext uri="{FF2B5EF4-FFF2-40B4-BE49-F238E27FC236}">
                <a16:creationId xmlns:a16="http://schemas.microsoft.com/office/drawing/2014/main" id="{54D4F491-1166-857A-7F8C-9457E71A4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1330" y="4813630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1 ml</a:t>
            </a:r>
          </a:p>
        </p:txBody>
      </p:sp>
      <p:sp>
        <p:nvSpPr>
          <p:cNvPr id="26" name="Text Box 22">
            <a:extLst>
              <a:ext uri="{FF2B5EF4-FFF2-40B4-BE49-F238E27FC236}">
                <a16:creationId xmlns:a16="http://schemas.microsoft.com/office/drawing/2014/main" id="{7228C6FA-0669-3BBF-EFAD-4BBF213E4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2717" y="5273705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$12</a:t>
            </a:r>
          </a:p>
        </p:txBody>
      </p:sp>
      <p:sp>
        <p:nvSpPr>
          <p:cNvPr id="27" name="Text Box 23">
            <a:extLst>
              <a:ext uri="{FF2B5EF4-FFF2-40B4-BE49-F238E27FC236}">
                <a16:creationId xmlns:a16="http://schemas.microsoft.com/office/drawing/2014/main" id="{204E0EA1-D7FA-66C3-5A65-D53B3CC92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3287" y="5273705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$32</a:t>
            </a:r>
          </a:p>
        </p:txBody>
      </p:sp>
      <p:sp>
        <p:nvSpPr>
          <p:cNvPr id="28" name="Text Box 24">
            <a:extLst>
              <a:ext uri="{FF2B5EF4-FFF2-40B4-BE49-F238E27FC236}">
                <a16:creationId xmlns:a16="http://schemas.microsoft.com/office/drawing/2014/main" id="{4B618BA2-2B1A-CB4D-E969-F689A5727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5437" y="5273705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$40</a:t>
            </a:r>
          </a:p>
        </p:txBody>
      </p:sp>
      <p:sp>
        <p:nvSpPr>
          <p:cNvPr id="29" name="Text Box 25">
            <a:extLst>
              <a:ext uri="{FF2B5EF4-FFF2-40B4-BE49-F238E27FC236}">
                <a16:creationId xmlns:a16="http://schemas.microsoft.com/office/drawing/2014/main" id="{FD6DB78B-8126-E1F3-A33F-3B5BE784B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380" y="5273705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$30</a:t>
            </a:r>
          </a:p>
        </p:txBody>
      </p:sp>
      <p:sp>
        <p:nvSpPr>
          <p:cNvPr id="30" name="Text Box 26">
            <a:extLst>
              <a:ext uri="{FF2B5EF4-FFF2-40B4-BE49-F238E27FC236}">
                <a16:creationId xmlns:a16="http://schemas.microsoft.com/office/drawing/2014/main" id="{1DDEB9DD-CCFC-91BC-84E7-C345770B8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3575" y="5273705"/>
            <a:ext cx="560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$50</a:t>
            </a:r>
          </a:p>
        </p:txBody>
      </p:sp>
      <p:sp>
        <p:nvSpPr>
          <p:cNvPr id="31" name="Text Box 27">
            <a:extLst>
              <a:ext uri="{FF2B5EF4-FFF2-40B4-BE49-F238E27FC236}">
                <a16:creationId xmlns:a16="http://schemas.microsoft.com/office/drawing/2014/main" id="{5DC7BF27-AFF5-50B7-5775-AAA342881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964" y="4084216"/>
            <a:ext cx="9892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Items</a:t>
            </a:r>
            <a:r>
              <a:rPr lang="en-US" dirty="0">
                <a:latin typeface="+mj-lt"/>
              </a:rPr>
              <a:t>:</a:t>
            </a:r>
          </a:p>
        </p:txBody>
      </p:sp>
      <p:pic>
        <p:nvPicPr>
          <p:cNvPr id="43" name="Picture 42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D4752329-D5BD-E111-0425-3F9A09B4894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64344" y="2783048"/>
            <a:ext cx="1238205" cy="275365"/>
          </a:xfrm>
          <a:prstGeom prst="rect">
            <a:avLst/>
          </a:prstGeom>
        </p:spPr>
      </p:pic>
      <p:sp>
        <p:nvSpPr>
          <p:cNvPr id="44" name="Text Box 30">
            <a:extLst>
              <a:ext uri="{FF2B5EF4-FFF2-40B4-BE49-F238E27FC236}">
                <a16:creationId xmlns:a16="http://schemas.microsoft.com/office/drawing/2014/main" id="{76566845-93D0-B5F7-782A-F01C05A29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777" y="5672368"/>
            <a:ext cx="9578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3A3A82"/>
                </a:solidFill>
                <a:latin typeface="+mj-lt"/>
              </a:rPr>
              <a:t>Value:</a:t>
            </a:r>
          </a:p>
        </p:txBody>
      </p:sp>
      <p:sp>
        <p:nvSpPr>
          <p:cNvPr id="45" name="Text Box 32">
            <a:extLst>
              <a:ext uri="{FF2B5EF4-FFF2-40B4-BE49-F238E27FC236}">
                <a16:creationId xmlns:a16="http://schemas.microsoft.com/office/drawing/2014/main" id="{5982A120-F000-AD59-401B-AA5D3F836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004" y="6039717"/>
            <a:ext cx="12041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3A3A82"/>
                </a:solidFill>
                <a:latin typeface="+mj-lt"/>
              </a:rPr>
              <a:t>($ per ml)</a:t>
            </a:r>
          </a:p>
        </p:txBody>
      </p:sp>
      <p:sp>
        <p:nvSpPr>
          <p:cNvPr id="46" name="Text Box 22">
            <a:extLst>
              <a:ext uri="{FF2B5EF4-FFF2-40B4-BE49-F238E27FC236}">
                <a16:creationId xmlns:a16="http://schemas.microsoft.com/office/drawing/2014/main" id="{F7890A8D-C9D1-AAD0-FB07-8B0701342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5413" y="5722890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</a:t>
            </a:r>
          </a:p>
        </p:txBody>
      </p:sp>
      <p:sp>
        <p:nvSpPr>
          <p:cNvPr id="47" name="Text Box 22">
            <a:extLst>
              <a:ext uri="{FF2B5EF4-FFF2-40B4-BE49-F238E27FC236}">
                <a16:creationId xmlns:a16="http://schemas.microsoft.com/office/drawing/2014/main" id="{5C72D3D3-6859-0282-1BDC-32261940D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794" y="5722890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$4</a:t>
            </a:r>
          </a:p>
        </p:txBody>
      </p:sp>
      <p:sp>
        <p:nvSpPr>
          <p:cNvPr id="48" name="Text Box 22">
            <a:extLst>
              <a:ext uri="{FF2B5EF4-FFF2-40B4-BE49-F238E27FC236}">
                <a16:creationId xmlns:a16="http://schemas.microsoft.com/office/drawing/2014/main" id="{1EAD325E-CE33-D251-762E-C9E5F71D0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442" y="5718430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$20</a:t>
            </a:r>
          </a:p>
        </p:txBody>
      </p:sp>
      <p:sp>
        <p:nvSpPr>
          <p:cNvPr id="49" name="Text Box 22">
            <a:extLst>
              <a:ext uri="{FF2B5EF4-FFF2-40B4-BE49-F238E27FC236}">
                <a16:creationId xmlns:a16="http://schemas.microsoft.com/office/drawing/2014/main" id="{E46D383E-0161-260E-DD9A-0E307DE3D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9856" y="5722890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$5</a:t>
            </a:r>
          </a:p>
        </p:txBody>
      </p:sp>
      <p:sp>
        <p:nvSpPr>
          <p:cNvPr id="50" name="Text Box 22">
            <a:extLst>
              <a:ext uri="{FF2B5EF4-FFF2-40B4-BE49-F238E27FC236}">
                <a16:creationId xmlns:a16="http://schemas.microsoft.com/office/drawing/2014/main" id="{ABFF5240-28C1-E11D-3B60-99D48F179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385" y="5722890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$50</a:t>
            </a:r>
          </a:p>
        </p:txBody>
      </p:sp>
      <p:sp>
        <p:nvSpPr>
          <p:cNvPr id="3" name="Text Box 11">
            <a:extLst>
              <a:ext uri="{FF2B5EF4-FFF2-40B4-BE49-F238E27FC236}">
                <a16:creationId xmlns:a16="http://schemas.microsoft.com/office/drawing/2014/main" id="{A606840B-2101-2FD0-E192-FBC1B0EAE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382" y="5240017"/>
            <a:ext cx="9578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Value</a:t>
            </a:r>
            <a:r>
              <a:rPr lang="en-US" dirty="0">
                <a:latin typeface="+mj-lt"/>
              </a:rPr>
              <a:t>:</a:t>
            </a:r>
          </a:p>
        </p:txBody>
      </p:sp>
      <p:grpSp>
        <p:nvGrpSpPr>
          <p:cNvPr id="4" name="Group 47">
            <a:extLst>
              <a:ext uri="{FF2B5EF4-FFF2-40B4-BE49-F238E27FC236}">
                <a16:creationId xmlns:a16="http://schemas.microsoft.com/office/drawing/2014/main" id="{9FB965F9-CFFA-AE8A-EC8F-97EC2246FD9A}"/>
              </a:ext>
            </a:extLst>
          </p:cNvPr>
          <p:cNvGrpSpPr>
            <a:grpSpLocks/>
          </p:cNvGrpSpPr>
          <p:nvPr/>
        </p:nvGrpSpPr>
        <p:grpSpPr bwMode="auto">
          <a:xfrm>
            <a:off x="5472706" y="2847158"/>
            <a:ext cx="1247775" cy="2252663"/>
            <a:chOff x="4180" y="2068"/>
            <a:chExt cx="786" cy="1419"/>
          </a:xfrm>
        </p:grpSpPr>
        <p:sp>
          <p:nvSpPr>
            <p:cNvPr id="5" name="Freeform 38">
              <a:extLst>
                <a:ext uri="{FF2B5EF4-FFF2-40B4-BE49-F238E27FC236}">
                  <a16:creationId xmlns:a16="http://schemas.microsoft.com/office/drawing/2014/main" id="{E0002D78-9DC3-0ED6-C53B-0EA0A8E47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" y="2068"/>
              <a:ext cx="594" cy="320"/>
            </a:xfrm>
            <a:custGeom>
              <a:avLst/>
              <a:gdLst>
                <a:gd name="T0" fmla="*/ 578 w 594"/>
                <a:gd name="T1" fmla="*/ 231 h 320"/>
                <a:gd name="T2" fmla="*/ 584 w 594"/>
                <a:gd name="T3" fmla="*/ 147 h 320"/>
                <a:gd name="T4" fmla="*/ 594 w 594"/>
                <a:gd name="T5" fmla="*/ 103 h 320"/>
                <a:gd name="T6" fmla="*/ 590 w 594"/>
                <a:gd name="T7" fmla="*/ 75 h 320"/>
                <a:gd name="T8" fmla="*/ 571 w 594"/>
                <a:gd name="T9" fmla="*/ 52 h 320"/>
                <a:gd name="T10" fmla="*/ 540 w 594"/>
                <a:gd name="T11" fmla="*/ 33 h 320"/>
                <a:gd name="T12" fmla="*/ 498 w 594"/>
                <a:gd name="T13" fmla="*/ 18 h 320"/>
                <a:gd name="T14" fmla="*/ 446 w 594"/>
                <a:gd name="T15" fmla="*/ 8 h 320"/>
                <a:gd name="T16" fmla="*/ 391 w 594"/>
                <a:gd name="T17" fmla="*/ 2 h 320"/>
                <a:gd name="T18" fmla="*/ 329 w 594"/>
                <a:gd name="T19" fmla="*/ 0 h 320"/>
                <a:gd name="T20" fmla="*/ 265 w 594"/>
                <a:gd name="T21" fmla="*/ 2 h 320"/>
                <a:gd name="T22" fmla="*/ 203 w 594"/>
                <a:gd name="T23" fmla="*/ 5 h 320"/>
                <a:gd name="T24" fmla="*/ 148 w 594"/>
                <a:gd name="T25" fmla="*/ 11 h 320"/>
                <a:gd name="T26" fmla="*/ 96 w 594"/>
                <a:gd name="T27" fmla="*/ 21 h 320"/>
                <a:gd name="T28" fmla="*/ 54 w 594"/>
                <a:gd name="T29" fmla="*/ 34 h 320"/>
                <a:gd name="T30" fmla="*/ 23 w 594"/>
                <a:gd name="T31" fmla="*/ 53 h 320"/>
                <a:gd name="T32" fmla="*/ 4 w 594"/>
                <a:gd name="T33" fmla="*/ 75 h 320"/>
                <a:gd name="T34" fmla="*/ 0 w 594"/>
                <a:gd name="T35" fmla="*/ 103 h 320"/>
                <a:gd name="T36" fmla="*/ 10 w 594"/>
                <a:gd name="T37" fmla="*/ 147 h 320"/>
                <a:gd name="T38" fmla="*/ 16 w 594"/>
                <a:gd name="T39" fmla="*/ 231 h 320"/>
                <a:gd name="T40" fmla="*/ 22 w 594"/>
                <a:gd name="T41" fmla="*/ 279 h 320"/>
                <a:gd name="T42" fmla="*/ 39 w 594"/>
                <a:gd name="T43" fmla="*/ 288 h 320"/>
                <a:gd name="T44" fmla="*/ 95 w 594"/>
                <a:gd name="T45" fmla="*/ 303 h 320"/>
                <a:gd name="T46" fmla="*/ 172 w 594"/>
                <a:gd name="T47" fmla="*/ 313 h 320"/>
                <a:gd name="T48" fmla="*/ 244 w 594"/>
                <a:gd name="T49" fmla="*/ 319 h 320"/>
                <a:gd name="T50" fmla="*/ 310 w 594"/>
                <a:gd name="T51" fmla="*/ 320 h 320"/>
                <a:gd name="T52" fmla="*/ 367 w 594"/>
                <a:gd name="T53" fmla="*/ 317 h 320"/>
                <a:gd name="T54" fmla="*/ 416 w 594"/>
                <a:gd name="T55" fmla="*/ 311 h 320"/>
                <a:gd name="T56" fmla="*/ 457 w 594"/>
                <a:gd name="T57" fmla="*/ 306 h 320"/>
                <a:gd name="T58" fmla="*/ 489 w 594"/>
                <a:gd name="T59" fmla="*/ 298 h 320"/>
                <a:gd name="T60" fmla="*/ 511 w 594"/>
                <a:gd name="T61" fmla="*/ 292 h 320"/>
                <a:gd name="T62" fmla="*/ 530 w 594"/>
                <a:gd name="T63" fmla="*/ 288 h 320"/>
                <a:gd name="T64" fmla="*/ 550 w 594"/>
                <a:gd name="T65" fmla="*/ 284 h 320"/>
                <a:gd name="T66" fmla="*/ 569 w 594"/>
                <a:gd name="T67" fmla="*/ 276 h 3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94"/>
                <a:gd name="T103" fmla="*/ 0 h 320"/>
                <a:gd name="T104" fmla="*/ 594 w 594"/>
                <a:gd name="T105" fmla="*/ 320 h 3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94" h="320">
                  <a:moveTo>
                    <a:pt x="578" y="272"/>
                  </a:moveTo>
                  <a:lnTo>
                    <a:pt x="578" y="231"/>
                  </a:lnTo>
                  <a:lnTo>
                    <a:pt x="580" y="187"/>
                  </a:lnTo>
                  <a:lnTo>
                    <a:pt x="584" y="147"/>
                  </a:lnTo>
                  <a:lnTo>
                    <a:pt x="590" y="119"/>
                  </a:lnTo>
                  <a:lnTo>
                    <a:pt x="594" y="103"/>
                  </a:lnTo>
                  <a:lnTo>
                    <a:pt x="594" y="88"/>
                  </a:lnTo>
                  <a:lnTo>
                    <a:pt x="590" y="75"/>
                  </a:lnTo>
                  <a:lnTo>
                    <a:pt x="583" y="62"/>
                  </a:lnTo>
                  <a:lnTo>
                    <a:pt x="571" y="52"/>
                  </a:lnTo>
                  <a:lnTo>
                    <a:pt x="556" y="41"/>
                  </a:lnTo>
                  <a:lnTo>
                    <a:pt x="540" y="33"/>
                  </a:lnTo>
                  <a:lnTo>
                    <a:pt x="520" y="24"/>
                  </a:lnTo>
                  <a:lnTo>
                    <a:pt x="498" y="18"/>
                  </a:lnTo>
                  <a:lnTo>
                    <a:pt x="473" y="12"/>
                  </a:lnTo>
                  <a:lnTo>
                    <a:pt x="446" y="8"/>
                  </a:lnTo>
                  <a:lnTo>
                    <a:pt x="419" y="5"/>
                  </a:lnTo>
                  <a:lnTo>
                    <a:pt x="391" y="2"/>
                  </a:lnTo>
                  <a:lnTo>
                    <a:pt x="360" y="0"/>
                  </a:lnTo>
                  <a:lnTo>
                    <a:pt x="329" y="0"/>
                  </a:lnTo>
                  <a:lnTo>
                    <a:pt x="297" y="0"/>
                  </a:lnTo>
                  <a:lnTo>
                    <a:pt x="265" y="2"/>
                  </a:lnTo>
                  <a:lnTo>
                    <a:pt x="234" y="3"/>
                  </a:lnTo>
                  <a:lnTo>
                    <a:pt x="203" y="5"/>
                  </a:lnTo>
                  <a:lnTo>
                    <a:pt x="175" y="8"/>
                  </a:lnTo>
                  <a:lnTo>
                    <a:pt x="148" y="11"/>
                  </a:lnTo>
                  <a:lnTo>
                    <a:pt x="121" y="15"/>
                  </a:lnTo>
                  <a:lnTo>
                    <a:pt x="96" y="21"/>
                  </a:lnTo>
                  <a:lnTo>
                    <a:pt x="74" y="27"/>
                  </a:lnTo>
                  <a:lnTo>
                    <a:pt x="54" y="34"/>
                  </a:lnTo>
                  <a:lnTo>
                    <a:pt x="38" y="43"/>
                  </a:lnTo>
                  <a:lnTo>
                    <a:pt x="23" y="53"/>
                  </a:lnTo>
                  <a:lnTo>
                    <a:pt x="11" y="63"/>
                  </a:lnTo>
                  <a:lnTo>
                    <a:pt x="4" y="75"/>
                  </a:lnTo>
                  <a:lnTo>
                    <a:pt x="0" y="88"/>
                  </a:lnTo>
                  <a:lnTo>
                    <a:pt x="0" y="103"/>
                  </a:lnTo>
                  <a:lnTo>
                    <a:pt x="4" y="119"/>
                  </a:lnTo>
                  <a:lnTo>
                    <a:pt x="10" y="147"/>
                  </a:lnTo>
                  <a:lnTo>
                    <a:pt x="14" y="187"/>
                  </a:lnTo>
                  <a:lnTo>
                    <a:pt x="16" y="231"/>
                  </a:lnTo>
                  <a:lnTo>
                    <a:pt x="14" y="272"/>
                  </a:lnTo>
                  <a:lnTo>
                    <a:pt x="22" y="279"/>
                  </a:lnTo>
                  <a:lnTo>
                    <a:pt x="29" y="284"/>
                  </a:lnTo>
                  <a:lnTo>
                    <a:pt x="39" y="288"/>
                  </a:lnTo>
                  <a:lnTo>
                    <a:pt x="52" y="294"/>
                  </a:lnTo>
                  <a:lnTo>
                    <a:pt x="95" y="303"/>
                  </a:lnTo>
                  <a:lnTo>
                    <a:pt x="134" y="308"/>
                  </a:lnTo>
                  <a:lnTo>
                    <a:pt x="172" y="313"/>
                  </a:lnTo>
                  <a:lnTo>
                    <a:pt x="209" y="317"/>
                  </a:lnTo>
                  <a:lnTo>
                    <a:pt x="244" y="319"/>
                  </a:lnTo>
                  <a:lnTo>
                    <a:pt x="278" y="320"/>
                  </a:lnTo>
                  <a:lnTo>
                    <a:pt x="310" y="320"/>
                  </a:lnTo>
                  <a:lnTo>
                    <a:pt x="339" y="319"/>
                  </a:lnTo>
                  <a:lnTo>
                    <a:pt x="367" y="317"/>
                  </a:lnTo>
                  <a:lnTo>
                    <a:pt x="392" y="314"/>
                  </a:lnTo>
                  <a:lnTo>
                    <a:pt x="416" y="311"/>
                  </a:lnTo>
                  <a:lnTo>
                    <a:pt x="438" y="308"/>
                  </a:lnTo>
                  <a:lnTo>
                    <a:pt x="457" y="306"/>
                  </a:lnTo>
                  <a:lnTo>
                    <a:pt x="473" y="301"/>
                  </a:lnTo>
                  <a:lnTo>
                    <a:pt x="489" y="298"/>
                  </a:lnTo>
                  <a:lnTo>
                    <a:pt x="501" y="294"/>
                  </a:lnTo>
                  <a:lnTo>
                    <a:pt x="511" y="292"/>
                  </a:lnTo>
                  <a:lnTo>
                    <a:pt x="520" y="291"/>
                  </a:lnTo>
                  <a:lnTo>
                    <a:pt x="530" y="288"/>
                  </a:lnTo>
                  <a:lnTo>
                    <a:pt x="540" y="286"/>
                  </a:lnTo>
                  <a:lnTo>
                    <a:pt x="550" y="284"/>
                  </a:lnTo>
                  <a:lnTo>
                    <a:pt x="559" y="279"/>
                  </a:lnTo>
                  <a:lnTo>
                    <a:pt x="569" y="276"/>
                  </a:lnTo>
                  <a:lnTo>
                    <a:pt x="578" y="272"/>
                  </a:lnTo>
                  <a:close/>
                </a:path>
              </a:pathLst>
            </a:custGeom>
            <a:solidFill>
              <a:srgbClr val="A37A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39">
              <a:extLst>
                <a:ext uri="{FF2B5EF4-FFF2-40B4-BE49-F238E27FC236}">
                  <a16:creationId xmlns:a16="http://schemas.microsoft.com/office/drawing/2014/main" id="{E3118A69-C514-0B70-C236-7E06CF8A7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0" y="2340"/>
              <a:ext cx="786" cy="1147"/>
            </a:xfrm>
            <a:custGeom>
              <a:avLst/>
              <a:gdLst>
                <a:gd name="T0" fmla="*/ 665 w 786"/>
                <a:gd name="T1" fmla="*/ 4 h 1147"/>
                <a:gd name="T2" fmla="*/ 646 w 786"/>
                <a:gd name="T3" fmla="*/ 12 h 1147"/>
                <a:gd name="T4" fmla="*/ 626 w 786"/>
                <a:gd name="T5" fmla="*/ 16 h 1147"/>
                <a:gd name="T6" fmla="*/ 607 w 786"/>
                <a:gd name="T7" fmla="*/ 20 h 1147"/>
                <a:gd name="T8" fmla="*/ 585 w 786"/>
                <a:gd name="T9" fmla="*/ 26 h 1147"/>
                <a:gd name="T10" fmla="*/ 553 w 786"/>
                <a:gd name="T11" fmla="*/ 34 h 1147"/>
                <a:gd name="T12" fmla="*/ 512 w 786"/>
                <a:gd name="T13" fmla="*/ 39 h 1147"/>
                <a:gd name="T14" fmla="*/ 463 w 786"/>
                <a:gd name="T15" fmla="*/ 45 h 1147"/>
                <a:gd name="T16" fmla="*/ 406 w 786"/>
                <a:gd name="T17" fmla="*/ 48 h 1147"/>
                <a:gd name="T18" fmla="*/ 340 w 786"/>
                <a:gd name="T19" fmla="*/ 47 h 1147"/>
                <a:gd name="T20" fmla="*/ 268 w 786"/>
                <a:gd name="T21" fmla="*/ 41 h 1147"/>
                <a:gd name="T22" fmla="*/ 191 w 786"/>
                <a:gd name="T23" fmla="*/ 31 h 1147"/>
                <a:gd name="T24" fmla="*/ 135 w 786"/>
                <a:gd name="T25" fmla="*/ 16 h 1147"/>
                <a:gd name="T26" fmla="*/ 118 w 786"/>
                <a:gd name="T27" fmla="*/ 7 h 1147"/>
                <a:gd name="T28" fmla="*/ 82 w 786"/>
                <a:gd name="T29" fmla="*/ 13 h 1147"/>
                <a:gd name="T30" fmla="*/ 41 w 786"/>
                <a:gd name="T31" fmla="*/ 44 h 1147"/>
                <a:gd name="T32" fmla="*/ 17 w 786"/>
                <a:gd name="T33" fmla="*/ 78 h 1147"/>
                <a:gd name="T34" fmla="*/ 5 w 786"/>
                <a:gd name="T35" fmla="*/ 107 h 1147"/>
                <a:gd name="T36" fmla="*/ 2 w 786"/>
                <a:gd name="T37" fmla="*/ 295 h 1147"/>
                <a:gd name="T38" fmla="*/ 0 w 786"/>
                <a:gd name="T39" fmla="*/ 796 h 1147"/>
                <a:gd name="T40" fmla="*/ 6 w 786"/>
                <a:gd name="T41" fmla="*/ 980 h 1147"/>
                <a:gd name="T42" fmla="*/ 22 w 786"/>
                <a:gd name="T43" fmla="*/ 1012 h 1147"/>
                <a:gd name="T44" fmla="*/ 52 w 786"/>
                <a:gd name="T45" fmla="*/ 1044 h 1147"/>
                <a:gd name="T46" fmla="*/ 94 w 786"/>
                <a:gd name="T47" fmla="*/ 1074 h 1147"/>
                <a:gd name="T48" fmla="*/ 147 w 786"/>
                <a:gd name="T49" fmla="*/ 1100 h 1147"/>
                <a:gd name="T50" fmla="*/ 208 w 786"/>
                <a:gd name="T51" fmla="*/ 1122 h 1147"/>
                <a:gd name="T52" fmla="*/ 277 w 786"/>
                <a:gd name="T53" fmla="*/ 1138 h 1147"/>
                <a:gd name="T54" fmla="*/ 353 w 786"/>
                <a:gd name="T55" fmla="*/ 1146 h 1147"/>
                <a:gd name="T56" fmla="*/ 433 w 786"/>
                <a:gd name="T57" fmla="*/ 1146 h 1147"/>
                <a:gd name="T58" fmla="*/ 507 w 786"/>
                <a:gd name="T59" fmla="*/ 1138 h 1147"/>
                <a:gd name="T60" fmla="*/ 576 w 786"/>
                <a:gd name="T61" fmla="*/ 1122 h 1147"/>
                <a:gd name="T62" fmla="*/ 638 w 786"/>
                <a:gd name="T63" fmla="*/ 1100 h 1147"/>
                <a:gd name="T64" fmla="*/ 690 w 786"/>
                <a:gd name="T65" fmla="*/ 1074 h 1147"/>
                <a:gd name="T66" fmla="*/ 733 w 786"/>
                <a:gd name="T67" fmla="*/ 1044 h 1147"/>
                <a:gd name="T68" fmla="*/ 764 w 786"/>
                <a:gd name="T69" fmla="*/ 1012 h 1147"/>
                <a:gd name="T70" fmla="*/ 780 w 786"/>
                <a:gd name="T71" fmla="*/ 980 h 1147"/>
                <a:gd name="T72" fmla="*/ 786 w 786"/>
                <a:gd name="T73" fmla="*/ 796 h 1147"/>
                <a:gd name="T74" fmla="*/ 784 w 786"/>
                <a:gd name="T75" fmla="*/ 295 h 1147"/>
                <a:gd name="T76" fmla="*/ 781 w 786"/>
                <a:gd name="T77" fmla="*/ 107 h 1147"/>
                <a:gd name="T78" fmla="*/ 769 w 786"/>
                <a:gd name="T79" fmla="*/ 78 h 1147"/>
                <a:gd name="T80" fmla="*/ 745 w 786"/>
                <a:gd name="T81" fmla="*/ 44 h 1147"/>
                <a:gd name="T82" fmla="*/ 702 w 786"/>
                <a:gd name="T83" fmla="*/ 13 h 114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786"/>
                <a:gd name="T127" fmla="*/ 0 h 1147"/>
                <a:gd name="T128" fmla="*/ 786 w 786"/>
                <a:gd name="T129" fmla="*/ 1147 h 114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786" h="1147">
                  <a:moveTo>
                    <a:pt x="674" y="0"/>
                  </a:moveTo>
                  <a:lnTo>
                    <a:pt x="665" y="4"/>
                  </a:lnTo>
                  <a:lnTo>
                    <a:pt x="655" y="7"/>
                  </a:lnTo>
                  <a:lnTo>
                    <a:pt x="646" y="12"/>
                  </a:lnTo>
                  <a:lnTo>
                    <a:pt x="636" y="14"/>
                  </a:lnTo>
                  <a:lnTo>
                    <a:pt x="626" y="16"/>
                  </a:lnTo>
                  <a:lnTo>
                    <a:pt x="616" y="19"/>
                  </a:lnTo>
                  <a:lnTo>
                    <a:pt x="607" y="20"/>
                  </a:lnTo>
                  <a:lnTo>
                    <a:pt x="597" y="22"/>
                  </a:lnTo>
                  <a:lnTo>
                    <a:pt x="585" y="26"/>
                  </a:lnTo>
                  <a:lnTo>
                    <a:pt x="569" y="29"/>
                  </a:lnTo>
                  <a:lnTo>
                    <a:pt x="553" y="34"/>
                  </a:lnTo>
                  <a:lnTo>
                    <a:pt x="534" y="36"/>
                  </a:lnTo>
                  <a:lnTo>
                    <a:pt x="512" y="39"/>
                  </a:lnTo>
                  <a:lnTo>
                    <a:pt x="488" y="42"/>
                  </a:lnTo>
                  <a:lnTo>
                    <a:pt x="463" y="45"/>
                  </a:lnTo>
                  <a:lnTo>
                    <a:pt x="435" y="47"/>
                  </a:lnTo>
                  <a:lnTo>
                    <a:pt x="406" y="48"/>
                  </a:lnTo>
                  <a:lnTo>
                    <a:pt x="374" y="48"/>
                  </a:lnTo>
                  <a:lnTo>
                    <a:pt x="340" y="47"/>
                  </a:lnTo>
                  <a:lnTo>
                    <a:pt x="305" y="45"/>
                  </a:lnTo>
                  <a:lnTo>
                    <a:pt x="268" y="41"/>
                  </a:lnTo>
                  <a:lnTo>
                    <a:pt x="230" y="36"/>
                  </a:lnTo>
                  <a:lnTo>
                    <a:pt x="191" y="31"/>
                  </a:lnTo>
                  <a:lnTo>
                    <a:pt x="148" y="22"/>
                  </a:lnTo>
                  <a:lnTo>
                    <a:pt x="135" y="16"/>
                  </a:lnTo>
                  <a:lnTo>
                    <a:pt x="125" y="12"/>
                  </a:lnTo>
                  <a:lnTo>
                    <a:pt x="118" y="7"/>
                  </a:lnTo>
                  <a:lnTo>
                    <a:pt x="110" y="0"/>
                  </a:lnTo>
                  <a:lnTo>
                    <a:pt x="82" y="13"/>
                  </a:lnTo>
                  <a:lnTo>
                    <a:pt x="60" y="28"/>
                  </a:lnTo>
                  <a:lnTo>
                    <a:pt x="41" y="44"/>
                  </a:lnTo>
                  <a:lnTo>
                    <a:pt x="27" y="61"/>
                  </a:lnTo>
                  <a:lnTo>
                    <a:pt x="17" y="78"/>
                  </a:lnTo>
                  <a:lnTo>
                    <a:pt x="9" y="94"/>
                  </a:lnTo>
                  <a:lnTo>
                    <a:pt x="5" y="107"/>
                  </a:lnTo>
                  <a:lnTo>
                    <a:pt x="3" y="119"/>
                  </a:lnTo>
                  <a:lnTo>
                    <a:pt x="2" y="295"/>
                  </a:lnTo>
                  <a:lnTo>
                    <a:pt x="0" y="547"/>
                  </a:lnTo>
                  <a:lnTo>
                    <a:pt x="0" y="796"/>
                  </a:lnTo>
                  <a:lnTo>
                    <a:pt x="3" y="964"/>
                  </a:lnTo>
                  <a:lnTo>
                    <a:pt x="6" y="980"/>
                  </a:lnTo>
                  <a:lnTo>
                    <a:pt x="12" y="996"/>
                  </a:lnTo>
                  <a:lnTo>
                    <a:pt x="22" y="1012"/>
                  </a:lnTo>
                  <a:lnTo>
                    <a:pt x="36" y="1028"/>
                  </a:lnTo>
                  <a:lnTo>
                    <a:pt x="52" y="1044"/>
                  </a:lnTo>
                  <a:lnTo>
                    <a:pt x="72" y="1059"/>
                  </a:lnTo>
                  <a:lnTo>
                    <a:pt x="94" y="1074"/>
                  </a:lnTo>
                  <a:lnTo>
                    <a:pt x="119" y="1088"/>
                  </a:lnTo>
                  <a:lnTo>
                    <a:pt x="147" y="1100"/>
                  </a:lnTo>
                  <a:lnTo>
                    <a:pt x="176" y="1112"/>
                  </a:lnTo>
                  <a:lnTo>
                    <a:pt x="208" y="1122"/>
                  </a:lnTo>
                  <a:lnTo>
                    <a:pt x="242" y="1131"/>
                  </a:lnTo>
                  <a:lnTo>
                    <a:pt x="277" y="1138"/>
                  </a:lnTo>
                  <a:lnTo>
                    <a:pt x="314" y="1143"/>
                  </a:lnTo>
                  <a:lnTo>
                    <a:pt x="353" y="1146"/>
                  </a:lnTo>
                  <a:lnTo>
                    <a:pt x="393" y="1147"/>
                  </a:lnTo>
                  <a:lnTo>
                    <a:pt x="433" y="1146"/>
                  </a:lnTo>
                  <a:lnTo>
                    <a:pt x="471" y="1143"/>
                  </a:lnTo>
                  <a:lnTo>
                    <a:pt x="507" y="1138"/>
                  </a:lnTo>
                  <a:lnTo>
                    <a:pt x="542" y="1131"/>
                  </a:lnTo>
                  <a:lnTo>
                    <a:pt x="576" y="1122"/>
                  </a:lnTo>
                  <a:lnTo>
                    <a:pt x="608" y="1112"/>
                  </a:lnTo>
                  <a:lnTo>
                    <a:pt x="638" y="1100"/>
                  </a:lnTo>
                  <a:lnTo>
                    <a:pt x="665" y="1088"/>
                  </a:lnTo>
                  <a:lnTo>
                    <a:pt x="690" y="1074"/>
                  </a:lnTo>
                  <a:lnTo>
                    <a:pt x="712" y="1059"/>
                  </a:lnTo>
                  <a:lnTo>
                    <a:pt x="733" y="1044"/>
                  </a:lnTo>
                  <a:lnTo>
                    <a:pt x="749" y="1028"/>
                  </a:lnTo>
                  <a:lnTo>
                    <a:pt x="764" y="1012"/>
                  </a:lnTo>
                  <a:lnTo>
                    <a:pt x="774" y="996"/>
                  </a:lnTo>
                  <a:lnTo>
                    <a:pt x="780" y="980"/>
                  </a:lnTo>
                  <a:lnTo>
                    <a:pt x="783" y="964"/>
                  </a:lnTo>
                  <a:lnTo>
                    <a:pt x="786" y="796"/>
                  </a:lnTo>
                  <a:lnTo>
                    <a:pt x="786" y="547"/>
                  </a:lnTo>
                  <a:lnTo>
                    <a:pt x="784" y="295"/>
                  </a:lnTo>
                  <a:lnTo>
                    <a:pt x="783" y="119"/>
                  </a:lnTo>
                  <a:lnTo>
                    <a:pt x="781" y="107"/>
                  </a:lnTo>
                  <a:lnTo>
                    <a:pt x="777" y="94"/>
                  </a:lnTo>
                  <a:lnTo>
                    <a:pt x="769" y="78"/>
                  </a:lnTo>
                  <a:lnTo>
                    <a:pt x="759" y="61"/>
                  </a:lnTo>
                  <a:lnTo>
                    <a:pt x="745" y="44"/>
                  </a:lnTo>
                  <a:lnTo>
                    <a:pt x="726" y="28"/>
                  </a:lnTo>
                  <a:lnTo>
                    <a:pt x="702" y="1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6099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40">
              <a:extLst>
                <a:ext uri="{FF2B5EF4-FFF2-40B4-BE49-F238E27FC236}">
                  <a16:creationId xmlns:a16="http://schemas.microsoft.com/office/drawing/2014/main" id="{816FFFE2-86E0-33EE-DCE7-8467DE9E7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" y="2195"/>
              <a:ext cx="482" cy="164"/>
            </a:xfrm>
            <a:custGeom>
              <a:avLst/>
              <a:gdLst>
                <a:gd name="T0" fmla="*/ 447 w 482"/>
                <a:gd name="T1" fmla="*/ 149 h 164"/>
                <a:gd name="T2" fmla="*/ 370 w 482"/>
                <a:gd name="T3" fmla="*/ 159 h 164"/>
                <a:gd name="T4" fmla="*/ 274 w 482"/>
                <a:gd name="T5" fmla="*/ 164 h 164"/>
                <a:gd name="T6" fmla="*/ 168 w 482"/>
                <a:gd name="T7" fmla="*/ 161 h 164"/>
                <a:gd name="T8" fmla="*/ 66 w 482"/>
                <a:gd name="T9" fmla="*/ 145 h 164"/>
                <a:gd name="T10" fmla="*/ 7 w 482"/>
                <a:gd name="T11" fmla="*/ 104 h 164"/>
                <a:gd name="T12" fmla="*/ 0 w 482"/>
                <a:gd name="T13" fmla="*/ 0 h 164"/>
                <a:gd name="T14" fmla="*/ 48 w 482"/>
                <a:gd name="T15" fmla="*/ 10 h 164"/>
                <a:gd name="T16" fmla="*/ 115 w 482"/>
                <a:gd name="T17" fmla="*/ 23 h 164"/>
                <a:gd name="T18" fmla="*/ 203 w 482"/>
                <a:gd name="T19" fmla="*/ 32 h 164"/>
                <a:gd name="T20" fmla="*/ 307 w 482"/>
                <a:gd name="T21" fmla="*/ 32 h 164"/>
                <a:gd name="T22" fmla="*/ 427 w 482"/>
                <a:gd name="T23" fmla="*/ 16 h 164"/>
                <a:gd name="T24" fmla="*/ 445 w 482"/>
                <a:gd name="T25" fmla="*/ 16 h 164"/>
                <a:gd name="T26" fmla="*/ 388 w 482"/>
                <a:gd name="T27" fmla="*/ 29 h 164"/>
                <a:gd name="T28" fmla="*/ 312 w 482"/>
                <a:gd name="T29" fmla="*/ 39 h 164"/>
                <a:gd name="T30" fmla="*/ 221 w 482"/>
                <a:gd name="T31" fmla="*/ 48 h 164"/>
                <a:gd name="T32" fmla="*/ 123 w 482"/>
                <a:gd name="T33" fmla="*/ 49 h 164"/>
                <a:gd name="T34" fmla="*/ 74 w 482"/>
                <a:gd name="T35" fmla="*/ 51 h 164"/>
                <a:gd name="T36" fmla="*/ 143 w 482"/>
                <a:gd name="T37" fmla="*/ 61 h 164"/>
                <a:gd name="T38" fmla="*/ 225 w 482"/>
                <a:gd name="T39" fmla="*/ 67 h 164"/>
                <a:gd name="T40" fmla="*/ 313 w 482"/>
                <a:gd name="T41" fmla="*/ 66 h 164"/>
                <a:gd name="T42" fmla="*/ 398 w 482"/>
                <a:gd name="T43" fmla="*/ 58 h 164"/>
                <a:gd name="T44" fmla="*/ 474 w 482"/>
                <a:gd name="T45" fmla="*/ 45 h 164"/>
                <a:gd name="T46" fmla="*/ 429 w 482"/>
                <a:gd name="T47" fmla="*/ 61 h 164"/>
                <a:gd name="T48" fmla="*/ 353 w 482"/>
                <a:gd name="T49" fmla="*/ 76 h 164"/>
                <a:gd name="T50" fmla="*/ 262 w 482"/>
                <a:gd name="T51" fmla="*/ 86 h 164"/>
                <a:gd name="T52" fmla="*/ 170 w 482"/>
                <a:gd name="T53" fmla="*/ 89 h 164"/>
                <a:gd name="T54" fmla="*/ 89 w 482"/>
                <a:gd name="T55" fmla="*/ 85 h 164"/>
                <a:gd name="T56" fmla="*/ 108 w 482"/>
                <a:gd name="T57" fmla="*/ 92 h 164"/>
                <a:gd name="T58" fmla="*/ 175 w 482"/>
                <a:gd name="T59" fmla="*/ 104 h 164"/>
                <a:gd name="T60" fmla="*/ 253 w 482"/>
                <a:gd name="T61" fmla="*/ 108 h 164"/>
                <a:gd name="T62" fmla="*/ 334 w 482"/>
                <a:gd name="T63" fmla="*/ 108 h 164"/>
                <a:gd name="T64" fmla="*/ 417 w 482"/>
                <a:gd name="T65" fmla="*/ 101 h 164"/>
                <a:gd name="T66" fmla="*/ 458 w 482"/>
                <a:gd name="T67" fmla="*/ 96 h 164"/>
                <a:gd name="T68" fmla="*/ 410 w 482"/>
                <a:gd name="T69" fmla="*/ 110 h 164"/>
                <a:gd name="T70" fmla="*/ 345 w 482"/>
                <a:gd name="T71" fmla="*/ 121 h 164"/>
                <a:gd name="T72" fmla="*/ 271 w 482"/>
                <a:gd name="T73" fmla="*/ 130 h 164"/>
                <a:gd name="T74" fmla="*/ 183 w 482"/>
                <a:gd name="T75" fmla="*/ 130 h 164"/>
                <a:gd name="T76" fmla="*/ 86 w 482"/>
                <a:gd name="T77" fmla="*/ 118 h 164"/>
                <a:gd name="T78" fmla="*/ 126 w 482"/>
                <a:gd name="T79" fmla="*/ 127 h 164"/>
                <a:gd name="T80" fmla="*/ 187 w 482"/>
                <a:gd name="T81" fmla="*/ 137 h 164"/>
                <a:gd name="T82" fmla="*/ 265 w 482"/>
                <a:gd name="T83" fmla="*/ 146 h 164"/>
                <a:gd name="T84" fmla="*/ 354 w 482"/>
                <a:gd name="T85" fmla="*/ 148 h 164"/>
                <a:gd name="T86" fmla="*/ 449 w 482"/>
                <a:gd name="T87" fmla="*/ 143 h 16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82"/>
                <a:gd name="T133" fmla="*/ 0 h 164"/>
                <a:gd name="T134" fmla="*/ 482 w 482"/>
                <a:gd name="T135" fmla="*/ 164 h 16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82" h="164">
                  <a:moveTo>
                    <a:pt x="482" y="139"/>
                  </a:moveTo>
                  <a:lnTo>
                    <a:pt x="467" y="145"/>
                  </a:lnTo>
                  <a:lnTo>
                    <a:pt x="447" y="149"/>
                  </a:lnTo>
                  <a:lnTo>
                    <a:pt x="425" y="154"/>
                  </a:lnTo>
                  <a:lnTo>
                    <a:pt x="398" y="157"/>
                  </a:lnTo>
                  <a:lnTo>
                    <a:pt x="370" y="159"/>
                  </a:lnTo>
                  <a:lnTo>
                    <a:pt x="340" y="162"/>
                  </a:lnTo>
                  <a:lnTo>
                    <a:pt x="307" y="164"/>
                  </a:lnTo>
                  <a:lnTo>
                    <a:pt x="274" y="164"/>
                  </a:lnTo>
                  <a:lnTo>
                    <a:pt x="238" y="164"/>
                  </a:lnTo>
                  <a:lnTo>
                    <a:pt x="203" y="162"/>
                  </a:lnTo>
                  <a:lnTo>
                    <a:pt x="168" y="161"/>
                  </a:lnTo>
                  <a:lnTo>
                    <a:pt x="133" y="157"/>
                  </a:lnTo>
                  <a:lnTo>
                    <a:pt x="99" y="152"/>
                  </a:lnTo>
                  <a:lnTo>
                    <a:pt x="66" y="145"/>
                  </a:lnTo>
                  <a:lnTo>
                    <a:pt x="33" y="137"/>
                  </a:lnTo>
                  <a:lnTo>
                    <a:pt x="4" y="129"/>
                  </a:lnTo>
                  <a:lnTo>
                    <a:pt x="7" y="104"/>
                  </a:lnTo>
                  <a:lnTo>
                    <a:pt x="7" y="73"/>
                  </a:lnTo>
                  <a:lnTo>
                    <a:pt x="4" y="38"/>
                  </a:lnTo>
                  <a:lnTo>
                    <a:pt x="0" y="0"/>
                  </a:lnTo>
                  <a:lnTo>
                    <a:pt x="13" y="2"/>
                  </a:lnTo>
                  <a:lnTo>
                    <a:pt x="29" y="7"/>
                  </a:lnTo>
                  <a:lnTo>
                    <a:pt x="48" y="10"/>
                  </a:lnTo>
                  <a:lnTo>
                    <a:pt x="69" y="14"/>
                  </a:lnTo>
                  <a:lnTo>
                    <a:pt x="91" y="19"/>
                  </a:lnTo>
                  <a:lnTo>
                    <a:pt x="115" y="23"/>
                  </a:lnTo>
                  <a:lnTo>
                    <a:pt x="143" y="26"/>
                  </a:lnTo>
                  <a:lnTo>
                    <a:pt x="173" y="29"/>
                  </a:lnTo>
                  <a:lnTo>
                    <a:pt x="203" y="32"/>
                  </a:lnTo>
                  <a:lnTo>
                    <a:pt x="236" y="33"/>
                  </a:lnTo>
                  <a:lnTo>
                    <a:pt x="271" y="33"/>
                  </a:lnTo>
                  <a:lnTo>
                    <a:pt x="307" y="32"/>
                  </a:lnTo>
                  <a:lnTo>
                    <a:pt x="345" y="29"/>
                  </a:lnTo>
                  <a:lnTo>
                    <a:pt x="385" y="23"/>
                  </a:lnTo>
                  <a:lnTo>
                    <a:pt x="427" y="16"/>
                  </a:lnTo>
                  <a:lnTo>
                    <a:pt x="470" y="7"/>
                  </a:lnTo>
                  <a:lnTo>
                    <a:pt x="460" y="11"/>
                  </a:lnTo>
                  <a:lnTo>
                    <a:pt x="445" y="16"/>
                  </a:lnTo>
                  <a:lnTo>
                    <a:pt x="429" y="20"/>
                  </a:lnTo>
                  <a:lnTo>
                    <a:pt x="410" y="25"/>
                  </a:lnTo>
                  <a:lnTo>
                    <a:pt x="388" y="29"/>
                  </a:lnTo>
                  <a:lnTo>
                    <a:pt x="364" y="33"/>
                  </a:lnTo>
                  <a:lnTo>
                    <a:pt x="338" y="36"/>
                  </a:lnTo>
                  <a:lnTo>
                    <a:pt x="312" y="39"/>
                  </a:lnTo>
                  <a:lnTo>
                    <a:pt x="282" y="44"/>
                  </a:lnTo>
                  <a:lnTo>
                    <a:pt x="252" y="45"/>
                  </a:lnTo>
                  <a:lnTo>
                    <a:pt x="221" y="48"/>
                  </a:lnTo>
                  <a:lnTo>
                    <a:pt x="189" y="49"/>
                  </a:lnTo>
                  <a:lnTo>
                    <a:pt x="156" y="49"/>
                  </a:lnTo>
                  <a:lnTo>
                    <a:pt x="123" y="49"/>
                  </a:lnTo>
                  <a:lnTo>
                    <a:pt x="91" y="48"/>
                  </a:lnTo>
                  <a:lnTo>
                    <a:pt x="57" y="47"/>
                  </a:lnTo>
                  <a:lnTo>
                    <a:pt x="74" y="51"/>
                  </a:lnTo>
                  <a:lnTo>
                    <a:pt x="95" y="55"/>
                  </a:lnTo>
                  <a:lnTo>
                    <a:pt x="118" y="58"/>
                  </a:lnTo>
                  <a:lnTo>
                    <a:pt x="143" y="61"/>
                  </a:lnTo>
                  <a:lnTo>
                    <a:pt x="170" y="64"/>
                  </a:lnTo>
                  <a:lnTo>
                    <a:pt x="196" y="66"/>
                  </a:lnTo>
                  <a:lnTo>
                    <a:pt x="225" y="67"/>
                  </a:lnTo>
                  <a:lnTo>
                    <a:pt x="255" y="67"/>
                  </a:lnTo>
                  <a:lnTo>
                    <a:pt x="284" y="67"/>
                  </a:lnTo>
                  <a:lnTo>
                    <a:pt x="313" y="66"/>
                  </a:lnTo>
                  <a:lnTo>
                    <a:pt x="343" y="64"/>
                  </a:lnTo>
                  <a:lnTo>
                    <a:pt x="370" y="61"/>
                  </a:lnTo>
                  <a:lnTo>
                    <a:pt x="398" y="58"/>
                  </a:lnTo>
                  <a:lnTo>
                    <a:pt x="426" y="55"/>
                  </a:lnTo>
                  <a:lnTo>
                    <a:pt x="451" y="51"/>
                  </a:lnTo>
                  <a:lnTo>
                    <a:pt x="474" y="45"/>
                  </a:lnTo>
                  <a:lnTo>
                    <a:pt x="464" y="51"/>
                  </a:lnTo>
                  <a:lnTo>
                    <a:pt x="448" y="55"/>
                  </a:lnTo>
                  <a:lnTo>
                    <a:pt x="429" y="61"/>
                  </a:lnTo>
                  <a:lnTo>
                    <a:pt x="407" y="66"/>
                  </a:lnTo>
                  <a:lnTo>
                    <a:pt x="381" y="71"/>
                  </a:lnTo>
                  <a:lnTo>
                    <a:pt x="353" y="76"/>
                  </a:lnTo>
                  <a:lnTo>
                    <a:pt x="323" y="79"/>
                  </a:lnTo>
                  <a:lnTo>
                    <a:pt x="294" y="83"/>
                  </a:lnTo>
                  <a:lnTo>
                    <a:pt x="262" y="86"/>
                  </a:lnTo>
                  <a:lnTo>
                    <a:pt x="231" y="88"/>
                  </a:lnTo>
                  <a:lnTo>
                    <a:pt x="199" y="89"/>
                  </a:lnTo>
                  <a:lnTo>
                    <a:pt x="170" y="89"/>
                  </a:lnTo>
                  <a:lnTo>
                    <a:pt x="140" y="89"/>
                  </a:lnTo>
                  <a:lnTo>
                    <a:pt x="114" y="88"/>
                  </a:lnTo>
                  <a:lnTo>
                    <a:pt x="89" y="85"/>
                  </a:lnTo>
                  <a:lnTo>
                    <a:pt x="69" y="82"/>
                  </a:lnTo>
                  <a:lnTo>
                    <a:pt x="88" y="88"/>
                  </a:lnTo>
                  <a:lnTo>
                    <a:pt x="108" y="92"/>
                  </a:lnTo>
                  <a:lnTo>
                    <a:pt x="129" y="96"/>
                  </a:lnTo>
                  <a:lnTo>
                    <a:pt x="152" y="99"/>
                  </a:lnTo>
                  <a:lnTo>
                    <a:pt x="175" y="104"/>
                  </a:lnTo>
                  <a:lnTo>
                    <a:pt x="200" y="105"/>
                  </a:lnTo>
                  <a:lnTo>
                    <a:pt x="227" y="108"/>
                  </a:lnTo>
                  <a:lnTo>
                    <a:pt x="253" y="108"/>
                  </a:lnTo>
                  <a:lnTo>
                    <a:pt x="280" y="110"/>
                  </a:lnTo>
                  <a:lnTo>
                    <a:pt x="306" y="110"/>
                  </a:lnTo>
                  <a:lnTo>
                    <a:pt x="334" y="108"/>
                  </a:lnTo>
                  <a:lnTo>
                    <a:pt x="362" y="107"/>
                  </a:lnTo>
                  <a:lnTo>
                    <a:pt x="389" y="104"/>
                  </a:lnTo>
                  <a:lnTo>
                    <a:pt x="417" y="101"/>
                  </a:lnTo>
                  <a:lnTo>
                    <a:pt x="444" y="96"/>
                  </a:lnTo>
                  <a:lnTo>
                    <a:pt x="471" y="92"/>
                  </a:lnTo>
                  <a:lnTo>
                    <a:pt x="458" y="96"/>
                  </a:lnTo>
                  <a:lnTo>
                    <a:pt x="444" y="99"/>
                  </a:lnTo>
                  <a:lnTo>
                    <a:pt x="427" y="105"/>
                  </a:lnTo>
                  <a:lnTo>
                    <a:pt x="410" y="110"/>
                  </a:lnTo>
                  <a:lnTo>
                    <a:pt x="389" y="114"/>
                  </a:lnTo>
                  <a:lnTo>
                    <a:pt x="369" y="118"/>
                  </a:lnTo>
                  <a:lnTo>
                    <a:pt x="345" y="121"/>
                  </a:lnTo>
                  <a:lnTo>
                    <a:pt x="322" y="126"/>
                  </a:lnTo>
                  <a:lnTo>
                    <a:pt x="297" y="129"/>
                  </a:lnTo>
                  <a:lnTo>
                    <a:pt x="271" y="130"/>
                  </a:lnTo>
                  <a:lnTo>
                    <a:pt x="243" y="132"/>
                  </a:lnTo>
                  <a:lnTo>
                    <a:pt x="214" y="132"/>
                  </a:lnTo>
                  <a:lnTo>
                    <a:pt x="183" y="130"/>
                  </a:lnTo>
                  <a:lnTo>
                    <a:pt x="152" y="129"/>
                  </a:lnTo>
                  <a:lnTo>
                    <a:pt x="120" y="124"/>
                  </a:lnTo>
                  <a:lnTo>
                    <a:pt x="86" y="118"/>
                  </a:lnTo>
                  <a:lnTo>
                    <a:pt x="96" y="121"/>
                  </a:lnTo>
                  <a:lnTo>
                    <a:pt x="110" y="124"/>
                  </a:lnTo>
                  <a:lnTo>
                    <a:pt x="126" y="127"/>
                  </a:lnTo>
                  <a:lnTo>
                    <a:pt x="143" y="132"/>
                  </a:lnTo>
                  <a:lnTo>
                    <a:pt x="164" y="135"/>
                  </a:lnTo>
                  <a:lnTo>
                    <a:pt x="187" y="137"/>
                  </a:lnTo>
                  <a:lnTo>
                    <a:pt x="212" y="140"/>
                  </a:lnTo>
                  <a:lnTo>
                    <a:pt x="238" y="143"/>
                  </a:lnTo>
                  <a:lnTo>
                    <a:pt x="265" y="146"/>
                  </a:lnTo>
                  <a:lnTo>
                    <a:pt x="294" y="148"/>
                  </a:lnTo>
                  <a:lnTo>
                    <a:pt x="323" y="148"/>
                  </a:lnTo>
                  <a:lnTo>
                    <a:pt x="354" y="148"/>
                  </a:lnTo>
                  <a:lnTo>
                    <a:pt x="386" y="148"/>
                  </a:lnTo>
                  <a:lnTo>
                    <a:pt x="417" y="146"/>
                  </a:lnTo>
                  <a:lnTo>
                    <a:pt x="449" y="143"/>
                  </a:lnTo>
                  <a:lnTo>
                    <a:pt x="482" y="139"/>
                  </a:lnTo>
                  <a:close/>
                </a:path>
              </a:pathLst>
            </a:custGeom>
            <a:solidFill>
              <a:srgbClr val="CCB7A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41">
              <a:extLst>
                <a:ext uri="{FF2B5EF4-FFF2-40B4-BE49-F238E27FC236}">
                  <a16:creationId xmlns:a16="http://schemas.microsoft.com/office/drawing/2014/main" id="{7C93A06E-302A-E987-01B2-E996282C8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1" y="2098"/>
              <a:ext cx="487" cy="101"/>
            </a:xfrm>
            <a:custGeom>
              <a:avLst/>
              <a:gdLst>
                <a:gd name="T0" fmla="*/ 0 w 487"/>
                <a:gd name="T1" fmla="*/ 53 h 101"/>
                <a:gd name="T2" fmla="*/ 5 w 487"/>
                <a:gd name="T3" fmla="*/ 42 h 101"/>
                <a:gd name="T4" fmla="*/ 19 w 487"/>
                <a:gd name="T5" fmla="*/ 32 h 101"/>
                <a:gd name="T6" fmla="*/ 43 w 487"/>
                <a:gd name="T7" fmla="*/ 23 h 101"/>
                <a:gd name="T8" fmla="*/ 74 w 487"/>
                <a:gd name="T9" fmla="*/ 16 h 101"/>
                <a:gd name="T10" fmla="*/ 110 w 487"/>
                <a:gd name="T11" fmla="*/ 10 h 101"/>
                <a:gd name="T12" fmla="*/ 153 w 487"/>
                <a:gd name="T13" fmla="*/ 6 h 101"/>
                <a:gd name="T14" fmla="*/ 197 w 487"/>
                <a:gd name="T15" fmla="*/ 1 h 101"/>
                <a:gd name="T16" fmla="*/ 242 w 487"/>
                <a:gd name="T17" fmla="*/ 0 h 101"/>
                <a:gd name="T18" fmla="*/ 289 w 487"/>
                <a:gd name="T19" fmla="*/ 0 h 101"/>
                <a:gd name="T20" fmla="*/ 333 w 487"/>
                <a:gd name="T21" fmla="*/ 1 h 101"/>
                <a:gd name="T22" fmla="*/ 374 w 487"/>
                <a:gd name="T23" fmla="*/ 4 h 101"/>
                <a:gd name="T24" fmla="*/ 412 w 487"/>
                <a:gd name="T25" fmla="*/ 9 h 101"/>
                <a:gd name="T26" fmla="*/ 443 w 487"/>
                <a:gd name="T27" fmla="*/ 16 h 101"/>
                <a:gd name="T28" fmla="*/ 466 w 487"/>
                <a:gd name="T29" fmla="*/ 25 h 101"/>
                <a:gd name="T30" fmla="*/ 482 w 487"/>
                <a:gd name="T31" fmla="*/ 35 h 101"/>
                <a:gd name="T32" fmla="*/ 487 w 487"/>
                <a:gd name="T33" fmla="*/ 48 h 101"/>
                <a:gd name="T34" fmla="*/ 481 w 487"/>
                <a:gd name="T35" fmla="*/ 61 h 101"/>
                <a:gd name="T36" fmla="*/ 465 w 487"/>
                <a:gd name="T37" fmla="*/ 72 h 101"/>
                <a:gd name="T38" fmla="*/ 441 w 487"/>
                <a:gd name="T39" fmla="*/ 82 h 101"/>
                <a:gd name="T40" fmla="*/ 410 w 487"/>
                <a:gd name="T41" fmla="*/ 89 h 101"/>
                <a:gd name="T42" fmla="*/ 374 w 487"/>
                <a:gd name="T43" fmla="*/ 95 h 101"/>
                <a:gd name="T44" fmla="*/ 334 w 487"/>
                <a:gd name="T45" fmla="*/ 98 h 101"/>
                <a:gd name="T46" fmla="*/ 290 w 487"/>
                <a:gd name="T47" fmla="*/ 101 h 101"/>
                <a:gd name="T48" fmla="*/ 246 w 487"/>
                <a:gd name="T49" fmla="*/ 101 h 101"/>
                <a:gd name="T50" fmla="*/ 201 w 487"/>
                <a:gd name="T51" fmla="*/ 101 h 101"/>
                <a:gd name="T52" fmla="*/ 157 w 487"/>
                <a:gd name="T53" fmla="*/ 98 h 101"/>
                <a:gd name="T54" fmla="*/ 116 w 487"/>
                <a:gd name="T55" fmla="*/ 94 h 101"/>
                <a:gd name="T56" fmla="*/ 79 w 487"/>
                <a:gd name="T57" fmla="*/ 88 h 101"/>
                <a:gd name="T58" fmla="*/ 49 w 487"/>
                <a:gd name="T59" fmla="*/ 82 h 101"/>
                <a:gd name="T60" fmla="*/ 24 w 487"/>
                <a:gd name="T61" fmla="*/ 73 h 101"/>
                <a:gd name="T62" fmla="*/ 8 w 487"/>
                <a:gd name="T63" fmla="*/ 63 h 101"/>
                <a:gd name="T64" fmla="*/ 0 w 487"/>
                <a:gd name="T65" fmla="*/ 53 h 10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87"/>
                <a:gd name="T100" fmla="*/ 0 h 101"/>
                <a:gd name="T101" fmla="*/ 487 w 487"/>
                <a:gd name="T102" fmla="*/ 101 h 10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87" h="101">
                  <a:moveTo>
                    <a:pt x="0" y="53"/>
                  </a:moveTo>
                  <a:lnTo>
                    <a:pt x="5" y="42"/>
                  </a:lnTo>
                  <a:lnTo>
                    <a:pt x="19" y="32"/>
                  </a:lnTo>
                  <a:lnTo>
                    <a:pt x="43" y="23"/>
                  </a:lnTo>
                  <a:lnTo>
                    <a:pt x="74" y="16"/>
                  </a:lnTo>
                  <a:lnTo>
                    <a:pt x="110" y="10"/>
                  </a:lnTo>
                  <a:lnTo>
                    <a:pt x="153" y="6"/>
                  </a:lnTo>
                  <a:lnTo>
                    <a:pt x="197" y="1"/>
                  </a:lnTo>
                  <a:lnTo>
                    <a:pt x="242" y="0"/>
                  </a:lnTo>
                  <a:lnTo>
                    <a:pt x="289" y="0"/>
                  </a:lnTo>
                  <a:lnTo>
                    <a:pt x="333" y="1"/>
                  </a:lnTo>
                  <a:lnTo>
                    <a:pt x="374" y="4"/>
                  </a:lnTo>
                  <a:lnTo>
                    <a:pt x="412" y="9"/>
                  </a:lnTo>
                  <a:lnTo>
                    <a:pt x="443" y="16"/>
                  </a:lnTo>
                  <a:lnTo>
                    <a:pt x="466" y="25"/>
                  </a:lnTo>
                  <a:lnTo>
                    <a:pt x="482" y="35"/>
                  </a:lnTo>
                  <a:lnTo>
                    <a:pt x="487" y="48"/>
                  </a:lnTo>
                  <a:lnTo>
                    <a:pt x="481" y="61"/>
                  </a:lnTo>
                  <a:lnTo>
                    <a:pt x="465" y="72"/>
                  </a:lnTo>
                  <a:lnTo>
                    <a:pt x="441" y="82"/>
                  </a:lnTo>
                  <a:lnTo>
                    <a:pt x="410" y="89"/>
                  </a:lnTo>
                  <a:lnTo>
                    <a:pt x="374" y="95"/>
                  </a:lnTo>
                  <a:lnTo>
                    <a:pt x="334" y="98"/>
                  </a:lnTo>
                  <a:lnTo>
                    <a:pt x="290" y="101"/>
                  </a:lnTo>
                  <a:lnTo>
                    <a:pt x="246" y="101"/>
                  </a:lnTo>
                  <a:lnTo>
                    <a:pt x="201" y="101"/>
                  </a:lnTo>
                  <a:lnTo>
                    <a:pt x="157" y="98"/>
                  </a:lnTo>
                  <a:lnTo>
                    <a:pt x="116" y="94"/>
                  </a:lnTo>
                  <a:lnTo>
                    <a:pt x="79" y="88"/>
                  </a:lnTo>
                  <a:lnTo>
                    <a:pt x="49" y="82"/>
                  </a:lnTo>
                  <a:lnTo>
                    <a:pt x="24" y="73"/>
                  </a:lnTo>
                  <a:lnTo>
                    <a:pt x="8" y="6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CCB7A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F166C724-899E-EC4A-B8C1-345A6D233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" y="2362"/>
              <a:ext cx="693" cy="1071"/>
            </a:xfrm>
            <a:custGeom>
              <a:avLst/>
              <a:gdLst>
                <a:gd name="T0" fmla="*/ 35 w 693"/>
                <a:gd name="T1" fmla="*/ 994 h 1071"/>
                <a:gd name="T2" fmla="*/ 302 w 693"/>
                <a:gd name="T3" fmla="*/ 1069 h 1071"/>
                <a:gd name="T4" fmla="*/ 567 w 693"/>
                <a:gd name="T5" fmla="*/ 1031 h 1071"/>
                <a:gd name="T6" fmla="*/ 377 w 693"/>
                <a:gd name="T7" fmla="*/ 1015 h 1071"/>
                <a:gd name="T8" fmla="*/ 513 w 693"/>
                <a:gd name="T9" fmla="*/ 1003 h 1071"/>
                <a:gd name="T10" fmla="*/ 626 w 693"/>
                <a:gd name="T11" fmla="*/ 965 h 1071"/>
                <a:gd name="T12" fmla="*/ 579 w 693"/>
                <a:gd name="T13" fmla="*/ 971 h 1071"/>
                <a:gd name="T14" fmla="*/ 451 w 693"/>
                <a:gd name="T15" fmla="*/ 962 h 1071"/>
                <a:gd name="T16" fmla="*/ 453 w 693"/>
                <a:gd name="T17" fmla="*/ 943 h 1071"/>
                <a:gd name="T18" fmla="*/ 610 w 693"/>
                <a:gd name="T19" fmla="*/ 909 h 1071"/>
                <a:gd name="T20" fmla="*/ 692 w 693"/>
                <a:gd name="T21" fmla="*/ 854 h 1071"/>
                <a:gd name="T22" fmla="*/ 561 w 693"/>
                <a:gd name="T23" fmla="*/ 893 h 1071"/>
                <a:gd name="T24" fmla="*/ 446 w 693"/>
                <a:gd name="T25" fmla="*/ 889 h 1071"/>
                <a:gd name="T26" fmla="*/ 528 w 693"/>
                <a:gd name="T27" fmla="*/ 877 h 1071"/>
                <a:gd name="T28" fmla="*/ 645 w 693"/>
                <a:gd name="T29" fmla="*/ 832 h 1071"/>
                <a:gd name="T30" fmla="*/ 596 w 693"/>
                <a:gd name="T31" fmla="*/ 820 h 1071"/>
                <a:gd name="T32" fmla="*/ 533 w 693"/>
                <a:gd name="T33" fmla="*/ 795 h 1071"/>
                <a:gd name="T34" fmla="*/ 664 w 693"/>
                <a:gd name="T35" fmla="*/ 747 h 1071"/>
                <a:gd name="T36" fmla="*/ 470 w 693"/>
                <a:gd name="T37" fmla="*/ 748 h 1071"/>
                <a:gd name="T38" fmla="*/ 675 w 693"/>
                <a:gd name="T39" fmla="*/ 695 h 1071"/>
                <a:gd name="T40" fmla="*/ 539 w 693"/>
                <a:gd name="T41" fmla="*/ 695 h 1071"/>
                <a:gd name="T42" fmla="*/ 637 w 693"/>
                <a:gd name="T43" fmla="*/ 656 h 1071"/>
                <a:gd name="T44" fmla="*/ 573 w 693"/>
                <a:gd name="T45" fmla="*/ 638 h 1071"/>
                <a:gd name="T46" fmla="*/ 595 w 693"/>
                <a:gd name="T47" fmla="*/ 609 h 1071"/>
                <a:gd name="T48" fmla="*/ 633 w 693"/>
                <a:gd name="T49" fmla="*/ 568 h 1071"/>
                <a:gd name="T50" fmla="*/ 519 w 693"/>
                <a:gd name="T51" fmla="*/ 562 h 1071"/>
                <a:gd name="T52" fmla="*/ 686 w 693"/>
                <a:gd name="T53" fmla="*/ 503 h 1071"/>
                <a:gd name="T54" fmla="*/ 508 w 693"/>
                <a:gd name="T55" fmla="*/ 509 h 1071"/>
                <a:gd name="T56" fmla="*/ 659 w 693"/>
                <a:gd name="T57" fmla="*/ 468 h 1071"/>
                <a:gd name="T58" fmla="*/ 554 w 693"/>
                <a:gd name="T59" fmla="*/ 462 h 1071"/>
                <a:gd name="T60" fmla="*/ 596 w 693"/>
                <a:gd name="T61" fmla="*/ 433 h 1071"/>
                <a:gd name="T62" fmla="*/ 608 w 693"/>
                <a:gd name="T63" fmla="*/ 402 h 1071"/>
                <a:gd name="T64" fmla="*/ 539 w 693"/>
                <a:gd name="T65" fmla="*/ 389 h 1071"/>
                <a:gd name="T66" fmla="*/ 646 w 693"/>
                <a:gd name="T67" fmla="*/ 346 h 1071"/>
                <a:gd name="T68" fmla="*/ 473 w 693"/>
                <a:gd name="T69" fmla="*/ 331 h 1071"/>
                <a:gd name="T70" fmla="*/ 658 w 693"/>
                <a:gd name="T71" fmla="*/ 302 h 1071"/>
                <a:gd name="T72" fmla="*/ 595 w 693"/>
                <a:gd name="T73" fmla="*/ 299 h 1071"/>
                <a:gd name="T74" fmla="*/ 482 w 693"/>
                <a:gd name="T75" fmla="*/ 290 h 1071"/>
                <a:gd name="T76" fmla="*/ 513 w 693"/>
                <a:gd name="T77" fmla="*/ 279 h 1071"/>
                <a:gd name="T78" fmla="*/ 637 w 693"/>
                <a:gd name="T79" fmla="*/ 251 h 1071"/>
                <a:gd name="T80" fmla="*/ 673 w 693"/>
                <a:gd name="T81" fmla="*/ 230 h 1071"/>
                <a:gd name="T82" fmla="*/ 563 w 693"/>
                <a:gd name="T83" fmla="*/ 245 h 1071"/>
                <a:gd name="T84" fmla="*/ 448 w 693"/>
                <a:gd name="T85" fmla="*/ 242 h 1071"/>
                <a:gd name="T86" fmla="*/ 478 w 693"/>
                <a:gd name="T87" fmla="*/ 233 h 1071"/>
                <a:gd name="T88" fmla="*/ 617 w 693"/>
                <a:gd name="T89" fmla="*/ 210 h 1071"/>
                <a:gd name="T90" fmla="*/ 680 w 693"/>
                <a:gd name="T91" fmla="*/ 183 h 1071"/>
                <a:gd name="T92" fmla="*/ 533 w 693"/>
                <a:gd name="T93" fmla="*/ 195 h 1071"/>
                <a:gd name="T94" fmla="*/ 388 w 693"/>
                <a:gd name="T95" fmla="*/ 185 h 1071"/>
                <a:gd name="T96" fmla="*/ 498 w 693"/>
                <a:gd name="T97" fmla="*/ 180 h 1071"/>
                <a:gd name="T98" fmla="*/ 662 w 693"/>
                <a:gd name="T99" fmla="*/ 160 h 1071"/>
                <a:gd name="T100" fmla="*/ 602 w 693"/>
                <a:gd name="T101" fmla="*/ 152 h 1071"/>
                <a:gd name="T102" fmla="*/ 333 w 693"/>
                <a:gd name="T103" fmla="*/ 148 h 1071"/>
                <a:gd name="T104" fmla="*/ 311 w 693"/>
                <a:gd name="T105" fmla="*/ 126 h 1071"/>
                <a:gd name="T106" fmla="*/ 582 w 693"/>
                <a:gd name="T107" fmla="*/ 110 h 1071"/>
                <a:gd name="T108" fmla="*/ 684 w 693"/>
                <a:gd name="T109" fmla="*/ 69 h 1071"/>
                <a:gd name="T110" fmla="*/ 591 w 693"/>
                <a:gd name="T111" fmla="*/ 1 h 1071"/>
                <a:gd name="T112" fmla="*/ 457 w 693"/>
                <a:gd name="T113" fmla="*/ 20 h 1071"/>
                <a:gd name="T114" fmla="*/ 237 w 693"/>
                <a:gd name="T115" fmla="*/ 19 h 1071"/>
                <a:gd name="T116" fmla="*/ 53 w 693"/>
                <a:gd name="T117" fmla="*/ 31 h 1071"/>
                <a:gd name="T118" fmla="*/ 6 w 693"/>
                <a:gd name="T119" fmla="*/ 177 h 107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93"/>
                <a:gd name="T181" fmla="*/ 0 h 1071"/>
                <a:gd name="T182" fmla="*/ 693 w 693"/>
                <a:gd name="T183" fmla="*/ 1071 h 107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93" h="1071">
                  <a:moveTo>
                    <a:pt x="5" y="226"/>
                  </a:moveTo>
                  <a:lnTo>
                    <a:pt x="2" y="425"/>
                  </a:lnTo>
                  <a:lnTo>
                    <a:pt x="0" y="645"/>
                  </a:lnTo>
                  <a:lnTo>
                    <a:pt x="0" y="836"/>
                  </a:lnTo>
                  <a:lnTo>
                    <a:pt x="2" y="946"/>
                  </a:lnTo>
                  <a:lnTo>
                    <a:pt x="15" y="972"/>
                  </a:lnTo>
                  <a:lnTo>
                    <a:pt x="35" y="994"/>
                  </a:lnTo>
                  <a:lnTo>
                    <a:pt x="62" y="1014"/>
                  </a:lnTo>
                  <a:lnTo>
                    <a:pt x="94" y="1031"/>
                  </a:lnTo>
                  <a:lnTo>
                    <a:pt x="129" y="1044"/>
                  </a:lnTo>
                  <a:lnTo>
                    <a:pt x="170" y="1055"/>
                  </a:lnTo>
                  <a:lnTo>
                    <a:pt x="213" y="1062"/>
                  </a:lnTo>
                  <a:lnTo>
                    <a:pt x="257" y="1068"/>
                  </a:lnTo>
                  <a:lnTo>
                    <a:pt x="302" y="1069"/>
                  </a:lnTo>
                  <a:lnTo>
                    <a:pt x="346" y="1071"/>
                  </a:lnTo>
                  <a:lnTo>
                    <a:pt x="391" y="1069"/>
                  </a:lnTo>
                  <a:lnTo>
                    <a:pt x="434" y="1065"/>
                  </a:lnTo>
                  <a:lnTo>
                    <a:pt x="473" y="1059"/>
                  </a:lnTo>
                  <a:lnTo>
                    <a:pt x="508" y="1052"/>
                  </a:lnTo>
                  <a:lnTo>
                    <a:pt x="541" y="1041"/>
                  </a:lnTo>
                  <a:lnTo>
                    <a:pt x="567" y="1031"/>
                  </a:lnTo>
                  <a:lnTo>
                    <a:pt x="536" y="1033"/>
                  </a:lnTo>
                  <a:lnTo>
                    <a:pt x="506" y="1034"/>
                  </a:lnTo>
                  <a:lnTo>
                    <a:pt x="476" y="1033"/>
                  </a:lnTo>
                  <a:lnTo>
                    <a:pt x="447" y="1031"/>
                  </a:lnTo>
                  <a:lnTo>
                    <a:pt x="419" y="1027"/>
                  </a:lnTo>
                  <a:lnTo>
                    <a:pt x="396" y="1022"/>
                  </a:lnTo>
                  <a:lnTo>
                    <a:pt x="377" y="1015"/>
                  </a:lnTo>
                  <a:lnTo>
                    <a:pt x="362" y="1006"/>
                  </a:lnTo>
                  <a:lnTo>
                    <a:pt x="390" y="1009"/>
                  </a:lnTo>
                  <a:lnTo>
                    <a:pt x="418" y="1011"/>
                  </a:lnTo>
                  <a:lnTo>
                    <a:pt x="444" y="1009"/>
                  </a:lnTo>
                  <a:lnTo>
                    <a:pt x="467" y="1009"/>
                  </a:lnTo>
                  <a:lnTo>
                    <a:pt x="491" y="1006"/>
                  </a:lnTo>
                  <a:lnTo>
                    <a:pt x="513" y="1003"/>
                  </a:lnTo>
                  <a:lnTo>
                    <a:pt x="533" y="999"/>
                  </a:lnTo>
                  <a:lnTo>
                    <a:pt x="552" y="994"/>
                  </a:lnTo>
                  <a:lnTo>
                    <a:pt x="570" y="989"/>
                  </a:lnTo>
                  <a:lnTo>
                    <a:pt x="586" y="983"/>
                  </a:lnTo>
                  <a:lnTo>
                    <a:pt x="601" y="977"/>
                  </a:lnTo>
                  <a:lnTo>
                    <a:pt x="614" y="971"/>
                  </a:lnTo>
                  <a:lnTo>
                    <a:pt x="626" y="965"/>
                  </a:lnTo>
                  <a:lnTo>
                    <a:pt x="637" y="958"/>
                  </a:lnTo>
                  <a:lnTo>
                    <a:pt x="646" y="952"/>
                  </a:lnTo>
                  <a:lnTo>
                    <a:pt x="654" y="946"/>
                  </a:lnTo>
                  <a:lnTo>
                    <a:pt x="636" y="955"/>
                  </a:lnTo>
                  <a:lnTo>
                    <a:pt x="617" y="962"/>
                  </a:lnTo>
                  <a:lnTo>
                    <a:pt x="598" y="967"/>
                  </a:lnTo>
                  <a:lnTo>
                    <a:pt x="579" y="971"/>
                  </a:lnTo>
                  <a:lnTo>
                    <a:pt x="560" y="972"/>
                  </a:lnTo>
                  <a:lnTo>
                    <a:pt x="541" y="974"/>
                  </a:lnTo>
                  <a:lnTo>
                    <a:pt x="522" y="972"/>
                  </a:lnTo>
                  <a:lnTo>
                    <a:pt x="503" y="971"/>
                  </a:lnTo>
                  <a:lnTo>
                    <a:pt x="485" y="969"/>
                  </a:lnTo>
                  <a:lnTo>
                    <a:pt x="467" y="967"/>
                  </a:lnTo>
                  <a:lnTo>
                    <a:pt x="451" y="962"/>
                  </a:lnTo>
                  <a:lnTo>
                    <a:pt x="437" y="958"/>
                  </a:lnTo>
                  <a:lnTo>
                    <a:pt x="422" y="955"/>
                  </a:lnTo>
                  <a:lnTo>
                    <a:pt x="409" y="950"/>
                  </a:lnTo>
                  <a:lnTo>
                    <a:pt x="399" y="946"/>
                  </a:lnTo>
                  <a:lnTo>
                    <a:pt x="390" y="942"/>
                  </a:lnTo>
                  <a:lnTo>
                    <a:pt x="422" y="943"/>
                  </a:lnTo>
                  <a:lnTo>
                    <a:pt x="453" y="943"/>
                  </a:lnTo>
                  <a:lnTo>
                    <a:pt x="481" y="942"/>
                  </a:lnTo>
                  <a:lnTo>
                    <a:pt x="507" y="939"/>
                  </a:lnTo>
                  <a:lnTo>
                    <a:pt x="530" y="934"/>
                  </a:lnTo>
                  <a:lnTo>
                    <a:pt x="554" y="930"/>
                  </a:lnTo>
                  <a:lnTo>
                    <a:pt x="574" y="923"/>
                  </a:lnTo>
                  <a:lnTo>
                    <a:pt x="592" y="917"/>
                  </a:lnTo>
                  <a:lnTo>
                    <a:pt x="610" y="909"/>
                  </a:lnTo>
                  <a:lnTo>
                    <a:pt x="626" y="901"/>
                  </a:lnTo>
                  <a:lnTo>
                    <a:pt x="639" y="893"/>
                  </a:lnTo>
                  <a:lnTo>
                    <a:pt x="652" y="884"/>
                  </a:lnTo>
                  <a:lnTo>
                    <a:pt x="664" y="877"/>
                  </a:lnTo>
                  <a:lnTo>
                    <a:pt x="674" y="868"/>
                  </a:lnTo>
                  <a:lnTo>
                    <a:pt x="683" y="861"/>
                  </a:lnTo>
                  <a:lnTo>
                    <a:pt x="692" y="854"/>
                  </a:lnTo>
                  <a:lnTo>
                    <a:pt x="674" y="862"/>
                  </a:lnTo>
                  <a:lnTo>
                    <a:pt x="656" y="870"/>
                  </a:lnTo>
                  <a:lnTo>
                    <a:pt x="639" y="877"/>
                  </a:lnTo>
                  <a:lnTo>
                    <a:pt x="620" y="883"/>
                  </a:lnTo>
                  <a:lnTo>
                    <a:pt x="599" y="887"/>
                  </a:lnTo>
                  <a:lnTo>
                    <a:pt x="580" y="890"/>
                  </a:lnTo>
                  <a:lnTo>
                    <a:pt x="561" y="893"/>
                  </a:lnTo>
                  <a:lnTo>
                    <a:pt x="542" y="895"/>
                  </a:lnTo>
                  <a:lnTo>
                    <a:pt x="525" y="895"/>
                  </a:lnTo>
                  <a:lnTo>
                    <a:pt x="506" y="895"/>
                  </a:lnTo>
                  <a:lnTo>
                    <a:pt x="489" y="895"/>
                  </a:lnTo>
                  <a:lnTo>
                    <a:pt x="473" y="893"/>
                  </a:lnTo>
                  <a:lnTo>
                    <a:pt x="459" y="890"/>
                  </a:lnTo>
                  <a:lnTo>
                    <a:pt x="446" y="889"/>
                  </a:lnTo>
                  <a:lnTo>
                    <a:pt x="434" y="884"/>
                  </a:lnTo>
                  <a:lnTo>
                    <a:pt x="425" y="881"/>
                  </a:lnTo>
                  <a:lnTo>
                    <a:pt x="446" y="883"/>
                  </a:lnTo>
                  <a:lnTo>
                    <a:pt x="467" y="883"/>
                  </a:lnTo>
                  <a:lnTo>
                    <a:pt x="488" y="883"/>
                  </a:lnTo>
                  <a:lnTo>
                    <a:pt x="507" y="880"/>
                  </a:lnTo>
                  <a:lnTo>
                    <a:pt x="528" y="877"/>
                  </a:lnTo>
                  <a:lnTo>
                    <a:pt x="547" y="874"/>
                  </a:lnTo>
                  <a:lnTo>
                    <a:pt x="564" y="868"/>
                  </a:lnTo>
                  <a:lnTo>
                    <a:pt x="583" y="862"/>
                  </a:lnTo>
                  <a:lnTo>
                    <a:pt x="599" y="855"/>
                  </a:lnTo>
                  <a:lnTo>
                    <a:pt x="615" y="848"/>
                  </a:lnTo>
                  <a:lnTo>
                    <a:pt x="632" y="840"/>
                  </a:lnTo>
                  <a:lnTo>
                    <a:pt x="645" y="832"/>
                  </a:lnTo>
                  <a:lnTo>
                    <a:pt x="659" y="823"/>
                  </a:lnTo>
                  <a:lnTo>
                    <a:pt x="671" y="814"/>
                  </a:lnTo>
                  <a:lnTo>
                    <a:pt x="681" y="805"/>
                  </a:lnTo>
                  <a:lnTo>
                    <a:pt x="692" y="795"/>
                  </a:lnTo>
                  <a:lnTo>
                    <a:pt x="658" y="808"/>
                  </a:lnTo>
                  <a:lnTo>
                    <a:pt x="627" y="817"/>
                  </a:lnTo>
                  <a:lnTo>
                    <a:pt x="596" y="820"/>
                  </a:lnTo>
                  <a:lnTo>
                    <a:pt x="569" y="820"/>
                  </a:lnTo>
                  <a:lnTo>
                    <a:pt x="541" y="817"/>
                  </a:lnTo>
                  <a:lnTo>
                    <a:pt x="514" y="811"/>
                  </a:lnTo>
                  <a:lnTo>
                    <a:pt x="487" y="805"/>
                  </a:lnTo>
                  <a:lnTo>
                    <a:pt x="460" y="798"/>
                  </a:lnTo>
                  <a:lnTo>
                    <a:pt x="498" y="798"/>
                  </a:lnTo>
                  <a:lnTo>
                    <a:pt x="533" y="795"/>
                  </a:lnTo>
                  <a:lnTo>
                    <a:pt x="566" y="791"/>
                  </a:lnTo>
                  <a:lnTo>
                    <a:pt x="595" y="783"/>
                  </a:lnTo>
                  <a:lnTo>
                    <a:pt x="623" y="773"/>
                  </a:lnTo>
                  <a:lnTo>
                    <a:pt x="648" y="761"/>
                  </a:lnTo>
                  <a:lnTo>
                    <a:pt x="671" y="748"/>
                  </a:lnTo>
                  <a:lnTo>
                    <a:pt x="692" y="732"/>
                  </a:lnTo>
                  <a:lnTo>
                    <a:pt x="664" y="747"/>
                  </a:lnTo>
                  <a:lnTo>
                    <a:pt x="633" y="755"/>
                  </a:lnTo>
                  <a:lnTo>
                    <a:pt x="602" y="760"/>
                  </a:lnTo>
                  <a:lnTo>
                    <a:pt x="570" y="761"/>
                  </a:lnTo>
                  <a:lnTo>
                    <a:pt x="541" y="760"/>
                  </a:lnTo>
                  <a:lnTo>
                    <a:pt x="513" y="757"/>
                  </a:lnTo>
                  <a:lnTo>
                    <a:pt x="489" y="752"/>
                  </a:lnTo>
                  <a:lnTo>
                    <a:pt x="470" y="748"/>
                  </a:lnTo>
                  <a:lnTo>
                    <a:pt x="507" y="748"/>
                  </a:lnTo>
                  <a:lnTo>
                    <a:pt x="542" y="744"/>
                  </a:lnTo>
                  <a:lnTo>
                    <a:pt x="574" y="738"/>
                  </a:lnTo>
                  <a:lnTo>
                    <a:pt x="604" y="729"/>
                  </a:lnTo>
                  <a:lnTo>
                    <a:pt x="632" y="720"/>
                  </a:lnTo>
                  <a:lnTo>
                    <a:pt x="655" y="707"/>
                  </a:lnTo>
                  <a:lnTo>
                    <a:pt x="675" y="695"/>
                  </a:lnTo>
                  <a:lnTo>
                    <a:pt x="692" y="680"/>
                  </a:lnTo>
                  <a:lnTo>
                    <a:pt x="658" y="691"/>
                  </a:lnTo>
                  <a:lnTo>
                    <a:pt x="630" y="697"/>
                  </a:lnTo>
                  <a:lnTo>
                    <a:pt x="605" y="701"/>
                  </a:lnTo>
                  <a:lnTo>
                    <a:pt x="583" y="701"/>
                  </a:lnTo>
                  <a:lnTo>
                    <a:pt x="561" y="700"/>
                  </a:lnTo>
                  <a:lnTo>
                    <a:pt x="539" y="695"/>
                  </a:lnTo>
                  <a:lnTo>
                    <a:pt x="514" y="688"/>
                  </a:lnTo>
                  <a:lnTo>
                    <a:pt x="488" y="679"/>
                  </a:lnTo>
                  <a:lnTo>
                    <a:pt x="528" y="676"/>
                  </a:lnTo>
                  <a:lnTo>
                    <a:pt x="561" y="673"/>
                  </a:lnTo>
                  <a:lnTo>
                    <a:pt x="591" y="669"/>
                  </a:lnTo>
                  <a:lnTo>
                    <a:pt x="615" y="663"/>
                  </a:lnTo>
                  <a:lnTo>
                    <a:pt x="637" y="656"/>
                  </a:lnTo>
                  <a:lnTo>
                    <a:pt x="656" y="645"/>
                  </a:lnTo>
                  <a:lnTo>
                    <a:pt x="674" y="634"/>
                  </a:lnTo>
                  <a:lnTo>
                    <a:pt x="692" y="617"/>
                  </a:lnTo>
                  <a:lnTo>
                    <a:pt x="656" y="626"/>
                  </a:lnTo>
                  <a:lnTo>
                    <a:pt x="624" y="632"/>
                  </a:lnTo>
                  <a:lnTo>
                    <a:pt x="596" y="636"/>
                  </a:lnTo>
                  <a:lnTo>
                    <a:pt x="573" y="638"/>
                  </a:lnTo>
                  <a:lnTo>
                    <a:pt x="550" y="638"/>
                  </a:lnTo>
                  <a:lnTo>
                    <a:pt x="528" y="635"/>
                  </a:lnTo>
                  <a:lnTo>
                    <a:pt x="507" y="629"/>
                  </a:lnTo>
                  <a:lnTo>
                    <a:pt x="485" y="622"/>
                  </a:lnTo>
                  <a:lnTo>
                    <a:pt x="529" y="619"/>
                  </a:lnTo>
                  <a:lnTo>
                    <a:pt x="564" y="614"/>
                  </a:lnTo>
                  <a:lnTo>
                    <a:pt x="595" y="609"/>
                  </a:lnTo>
                  <a:lnTo>
                    <a:pt x="620" y="600"/>
                  </a:lnTo>
                  <a:lnTo>
                    <a:pt x="640" y="590"/>
                  </a:lnTo>
                  <a:lnTo>
                    <a:pt x="658" y="578"/>
                  </a:lnTo>
                  <a:lnTo>
                    <a:pt x="673" y="565"/>
                  </a:lnTo>
                  <a:lnTo>
                    <a:pt x="686" y="550"/>
                  </a:lnTo>
                  <a:lnTo>
                    <a:pt x="661" y="560"/>
                  </a:lnTo>
                  <a:lnTo>
                    <a:pt x="633" y="568"/>
                  </a:lnTo>
                  <a:lnTo>
                    <a:pt x="605" y="572"/>
                  </a:lnTo>
                  <a:lnTo>
                    <a:pt x="577" y="573"/>
                  </a:lnTo>
                  <a:lnTo>
                    <a:pt x="551" y="573"/>
                  </a:lnTo>
                  <a:lnTo>
                    <a:pt x="526" y="572"/>
                  </a:lnTo>
                  <a:lnTo>
                    <a:pt x="506" y="569"/>
                  </a:lnTo>
                  <a:lnTo>
                    <a:pt x="488" y="566"/>
                  </a:lnTo>
                  <a:lnTo>
                    <a:pt x="519" y="562"/>
                  </a:lnTo>
                  <a:lnTo>
                    <a:pt x="550" y="556"/>
                  </a:lnTo>
                  <a:lnTo>
                    <a:pt x="582" y="548"/>
                  </a:lnTo>
                  <a:lnTo>
                    <a:pt x="611" y="540"/>
                  </a:lnTo>
                  <a:lnTo>
                    <a:pt x="637" y="531"/>
                  </a:lnTo>
                  <a:lnTo>
                    <a:pt x="659" y="522"/>
                  </a:lnTo>
                  <a:lnTo>
                    <a:pt x="677" y="512"/>
                  </a:lnTo>
                  <a:lnTo>
                    <a:pt x="686" y="503"/>
                  </a:lnTo>
                  <a:lnTo>
                    <a:pt x="662" y="507"/>
                  </a:lnTo>
                  <a:lnTo>
                    <a:pt x="639" y="512"/>
                  </a:lnTo>
                  <a:lnTo>
                    <a:pt x="613" y="515"/>
                  </a:lnTo>
                  <a:lnTo>
                    <a:pt x="586" y="516"/>
                  </a:lnTo>
                  <a:lnTo>
                    <a:pt x="560" y="516"/>
                  </a:lnTo>
                  <a:lnTo>
                    <a:pt x="535" y="513"/>
                  </a:lnTo>
                  <a:lnTo>
                    <a:pt x="508" y="509"/>
                  </a:lnTo>
                  <a:lnTo>
                    <a:pt x="485" y="503"/>
                  </a:lnTo>
                  <a:lnTo>
                    <a:pt x="510" y="503"/>
                  </a:lnTo>
                  <a:lnTo>
                    <a:pt x="541" y="499"/>
                  </a:lnTo>
                  <a:lnTo>
                    <a:pt x="573" y="493"/>
                  </a:lnTo>
                  <a:lnTo>
                    <a:pt x="605" y="485"/>
                  </a:lnTo>
                  <a:lnTo>
                    <a:pt x="634" y="477"/>
                  </a:lnTo>
                  <a:lnTo>
                    <a:pt x="659" y="468"/>
                  </a:lnTo>
                  <a:lnTo>
                    <a:pt x="677" y="459"/>
                  </a:lnTo>
                  <a:lnTo>
                    <a:pt x="686" y="452"/>
                  </a:lnTo>
                  <a:lnTo>
                    <a:pt x="656" y="456"/>
                  </a:lnTo>
                  <a:lnTo>
                    <a:pt x="630" y="459"/>
                  </a:lnTo>
                  <a:lnTo>
                    <a:pt x="604" y="460"/>
                  </a:lnTo>
                  <a:lnTo>
                    <a:pt x="579" y="462"/>
                  </a:lnTo>
                  <a:lnTo>
                    <a:pt x="554" y="462"/>
                  </a:lnTo>
                  <a:lnTo>
                    <a:pt x="530" y="460"/>
                  </a:lnTo>
                  <a:lnTo>
                    <a:pt x="507" y="456"/>
                  </a:lnTo>
                  <a:lnTo>
                    <a:pt x="485" y="449"/>
                  </a:lnTo>
                  <a:lnTo>
                    <a:pt x="513" y="446"/>
                  </a:lnTo>
                  <a:lnTo>
                    <a:pt x="541" y="441"/>
                  </a:lnTo>
                  <a:lnTo>
                    <a:pt x="569" y="437"/>
                  </a:lnTo>
                  <a:lnTo>
                    <a:pt x="596" y="433"/>
                  </a:lnTo>
                  <a:lnTo>
                    <a:pt x="623" y="427"/>
                  </a:lnTo>
                  <a:lnTo>
                    <a:pt x="648" y="419"/>
                  </a:lnTo>
                  <a:lnTo>
                    <a:pt x="668" y="409"/>
                  </a:lnTo>
                  <a:lnTo>
                    <a:pt x="686" y="396"/>
                  </a:lnTo>
                  <a:lnTo>
                    <a:pt x="662" y="399"/>
                  </a:lnTo>
                  <a:lnTo>
                    <a:pt x="636" y="402"/>
                  </a:lnTo>
                  <a:lnTo>
                    <a:pt x="608" y="402"/>
                  </a:lnTo>
                  <a:lnTo>
                    <a:pt x="580" y="402"/>
                  </a:lnTo>
                  <a:lnTo>
                    <a:pt x="551" y="402"/>
                  </a:lnTo>
                  <a:lnTo>
                    <a:pt x="525" y="399"/>
                  </a:lnTo>
                  <a:lnTo>
                    <a:pt x="500" y="396"/>
                  </a:lnTo>
                  <a:lnTo>
                    <a:pt x="478" y="391"/>
                  </a:lnTo>
                  <a:lnTo>
                    <a:pt x="510" y="391"/>
                  </a:lnTo>
                  <a:lnTo>
                    <a:pt x="539" y="389"/>
                  </a:lnTo>
                  <a:lnTo>
                    <a:pt x="570" y="384"/>
                  </a:lnTo>
                  <a:lnTo>
                    <a:pt x="598" y="378"/>
                  </a:lnTo>
                  <a:lnTo>
                    <a:pt x="623" y="369"/>
                  </a:lnTo>
                  <a:lnTo>
                    <a:pt x="646" y="361"/>
                  </a:lnTo>
                  <a:lnTo>
                    <a:pt x="668" y="350"/>
                  </a:lnTo>
                  <a:lnTo>
                    <a:pt x="686" y="340"/>
                  </a:lnTo>
                  <a:lnTo>
                    <a:pt x="646" y="346"/>
                  </a:lnTo>
                  <a:lnTo>
                    <a:pt x="613" y="349"/>
                  </a:lnTo>
                  <a:lnTo>
                    <a:pt x="583" y="349"/>
                  </a:lnTo>
                  <a:lnTo>
                    <a:pt x="557" y="346"/>
                  </a:lnTo>
                  <a:lnTo>
                    <a:pt x="533" y="343"/>
                  </a:lnTo>
                  <a:lnTo>
                    <a:pt x="513" y="340"/>
                  </a:lnTo>
                  <a:lnTo>
                    <a:pt x="492" y="336"/>
                  </a:lnTo>
                  <a:lnTo>
                    <a:pt x="473" y="331"/>
                  </a:lnTo>
                  <a:lnTo>
                    <a:pt x="494" y="331"/>
                  </a:lnTo>
                  <a:lnTo>
                    <a:pt x="519" y="330"/>
                  </a:lnTo>
                  <a:lnTo>
                    <a:pt x="544" y="327"/>
                  </a:lnTo>
                  <a:lnTo>
                    <a:pt x="571" y="324"/>
                  </a:lnTo>
                  <a:lnTo>
                    <a:pt x="601" y="320"/>
                  </a:lnTo>
                  <a:lnTo>
                    <a:pt x="630" y="312"/>
                  </a:lnTo>
                  <a:lnTo>
                    <a:pt x="658" y="302"/>
                  </a:lnTo>
                  <a:lnTo>
                    <a:pt x="686" y="290"/>
                  </a:lnTo>
                  <a:lnTo>
                    <a:pt x="673" y="293"/>
                  </a:lnTo>
                  <a:lnTo>
                    <a:pt x="659" y="295"/>
                  </a:lnTo>
                  <a:lnTo>
                    <a:pt x="643" y="296"/>
                  </a:lnTo>
                  <a:lnTo>
                    <a:pt x="629" y="298"/>
                  </a:lnTo>
                  <a:lnTo>
                    <a:pt x="611" y="299"/>
                  </a:lnTo>
                  <a:lnTo>
                    <a:pt x="595" y="299"/>
                  </a:lnTo>
                  <a:lnTo>
                    <a:pt x="579" y="299"/>
                  </a:lnTo>
                  <a:lnTo>
                    <a:pt x="561" y="299"/>
                  </a:lnTo>
                  <a:lnTo>
                    <a:pt x="545" y="298"/>
                  </a:lnTo>
                  <a:lnTo>
                    <a:pt x="528" y="296"/>
                  </a:lnTo>
                  <a:lnTo>
                    <a:pt x="511" y="295"/>
                  </a:lnTo>
                  <a:lnTo>
                    <a:pt x="497" y="293"/>
                  </a:lnTo>
                  <a:lnTo>
                    <a:pt x="482" y="290"/>
                  </a:lnTo>
                  <a:lnTo>
                    <a:pt x="469" y="287"/>
                  </a:lnTo>
                  <a:lnTo>
                    <a:pt x="456" y="284"/>
                  </a:lnTo>
                  <a:lnTo>
                    <a:pt x="446" y="280"/>
                  </a:lnTo>
                  <a:lnTo>
                    <a:pt x="462" y="281"/>
                  </a:lnTo>
                  <a:lnTo>
                    <a:pt x="478" y="281"/>
                  </a:lnTo>
                  <a:lnTo>
                    <a:pt x="495" y="281"/>
                  </a:lnTo>
                  <a:lnTo>
                    <a:pt x="513" y="279"/>
                  </a:lnTo>
                  <a:lnTo>
                    <a:pt x="532" y="277"/>
                  </a:lnTo>
                  <a:lnTo>
                    <a:pt x="551" y="274"/>
                  </a:lnTo>
                  <a:lnTo>
                    <a:pt x="570" y="270"/>
                  </a:lnTo>
                  <a:lnTo>
                    <a:pt x="588" y="265"/>
                  </a:lnTo>
                  <a:lnTo>
                    <a:pt x="605" y="261"/>
                  </a:lnTo>
                  <a:lnTo>
                    <a:pt x="623" y="255"/>
                  </a:lnTo>
                  <a:lnTo>
                    <a:pt x="637" y="251"/>
                  </a:lnTo>
                  <a:lnTo>
                    <a:pt x="652" y="245"/>
                  </a:lnTo>
                  <a:lnTo>
                    <a:pt x="665" y="239"/>
                  </a:lnTo>
                  <a:lnTo>
                    <a:pt x="677" y="235"/>
                  </a:lnTo>
                  <a:lnTo>
                    <a:pt x="686" y="229"/>
                  </a:lnTo>
                  <a:lnTo>
                    <a:pt x="692" y="224"/>
                  </a:lnTo>
                  <a:lnTo>
                    <a:pt x="683" y="227"/>
                  </a:lnTo>
                  <a:lnTo>
                    <a:pt x="673" y="230"/>
                  </a:lnTo>
                  <a:lnTo>
                    <a:pt x="661" y="233"/>
                  </a:lnTo>
                  <a:lnTo>
                    <a:pt x="646" y="236"/>
                  </a:lnTo>
                  <a:lnTo>
                    <a:pt x="632" y="239"/>
                  </a:lnTo>
                  <a:lnTo>
                    <a:pt x="615" y="240"/>
                  </a:lnTo>
                  <a:lnTo>
                    <a:pt x="598" y="242"/>
                  </a:lnTo>
                  <a:lnTo>
                    <a:pt x="582" y="243"/>
                  </a:lnTo>
                  <a:lnTo>
                    <a:pt x="563" y="245"/>
                  </a:lnTo>
                  <a:lnTo>
                    <a:pt x="545" y="245"/>
                  </a:lnTo>
                  <a:lnTo>
                    <a:pt x="528" y="246"/>
                  </a:lnTo>
                  <a:lnTo>
                    <a:pt x="510" y="246"/>
                  </a:lnTo>
                  <a:lnTo>
                    <a:pt x="492" y="246"/>
                  </a:lnTo>
                  <a:lnTo>
                    <a:pt x="478" y="245"/>
                  </a:lnTo>
                  <a:lnTo>
                    <a:pt x="462" y="243"/>
                  </a:lnTo>
                  <a:lnTo>
                    <a:pt x="448" y="242"/>
                  </a:lnTo>
                  <a:lnTo>
                    <a:pt x="440" y="240"/>
                  </a:lnTo>
                  <a:lnTo>
                    <a:pt x="431" y="239"/>
                  </a:lnTo>
                  <a:lnTo>
                    <a:pt x="424" y="236"/>
                  </a:lnTo>
                  <a:lnTo>
                    <a:pt x="418" y="233"/>
                  </a:lnTo>
                  <a:lnTo>
                    <a:pt x="437" y="235"/>
                  </a:lnTo>
                  <a:lnTo>
                    <a:pt x="457" y="235"/>
                  </a:lnTo>
                  <a:lnTo>
                    <a:pt x="478" y="233"/>
                  </a:lnTo>
                  <a:lnTo>
                    <a:pt x="498" y="232"/>
                  </a:lnTo>
                  <a:lnTo>
                    <a:pt x="519" y="229"/>
                  </a:lnTo>
                  <a:lnTo>
                    <a:pt x="539" y="226"/>
                  </a:lnTo>
                  <a:lnTo>
                    <a:pt x="560" y="223"/>
                  </a:lnTo>
                  <a:lnTo>
                    <a:pt x="580" y="218"/>
                  </a:lnTo>
                  <a:lnTo>
                    <a:pt x="599" y="214"/>
                  </a:lnTo>
                  <a:lnTo>
                    <a:pt x="617" y="210"/>
                  </a:lnTo>
                  <a:lnTo>
                    <a:pt x="634" y="205"/>
                  </a:lnTo>
                  <a:lnTo>
                    <a:pt x="649" y="199"/>
                  </a:lnTo>
                  <a:lnTo>
                    <a:pt x="662" y="195"/>
                  </a:lnTo>
                  <a:lnTo>
                    <a:pt x="674" y="191"/>
                  </a:lnTo>
                  <a:lnTo>
                    <a:pt x="684" y="185"/>
                  </a:lnTo>
                  <a:lnTo>
                    <a:pt x="692" y="180"/>
                  </a:lnTo>
                  <a:lnTo>
                    <a:pt x="680" y="183"/>
                  </a:lnTo>
                  <a:lnTo>
                    <a:pt x="665" y="186"/>
                  </a:lnTo>
                  <a:lnTo>
                    <a:pt x="648" y="189"/>
                  </a:lnTo>
                  <a:lnTo>
                    <a:pt x="629" y="191"/>
                  </a:lnTo>
                  <a:lnTo>
                    <a:pt x="607" y="192"/>
                  </a:lnTo>
                  <a:lnTo>
                    <a:pt x="583" y="193"/>
                  </a:lnTo>
                  <a:lnTo>
                    <a:pt x="558" y="195"/>
                  </a:lnTo>
                  <a:lnTo>
                    <a:pt x="533" y="195"/>
                  </a:lnTo>
                  <a:lnTo>
                    <a:pt x="508" y="195"/>
                  </a:lnTo>
                  <a:lnTo>
                    <a:pt x="485" y="195"/>
                  </a:lnTo>
                  <a:lnTo>
                    <a:pt x="462" y="193"/>
                  </a:lnTo>
                  <a:lnTo>
                    <a:pt x="440" y="192"/>
                  </a:lnTo>
                  <a:lnTo>
                    <a:pt x="421" y="191"/>
                  </a:lnTo>
                  <a:lnTo>
                    <a:pt x="403" y="188"/>
                  </a:lnTo>
                  <a:lnTo>
                    <a:pt x="388" y="185"/>
                  </a:lnTo>
                  <a:lnTo>
                    <a:pt x="378" y="180"/>
                  </a:lnTo>
                  <a:lnTo>
                    <a:pt x="391" y="182"/>
                  </a:lnTo>
                  <a:lnTo>
                    <a:pt x="407" y="182"/>
                  </a:lnTo>
                  <a:lnTo>
                    <a:pt x="428" y="182"/>
                  </a:lnTo>
                  <a:lnTo>
                    <a:pt x="450" y="182"/>
                  </a:lnTo>
                  <a:lnTo>
                    <a:pt x="473" y="180"/>
                  </a:lnTo>
                  <a:lnTo>
                    <a:pt x="498" y="180"/>
                  </a:lnTo>
                  <a:lnTo>
                    <a:pt x="525" y="179"/>
                  </a:lnTo>
                  <a:lnTo>
                    <a:pt x="551" y="176"/>
                  </a:lnTo>
                  <a:lnTo>
                    <a:pt x="576" y="174"/>
                  </a:lnTo>
                  <a:lnTo>
                    <a:pt x="601" y="171"/>
                  </a:lnTo>
                  <a:lnTo>
                    <a:pt x="623" y="167"/>
                  </a:lnTo>
                  <a:lnTo>
                    <a:pt x="645" y="164"/>
                  </a:lnTo>
                  <a:lnTo>
                    <a:pt x="662" y="160"/>
                  </a:lnTo>
                  <a:lnTo>
                    <a:pt x="677" y="155"/>
                  </a:lnTo>
                  <a:lnTo>
                    <a:pt x="687" y="149"/>
                  </a:lnTo>
                  <a:lnTo>
                    <a:pt x="693" y="144"/>
                  </a:lnTo>
                  <a:lnTo>
                    <a:pt x="680" y="147"/>
                  </a:lnTo>
                  <a:lnTo>
                    <a:pt x="659" y="148"/>
                  </a:lnTo>
                  <a:lnTo>
                    <a:pt x="633" y="151"/>
                  </a:lnTo>
                  <a:lnTo>
                    <a:pt x="602" y="152"/>
                  </a:lnTo>
                  <a:lnTo>
                    <a:pt x="567" y="154"/>
                  </a:lnTo>
                  <a:lnTo>
                    <a:pt x="530" y="154"/>
                  </a:lnTo>
                  <a:lnTo>
                    <a:pt x="491" y="154"/>
                  </a:lnTo>
                  <a:lnTo>
                    <a:pt x="450" y="154"/>
                  </a:lnTo>
                  <a:lnTo>
                    <a:pt x="409" y="152"/>
                  </a:lnTo>
                  <a:lnTo>
                    <a:pt x="369" y="151"/>
                  </a:lnTo>
                  <a:lnTo>
                    <a:pt x="333" y="148"/>
                  </a:lnTo>
                  <a:lnTo>
                    <a:pt x="299" y="145"/>
                  </a:lnTo>
                  <a:lnTo>
                    <a:pt x="268" y="141"/>
                  </a:lnTo>
                  <a:lnTo>
                    <a:pt x="243" y="136"/>
                  </a:lnTo>
                  <a:lnTo>
                    <a:pt x="223" y="130"/>
                  </a:lnTo>
                  <a:lnTo>
                    <a:pt x="211" y="123"/>
                  </a:lnTo>
                  <a:lnTo>
                    <a:pt x="261" y="124"/>
                  </a:lnTo>
                  <a:lnTo>
                    <a:pt x="311" y="126"/>
                  </a:lnTo>
                  <a:lnTo>
                    <a:pt x="356" y="126"/>
                  </a:lnTo>
                  <a:lnTo>
                    <a:pt x="402" y="126"/>
                  </a:lnTo>
                  <a:lnTo>
                    <a:pt x="443" y="123"/>
                  </a:lnTo>
                  <a:lnTo>
                    <a:pt x="482" y="122"/>
                  </a:lnTo>
                  <a:lnTo>
                    <a:pt x="519" y="119"/>
                  </a:lnTo>
                  <a:lnTo>
                    <a:pt x="551" y="114"/>
                  </a:lnTo>
                  <a:lnTo>
                    <a:pt x="582" y="110"/>
                  </a:lnTo>
                  <a:lnTo>
                    <a:pt x="608" y="104"/>
                  </a:lnTo>
                  <a:lnTo>
                    <a:pt x="632" y="100"/>
                  </a:lnTo>
                  <a:lnTo>
                    <a:pt x="651" y="94"/>
                  </a:lnTo>
                  <a:lnTo>
                    <a:pt x="665" y="88"/>
                  </a:lnTo>
                  <a:lnTo>
                    <a:pt x="675" y="82"/>
                  </a:lnTo>
                  <a:lnTo>
                    <a:pt x="683" y="75"/>
                  </a:lnTo>
                  <a:lnTo>
                    <a:pt x="684" y="69"/>
                  </a:lnTo>
                  <a:lnTo>
                    <a:pt x="678" y="53"/>
                  </a:lnTo>
                  <a:lnTo>
                    <a:pt x="670" y="39"/>
                  </a:lnTo>
                  <a:lnTo>
                    <a:pt x="659" y="28"/>
                  </a:lnTo>
                  <a:lnTo>
                    <a:pt x="646" y="17"/>
                  </a:lnTo>
                  <a:lnTo>
                    <a:pt x="630" y="10"/>
                  </a:lnTo>
                  <a:lnTo>
                    <a:pt x="613" y="4"/>
                  </a:lnTo>
                  <a:lnTo>
                    <a:pt x="591" y="1"/>
                  </a:lnTo>
                  <a:lnTo>
                    <a:pt x="566" y="0"/>
                  </a:lnTo>
                  <a:lnTo>
                    <a:pt x="554" y="4"/>
                  </a:lnTo>
                  <a:lnTo>
                    <a:pt x="538" y="7"/>
                  </a:lnTo>
                  <a:lnTo>
                    <a:pt x="522" y="12"/>
                  </a:lnTo>
                  <a:lnTo>
                    <a:pt x="503" y="14"/>
                  </a:lnTo>
                  <a:lnTo>
                    <a:pt x="481" y="17"/>
                  </a:lnTo>
                  <a:lnTo>
                    <a:pt x="457" y="20"/>
                  </a:lnTo>
                  <a:lnTo>
                    <a:pt x="432" y="23"/>
                  </a:lnTo>
                  <a:lnTo>
                    <a:pt x="404" y="25"/>
                  </a:lnTo>
                  <a:lnTo>
                    <a:pt x="375" y="26"/>
                  </a:lnTo>
                  <a:lnTo>
                    <a:pt x="343" y="26"/>
                  </a:lnTo>
                  <a:lnTo>
                    <a:pt x="309" y="25"/>
                  </a:lnTo>
                  <a:lnTo>
                    <a:pt x="274" y="23"/>
                  </a:lnTo>
                  <a:lnTo>
                    <a:pt x="237" y="19"/>
                  </a:lnTo>
                  <a:lnTo>
                    <a:pt x="199" y="14"/>
                  </a:lnTo>
                  <a:lnTo>
                    <a:pt x="160" y="9"/>
                  </a:lnTo>
                  <a:lnTo>
                    <a:pt x="117" y="0"/>
                  </a:lnTo>
                  <a:lnTo>
                    <a:pt x="103" y="6"/>
                  </a:lnTo>
                  <a:lnTo>
                    <a:pt x="87" y="12"/>
                  </a:lnTo>
                  <a:lnTo>
                    <a:pt x="70" y="20"/>
                  </a:lnTo>
                  <a:lnTo>
                    <a:pt x="53" y="31"/>
                  </a:lnTo>
                  <a:lnTo>
                    <a:pt x="38" y="42"/>
                  </a:lnTo>
                  <a:lnTo>
                    <a:pt x="24" y="57"/>
                  </a:lnTo>
                  <a:lnTo>
                    <a:pt x="15" y="73"/>
                  </a:lnTo>
                  <a:lnTo>
                    <a:pt x="9" y="92"/>
                  </a:lnTo>
                  <a:lnTo>
                    <a:pt x="7" y="108"/>
                  </a:lnTo>
                  <a:lnTo>
                    <a:pt x="7" y="136"/>
                  </a:lnTo>
                  <a:lnTo>
                    <a:pt x="6" y="177"/>
                  </a:lnTo>
                  <a:lnTo>
                    <a:pt x="5" y="226"/>
                  </a:lnTo>
                  <a:close/>
                </a:path>
              </a:pathLst>
            </a:custGeom>
            <a:solidFill>
              <a:srgbClr val="D8E5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76A04E1C-A084-31EC-FB76-80592C917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" y="2415"/>
              <a:ext cx="72" cy="908"/>
            </a:xfrm>
            <a:custGeom>
              <a:avLst/>
              <a:gdLst>
                <a:gd name="T0" fmla="*/ 72 w 72"/>
                <a:gd name="T1" fmla="*/ 0 h 908"/>
                <a:gd name="T2" fmla="*/ 60 w 72"/>
                <a:gd name="T3" fmla="*/ 1 h 908"/>
                <a:gd name="T4" fmla="*/ 49 w 72"/>
                <a:gd name="T5" fmla="*/ 5 h 908"/>
                <a:gd name="T6" fmla="*/ 38 w 72"/>
                <a:gd name="T7" fmla="*/ 13 h 908"/>
                <a:gd name="T8" fmla="*/ 28 w 72"/>
                <a:gd name="T9" fmla="*/ 22 h 908"/>
                <a:gd name="T10" fmla="*/ 19 w 72"/>
                <a:gd name="T11" fmla="*/ 35 h 908"/>
                <a:gd name="T12" fmla="*/ 13 w 72"/>
                <a:gd name="T13" fmla="*/ 54 h 908"/>
                <a:gd name="T14" fmla="*/ 9 w 72"/>
                <a:gd name="T15" fmla="*/ 76 h 908"/>
                <a:gd name="T16" fmla="*/ 8 w 72"/>
                <a:gd name="T17" fmla="*/ 104 h 908"/>
                <a:gd name="T18" fmla="*/ 6 w 72"/>
                <a:gd name="T19" fmla="*/ 262 h 908"/>
                <a:gd name="T20" fmla="*/ 5 w 72"/>
                <a:gd name="T21" fmla="*/ 529 h 908"/>
                <a:gd name="T22" fmla="*/ 2 w 72"/>
                <a:gd name="T23" fmla="*/ 782 h 908"/>
                <a:gd name="T24" fmla="*/ 0 w 72"/>
                <a:gd name="T25" fmla="*/ 893 h 908"/>
                <a:gd name="T26" fmla="*/ 34 w 72"/>
                <a:gd name="T27" fmla="*/ 908 h 908"/>
                <a:gd name="T28" fmla="*/ 35 w 72"/>
                <a:gd name="T29" fmla="*/ 786 h 908"/>
                <a:gd name="T30" fmla="*/ 38 w 72"/>
                <a:gd name="T31" fmla="*/ 516 h 908"/>
                <a:gd name="T32" fmla="*/ 41 w 72"/>
                <a:gd name="T33" fmla="*/ 240 h 908"/>
                <a:gd name="T34" fmla="*/ 46 w 72"/>
                <a:gd name="T35" fmla="*/ 101 h 908"/>
                <a:gd name="T36" fmla="*/ 47 w 72"/>
                <a:gd name="T37" fmla="*/ 73 h 908"/>
                <a:gd name="T38" fmla="*/ 50 w 72"/>
                <a:gd name="T39" fmla="*/ 45 h 908"/>
                <a:gd name="T40" fmla="*/ 57 w 72"/>
                <a:gd name="T41" fmla="*/ 19 h 908"/>
                <a:gd name="T42" fmla="*/ 72 w 72"/>
                <a:gd name="T43" fmla="*/ 0 h 90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2"/>
                <a:gd name="T67" fmla="*/ 0 h 908"/>
                <a:gd name="T68" fmla="*/ 72 w 72"/>
                <a:gd name="T69" fmla="*/ 908 h 90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2" h="908">
                  <a:moveTo>
                    <a:pt x="72" y="0"/>
                  </a:moveTo>
                  <a:lnTo>
                    <a:pt x="60" y="1"/>
                  </a:lnTo>
                  <a:lnTo>
                    <a:pt x="49" y="5"/>
                  </a:lnTo>
                  <a:lnTo>
                    <a:pt x="38" y="13"/>
                  </a:lnTo>
                  <a:lnTo>
                    <a:pt x="28" y="22"/>
                  </a:lnTo>
                  <a:lnTo>
                    <a:pt x="19" y="35"/>
                  </a:lnTo>
                  <a:lnTo>
                    <a:pt x="13" y="54"/>
                  </a:lnTo>
                  <a:lnTo>
                    <a:pt x="9" y="76"/>
                  </a:lnTo>
                  <a:lnTo>
                    <a:pt x="8" y="104"/>
                  </a:lnTo>
                  <a:lnTo>
                    <a:pt x="6" y="262"/>
                  </a:lnTo>
                  <a:lnTo>
                    <a:pt x="5" y="529"/>
                  </a:lnTo>
                  <a:lnTo>
                    <a:pt x="2" y="782"/>
                  </a:lnTo>
                  <a:lnTo>
                    <a:pt x="0" y="893"/>
                  </a:lnTo>
                  <a:lnTo>
                    <a:pt x="34" y="908"/>
                  </a:lnTo>
                  <a:lnTo>
                    <a:pt x="35" y="786"/>
                  </a:lnTo>
                  <a:lnTo>
                    <a:pt x="38" y="516"/>
                  </a:lnTo>
                  <a:lnTo>
                    <a:pt x="41" y="240"/>
                  </a:lnTo>
                  <a:lnTo>
                    <a:pt x="46" y="101"/>
                  </a:lnTo>
                  <a:lnTo>
                    <a:pt x="47" y="73"/>
                  </a:lnTo>
                  <a:lnTo>
                    <a:pt x="50" y="45"/>
                  </a:lnTo>
                  <a:lnTo>
                    <a:pt x="57" y="1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" name="Text Box 49">
            <a:extLst>
              <a:ext uri="{FF2B5EF4-FFF2-40B4-BE49-F238E27FC236}">
                <a16:creationId xmlns:a16="http://schemas.microsoft.com/office/drawing/2014/main" id="{65482B42-46FD-F828-1224-3EA3E0484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785" y="5183679"/>
            <a:ext cx="170764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dirty="0">
                <a:solidFill>
                  <a:srgbClr val="3A3A82"/>
                </a:solidFill>
                <a:latin typeface="+mj-lt"/>
              </a:rPr>
              <a:t>“</a:t>
            </a:r>
            <a:r>
              <a:rPr lang="en-US" altLang="ja-JP" dirty="0">
                <a:solidFill>
                  <a:srgbClr val="3A3A82"/>
                </a:solidFill>
                <a:latin typeface="+mj-lt"/>
              </a:rPr>
              <a:t>knapsack</a:t>
            </a:r>
            <a:r>
              <a:rPr lang="ja-JP" altLang="en-US" dirty="0">
                <a:solidFill>
                  <a:srgbClr val="3A3A82"/>
                </a:solidFill>
                <a:latin typeface="+mj-lt"/>
              </a:rPr>
              <a:t>” </a:t>
            </a:r>
            <a:endParaRPr lang="en-US" altLang="ja-JP" dirty="0">
              <a:solidFill>
                <a:srgbClr val="3A3A82"/>
              </a:solidFill>
              <a:latin typeface="+mj-lt"/>
            </a:endParaRPr>
          </a:p>
          <a:p>
            <a:pPr eaLnBrk="1" hangingPunct="1"/>
            <a:r>
              <a:rPr lang="en-US" altLang="ja-JP" dirty="0">
                <a:solidFill>
                  <a:srgbClr val="3A3A82"/>
                </a:solidFill>
                <a:latin typeface="+mj-lt"/>
              </a:rPr>
              <a:t>  with 10ml</a:t>
            </a:r>
            <a:endParaRPr lang="en-US" dirty="0">
              <a:solidFill>
                <a:srgbClr val="3A3A82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72ED5CAA-3EFF-BA5F-7AA2-F67E798E11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2" y="1101549"/>
                <a:ext cx="86998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A set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items, with each item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having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positive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positive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 You are asked to choose items with </a:t>
                </a:r>
                <a:r>
                  <a:rPr lang="en-US" sz="2400" dirty="0">
                    <a:solidFill>
                      <a:srgbClr val="FF0000"/>
                    </a:solidFill>
                  </a:rPr>
                  <a:t>maximum total value</a:t>
                </a:r>
                <a:r>
                  <a:rPr lang="en-US" sz="2400" dirty="0">
                    <a:solidFill>
                      <a:srgbClr val="3A3A82"/>
                    </a:solidFill>
                  </a:rPr>
                  <a:t> so that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total weight </a:t>
                </a:r>
                <a:r>
                  <a:rPr lang="en-US" sz="2400" dirty="0">
                    <a:solidFill>
                      <a:srgbClr val="3A3A82"/>
                    </a:solidFill>
                  </a:rPr>
                  <a:t>is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at most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. </a:t>
                </a:r>
                <a:r>
                  <a:rPr lang="en-US" sz="2400" dirty="0">
                    <a:solidFill>
                      <a:srgbClr val="3A3A82"/>
                    </a:solidFill>
                  </a:rPr>
                  <a:t>We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are allowed to take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fractional amounts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(some percentage of each item).</a:t>
                </a: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72ED5CAA-3EFF-BA5F-7AA2-F67E798E1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2" y="1101549"/>
                <a:ext cx="8699873" cy="1982912"/>
              </a:xfrm>
              <a:prstGeom prst="rect">
                <a:avLst/>
              </a:prstGeom>
              <a:blipFill>
                <a:blip r:embed="rId6"/>
                <a:stretch>
                  <a:fillRect l="-210" t="-3692" r="-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8703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005F796-A7BD-1C54-1AB4-A413E7FF9895}"/>
              </a:ext>
            </a:extLst>
          </p:cNvPr>
          <p:cNvSpPr/>
          <p:nvPr/>
        </p:nvSpPr>
        <p:spPr>
          <a:xfrm>
            <a:off x="1988046" y="1645663"/>
            <a:ext cx="5075436" cy="32707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The Ford-Fulkerson Algorithm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1A7E00-8038-DC2E-D848-07BFBDFA820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4578937" y="326282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w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AD9DFCB1-4BD6-0A2C-BDC1-CB0F77B5B20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2729499" y="3037395"/>
            <a:ext cx="366713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61B498F0-AD6F-B8DC-589A-94CCAB5509C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3832812" y="230397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E59B1604-029F-D232-A826-A269D6CAEA8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3656599" y="395655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E5EE3DC8-FD45-4DE2-3A9E-2B4A5B3D0F8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5921962" y="2834195"/>
            <a:ext cx="366712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14A5F8DC-00C5-C61E-4BE4-24314A20C68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5474287" y="394544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z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69606C3C-A0B2-A7A1-FEF2-4F754A27E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6124" y="301517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95AD7258-C45C-47A9-5C2D-6315CDF1C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3924" y="344855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1B2560CB-A372-6193-07AC-1FEEA78BE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0499" y="273894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963C5613-5C13-518D-7994-3007C7FD1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6749" y="231984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9F91CE4A-39D2-A0EE-7A89-E5880DB19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974" y="286912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7</a:t>
            </a:r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73FA2495-D571-EE6A-81A2-6878C6B11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149" y="253257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6</a:t>
            </a:r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573340C2-F225-D296-60C1-F1B147B08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724" y="344855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6AB4354B-CD3A-0A85-1455-84FC76F97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6299" y="355333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AC8DBEF9-692E-2D57-6ABB-2CAC10DA4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749" y="363270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cxnSp>
        <p:nvCxnSpPr>
          <p:cNvPr id="23" name="AutoShape 19">
            <a:extLst>
              <a:ext uri="{FF2B5EF4-FFF2-40B4-BE49-F238E27FC236}">
                <a16:creationId xmlns:a16="http://schemas.microsoft.com/office/drawing/2014/main" id="{1C001E6B-46D2-9C8C-0277-9A6E66D47C90}"/>
              </a:ext>
            </a:extLst>
          </p:cNvPr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3042237" y="2626233"/>
            <a:ext cx="84296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AutoShape 20">
            <a:extLst>
              <a:ext uri="{FF2B5EF4-FFF2-40B4-BE49-F238E27FC236}">
                <a16:creationId xmlns:a16="http://schemas.microsoft.com/office/drawing/2014/main" id="{6B953782-A7C9-80C3-7506-01A9AFB2D16B}"/>
              </a:ext>
            </a:extLst>
          </p:cNvPr>
          <p:cNvCxnSpPr>
            <a:cxnSpLocks noChangeShapeType="1"/>
            <a:stCxn id="6" idx="5"/>
            <a:endCxn id="8" idx="1"/>
          </p:cNvCxnSpPr>
          <p:nvPr/>
        </p:nvCxnSpPr>
        <p:spPr bwMode="auto">
          <a:xfrm>
            <a:off x="3042237" y="3369183"/>
            <a:ext cx="666750" cy="630237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AutoShape 21">
            <a:extLst>
              <a:ext uri="{FF2B5EF4-FFF2-40B4-BE49-F238E27FC236}">
                <a16:creationId xmlns:a16="http://schemas.microsoft.com/office/drawing/2014/main" id="{134A6A2A-3564-968D-97EE-669EDF8E3779}"/>
              </a:ext>
            </a:extLst>
          </p:cNvPr>
          <p:cNvCxnSpPr>
            <a:cxnSpLocks noChangeShapeType="1"/>
            <a:stCxn id="7" idx="5"/>
            <a:endCxn id="4" idx="1"/>
          </p:cNvCxnSpPr>
          <p:nvPr/>
        </p:nvCxnSpPr>
        <p:spPr bwMode="auto">
          <a:xfrm>
            <a:off x="4145549" y="2626233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AutoShape 22">
            <a:extLst>
              <a:ext uri="{FF2B5EF4-FFF2-40B4-BE49-F238E27FC236}">
                <a16:creationId xmlns:a16="http://schemas.microsoft.com/office/drawing/2014/main" id="{1038A75B-B863-E9B3-3C5A-9772D7A6CAAE}"/>
              </a:ext>
            </a:extLst>
          </p:cNvPr>
          <p:cNvCxnSpPr>
            <a:cxnSpLocks noChangeShapeType="1"/>
            <a:stCxn id="7" idx="6"/>
            <a:endCxn id="9" idx="1"/>
          </p:cNvCxnSpPr>
          <p:nvPr/>
        </p:nvCxnSpPr>
        <p:spPr bwMode="auto">
          <a:xfrm>
            <a:off x="4207462" y="2486533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23">
            <a:extLst>
              <a:ext uri="{FF2B5EF4-FFF2-40B4-BE49-F238E27FC236}">
                <a16:creationId xmlns:a16="http://schemas.microsoft.com/office/drawing/2014/main" id="{C2099830-087D-BCD3-DC50-BB4E0AB0200B}"/>
              </a:ext>
            </a:extLst>
          </p:cNvPr>
          <p:cNvCxnSpPr>
            <a:cxnSpLocks noChangeShapeType="1"/>
            <a:stCxn id="4" idx="7"/>
            <a:endCxn id="9" idx="2"/>
          </p:cNvCxnSpPr>
          <p:nvPr/>
        </p:nvCxnSpPr>
        <p:spPr bwMode="auto">
          <a:xfrm flipV="1">
            <a:off x="4891674" y="3016758"/>
            <a:ext cx="1009650" cy="28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24">
            <a:extLst>
              <a:ext uri="{FF2B5EF4-FFF2-40B4-BE49-F238E27FC236}">
                <a16:creationId xmlns:a16="http://schemas.microsoft.com/office/drawing/2014/main" id="{A3ACA074-A490-A321-9A49-D4C5AA429F2D}"/>
              </a:ext>
            </a:extLst>
          </p:cNvPr>
          <p:cNvCxnSpPr>
            <a:cxnSpLocks noChangeShapeType="1"/>
            <a:stCxn id="4" idx="5"/>
            <a:endCxn id="10" idx="1"/>
          </p:cNvCxnSpPr>
          <p:nvPr/>
        </p:nvCxnSpPr>
        <p:spPr bwMode="auto">
          <a:xfrm>
            <a:off x="4891674" y="3585083"/>
            <a:ext cx="635000" cy="403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25">
            <a:extLst>
              <a:ext uri="{FF2B5EF4-FFF2-40B4-BE49-F238E27FC236}">
                <a16:creationId xmlns:a16="http://schemas.microsoft.com/office/drawing/2014/main" id="{B50A8E3F-44FC-6CFB-DF74-3AA85D560923}"/>
              </a:ext>
            </a:extLst>
          </p:cNvPr>
          <p:cNvCxnSpPr>
            <a:cxnSpLocks noChangeShapeType="1"/>
            <a:stCxn id="10" idx="0"/>
            <a:endCxn id="9" idx="3"/>
          </p:cNvCxnSpPr>
          <p:nvPr/>
        </p:nvCxnSpPr>
        <p:spPr bwMode="auto">
          <a:xfrm flipV="1">
            <a:off x="5656849" y="3165983"/>
            <a:ext cx="317500" cy="768350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26">
            <a:extLst>
              <a:ext uri="{FF2B5EF4-FFF2-40B4-BE49-F238E27FC236}">
                <a16:creationId xmlns:a16="http://schemas.microsoft.com/office/drawing/2014/main" id="{647BC72B-8C07-952C-64F0-D67E4CD3FC31}"/>
              </a:ext>
            </a:extLst>
          </p:cNvPr>
          <p:cNvCxnSpPr>
            <a:cxnSpLocks noChangeShapeType="1"/>
            <a:stCxn id="8" idx="6"/>
            <a:endCxn id="10" idx="2"/>
          </p:cNvCxnSpPr>
          <p:nvPr/>
        </p:nvCxnSpPr>
        <p:spPr bwMode="auto">
          <a:xfrm flipV="1">
            <a:off x="4031249" y="4128008"/>
            <a:ext cx="1431925" cy="11112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27">
            <a:extLst>
              <a:ext uri="{FF2B5EF4-FFF2-40B4-BE49-F238E27FC236}">
                <a16:creationId xmlns:a16="http://schemas.microsoft.com/office/drawing/2014/main" id="{F6641204-93CE-A753-190D-7058AA0821B9}"/>
              </a:ext>
            </a:extLst>
          </p:cNvPr>
          <p:cNvCxnSpPr>
            <a:cxnSpLocks noChangeShapeType="1"/>
            <a:stCxn id="8" idx="7"/>
            <a:endCxn id="4" idx="3"/>
          </p:cNvCxnSpPr>
          <p:nvPr/>
        </p:nvCxnSpPr>
        <p:spPr bwMode="auto">
          <a:xfrm flipV="1">
            <a:off x="3969337" y="3585083"/>
            <a:ext cx="661987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AutoShape 28">
            <a:extLst>
              <a:ext uri="{FF2B5EF4-FFF2-40B4-BE49-F238E27FC236}">
                <a16:creationId xmlns:a16="http://schemas.microsoft.com/office/drawing/2014/main" id="{08EE68E1-A238-B392-5CE7-80DE8F4538E8}"/>
              </a:ext>
            </a:extLst>
          </p:cNvPr>
          <p:cNvCxnSpPr>
            <a:cxnSpLocks noChangeShapeType="1"/>
            <a:stCxn id="6" idx="6"/>
            <a:endCxn id="4" idx="2"/>
          </p:cNvCxnSpPr>
          <p:nvPr/>
        </p:nvCxnSpPr>
        <p:spPr bwMode="auto">
          <a:xfrm>
            <a:off x="3113674" y="3219958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" name="Picture 4" descr="\documentclass{article}&#10;\usepackage{amsmath}&#10;\pagestyle{empty}&#10;\usepackage{xcolor}&#10;\begin{document}&#10;&#10;\textcolor{black}{\textcolor{red}{Total Flow} $|f|=\textcolor{red}{10}$}  &#10;&#10;\end{document}" title="IguanaTex Bitmap Display">
            <a:extLst>
              <a:ext uri="{FF2B5EF4-FFF2-40B4-BE49-F238E27FC236}">
                <a16:creationId xmlns:a16="http://schemas.microsoft.com/office/drawing/2014/main" id="{2F851B05-CD87-666F-F696-2578586D868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79129" y="5212335"/>
            <a:ext cx="2648749" cy="312830"/>
          </a:xfrm>
          <a:prstGeom prst="rect">
            <a:avLst/>
          </a:prstGeom>
        </p:spPr>
      </p:pic>
      <p:sp>
        <p:nvSpPr>
          <p:cNvPr id="35" name="Text Box 18">
            <a:extLst>
              <a:ext uri="{FF2B5EF4-FFF2-40B4-BE49-F238E27FC236}">
                <a16:creationId xmlns:a16="http://schemas.microsoft.com/office/drawing/2014/main" id="{421ACDCE-6FBB-9E0E-6FAB-29B78CC26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9399" y="4102897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2</a:t>
            </a:r>
          </a:p>
        </p:txBody>
      </p:sp>
      <p:pic>
        <p:nvPicPr>
          <p:cNvPr id="38" name="Picture 37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677E2D2D-73CE-DF9C-71B7-B629EFFF421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571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005F796-A7BD-1C54-1AB4-A413E7FF9895}"/>
              </a:ext>
            </a:extLst>
          </p:cNvPr>
          <p:cNvSpPr/>
          <p:nvPr/>
        </p:nvSpPr>
        <p:spPr>
          <a:xfrm>
            <a:off x="1988046" y="1645663"/>
            <a:ext cx="5075436" cy="32707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The Ford-Fulkerson Algorithm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1A7E00-8038-DC2E-D848-07BFBDFA820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4578937" y="326282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w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AD9DFCB1-4BD6-0A2C-BDC1-CB0F77B5B20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2729499" y="3037395"/>
            <a:ext cx="366713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61B498F0-AD6F-B8DC-589A-94CCAB5509C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3832812" y="230397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E59B1604-029F-D232-A826-A269D6CAEA8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3656599" y="395655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E5EE3DC8-FD45-4DE2-3A9E-2B4A5B3D0F8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5921962" y="2834195"/>
            <a:ext cx="366712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14A5F8DC-00C5-C61E-4BE4-24314A20C68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5474287" y="394544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z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69606C3C-A0B2-A7A1-FEF2-4F754A27E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6124" y="301517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95AD7258-C45C-47A9-5C2D-6315CDF1C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3924" y="344855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1B2560CB-A372-6193-07AC-1FEEA78BE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0499" y="273894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963C5613-5C13-518D-7994-3007C7FD1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6749" y="231984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9F91CE4A-39D2-A0EE-7A89-E5880DB19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974" y="286912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7</a:t>
            </a:r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73FA2495-D571-EE6A-81A2-6878C6B11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149" y="253257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6</a:t>
            </a:r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573340C2-F225-D296-60C1-F1B147B08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724" y="344855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6AB4354B-CD3A-0A85-1455-84FC76F97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6299" y="355333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AC8DBEF9-692E-2D57-6ABB-2CAC10DA4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749" y="363270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cxnSp>
        <p:nvCxnSpPr>
          <p:cNvPr id="23" name="AutoShape 19">
            <a:extLst>
              <a:ext uri="{FF2B5EF4-FFF2-40B4-BE49-F238E27FC236}">
                <a16:creationId xmlns:a16="http://schemas.microsoft.com/office/drawing/2014/main" id="{1C001E6B-46D2-9C8C-0277-9A6E66D47C90}"/>
              </a:ext>
            </a:extLst>
          </p:cNvPr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3042237" y="2626233"/>
            <a:ext cx="84296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AutoShape 20">
            <a:extLst>
              <a:ext uri="{FF2B5EF4-FFF2-40B4-BE49-F238E27FC236}">
                <a16:creationId xmlns:a16="http://schemas.microsoft.com/office/drawing/2014/main" id="{6B953782-A7C9-80C3-7506-01A9AFB2D16B}"/>
              </a:ext>
            </a:extLst>
          </p:cNvPr>
          <p:cNvCxnSpPr>
            <a:cxnSpLocks noChangeShapeType="1"/>
            <a:stCxn id="6" idx="5"/>
            <a:endCxn id="8" idx="1"/>
          </p:cNvCxnSpPr>
          <p:nvPr/>
        </p:nvCxnSpPr>
        <p:spPr bwMode="auto">
          <a:xfrm>
            <a:off x="3042237" y="3369183"/>
            <a:ext cx="666750" cy="630237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AutoShape 21">
            <a:extLst>
              <a:ext uri="{FF2B5EF4-FFF2-40B4-BE49-F238E27FC236}">
                <a16:creationId xmlns:a16="http://schemas.microsoft.com/office/drawing/2014/main" id="{134A6A2A-3564-968D-97EE-669EDF8E3779}"/>
              </a:ext>
            </a:extLst>
          </p:cNvPr>
          <p:cNvCxnSpPr>
            <a:cxnSpLocks noChangeShapeType="1"/>
            <a:stCxn id="7" idx="5"/>
            <a:endCxn id="4" idx="1"/>
          </p:cNvCxnSpPr>
          <p:nvPr/>
        </p:nvCxnSpPr>
        <p:spPr bwMode="auto">
          <a:xfrm>
            <a:off x="4145549" y="2626233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AutoShape 22">
            <a:extLst>
              <a:ext uri="{FF2B5EF4-FFF2-40B4-BE49-F238E27FC236}">
                <a16:creationId xmlns:a16="http://schemas.microsoft.com/office/drawing/2014/main" id="{1038A75B-B863-E9B3-3C5A-9772D7A6CAAE}"/>
              </a:ext>
            </a:extLst>
          </p:cNvPr>
          <p:cNvCxnSpPr>
            <a:cxnSpLocks noChangeShapeType="1"/>
            <a:stCxn id="7" idx="6"/>
            <a:endCxn id="9" idx="1"/>
          </p:cNvCxnSpPr>
          <p:nvPr/>
        </p:nvCxnSpPr>
        <p:spPr bwMode="auto">
          <a:xfrm>
            <a:off x="4207462" y="2486533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23">
            <a:extLst>
              <a:ext uri="{FF2B5EF4-FFF2-40B4-BE49-F238E27FC236}">
                <a16:creationId xmlns:a16="http://schemas.microsoft.com/office/drawing/2014/main" id="{C2099830-087D-BCD3-DC50-BB4E0AB0200B}"/>
              </a:ext>
            </a:extLst>
          </p:cNvPr>
          <p:cNvCxnSpPr>
            <a:cxnSpLocks noChangeShapeType="1"/>
            <a:stCxn id="4" idx="7"/>
            <a:endCxn id="9" idx="2"/>
          </p:cNvCxnSpPr>
          <p:nvPr/>
        </p:nvCxnSpPr>
        <p:spPr bwMode="auto">
          <a:xfrm flipV="1">
            <a:off x="4891674" y="3016758"/>
            <a:ext cx="1009650" cy="28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24">
            <a:extLst>
              <a:ext uri="{FF2B5EF4-FFF2-40B4-BE49-F238E27FC236}">
                <a16:creationId xmlns:a16="http://schemas.microsoft.com/office/drawing/2014/main" id="{A3ACA074-A490-A321-9A49-D4C5AA429F2D}"/>
              </a:ext>
            </a:extLst>
          </p:cNvPr>
          <p:cNvCxnSpPr>
            <a:cxnSpLocks noChangeShapeType="1"/>
            <a:stCxn id="4" idx="5"/>
            <a:endCxn id="10" idx="1"/>
          </p:cNvCxnSpPr>
          <p:nvPr/>
        </p:nvCxnSpPr>
        <p:spPr bwMode="auto">
          <a:xfrm>
            <a:off x="4891674" y="3585083"/>
            <a:ext cx="635000" cy="403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25">
            <a:extLst>
              <a:ext uri="{FF2B5EF4-FFF2-40B4-BE49-F238E27FC236}">
                <a16:creationId xmlns:a16="http://schemas.microsoft.com/office/drawing/2014/main" id="{B50A8E3F-44FC-6CFB-DF74-3AA85D560923}"/>
              </a:ext>
            </a:extLst>
          </p:cNvPr>
          <p:cNvCxnSpPr>
            <a:cxnSpLocks noChangeShapeType="1"/>
            <a:stCxn id="10" idx="0"/>
            <a:endCxn id="9" idx="3"/>
          </p:cNvCxnSpPr>
          <p:nvPr/>
        </p:nvCxnSpPr>
        <p:spPr bwMode="auto">
          <a:xfrm flipV="1">
            <a:off x="5656849" y="3165983"/>
            <a:ext cx="317500" cy="768350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26">
            <a:extLst>
              <a:ext uri="{FF2B5EF4-FFF2-40B4-BE49-F238E27FC236}">
                <a16:creationId xmlns:a16="http://schemas.microsoft.com/office/drawing/2014/main" id="{647BC72B-8C07-952C-64F0-D67E4CD3FC31}"/>
              </a:ext>
            </a:extLst>
          </p:cNvPr>
          <p:cNvCxnSpPr>
            <a:cxnSpLocks noChangeShapeType="1"/>
            <a:stCxn id="8" idx="6"/>
            <a:endCxn id="10" idx="2"/>
          </p:cNvCxnSpPr>
          <p:nvPr/>
        </p:nvCxnSpPr>
        <p:spPr bwMode="auto">
          <a:xfrm flipV="1">
            <a:off x="4031249" y="4128008"/>
            <a:ext cx="1431925" cy="11112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27">
            <a:extLst>
              <a:ext uri="{FF2B5EF4-FFF2-40B4-BE49-F238E27FC236}">
                <a16:creationId xmlns:a16="http://schemas.microsoft.com/office/drawing/2014/main" id="{F6641204-93CE-A753-190D-7058AA0821B9}"/>
              </a:ext>
            </a:extLst>
          </p:cNvPr>
          <p:cNvCxnSpPr>
            <a:cxnSpLocks noChangeShapeType="1"/>
            <a:stCxn id="8" idx="7"/>
            <a:endCxn id="4" idx="3"/>
          </p:cNvCxnSpPr>
          <p:nvPr/>
        </p:nvCxnSpPr>
        <p:spPr bwMode="auto">
          <a:xfrm flipV="1">
            <a:off x="3969337" y="3585083"/>
            <a:ext cx="661987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AutoShape 28">
            <a:extLst>
              <a:ext uri="{FF2B5EF4-FFF2-40B4-BE49-F238E27FC236}">
                <a16:creationId xmlns:a16="http://schemas.microsoft.com/office/drawing/2014/main" id="{08EE68E1-A238-B392-5CE7-80DE8F4538E8}"/>
              </a:ext>
            </a:extLst>
          </p:cNvPr>
          <p:cNvCxnSpPr>
            <a:cxnSpLocks noChangeShapeType="1"/>
            <a:stCxn id="6" idx="6"/>
            <a:endCxn id="4" idx="2"/>
          </p:cNvCxnSpPr>
          <p:nvPr/>
        </p:nvCxnSpPr>
        <p:spPr bwMode="auto">
          <a:xfrm>
            <a:off x="3113674" y="3219958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" name="Picture 4" descr="\documentclass{article}&#10;\usepackage{amsmath}&#10;\pagestyle{empty}&#10;\usepackage{xcolor}&#10;\begin{document}&#10;&#10;\textcolor{black}{\textcolor{red}{Total Flow} $|f|=\textcolor{red}{10}$}  &#10;&#10;\end{document}" title="IguanaTex Bitmap Display">
            <a:extLst>
              <a:ext uri="{FF2B5EF4-FFF2-40B4-BE49-F238E27FC236}">
                <a16:creationId xmlns:a16="http://schemas.microsoft.com/office/drawing/2014/main" id="{2F851B05-CD87-666F-F696-2578586D868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79129" y="5212335"/>
            <a:ext cx="2648749" cy="312830"/>
          </a:xfrm>
          <a:prstGeom prst="rect">
            <a:avLst/>
          </a:prstGeom>
        </p:spPr>
      </p:pic>
      <p:sp>
        <p:nvSpPr>
          <p:cNvPr id="35" name="Text Box 18">
            <a:extLst>
              <a:ext uri="{FF2B5EF4-FFF2-40B4-BE49-F238E27FC236}">
                <a16:creationId xmlns:a16="http://schemas.microsoft.com/office/drawing/2014/main" id="{421ACDCE-6FBB-9E0E-6FAB-29B78CC26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9399" y="4102897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2</a:t>
            </a:r>
          </a:p>
        </p:txBody>
      </p:sp>
      <p:pic>
        <p:nvPicPr>
          <p:cNvPr id="38" name="Picture 37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677E2D2D-73CE-DF9C-71B7-B629EFFF421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489FC7-1DFF-5ECC-D7A0-09410E572093}"/>
              </a:ext>
            </a:extLst>
          </p:cNvPr>
          <p:cNvSpPr txBox="1"/>
          <p:nvPr/>
        </p:nvSpPr>
        <p:spPr>
          <a:xfrm>
            <a:off x="2595306" y="5768590"/>
            <a:ext cx="3953387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A3C0FE-42B2-0EE2-6DB8-0386C3475162}"/>
              </a:ext>
            </a:extLst>
          </p:cNvPr>
          <p:cNvSpPr txBox="1"/>
          <p:nvPr/>
        </p:nvSpPr>
        <p:spPr>
          <a:xfrm>
            <a:off x="2376405" y="5710363"/>
            <a:ext cx="4633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     No more augmenting paths!</a:t>
            </a:r>
          </a:p>
        </p:txBody>
      </p:sp>
    </p:spTree>
    <p:extLst>
      <p:ext uri="{BB962C8B-B14F-4D97-AF65-F5344CB8AC3E}">
        <p14:creationId xmlns:p14="http://schemas.microsoft.com/office/powerpoint/2010/main" val="28841322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2" name="Google Shape;54;p13">
            <a:extLst>
              <a:ext uri="{FF2B5EF4-FFF2-40B4-BE49-F238E27FC236}">
                <a16:creationId xmlns:a16="http://schemas.microsoft.com/office/drawing/2014/main" id="{99B26DDF-62B5-1291-079B-1254C522F672}"/>
              </a:ext>
            </a:extLst>
          </p:cNvPr>
          <p:cNvSpPr txBox="1">
            <a:spLocks/>
          </p:cNvSpPr>
          <p:nvPr/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>
                <a:solidFill>
                  <a:srgbClr val="3A3A82"/>
                </a:solidFill>
              </a:rPr>
              <a:t>The Ford-Fulkerson Algorithm </a:t>
            </a:r>
            <a:br>
              <a:rPr lang="en-US" dirty="0">
                <a:solidFill>
                  <a:srgbClr val="3A3A82"/>
                </a:solidFill>
              </a:rPr>
            </a:br>
            <a:endParaRPr lang="en-US" dirty="0">
              <a:solidFill>
                <a:srgbClr val="3A3A82"/>
              </a:solidFill>
            </a:endParaRPr>
          </a:p>
        </p:txBody>
      </p:sp>
      <p:sp>
        <p:nvSpPr>
          <p:cNvPr id="13" name="Content Placeholder 2 2">
            <a:extLst>
              <a:ext uri="{FF2B5EF4-FFF2-40B4-BE49-F238E27FC236}">
                <a16:creationId xmlns:a16="http://schemas.microsoft.com/office/drawing/2014/main" id="{B59E6BFB-1A0E-84A5-8942-C8BA63069AD5}"/>
              </a:ext>
            </a:extLst>
          </p:cNvPr>
          <p:cNvSpPr txBox="1">
            <a:spLocks/>
          </p:cNvSpPr>
          <p:nvPr/>
        </p:nvSpPr>
        <p:spPr>
          <a:xfrm>
            <a:off x="372231" y="1110419"/>
            <a:ext cx="8622816" cy="327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Pseudocode</a:t>
            </a:r>
            <a:r>
              <a:rPr lang="en-US" dirty="0">
                <a:solidFill>
                  <a:srgbClr val="3A3A82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211EA5-CD1F-03F6-DC19-A8DD4A288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68" y="1741618"/>
            <a:ext cx="4850264" cy="4412601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2176E26-3208-4CF4-14D9-C240EACF8AEA}"/>
              </a:ext>
            </a:extLst>
          </p:cNvPr>
          <p:cNvSpPr txBox="1"/>
          <p:nvPr/>
        </p:nvSpPr>
        <p:spPr>
          <a:xfrm>
            <a:off x="2916337" y="2441473"/>
            <a:ext cx="276820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D04A6B-9ECC-23DD-FD6E-55A9D58AA109}"/>
                  </a:ext>
                </a:extLst>
              </p:cNvPr>
              <p:cNvSpPr txBox="1"/>
              <p:nvPr/>
            </p:nvSpPr>
            <p:spPr>
              <a:xfrm>
                <a:off x="3021307" y="2389446"/>
                <a:ext cx="463364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Initialization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D04A6B-9ECC-23DD-FD6E-55A9D58AA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307" y="2389446"/>
                <a:ext cx="4633644" cy="461665"/>
              </a:xfrm>
              <a:prstGeom prst="rect">
                <a:avLst/>
              </a:prstGeom>
              <a:blipFill>
                <a:blip r:embed="rId4"/>
                <a:stretch>
                  <a:fillRect l="-210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59691C6-8172-5345-F862-8FA0F26A3647}"/>
              </a:ext>
            </a:extLst>
          </p:cNvPr>
          <p:cNvSpPr txBox="1"/>
          <p:nvPr/>
        </p:nvSpPr>
        <p:spPr>
          <a:xfrm>
            <a:off x="4022332" y="4097865"/>
            <a:ext cx="4808306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FE2679-1503-575C-9178-B42815AAA944}"/>
                  </a:ext>
                </a:extLst>
              </p:cNvPr>
              <p:cNvSpPr txBox="1"/>
              <p:nvPr/>
            </p:nvSpPr>
            <p:spPr>
              <a:xfrm>
                <a:off x="3968755" y="4049912"/>
                <a:ext cx="463364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residual</m:t>
                      </m:r>
                      <m: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capacity</m:t>
                      </m:r>
                      <m: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on</m:t>
                      </m:r>
                      <m: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aug</m:t>
                      </m:r>
                      <m: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path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FE2679-1503-575C-9178-B42815AAA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755" y="4049912"/>
                <a:ext cx="4633644" cy="461665"/>
              </a:xfrm>
              <a:prstGeom prst="rect">
                <a:avLst/>
              </a:prstGeom>
              <a:blipFill>
                <a:blip r:embed="rId5"/>
                <a:stretch>
                  <a:fillRect l="-263" r="-723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1CB913B9-EE92-2181-F0A3-403D4B1E5445}"/>
              </a:ext>
            </a:extLst>
          </p:cNvPr>
          <p:cNvSpPr txBox="1"/>
          <p:nvPr/>
        </p:nvSpPr>
        <p:spPr>
          <a:xfrm>
            <a:off x="4104526" y="4905236"/>
            <a:ext cx="4497873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80E978-BDEE-F9E1-C754-981B299B4C62}"/>
                  </a:ext>
                </a:extLst>
              </p:cNvPr>
              <p:cNvSpPr txBox="1"/>
              <p:nvPr/>
            </p:nvSpPr>
            <p:spPr>
              <a:xfrm>
                <a:off x="4036640" y="4856796"/>
                <a:ext cx="463364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Update</m:t>
                      </m:r>
                      <m: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flow</m:t>
                      </m:r>
                      <m: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on</m:t>
                      </m:r>
                      <m: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aug</m:t>
                      </m:r>
                      <m: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path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80E978-BDEE-F9E1-C754-981B299B4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640" y="4856796"/>
                <a:ext cx="4633644" cy="461665"/>
              </a:xfrm>
              <a:prstGeom prst="rect">
                <a:avLst/>
              </a:prstGeom>
              <a:blipFill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25F3105A-3A04-0512-F407-54A612835B07}"/>
              </a:ext>
            </a:extLst>
          </p:cNvPr>
          <p:cNvSpPr txBox="1"/>
          <p:nvPr/>
        </p:nvSpPr>
        <p:spPr>
          <a:xfrm>
            <a:off x="4332765" y="5655677"/>
            <a:ext cx="4497873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8E810ED-2F79-985D-AD91-793728DEC9FA}"/>
                  </a:ext>
                </a:extLst>
              </p:cNvPr>
              <p:cNvSpPr txBox="1"/>
              <p:nvPr/>
            </p:nvSpPr>
            <p:spPr>
              <a:xfrm>
                <a:off x="4189040" y="5586575"/>
                <a:ext cx="463364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No</m:t>
                      </m:r>
                      <m: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more</m:t>
                      </m:r>
                      <m: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aug</m:t>
                      </m:r>
                      <m: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paths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8E810ED-2F79-985D-AD91-793728DEC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040" y="5586575"/>
                <a:ext cx="4633644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2429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" imgH="165100" progId="Equation.DSMT4">
                  <p:embed/>
                </p:oleObj>
              </mc:Choice>
              <mc:Fallback>
                <p:oleObj name="Equation" r:id="rId10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Application: Maximum Matching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AAC4034-D3AD-65B9-CF20-A92FFC8AF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17526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7BD818-4E6C-6708-AB01-66B8C6F90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4384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345B6E-983B-08F6-C0BB-64A4BF148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0480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40F64D-7ABC-81D7-D267-CF566D582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5814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2ACAC3-9D44-588A-E115-BFCA4ADD4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41910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2BEEAD-C346-754A-D161-FAFE42507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48006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F74086-490A-C3E3-5E4D-BF91B5A01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1752600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039C93-528C-7249-81F6-48EF223E1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2362200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30C0EA-7750-75D5-7816-0D469BC5A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2971800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2FDC5F-57CB-4AA0-8ECF-9A5BD06B6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3581400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5D5044-1EBD-C440-990F-ECE726290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4191000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E028E26-5217-79CC-6A7A-118897DE3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4800600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ED0C3E81-C970-712C-2546-35A7297ED7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1905000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41C655CE-C879-C1AB-35D3-140608EB63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1900" y="19050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4BBE5B41-8C2E-CBA3-4C9C-F13DD4D81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26670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2EFDB1B7-5C05-4CE3-5DE3-E00194B12B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1905000"/>
            <a:ext cx="1371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84ADA338-5F58-2186-4A61-5A402FDF5F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1900" y="31242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1B93C234-A391-9C8E-17E8-9C5AF7B8F5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3733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Line 22">
            <a:extLst>
              <a:ext uri="{FF2B5EF4-FFF2-40B4-BE49-F238E27FC236}">
                <a16:creationId xmlns:a16="http://schemas.microsoft.com/office/drawing/2014/main" id="{16767E58-65B0-7223-099E-293ED31E9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4343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Line 23">
            <a:extLst>
              <a:ext uri="{FF2B5EF4-FFF2-40B4-BE49-F238E27FC236}">
                <a16:creationId xmlns:a16="http://schemas.microsoft.com/office/drawing/2014/main" id="{8999A1C3-AF00-3E14-7632-97FF754FCD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4953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49" name="Picture 48" descr="\documentclass{article}&#10;\usepackage{amsmath}&#10;\pagestyle{empty}&#10;\begin{document}&#10;&#10;&#10;$A$&#10;&#10;\end{document}" title="IguanaTex Bitmap Display">
            <a:extLst>
              <a:ext uri="{FF2B5EF4-FFF2-40B4-BE49-F238E27FC236}">
                <a16:creationId xmlns:a16="http://schemas.microsoft.com/office/drawing/2014/main" id="{A9FC87B1-76AD-B17F-4DA7-606E0AEAE5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159213" y="3022600"/>
            <a:ext cx="490925" cy="508000"/>
          </a:xfrm>
          <a:prstGeom prst="rect">
            <a:avLst/>
          </a:prstGeom>
        </p:spPr>
      </p:pic>
      <p:pic>
        <p:nvPicPr>
          <p:cNvPr id="52" name="Picture 51" descr="\documentclass{article}&#10;\usepackage{amsmath}&#10;\pagestyle{empty}&#10;\begin{document}&#10;&#10;&#10;$B$&#10;&#10;\end{document}" title="IguanaTex Bitmap Display">
            <a:extLst>
              <a:ext uri="{FF2B5EF4-FFF2-40B4-BE49-F238E27FC236}">
                <a16:creationId xmlns:a16="http://schemas.microsoft.com/office/drawing/2014/main" id="{126EAA76-0FD4-62E9-0BB3-9802C3797E2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025652" y="3051710"/>
            <a:ext cx="512270" cy="48238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35A4DDA-AEE9-F6C9-C20C-94E220460E0F}"/>
              </a:ext>
            </a:extLst>
          </p:cNvPr>
          <p:cNvSpPr txBox="1"/>
          <p:nvPr/>
        </p:nvSpPr>
        <p:spPr>
          <a:xfrm>
            <a:off x="534042" y="5369130"/>
            <a:ext cx="7771116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Definition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bipartite</a:t>
            </a:r>
            <a:r>
              <a:rPr lang="en-US" sz="2400" dirty="0">
                <a:solidFill>
                  <a:srgbClr val="3A3A82"/>
                </a:solidFill>
              </a:rPr>
              <a:t> graph, a </a:t>
            </a:r>
            <a:r>
              <a:rPr lang="en-US" sz="2400" b="1" dirty="0">
                <a:solidFill>
                  <a:srgbClr val="FF0000"/>
                </a:solidFill>
              </a:rPr>
              <a:t>matching</a:t>
            </a:r>
            <a:r>
              <a:rPr lang="en-US" sz="2400" dirty="0">
                <a:solidFill>
                  <a:srgbClr val="3A3A82"/>
                </a:solidFill>
              </a:rPr>
              <a:t> is just a collection of edges that do </a:t>
            </a:r>
            <a:r>
              <a:rPr lang="en-US" sz="2400" dirty="0">
                <a:solidFill>
                  <a:srgbClr val="FF0000"/>
                </a:solidFill>
              </a:rPr>
              <a:t>not share a vertex</a:t>
            </a:r>
            <a:r>
              <a:rPr lang="en-US" sz="2400" dirty="0">
                <a:solidFill>
                  <a:srgbClr val="3A3A82"/>
                </a:solidFill>
              </a:rPr>
              <a:t>.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0524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427" y="1147035"/>
                <a:ext cx="8866620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We are given an undirected,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weighted</a:t>
                </a:r>
                <a:r>
                  <a:rPr lang="en-US" sz="2400" dirty="0">
                    <a:solidFill>
                      <a:srgbClr val="3A3A82"/>
                    </a:solidFill>
                  </a:rPr>
                  <a:t> graph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 spanning tree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a </a:t>
                </a:r>
                <a:r>
                  <a:rPr lang="en-US" sz="2400" dirty="0">
                    <a:solidFill>
                      <a:srgbClr val="FF0000"/>
                    </a:solidFill>
                  </a:rPr>
                  <a:t>connected acyclic (tree) subgraph</a:t>
                </a:r>
                <a:r>
                  <a:rPr lang="en-US" sz="2400" dirty="0">
                    <a:solidFill>
                      <a:srgbClr val="3A3A8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b="1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that includes all the vertices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b="1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(</a:t>
                </a:r>
                <a:r>
                  <a:rPr lang="en-US" sz="2400" dirty="0">
                    <a:solidFill>
                      <a:srgbClr val="FF0000"/>
                    </a:solidFill>
                  </a:rPr>
                  <a:t>spanning</a:t>
                </a:r>
                <a:r>
                  <a:rPr lang="en-US" sz="2400" dirty="0">
                    <a:solidFill>
                      <a:srgbClr val="3A3A82"/>
                    </a:solidFill>
                  </a:rPr>
                  <a:t>).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	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	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27" y="1147035"/>
                <a:ext cx="8866620" cy="1982912"/>
              </a:xfrm>
              <a:prstGeom prst="rect">
                <a:avLst/>
              </a:prstGeom>
              <a:blipFill>
                <a:blip r:embed="rId6"/>
                <a:stretch>
                  <a:fillRect l="-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5" name="Picture 10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AE9D0786-FE91-A437-7B93-649D650DDCA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91410" y="2595481"/>
            <a:ext cx="1238205" cy="275365"/>
          </a:xfrm>
          <a:prstGeom prst="rect">
            <a:avLst/>
          </a:prstGeom>
        </p:spPr>
      </p:pic>
      <p:sp>
        <p:nvSpPr>
          <p:cNvPr id="3" name="Oval 12">
            <a:extLst>
              <a:ext uri="{FF2B5EF4-FFF2-40B4-BE49-F238E27FC236}">
                <a16:creationId xmlns:a16="http://schemas.microsoft.com/office/drawing/2014/main" id="{6ACF0B78-C397-E729-D222-727C00E20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720" y="264473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OAK</a:t>
            </a:r>
          </a:p>
        </p:txBody>
      </p:sp>
      <p:sp>
        <p:nvSpPr>
          <p:cNvPr id="4" name="Oval 99">
            <a:extLst>
              <a:ext uri="{FF2B5EF4-FFF2-40B4-BE49-F238E27FC236}">
                <a16:creationId xmlns:a16="http://schemas.microsoft.com/office/drawing/2014/main" id="{4A528D74-AC28-558D-C174-AC8747C41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745" y="3168607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MIA</a:t>
            </a:r>
          </a:p>
        </p:txBody>
      </p:sp>
      <p:sp>
        <p:nvSpPr>
          <p:cNvPr id="5" name="Oval 100">
            <a:extLst>
              <a:ext uri="{FF2B5EF4-FFF2-40B4-BE49-F238E27FC236}">
                <a16:creationId xmlns:a16="http://schemas.microsoft.com/office/drawing/2014/main" id="{746D9E8C-A1E5-F59E-D6E8-CFEC90B65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633" y="594038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ATL</a:t>
            </a:r>
          </a:p>
        </p:txBody>
      </p:sp>
      <p:sp>
        <p:nvSpPr>
          <p:cNvPr id="7" name="Oval 101">
            <a:extLst>
              <a:ext uri="{FF2B5EF4-FFF2-40B4-BE49-F238E27FC236}">
                <a16:creationId xmlns:a16="http://schemas.microsoft.com/office/drawing/2014/main" id="{0C9FC516-A52F-1740-B935-49ECB80B2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3195" y="458783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NYC</a:t>
            </a:r>
          </a:p>
        </p:txBody>
      </p:sp>
      <p:sp>
        <p:nvSpPr>
          <p:cNvPr id="9" name="Oval 102">
            <a:extLst>
              <a:ext uri="{FF2B5EF4-FFF2-40B4-BE49-F238E27FC236}">
                <a16:creationId xmlns:a16="http://schemas.microsoft.com/office/drawing/2014/main" id="{BF7ECC7E-C987-7ED5-A5A8-B60C0E29D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770" y="363533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 LA</a:t>
            </a:r>
          </a:p>
        </p:txBody>
      </p:sp>
      <p:sp>
        <p:nvSpPr>
          <p:cNvPr id="13" name="Oval 103">
            <a:extLst>
              <a:ext uri="{FF2B5EF4-FFF2-40B4-BE49-F238E27FC236}">
                <a16:creationId xmlns:a16="http://schemas.microsoft.com/office/drawing/2014/main" id="{01E236EC-7B03-CACE-635D-9ED1A95C4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4295" y="588323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 DC</a:t>
            </a:r>
          </a:p>
        </p:txBody>
      </p:sp>
      <p:sp>
        <p:nvSpPr>
          <p:cNvPr id="15" name="Oval 104">
            <a:extLst>
              <a:ext uri="{FF2B5EF4-FFF2-40B4-BE49-F238E27FC236}">
                <a16:creationId xmlns:a16="http://schemas.microsoft.com/office/drawing/2014/main" id="{7F47B621-DB5E-0722-68F6-572645CF5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470" y="4311607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BOS</a:t>
            </a:r>
          </a:p>
        </p:txBody>
      </p:sp>
      <p:cxnSp>
        <p:nvCxnSpPr>
          <p:cNvPr id="17" name="AutoShape 106">
            <a:extLst>
              <a:ext uri="{FF2B5EF4-FFF2-40B4-BE49-F238E27FC236}">
                <a16:creationId xmlns:a16="http://schemas.microsoft.com/office/drawing/2014/main" id="{73F221AA-7312-3CA3-9FE6-AF09688D9C5D}"/>
              </a:ext>
            </a:extLst>
          </p:cNvPr>
          <p:cNvCxnSpPr>
            <a:cxnSpLocks noChangeShapeType="1"/>
            <a:stCxn id="9" idx="7"/>
            <a:endCxn id="3" idx="3"/>
          </p:cNvCxnSpPr>
          <p:nvPr/>
        </p:nvCxnSpPr>
        <p:spPr bwMode="auto">
          <a:xfrm flipV="1">
            <a:off x="3797870" y="3044782"/>
            <a:ext cx="968375" cy="64770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107">
            <a:extLst>
              <a:ext uri="{FF2B5EF4-FFF2-40B4-BE49-F238E27FC236}">
                <a16:creationId xmlns:a16="http://schemas.microsoft.com/office/drawing/2014/main" id="{8635B2FC-3E92-E926-5049-633BF1DBEC6E}"/>
              </a:ext>
            </a:extLst>
          </p:cNvPr>
          <p:cNvCxnSpPr>
            <a:cxnSpLocks noChangeShapeType="1"/>
            <a:stCxn id="7" idx="0"/>
            <a:endCxn id="3" idx="4"/>
          </p:cNvCxnSpPr>
          <p:nvPr/>
        </p:nvCxnSpPr>
        <p:spPr bwMode="auto">
          <a:xfrm flipV="1">
            <a:off x="4961508" y="3111457"/>
            <a:ext cx="136525" cy="146685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108">
            <a:extLst>
              <a:ext uri="{FF2B5EF4-FFF2-40B4-BE49-F238E27FC236}">
                <a16:creationId xmlns:a16="http://schemas.microsoft.com/office/drawing/2014/main" id="{F55F952F-B306-0E6F-2AC0-C2BE51FAC7A9}"/>
              </a:ext>
            </a:extLst>
          </p:cNvPr>
          <p:cNvCxnSpPr>
            <a:cxnSpLocks noChangeShapeType="1"/>
            <a:stCxn id="7" idx="6"/>
            <a:endCxn id="15" idx="2"/>
          </p:cNvCxnSpPr>
          <p:nvPr/>
        </p:nvCxnSpPr>
        <p:spPr bwMode="auto">
          <a:xfrm flipV="1">
            <a:off x="5439345" y="4540207"/>
            <a:ext cx="863600" cy="2762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109">
            <a:extLst>
              <a:ext uri="{FF2B5EF4-FFF2-40B4-BE49-F238E27FC236}">
                <a16:creationId xmlns:a16="http://schemas.microsoft.com/office/drawing/2014/main" id="{FFC66D53-4500-193E-4E12-F4A3095701CC}"/>
              </a:ext>
            </a:extLst>
          </p:cNvPr>
          <p:cNvCxnSpPr>
            <a:cxnSpLocks noChangeShapeType="1"/>
            <a:stCxn id="15" idx="0"/>
            <a:endCxn id="4" idx="4"/>
          </p:cNvCxnSpPr>
          <p:nvPr/>
        </p:nvCxnSpPr>
        <p:spPr bwMode="auto">
          <a:xfrm flipH="1" flipV="1">
            <a:off x="6695058" y="3635332"/>
            <a:ext cx="85725" cy="66675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AutoShape 110">
            <a:extLst>
              <a:ext uri="{FF2B5EF4-FFF2-40B4-BE49-F238E27FC236}">
                <a16:creationId xmlns:a16="http://schemas.microsoft.com/office/drawing/2014/main" id="{85FE668C-4131-68A6-95D2-8268F7200975}"/>
              </a:ext>
            </a:extLst>
          </p:cNvPr>
          <p:cNvCxnSpPr>
            <a:cxnSpLocks noChangeShapeType="1"/>
            <a:stCxn id="3" idx="5"/>
            <a:endCxn id="4" idx="1"/>
          </p:cNvCxnSpPr>
          <p:nvPr/>
        </p:nvCxnSpPr>
        <p:spPr bwMode="auto">
          <a:xfrm>
            <a:off x="5429820" y="3044782"/>
            <a:ext cx="933450" cy="180975"/>
          </a:xfrm>
          <a:prstGeom prst="straightConnector1">
            <a:avLst/>
          </a:prstGeom>
          <a:noFill/>
          <a:ln w="5080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AutoShape 112">
            <a:extLst>
              <a:ext uri="{FF2B5EF4-FFF2-40B4-BE49-F238E27FC236}">
                <a16:creationId xmlns:a16="http://schemas.microsoft.com/office/drawing/2014/main" id="{4189EB8F-AE50-2376-8434-9CDF865B02BA}"/>
              </a:ext>
            </a:extLst>
          </p:cNvPr>
          <p:cNvCxnSpPr>
            <a:cxnSpLocks noChangeShapeType="1"/>
            <a:stCxn id="9" idx="4"/>
            <a:endCxn id="13" idx="0"/>
          </p:cNvCxnSpPr>
          <p:nvPr/>
        </p:nvCxnSpPr>
        <p:spPr bwMode="auto">
          <a:xfrm>
            <a:off x="3466083" y="4102057"/>
            <a:ext cx="136525" cy="177165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113">
            <a:extLst>
              <a:ext uri="{FF2B5EF4-FFF2-40B4-BE49-F238E27FC236}">
                <a16:creationId xmlns:a16="http://schemas.microsoft.com/office/drawing/2014/main" id="{0D39AC3A-3262-A649-CCA9-387C0E9D0A56}"/>
              </a:ext>
            </a:extLst>
          </p:cNvPr>
          <p:cNvCxnSpPr>
            <a:cxnSpLocks noChangeShapeType="1"/>
            <a:stCxn id="15" idx="4"/>
            <a:endCxn id="5" idx="0"/>
          </p:cNvCxnSpPr>
          <p:nvPr/>
        </p:nvCxnSpPr>
        <p:spPr bwMode="auto">
          <a:xfrm flipH="1">
            <a:off x="6302945" y="4778332"/>
            <a:ext cx="477838" cy="1152525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" name="AutoShape 114">
            <a:extLst>
              <a:ext uri="{FF2B5EF4-FFF2-40B4-BE49-F238E27FC236}">
                <a16:creationId xmlns:a16="http://schemas.microsoft.com/office/drawing/2014/main" id="{76A1872E-E96C-962B-7B05-BCA07323BD4F}"/>
              </a:ext>
            </a:extLst>
          </p:cNvPr>
          <p:cNvCxnSpPr>
            <a:cxnSpLocks noChangeShapeType="1"/>
            <a:stCxn id="5" idx="1"/>
            <a:endCxn id="7" idx="5"/>
          </p:cNvCxnSpPr>
          <p:nvPr/>
        </p:nvCxnSpPr>
        <p:spPr bwMode="auto">
          <a:xfrm flipH="1" flipV="1">
            <a:off x="5293295" y="4987882"/>
            <a:ext cx="677863" cy="100965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" name="AutoShape 115">
            <a:extLst>
              <a:ext uri="{FF2B5EF4-FFF2-40B4-BE49-F238E27FC236}">
                <a16:creationId xmlns:a16="http://schemas.microsoft.com/office/drawing/2014/main" id="{26CFD653-FBC3-76FB-964F-F37F05240428}"/>
              </a:ext>
            </a:extLst>
          </p:cNvPr>
          <p:cNvCxnSpPr>
            <a:cxnSpLocks noChangeShapeType="1"/>
            <a:stCxn id="13" idx="7"/>
            <a:endCxn id="7" idx="3"/>
          </p:cNvCxnSpPr>
          <p:nvPr/>
        </p:nvCxnSpPr>
        <p:spPr bwMode="auto">
          <a:xfrm flipV="1">
            <a:off x="3934395" y="4987882"/>
            <a:ext cx="695325" cy="9525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" name="AutoShape 116">
            <a:extLst>
              <a:ext uri="{FF2B5EF4-FFF2-40B4-BE49-F238E27FC236}">
                <a16:creationId xmlns:a16="http://schemas.microsoft.com/office/drawing/2014/main" id="{ACB3DE7B-B042-2561-DF00-EFB710455055}"/>
              </a:ext>
            </a:extLst>
          </p:cNvPr>
          <p:cNvCxnSpPr>
            <a:cxnSpLocks noChangeShapeType="1"/>
            <a:stCxn id="9" idx="5"/>
            <a:endCxn id="7" idx="1"/>
          </p:cNvCxnSpPr>
          <p:nvPr/>
        </p:nvCxnSpPr>
        <p:spPr bwMode="auto">
          <a:xfrm>
            <a:off x="3797870" y="4035382"/>
            <a:ext cx="83185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8" name="Text Box 127">
            <a:extLst>
              <a:ext uri="{FF2B5EF4-FFF2-40B4-BE49-F238E27FC236}">
                <a16:creationId xmlns:a16="http://schemas.microsoft.com/office/drawing/2014/main" id="{09C0F65F-B681-AB03-5847-ADB5CE3F1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570" y="2781257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10</a:t>
            </a:r>
          </a:p>
        </p:txBody>
      </p:sp>
      <p:sp>
        <p:nvSpPr>
          <p:cNvPr id="39" name="Text Box 130">
            <a:extLst>
              <a:ext uri="{FF2B5EF4-FFF2-40B4-BE49-F238E27FC236}">
                <a16:creationId xmlns:a16="http://schemas.microsoft.com/office/drawing/2014/main" id="{0240B388-0A5F-83E4-CEAC-E161700B5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3445" y="3086057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1</a:t>
            </a:r>
          </a:p>
        </p:txBody>
      </p:sp>
      <p:sp>
        <p:nvSpPr>
          <p:cNvPr id="40" name="Text Box 131">
            <a:extLst>
              <a:ext uri="{FF2B5EF4-FFF2-40B4-BE49-F238E27FC236}">
                <a16:creationId xmlns:a16="http://schemas.microsoft.com/office/drawing/2014/main" id="{ED3320CA-D269-81DE-E8CF-9F2722E7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7433" y="4000457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9</a:t>
            </a:r>
          </a:p>
        </p:txBody>
      </p:sp>
      <p:sp>
        <p:nvSpPr>
          <p:cNvPr id="41" name="Text Box 132">
            <a:extLst>
              <a:ext uri="{FF2B5EF4-FFF2-40B4-BE49-F238E27FC236}">
                <a16:creationId xmlns:a16="http://schemas.microsoft.com/office/drawing/2014/main" id="{CD71539E-297C-2B62-36DF-10EF732DE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2495" y="5159332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</a:t>
            </a:r>
          </a:p>
        </p:txBody>
      </p:sp>
      <p:sp>
        <p:nvSpPr>
          <p:cNvPr id="42" name="Text Box 133 1">
            <a:extLst>
              <a:ext uri="{FF2B5EF4-FFF2-40B4-BE49-F238E27FC236}">
                <a16:creationId xmlns:a16="http://schemas.microsoft.com/office/drawing/2014/main" id="{D1C7BDCB-E643-E836-DDEF-5FA49B777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9133" y="3705182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6</a:t>
            </a:r>
          </a:p>
        </p:txBody>
      </p:sp>
      <p:sp>
        <p:nvSpPr>
          <p:cNvPr id="44" name="Text Box 135">
            <a:extLst>
              <a:ext uri="{FF2B5EF4-FFF2-40B4-BE49-F238E27FC236}">
                <a16:creationId xmlns:a16="http://schemas.microsoft.com/office/drawing/2014/main" id="{567669A3-48C5-2738-2A48-3D8FAD574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770" y="519902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2</a:t>
            </a:r>
          </a:p>
        </p:txBody>
      </p:sp>
      <p:sp>
        <p:nvSpPr>
          <p:cNvPr id="45" name="Text Box 136">
            <a:extLst>
              <a:ext uri="{FF2B5EF4-FFF2-40B4-BE49-F238E27FC236}">
                <a16:creationId xmlns:a16="http://schemas.microsoft.com/office/drawing/2014/main" id="{529C15E9-2B8A-3D78-48B2-F8F8F8FE4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6345" y="5152982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5</a:t>
            </a:r>
          </a:p>
        </p:txBody>
      </p:sp>
      <p:sp>
        <p:nvSpPr>
          <p:cNvPr id="46" name="Text Box 137">
            <a:extLst>
              <a:ext uri="{FF2B5EF4-FFF2-40B4-BE49-F238E27FC236}">
                <a16:creationId xmlns:a16="http://schemas.microsoft.com/office/drawing/2014/main" id="{4451C1FC-142C-3EE3-E48F-3FC3F4754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4108" y="3771857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7</a:t>
            </a:r>
          </a:p>
        </p:txBody>
      </p:sp>
      <p:sp>
        <p:nvSpPr>
          <p:cNvPr id="47" name="Text Box 138">
            <a:extLst>
              <a:ext uri="{FF2B5EF4-FFF2-40B4-BE49-F238E27FC236}">
                <a16:creationId xmlns:a16="http://schemas.microsoft.com/office/drawing/2014/main" id="{DE0F7477-6E18-8548-8964-06DDCC6EA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5295" y="4698957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4</a:t>
            </a:r>
          </a:p>
        </p:txBody>
      </p:sp>
      <p:sp>
        <p:nvSpPr>
          <p:cNvPr id="48" name="Text Box 133 2">
            <a:extLst>
              <a:ext uri="{FF2B5EF4-FFF2-40B4-BE49-F238E27FC236}">
                <a16:creationId xmlns:a16="http://schemas.microsoft.com/office/drawing/2014/main" id="{90685095-D611-1C0B-9AD4-FF116EFD2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026" y="422747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3</a:t>
            </a:r>
          </a:p>
        </p:txBody>
      </p:sp>
      <p:pic>
        <p:nvPicPr>
          <p:cNvPr id="27" name="Picture 26" descr="\documentclass{article}&#10;\usepackage{amsmath}&#10;\pagestyle{empty}&#10;\usepackage{xcolor}&#10;\begin{document}&#10;&#10;\textcolor{black}{4+1+10+6+7+2 = 30} &#10;&#10;\end{document}" title="IguanaTex Bitmap Display">
            <a:extLst>
              <a:ext uri="{FF2B5EF4-FFF2-40B4-BE49-F238E27FC236}">
                <a16:creationId xmlns:a16="http://schemas.microsoft.com/office/drawing/2014/main" id="{994E8EC0-9D99-209A-889E-F3D1B4E6AF5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86059" y="4769621"/>
            <a:ext cx="2307219" cy="180540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usepackage{xcolor}&#10;\begin{document}&#10;&#10;\textcolor{red}{Total cost}&#10;&#10;\end{document}" title="IguanaTex Bitmap Display">
            <a:extLst>
              <a:ext uri="{FF2B5EF4-FFF2-40B4-BE49-F238E27FC236}">
                <a16:creationId xmlns:a16="http://schemas.microsoft.com/office/drawing/2014/main" id="{863B51EE-A356-3475-E5FE-36E7711F9F8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44579" y="4459151"/>
            <a:ext cx="1331866" cy="219168"/>
          </a:xfrm>
          <a:prstGeom prst="rect">
            <a:avLst/>
          </a:prstGeom>
        </p:spPr>
      </p:pic>
      <p:sp>
        <p:nvSpPr>
          <p:cNvPr id="33" name="Google Shape;54;p13">
            <a:extLst>
              <a:ext uri="{FF2B5EF4-FFF2-40B4-BE49-F238E27FC236}">
                <a16:creationId xmlns:a16="http://schemas.microsoft.com/office/drawing/2014/main" id="{C836CD57-FF38-26F1-E94C-A53A09995F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Spanning Tree</a:t>
            </a:r>
            <a:endParaRPr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8410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427" y="1147035"/>
                <a:ext cx="8866620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We are given an undirected,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weighted</a:t>
                </a:r>
                <a:r>
                  <a:rPr lang="en-US" sz="2400" dirty="0">
                    <a:solidFill>
                      <a:srgbClr val="3A3A82"/>
                    </a:solidFill>
                  </a:rPr>
                  <a:t> graph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 spanning tree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a </a:t>
                </a:r>
                <a:r>
                  <a:rPr lang="en-US" sz="2400" dirty="0">
                    <a:solidFill>
                      <a:srgbClr val="FF0000"/>
                    </a:solidFill>
                  </a:rPr>
                  <a:t>connected acyclic (tree) subgraph</a:t>
                </a:r>
                <a:r>
                  <a:rPr lang="en-US" sz="2400" dirty="0">
                    <a:solidFill>
                      <a:srgbClr val="3A3A8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b="1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that includes all the vertices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b="1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(</a:t>
                </a:r>
                <a:r>
                  <a:rPr lang="en-US" sz="2400" dirty="0">
                    <a:solidFill>
                      <a:srgbClr val="FF0000"/>
                    </a:solidFill>
                  </a:rPr>
                  <a:t>spanning</a:t>
                </a:r>
                <a:r>
                  <a:rPr lang="en-US" sz="2400" dirty="0">
                    <a:solidFill>
                      <a:srgbClr val="3A3A82"/>
                    </a:solidFill>
                  </a:rPr>
                  <a:t>).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	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	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27" y="1147035"/>
                <a:ext cx="8866620" cy="1982912"/>
              </a:xfrm>
              <a:prstGeom prst="rect">
                <a:avLst/>
              </a:prstGeom>
              <a:blipFill>
                <a:blip r:embed="rId6"/>
                <a:stretch>
                  <a:fillRect l="-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5" name="Picture 10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AE9D0786-FE91-A437-7B93-649D650DDCA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91410" y="2595481"/>
            <a:ext cx="1238205" cy="275365"/>
          </a:xfrm>
          <a:prstGeom prst="rect">
            <a:avLst/>
          </a:prstGeom>
        </p:spPr>
      </p:pic>
      <p:sp>
        <p:nvSpPr>
          <p:cNvPr id="3" name="Oval 12">
            <a:extLst>
              <a:ext uri="{FF2B5EF4-FFF2-40B4-BE49-F238E27FC236}">
                <a16:creationId xmlns:a16="http://schemas.microsoft.com/office/drawing/2014/main" id="{6ACF0B78-C397-E729-D222-727C00E20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728" y="264473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OAK</a:t>
            </a:r>
          </a:p>
        </p:txBody>
      </p:sp>
      <p:sp>
        <p:nvSpPr>
          <p:cNvPr id="4" name="Oval 99">
            <a:extLst>
              <a:ext uri="{FF2B5EF4-FFF2-40B4-BE49-F238E27FC236}">
                <a16:creationId xmlns:a16="http://schemas.microsoft.com/office/drawing/2014/main" id="{4A528D74-AC28-558D-C174-AC8747C41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753" y="3168607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MIA</a:t>
            </a:r>
          </a:p>
        </p:txBody>
      </p:sp>
      <p:sp>
        <p:nvSpPr>
          <p:cNvPr id="5" name="Oval 100">
            <a:extLst>
              <a:ext uri="{FF2B5EF4-FFF2-40B4-BE49-F238E27FC236}">
                <a16:creationId xmlns:a16="http://schemas.microsoft.com/office/drawing/2014/main" id="{746D9E8C-A1E5-F59E-D6E8-CFEC90B65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641" y="594038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ATL</a:t>
            </a:r>
          </a:p>
        </p:txBody>
      </p:sp>
      <p:sp>
        <p:nvSpPr>
          <p:cNvPr id="7" name="Oval 101">
            <a:extLst>
              <a:ext uri="{FF2B5EF4-FFF2-40B4-BE49-F238E27FC236}">
                <a16:creationId xmlns:a16="http://schemas.microsoft.com/office/drawing/2014/main" id="{0C9FC516-A52F-1740-B935-49ECB80B2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3203" y="458783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NYC</a:t>
            </a:r>
          </a:p>
        </p:txBody>
      </p:sp>
      <p:sp>
        <p:nvSpPr>
          <p:cNvPr id="9" name="Oval 102">
            <a:extLst>
              <a:ext uri="{FF2B5EF4-FFF2-40B4-BE49-F238E27FC236}">
                <a16:creationId xmlns:a16="http://schemas.microsoft.com/office/drawing/2014/main" id="{BF7ECC7E-C987-7ED5-A5A8-B60C0E29D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778" y="363533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 LA</a:t>
            </a:r>
          </a:p>
        </p:txBody>
      </p:sp>
      <p:sp>
        <p:nvSpPr>
          <p:cNvPr id="13" name="Oval 103">
            <a:extLst>
              <a:ext uri="{FF2B5EF4-FFF2-40B4-BE49-F238E27FC236}">
                <a16:creationId xmlns:a16="http://schemas.microsoft.com/office/drawing/2014/main" id="{01E236EC-7B03-CACE-635D-9ED1A95C4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4303" y="588323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 DC</a:t>
            </a:r>
          </a:p>
        </p:txBody>
      </p:sp>
      <p:sp>
        <p:nvSpPr>
          <p:cNvPr id="15" name="Oval 104">
            <a:extLst>
              <a:ext uri="{FF2B5EF4-FFF2-40B4-BE49-F238E27FC236}">
                <a16:creationId xmlns:a16="http://schemas.microsoft.com/office/drawing/2014/main" id="{7F47B621-DB5E-0722-68F6-572645CF5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478" y="4311607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BOS</a:t>
            </a:r>
          </a:p>
        </p:txBody>
      </p:sp>
      <p:cxnSp>
        <p:nvCxnSpPr>
          <p:cNvPr id="17" name="AutoShape 106">
            <a:extLst>
              <a:ext uri="{FF2B5EF4-FFF2-40B4-BE49-F238E27FC236}">
                <a16:creationId xmlns:a16="http://schemas.microsoft.com/office/drawing/2014/main" id="{73F221AA-7312-3CA3-9FE6-AF09688D9C5D}"/>
              </a:ext>
            </a:extLst>
          </p:cNvPr>
          <p:cNvCxnSpPr>
            <a:cxnSpLocks noChangeShapeType="1"/>
            <a:stCxn id="9" idx="7"/>
            <a:endCxn id="3" idx="3"/>
          </p:cNvCxnSpPr>
          <p:nvPr/>
        </p:nvCxnSpPr>
        <p:spPr bwMode="auto">
          <a:xfrm flipV="1">
            <a:off x="3797878" y="3044782"/>
            <a:ext cx="968375" cy="647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107">
            <a:extLst>
              <a:ext uri="{FF2B5EF4-FFF2-40B4-BE49-F238E27FC236}">
                <a16:creationId xmlns:a16="http://schemas.microsoft.com/office/drawing/2014/main" id="{8635B2FC-3E92-E926-5049-633BF1DBEC6E}"/>
              </a:ext>
            </a:extLst>
          </p:cNvPr>
          <p:cNvCxnSpPr>
            <a:cxnSpLocks noChangeShapeType="1"/>
            <a:stCxn id="7" idx="0"/>
            <a:endCxn id="3" idx="4"/>
          </p:cNvCxnSpPr>
          <p:nvPr/>
        </p:nvCxnSpPr>
        <p:spPr bwMode="auto">
          <a:xfrm flipV="1">
            <a:off x="4961516" y="3111457"/>
            <a:ext cx="136525" cy="146685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108">
            <a:extLst>
              <a:ext uri="{FF2B5EF4-FFF2-40B4-BE49-F238E27FC236}">
                <a16:creationId xmlns:a16="http://schemas.microsoft.com/office/drawing/2014/main" id="{F55F952F-B306-0E6F-2AC0-C2BE51FAC7A9}"/>
              </a:ext>
            </a:extLst>
          </p:cNvPr>
          <p:cNvCxnSpPr>
            <a:cxnSpLocks noChangeShapeType="1"/>
            <a:stCxn id="7" idx="6"/>
            <a:endCxn id="15" idx="2"/>
          </p:cNvCxnSpPr>
          <p:nvPr/>
        </p:nvCxnSpPr>
        <p:spPr bwMode="auto">
          <a:xfrm flipV="1">
            <a:off x="5439353" y="4540207"/>
            <a:ext cx="863600" cy="276225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109">
            <a:extLst>
              <a:ext uri="{FF2B5EF4-FFF2-40B4-BE49-F238E27FC236}">
                <a16:creationId xmlns:a16="http://schemas.microsoft.com/office/drawing/2014/main" id="{FFC66D53-4500-193E-4E12-F4A3095701CC}"/>
              </a:ext>
            </a:extLst>
          </p:cNvPr>
          <p:cNvCxnSpPr>
            <a:cxnSpLocks noChangeShapeType="1"/>
            <a:stCxn id="15" idx="0"/>
            <a:endCxn id="4" idx="4"/>
          </p:cNvCxnSpPr>
          <p:nvPr/>
        </p:nvCxnSpPr>
        <p:spPr bwMode="auto">
          <a:xfrm flipH="1" flipV="1">
            <a:off x="6695066" y="3635332"/>
            <a:ext cx="85725" cy="6667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AutoShape 110">
            <a:extLst>
              <a:ext uri="{FF2B5EF4-FFF2-40B4-BE49-F238E27FC236}">
                <a16:creationId xmlns:a16="http://schemas.microsoft.com/office/drawing/2014/main" id="{85FE668C-4131-68A6-95D2-8268F7200975}"/>
              </a:ext>
            </a:extLst>
          </p:cNvPr>
          <p:cNvCxnSpPr>
            <a:cxnSpLocks noChangeShapeType="1"/>
            <a:stCxn id="3" idx="5"/>
            <a:endCxn id="4" idx="1"/>
          </p:cNvCxnSpPr>
          <p:nvPr/>
        </p:nvCxnSpPr>
        <p:spPr bwMode="auto">
          <a:xfrm>
            <a:off x="5429828" y="3044782"/>
            <a:ext cx="933450" cy="180975"/>
          </a:xfrm>
          <a:prstGeom prst="straightConnector1">
            <a:avLst/>
          </a:prstGeom>
          <a:noFill/>
          <a:ln w="5080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AutoShape 112">
            <a:extLst>
              <a:ext uri="{FF2B5EF4-FFF2-40B4-BE49-F238E27FC236}">
                <a16:creationId xmlns:a16="http://schemas.microsoft.com/office/drawing/2014/main" id="{4189EB8F-AE50-2376-8434-9CDF865B02BA}"/>
              </a:ext>
            </a:extLst>
          </p:cNvPr>
          <p:cNvCxnSpPr>
            <a:cxnSpLocks noChangeShapeType="1"/>
            <a:stCxn id="9" idx="4"/>
            <a:endCxn id="13" idx="0"/>
          </p:cNvCxnSpPr>
          <p:nvPr/>
        </p:nvCxnSpPr>
        <p:spPr bwMode="auto">
          <a:xfrm>
            <a:off x="3466091" y="4102057"/>
            <a:ext cx="136525" cy="17716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113">
            <a:extLst>
              <a:ext uri="{FF2B5EF4-FFF2-40B4-BE49-F238E27FC236}">
                <a16:creationId xmlns:a16="http://schemas.microsoft.com/office/drawing/2014/main" id="{0D39AC3A-3262-A649-CCA9-387C0E9D0A56}"/>
              </a:ext>
            </a:extLst>
          </p:cNvPr>
          <p:cNvCxnSpPr>
            <a:cxnSpLocks noChangeShapeType="1"/>
            <a:stCxn id="15" idx="4"/>
            <a:endCxn id="5" idx="0"/>
          </p:cNvCxnSpPr>
          <p:nvPr/>
        </p:nvCxnSpPr>
        <p:spPr bwMode="auto">
          <a:xfrm flipH="1">
            <a:off x="6302953" y="4778332"/>
            <a:ext cx="477838" cy="1152525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" name="AutoShape 114">
            <a:extLst>
              <a:ext uri="{FF2B5EF4-FFF2-40B4-BE49-F238E27FC236}">
                <a16:creationId xmlns:a16="http://schemas.microsoft.com/office/drawing/2014/main" id="{76A1872E-E96C-962B-7B05-BCA07323BD4F}"/>
              </a:ext>
            </a:extLst>
          </p:cNvPr>
          <p:cNvCxnSpPr>
            <a:cxnSpLocks noChangeShapeType="1"/>
            <a:stCxn id="5" idx="1"/>
            <a:endCxn id="7" idx="5"/>
          </p:cNvCxnSpPr>
          <p:nvPr/>
        </p:nvCxnSpPr>
        <p:spPr bwMode="auto">
          <a:xfrm flipH="1" flipV="1">
            <a:off x="5293303" y="4987882"/>
            <a:ext cx="677863" cy="100965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" name="AutoShape 115">
            <a:extLst>
              <a:ext uri="{FF2B5EF4-FFF2-40B4-BE49-F238E27FC236}">
                <a16:creationId xmlns:a16="http://schemas.microsoft.com/office/drawing/2014/main" id="{26CFD653-FBC3-76FB-964F-F37F05240428}"/>
              </a:ext>
            </a:extLst>
          </p:cNvPr>
          <p:cNvCxnSpPr>
            <a:cxnSpLocks noChangeShapeType="1"/>
            <a:stCxn id="13" idx="7"/>
            <a:endCxn id="7" idx="3"/>
          </p:cNvCxnSpPr>
          <p:nvPr/>
        </p:nvCxnSpPr>
        <p:spPr bwMode="auto">
          <a:xfrm flipV="1">
            <a:off x="3934403" y="4987882"/>
            <a:ext cx="695325" cy="952500"/>
          </a:xfrm>
          <a:prstGeom prst="straightConnector1">
            <a:avLst/>
          </a:prstGeom>
          <a:noFill/>
          <a:ln w="5080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" name="AutoShape 116">
            <a:extLst>
              <a:ext uri="{FF2B5EF4-FFF2-40B4-BE49-F238E27FC236}">
                <a16:creationId xmlns:a16="http://schemas.microsoft.com/office/drawing/2014/main" id="{ACB3DE7B-B042-2561-DF00-EFB710455055}"/>
              </a:ext>
            </a:extLst>
          </p:cNvPr>
          <p:cNvCxnSpPr>
            <a:cxnSpLocks noChangeShapeType="1"/>
            <a:stCxn id="9" idx="5"/>
            <a:endCxn id="7" idx="1"/>
          </p:cNvCxnSpPr>
          <p:nvPr/>
        </p:nvCxnSpPr>
        <p:spPr bwMode="auto">
          <a:xfrm>
            <a:off x="3797878" y="4035382"/>
            <a:ext cx="831850" cy="609600"/>
          </a:xfrm>
          <a:prstGeom prst="straightConnector1">
            <a:avLst/>
          </a:prstGeom>
          <a:noFill/>
          <a:ln w="5080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8" name="Text Box 127">
            <a:extLst>
              <a:ext uri="{FF2B5EF4-FFF2-40B4-BE49-F238E27FC236}">
                <a16:creationId xmlns:a16="http://schemas.microsoft.com/office/drawing/2014/main" id="{09C0F65F-B681-AB03-5847-ADB5CE3F1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578" y="2781257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10</a:t>
            </a:r>
          </a:p>
        </p:txBody>
      </p:sp>
      <p:sp>
        <p:nvSpPr>
          <p:cNvPr id="39" name="Text Box 130">
            <a:extLst>
              <a:ext uri="{FF2B5EF4-FFF2-40B4-BE49-F238E27FC236}">
                <a16:creationId xmlns:a16="http://schemas.microsoft.com/office/drawing/2014/main" id="{0240B388-0A5F-83E4-CEAC-E161700B5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3453" y="3086057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1</a:t>
            </a:r>
          </a:p>
        </p:txBody>
      </p:sp>
      <p:sp>
        <p:nvSpPr>
          <p:cNvPr id="40" name="Text Box 131">
            <a:extLst>
              <a:ext uri="{FF2B5EF4-FFF2-40B4-BE49-F238E27FC236}">
                <a16:creationId xmlns:a16="http://schemas.microsoft.com/office/drawing/2014/main" id="{ED3320CA-D269-81DE-E8CF-9F2722E7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7441" y="4000457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9</a:t>
            </a:r>
          </a:p>
        </p:txBody>
      </p:sp>
      <p:sp>
        <p:nvSpPr>
          <p:cNvPr id="41" name="Text Box 132">
            <a:extLst>
              <a:ext uri="{FF2B5EF4-FFF2-40B4-BE49-F238E27FC236}">
                <a16:creationId xmlns:a16="http://schemas.microsoft.com/office/drawing/2014/main" id="{CD71539E-297C-2B62-36DF-10EF732DE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2503" y="5159332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</a:t>
            </a:r>
          </a:p>
        </p:txBody>
      </p:sp>
      <p:sp>
        <p:nvSpPr>
          <p:cNvPr id="42" name="Text Box 133 1">
            <a:extLst>
              <a:ext uri="{FF2B5EF4-FFF2-40B4-BE49-F238E27FC236}">
                <a16:creationId xmlns:a16="http://schemas.microsoft.com/office/drawing/2014/main" id="{D1C7BDCB-E643-E836-DDEF-5FA49B777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9141" y="3705182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6</a:t>
            </a:r>
          </a:p>
        </p:txBody>
      </p:sp>
      <p:sp>
        <p:nvSpPr>
          <p:cNvPr id="44" name="Text Box 135">
            <a:extLst>
              <a:ext uri="{FF2B5EF4-FFF2-40B4-BE49-F238E27FC236}">
                <a16:creationId xmlns:a16="http://schemas.microsoft.com/office/drawing/2014/main" id="{567669A3-48C5-2738-2A48-3D8FAD574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778" y="519902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2</a:t>
            </a:r>
          </a:p>
        </p:txBody>
      </p:sp>
      <p:sp>
        <p:nvSpPr>
          <p:cNvPr id="45" name="Text Box 136">
            <a:extLst>
              <a:ext uri="{FF2B5EF4-FFF2-40B4-BE49-F238E27FC236}">
                <a16:creationId xmlns:a16="http://schemas.microsoft.com/office/drawing/2014/main" id="{529C15E9-2B8A-3D78-48B2-F8F8F8FE4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6353" y="5152982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5</a:t>
            </a:r>
          </a:p>
        </p:txBody>
      </p:sp>
      <p:sp>
        <p:nvSpPr>
          <p:cNvPr id="46" name="Text Box 137">
            <a:extLst>
              <a:ext uri="{FF2B5EF4-FFF2-40B4-BE49-F238E27FC236}">
                <a16:creationId xmlns:a16="http://schemas.microsoft.com/office/drawing/2014/main" id="{4451C1FC-142C-3EE3-E48F-3FC3F4754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4116" y="3771857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7</a:t>
            </a:r>
          </a:p>
        </p:txBody>
      </p:sp>
      <p:sp>
        <p:nvSpPr>
          <p:cNvPr id="47" name="Text Box 138">
            <a:extLst>
              <a:ext uri="{FF2B5EF4-FFF2-40B4-BE49-F238E27FC236}">
                <a16:creationId xmlns:a16="http://schemas.microsoft.com/office/drawing/2014/main" id="{DE0F7477-6E18-8548-8964-06DDCC6EA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5303" y="4698957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4</a:t>
            </a:r>
          </a:p>
        </p:txBody>
      </p:sp>
      <p:sp>
        <p:nvSpPr>
          <p:cNvPr id="48" name="Text Box 133 2">
            <a:extLst>
              <a:ext uri="{FF2B5EF4-FFF2-40B4-BE49-F238E27FC236}">
                <a16:creationId xmlns:a16="http://schemas.microsoft.com/office/drawing/2014/main" id="{90685095-D611-1C0B-9AD4-FF116EFD2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034" y="422747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3</a:t>
            </a:r>
          </a:p>
        </p:txBody>
      </p:sp>
      <p:pic>
        <p:nvPicPr>
          <p:cNvPr id="29" name="Picture 28" descr="\documentclass{article}&#10;\usepackage{amsmath}&#10;\pagestyle{empty}&#10;\usepackage{xcolor}&#10;\begin{document}&#10;&#10;\textcolor{red}{Total cost}&#10;&#10;\end{document}" title="IguanaTex Bitmap Display">
            <a:extLst>
              <a:ext uri="{FF2B5EF4-FFF2-40B4-BE49-F238E27FC236}">
                <a16:creationId xmlns:a16="http://schemas.microsoft.com/office/drawing/2014/main" id="{8F683EC9-FBBF-1525-C184-934AE7401F9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44579" y="4459151"/>
            <a:ext cx="1331866" cy="219168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usepackage{xcolor}&#10;\begin{document}&#10;&#10;\textcolor{black}{8+9+6+10+3+2 = 38} &#10;&#10;\end{document}" title="IguanaTex Bitmap Display">
            <a:extLst>
              <a:ext uri="{FF2B5EF4-FFF2-40B4-BE49-F238E27FC236}">
                <a16:creationId xmlns:a16="http://schemas.microsoft.com/office/drawing/2014/main" id="{21848AB5-083D-F065-9050-E469584144A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86059" y="4769621"/>
            <a:ext cx="2302954" cy="176275"/>
          </a:xfrm>
          <a:prstGeom prst="rect">
            <a:avLst/>
          </a:prstGeom>
        </p:spPr>
      </p:pic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9F961565-8536-DC52-175A-BAA436A769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Spanning Tree</a:t>
            </a:r>
            <a:endParaRPr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7963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Kruskal’s Algorithm for MSTs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BCAFD9-EE7D-0721-BBDA-AF90E5718D76}"/>
              </a:ext>
            </a:extLst>
          </p:cNvPr>
          <p:cNvSpPr txBox="1">
            <a:spLocks/>
          </p:cNvSpPr>
          <p:nvPr/>
        </p:nvSpPr>
        <p:spPr>
          <a:xfrm>
            <a:off x="128427" y="1147035"/>
            <a:ext cx="8866620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Idea 1</a:t>
            </a:r>
            <a:r>
              <a:rPr lang="en-US" sz="2400" dirty="0">
                <a:solidFill>
                  <a:srgbClr val="3A3A82"/>
                </a:solidFill>
              </a:rPr>
              <a:t>: Greedy approach. Consider the edges from </a:t>
            </a:r>
            <a:r>
              <a:rPr lang="en-US" sz="2400" dirty="0">
                <a:solidFill>
                  <a:srgbClr val="FF0000"/>
                </a:solidFill>
              </a:rPr>
              <a:t>smaller weight to larger</a:t>
            </a:r>
            <a:r>
              <a:rPr lang="en-US" sz="2400" dirty="0">
                <a:solidFill>
                  <a:srgbClr val="3A3A82"/>
                </a:solidFill>
              </a:rPr>
              <a:t>. Include each edge in the current solution as long as it does </a:t>
            </a:r>
            <a:r>
              <a:rPr lang="en-US" sz="2400" dirty="0">
                <a:solidFill>
                  <a:srgbClr val="FF0000"/>
                </a:solidFill>
              </a:rPr>
              <a:t>not create a cycle</a:t>
            </a:r>
            <a:r>
              <a:rPr lang="en-US" sz="2400" dirty="0">
                <a:solidFill>
                  <a:srgbClr val="3A3A82"/>
                </a:solidFill>
              </a:rPr>
              <a:t>, otherwise discard it. 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</a:t>
            </a: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BCAB0F19-8894-8460-0EBD-326885235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268198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D522B83F-3E53-5F83-D3C8-5D405A67C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2694289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8E709C98-C5F0-8533-B673-A7FF6875A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357453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" name="Oval 14">
            <a:extLst>
              <a:ext uri="{FF2B5EF4-FFF2-40B4-BE49-F238E27FC236}">
                <a16:creationId xmlns:a16="http://schemas.microsoft.com/office/drawing/2014/main" id="{096DEC14-1CB5-5C9A-A99D-D7731847B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453228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BFDDDF42-78D2-089F-7B6A-F284D9291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3350352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6" name="AutoShape 17">
            <a:extLst>
              <a:ext uri="{FF2B5EF4-FFF2-40B4-BE49-F238E27FC236}">
                <a16:creationId xmlns:a16="http://schemas.microsoft.com/office/drawing/2014/main" id="{161CF42A-6274-0500-A1E0-CECFCB3B02A2}"/>
              </a:ext>
            </a:extLst>
          </p:cNvPr>
          <p:cNvCxnSpPr>
            <a:cxnSpLocks noChangeShapeType="1"/>
            <a:stCxn id="8" idx="5"/>
            <a:endCxn id="19" idx="1"/>
          </p:cNvCxnSpPr>
          <p:nvPr/>
        </p:nvCxnSpPr>
        <p:spPr bwMode="auto">
          <a:xfrm>
            <a:off x="3145417" y="3064344"/>
            <a:ext cx="291516" cy="57579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AutoShape 18">
            <a:extLst>
              <a:ext uri="{FF2B5EF4-FFF2-40B4-BE49-F238E27FC236}">
                <a16:creationId xmlns:a16="http://schemas.microsoft.com/office/drawing/2014/main" id="{D2CC6174-C095-CFE5-4DBD-53492EB54963}"/>
              </a:ext>
            </a:extLst>
          </p:cNvPr>
          <p:cNvCxnSpPr>
            <a:cxnSpLocks noChangeShapeType="1"/>
            <a:stCxn id="19" idx="3"/>
            <a:endCxn id="22" idx="7"/>
          </p:cNvCxnSpPr>
          <p:nvPr/>
        </p:nvCxnSpPr>
        <p:spPr bwMode="auto">
          <a:xfrm flipH="1">
            <a:off x="2765179" y="3956896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" name="AutoShape 19">
            <a:extLst>
              <a:ext uri="{FF2B5EF4-FFF2-40B4-BE49-F238E27FC236}">
                <a16:creationId xmlns:a16="http://schemas.microsoft.com/office/drawing/2014/main" id="{B447E8A4-4B73-7602-FB4B-9E4FE60FF06A}"/>
              </a:ext>
            </a:extLst>
          </p:cNvPr>
          <p:cNvCxnSpPr>
            <a:cxnSpLocks noChangeShapeType="1"/>
            <a:stCxn id="8" idx="3"/>
            <a:endCxn id="22" idx="0"/>
          </p:cNvCxnSpPr>
          <p:nvPr/>
        </p:nvCxnSpPr>
        <p:spPr bwMode="auto">
          <a:xfrm flipH="1">
            <a:off x="2607680" y="3064344"/>
            <a:ext cx="222738" cy="146794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0">
            <a:extLst>
              <a:ext uri="{FF2B5EF4-FFF2-40B4-BE49-F238E27FC236}">
                <a16:creationId xmlns:a16="http://schemas.microsoft.com/office/drawing/2014/main" id="{6DFBACAE-4896-586E-CCCF-10E508474C07}"/>
              </a:ext>
            </a:extLst>
          </p:cNvPr>
          <p:cNvCxnSpPr>
            <a:cxnSpLocks noChangeShapeType="1"/>
            <a:stCxn id="19" idx="5"/>
            <a:endCxn id="62" idx="1"/>
          </p:cNvCxnSpPr>
          <p:nvPr/>
        </p:nvCxnSpPr>
        <p:spPr bwMode="auto">
          <a:xfrm>
            <a:off x="3751932" y="3956896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1">
            <a:extLst>
              <a:ext uri="{FF2B5EF4-FFF2-40B4-BE49-F238E27FC236}">
                <a16:creationId xmlns:a16="http://schemas.microsoft.com/office/drawing/2014/main" id="{726D3F5D-A52C-FDA9-D470-E61F200AB8E1}"/>
              </a:ext>
            </a:extLst>
          </p:cNvPr>
          <p:cNvCxnSpPr>
            <a:cxnSpLocks noChangeShapeType="1"/>
            <a:stCxn id="22" idx="6"/>
            <a:endCxn id="62" idx="2"/>
          </p:cNvCxnSpPr>
          <p:nvPr/>
        </p:nvCxnSpPr>
        <p:spPr bwMode="auto">
          <a:xfrm flipV="1">
            <a:off x="2830418" y="4367356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2">
            <a:extLst>
              <a:ext uri="{FF2B5EF4-FFF2-40B4-BE49-F238E27FC236}">
                <a16:creationId xmlns:a16="http://schemas.microsoft.com/office/drawing/2014/main" id="{FD29F537-51F9-990C-72E0-62C3BC8C79C7}"/>
              </a:ext>
            </a:extLst>
          </p:cNvPr>
          <p:cNvCxnSpPr>
            <a:cxnSpLocks noChangeShapeType="1"/>
            <a:stCxn id="8" idx="6"/>
            <a:endCxn id="57" idx="1"/>
          </p:cNvCxnSpPr>
          <p:nvPr/>
        </p:nvCxnSpPr>
        <p:spPr bwMode="auto">
          <a:xfrm>
            <a:off x="3210656" y="2905966"/>
            <a:ext cx="1340036" cy="3851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23">
            <a:extLst>
              <a:ext uri="{FF2B5EF4-FFF2-40B4-BE49-F238E27FC236}">
                <a16:creationId xmlns:a16="http://schemas.microsoft.com/office/drawing/2014/main" id="{9DE1664B-537B-F5FF-4B00-4C343996D536}"/>
              </a:ext>
            </a:extLst>
          </p:cNvPr>
          <p:cNvCxnSpPr>
            <a:cxnSpLocks noChangeShapeType="1"/>
            <a:stCxn id="25" idx="1"/>
            <a:endCxn id="12" idx="5"/>
          </p:cNvCxnSpPr>
          <p:nvPr/>
        </p:nvCxnSpPr>
        <p:spPr bwMode="auto">
          <a:xfrm flipH="1" flipV="1">
            <a:off x="5636756" y="3076649"/>
            <a:ext cx="790120" cy="33930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24">
            <a:extLst>
              <a:ext uri="{FF2B5EF4-FFF2-40B4-BE49-F238E27FC236}">
                <a16:creationId xmlns:a16="http://schemas.microsoft.com/office/drawing/2014/main" id="{C5BE3466-B8D1-ED7A-8509-605DC8F9AA1A}"/>
              </a:ext>
            </a:extLst>
          </p:cNvPr>
          <p:cNvCxnSpPr>
            <a:cxnSpLocks noChangeShapeType="1"/>
            <a:stCxn id="63" idx="7"/>
            <a:endCxn id="25" idx="3"/>
          </p:cNvCxnSpPr>
          <p:nvPr/>
        </p:nvCxnSpPr>
        <p:spPr bwMode="auto">
          <a:xfrm flipV="1">
            <a:off x="5900221" y="3732712"/>
            <a:ext cx="526655" cy="46923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Text Box 25">
            <a:extLst>
              <a:ext uri="{FF2B5EF4-FFF2-40B4-BE49-F238E27FC236}">
                <a16:creationId xmlns:a16="http://schemas.microsoft.com/office/drawing/2014/main" id="{E097F537-8E23-87CD-9A86-250F68336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287081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49" name="Text Box 26">
            <a:extLst>
              <a:ext uri="{FF2B5EF4-FFF2-40B4-BE49-F238E27FC236}">
                <a16:creationId xmlns:a16="http://schemas.microsoft.com/office/drawing/2014/main" id="{D332C192-710A-D18C-578A-78FA22CCB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349250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50" name="Text Box 27">
            <a:extLst>
              <a:ext uri="{FF2B5EF4-FFF2-40B4-BE49-F238E27FC236}">
                <a16:creationId xmlns:a16="http://schemas.microsoft.com/office/drawing/2014/main" id="{FD6B8623-E263-8326-66B4-937BA9E6D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3548059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51" name="Text Box 28">
            <a:extLst>
              <a:ext uri="{FF2B5EF4-FFF2-40B4-BE49-F238E27FC236}">
                <a16:creationId xmlns:a16="http://schemas.microsoft.com/office/drawing/2014/main" id="{7362D78A-3749-9370-E4D4-26EFE9F3E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311134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52" name="Text Box 30">
            <a:extLst>
              <a:ext uri="{FF2B5EF4-FFF2-40B4-BE49-F238E27FC236}">
                <a16:creationId xmlns:a16="http://schemas.microsoft.com/office/drawing/2014/main" id="{06CDA0A2-7216-03FF-89F0-F7DC5A879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3917391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53" name="Text Box 31">
            <a:extLst>
              <a:ext uri="{FF2B5EF4-FFF2-40B4-BE49-F238E27FC236}">
                <a16:creationId xmlns:a16="http://schemas.microsoft.com/office/drawing/2014/main" id="{2490B1E9-3868-71D3-81F3-B50B64A1D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2558610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54" name="Text Box 32">
            <a:extLst>
              <a:ext uri="{FF2B5EF4-FFF2-40B4-BE49-F238E27FC236}">
                <a16:creationId xmlns:a16="http://schemas.microsoft.com/office/drawing/2014/main" id="{FA3C0171-029E-B271-00E8-8D607117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3882337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55" name="AutoShape 33">
            <a:extLst>
              <a:ext uri="{FF2B5EF4-FFF2-40B4-BE49-F238E27FC236}">
                <a16:creationId xmlns:a16="http://schemas.microsoft.com/office/drawing/2014/main" id="{BD001C2D-1097-8BA9-04B0-DF6B1FFDF7D1}"/>
              </a:ext>
            </a:extLst>
          </p:cNvPr>
          <p:cNvCxnSpPr>
            <a:cxnSpLocks noChangeShapeType="1"/>
            <a:stCxn id="63" idx="0"/>
            <a:endCxn id="12" idx="4"/>
          </p:cNvCxnSpPr>
          <p:nvPr/>
        </p:nvCxnSpPr>
        <p:spPr bwMode="auto">
          <a:xfrm flipH="1" flipV="1">
            <a:off x="5479257" y="3142252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" name="Text Box 34">
            <a:extLst>
              <a:ext uri="{FF2B5EF4-FFF2-40B4-BE49-F238E27FC236}">
                <a16:creationId xmlns:a16="http://schemas.microsoft.com/office/drawing/2014/main" id="{5A89D0CE-AA94-1B4A-8004-9238D656C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349978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57" name="Oval 35">
            <a:extLst>
              <a:ext uri="{FF2B5EF4-FFF2-40B4-BE49-F238E27FC236}">
                <a16:creationId xmlns:a16="http://schemas.microsoft.com/office/drawing/2014/main" id="{3F6C9176-0021-A268-E76B-C109E193A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2878878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58" name="AutoShape 37">
            <a:extLst>
              <a:ext uri="{FF2B5EF4-FFF2-40B4-BE49-F238E27FC236}">
                <a16:creationId xmlns:a16="http://schemas.microsoft.com/office/drawing/2014/main" id="{19BBC6E7-40EF-1F2E-A9C3-D8F8FAE244DF}"/>
              </a:ext>
            </a:extLst>
          </p:cNvPr>
          <p:cNvCxnSpPr>
            <a:cxnSpLocks noChangeShapeType="1"/>
            <a:stCxn id="57" idx="4"/>
            <a:endCxn id="62" idx="0"/>
          </p:cNvCxnSpPr>
          <p:nvPr/>
        </p:nvCxnSpPr>
        <p:spPr bwMode="auto">
          <a:xfrm flipH="1">
            <a:off x="4635958" y="3326841"/>
            <a:ext cx="72234" cy="8165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9" name="Text Box 38">
            <a:extLst>
              <a:ext uri="{FF2B5EF4-FFF2-40B4-BE49-F238E27FC236}">
                <a16:creationId xmlns:a16="http://schemas.microsoft.com/office/drawing/2014/main" id="{17B1FBEE-6374-9F3A-5A43-F689BC3FC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3709987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60" name="AutoShape 39">
            <a:extLst>
              <a:ext uri="{FF2B5EF4-FFF2-40B4-BE49-F238E27FC236}">
                <a16:creationId xmlns:a16="http://schemas.microsoft.com/office/drawing/2014/main" id="{350B3496-B8D0-84CA-FE12-0FCF8EB83B6C}"/>
              </a:ext>
            </a:extLst>
          </p:cNvPr>
          <p:cNvCxnSpPr>
            <a:cxnSpLocks noChangeShapeType="1"/>
            <a:stCxn id="57" idx="3"/>
            <a:endCxn id="19" idx="7"/>
          </p:cNvCxnSpPr>
          <p:nvPr/>
        </p:nvCxnSpPr>
        <p:spPr bwMode="auto">
          <a:xfrm flipH="1">
            <a:off x="3751932" y="3261238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1" name="Text Box 40">
            <a:extLst>
              <a:ext uri="{FF2B5EF4-FFF2-40B4-BE49-F238E27FC236}">
                <a16:creationId xmlns:a16="http://schemas.microsoft.com/office/drawing/2014/main" id="{E9A447EA-E987-381C-0517-2B94C010C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3114371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62" name="Oval 16">
            <a:extLst>
              <a:ext uri="{FF2B5EF4-FFF2-40B4-BE49-F238E27FC236}">
                <a16:creationId xmlns:a16="http://schemas.microsoft.com/office/drawing/2014/main" id="{BEF45398-CEAE-58C3-247C-048DADCFF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414337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63" name="Oval 36">
            <a:extLst>
              <a:ext uri="{FF2B5EF4-FFF2-40B4-BE49-F238E27FC236}">
                <a16:creationId xmlns:a16="http://schemas.microsoft.com/office/drawing/2014/main" id="{C6B7C1A7-E78D-3FD4-0FBD-8E89B37C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4136341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64" name="AutoShape 18">
            <a:extLst>
              <a:ext uri="{FF2B5EF4-FFF2-40B4-BE49-F238E27FC236}">
                <a16:creationId xmlns:a16="http://schemas.microsoft.com/office/drawing/2014/main" id="{DBFB5A69-C73B-99F2-9AD5-0D2AE0BB7878}"/>
              </a:ext>
            </a:extLst>
          </p:cNvPr>
          <p:cNvCxnSpPr>
            <a:cxnSpLocks noChangeShapeType="1"/>
            <a:stCxn id="63" idx="2"/>
            <a:endCxn id="62" idx="6"/>
          </p:cNvCxnSpPr>
          <p:nvPr/>
        </p:nvCxnSpPr>
        <p:spPr bwMode="auto">
          <a:xfrm flipH="1">
            <a:off x="4858696" y="4360323"/>
            <a:ext cx="661287" cy="70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7" name="Text Box 38">
            <a:extLst>
              <a:ext uri="{FF2B5EF4-FFF2-40B4-BE49-F238E27FC236}">
                <a16:creationId xmlns:a16="http://schemas.microsoft.com/office/drawing/2014/main" id="{F2343A26-B152-8797-5120-D1CDAD7CE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4562148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8" name="Text Box 38">
            <a:extLst>
              <a:ext uri="{FF2B5EF4-FFF2-40B4-BE49-F238E27FC236}">
                <a16:creationId xmlns:a16="http://schemas.microsoft.com/office/drawing/2014/main" id="{44C8AC7B-4F32-6BC1-FF66-00FC2E9C7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4363494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98" name="Picture 97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184B9C00-4F31-2896-C0DA-E72669B6551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1410" y="2652577"/>
            <a:ext cx="1238205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99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Kruskal’s Algorithm for MSTs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BCAFD9-EE7D-0721-BBDA-AF90E5718D76}"/>
              </a:ext>
            </a:extLst>
          </p:cNvPr>
          <p:cNvSpPr txBox="1">
            <a:spLocks/>
          </p:cNvSpPr>
          <p:nvPr/>
        </p:nvSpPr>
        <p:spPr>
          <a:xfrm>
            <a:off x="128427" y="1147035"/>
            <a:ext cx="8866620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Idea 1</a:t>
            </a:r>
            <a:r>
              <a:rPr lang="en-US" sz="2400" dirty="0">
                <a:solidFill>
                  <a:srgbClr val="3A3A82"/>
                </a:solidFill>
              </a:rPr>
              <a:t>: Greedy approach. Consider the edges from </a:t>
            </a:r>
            <a:r>
              <a:rPr lang="en-US" sz="2400" dirty="0">
                <a:solidFill>
                  <a:srgbClr val="FF0000"/>
                </a:solidFill>
              </a:rPr>
              <a:t>smaller weight to larger</a:t>
            </a:r>
            <a:r>
              <a:rPr lang="en-US" sz="2400" dirty="0">
                <a:solidFill>
                  <a:srgbClr val="3A3A82"/>
                </a:solidFill>
              </a:rPr>
              <a:t>. Include each edge in the current solution as long as it does </a:t>
            </a:r>
            <a:r>
              <a:rPr lang="en-US" sz="2400" dirty="0">
                <a:solidFill>
                  <a:srgbClr val="FF0000"/>
                </a:solidFill>
              </a:rPr>
              <a:t>not create a cycle</a:t>
            </a:r>
            <a:r>
              <a:rPr lang="en-US" sz="2400" dirty="0">
                <a:solidFill>
                  <a:srgbClr val="3A3A82"/>
                </a:solidFill>
              </a:rPr>
              <a:t>, otherwise discard it. 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</a:t>
            </a: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BCAB0F19-8894-8460-0EBD-326885235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268198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D522B83F-3E53-5F83-D3C8-5D405A67C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2694289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8E709C98-C5F0-8533-B673-A7FF6875A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357453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" name="Oval 14">
            <a:extLst>
              <a:ext uri="{FF2B5EF4-FFF2-40B4-BE49-F238E27FC236}">
                <a16:creationId xmlns:a16="http://schemas.microsoft.com/office/drawing/2014/main" id="{096DEC14-1CB5-5C9A-A99D-D7731847B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453228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BFDDDF42-78D2-089F-7B6A-F284D9291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3350352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6" name="AutoShape 17">
            <a:extLst>
              <a:ext uri="{FF2B5EF4-FFF2-40B4-BE49-F238E27FC236}">
                <a16:creationId xmlns:a16="http://schemas.microsoft.com/office/drawing/2014/main" id="{161CF42A-6274-0500-A1E0-CECFCB3B02A2}"/>
              </a:ext>
            </a:extLst>
          </p:cNvPr>
          <p:cNvCxnSpPr>
            <a:cxnSpLocks noChangeShapeType="1"/>
            <a:stCxn id="8" idx="5"/>
            <a:endCxn id="19" idx="1"/>
          </p:cNvCxnSpPr>
          <p:nvPr/>
        </p:nvCxnSpPr>
        <p:spPr bwMode="auto">
          <a:xfrm>
            <a:off x="3145417" y="3064344"/>
            <a:ext cx="291516" cy="57579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AutoShape 18">
            <a:extLst>
              <a:ext uri="{FF2B5EF4-FFF2-40B4-BE49-F238E27FC236}">
                <a16:creationId xmlns:a16="http://schemas.microsoft.com/office/drawing/2014/main" id="{D2CC6174-C095-CFE5-4DBD-53492EB54963}"/>
              </a:ext>
            </a:extLst>
          </p:cNvPr>
          <p:cNvCxnSpPr>
            <a:cxnSpLocks noChangeShapeType="1"/>
            <a:stCxn id="19" idx="3"/>
            <a:endCxn id="22" idx="7"/>
          </p:cNvCxnSpPr>
          <p:nvPr/>
        </p:nvCxnSpPr>
        <p:spPr bwMode="auto">
          <a:xfrm flipH="1">
            <a:off x="2765179" y="3956896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" name="AutoShape 19">
            <a:extLst>
              <a:ext uri="{FF2B5EF4-FFF2-40B4-BE49-F238E27FC236}">
                <a16:creationId xmlns:a16="http://schemas.microsoft.com/office/drawing/2014/main" id="{B447E8A4-4B73-7602-FB4B-9E4FE60FF06A}"/>
              </a:ext>
            </a:extLst>
          </p:cNvPr>
          <p:cNvCxnSpPr>
            <a:cxnSpLocks noChangeShapeType="1"/>
            <a:stCxn id="8" idx="3"/>
            <a:endCxn id="22" idx="0"/>
          </p:cNvCxnSpPr>
          <p:nvPr/>
        </p:nvCxnSpPr>
        <p:spPr bwMode="auto">
          <a:xfrm flipH="1">
            <a:off x="2607680" y="3064344"/>
            <a:ext cx="222738" cy="146794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0">
            <a:extLst>
              <a:ext uri="{FF2B5EF4-FFF2-40B4-BE49-F238E27FC236}">
                <a16:creationId xmlns:a16="http://schemas.microsoft.com/office/drawing/2014/main" id="{6DFBACAE-4896-586E-CCCF-10E508474C07}"/>
              </a:ext>
            </a:extLst>
          </p:cNvPr>
          <p:cNvCxnSpPr>
            <a:cxnSpLocks noChangeShapeType="1"/>
            <a:stCxn id="19" idx="5"/>
            <a:endCxn id="62" idx="1"/>
          </p:cNvCxnSpPr>
          <p:nvPr/>
        </p:nvCxnSpPr>
        <p:spPr bwMode="auto">
          <a:xfrm>
            <a:off x="3751932" y="3956896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1">
            <a:extLst>
              <a:ext uri="{FF2B5EF4-FFF2-40B4-BE49-F238E27FC236}">
                <a16:creationId xmlns:a16="http://schemas.microsoft.com/office/drawing/2014/main" id="{726D3F5D-A52C-FDA9-D470-E61F200AB8E1}"/>
              </a:ext>
            </a:extLst>
          </p:cNvPr>
          <p:cNvCxnSpPr>
            <a:cxnSpLocks noChangeShapeType="1"/>
            <a:stCxn id="22" idx="6"/>
            <a:endCxn id="62" idx="2"/>
          </p:cNvCxnSpPr>
          <p:nvPr/>
        </p:nvCxnSpPr>
        <p:spPr bwMode="auto">
          <a:xfrm flipV="1">
            <a:off x="2830418" y="4367356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2">
            <a:extLst>
              <a:ext uri="{FF2B5EF4-FFF2-40B4-BE49-F238E27FC236}">
                <a16:creationId xmlns:a16="http://schemas.microsoft.com/office/drawing/2014/main" id="{FD29F537-51F9-990C-72E0-62C3BC8C79C7}"/>
              </a:ext>
            </a:extLst>
          </p:cNvPr>
          <p:cNvCxnSpPr>
            <a:cxnSpLocks noChangeShapeType="1"/>
            <a:stCxn id="8" idx="6"/>
            <a:endCxn id="57" idx="1"/>
          </p:cNvCxnSpPr>
          <p:nvPr/>
        </p:nvCxnSpPr>
        <p:spPr bwMode="auto">
          <a:xfrm>
            <a:off x="3210656" y="2905966"/>
            <a:ext cx="1340036" cy="3851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23">
            <a:extLst>
              <a:ext uri="{FF2B5EF4-FFF2-40B4-BE49-F238E27FC236}">
                <a16:creationId xmlns:a16="http://schemas.microsoft.com/office/drawing/2014/main" id="{9DE1664B-537B-F5FF-4B00-4C343996D536}"/>
              </a:ext>
            </a:extLst>
          </p:cNvPr>
          <p:cNvCxnSpPr>
            <a:cxnSpLocks noChangeShapeType="1"/>
            <a:stCxn id="25" idx="1"/>
            <a:endCxn id="12" idx="5"/>
          </p:cNvCxnSpPr>
          <p:nvPr/>
        </p:nvCxnSpPr>
        <p:spPr bwMode="auto">
          <a:xfrm flipH="1" flipV="1">
            <a:off x="5636756" y="3076649"/>
            <a:ext cx="790120" cy="33930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24">
            <a:extLst>
              <a:ext uri="{FF2B5EF4-FFF2-40B4-BE49-F238E27FC236}">
                <a16:creationId xmlns:a16="http://schemas.microsoft.com/office/drawing/2014/main" id="{C5BE3466-B8D1-ED7A-8509-605DC8F9AA1A}"/>
              </a:ext>
            </a:extLst>
          </p:cNvPr>
          <p:cNvCxnSpPr>
            <a:cxnSpLocks noChangeShapeType="1"/>
            <a:stCxn id="63" idx="7"/>
            <a:endCxn id="25" idx="3"/>
          </p:cNvCxnSpPr>
          <p:nvPr/>
        </p:nvCxnSpPr>
        <p:spPr bwMode="auto">
          <a:xfrm flipV="1">
            <a:off x="5900221" y="3732712"/>
            <a:ext cx="526655" cy="46923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Text Box 25">
            <a:extLst>
              <a:ext uri="{FF2B5EF4-FFF2-40B4-BE49-F238E27FC236}">
                <a16:creationId xmlns:a16="http://schemas.microsoft.com/office/drawing/2014/main" id="{E097F537-8E23-87CD-9A86-250F68336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287081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49" name="Text Box 26">
            <a:extLst>
              <a:ext uri="{FF2B5EF4-FFF2-40B4-BE49-F238E27FC236}">
                <a16:creationId xmlns:a16="http://schemas.microsoft.com/office/drawing/2014/main" id="{D332C192-710A-D18C-578A-78FA22CCB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349250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50" name="Text Box 27">
            <a:extLst>
              <a:ext uri="{FF2B5EF4-FFF2-40B4-BE49-F238E27FC236}">
                <a16:creationId xmlns:a16="http://schemas.microsoft.com/office/drawing/2014/main" id="{FD6B8623-E263-8326-66B4-937BA9E6D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3548059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51" name="Text Box 28">
            <a:extLst>
              <a:ext uri="{FF2B5EF4-FFF2-40B4-BE49-F238E27FC236}">
                <a16:creationId xmlns:a16="http://schemas.microsoft.com/office/drawing/2014/main" id="{7362D78A-3749-9370-E4D4-26EFE9F3E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311134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52" name="Text Box 30">
            <a:extLst>
              <a:ext uri="{FF2B5EF4-FFF2-40B4-BE49-F238E27FC236}">
                <a16:creationId xmlns:a16="http://schemas.microsoft.com/office/drawing/2014/main" id="{06CDA0A2-7216-03FF-89F0-F7DC5A879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3917391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53" name="Text Box 31">
            <a:extLst>
              <a:ext uri="{FF2B5EF4-FFF2-40B4-BE49-F238E27FC236}">
                <a16:creationId xmlns:a16="http://schemas.microsoft.com/office/drawing/2014/main" id="{2490B1E9-3868-71D3-81F3-B50B64A1D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2558610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54" name="Text Box 32">
            <a:extLst>
              <a:ext uri="{FF2B5EF4-FFF2-40B4-BE49-F238E27FC236}">
                <a16:creationId xmlns:a16="http://schemas.microsoft.com/office/drawing/2014/main" id="{FA3C0171-029E-B271-00E8-8D607117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3882337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55" name="AutoShape 33">
            <a:extLst>
              <a:ext uri="{FF2B5EF4-FFF2-40B4-BE49-F238E27FC236}">
                <a16:creationId xmlns:a16="http://schemas.microsoft.com/office/drawing/2014/main" id="{BD001C2D-1097-8BA9-04B0-DF6B1FFDF7D1}"/>
              </a:ext>
            </a:extLst>
          </p:cNvPr>
          <p:cNvCxnSpPr>
            <a:cxnSpLocks noChangeShapeType="1"/>
            <a:stCxn id="63" idx="0"/>
            <a:endCxn id="12" idx="4"/>
          </p:cNvCxnSpPr>
          <p:nvPr/>
        </p:nvCxnSpPr>
        <p:spPr bwMode="auto">
          <a:xfrm flipH="1" flipV="1">
            <a:off x="5479257" y="3142252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" name="Text Box 34">
            <a:extLst>
              <a:ext uri="{FF2B5EF4-FFF2-40B4-BE49-F238E27FC236}">
                <a16:creationId xmlns:a16="http://schemas.microsoft.com/office/drawing/2014/main" id="{5A89D0CE-AA94-1B4A-8004-9238D656C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349978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57" name="Oval 35">
            <a:extLst>
              <a:ext uri="{FF2B5EF4-FFF2-40B4-BE49-F238E27FC236}">
                <a16:creationId xmlns:a16="http://schemas.microsoft.com/office/drawing/2014/main" id="{3F6C9176-0021-A268-E76B-C109E193A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2878878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58" name="AutoShape 37">
            <a:extLst>
              <a:ext uri="{FF2B5EF4-FFF2-40B4-BE49-F238E27FC236}">
                <a16:creationId xmlns:a16="http://schemas.microsoft.com/office/drawing/2014/main" id="{19BBC6E7-40EF-1F2E-A9C3-D8F8FAE244DF}"/>
              </a:ext>
            </a:extLst>
          </p:cNvPr>
          <p:cNvCxnSpPr>
            <a:cxnSpLocks noChangeShapeType="1"/>
            <a:stCxn id="57" idx="4"/>
            <a:endCxn id="62" idx="0"/>
          </p:cNvCxnSpPr>
          <p:nvPr/>
        </p:nvCxnSpPr>
        <p:spPr bwMode="auto">
          <a:xfrm flipH="1">
            <a:off x="4635958" y="3326841"/>
            <a:ext cx="72234" cy="8165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9" name="Text Box 38">
            <a:extLst>
              <a:ext uri="{FF2B5EF4-FFF2-40B4-BE49-F238E27FC236}">
                <a16:creationId xmlns:a16="http://schemas.microsoft.com/office/drawing/2014/main" id="{17B1FBEE-6374-9F3A-5A43-F689BC3FC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3709987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60" name="AutoShape 39">
            <a:extLst>
              <a:ext uri="{FF2B5EF4-FFF2-40B4-BE49-F238E27FC236}">
                <a16:creationId xmlns:a16="http://schemas.microsoft.com/office/drawing/2014/main" id="{350B3496-B8D0-84CA-FE12-0FCF8EB83B6C}"/>
              </a:ext>
            </a:extLst>
          </p:cNvPr>
          <p:cNvCxnSpPr>
            <a:cxnSpLocks noChangeShapeType="1"/>
            <a:stCxn id="57" idx="3"/>
            <a:endCxn id="19" idx="7"/>
          </p:cNvCxnSpPr>
          <p:nvPr/>
        </p:nvCxnSpPr>
        <p:spPr bwMode="auto">
          <a:xfrm flipH="1">
            <a:off x="3751932" y="3261238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1" name="Text Box 40">
            <a:extLst>
              <a:ext uri="{FF2B5EF4-FFF2-40B4-BE49-F238E27FC236}">
                <a16:creationId xmlns:a16="http://schemas.microsoft.com/office/drawing/2014/main" id="{E9A447EA-E987-381C-0517-2B94C010C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3114371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62" name="Oval 16">
            <a:extLst>
              <a:ext uri="{FF2B5EF4-FFF2-40B4-BE49-F238E27FC236}">
                <a16:creationId xmlns:a16="http://schemas.microsoft.com/office/drawing/2014/main" id="{BEF45398-CEAE-58C3-247C-048DADCFF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414337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63" name="Oval 36">
            <a:extLst>
              <a:ext uri="{FF2B5EF4-FFF2-40B4-BE49-F238E27FC236}">
                <a16:creationId xmlns:a16="http://schemas.microsoft.com/office/drawing/2014/main" id="{C6B7C1A7-E78D-3FD4-0FBD-8E89B37C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4136341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64" name="AutoShape 18">
            <a:extLst>
              <a:ext uri="{FF2B5EF4-FFF2-40B4-BE49-F238E27FC236}">
                <a16:creationId xmlns:a16="http://schemas.microsoft.com/office/drawing/2014/main" id="{DBFB5A69-C73B-99F2-9AD5-0D2AE0BB7878}"/>
              </a:ext>
            </a:extLst>
          </p:cNvPr>
          <p:cNvCxnSpPr>
            <a:cxnSpLocks noChangeShapeType="1"/>
            <a:stCxn id="63" idx="2"/>
            <a:endCxn id="62" idx="6"/>
          </p:cNvCxnSpPr>
          <p:nvPr/>
        </p:nvCxnSpPr>
        <p:spPr bwMode="auto">
          <a:xfrm flipH="1">
            <a:off x="4858696" y="4360323"/>
            <a:ext cx="661287" cy="70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7" name="Text Box 38">
            <a:extLst>
              <a:ext uri="{FF2B5EF4-FFF2-40B4-BE49-F238E27FC236}">
                <a16:creationId xmlns:a16="http://schemas.microsoft.com/office/drawing/2014/main" id="{F2343A26-B152-8797-5120-D1CDAD7CE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4562148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8" name="Text Box 38">
            <a:extLst>
              <a:ext uri="{FF2B5EF4-FFF2-40B4-BE49-F238E27FC236}">
                <a16:creationId xmlns:a16="http://schemas.microsoft.com/office/drawing/2014/main" id="{44C8AC7B-4F32-6BC1-FF66-00FC2E9C7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4363494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98" name="Picture 97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184B9C00-4F31-2896-C0DA-E72669B6551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1410" y="2652577"/>
            <a:ext cx="1238205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521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Kruskal’s Algorithm for MSTs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BCAFD9-EE7D-0721-BBDA-AF90E5718D76}"/>
              </a:ext>
            </a:extLst>
          </p:cNvPr>
          <p:cNvSpPr txBox="1">
            <a:spLocks/>
          </p:cNvSpPr>
          <p:nvPr/>
        </p:nvSpPr>
        <p:spPr>
          <a:xfrm>
            <a:off x="128427" y="1147035"/>
            <a:ext cx="8866620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Idea 1</a:t>
            </a:r>
            <a:r>
              <a:rPr lang="en-US" sz="2400" dirty="0">
                <a:solidFill>
                  <a:srgbClr val="3A3A82"/>
                </a:solidFill>
              </a:rPr>
              <a:t>: Greedy approach. Consider the edges from </a:t>
            </a:r>
            <a:r>
              <a:rPr lang="en-US" sz="2400" dirty="0">
                <a:solidFill>
                  <a:srgbClr val="FF0000"/>
                </a:solidFill>
              </a:rPr>
              <a:t>smaller weight to larger</a:t>
            </a:r>
            <a:r>
              <a:rPr lang="en-US" sz="2400" dirty="0">
                <a:solidFill>
                  <a:srgbClr val="3A3A82"/>
                </a:solidFill>
              </a:rPr>
              <a:t>. Include each edge in the current solution as long as it does </a:t>
            </a:r>
            <a:r>
              <a:rPr lang="en-US" sz="2400" dirty="0">
                <a:solidFill>
                  <a:srgbClr val="FF0000"/>
                </a:solidFill>
              </a:rPr>
              <a:t>not create a cycle</a:t>
            </a:r>
            <a:r>
              <a:rPr lang="en-US" sz="2400" dirty="0">
                <a:solidFill>
                  <a:srgbClr val="3A3A82"/>
                </a:solidFill>
              </a:rPr>
              <a:t>, otherwise discard it. 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</a:t>
            </a: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BCAB0F19-8894-8460-0EBD-326885235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268198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D522B83F-3E53-5F83-D3C8-5D405A67C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2694289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8E709C98-C5F0-8533-B673-A7FF6875A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357453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" name="Oval 14">
            <a:extLst>
              <a:ext uri="{FF2B5EF4-FFF2-40B4-BE49-F238E27FC236}">
                <a16:creationId xmlns:a16="http://schemas.microsoft.com/office/drawing/2014/main" id="{096DEC14-1CB5-5C9A-A99D-D7731847B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453228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BFDDDF42-78D2-089F-7B6A-F284D9291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3350352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6" name="AutoShape 17">
            <a:extLst>
              <a:ext uri="{FF2B5EF4-FFF2-40B4-BE49-F238E27FC236}">
                <a16:creationId xmlns:a16="http://schemas.microsoft.com/office/drawing/2014/main" id="{161CF42A-6274-0500-A1E0-CECFCB3B02A2}"/>
              </a:ext>
            </a:extLst>
          </p:cNvPr>
          <p:cNvCxnSpPr>
            <a:cxnSpLocks noChangeShapeType="1"/>
            <a:stCxn id="8" idx="5"/>
            <a:endCxn id="19" idx="1"/>
          </p:cNvCxnSpPr>
          <p:nvPr/>
        </p:nvCxnSpPr>
        <p:spPr bwMode="auto">
          <a:xfrm>
            <a:off x="3145417" y="3064344"/>
            <a:ext cx="291516" cy="57579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AutoShape 18">
            <a:extLst>
              <a:ext uri="{FF2B5EF4-FFF2-40B4-BE49-F238E27FC236}">
                <a16:creationId xmlns:a16="http://schemas.microsoft.com/office/drawing/2014/main" id="{D2CC6174-C095-CFE5-4DBD-53492EB54963}"/>
              </a:ext>
            </a:extLst>
          </p:cNvPr>
          <p:cNvCxnSpPr>
            <a:cxnSpLocks noChangeShapeType="1"/>
            <a:stCxn id="19" idx="3"/>
            <a:endCxn id="22" idx="7"/>
          </p:cNvCxnSpPr>
          <p:nvPr/>
        </p:nvCxnSpPr>
        <p:spPr bwMode="auto">
          <a:xfrm flipH="1">
            <a:off x="2765179" y="3956896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" name="AutoShape 19">
            <a:extLst>
              <a:ext uri="{FF2B5EF4-FFF2-40B4-BE49-F238E27FC236}">
                <a16:creationId xmlns:a16="http://schemas.microsoft.com/office/drawing/2014/main" id="{B447E8A4-4B73-7602-FB4B-9E4FE60FF06A}"/>
              </a:ext>
            </a:extLst>
          </p:cNvPr>
          <p:cNvCxnSpPr>
            <a:cxnSpLocks noChangeShapeType="1"/>
            <a:stCxn id="8" idx="3"/>
            <a:endCxn id="22" idx="0"/>
          </p:cNvCxnSpPr>
          <p:nvPr/>
        </p:nvCxnSpPr>
        <p:spPr bwMode="auto">
          <a:xfrm flipH="1">
            <a:off x="2607680" y="3064344"/>
            <a:ext cx="222738" cy="146794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0">
            <a:extLst>
              <a:ext uri="{FF2B5EF4-FFF2-40B4-BE49-F238E27FC236}">
                <a16:creationId xmlns:a16="http://schemas.microsoft.com/office/drawing/2014/main" id="{6DFBACAE-4896-586E-CCCF-10E508474C07}"/>
              </a:ext>
            </a:extLst>
          </p:cNvPr>
          <p:cNvCxnSpPr>
            <a:cxnSpLocks noChangeShapeType="1"/>
            <a:stCxn id="19" idx="5"/>
            <a:endCxn id="62" idx="1"/>
          </p:cNvCxnSpPr>
          <p:nvPr/>
        </p:nvCxnSpPr>
        <p:spPr bwMode="auto">
          <a:xfrm>
            <a:off x="3751932" y="3956896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1">
            <a:extLst>
              <a:ext uri="{FF2B5EF4-FFF2-40B4-BE49-F238E27FC236}">
                <a16:creationId xmlns:a16="http://schemas.microsoft.com/office/drawing/2014/main" id="{726D3F5D-A52C-FDA9-D470-E61F200AB8E1}"/>
              </a:ext>
            </a:extLst>
          </p:cNvPr>
          <p:cNvCxnSpPr>
            <a:cxnSpLocks noChangeShapeType="1"/>
            <a:stCxn id="22" idx="6"/>
            <a:endCxn id="62" idx="2"/>
          </p:cNvCxnSpPr>
          <p:nvPr/>
        </p:nvCxnSpPr>
        <p:spPr bwMode="auto">
          <a:xfrm flipV="1">
            <a:off x="2830418" y="4367356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2">
            <a:extLst>
              <a:ext uri="{FF2B5EF4-FFF2-40B4-BE49-F238E27FC236}">
                <a16:creationId xmlns:a16="http://schemas.microsoft.com/office/drawing/2014/main" id="{FD29F537-51F9-990C-72E0-62C3BC8C79C7}"/>
              </a:ext>
            </a:extLst>
          </p:cNvPr>
          <p:cNvCxnSpPr>
            <a:cxnSpLocks noChangeShapeType="1"/>
            <a:stCxn id="8" idx="6"/>
            <a:endCxn id="57" idx="1"/>
          </p:cNvCxnSpPr>
          <p:nvPr/>
        </p:nvCxnSpPr>
        <p:spPr bwMode="auto">
          <a:xfrm>
            <a:off x="3210656" y="2905966"/>
            <a:ext cx="1340036" cy="3851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23">
            <a:extLst>
              <a:ext uri="{FF2B5EF4-FFF2-40B4-BE49-F238E27FC236}">
                <a16:creationId xmlns:a16="http://schemas.microsoft.com/office/drawing/2014/main" id="{9DE1664B-537B-F5FF-4B00-4C343996D536}"/>
              </a:ext>
            </a:extLst>
          </p:cNvPr>
          <p:cNvCxnSpPr>
            <a:cxnSpLocks noChangeShapeType="1"/>
            <a:stCxn id="25" idx="1"/>
            <a:endCxn id="12" idx="5"/>
          </p:cNvCxnSpPr>
          <p:nvPr/>
        </p:nvCxnSpPr>
        <p:spPr bwMode="auto">
          <a:xfrm flipH="1" flipV="1">
            <a:off x="5636756" y="3076649"/>
            <a:ext cx="790120" cy="33930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24">
            <a:extLst>
              <a:ext uri="{FF2B5EF4-FFF2-40B4-BE49-F238E27FC236}">
                <a16:creationId xmlns:a16="http://schemas.microsoft.com/office/drawing/2014/main" id="{C5BE3466-B8D1-ED7A-8509-605DC8F9AA1A}"/>
              </a:ext>
            </a:extLst>
          </p:cNvPr>
          <p:cNvCxnSpPr>
            <a:cxnSpLocks noChangeShapeType="1"/>
            <a:stCxn id="63" idx="7"/>
            <a:endCxn id="25" idx="3"/>
          </p:cNvCxnSpPr>
          <p:nvPr/>
        </p:nvCxnSpPr>
        <p:spPr bwMode="auto">
          <a:xfrm flipV="1">
            <a:off x="5900221" y="3732712"/>
            <a:ext cx="526655" cy="46923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Text Box 25">
            <a:extLst>
              <a:ext uri="{FF2B5EF4-FFF2-40B4-BE49-F238E27FC236}">
                <a16:creationId xmlns:a16="http://schemas.microsoft.com/office/drawing/2014/main" id="{E097F537-8E23-87CD-9A86-250F68336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287081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49" name="Text Box 26">
            <a:extLst>
              <a:ext uri="{FF2B5EF4-FFF2-40B4-BE49-F238E27FC236}">
                <a16:creationId xmlns:a16="http://schemas.microsoft.com/office/drawing/2014/main" id="{D332C192-710A-D18C-578A-78FA22CCB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349250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50" name="Text Box 27">
            <a:extLst>
              <a:ext uri="{FF2B5EF4-FFF2-40B4-BE49-F238E27FC236}">
                <a16:creationId xmlns:a16="http://schemas.microsoft.com/office/drawing/2014/main" id="{FD6B8623-E263-8326-66B4-937BA9E6D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3548059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51" name="Text Box 28">
            <a:extLst>
              <a:ext uri="{FF2B5EF4-FFF2-40B4-BE49-F238E27FC236}">
                <a16:creationId xmlns:a16="http://schemas.microsoft.com/office/drawing/2014/main" id="{7362D78A-3749-9370-E4D4-26EFE9F3E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311134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52" name="Text Box 30">
            <a:extLst>
              <a:ext uri="{FF2B5EF4-FFF2-40B4-BE49-F238E27FC236}">
                <a16:creationId xmlns:a16="http://schemas.microsoft.com/office/drawing/2014/main" id="{06CDA0A2-7216-03FF-89F0-F7DC5A879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3917391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53" name="Text Box 31">
            <a:extLst>
              <a:ext uri="{FF2B5EF4-FFF2-40B4-BE49-F238E27FC236}">
                <a16:creationId xmlns:a16="http://schemas.microsoft.com/office/drawing/2014/main" id="{2490B1E9-3868-71D3-81F3-B50B64A1D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2558610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54" name="Text Box 32">
            <a:extLst>
              <a:ext uri="{FF2B5EF4-FFF2-40B4-BE49-F238E27FC236}">
                <a16:creationId xmlns:a16="http://schemas.microsoft.com/office/drawing/2014/main" id="{FA3C0171-029E-B271-00E8-8D607117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3882337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55" name="AutoShape 33">
            <a:extLst>
              <a:ext uri="{FF2B5EF4-FFF2-40B4-BE49-F238E27FC236}">
                <a16:creationId xmlns:a16="http://schemas.microsoft.com/office/drawing/2014/main" id="{BD001C2D-1097-8BA9-04B0-DF6B1FFDF7D1}"/>
              </a:ext>
            </a:extLst>
          </p:cNvPr>
          <p:cNvCxnSpPr>
            <a:cxnSpLocks noChangeShapeType="1"/>
            <a:stCxn id="63" idx="0"/>
            <a:endCxn id="12" idx="4"/>
          </p:cNvCxnSpPr>
          <p:nvPr/>
        </p:nvCxnSpPr>
        <p:spPr bwMode="auto">
          <a:xfrm flipH="1" flipV="1">
            <a:off x="5479257" y="3142252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" name="Text Box 34">
            <a:extLst>
              <a:ext uri="{FF2B5EF4-FFF2-40B4-BE49-F238E27FC236}">
                <a16:creationId xmlns:a16="http://schemas.microsoft.com/office/drawing/2014/main" id="{5A89D0CE-AA94-1B4A-8004-9238D656C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349978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57" name="Oval 35">
            <a:extLst>
              <a:ext uri="{FF2B5EF4-FFF2-40B4-BE49-F238E27FC236}">
                <a16:creationId xmlns:a16="http://schemas.microsoft.com/office/drawing/2014/main" id="{3F6C9176-0021-A268-E76B-C109E193A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2878878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58" name="AutoShape 37">
            <a:extLst>
              <a:ext uri="{FF2B5EF4-FFF2-40B4-BE49-F238E27FC236}">
                <a16:creationId xmlns:a16="http://schemas.microsoft.com/office/drawing/2014/main" id="{19BBC6E7-40EF-1F2E-A9C3-D8F8FAE244DF}"/>
              </a:ext>
            </a:extLst>
          </p:cNvPr>
          <p:cNvCxnSpPr>
            <a:cxnSpLocks noChangeShapeType="1"/>
            <a:stCxn id="57" idx="4"/>
            <a:endCxn id="62" idx="0"/>
          </p:cNvCxnSpPr>
          <p:nvPr/>
        </p:nvCxnSpPr>
        <p:spPr bwMode="auto">
          <a:xfrm flipH="1">
            <a:off x="4635958" y="3326841"/>
            <a:ext cx="72234" cy="8165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9" name="Text Box 38">
            <a:extLst>
              <a:ext uri="{FF2B5EF4-FFF2-40B4-BE49-F238E27FC236}">
                <a16:creationId xmlns:a16="http://schemas.microsoft.com/office/drawing/2014/main" id="{17B1FBEE-6374-9F3A-5A43-F689BC3FC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3709987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60" name="AutoShape 39">
            <a:extLst>
              <a:ext uri="{FF2B5EF4-FFF2-40B4-BE49-F238E27FC236}">
                <a16:creationId xmlns:a16="http://schemas.microsoft.com/office/drawing/2014/main" id="{350B3496-B8D0-84CA-FE12-0FCF8EB83B6C}"/>
              </a:ext>
            </a:extLst>
          </p:cNvPr>
          <p:cNvCxnSpPr>
            <a:cxnSpLocks noChangeShapeType="1"/>
            <a:stCxn id="57" idx="3"/>
            <a:endCxn id="19" idx="7"/>
          </p:cNvCxnSpPr>
          <p:nvPr/>
        </p:nvCxnSpPr>
        <p:spPr bwMode="auto">
          <a:xfrm flipH="1">
            <a:off x="3751932" y="3261238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1" name="Text Box 40">
            <a:extLst>
              <a:ext uri="{FF2B5EF4-FFF2-40B4-BE49-F238E27FC236}">
                <a16:creationId xmlns:a16="http://schemas.microsoft.com/office/drawing/2014/main" id="{E9A447EA-E987-381C-0517-2B94C010C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3114371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62" name="Oval 16">
            <a:extLst>
              <a:ext uri="{FF2B5EF4-FFF2-40B4-BE49-F238E27FC236}">
                <a16:creationId xmlns:a16="http://schemas.microsoft.com/office/drawing/2014/main" id="{BEF45398-CEAE-58C3-247C-048DADCFF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414337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63" name="Oval 36">
            <a:extLst>
              <a:ext uri="{FF2B5EF4-FFF2-40B4-BE49-F238E27FC236}">
                <a16:creationId xmlns:a16="http://schemas.microsoft.com/office/drawing/2014/main" id="{C6B7C1A7-E78D-3FD4-0FBD-8E89B37C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4136341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64" name="AutoShape 18">
            <a:extLst>
              <a:ext uri="{FF2B5EF4-FFF2-40B4-BE49-F238E27FC236}">
                <a16:creationId xmlns:a16="http://schemas.microsoft.com/office/drawing/2014/main" id="{DBFB5A69-C73B-99F2-9AD5-0D2AE0BB7878}"/>
              </a:ext>
            </a:extLst>
          </p:cNvPr>
          <p:cNvCxnSpPr>
            <a:cxnSpLocks noChangeShapeType="1"/>
            <a:stCxn id="63" idx="2"/>
            <a:endCxn id="62" idx="6"/>
          </p:cNvCxnSpPr>
          <p:nvPr/>
        </p:nvCxnSpPr>
        <p:spPr bwMode="auto">
          <a:xfrm flipH="1">
            <a:off x="4858696" y="4360323"/>
            <a:ext cx="661287" cy="70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7" name="Text Box 38">
            <a:extLst>
              <a:ext uri="{FF2B5EF4-FFF2-40B4-BE49-F238E27FC236}">
                <a16:creationId xmlns:a16="http://schemas.microsoft.com/office/drawing/2014/main" id="{F2343A26-B152-8797-5120-D1CDAD7CE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4562148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8" name="Text Box 38">
            <a:extLst>
              <a:ext uri="{FF2B5EF4-FFF2-40B4-BE49-F238E27FC236}">
                <a16:creationId xmlns:a16="http://schemas.microsoft.com/office/drawing/2014/main" id="{44C8AC7B-4F32-6BC1-FF66-00FC2E9C7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4363494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98" name="Picture 97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184B9C00-4F31-2896-C0DA-E72669B6551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1410" y="2652577"/>
            <a:ext cx="1238205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384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Kruskal’s Algorithm for MSTs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BCAFD9-EE7D-0721-BBDA-AF90E5718D76}"/>
              </a:ext>
            </a:extLst>
          </p:cNvPr>
          <p:cNvSpPr txBox="1">
            <a:spLocks/>
          </p:cNvSpPr>
          <p:nvPr/>
        </p:nvSpPr>
        <p:spPr>
          <a:xfrm>
            <a:off x="128427" y="1147035"/>
            <a:ext cx="8866620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Idea 1</a:t>
            </a:r>
            <a:r>
              <a:rPr lang="en-US" sz="2400" dirty="0">
                <a:solidFill>
                  <a:srgbClr val="3A3A82"/>
                </a:solidFill>
              </a:rPr>
              <a:t>: Greedy approach. Consider the edges from </a:t>
            </a:r>
            <a:r>
              <a:rPr lang="en-US" sz="2400" dirty="0">
                <a:solidFill>
                  <a:srgbClr val="FF0000"/>
                </a:solidFill>
              </a:rPr>
              <a:t>smaller weight to larger</a:t>
            </a:r>
            <a:r>
              <a:rPr lang="en-US" sz="2400" dirty="0">
                <a:solidFill>
                  <a:srgbClr val="3A3A82"/>
                </a:solidFill>
              </a:rPr>
              <a:t>. Include each edge in the current solution as long as it does </a:t>
            </a:r>
            <a:r>
              <a:rPr lang="en-US" sz="2400" dirty="0">
                <a:solidFill>
                  <a:srgbClr val="FF0000"/>
                </a:solidFill>
              </a:rPr>
              <a:t>not create a cycle</a:t>
            </a:r>
            <a:r>
              <a:rPr lang="en-US" sz="2400" dirty="0">
                <a:solidFill>
                  <a:srgbClr val="3A3A82"/>
                </a:solidFill>
              </a:rPr>
              <a:t>, otherwise discard it. 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</a:t>
            </a: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BCAB0F19-8894-8460-0EBD-326885235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268198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D522B83F-3E53-5F83-D3C8-5D405A67C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2694289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8E709C98-C5F0-8533-B673-A7FF6875A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357453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" name="Oval 14">
            <a:extLst>
              <a:ext uri="{FF2B5EF4-FFF2-40B4-BE49-F238E27FC236}">
                <a16:creationId xmlns:a16="http://schemas.microsoft.com/office/drawing/2014/main" id="{096DEC14-1CB5-5C9A-A99D-D7731847B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453228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BFDDDF42-78D2-089F-7B6A-F284D9291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3350352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6" name="AutoShape 17">
            <a:extLst>
              <a:ext uri="{FF2B5EF4-FFF2-40B4-BE49-F238E27FC236}">
                <a16:creationId xmlns:a16="http://schemas.microsoft.com/office/drawing/2014/main" id="{161CF42A-6274-0500-A1E0-CECFCB3B02A2}"/>
              </a:ext>
            </a:extLst>
          </p:cNvPr>
          <p:cNvCxnSpPr>
            <a:cxnSpLocks noChangeShapeType="1"/>
            <a:stCxn id="8" idx="5"/>
            <a:endCxn id="19" idx="1"/>
          </p:cNvCxnSpPr>
          <p:nvPr/>
        </p:nvCxnSpPr>
        <p:spPr bwMode="auto">
          <a:xfrm>
            <a:off x="3145417" y="3064344"/>
            <a:ext cx="291516" cy="57579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AutoShape 18">
            <a:extLst>
              <a:ext uri="{FF2B5EF4-FFF2-40B4-BE49-F238E27FC236}">
                <a16:creationId xmlns:a16="http://schemas.microsoft.com/office/drawing/2014/main" id="{D2CC6174-C095-CFE5-4DBD-53492EB54963}"/>
              </a:ext>
            </a:extLst>
          </p:cNvPr>
          <p:cNvCxnSpPr>
            <a:cxnSpLocks noChangeShapeType="1"/>
            <a:stCxn id="19" idx="3"/>
            <a:endCxn id="22" idx="7"/>
          </p:cNvCxnSpPr>
          <p:nvPr/>
        </p:nvCxnSpPr>
        <p:spPr bwMode="auto">
          <a:xfrm flipH="1">
            <a:off x="2765179" y="3956896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" name="AutoShape 19">
            <a:extLst>
              <a:ext uri="{FF2B5EF4-FFF2-40B4-BE49-F238E27FC236}">
                <a16:creationId xmlns:a16="http://schemas.microsoft.com/office/drawing/2014/main" id="{B447E8A4-4B73-7602-FB4B-9E4FE60FF06A}"/>
              </a:ext>
            </a:extLst>
          </p:cNvPr>
          <p:cNvCxnSpPr>
            <a:cxnSpLocks noChangeShapeType="1"/>
            <a:stCxn id="8" idx="3"/>
            <a:endCxn id="22" idx="0"/>
          </p:cNvCxnSpPr>
          <p:nvPr/>
        </p:nvCxnSpPr>
        <p:spPr bwMode="auto">
          <a:xfrm flipH="1">
            <a:off x="2607680" y="3064344"/>
            <a:ext cx="222738" cy="146794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0">
            <a:extLst>
              <a:ext uri="{FF2B5EF4-FFF2-40B4-BE49-F238E27FC236}">
                <a16:creationId xmlns:a16="http://schemas.microsoft.com/office/drawing/2014/main" id="{6DFBACAE-4896-586E-CCCF-10E508474C07}"/>
              </a:ext>
            </a:extLst>
          </p:cNvPr>
          <p:cNvCxnSpPr>
            <a:cxnSpLocks noChangeShapeType="1"/>
            <a:stCxn id="19" idx="5"/>
            <a:endCxn id="62" idx="1"/>
          </p:cNvCxnSpPr>
          <p:nvPr/>
        </p:nvCxnSpPr>
        <p:spPr bwMode="auto">
          <a:xfrm>
            <a:off x="3751932" y="3956896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1">
            <a:extLst>
              <a:ext uri="{FF2B5EF4-FFF2-40B4-BE49-F238E27FC236}">
                <a16:creationId xmlns:a16="http://schemas.microsoft.com/office/drawing/2014/main" id="{726D3F5D-A52C-FDA9-D470-E61F200AB8E1}"/>
              </a:ext>
            </a:extLst>
          </p:cNvPr>
          <p:cNvCxnSpPr>
            <a:cxnSpLocks noChangeShapeType="1"/>
            <a:stCxn id="22" idx="6"/>
            <a:endCxn id="62" idx="2"/>
          </p:cNvCxnSpPr>
          <p:nvPr/>
        </p:nvCxnSpPr>
        <p:spPr bwMode="auto">
          <a:xfrm flipV="1">
            <a:off x="2830418" y="4367356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2">
            <a:extLst>
              <a:ext uri="{FF2B5EF4-FFF2-40B4-BE49-F238E27FC236}">
                <a16:creationId xmlns:a16="http://schemas.microsoft.com/office/drawing/2014/main" id="{FD29F537-51F9-990C-72E0-62C3BC8C79C7}"/>
              </a:ext>
            </a:extLst>
          </p:cNvPr>
          <p:cNvCxnSpPr>
            <a:cxnSpLocks noChangeShapeType="1"/>
            <a:stCxn id="8" idx="6"/>
            <a:endCxn id="57" idx="1"/>
          </p:cNvCxnSpPr>
          <p:nvPr/>
        </p:nvCxnSpPr>
        <p:spPr bwMode="auto">
          <a:xfrm>
            <a:off x="3210656" y="2905966"/>
            <a:ext cx="1340036" cy="3851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23">
            <a:extLst>
              <a:ext uri="{FF2B5EF4-FFF2-40B4-BE49-F238E27FC236}">
                <a16:creationId xmlns:a16="http://schemas.microsoft.com/office/drawing/2014/main" id="{9DE1664B-537B-F5FF-4B00-4C343996D536}"/>
              </a:ext>
            </a:extLst>
          </p:cNvPr>
          <p:cNvCxnSpPr>
            <a:cxnSpLocks noChangeShapeType="1"/>
            <a:stCxn id="25" idx="1"/>
            <a:endCxn id="12" idx="5"/>
          </p:cNvCxnSpPr>
          <p:nvPr/>
        </p:nvCxnSpPr>
        <p:spPr bwMode="auto">
          <a:xfrm flipH="1" flipV="1">
            <a:off x="5636756" y="3076649"/>
            <a:ext cx="790120" cy="33930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24">
            <a:extLst>
              <a:ext uri="{FF2B5EF4-FFF2-40B4-BE49-F238E27FC236}">
                <a16:creationId xmlns:a16="http://schemas.microsoft.com/office/drawing/2014/main" id="{C5BE3466-B8D1-ED7A-8509-605DC8F9AA1A}"/>
              </a:ext>
            </a:extLst>
          </p:cNvPr>
          <p:cNvCxnSpPr>
            <a:cxnSpLocks noChangeShapeType="1"/>
            <a:stCxn id="63" idx="7"/>
            <a:endCxn id="25" idx="3"/>
          </p:cNvCxnSpPr>
          <p:nvPr/>
        </p:nvCxnSpPr>
        <p:spPr bwMode="auto">
          <a:xfrm flipV="1">
            <a:off x="5900221" y="3732712"/>
            <a:ext cx="526655" cy="46923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Text Box 25">
            <a:extLst>
              <a:ext uri="{FF2B5EF4-FFF2-40B4-BE49-F238E27FC236}">
                <a16:creationId xmlns:a16="http://schemas.microsoft.com/office/drawing/2014/main" id="{E097F537-8E23-87CD-9A86-250F68336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287081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49" name="Text Box 26">
            <a:extLst>
              <a:ext uri="{FF2B5EF4-FFF2-40B4-BE49-F238E27FC236}">
                <a16:creationId xmlns:a16="http://schemas.microsoft.com/office/drawing/2014/main" id="{D332C192-710A-D18C-578A-78FA22CCB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349250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50" name="Text Box 27">
            <a:extLst>
              <a:ext uri="{FF2B5EF4-FFF2-40B4-BE49-F238E27FC236}">
                <a16:creationId xmlns:a16="http://schemas.microsoft.com/office/drawing/2014/main" id="{FD6B8623-E263-8326-66B4-937BA9E6D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3548059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51" name="Text Box 28">
            <a:extLst>
              <a:ext uri="{FF2B5EF4-FFF2-40B4-BE49-F238E27FC236}">
                <a16:creationId xmlns:a16="http://schemas.microsoft.com/office/drawing/2014/main" id="{7362D78A-3749-9370-E4D4-26EFE9F3E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311134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52" name="Text Box 30">
            <a:extLst>
              <a:ext uri="{FF2B5EF4-FFF2-40B4-BE49-F238E27FC236}">
                <a16:creationId xmlns:a16="http://schemas.microsoft.com/office/drawing/2014/main" id="{06CDA0A2-7216-03FF-89F0-F7DC5A879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3917391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53" name="Text Box 31">
            <a:extLst>
              <a:ext uri="{FF2B5EF4-FFF2-40B4-BE49-F238E27FC236}">
                <a16:creationId xmlns:a16="http://schemas.microsoft.com/office/drawing/2014/main" id="{2490B1E9-3868-71D3-81F3-B50B64A1D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2558610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54" name="Text Box 32">
            <a:extLst>
              <a:ext uri="{FF2B5EF4-FFF2-40B4-BE49-F238E27FC236}">
                <a16:creationId xmlns:a16="http://schemas.microsoft.com/office/drawing/2014/main" id="{FA3C0171-029E-B271-00E8-8D607117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3882337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55" name="AutoShape 33">
            <a:extLst>
              <a:ext uri="{FF2B5EF4-FFF2-40B4-BE49-F238E27FC236}">
                <a16:creationId xmlns:a16="http://schemas.microsoft.com/office/drawing/2014/main" id="{BD001C2D-1097-8BA9-04B0-DF6B1FFDF7D1}"/>
              </a:ext>
            </a:extLst>
          </p:cNvPr>
          <p:cNvCxnSpPr>
            <a:cxnSpLocks noChangeShapeType="1"/>
            <a:stCxn id="63" idx="0"/>
            <a:endCxn id="12" idx="4"/>
          </p:cNvCxnSpPr>
          <p:nvPr/>
        </p:nvCxnSpPr>
        <p:spPr bwMode="auto">
          <a:xfrm flipH="1" flipV="1">
            <a:off x="5479257" y="3142252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" name="Text Box 34">
            <a:extLst>
              <a:ext uri="{FF2B5EF4-FFF2-40B4-BE49-F238E27FC236}">
                <a16:creationId xmlns:a16="http://schemas.microsoft.com/office/drawing/2014/main" id="{5A89D0CE-AA94-1B4A-8004-9238D656C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349978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57" name="Oval 35">
            <a:extLst>
              <a:ext uri="{FF2B5EF4-FFF2-40B4-BE49-F238E27FC236}">
                <a16:creationId xmlns:a16="http://schemas.microsoft.com/office/drawing/2014/main" id="{3F6C9176-0021-A268-E76B-C109E193A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2878878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58" name="AutoShape 37">
            <a:extLst>
              <a:ext uri="{FF2B5EF4-FFF2-40B4-BE49-F238E27FC236}">
                <a16:creationId xmlns:a16="http://schemas.microsoft.com/office/drawing/2014/main" id="{19BBC6E7-40EF-1F2E-A9C3-D8F8FAE244DF}"/>
              </a:ext>
            </a:extLst>
          </p:cNvPr>
          <p:cNvCxnSpPr>
            <a:cxnSpLocks noChangeShapeType="1"/>
            <a:stCxn id="57" idx="4"/>
            <a:endCxn id="62" idx="0"/>
          </p:cNvCxnSpPr>
          <p:nvPr/>
        </p:nvCxnSpPr>
        <p:spPr bwMode="auto">
          <a:xfrm flipH="1">
            <a:off x="4635958" y="3326841"/>
            <a:ext cx="72234" cy="816533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9" name="Text Box 38">
            <a:extLst>
              <a:ext uri="{FF2B5EF4-FFF2-40B4-BE49-F238E27FC236}">
                <a16:creationId xmlns:a16="http://schemas.microsoft.com/office/drawing/2014/main" id="{17B1FBEE-6374-9F3A-5A43-F689BC3FC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3709987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60" name="AutoShape 39">
            <a:extLst>
              <a:ext uri="{FF2B5EF4-FFF2-40B4-BE49-F238E27FC236}">
                <a16:creationId xmlns:a16="http://schemas.microsoft.com/office/drawing/2014/main" id="{350B3496-B8D0-84CA-FE12-0FCF8EB83B6C}"/>
              </a:ext>
            </a:extLst>
          </p:cNvPr>
          <p:cNvCxnSpPr>
            <a:cxnSpLocks noChangeShapeType="1"/>
            <a:stCxn id="57" idx="3"/>
            <a:endCxn id="19" idx="7"/>
          </p:cNvCxnSpPr>
          <p:nvPr/>
        </p:nvCxnSpPr>
        <p:spPr bwMode="auto">
          <a:xfrm flipH="1">
            <a:off x="3751932" y="3261238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1" name="Text Box 40">
            <a:extLst>
              <a:ext uri="{FF2B5EF4-FFF2-40B4-BE49-F238E27FC236}">
                <a16:creationId xmlns:a16="http://schemas.microsoft.com/office/drawing/2014/main" id="{E9A447EA-E987-381C-0517-2B94C010C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3114371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62" name="Oval 16">
            <a:extLst>
              <a:ext uri="{FF2B5EF4-FFF2-40B4-BE49-F238E27FC236}">
                <a16:creationId xmlns:a16="http://schemas.microsoft.com/office/drawing/2014/main" id="{BEF45398-CEAE-58C3-247C-048DADCFF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414337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63" name="Oval 36">
            <a:extLst>
              <a:ext uri="{FF2B5EF4-FFF2-40B4-BE49-F238E27FC236}">
                <a16:creationId xmlns:a16="http://schemas.microsoft.com/office/drawing/2014/main" id="{C6B7C1A7-E78D-3FD4-0FBD-8E89B37C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4136341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64" name="AutoShape 18">
            <a:extLst>
              <a:ext uri="{FF2B5EF4-FFF2-40B4-BE49-F238E27FC236}">
                <a16:creationId xmlns:a16="http://schemas.microsoft.com/office/drawing/2014/main" id="{DBFB5A69-C73B-99F2-9AD5-0D2AE0BB7878}"/>
              </a:ext>
            </a:extLst>
          </p:cNvPr>
          <p:cNvCxnSpPr>
            <a:cxnSpLocks noChangeShapeType="1"/>
            <a:stCxn id="63" idx="2"/>
            <a:endCxn id="62" idx="6"/>
          </p:cNvCxnSpPr>
          <p:nvPr/>
        </p:nvCxnSpPr>
        <p:spPr bwMode="auto">
          <a:xfrm flipH="1">
            <a:off x="4858696" y="4360323"/>
            <a:ext cx="661287" cy="70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7" name="Text Box 38">
            <a:extLst>
              <a:ext uri="{FF2B5EF4-FFF2-40B4-BE49-F238E27FC236}">
                <a16:creationId xmlns:a16="http://schemas.microsoft.com/office/drawing/2014/main" id="{F2343A26-B152-8797-5120-D1CDAD7CE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4562148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8" name="Text Box 38">
            <a:extLst>
              <a:ext uri="{FF2B5EF4-FFF2-40B4-BE49-F238E27FC236}">
                <a16:creationId xmlns:a16="http://schemas.microsoft.com/office/drawing/2014/main" id="{44C8AC7B-4F32-6BC1-FF66-00FC2E9C7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4363494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98" name="Picture 97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184B9C00-4F31-2896-C0DA-E72669B6551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1410" y="2652577"/>
            <a:ext cx="1238205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21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Fractional Knapsack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9" name="Picture 6" descr="HH01008_">
            <a:extLst>
              <a:ext uri="{FF2B5EF4-FFF2-40B4-BE49-F238E27FC236}">
                <a16:creationId xmlns:a16="http://schemas.microsoft.com/office/drawing/2014/main" id="{BEB8C9A5-511C-8503-3B3D-A5A170599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675" y="3705143"/>
            <a:ext cx="495300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HH01008_">
            <a:extLst>
              <a:ext uri="{FF2B5EF4-FFF2-40B4-BE49-F238E27FC236}">
                <a16:creationId xmlns:a16="http://schemas.microsoft.com/office/drawing/2014/main" id="{F837C58C-3FDA-7EBF-324E-7ECD633AE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262" y="3324143"/>
            <a:ext cx="708025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HH01008_">
            <a:extLst>
              <a:ext uri="{FF2B5EF4-FFF2-40B4-BE49-F238E27FC236}">
                <a16:creationId xmlns:a16="http://schemas.microsoft.com/office/drawing/2014/main" id="{7AB812D1-FD7E-6DB3-BBEC-9EA18A615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912" y="4009943"/>
            <a:ext cx="325438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 descr="HH01008_">
            <a:extLst>
              <a:ext uri="{FF2B5EF4-FFF2-40B4-BE49-F238E27FC236}">
                <a16:creationId xmlns:a16="http://schemas.microsoft.com/office/drawing/2014/main" id="{5EFB152A-83BF-959C-69A9-F3C8F0C57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537" y="3525755"/>
            <a:ext cx="5953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 descr="HH01008_">
            <a:extLst>
              <a:ext uri="{FF2B5EF4-FFF2-40B4-BE49-F238E27FC236}">
                <a16:creationId xmlns:a16="http://schemas.microsoft.com/office/drawing/2014/main" id="{5E156390-F334-92BF-82C1-91D105E94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387" y="4059155"/>
            <a:ext cx="28257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13">
            <a:extLst>
              <a:ext uri="{FF2B5EF4-FFF2-40B4-BE49-F238E27FC236}">
                <a16:creationId xmlns:a16="http://schemas.microsoft.com/office/drawing/2014/main" id="{34F27BA7-442E-1E3C-17BE-0C4BF417D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100" y="4211555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C303F0F3-FDB0-E2FA-8E8D-4940B0FF8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3050" y="4211555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1A449075-5A73-8BA3-0FD6-E8EED20AD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3612" y="4211555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1257CF53-C5A0-159E-E4F8-B1D207B70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762" y="4211555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F8DE172B-56E0-14AD-8D59-CE82C579B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0450" y="4211555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F963C8F5-25B6-7219-F1AD-F12DCEB58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392" y="4778352"/>
            <a:ext cx="11595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Weight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20" name="Text Box 11">
            <a:extLst>
              <a:ext uri="{FF2B5EF4-FFF2-40B4-BE49-F238E27FC236}">
                <a16:creationId xmlns:a16="http://schemas.microsoft.com/office/drawing/2014/main" id="{F91C94A0-06A3-E5D6-CAB8-9BE3519B3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382" y="5240017"/>
            <a:ext cx="9578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Value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21" name="Text Box 17">
            <a:extLst>
              <a:ext uri="{FF2B5EF4-FFF2-40B4-BE49-F238E27FC236}">
                <a16:creationId xmlns:a16="http://schemas.microsoft.com/office/drawing/2014/main" id="{1AC0A276-BA2A-3027-C83E-6DE660F1E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6546" y="4824520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4 ml</a:t>
            </a:r>
          </a:p>
        </p:txBody>
      </p:sp>
      <p:sp>
        <p:nvSpPr>
          <p:cNvPr id="22" name="Text Box 18">
            <a:extLst>
              <a:ext uri="{FF2B5EF4-FFF2-40B4-BE49-F238E27FC236}">
                <a16:creationId xmlns:a16="http://schemas.microsoft.com/office/drawing/2014/main" id="{F034B425-80C5-E357-5260-61A7C37E6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529" y="4824520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8 ml</a:t>
            </a:r>
          </a:p>
        </p:txBody>
      </p:sp>
      <p:sp>
        <p:nvSpPr>
          <p:cNvPr id="23" name="Text Box 19">
            <a:extLst>
              <a:ext uri="{FF2B5EF4-FFF2-40B4-BE49-F238E27FC236}">
                <a16:creationId xmlns:a16="http://schemas.microsoft.com/office/drawing/2014/main" id="{8034EDA7-939B-D04E-4C24-E7486FFED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0366" y="4822424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2 ml</a:t>
            </a:r>
          </a:p>
        </p:txBody>
      </p:sp>
      <p:sp>
        <p:nvSpPr>
          <p:cNvPr id="24" name="Text Box 20">
            <a:extLst>
              <a:ext uri="{FF2B5EF4-FFF2-40B4-BE49-F238E27FC236}">
                <a16:creationId xmlns:a16="http://schemas.microsoft.com/office/drawing/2014/main" id="{041A9679-37C2-1DDD-9EBE-A7D82FCC8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6642" y="4804837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6 ml</a:t>
            </a:r>
          </a:p>
        </p:txBody>
      </p:sp>
      <p:sp>
        <p:nvSpPr>
          <p:cNvPr id="25" name="Text Box 21">
            <a:extLst>
              <a:ext uri="{FF2B5EF4-FFF2-40B4-BE49-F238E27FC236}">
                <a16:creationId xmlns:a16="http://schemas.microsoft.com/office/drawing/2014/main" id="{54D4F491-1166-857A-7F8C-9457E71A4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1330" y="4813630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1 ml</a:t>
            </a:r>
          </a:p>
        </p:txBody>
      </p:sp>
      <p:sp>
        <p:nvSpPr>
          <p:cNvPr id="26" name="Text Box 22">
            <a:extLst>
              <a:ext uri="{FF2B5EF4-FFF2-40B4-BE49-F238E27FC236}">
                <a16:creationId xmlns:a16="http://schemas.microsoft.com/office/drawing/2014/main" id="{7228C6FA-0669-3BBF-EFAD-4BBF213E4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2717" y="5273705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$12</a:t>
            </a:r>
          </a:p>
        </p:txBody>
      </p:sp>
      <p:sp>
        <p:nvSpPr>
          <p:cNvPr id="27" name="Text Box 23">
            <a:extLst>
              <a:ext uri="{FF2B5EF4-FFF2-40B4-BE49-F238E27FC236}">
                <a16:creationId xmlns:a16="http://schemas.microsoft.com/office/drawing/2014/main" id="{204E0EA1-D7FA-66C3-5A65-D53B3CC92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3287" y="5273705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$32</a:t>
            </a:r>
          </a:p>
        </p:txBody>
      </p:sp>
      <p:sp>
        <p:nvSpPr>
          <p:cNvPr id="28" name="Text Box 24">
            <a:extLst>
              <a:ext uri="{FF2B5EF4-FFF2-40B4-BE49-F238E27FC236}">
                <a16:creationId xmlns:a16="http://schemas.microsoft.com/office/drawing/2014/main" id="{4B618BA2-2B1A-CB4D-E969-F689A5727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5437" y="5273705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$40</a:t>
            </a:r>
          </a:p>
        </p:txBody>
      </p:sp>
      <p:sp>
        <p:nvSpPr>
          <p:cNvPr id="29" name="Text Box 25">
            <a:extLst>
              <a:ext uri="{FF2B5EF4-FFF2-40B4-BE49-F238E27FC236}">
                <a16:creationId xmlns:a16="http://schemas.microsoft.com/office/drawing/2014/main" id="{FD6DB78B-8126-E1F3-A33F-3B5BE784B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380" y="5273705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$30</a:t>
            </a:r>
          </a:p>
        </p:txBody>
      </p:sp>
      <p:sp>
        <p:nvSpPr>
          <p:cNvPr id="30" name="Text Box 26">
            <a:extLst>
              <a:ext uri="{FF2B5EF4-FFF2-40B4-BE49-F238E27FC236}">
                <a16:creationId xmlns:a16="http://schemas.microsoft.com/office/drawing/2014/main" id="{1DDEB9DD-CCFC-91BC-84E7-C345770B8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3575" y="5273705"/>
            <a:ext cx="560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$50</a:t>
            </a:r>
          </a:p>
        </p:txBody>
      </p:sp>
      <p:sp>
        <p:nvSpPr>
          <p:cNvPr id="31" name="Text Box 27">
            <a:extLst>
              <a:ext uri="{FF2B5EF4-FFF2-40B4-BE49-F238E27FC236}">
                <a16:creationId xmlns:a16="http://schemas.microsoft.com/office/drawing/2014/main" id="{5DC7BF27-AFF5-50B7-5775-AAA342881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964" y="4084216"/>
            <a:ext cx="9892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Items</a:t>
            </a:r>
            <a:r>
              <a:rPr lang="en-US" dirty="0">
                <a:latin typeface="+mj-lt"/>
              </a:rPr>
              <a:t>:</a:t>
            </a:r>
          </a:p>
        </p:txBody>
      </p:sp>
      <p:grpSp>
        <p:nvGrpSpPr>
          <p:cNvPr id="32" name="Group 47">
            <a:extLst>
              <a:ext uri="{FF2B5EF4-FFF2-40B4-BE49-F238E27FC236}">
                <a16:creationId xmlns:a16="http://schemas.microsoft.com/office/drawing/2014/main" id="{C53195AF-D789-04D6-D10C-CE9E70D3D31A}"/>
              </a:ext>
            </a:extLst>
          </p:cNvPr>
          <p:cNvGrpSpPr>
            <a:grpSpLocks/>
          </p:cNvGrpSpPr>
          <p:nvPr/>
        </p:nvGrpSpPr>
        <p:grpSpPr bwMode="auto">
          <a:xfrm>
            <a:off x="5472706" y="2847158"/>
            <a:ext cx="1247775" cy="2252663"/>
            <a:chOff x="4180" y="2068"/>
            <a:chExt cx="786" cy="1419"/>
          </a:xfrm>
        </p:grpSpPr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B24BED1E-E6B7-3931-586C-95BDDF7A9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" y="2068"/>
              <a:ext cx="594" cy="320"/>
            </a:xfrm>
            <a:custGeom>
              <a:avLst/>
              <a:gdLst>
                <a:gd name="T0" fmla="*/ 578 w 594"/>
                <a:gd name="T1" fmla="*/ 231 h 320"/>
                <a:gd name="T2" fmla="*/ 584 w 594"/>
                <a:gd name="T3" fmla="*/ 147 h 320"/>
                <a:gd name="T4" fmla="*/ 594 w 594"/>
                <a:gd name="T5" fmla="*/ 103 h 320"/>
                <a:gd name="T6" fmla="*/ 590 w 594"/>
                <a:gd name="T7" fmla="*/ 75 h 320"/>
                <a:gd name="T8" fmla="*/ 571 w 594"/>
                <a:gd name="T9" fmla="*/ 52 h 320"/>
                <a:gd name="T10" fmla="*/ 540 w 594"/>
                <a:gd name="T11" fmla="*/ 33 h 320"/>
                <a:gd name="T12" fmla="*/ 498 w 594"/>
                <a:gd name="T13" fmla="*/ 18 h 320"/>
                <a:gd name="T14" fmla="*/ 446 w 594"/>
                <a:gd name="T15" fmla="*/ 8 h 320"/>
                <a:gd name="T16" fmla="*/ 391 w 594"/>
                <a:gd name="T17" fmla="*/ 2 h 320"/>
                <a:gd name="T18" fmla="*/ 329 w 594"/>
                <a:gd name="T19" fmla="*/ 0 h 320"/>
                <a:gd name="T20" fmla="*/ 265 w 594"/>
                <a:gd name="T21" fmla="*/ 2 h 320"/>
                <a:gd name="T22" fmla="*/ 203 w 594"/>
                <a:gd name="T23" fmla="*/ 5 h 320"/>
                <a:gd name="T24" fmla="*/ 148 w 594"/>
                <a:gd name="T25" fmla="*/ 11 h 320"/>
                <a:gd name="T26" fmla="*/ 96 w 594"/>
                <a:gd name="T27" fmla="*/ 21 h 320"/>
                <a:gd name="T28" fmla="*/ 54 w 594"/>
                <a:gd name="T29" fmla="*/ 34 h 320"/>
                <a:gd name="T30" fmla="*/ 23 w 594"/>
                <a:gd name="T31" fmla="*/ 53 h 320"/>
                <a:gd name="T32" fmla="*/ 4 w 594"/>
                <a:gd name="T33" fmla="*/ 75 h 320"/>
                <a:gd name="T34" fmla="*/ 0 w 594"/>
                <a:gd name="T35" fmla="*/ 103 h 320"/>
                <a:gd name="T36" fmla="*/ 10 w 594"/>
                <a:gd name="T37" fmla="*/ 147 h 320"/>
                <a:gd name="T38" fmla="*/ 16 w 594"/>
                <a:gd name="T39" fmla="*/ 231 h 320"/>
                <a:gd name="T40" fmla="*/ 22 w 594"/>
                <a:gd name="T41" fmla="*/ 279 h 320"/>
                <a:gd name="T42" fmla="*/ 39 w 594"/>
                <a:gd name="T43" fmla="*/ 288 h 320"/>
                <a:gd name="T44" fmla="*/ 95 w 594"/>
                <a:gd name="T45" fmla="*/ 303 h 320"/>
                <a:gd name="T46" fmla="*/ 172 w 594"/>
                <a:gd name="T47" fmla="*/ 313 h 320"/>
                <a:gd name="T48" fmla="*/ 244 w 594"/>
                <a:gd name="T49" fmla="*/ 319 h 320"/>
                <a:gd name="T50" fmla="*/ 310 w 594"/>
                <a:gd name="T51" fmla="*/ 320 h 320"/>
                <a:gd name="T52" fmla="*/ 367 w 594"/>
                <a:gd name="T53" fmla="*/ 317 h 320"/>
                <a:gd name="T54" fmla="*/ 416 w 594"/>
                <a:gd name="T55" fmla="*/ 311 h 320"/>
                <a:gd name="T56" fmla="*/ 457 w 594"/>
                <a:gd name="T57" fmla="*/ 306 h 320"/>
                <a:gd name="T58" fmla="*/ 489 w 594"/>
                <a:gd name="T59" fmla="*/ 298 h 320"/>
                <a:gd name="T60" fmla="*/ 511 w 594"/>
                <a:gd name="T61" fmla="*/ 292 h 320"/>
                <a:gd name="T62" fmla="*/ 530 w 594"/>
                <a:gd name="T63" fmla="*/ 288 h 320"/>
                <a:gd name="T64" fmla="*/ 550 w 594"/>
                <a:gd name="T65" fmla="*/ 284 h 320"/>
                <a:gd name="T66" fmla="*/ 569 w 594"/>
                <a:gd name="T67" fmla="*/ 276 h 3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94"/>
                <a:gd name="T103" fmla="*/ 0 h 320"/>
                <a:gd name="T104" fmla="*/ 594 w 594"/>
                <a:gd name="T105" fmla="*/ 320 h 3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94" h="320">
                  <a:moveTo>
                    <a:pt x="578" y="272"/>
                  </a:moveTo>
                  <a:lnTo>
                    <a:pt x="578" y="231"/>
                  </a:lnTo>
                  <a:lnTo>
                    <a:pt x="580" y="187"/>
                  </a:lnTo>
                  <a:lnTo>
                    <a:pt x="584" y="147"/>
                  </a:lnTo>
                  <a:lnTo>
                    <a:pt x="590" y="119"/>
                  </a:lnTo>
                  <a:lnTo>
                    <a:pt x="594" y="103"/>
                  </a:lnTo>
                  <a:lnTo>
                    <a:pt x="594" y="88"/>
                  </a:lnTo>
                  <a:lnTo>
                    <a:pt x="590" y="75"/>
                  </a:lnTo>
                  <a:lnTo>
                    <a:pt x="583" y="62"/>
                  </a:lnTo>
                  <a:lnTo>
                    <a:pt x="571" y="52"/>
                  </a:lnTo>
                  <a:lnTo>
                    <a:pt x="556" y="41"/>
                  </a:lnTo>
                  <a:lnTo>
                    <a:pt x="540" y="33"/>
                  </a:lnTo>
                  <a:lnTo>
                    <a:pt x="520" y="24"/>
                  </a:lnTo>
                  <a:lnTo>
                    <a:pt x="498" y="18"/>
                  </a:lnTo>
                  <a:lnTo>
                    <a:pt x="473" y="12"/>
                  </a:lnTo>
                  <a:lnTo>
                    <a:pt x="446" y="8"/>
                  </a:lnTo>
                  <a:lnTo>
                    <a:pt x="419" y="5"/>
                  </a:lnTo>
                  <a:lnTo>
                    <a:pt x="391" y="2"/>
                  </a:lnTo>
                  <a:lnTo>
                    <a:pt x="360" y="0"/>
                  </a:lnTo>
                  <a:lnTo>
                    <a:pt x="329" y="0"/>
                  </a:lnTo>
                  <a:lnTo>
                    <a:pt x="297" y="0"/>
                  </a:lnTo>
                  <a:lnTo>
                    <a:pt x="265" y="2"/>
                  </a:lnTo>
                  <a:lnTo>
                    <a:pt x="234" y="3"/>
                  </a:lnTo>
                  <a:lnTo>
                    <a:pt x="203" y="5"/>
                  </a:lnTo>
                  <a:lnTo>
                    <a:pt x="175" y="8"/>
                  </a:lnTo>
                  <a:lnTo>
                    <a:pt x="148" y="11"/>
                  </a:lnTo>
                  <a:lnTo>
                    <a:pt x="121" y="15"/>
                  </a:lnTo>
                  <a:lnTo>
                    <a:pt x="96" y="21"/>
                  </a:lnTo>
                  <a:lnTo>
                    <a:pt x="74" y="27"/>
                  </a:lnTo>
                  <a:lnTo>
                    <a:pt x="54" y="34"/>
                  </a:lnTo>
                  <a:lnTo>
                    <a:pt x="38" y="43"/>
                  </a:lnTo>
                  <a:lnTo>
                    <a:pt x="23" y="53"/>
                  </a:lnTo>
                  <a:lnTo>
                    <a:pt x="11" y="63"/>
                  </a:lnTo>
                  <a:lnTo>
                    <a:pt x="4" y="75"/>
                  </a:lnTo>
                  <a:lnTo>
                    <a:pt x="0" y="88"/>
                  </a:lnTo>
                  <a:lnTo>
                    <a:pt x="0" y="103"/>
                  </a:lnTo>
                  <a:lnTo>
                    <a:pt x="4" y="119"/>
                  </a:lnTo>
                  <a:lnTo>
                    <a:pt x="10" y="147"/>
                  </a:lnTo>
                  <a:lnTo>
                    <a:pt x="14" y="187"/>
                  </a:lnTo>
                  <a:lnTo>
                    <a:pt x="16" y="231"/>
                  </a:lnTo>
                  <a:lnTo>
                    <a:pt x="14" y="272"/>
                  </a:lnTo>
                  <a:lnTo>
                    <a:pt x="22" y="279"/>
                  </a:lnTo>
                  <a:lnTo>
                    <a:pt x="29" y="284"/>
                  </a:lnTo>
                  <a:lnTo>
                    <a:pt x="39" y="288"/>
                  </a:lnTo>
                  <a:lnTo>
                    <a:pt x="52" y="294"/>
                  </a:lnTo>
                  <a:lnTo>
                    <a:pt x="95" y="303"/>
                  </a:lnTo>
                  <a:lnTo>
                    <a:pt x="134" y="308"/>
                  </a:lnTo>
                  <a:lnTo>
                    <a:pt x="172" y="313"/>
                  </a:lnTo>
                  <a:lnTo>
                    <a:pt x="209" y="317"/>
                  </a:lnTo>
                  <a:lnTo>
                    <a:pt x="244" y="319"/>
                  </a:lnTo>
                  <a:lnTo>
                    <a:pt x="278" y="320"/>
                  </a:lnTo>
                  <a:lnTo>
                    <a:pt x="310" y="320"/>
                  </a:lnTo>
                  <a:lnTo>
                    <a:pt x="339" y="319"/>
                  </a:lnTo>
                  <a:lnTo>
                    <a:pt x="367" y="317"/>
                  </a:lnTo>
                  <a:lnTo>
                    <a:pt x="392" y="314"/>
                  </a:lnTo>
                  <a:lnTo>
                    <a:pt x="416" y="311"/>
                  </a:lnTo>
                  <a:lnTo>
                    <a:pt x="438" y="308"/>
                  </a:lnTo>
                  <a:lnTo>
                    <a:pt x="457" y="306"/>
                  </a:lnTo>
                  <a:lnTo>
                    <a:pt x="473" y="301"/>
                  </a:lnTo>
                  <a:lnTo>
                    <a:pt x="489" y="298"/>
                  </a:lnTo>
                  <a:lnTo>
                    <a:pt x="501" y="294"/>
                  </a:lnTo>
                  <a:lnTo>
                    <a:pt x="511" y="292"/>
                  </a:lnTo>
                  <a:lnTo>
                    <a:pt x="520" y="291"/>
                  </a:lnTo>
                  <a:lnTo>
                    <a:pt x="530" y="288"/>
                  </a:lnTo>
                  <a:lnTo>
                    <a:pt x="540" y="286"/>
                  </a:lnTo>
                  <a:lnTo>
                    <a:pt x="550" y="284"/>
                  </a:lnTo>
                  <a:lnTo>
                    <a:pt x="559" y="279"/>
                  </a:lnTo>
                  <a:lnTo>
                    <a:pt x="569" y="276"/>
                  </a:lnTo>
                  <a:lnTo>
                    <a:pt x="578" y="272"/>
                  </a:lnTo>
                  <a:close/>
                </a:path>
              </a:pathLst>
            </a:custGeom>
            <a:solidFill>
              <a:srgbClr val="A37A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5E6CCB-DE6F-A928-A4D9-9351302F0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0" y="2340"/>
              <a:ext cx="786" cy="1147"/>
            </a:xfrm>
            <a:custGeom>
              <a:avLst/>
              <a:gdLst>
                <a:gd name="T0" fmla="*/ 665 w 786"/>
                <a:gd name="T1" fmla="*/ 4 h 1147"/>
                <a:gd name="T2" fmla="*/ 646 w 786"/>
                <a:gd name="T3" fmla="*/ 12 h 1147"/>
                <a:gd name="T4" fmla="*/ 626 w 786"/>
                <a:gd name="T5" fmla="*/ 16 h 1147"/>
                <a:gd name="T6" fmla="*/ 607 w 786"/>
                <a:gd name="T7" fmla="*/ 20 h 1147"/>
                <a:gd name="T8" fmla="*/ 585 w 786"/>
                <a:gd name="T9" fmla="*/ 26 h 1147"/>
                <a:gd name="T10" fmla="*/ 553 w 786"/>
                <a:gd name="T11" fmla="*/ 34 h 1147"/>
                <a:gd name="T12" fmla="*/ 512 w 786"/>
                <a:gd name="T13" fmla="*/ 39 h 1147"/>
                <a:gd name="T14" fmla="*/ 463 w 786"/>
                <a:gd name="T15" fmla="*/ 45 h 1147"/>
                <a:gd name="T16" fmla="*/ 406 w 786"/>
                <a:gd name="T17" fmla="*/ 48 h 1147"/>
                <a:gd name="T18" fmla="*/ 340 w 786"/>
                <a:gd name="T19" fmla="*/ 47 h 1147"/>
                <a:gd name="T20" fmla="*/ 268 w 786"/>
                <a:gd name="T21" fmla="*/ 41 h 1147"/>
                <a:gd name="T22" fmla="*/ 191 w 786"/>
                <a:gd name="T23" fmla="*/ 31 h 1147"/>
                <a:gd name="T24" fmla="*/ 135 w 786"/>
                <a:gd name="T25" fmla="*/ 16 h 1147"/>
                <a:gd name="T26" fmla="*/ 118 w 786"/>
                <a:gd name="T27" fmla="*/ 7 h 1147"/>
                <a:gd name="T28" fmla="*/ 82 w 786"/>
                <a:gd name="T29" fmla="*/ 13 h 1147"/>
                <a:gd name="T30" fmla="*/ 41 w 786"/>
                <a:gd name="T31" fmla="*/ 44 h 1147"/>
                <a:gd name="T32" fmla="*/ 17 w 786"/>
                <a:gd name="T33" fmla="*/ 78 h 1147"/>
                <a:gd name="T34" fmla="*/ 5 w 786"/>
                <a:gd name="T35" fmla="*/ 107 h 1147"/>
                <a:gd name="T36" fmla="*/ 2 w 786"/>
                <a:gd name="T37" fmla="*/ 295 h 1147"/>
                <a:gd name="T38" fmla="*/ 0 w 786"/>
                <a:gd name="T39" fmla="*/ 796 h 1147"/>
                <a:gd name="T40" fmla="*/ 6 w 786"/>
                <a:gd name="T41" fmla="*/ 980 h 1147"/>
                <a:gd name="T42" fmla="*/ 22 w 786"/>
                <a:gd name="T43" fmla="*/ 1012 h 1147"/>
                <a:gd name="T44" fmla="*/ 52 w 786"/>
                <a:gd name="T45" fmla="*/ 1044 h 1147"/>
                <a:gd name="T46" fmla="*/ 94 w 786"/>
                <a:gd name="T47" fmla="*/ 1074 h 1147"/>
                <a:gd name="T48" fmla="*/ 147 w 786"/>
                <a:gd name="T49" fmla="*/ 1100 h 1147"/>
                <a:gd name="T50" fmla="*/ 208 w 786"/>
                <a:gd name="T51" fmla="*/ 1122 h 1147"/>
                <a:gd name="T52" fmla="*/ 277 w 786"/>
                <a:gd name="T53" fmla="*/ 1138 h 1147"/>
                <a:gd name="T54" fmla="*/ 353 w 786"/>
                <a:gd name="T55" fmla="*/ 1146 h 1147"/>
                <a:gd name="T56" fmla="*/ 433 w 786"/>
                <a:gd name="T57" fmla="*/ 1146 h 1147"/>
                <a:gd name="T58" fmla="*/ 507 w 786"/>
                <a:gd name="T59" fmla="*/ 1138 h 1147"/>
                <a:gd name="T60" fmla="*/ 576 w 786"/>
                <a:gd name="T61" fmla="*/ 1122 h 1147"/>
                <a:gd name="T62" fmla="*/ 638 w 786"/>
                <a:gd name="T63" fmla="*/ 1100 h 1147"/>
                <a:gd name="T64" fmla="*/ 690 w 786"/>
                <a:gd name="T65" fmla="*/ 1074 h 1147"/>
                <a:gd name="T66" fmla="*/ 733 w 786"/>
                <a:gd name="T67" fmla="*/ 1044 h 1147"/>
                <a:gd name="T68" fmla="*/ 764 w 786"/>
                <a:gd name="T69" fmla="*/ 1012 h 1147"/>
                <a:gd name="T70" fmla="*/ 780 w 786"/>
                <a:gd name="T71" fmla="*/ 980 h 1147"/>
                <a:gd name="T72" fmla="*/ 786 w 786"/>
                <a:gd name="T73" fmla="*/ 796 h 1147"/>
                <a:gd name="T74" fmla="*/ 784 w 786"/>
                <a:gd name="T75" fmla="*/ 295 h 1147"/>
                <a:gd name="T76" fmla="*/ 781 w 786"/>
                <a:gd name="T77" fmla="*/ 107 h 1147"/>
                <a:gd name="T78" fmla="*/ 769 w 786"/>
                <a:gd name="T79" fmla="*/ 78 h 1147"/>
                <a:gd name="T80" fmla="*/ 745 w 786"/>
                <a:gd name="T81" fmla="*/ 44 h 1147"/>
                <a:gd name="T82" fmla="*/ 702 w 786"/>
                <a:gd name="T83" fmla="*/ 13 h 114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786"/>
                <a:gd name="T127" fmla="*/ 0 h 1147"/>
                <a:gd name="T128" fmla="*/ 786 w 786"/>
                <a:gd name="T129" fmla="*/ 1147 h 114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786" h="1147">
                  <a:moveTo>
                    <a:pt x="674" y="0"/>
                  </a:moveTo>
                  <a:lnTo>
                    <a:pt x="665" y="4"/>
                  </a:lnTo>
                  <a:lnTo>
                    <a:pt x="655" y="7"/>
                  </a:lnTo>
                  <a:lnTo>
                    <a:pt x="646" y="12"/>
                  </a:lnTo>
                  <a:lnTo>
                    <a:pt x="636" y="14"/>
                  </a:lnTo>
                  <a:lnTo>
                    <a:pt x="626" y="16"/>
                  </a:lnTo>
                  <a:lnTo>
                    <a:pt x="616" y="19"/>
                  </a:lnTo>
                  <a:lnTo>
                    <a:pt x="607" y="20"/>
                  </a:lnTo>
                  <a:lnTo>
                    <a:pt x="597" y="22"/>
                  </a:lnTo>
                  <a:lnTo>
                    <a:pt x="585" y="26"/>
                  </a:lnTo>
                  <a:lnTo>
                    <a:pt x="569" y="29"/>
                  </a:lnTo>
                  <a:lnTo>
                    <a:pt x="553" y="34"/>
                  </a:lnTo>
                  <a:lnTo>
                    <a:pt x="534" y="36"/>
                  </a:lnTo>
                  <a:lnTo>
                    <a:pt x="512" y="39"/>
                  </a:lnTo>
                  <a:lnTo>
                    <a:pt x="488" y="42"/>
                  </a:lnTo>
                  <a:lnTo>
                    <a:pt x="463" y="45"/>
                  </a:lnTo>
                  <a:lnTo>
                    <a:pt x="435" y="47"/>
                  </a:lnTo>
                  <a:lnTo>
                    <a:pt x="406" y="48"/>
                  </a:lnTo>
                  <a:lnTo>
                    <a:pt x="374" y="48"/>
                  </a:lnTo>
                  <a:lnTo>
                    <a:pt x="340" y="47"/>
                  </a:lnTo>
                  <a:lnTo>
                    <a:pt x="305" y="45"/>
                  </a:lnTo>
                  <a:lnTo>
                    <a:pt x="268" y="41"/>
                  </a:lnTo>
                  <a:lnTo>
                    <a:pt x="230" y="36"/>
                  </a:lnTo>
                  <a:lnTo>
                    <a:pt x="191" y="31"/>
                  </a:lnTo>
                  <a:lnTo>
                    <a:pt x="148" y="22"/>
                  </a:lnTo>
                  <a:lnTo>
                    <a:pt x="135" y="16"/>
                  </a:lnTo>
                  <a:lnTo>
                    <a:pt x="125" y="12"/>
                  </a:lnTo>
                  <a:lnTo>
                    <a:pt x="118" y="7"/>
                  </a:lnTo>
                  <a:lnTo>
                    <a:pt x="110" y="0"/>
                  </a:lnTo>
                  <a:lnTo>
                    <a:pt x="82" y="13"/>
                  </a:lnTo>
                  <a:lnTo>
                    <a:pt x="60" y="28"/>
                  </a:lnTo>
                  <a:lnTo>
                    <a:pt x="41" y="44"/>
                  </a:lnTo>
                  <a:lnTo>
                    <a:pt x="27" y="61"/>
                  </a:lnTo>
                  <a:lnTo>
                    <a:pt x="17" y="78"/>
                  </a:lnTo>
                  <a:lnTo>
                    <a:pt x="9" y="94"/>
                  </a:lnTo>
                  <a:lnTo>
                    <a:pt x="5" y="107"/>
                  </a:lnTo>
                  <a:lnTo>
                    <a:pt x="3" y="119"/>
                  </a:lnTo>
                  <a:lnTo>
                    <a:pt x="2" y="295"/>
                  </a:lnTo>
                  <a:lnTo>
                    <a:pt x="0" y="547"/>
                  </a:lnTo>
                  <a:lnTo>
                    <a:pt x="0" y="796"/>
                  </a:lnTo>
                  <a:lnTo>
                    <a:pt x="3" y="964"/>
                  </a:lnTo>
                  <a:lnTo>
                    <a:pt x="6" y="980"/>
                  </a:lnTo>
                  <a:lnTo>
                    <a:pt x="12" y="996"/>
                  </a:lnTo>
                  <a:lnTo>
                    <a:pt x="22" y="1012"/>
                  </a:lnTo>
                  <a:lnTo>
                    <a:pt x="36" y="1028"/>
                  </a:lnTo>
                  <a:lnTo>
                    <a:pt x="52" y="1044"/>
                  </a:lnTo>
                  <a:lnTo>
                    <a:pt x="72" y="1059"/>
                  </a:lnTo>
                  <a:lnTo>
                    <a:pt x="94" y="1074"/>
                  </a:lnTo>
                  <a:lnTo>
                    <a:pt x="119" y="1088"/>
                  </a:lnTo>
                  <a:lnTo>
                    <a:pt x="147" y="1100"/>
                  </a:lnTo>
                  <a:lnTo>
                    <a:pt x="176" y="1112"/>
                  </a:lnTo>
                  <a:lnTo>
                    <a:pt x="208" y="1122"/>
                  </a:lnTo>
                  <a:lnTo>
                    <a:pt x="242" y="1131"/>
                  </a:lnTo>
                  <a:lnTo>
                    <a:pt x="277" y="1138"/>
                  </a:lnTo>
                  <a:lnTo>
                    <a:pt x="314" y="1143"/>
                  </a:lnTo>
                  <a:lnTo>
                    <a:pt x="353" y="1146"/>
                  </a:lnTo>
                  <a:lnTo>
                    <a:pt x="393" y="1147"/>
                  </a:lnTo>
                  <a:lnTo>
                    <a:pt x="433" y="1146"/>
                  </a:lnTo>
                  <a:lnTo>
                    <a:pt x="471" y="1143"/>
                  </a:lnTo>
                  <a:lnTo>
                    <a:pt x="507" y="1138"/>
                  </a:lnTo>
                  <a:lnTo>
                    <a:pt x="542" y="1131"/>
                  </a:lnTo>
                  <a:lnTo>
                    <a:pt x="576" y="1122"/>
                  </a:lnTo>
                  <a:lnTo>
                    <a:pt x="608" y="1112"/>
                  </a:lnTo>
                  <a:lnTo>
                    <a:pt x="638" y="1100"/>
                  </a:lnTo>
                  <a:lnTo>
                    <a:pt x="665" y="1088"/>
                  </a:lnTo>
                  <a:lnTo>
                    <a:pt x="690" y="1074"/>
                  </a:lnTo>
                  <a:lnTo>
                    <a:pt x="712" y="1059"/>
                  </a:lnTo>
                  <a:lnTo>
                    <a:pt x="733" y="1044"/>
                  </a:lnTo>
                  <a:lnTo>
                    <a:pt x="749" y="1028"/>
                  </a:lnTo>
                  <a:lnTo>
                    <a:pt x="764" y="1012"/>
                  </a:lnTo>
                  <a:lnTo>
                    <a:pt x="774" y="996"/>
                  </a:lnTo>
                  <a:lnTo>
                    <a:pt x="780" y="980"/>
                  </a:lnTo>
                  <a:lnTo>
                    <a:pt x="783" y="964"/>
                  </a:lnTo>
                  <a:lnTo>
                    <a:pt x="786" y="796"/>
                  </a:lnTo>
                  <a:lnTo>
                    <a:pt x="786" y="547"/>
                  </a:lnTo>
                  <a:lnTo>
                    <a:pt x="784" y="295"/>
                  </a:lnTo>
                  <a:lnTo>
                    <a:pt x="783" y="119"/>
                  </a:lnTo>
                  <a:lnTo>
                    <a:pt x="781" y="107"/>
                  </a:lnTo>
                  <a:lnTo>
                    <a:pt x="777" y="94"/>
                  </a:lnTo>
                  <a:lnTo>
                    <a:pt x="769" y="78"/>
                  </a:lnTo>
                  <a:lnTo>
                    <a:pt x="759" y="61"/>
                  </a:lnTo>
                  <a:lnTo>
                    <a:pt x="745" y="44"/>
                  </a:lnTo>
                  <a:lnTo>
                    <a:pt x="726" y="28"/>
                  </a:lnTo>
                  <a:lnTo>
                    <a:pt x="702" y="1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6099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525E2C9C-18E7-F9EE-705A-10B19D8CB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" y="2195"/>
              <a:ext cx="482" cy="164"/>
            </a:xfrm>
            <a:custGeom>
              <a:avLst/>
              <a:gdLst>
                <a:gd name="T0" fmla="*/ 447 w 482"/>
                <a:gd name="T1" fmla="*/ 149 h 164"/>
                <a:gd name="T2" fmla="*/ 370 w 482"/>
                <a:gd name="T3" fmla="*/ 159 h 164"/>
                <a:gd name="T4" fmla="*/ 274 w 482"/>
                <a:gd name="T5" fmla="*/ 164 h 164"/>
                <a:gd name="T6" fmla="*/ 168 w 482"/>
                <a:gd name="T7" fmla="*/ 161 h 164"/>
                <a:gd name="T8" fmla="*/ 66 w 482"/>
                <a:gd name="T9" fmla="*/ 145 h 164"/>
                <a:gd name="T10" fmla="*/ 7 w 482"/>
                <a:gd name="T11" fmla="*/ 104 h 164"/>
                <a:gd name="T12" fmla="*/ 0 w 482"/>
                <a:gd name="T13" fmla="*/ 0 h 164"/>
                <a:gd name="T14" fmla="*/ 48 w 482"/>
                <a:gd name="T15" fmla="*/ 10 h 164"/>
                <a:gd name="T16" fmla="*/ 115 w 482"/>
                <a:gd name="T17" fmla="*/ 23 h 164"/>
                <a:gd name="T18" fmla="*/ 203 w 482"/>
                <a:gd name="T19" fmla="*/ 32 h 164"/>
                <a:gd name="T20" fmla="*/ 307 w 482"/>
                <a:gd name="T21" fmla="*/ 32 h 164"/>
                <a:gd name="T22" fmla="*/ 427 w 482"/>
                <a:gd name="T23" fmla="*/ 16 h 164"/>
                <a:gd name="T24" fmla="*/ 445 w 482"/>
                <a:gd name="T25" fmla="*/ 16 h 164"/>
                <a:gd name="T26" fmla="*/ 388 w 482"/>
                <a:gd name="T27" fmla="*/ 29 h 164"/>
                <a:gd name="T28" fmla="*/ 312 w 482"/>
                <a:gd name="T29" fmla="*/ 39 h 164"/>
                <a:gd name="T30" fmla="*/ 221 w 482"/>
                <a:gd name="T31" fmla="*/ 48 h 164"/>
                <a:gd name="T32" fmla="*/ 123 w 482"/>
                <a:gd name="T33" fmla="*/ 49 h 164"/>
                <a:gd name="T34" fmla="*/ 74 w 482"/>
                <a:gd name="T35" fmla="*/ 51 h 164"/>
                <a:gd name="T36" fmla="*/ 143 w 482"/>
                <a:gd name="T37" fmla="*/ 61 h 164"/>
                <a:gd name="T38" fmla="*/ 225 w 482"/>
                <a:gd name="T39" fmla="*/ 67 h 164"/>
                <a:gd name="T40" fmla="*/ 313 w 482"/>
                <a:gd name="T41" fmla="*/ 66 h 164"/>
                <a:gd name="T42" fmla="*/ 398 w 482"/>
                <a:gd name="T43" fmla="*/ 58 h 164"/>
                <a:gd name="T44" fmla="*/ 474 w 482"/>
                <a:gd name="T45" fmla="*/ 45 h 164"/>
                <a:gd name="T46" fmla="*/ 429 w 482"/>
                <a:gd name="T47" fmla="*/ 61 h 164"/>
                <a:gd name="T48" fmla="*/ 353 w 482"/>
                <a:gd name="T49" fmla="*/ 76 h 164"/>
                <a:gd name="T50" fmla="*/ 262 w 482"/>
                <a:gd name="T51" fmla="*/ 86 h 164"/>
                <a:gd name="T52" fmla="*/ 170 w 482"/>
                <a:gd name="T53" fmla="*/ 89 h 164"/>
                <a:gd name="T54" fmla="*/ 89 w 482"/>
                <a:gd name="T55" fmla="*/ 85 h 164"/>
                <a:gd name="T56" fmla="*/ 108 w 482"/>
                <a:gd name="T57" fmla="*/ 92 h 164"/>
                <a:gd name="T58" fmla="*/ 175 w 482"/>
                <a:gd name="T59" fmla="*/ 104 h 164"/>
                <a:gd name="T60" fmla="*/ 253 w 482"/>
                <a:gd name="T61" fmla="*/ 108 h 164"/>
                <a:gd name="T62" fmla="*/ 334 w 482"/>
                <a:gd name="T63" fmla="*/ 108 h 164"/>
                <a:gd name="T64" fmla="*/ 417 w 482"/>
                <a:gd name="T65" fmla="*/ 101 h 164"/>
                <a:gd name="T66" fmla="*/ 458 w 482"/>
                <a:gd name="T67" fmla="*/ 96 h 164"/>
                <a:gd name="T68" fmla="*/ 410 w 482"/>
                <a:gd name="T69" fmla="*/ 110 h 164"/>
                <a:gd name="T70" fmla="*/ 345 w 482"/>
                <a:gd name="T71" fmla="*/ 121 h 164"/>
                <a:gd name="T72" fmla="*/ 271 w 482"/>
                <a:gd name="T73" fmla="*/ 130 h 164"/>
                <a:gd name="T74" fmla="*/ 183 w 482"/>
                <a:gd name="T75" fmla="*/ 130 h 164"/>
                <a:gd name="T76" fmla="*/ 86 w 482"/>
                <a:gd name="T77" fmla="*/ 118 h 164"/>
                <a:gd name="T78" fmla="*/ 126 w 482"/>
                <a:gd name="T79" fmla="*/ 127 h 164"/>
                <a:gd name="T80" fmla="*/ 187 w 482"/>
                <a:gd name="T81" fmla="*/ 137 h 164"/>
                <a:gd name="T82" fmla="*/ 265 w 482"/>
                <a:gd name="T83" fmla="*/ 146 h 164"/>
                <a:gd name="T84" fmla="*/ 354 w 482"/>
                <a:gd name="T85" fmla="*/ 148 h 164"/>
                <a:gd name="T86" fmla="*/ 449 w 482"/>
                <a:gd name="T87" fmla="*/ 143 h 16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82"/>
                <a:gd name="T133" fmla="*/ 0 h 164"/>
                <a:gd name="T134" fmla="*/ 482 w 482"/>
                <a:gd name="T135" fmla="*/ 164 h 16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82" h="164">
                  <a:moveTo>
                    <a:pt x="482" y="139"/>
                  </a:moveTo>
                  <a:lnTo>
                    <a:pt x="467" y="145"/>
                  </a:lnTo>
                  <a:lnTo>
                    <a:pt x="447" y="149"/>
                  </a:lnTo>
                  <a:lnTo>
                    <a:pt x="425" y="154"/>
                  </a:lnTo>
                  <a:lnTo>
                    <a:pt x="398" y="157"/>
                  </a:lnTo>
                  <a:lnTo>
                    <a:pt x="370" y="159"/>
                  </a:lnTo>
                  <a:lnTo>
                    <a:pt x="340" y="162"/>
                  </a:lnTo>
                  <a:lnTo>
                    <a:pt x="307" y="164"/>
                  </a:lnTo>
                  <a:lnTo>
                    <a:pt x="274" y="164"/>
                  </a:lnTo>
                  <a:lnTo>
                    <a:pt x="238" y="164"/>
                  </a:lnTo>
                  <a:lnTo>
                    <a:pt x="203" y="162"/>
                  </a:lnTo>
                  <a:lnTo>
                    <a:pt x="168" y="161"/>
                  </a:lnTo>
                  <a:lnTo>
                    <a:pt x="133" y="157"/>
                  </a:lnTo>
                  <a:lnTo>
                    <a:pt x="99" y="152"/>
                  </a:lnTo>
                  <a:lnTo>
                    <a:pt x="66" y="145"/>
                  </a:lnTo>
                  <a:lnTo>
                    <a:pt x="33" y="137"/>
                  </a:lnTo>
                  <a:lnTo>
                    <a:pt x="4" y="129"/>
                  </a:lnTo>
                  <a:lnTo>
                    <a:pt x="7" y="104"/>
                  </a:lnTo>
                  <a:lnTo>
                    <a:pt x="7" y="73"/>
                  </a:lnTo>
                  <a:lnTo>
                    <a:pt x="4" y="38"/>
                  </a:lnTo>
                  <a:lnTo>
                    <a:pt x="0" y="0"/>
                  </a:lnTo>
                  <a:lnTo>
                    <a:pt x="13" y="2"/>
                  </a:lnTo>
                  <a:lnTo>
                    <a:pt x="29" y="7"/>
                  </a:lnTo>
                  <a:lnTo>
                    <a:pt x="48" y="10"/>
                  </a:lnTo>
                  <a:lnTo>
                    <a:pt x="69" y="14"/>
                  </a:lnTo>
                  <a:lnTo>
                    <a:pt x="91" y="19"/>
                  </a:lnTo>
                  <a:lnTo>
                    <a:pt x="115" y="23"/>
                  </a:lnTo>
                  <a:lnTo>
                    <a:pt x="143" y="26"/>
                  </a:lnTo>
                  <a:lnTo>
                    <a:pt x="173" y="29"/>
                  </a:lnTo>
                  <a:lnTo>
                    <a:pt x="203" y="32"/>
                  </a:lnTo>
                  <a:lnTo>
                    <a:pt x="236" y="33"/>
                  </a:lnTo>
                  <a:lnTo>
                    <a:pt x="271" y="33"/>
                  </a:lnTo>
                  <a:lnTo>
                    <a:pt x="307" y="32"/>
                  </a:lnTo>
                  <a:lnTo>
                    <a:pt x="345" y="29"/>
                  </a:lnTo>
                  <a:lnTo>
                    <a:pt x="385" y="23"/>
                  </a:lnTo>
                  <a:lnTo>
                    <a:pt x="427" y="16"/>
                  </a:lnTo>
                  <a:lnTo>
                    <a:pt x="470" y="7"/>
                  </a:lnTo>
                  <a:lnTo>
                    <a:pt x="460" y="11"/>
                  </a:lnTo>
                  <a:lnTo>
                    <a:pt x="445" y="16"/>
                  </a:lnTo>
                  <a:lnTo>
                    <a:pt x="429" y="20"/>
                  </a:lnTo>
                  <a:lnTo>
                    <a:pt x="410" y="25"/>
                  </a:lnTo>
                  <a:lnTo>
                    <a:pt x="388" y="29"/>
                  </a:lnTo>
                  <a:lnTo>
                    <a:pt x="364" y="33"/>
                  </a:lnTo>
                  <a:lnTo>
                    <a:pt x="338" y="36"/>
                  </a:lnTo>
                  <a:lnTo>
                    <a:pt x="312" y="39"/>
                  </a:lnTo>
                  <a:lnTo>
                    <a:pt x="282" y="44"/>
                  </a:lnTo>
                  <a:lnTo>
                    <a:pt x="252" y="45"/>
                  </a:lnTo>
                  <a:lnTo>
                    <a:pt x="221" y="48"/>
                  </a:lnTo>
                  <a:lnTo>
                    <a:pt x="189" y="49"/>
                  </a:lnTo>
                  <a:lnTo>
                    <a:pt x="156" y="49"/>
                  </a:lnTo>
                  <a:lnTo>
                    <a:pt x="123" y="49"/>
                  </a:lnTo>
                  <a:lnTo>
                    <a:pt x="91" y="48"/>
                  </a:lnTo>
                  <a:lnTo>
                    <a:pt x="57" y="47"/>
                  </a:lnTo>
                  <a:lnTo>
                    <a:pt x="74" y="51"/>
                  </a:lnTo>
                  <a:lnTo>
                    <a:pt x="95" y="55"/>
                  </a:lnTo>
                  <a:lnTo>
                    <a:pt x="118" y="58"/>
                  </a:lnTo>
                  <a:lnTo>
                    <a:pt x="143" y="61"/>
                  </a:lnTo>
                  <a:lnTo>
                    <a:pt x="170" y="64"/>
                  </a:lnTo>
                  <a:lnTo>
                    <a:pt x="196" y="66"/>
                  </a:lnTo>
                  <a:lnTo>
                    <a:pt x="225" y="67"/>
                  </a:lnTo>
                  <a:lnTo>
                    <a:pt x="255" y="67"/>
                  </a:lnTo>
                  <a:lnTo>
                    <a:pt x="284" y="67"/>
                  </a:lnTo>
                  <a:lnTo>
                    <a:pt x="313" y="66"/>
                  </a:lnTo>
                  <a:lnTo>
                    <a:pt x="343" y="64"/>
                  </a:lnTo>
                  <a:lnTo>
                    <a:pt x="370" y="61"/>
                  </a:lnTo>
                  <a:lnTo>
                    <a:pt x="398" y="58"/>
                  </a:lnTo>
                  <a:lnTo>
                    <a:pt x="426" y="55"/>
                  </a:lnTo>
                  <a:lnTo>
                    <a:pt x="451" y="51"/>
                  </a:lnTo>
                  <a:lnTo>
                    <a:pt x="474" y="45"/>
                  </a:lnTo>
                  <a:lnTo>
                    <a:pt x="464" y="51"/>
                  </a:lnTo>
                  <a:lnTo>
                    <a:pt x="448" y="55"/>
                  </a:lnTo>
                  <a:lnTo>
                    <a:pt x="429" y="61"/>
                  </a:lnTo>
                  <a:lnTo>
                    <a:pt x="407" y="66"/>
                  </a:lnTo>
                  <a:lnTo>
                    <a:pt x="381" y="71"/>
                  </a:lnTo>
                  <a:lnTo>
                    <a:pt x="353" y="76"/>
                  </a:lnTo>
                  <a:lnTo>
                    <a:pt x="323" y="79"/>
                  </a:lnTo>
                  <a:lnTo>
                    <a:pt x="294" y="83"/>
                  </a:lnTo>
                  <a:lnTo>
                    <a:pt x="262" y="86"/>
                  </a:lnTo>
                  <a:lnTo>
                    <a:pt x="231" y="88"/>
                  </a:lnTo>
                  <a:lnTo>
                    <a:pt x="199" y="89"/>
                  </a:lnTo>
                  <a:lnTo>
                    <a:pt x="170" y="89"/>
                  </a:lnTo>
                  <a:lnTo>
                    <a:pt x="140" y="89"/>
                  </a:lnTo>
                  <a:lnTo>
                    <a:pt x="114" y="88"/>
                  </a:lnTo>
                  <a:lnTo>
                    <a:pt x="89" y="85"/>
                  </a:lnTo>
                  <a:lnTo>
                    <a:pt x="69" y="82"/>
                  </a:lnTo>
                  <a:lnTo>
                    <a:pt x="88" y="88"/>
                  </a:lnTo>
                  <a:lnTo>
                    <a:pt x="108" y="92"/>
                  </a:lnTo>
                  <a:lnTo>
                    <a:pt x="129" y="96"/>
                  </a:lnTo>
                  <a:lnTo>
                    <a:pt x="152" y="99"/>
                  </a:lnTo>
                  <a:lnTo>
                    <a:pt x="175" y="104"/>
                  </a:lnTo>
                  <a:lnTo>
                    <a:pt x="200" y="105"/>
                  </a:lnTo>
                  <a:lnTo>
                    <a:pt x="227" y="108"/>
                  </a:lnTo>
                  <a:lnTo>
                    <a:pt x="253" y="108"/>
                  </a:lnTo>
                  <a:lnTo>
                    <a:pt x="280" y="110"/>
                  </a:lnTo>
                  <a:lnTo>
                    <a:pt x="306" y="110"/>
                  </a:lnTo>
                  <a:lnTo>
                    <a:pt x="334" y="108"/>
                  </a:lnTo>
                  <a:lnTo>
                    <a:pt x="362" y="107"/>
                  </a:lnTo>
                  <a:lnTo>
                    <a:pt x="389" y="104"/>
                  </a:lnTo>
                  <a:lnTo>
                    <a:pt x="417" y="101"/>
                  </a:lnTo>
                  <a:lnTo>
                    <a:pt x="444" y="96"/>
                  </a:lnTo>
                  <a:lnTo>
                    <a:pt x="471" y="92"/>
                  </a:lnTo>
                  <a:lnTo>
                    <a:pt x="458" y="96"/>
                  </a:lnTo>
                  <a:lnTo>
                    <a:pt x="444" y="99"/>
                  </a:lnTo>
                  <a:lnTo>
                    <a:pt x="427" y="105"/>
                  </a:lnTo>
                  <a:lnTo>
                    <a:pt x="410" y="110"/>
                  </a:lnTo>
                  <a:lnTo>
                    <a:pt x="389" y="114"/>
                  </a:lnTo>
                  <a:lnTo>
                    <a:pt x="369" y="118"/>
                  </a:lnTo>
                  <a:lnTo>
                    <a:pt x="345" y="121"/>
                  </a:lnTo>
                  <a:lnTo>
                    <a:pt x="322" y="126"/>
                  </a:lnTo>
                  <a:lnTo>
                    <a:pt x="297" y="129"/>
                  </a:lnTo>
                  <a:lnTo>
                    <a:pt x="271" y="130"/>
                  </a:lnTo>
                  <a:lnTo>
                    <a:pt x="243" y="132"/>
                  </a:lnTo>
                  <a:lnTo>
                    <a:pt x="214" y="132"/>
                  </a:lnTo>
                  <a:lnTo>
                    <a:pt x="183" y="130"/>
                  </a:lnTo>
                  <a:lnTo>
                    <a:pt x="152" y="129"/>
                  </a:lnTo>
                  <a:lnTo>
                    <a:pt x="120" y="124"/>
                  </a:lnTo>
                  <a:lnTo>
                    <a:pt x="86" y="118"/>
                  </a:lnTo>
                  <a:lnTo>
                    <a:pt x="96" y="121"/>
                  </a:lnTo>
                  <a:lnTo>
                    <a:pt x="110" y="124"/>
                  </a:lnTo>
                  <a:lnTo>
                    <a:pt x="126" y="127"/>
                  </a:lnTo>
                  <a:lnTo>
                    <a:pt x="143" y="132"/>
                  </a:lnTo>
                  <a:lnTo>
                    <a:pt x="164" y="135"/>
                  </a:lnTo>
                  <a:lnTo>
                    <a:pt x="187" y="137"/>
                  </a:lnTo>
                  <a:lnTo>
                    <a:pt x="212" y="140"/>
                  </a:lnTo>
                  <a:lnTo>
                    <a:pt x="238" y="143"/>
                  </a:lnTo>
                  <a:lnTo>
                    <a:pt x="265" y="146"/>
                  </a:lnTo>
                  <a:lnTo>
                    <a:pt x="294" y="148"/>
                  </a:lnTo>
                  <a:lnTo>
                    <a:pt x="323" y="148"/>
                  </a:lnTo>
                  <a:lnTo>
                    <a:pt x="354" y="148"/>
                  </a:lnTo>
                  <a:lnTo>
                    <a:pt x="386" y="148"/>
                  </a:lnTo>
                  <a:lnTo>
                    <a:pt x="417" y="146"/>
                  </a:lnTo>
                  <a:lnTo>
                    <a:pt x="449" y="143"/>
                  </a:lnTo>
                  <a:lnTo>
                    <a:pt x="482" y="139"/>
                  </a:lnTo>
                  <a:close/>
                </a:path>
              </a:pathLst>
            </a:custGeom>
            <a:solidFill>
              <a:srgbClr val="CCB7A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41">
              <a:extLst>
                <a:ext uri="{FF2B5EF4-FFF2-40B4-BE49-F238E27FC236}">
                  <a16:creationId xmlns:a16="http://schemas.microsoft.com/office/drawing/2014/main" id="{B65A3661-4B99-1BD3-C624-257133DD3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1" y="2098"/>
              <a:ext cx="487" cy="101"/>
            </a:xfrm>
            <a:custGeom>
              <a:avLst/>
              <a:gdLst>
                <a:gd name="T0" fmla="*/ 0 w 487"/>
                <a:gd name="T1" fmla="*/ 53 h 101"/>
                <a:gd name="T2" fmla="*/ 5 w 487"/>
                <a:gd name="T3" fmla="*/ 42 h 101"/>
                <a:gd name="T4" fmla="*/ 19 w 487"/>
                <a:gd name="T5" fmla="*/ 32 h 101"/>
                <a:gd name="T6" fmla="*/ 43 w 487"/>
                <a:gd name="T7" fmla="*/ 23 h 101"/>
                <a:gd name="T8" fmla="*/ 74 w 487"/>
                <a:gd name="T9" fmla="*/ 16 h 101"/>
                <a:gd name="T10" fmla="*/ 110 w 487"/>
                <a:gd name="T11" fmla="*/ 10 h 101"/>
                <a:gd name="T12" fmla="*/ 153 w 487"/>
                <a:gd name="T13" fmla="*/ 6 h 101"/>
                <a:gd name="T14" fmla="*/ 197 w 487"/>
                <a:gd name="T15" fmla="*/ 1 h 101"/>
                <a:gd name="T16" fmla="*/ 242 w 487"/>
                <a:gd name="T17" fmla="*/ 0 h 101"/>
                <a:gd name="T18" fmla="*/ 289 w 487"/>
                <a:gd name="T19" fmla="*/ 0 h 101"/>
                <a:gd name="T20" fmla="*/ 333 w 487"/>
                <a:gd name="T21" fmla="*/ 1 h 101"/>
                <a:gd name="T22" fmla="*/ 374 w 487"/>
                <a:gd name="T23" fmla="*/ 4 h 101"/>
                <a:gd name="T24" fmla="*/ 412 w 487"/>
                <a:gd name="T25" fmla="*/ 9 h 101"/>
                <a:gd name="T26" fmla="*/ 443 w 487"/>
                <a:gd name="T27" fmla="*/ 16 h 101"/>
                <a:gd name="T28" fmla="*/ 466 w 487"/>
                <a:gd name="T29" fmla="*/ 25 h 101"/>
                <a:gd name="T30" fmla="*/ 482 w 487"/>
                <a:gd name="T31" fmla="*/ 35 h 101"/>
                <a:gd name="T32" fmla="*/ 487 w 487"/>
                <a:gd name="T33" fmla="*/ 48 h 101"/>
                <a:gd name="T34" fmla="*/ 481 w 487"/>
                <a:gd name="T35" fmla="*/ 61 h 101"/>
                <a:gd name="T36" fmla="*/ 465 w 487"/>
                <a:gd name="T37" fmla="*/ 72 h 101"/>
                <a:gd name="T38" fmla="*/ 441 w 487"/>
                <a:gd name="T39" fmla="*/ 82 h 101"/>
                <a:gd name="T40" fmla="*/ 410 w 487"/>
                <a:gd name="T41" fmla="*/ 89 h 101"/>
                <a:gd name="T42" fmla="*/ 374 w 487"/>
                <a:gd name="T43" fmla="*/ 95 h 101"/>
                <a:gd name="T44" fmla="*/ 334 w 487"/>
                <a:gd name="T45" fmla="*/ 98 h 101"/>
                <a:gd name="T46" fmla="*/ 290 w 487"/>
                <a:gd name="T47" fmla="*/ 101 h 101"/>
                <a:gd name="T48" fmla="*/ 246 w 487"/>
                <a:gd name="T49" fmla="*/ 101 h 101"/>
                <a:gd name="T50" fmla="*/ 201 w 487"/>
                <a:gd name="T51" fmla="*/ 101 h 101"/>
                <a:gd name="T52" fmla="*/ 157 w 487"/>
                <a:gd name="T53" fmla="*/ 98 h 101"/>
                <a:gd name="T54" fmla="*/ 116 w 487"/>
                <a:gd name="T55" fmla="*/ 94 h 101"/>
                <a:gd name="T56" fmla="*/ 79 w 487"/>
                <a:gd name="T57" fmla="*/ 88 h 101"/>
                <a:gd name="T58" fmla="*/ 49 w 487"/>
                <a:gd name="T59" fmla="*/ 82 h 101"/>
                <a:gd name="T60" fmla="*/ 24 w 487"/>
                <a:gd name="T61" fmla="*/ 73 h 101"/>
                <a:gd name="T62" fmla="*/ 8 w 487"/>
                <a:gd name="T63" fmla="*/ 63 h 101"/>
                <a:gd name="T64" fmla="*/ 0 w 487"/>
                <a:gd name="T65" fmla="*/ 53 h 10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87"/>
                <a:gd name="T100" fmla="*/ 0 h 101"/>
                <a:gd name="T101" fmla="*/ 487 w 487"/>
                <a:gd name="T102" fmla="*/ 101 h 10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87" h="101">
                  <a:moveTo>
                    <a:pt x="0" y="53"/>
                  </a:moveTo>
                  <a:lnTo>
                    <a:pt x="5" y="42"/>
                  </a:lnTo>
                  <a:lnTo>
                    <a:pt x="19" y="32"/>
                  </a:lnTo>
                  <a:lnTo>
                    <a:pt x="43" y="23"/>
                  </a:lnTo>
                  <a:lnTo>
                    <a:pt x="74" y="16"/>
                  </a:lnTo>
                  <a:lnTo>
                    <a:pt x="110" y="10"/>
                  </a:lnTo>
                  <a:lnTo>
                    <a:pt x="153" y="6"/>
                  </a:lnTo>
                  <a:lnTo>
                    <a:pt x="197" y="1"/>
                  </a:lnTo>
                  <a:lnTo>
                    <a:pt x="242" y="0"/>
                  </a:lnTo>
                  <a:lnTo>
                    <a:pt x="289" y="0"/>
                  </a:lnTo>
                  <a:lnTo>
                    <a:pt x="333" y="1"/>
                  </a:lnTo>
                  <a:lnTo>
                    <a:pt x="374" y="4"/>
                  </a:lnTo>
                  <a:lnTo>
                    <a:pt x="412" y="9"/>
                  </a:lnTo>
                  <a:lnTo>
                    <a:pt x="443" y="16"/>
                  </a:lnTo>
                  <a:lnTo>
                    <a:pt x="466" y="25"/>
                  </a:lnTo>
                  <a:lnTo>
                    <a:pt x="482" y="35"/>
                  </a:lnTo>
                  <a:lnTo>
                    <a:pt x="487" y="48"/>
                  </a:lnTo>
                  <a:lnTo>
                    <a:pt x="481" y="61"/>
                  </a:lnTo>
                  <a:lnTo>
                    <a:pt x="465" y="72"/>
                  </a:lnTo>
                  <a:lnTo>
                    <a:pt x="441" y="82"/>
                  </a:lnTo>
                  <a:lnTo>
                    <a:pt x="410" y="89"/>
                  </a:lnTo>
                  <a:lnTo>
                    <a:pt x="374" y="95"/>
                  </a:lnTo>
                  <a:lnTo>
                    <a:pt x="334" y="98"/>
                  </a:lnTo>
                  <a:lnTo>
                    <a:pt x="290" y="101"/>
                  </a:lnTo>
                  <a:lnTo>
                    <a:pt x="246" y="101"/>
                  </a:lnTo>
                  <a:lnTo>
                    <a:pt x="201" y="101"/>
                  </a:lnTo>
                  <a:lnTo>
                    <a:pt x="157" y="98"/>
                  </a:lnTo>
                  <a:lnTo>
                    <a:pt x="116" y="94"/>
                  </a:lnTo>
                  <a:lnTo>
                    <a:pt x="79" y="88"/>
                  </a:lnTo>
                  <a:lnTo>
                    <a:pt x="49" y="82"/>
                  </a:lnTo>
                  <a:lnTo>
                    <a:pt x="24" y="73"/>
                  </a:lnTo>
                  <a:lnTo>
                    <a:pt x="8" y="6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CCB7A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42">
              <a:extLst>
                <a:ext uri="{FF2B5EF4-FFF2-40B4-BE49-F238E27FC236}">
                  <a16:creationId xmlns:a16="http://schemas.microsoft.com/office/drawing/2014/main" id="{D6278A2D-EF01-10E7-F62A-941F16F48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" y="2362"/>
              <a:ext cx="693" cy="1071"/>
            </a:xfrm>
            <a:custGeom>
              <a:avLst/>
              <a:gdLst>
                <a:gd name="T0" fmla="*/ 35 w 693"/>
                <a:gd name="T1" fmla="*/ 994 h 1071"/>
                <a:gd name="T2" fmla="*/ 302 w 693"/>
                <a:gd name="T3" fmla="*/ 1069 h 1071"/>
                <a:gd name="T4" fmla="*/ 567 w 693"/>
                <a:gd name="T5" fmla="*/ 1031 h 1071"/>
                <a:gd name="T6" fmla="*/ 377 w 693"/>
                <a:gd name="T7" fmla="*/ 1015 h 1071"/>
                <a:gd name="T8" fmla="*/ 513 w 693"/>
                <a:gd name="T9" fmla="*/ 1003 h 1071"/>
                <a:gd name="T10" fmla="*/ 626 w 693"/>
                <a:gd name="T11" fmla="*/ 965 h 1071"/>
                <a:gd name="T12" fmla="*/ 579 w 693"/>
                <a:gd name="T13" fmla="*/ 971 h 1071"/>
                <a:gd name="T14" fmla="*/ 451 w 693"/>
                <a:gd name="T15" fmla="*/ 962 h 1071"/>
                <a:gd name="T16" fmla="*/ 453 w 693"/>
                <a:gd name="T17" fmla="*/ 943 h 1071"/>
                <a:gd name="T18" fmla="*/ 610 w 693"/>
                <a:gd name="T19" fmla="*/ 909 h 1071"/>
                <a:gd name="T20" fmla="*/ 692 w 693"/>
                <a:gd name="T21" fmla="*/ 854 h 1071"/>
                <a:gd name="T22" fmla="*/ 561 w 693"/>
                <a:gd name="T23" fmla="*/ 893 h 1071"/>
                <a:gd name="T24" fmla="*/ 446 w 693"/>
                <a:gd name="T25" fmla="*/ 889 h 1071"/>
                <a:gd name="T26" fmla="*/ 528 w 693"/>
                <a:gd name="T27" fmla="*/ 877 h 1071"/>
                <a:gd name="T28" fmla="*/ 645 w 693"/>
                <a:gd name="T29" fmla="*/ 832 h 1071"/>
                <a:gd name="T30" fmla="*/ 596 w 693"/>
                <a:gd name="T31" fmla="*/ 820 h 1071"/>
                <a:gd name="T32" fmla="*/ 533 w 693"/>
                <a:gd name="T33" fmla="*/ 795 h 1071"/>
                <a:gd name="T34" fmla="*/ 664 w 693"/>
                <a:gd name="T35" fmla="*/ 747 h 1071"/>
                <a:gd name="T36" fmla="*/ 470 w 693"/>
                <a:gd name="T37" fmla="*/ 748 h 1071"/>
                <a:gd name="T38" fmla="*/ 675 w 693"/>
                <a:gd name="T39" fmla="*/ 695 h 1071"/>
                <a:gd name="T40" fmla="*/ 539 w 693"/>
                <a:gd name="T41" fmla="*/ 695 h 1071"/>
                <a:gd name="T42" fmla="*/ 637 w 693"/>
                <a:gd name="T43" fmla="*/ 656 h 1071"/>
                <a:gd name="T44" fmla="*/ 573 w 693"/>
                <a:gd name="T45" fmla="*/ 638 h 1071"/>
                <a:gd name="T46" fmla="*/ 595 w 693"/>
                <a:gd name="T47" fmla="*/ 609 h 1071"/>
                <a:gd name="T48" fmla="*/ 633 w 693"/>
                <a:gd name="T49" fmla="*/ 568 h 1071"/>
                <a:gd name="T50" fmla="*/ 519 w 693"/>
                <a:gd name="T51" fmla="*/ 562 h 1071"/>
                <a:gd name="T52" fmla="*/ 686 w 693"/>
                <a:gd name="T53" fmla="*/ 503 h 1071"/>
                <a:gd name="T54" fmla="*/ 508 w 693"/>
                <a:gd name="T55" fmla="*/ 509 h 1071"/>
                <a:gd name="T56" fmla="*/ 659 w 693"/>
                <a:gd name="T57" fmla="*/ 468 h 1071"/>
                <a:gd name="T58" fmla="*/ 554 w 693"/>
                <a:gd name="T59" fmla="*/ 462 h 1071"/>
                <a:gd name="T60" fmla="*/ 596 w 693"/>
                <a:gd name="T61" fmla="*/ 433 h 1071"/>
                <a:gd name="T62" fmla="*/ 608 w 693"/>
                <a:gd name="T63" fmla="*/ 402 h 1071"/>
                <a:gd name="T64" fmla="*/ 539 w 693"/>
                <a:gd name="T65" fmla="*/ 389 h 1071"/>
                <a:gd name="T66" fmla="*/ 646 w 693"/>
                <a:gd name="T67" fmla="*/ 346 h 1071"/>
                <a:gd name="T68" fmla="*/ 473 w 693"/>
                <a:gd name="T69" fmla="*/ 331 h 1071"/>
                <a:gd name="T70" fmla="*/ 658 w 693"/>
                <a:gd name="T71" fmla="*/ 302 h 1071"/>
                <a:gd name="T72" fmla="*/ 595 w 693"/>
                <a:gd name="T73" fmla="*/ 299 h 1071"/>
                <a:gd name="T74" fmla="*/ 482 w 693"/>
                <a:gd name="T75" fmla="*/ 290 h 1071"/>
                <a:gd name="T76" fmla="*/ 513 w 693"/>
                <a:gd name="T77" fmla="*/ 279 h 1071"/>
                <a:gd name="T78" fmla="*/ 637 w 693"/>
                <a:gd name="T79" fmla="*/ 251 h 1071"/>
                <a:gd name="T80" fmla="*/ 673 w 693"/>
                <a:gd name="T81" fmla="*/ 230 h 1071"/>
                <a:gd name="T82" fmla="*/ 563 w 693"/>
                <a:gd name="T83" fmla="*/ 245 h 1071"/>
                <a:gd name="T84" fmla="*/ 448 w 693"/>
                <a:gd name="T85" fmla="*/ 242 h 1071"/>
                <a:gd name="T86" fmla="*/ 478 w 693"/>
                <a:gd name="T87" fmla="*/ 233 h 1071"/>
                <a:gd name="T88" fmla="*/ 617 w 693"/>
                <a:gd name="T89" fmla="*/ 210 h 1071"/>
                <a:gd name="T90" fmla="*/ 680 w 693"/>
                <a:gd name="T91" fmla="*/ 183 h 1071"/>
                <a:gd name="T92" fmla="*/ 533 w 693"/>
                <a:gd name="T93" fmla="*/ 195 h 1071"/>
                <a:gd name="T94" fmla="*/ 388 w 693"/>
                <a:gd name="T95" fmla="*/ 185 h 1071"/>
                <a:gd name="T96" fmla="*/ 498 w 693"/>
                <a:gd name="T97" fmla="*/ 180 h 1071"/>
                <a:gd name="T98" fmla="*/ 662 w 693"/>
                <a:gd name="T99" fmla="*/ 160 h 1071"/>
                <a:gd name="T100" fmla="*/ 602 w 693"/>
                <a:gd name="T101" fmla="*/ 152 h 1071"/>
                <a:gd name="T102" fmla="*/ 333 w 693"/>
                <a:gd name="T103" fmla="*/ 148 h 1071"/>
                <a:gd name="T104" fmla="*/ 311 w 693"/>
                <a:gd name="T105" fmla="*/ 126 h 1071"/>
                <a:gd name="T106" fmla="*/ 582 w 693"/>
                <a:gd name="T107" fmla="*/ 110 h 1071"/>
                <a:gd name="T108" fmla="*/ 684 w 693"/>
                <a:gd name="T109" fmla="*/ 69 h 1071"/>
                <a:gd name="T110" fmla="*/ 591 w 693"/>
                <a:gd name="T111" fmla="*/ 1 h 1071"/>
                <a:gd name="T112" fmla="*/ 457 w 693"/>
                <a:gd name="T113" fmla="*/ 20 h 1071"/>
                <a:gd name="T114" fmla="*/ 237 w 693"/>
                <a:gd name="T115" fmla="*/ 19 h 1071"/>
                <a:gd name="T116" fmla="*/ 53 w 693"/>
                <a:gd name="T117" fmla="*/ 31 h 1071"/>
                <a:gd name="T118" fmla="*/ 6 w 693"/>
                <a:gd name="T119" fmla="*/ 177 h 107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93"/>
                <a:gd name="T181" fmla="*/ 0 h 1071"/>
                <a:gd name="T182" fmla="*/ 693 w 693"/>
                <a:gd name="T183" fmla="*/ 1071 h 107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93" h="1071">
                  <a:moveTo>
                    <a:pt x="5" y="226"/>
                  </a:moveTo>
                  <a:lnTo>
                    <a:pt x="2" y="425"/>
                  </a:lnTo>
                  <a:lnTo>
                    <a:pt x="0" y="645"/>
                  </a:lnTo>
                  <a:lnTo>
                    <a:pt x="0" y="836"/>
                  </a:lnTo>
                  <a:lnTo>
                    <a:pt x="2" y="946"/>
                  </a:lnTo>
                  <a:lnTo>
                    <a:pt x="15" y="972"/>
                  </a:lnTo>
                  <a:lnTo>
                    <a:pt x="35" y="994"/>
                  </a:lnTo>
                  <a:lnTo>
                    <a:pt x="62" y="1014"/>
                  </a:lnTo>
                  <a:lnTo>
                    <a:pt x="94" y="1031"/>
                  </a:lnTo>
                  <a:lnTo>
                    <a:pt x="129" y="1044"/>
                  </a:lnTo>
                  <a:lnTo>
                    <a:pt x="170" y="1055"/>
                  </a:lnTo>
                  <a:lnTo>
                    <a:pt x="213" y="1062"/>
                  </a:lnTo>
                  <a:lnTo>
                    <a:pt x="257" y="1068"/>
                  </a:lnTo>
                  <a:lnTo>
                    <a:pt x="302" y="1069"/>
                  </a:lnTo>
                  <a:lnTo>
                    <a:pt x="346" y="1071"/>
                  </a:lnTo>
                  <a:lnTo>
                    <a:pt x="391" y="1069"/>
                  </a:lnTo>
                  <a:lnTo>
                    <a:pt x="434" y="1065"/>
                  </a:lnTo>
                  <a:lnTo>
                    <a:pt x="473" y="1059"/>
                  </a:lnTo>
                  <a:lnTo>
                    <a:pt x="508" y="1052"/>
                  </a:lnTo>
                  <a:lnTo>
                    <a:pt x="541" y="1041"/>
                  </a:lnTo>
                  <a:lnTo>
                    <a:pt x="567" y="1031"/>
                  </a:lnTo>
                  <a:lnTo>
                    <a:pt x="536" y="1033"/>
                  </a:lnTo>
                  <a:lnTo>
                    <a:pt x="506" y="1034"/>
                  </a:lnTo>
                  <a:lnTo>
                    <a:pt x="476" y="1033"/>
                  </a:lnTo>
                  <a:lnTo>
                    <a:pt x="447" y="1031"/>
                  </a:lnTo>
                  <a:lnTo>
                    <a:pt x="419" y="1027"/>
                  </a:lnTo>
                  <a:lnTo>
                    <a:pt x="396" y="1022"/>
                  </a:lnTo>
                  <a:lnTo>
                    <a:pt x="377" y="1015"/>
                  </a:lnTo>
                  <a:lnTo>
                    <a:pt x="362" y="1006"/>
                  </a:lnTo>
                  <a:lnTo>
                    <a:pt x="390" y="1009"/>
                  </a:lnTo>
                  <a:lnTo>
                    <a:pt x="418" y="1011"/>
                  </a:lnTo>
                  <a:lnTo>
                    <a:pt x="444" y="1009"/>
                  </a:lnTo>
                  <a:lnTo>
                    <a:pt x="467" y="1009"/>
                  </a:lnTo>
                  <a:lnTo>
                    <a:pt x="491" y="1006"/>
                  </a:lnTo>
                  <a:lnTo>
                    <a:pt x="513" y="1003"/>
                  </a:lnTo>
                  <a:lnTo>
                    <a:pt x="533" y="999"/>
                  </a:lnTo>
                  <a:lnTo>
                    <a:pt x="552" y="994"/>
                  </a:lnTo>
                  <a:lnTo>
                    <a:pt x="570" y="989"/>
                  </a:lnTo>
                  <a:lnTo>
                    <a:pt x="586" y="983"/>
                  </a:lnTo>
                  <a:lnTo>
                    <a:pt x="601" y="977"/>
                  </a:lnTo>
                  <a:lnTo>
                    <a:pt x="614" y="971"/>
                  </a:lnTo>
                  <a:lnTo>
                    <a:pt x="626" y="965"/>
                  </a:lnTo>
                  <a:lnTo>
                    <a:pt x="637" y="958"/>
                  </a:lnTo>
                  <a:lnTo>
                    <a:pt x="646" y="952"/>
                  </a:lnTo>
                  <a:lnTo>
                    <a:pt x="654" y="946"/>
                  </a:lnTo>
                  <a:lnTo>
                    <a:pt x="636" y="955"/>
                  </a:lnTo>
                  <a:lnTo>
                    <a:pt x="617" y="962"/>
                  </a:lnTo>
                  <a:lnTo>
                    <a:pt x="598" y="967"/>
                  </a:lnTo>
                  <a:lnTo>
                    <a:pt x="579" y="971"/>
                  </a:lnTo>
                  <a:lnTo>
                    <a:pt x="560" y="972"/>
                  </a:lnTo>
                  <a:lnTo>
                    <a:pt x="541" y="974"/>
                  </a:lnTo>
                  <a:lnTo>
                    <a:pt x="522" y="972"/>
                  </a:lnTo>
                  <a:lnTo>
                    <a:pt x="503" y="971"/>
                  </a:lnTo>
                  <a:lnTo>
                    <a:pt x="485" y="969"/>
                  </a:lnTo>
                  <a:lnTo>
                    <a:pt x="467" y="967"/>
                  </a:lnTo>
                  <a:lnTo>
                    <a:pt x="451" y="962"/>
                  </a:lnTo>
                  <a:lnTo>
                    <a:pt x="437" y="958"/>
                  </a:lnTo>
                  <a:lnTo>
                    <a:pt x="422" y="955"/>
                  </a:lnTo>
                  <a:lnTo>
                    <a:pt x="409" y="950"/>
                  </a:lnTo>
                  <a:lnTo>
                    <a:pt x="399" y="946"/>
                  </a:lnTo>
                  <a:lnTo>
                    <a:pt x="390" y="942"/>
                  </a:lnTo>
                  <a:lnTo>
                    <a:pt x="422" y="943"/>
                  </a:lnTo>
                  <a:lnTo>
                    <a:pt x="453" y="943"/>
                  </a:lnTo>
                  <a:lnTo>
                    <a:pt x="481" y="942"/>
                  </a:lnTo>
                  <a:lnTo>
                    <a:pt x="507" y="939"/>
                  </a:lnTo>
                  <a:lnTo>
                    <a:pt x="530" y="934"/>
                  </a:lnTo>
                  <a:lnTo>
                    <a:pt x="554" y="930"/>
                  </a:lnTo>
                  <a:lnTo>
                    <a:pt x="574" y="923"/>
                  </a:lnTo>
                  <a:lnTo>
                    <a:pt x="592" y="917"/>
                  </a:lnTo>
                  <a:lnTo>
                    <a:pt x="610" y="909"/>
                  </a:lnTo>
                  <a:lnTo>
                    <a:pt x="626" y="901"/>
                  </a:lnTo>
                  <a:lnTo>
                    <a:pt x="639" y="893"/>
                  </a:lnTo>
                  <a:lnTo>
                    <a:pt x="652" y="884"/>
                  </a:lnTo>
                  <a:lnTo>
                    <a:pt x="664" y="877"/>
                  </a:lnTo>
                  <a:lnTo>
                    <a:pt x="674" y="868"/>
                  </a:lnTo>
                  <a:lnTo>
                    <a:pt x="683" y="861"/>
                  </a:lnTo>
                  <a:lnTo>
                    <a:pt x="692" y="854"/>
                  </a:lnTo>
                  <a:lnTo>
                    <a:pt x="674" y="862"/>
                  </a:lnTo>
                  <a:lnTo>
                    <a:pt x="656" y="870"/>
                  </a:lnTo>
                  <a:lnTo>
                    <a:pt x="639" y="877"/>
                  </a:lnTo>
                  <a:lnTo>
                    <a:pt x="620" y="883"/>
                  </a:lnTo>
                  <a:lnTo>
                    <a:pt x="599" y="887"/>
                  </a:lnTo>
                  <a:lnTo>
                    <a:pt x="580" y="890"/>
                  </a:lnTo>
                  <a:lnTo>
                    <a:pt x="561" y="893"/>
                  </a:lnTo>
                  <a:lnTo>
                    <a:pt x="542" y="895"/>
                  </a:lnTo>
                  <a:lnTo>
                    <a:pt x="525" y="895"/>
                  </a:lnTo>
                  <a:lnTo>
                    <a:pt x="506" y="895"/>
                  </a:lnTo>
                  <a:lnTo>
                    <a:pt x="489" y="895"/>
                  </a:lnTo>
                  <a:lnTo>
                    <a:pt x="473" y="893"/>
                  </a:lnTo>
                  <a:lnTo>
                    <a:pt x="459" y="890"/>
                  </a:lnTo>
                  <a:lnTo>
                    <a:pt x="446" y="889"/>
                  </a:lnTo>
                  <a:lnTo>
                    <a:pt x="434" y="884"/>
                  </a:lnTo>
                  <a:lnTo>
                    <a:pt x="425" y="881"/>
                  </a:lnTo>
                  <a:lnTo>
                    <a:pt x="446" y="883"/>
                  </a:lnTo>
                  <a:lnTo>
                    <a:pt x="467" y="883"/>
                  </a:lnTo>
                  <a:lnTo>
                    <a:pt x="488" y="883"/>
                  </a:lnTo>
                  <a:lnTo>
                    <a:pt x="507" y="880"/>
                  </a:lnTo>
                  <a:lnTo>
                    <a:pt x="528" y="877"/>
                  </a:lnTo>
                  <a:lnTo>
                    <a:pt x="547" y="874"/>
                  </a:lnTo>
                  <a:lnTo>
                    <a:pt x="564" y="868"/>
                  </a:lnTo>
                  <a:lnTo>
                    <a:pt x="583" y="862"/>
                  </a:lnTo>
                  <a:lnTo>
                    <a:pt x="599" y="855"/>
                  </a:lnTo>
                  <a:lnTo>
                    <a:pt x="615" y="848"/>
                  </a:lnTo>
                  <a:lnTo>
                    <a:pt x="632" y="840"/>
                  </a:lnTo>
                  <a:lnTo>
                    <a:pt x="645" y="832"/>
                  </a:lnTo>
                  <a:lnTo>
                    <a:pt x="659" y="823"/>
                  </a:lnTo>
                  <a:lnTo>
                    <a:pt x="671" y="814"/>
                  </a:lnTo>
                  <a:lnTo>
                    <a:pt x="681" y="805"/>
                  </a:lnTo>
                  <a:lnTo>
                    <a:pt x="692" y="795"/>
                  </a:lnTo>
                  <a:lnTo>
                    <a:pt x="658" y="808"/>
                  </a:lnTo>
                  <a:lnTo>
                    <a:pt x="627" y="817"/>
                  </a:lnTo>
                  <a:lnTo>
                    <a:pt x="596" y="820"/>
                  </a:lnTo>
                  <a:lnTo>
                    <a:pt x="569" y="820"/>
                  </a:lnTo>
                  <a:lnTo>
                    <a:pt x="541" y="817"/>
                  </a:lnTo>
                  <a:lnTo>
                    <a:pt x="514" y="811"/>
                  </a:lnTo>
                  <a:lnTo>
                    <a:pt x="487" y="805"/>
                  </a:lnTo>
                  <a:lnTo>
                    <a:pt x="460" y="798"/>
                  </a:lnTo>
                  <a:lnTo>
                    <a:pt x="498" y="798"/>
                  </a:lnTo>
                  <a:lnTo>
                    <a:pt x="533" y="795"/>
                  </a:lnTo>
                  <a:lnTo>
                    <a:pt x="566" y="791"/>
                  </a:lnTo>
                  <a:lnTo>
                    <a:pt x="595" y="783"/>
                  </a:lnTo>
                  <a:lnTo>
                    <a:pt x="623" y="773"/>
                  </a:lnTo>
                  <a:lnTo>
                    <a:pt x="648" y="761"/>
                  </a:lnTo>
                  <a:lnTo>
                    <a:pt x="671" y="748"/>
                  </a:lnTo>
                  <a:lnTo>
                    <a:pt x="692" y="732"/>
                  </a:lnTo>
                  <a:lnTo>
                    <a:pt x="664" y="747"/>
                  </a:lnTo>
                  <a:lnTo>
                    <a:pt x="633" y="755"/>
                  </a:lnTo>
                  <a:lnTo>
                    <a:pt x="602" y="760"/>
                  </a:lnTo>
                  <a:lnTo>
                    <a:pt x="570" y="761"/>
                  </a:lnTo>
                  <a:lnTo>
                    <a:pt x="541" y="760"/>
                  </a:lnTo>
                  <a:lnTo>
                    <a:pt x="513" y="757"/>
                  </a:lnTo>
                  <a:lnTo>
                    <a:pt x="489" y="752"/>
                  </a:lnTo>
                  <a:lnTo>
                    <a:pt x="470" y="748"/>
                  </a:lnTo>
                  <a:lnTo>
                    <a:pt x="507" y="748"/>
                  </a:lnTo>
                  <a:lnTo>
                    <a:pt x="542" y="744"/>
                  </a:lnTo>
                  <a:lnTo>
                    <a:pt x="574" y="738"/>
                  </a:lnTo>
                  <a:lnTo>
                    <a:pt x="604" y="729"/>
                  </a:lnTo>
                  <a:lnTo>
                    <a:pt x="632" y="720"/>
                  </a:lnTo>
                  <a:lnTo>
                    <a:pt x="655" y="707"/>
                  </a:lnTo>
                  <a:lnTo>
                    <a:pt x="675" y="695"/>
                  </a:lnTo>
                  <a:lnTo>
                    <a:pt x="692" y="680"/>
                  </a:lnTo>
                  <a:lnTo>
                    <a:pt x="658" y="691"/>
                  </a:lnTo>
                  <a:lnTo>
                    <a:pt x="630" y="697"/>
                  </a:lnTo>
                  <a:lnTo>
                    <a:pt x="605" y="701"/>
                  </a:lnTo>
                  <a:lnTo>
                    <a:pt x="583" y="701"/>
                  </a:lnTo>
                  <a:lnTo>
                    <a:pt x="561" y="700"/>
                  </a:lnTo>
                  <a:lnTo>
                    <a:pt x="539" y="695"/>
                  </a:lnTo>
                  <a:lnTo>
                    <a:pt x="514" y="688"/>
                  </a:lnTo>
                  <a:lnTo>
                    <a:pt x="488" y="679"/>
                  </a:lnTo>
                  <a:lnTo>
                    <a:pt x="528" y="676"/>
                  </a:lnTo>
                  <a:lnTo>
                    <a:pt x="561" y="673"/>
                  </a:lnTo>
                  <a:lnTo>
                    <a:pt x="591" y="669"/>
                  </a:lnTo>
                  <a:lnTo>
                    <a:pt x="615" y="663"/>
                  </a:lnTo>
                  <a:lnTo>
                    <a:pt x="637" y="656"/>
                  </a:lnTo>
                  <a:lnTo>
                    <a:pt x="656" y="645"/>
                  </a:lnTo>
                  <a:lnTo>
                    <a:pt x="674" y="634"/>
                  </a:lnTo>
                  <a:lnTo>
                    <a:pt x="692" y="617"/>
                  </a:lnTo>
                  <a:lnTo>
                    <a:pt x="656" y="626"/>
                  </a:lnTo>
                  <a:lnTo>
                    <a:pt x="624" y="632"/>
                  </a:lnTo>
                  <a:lnTo>
                    <a:pt x="596" y="636"/>
                  </a:lnTo>
                  <a:lnTo>
                    <a:pt x="573" y="638"/>
                  </a:lnTo>
                  <a:lnTo>
                    <a:pt x="550" y="638"/>
                  </a:lnTo>
                  <a:lnTo>
                    <a:pt x="528" y="635"/>
                  </a:lnTo>
                  <a:lnTo>
                    <a:pt x="507" y="629"/>
                  </a:lnTo>
                  <a:lnTo>
                    <a:pt x="485" y="622"/>
                  </a:lnTo>
                  <a:lnTo>
                    <a:pt x="529" y="619"/>
                  </a:lnTo>
                  <a:lnTo>
                    <a:pt x="564" y="614"/>
                  </a:lnTo>
                  <a:lnTo>
                    <a:pt x="595" y="609"/>
                  </a:lnTo>
                  <a:lnTo>
                    <a:pt x="620" y="600"/>
                  </a:lnTo>
                  <a:lnTo>
                    <a:pt x="640" y="590"/>
                  </a:lnTo>
                  <a:lnTo>
                    <a:pt x="658" y="578"/>
                  </a:lnTo>
                  <a:lnTo>
                    <a:pt x="673" y="565"/>
                  </a:lnTo>
                  <a:lnTo>
                    <a:pt x="686" y="550"/>
                  </a:lnTo>
                  <a:lnTo>
                    <a:pt x="661" y="560"/>
                  </a:lnTo>
                  <a:lnTo>
                    <a:pt x="633" y="568"/>
                  </a:lnTo>
                  <a:lnTo>
                    <a:pt x="605" y="572"/>
                  </a:lnTo>
                  <a:lnTo>
                    <a:pt x="577" y="573"/>
                  </a:lnTo>
                  <a:lnTo>
                    <a:pt x="551" y="573"/>
                  </a:lnTo>
                  <a:lnTo>
                    <a:pt x="526" y="572"/>
                  </a:lnTo>
                  <a:lnTo>
                    <a:pt x="506" y="569"/>
                  </a:lnTo>
                  <a:lnTo>
                    <a:pt x="488" y="566"/>
                  </a:lnTo>
                  <a:lnTo>
                    <a:pt x="519" y="562"/>
                  </a:lnTo>
                  <a:lnTo>
                    <a:pt x="550" y="556"/>
                  </a:lnTo>
                  <a:lnTo>
                    <a:pt x="582" y="548"/>
                  </a:lnTo>
                  <a:lnTo>
                    <a:pt x="611" y="540"/>
                  </a:lnTo>
                  <a:lnTo>
                    <a:pt x="637" y="531"/>
                  </a:lnTo>
                  <a:lnTo>
                    <a:pt x="659" y="522"/>
                  </a:lnTo>
                  <a:lnTo>
                    <a:pt x="677" y="512"/>
                  </a:lnTo>
                  <a:lnTo>
                    <a:pt x="686" y="503"/>
                  </a:lnTo>
                  <a:lnTo>
                    <a:pt x="662" y="507"/>
                  </a:lnTo>
                  <a:lnTo>
                    <a:pt x="639" y="512"/>
                  </a:lnTo>
                  <a:lnTo>
                    <a:pt x="613" y="515"/>
                  </a:lnTo>
                  <a:lnTo>
                    <a:pt x="586" y="516"/>
                  </a:lnTo>
                  <a:lnTo>
                    <a:pt x="560" y="516"/>
                  </a:lnTo>
                  <a:lnTo>
                    <a:pt x="535" y="513"/>
                  </a:lnTo>
                  <a:lnTo>
                    <a:pt x="508" y="509"/>
                  </a:lnTo>
                  <a:lnTo>
                    <a:pt x="485" y="503"/>
                  </a:lnTo>
                  <a:lnTo>
                    <a:pt x="510" y="503"/>
                  </a:lnTo>
                  <a:lnTo>
                    <a:pt x="541" y="499"/>
                  </a:lnTo>
                  <a:lnTo>
                    <a:pt x="573" y="493"/>
                  </a:lnTo>
                  <a:lnTo>
                    <a:pt x="605" y="485"/>
                  </a:lnTo>
                  <a:lnTo>
                    <a:pt x="634" y="477"/>
                  </a:lnTo>
                  <a:lnTo>
                    <a:pt x="659" y="468"/>
                  </a:lnTo>
                  <a:lnTo>
                    <a:pt x="677" y="459"/>
                  </a:lnTo>
                  <a:lnTo>
                    <a:pt x="686" y="452"/>
                  </a:lnTo>
                  <a:lnTo>
                    <a:pt x="656" y="456"/>
                  </a:lnTo>
                  <a:lnTo>
                    <a:pt x="630" y="459"/>
                  </a:lnTo>
                  <a:lnTo>
                    <a:pt x="604" y="460"/>
                  </a:lnTo>
                  <a:lnTo>
                    <a:pt x="579" y="462"/>
                  </a:lnTo>
                  <a:lnTo>
                    <a:pt x="554" y="462"/>
                  </a:lnTo>
                  <a:lnTo>
                    <a:pt x="530" y="460"/>
                  </a:lnTo>
                  <a:lnTo>
                    <a:pt x="507" y="456"/>
                  </a:lnTo>
                  <a:lnTo>
                    <a:pt x="485" y="449"/>
                  </a:lnTo>
                  <a:lnTo>
                    <a:pt x="513" y="446"/>
                  </a:lnTo>
                  <a:lnTo>
                    <a:pt x="541" y="441"/>
                  </a:lnTo>
                  <a:lnTo>
                    <a:pt x="569" y="437"/>
                  </a:lnTo>
                  <a:lnTo>
                    <a:pt x="596" y="433"/>
                  </a:lnTo>
                  <a:lnTo>
                    <a:pt x="623" y="427"/>
                  </a:lnTo>
                  <a:lnTo>
                    <a:pt x="648" y="419"/>
                  </a:lnTo>
                  <a:lnTo>
                    <a:pt x="668" y="409"/>
                  </a:lnTo>
                  <a:lnTo>
                    <a:pt x="686" y="396"/>
                  </a:lnTo>
                  <a:lnTo>
                    <a:pt x="662" y="399"/>
                  </a:lnTo>
                  <a:lnTo>
                    <a:pt x="636" y="402"/>
                  </a:lnTo>
                  <a:lnTo>
                    <a:pt x="608" y="402"/>
                  </a:lnTo>
                  <a:lnTo>
                    <a:pt x="580" y="402"/>
                  </a:lnTo>
                  <a:lnTo>
                    <a:pt x="551" y="402"/>
                  </a:lnTo>
                  <a:lnTo>
                    <a:pt x="525" y="399"/>
                  </a:lnTo>
                  <a:lnTo>
                    <a:pt x="500" y="396"/>
                  </a:lnTo>
                  <a:lnTo>
                    <a:pt x="478" y="391"/>
                  </a:lnTo>
                  <a:lnTo>
                    <a:pt x="510" y="391"/>
                  </a:lnTo>
                  <a:lnTo>
                    <a:pt x="539" y="389"/>
                  </a:lnTo>
                  <a:lnTo>
                    <a:pt x="570" y="384"/>
                  </a:lnTo>
                  <a:lnTo>
                    <a:pt x="598" y="378"/>
                  </a:lnTo>
                  <a:lnTo>
                    <a:pt x="623" y="369"/>
                  </a:lnTo>
                  <a:lnTo>
                    <a:pt x="646" y="361"/>
                  </a:lnTo>
                  <a:lnTo>
                    <a:pt x="668" y="350"/>
                  </a:lnTo>
                  <a:lnTo>
                    <a:pt x="686" y="340"/>
                  </a:lnTo>
                  <a:lnTo>
                    <a:pt x="646" y="346"/>
                  </a:lnTo>
                  <a:lnTo>
                    <a:pt x="613" y="349"/>
                  </a:lnTo>
                  <a:lnTo>
                    <a:pt x="583" y="349"/>
                  </a:lnTo>
                  <a:lnTo>
                    <a:pt x="557" y="346"/>
                  </a:lnTo>
                  <a:lnTo>
                    <a:pt x="533" y="343"/>
                  </a:lnTo>
                  <a:lnTo>
                    <a:pt x="513" y="340"/>
                  </a:lnTo>
                  <a:lnTo>
                    <a:pt x="492" y="336"/>
                  </a:lnTo>
                  <a:lnTo>
                    <a:pt x="473" y="331"/>
                  </a:lnTo>
                  <a:lnTo>
                    <a:pt x="494" y="331"/>
                  </a:lnTo>
                  <a:lnTo>
                    <a:pt x="519" y="330"/>
                  </a:lnTo>
                  <a:lnTo>
                    <a:pt x="544" y="327"/>
                  </a:lnTo>
                  <a:lnTo>
                    <a:pt x="571" y="324"/>
                  </a:lnTo>
                  <a:lnTo>
                    <a:pt x="601" y="320"/>
                  </a:lnTo>
                  <a:lnTo>
                    <a:pt x="630" y="312"/>
                  </a:lnTo>
                  <a:lnTo>
                    <a:pt x="658" y="302"/>
                  </a:lnTo>
                  <a:lnTo>
                    <a:pt x="686" y="290"/>
                  </a:lnTo>
                  <a:lnTo>
                    <a:pt x="673" y="293"/>
                  </a:lnTo>
                  <a:lnTo>
                    <a:pt x="659" y="295"/>
                  </a:lnTo>
                  <a:lnTo>
                    <a:pt x="643" y="296"/>
                  </a:lnTo>
                  <a:lnTo>
                    <a:pt x="629" y="298"/>
                  </a:lnTo>
                  <a:lnTo>
                    <a:pt x="611" y="299"/>
                  </a:lnTo>
                  <a:lnTo>
                    <a:pt x="595" y="299"/>
                  </a:lnTo>
                  <a:lnTo>
                    <a:pt x="579" y="299"/>
                  </a:lnTo>
                  <a:lnTo>
                    <a:pt x="561" y="299"/>
                  </a:lnTo>
                  <a:lnTo>
                    <a:pt x="545" y="298"/>
                  </a:lnTo>
                  <a:lnTo>
                    <a:pt x="528" y="296"/>
                  </a:lnTo>
                  <a:lnTo>
                    <a:pt x="511" y="295"/>
                  </a:lnTo>
                  <a:lnTo>
                    <a:pt x="497" y="293"/>
                  </a:lnTo>
                  <a:lnTo>
                    <a:pt x="482" y="290"/>
                  </a:lnTo>
                  <a:lnTo>
                    <a:pt x="469" y="287"/>
                  </a:lnTo>
                  <a:lnTo>
                    <a:pt x="456" y="284"/>
                  </a:lnTo>
                  <a:lnTo>
                    <a:pt x="446" y="280"/>
                  </a:lnTo>
                  <a:lnTo>
                    <a:pt x="462" y="281"/>
                  </a:lnTo>
                  <a:lnTo>
                    <a:pt x="478" y="281"/>
                  </a:lnTo>
                  <a:lnTo>
                    <a:pt x="495" y="281"/>
                  </a:lnTo>
                  <a:lnTo>
                    <a:pt x="513" y="279"/>
                  </a:lnTo>
                  <a:lnTo>
                    <a:pt x="532" y="277"/>
                  </a:lnTo>
                  <a:lnTo>
                    <a:pt x="551" y="274"/>
                  </a:lnTo>
                  <a:lnTo>
                    <a:pt x="570" y="270"/>
                  </a:lnTo>
                  <a:lnTo>
                    <a:pt x="588" y="265"/>
                  </a:lnTo>
                  <a:lnTo>
                    <a:pt x="605" y="261"/>
                  </a:lnTo>
                  <a:lnTo>
                    <a:pt x="623" y="255"/>
                  </a:lnTo>
                  <a:lnTo>
                    <a:pt x="637" y="251"/>
                  </a:lnTo>
                  <a:lnTo>
                    <a:pt x="652" y="245"/>
                  </a:lnTo>
                  <a:lnTo>
                    <a:pt x="665" y="239"/>
                  </a:lnTo>
                  <a:lnTo>
                    <a:pt x="677" y="235"/>
                  </a:lnTo>
                  <a:lnTo>
                    <a:pt x="686" y="229"/>
                  </a:lnTo>
                  <a:lnTo>
                    <a:pt x="692" y="224"/>
                  </a:lnTo>
                  <a:lnTo>
                    <a:pt x="683" y="227"/>
                  </a:lnTo>
                  <a:lnTo>
                    <a:pt x="673" y="230"/>
                  </a:lnTo>
                  <a:lnTo>
                    <a:pt x="661" y="233"/>
                  </a:lnTo>
                  <a:lnTo>
                    <a:pt x="646" y="236"/>
                  </a:lnTo>
                  <a:lnTo>
                    <a:pt x="632" y="239"/>
                  </a:lnTo>
                  <a:lnTo>
                    <a:pt x="615" y="240"/>
                  </a:lnTo>
                  <a:lnTo>
                    <a:pt x="598" y="242"/>
                  </a:lnTo>
                  <a:lnTo>
                    <a:pt x="582" y="243"/>
                  </a:lnTo>
                  <a:lnTo>
                    <a:pt x="563" y="245"/>
                  </a:lnTo>
                  <a:lnTo>
                    <a:pt x="545" y="245"/>
                  </a:lnTo>
                  <a:lnTo>
                    <a:pt x="528" y="246"/>
                  </a:lnTo>
                  <a:lnTo>
                    <a:pt x="510" y="246"/>
                  </a:lnTo>
                  <a:lnTo>
                    <a:pt x="492" y="246"/>
                  </a:lnTo>
                  <a:lnTo>
                    <a:pt x="478" y="245"/>
                  </a:lnTo>
                  <a:lnTo>
                    <a:pt x="462" y="243"/>
                  </a:lnTo>
                  <a:lnTo>
                    <a:pt x="448" y="242"/>
                  </a:lnTo>
                  <a:lnTo>
                    <a:pt x="440" y="240"/>
                  </a:lnTo>
                  <a:lnTo>
                    <a:pt x="431" y="239"/>
                  </a:lnTo>
                  <a:lnTo>
                    <a:pt x="424" y="236"/>
                  </a:lnTo>
                  <a:lnTo>
                    <a:pt x="418" y="233"/>
                  </a:lnTo>
                  <a:lnTo>
                    <a:pt x="437" y="235"/>
                  </a:lnTo>
                  <a:lnTo>
                    <a:pt x="457" y="235"/>
                  </a:lnTo>
                  <a:lnTo>
                    <a:pt x="478" y="233"/>
                  </a:lnTo>
                  <a:lnTo>
                    <a:pt x="498" y="232"/>
                  </a:lnTo>
                  <a:lnTo>
                    <a:pt x="519" y="229"/>
                  </a:lnTo>
                  <a:lnTo>
                    <a:pt x="539" y="226"/>
                  </a:lnTo>
                  <a:lnTo>
                    <a:pt x="560" y="223"/>
                  </a:lnTo>
                  <a:lnTo>
                    <a:pt x="580" y="218"/>
                  </a:lnTo>
                  <a:lnTo>
                    <a:pt x="599" y="214"/>
                  </a:lnTo>
                  <a:lnTo>
                    <a:pt x="617" y="210"/>
                  </a:lnTo>
                  <a:lnTo>
                    <a:pt x="634" y="205"/>
                  </a:lnTo>
                  <a:lnTo>
                    <a:pt x="649" y="199"/>
                  </a:lnTo>
                  <a:lnTo>
                    <a:pt x="662" y="195"/>
                  </a:lnTo>
                  <a:lnTo>
                    <a:pt x="674" y="191"/>
                  </a:lnTo>
                  <a:lnTo>
                    <a:pt x="684" y="185"/>
                  </a:lnTo>
                  <a:lnTo>
                    <a:pt x="692" y="180"/>
                  </a:lnTo>
                  <a:lnTo>
                    <a:pt x="680" y="183"/>
                  </a:lnTo>
                  <a:lnTo>
                    <a:pt x="665" y="186"/>
                  </a:lnTo>
                  <a:lnTo>
                    <a:pt x="648" y="189"/>
                  </a:lnTo>
                  <a:lnTo>
                    <a:pt x="629" y="191"/>
                  </a:lnTo>
                  <a:lnTo>
                    <a:pt x="607" y="192"/>
                  </a:lnTo>
                  <a:lnTo>
                    <a:pt x="583" y="193"/>
                  </a:lnTo>
                  <a:lnTo>
                    <a:pt x="558" y="195"/>
                  </a:lnTo>
                  <a:lnTo>
                    <a:pt x="533" y="195"/>
                  </a:lnTo>
                  <a:lnTo>
                    <a:pt x="508" y="195"/>
                  </a:lnTo>
                  <a:lnTo>
                    <a:pt x="485" y="195"/>
                  </a:lnTo>
                  <a:lnTo>
                    <a:pt x="462" y="193"/>
                  </a:lnTo>
                  <a:lnTo>
                    <a:pt x="440" y="192"/>
                  </a:lnTo>
                  <a:lnTo>
                    <a:pt x="421" y="191"/>
                  </a:lnTo>
                  <a:lnTo>
                    <a:pt x="403" y="188"/>
                  </a:lnTo>
                  <a:lnTo>
                    <a:pt x="388" y="185"/>
                  </a:lnTo>
                  <a:lnTo>
                    <a:pt x="378" y="180"/>
                  </a:lnTo>
                  <a:lnTo>
                    <a:pt x="391" y="182"/>
                  </a:lnTo>
                  <a:lnTo>
                    <a:pt x="407" y="182"/>
                  </a:lnTo>
                  <a:lnTo>
                    <a:pt x="428" y="182"/>
                  </a:lnTo>
                  <a:lnTo>
                    <a:pt x="450" y="182"/>
                  </a:lnTo>
                  <a:lnTo>
                    <a:pt x="473" y="180"/>
                  </a:lnTo>
                  <a:lnTo>
                    <a:pt x="498" y="180"/>
                  </a:lnTo>
                  <a:lnTo>
                    <a:pt x="525" y="179"/>
                  </a:lnTo>
                  <a:lnTo>
                    <a:pt x="551" y="176"/>
                  </a:lnTo>
                  <a:lnTo>
                    <a:pt x="576" y="174"/>
                  </a:lnTo>
                  <a:lnTo>
                    <a:pt x="601" y="171"/>
                  </a:lnTo>
                  <a:lnTo>
                    <a:pt x="623" y="167"/>
                  </a:lnTo>
                  <a:lnTo>
                    <a:pt x="645" y="164"/>
                  </a:lnTo>
                  <a:lnTo>
                    <a:pt x="662" y="160"/>
                  </a:lnTo>
                  <a:lnTo>
                    <a:pt x="677" y="155"/>
                  </a:lnTo>
                  <a:lnTo>
                    <a:pt x="687" y="149"/>
                  </a:lnTo>
                  <a:lnTo>
                    <a:pt x="693" y="144"/>
                  </a:lnTo>
                  <a:lnTo>
                    <a:pt x="680" y="147"/>
                  </a:lnTo>
                  <a:lnTo>
                    <a:pt x="659" y="148"/>
                  </a:lnTo>
                  <a:lnTo>
                    <a:pt x="633" y="151"/>
                  </a:lnTo>
                  <a:lnTo>
                    <a:pt x="602" y="152"/>
                  </a:lnTo>
                  <a:lnTo>
                    <a:pt x="567" y="154"/>
                  </a:lnTo>
                  <a:lnTo>
                    <a:pt x="530" y="154"/>
                  </a:lnTo>
                  <a:lnTo>
                    <a:pt x="491" y="154"/>
                  </a:lnTo>
                  <a:lnTo>
                    <a:pt x="450" y="154"/>
                  </a:lnTo>
                  <a:lnTo>
                    <a:pt x="409" y="152"/>
                  </a:lnTo>
                  <a:lnTo>
                    <a:pt x="369" y="151"/>
                  </a:lnTo>
                  <a:lnTo>
                    <a:pt x="333" y="148"/>
                  </a:lnTo>
                  <a:lnTo>
                    <a:pt x="299" y="145"/>
                  </a:lnTo>
                  <a:lnTo>
                    <a:pt x="268" y="141"/>
                  </a:lnTo>
                  <a:lnTo>
                    <a:pt x="243" y="136"/>
                  </a:lnTo>
                  <a:lnTo>
                    <a:pt x="223" y="130"/>
                  </a:lnTo>
                  <a:lnTo>
                    <a:pt x="211" y="123"/>
                  </a:lnTo>
                  <a:lnTo>
                    <a:pt x="261" y="124"/>
                  </a:lnTo>
                  <a:lnTo>
                    <a:pt x="311" y="126"/>
                  </a:lnTo>
                  <a:lnTo>
                    <a:pt x="356" y="126"/>
                  </a:lnTo>
                  <a:lnTo>
                    <a:pt x="402" y="126"/>
                  </a:lnTo>
                  <a:lnTo>
                    <a:pt x="443" y="123"/>
                  </a:lnTo>
                  <a:lnTo>
                    <a:pt x="482" y="122"/>
                  </a:lnTo>
                  <a:lnTo>
                    <a:pt x="519" y="119"/>
                  </a:lnTo>
                  <a:lnTo>
                    <a:pt x="551" y="114"/>
                  </a:lnTo>
                  <a:lnTo>
                    <a:pt x="582" y="110"/>
                  </a:lnTo>
                  <a:lnTo>
                    <a:pt x="608" y="104"/>
                  </a:lnTo>
                  <a:lnTo>
                    <a:pt x="632" y="100"/>
                  </a:lnTo>
                  <a:lnTo>
                    <a:pt x="651" y="94"/>
                  </a:lnTo>
                  <a:lnTo>
                    <a:pt x="665" y="88"/>
                  </a:lnTo>
                  <a:lnTo>
                    <a:pt x="675" y="82"/>
                  </a:lnTo>
                  <a:lnTo>
                    <a:pt x="683" y="75"/>
                  </a:lnTo>
                  <a:lnTo>
                    <a:pt x="684" y="69"/>
                  </a:lnTo>
                  <a:lnTo>
                    <a:pt x="678" y="53"/>
                  </a:lnTo>
                  <a:lnTo>
                    <a:pt x="670" y="39"/>
                  </a:lnTo>
                  <a:lnTo>
                    <a:pt x="659" y="28"/>
                  </a:lnTo>
                  <a:lnTo>
                    <a:pt x="646" y="17"/>
                  </a:lnTo>
                  <a:lnTo>
                    <a:pt x="630" y="10"/>
                  </a:lnTo>
                  <a:lnTo>
                    <a:pt x="613" y="4"/>
                  </a:lnTo>
                  <a:lnTo>
                    <a:pt x="591" y="1"/>
                  </a:lnTo>
                  <a:lnTo>
                    <a:pt x="566" y="0"/>
                  </a:lnTo>
                  <a:lnTo>
                    <a:pt x="554" y="4"/>
                  </a:lnTo>
                  <a:lnTo>
                    <a:pt x="538" y="7"/>
                  </a:lnTo>
                  <a:lnTo>
                    <a:pt x="522" y="12"/>
                  </a:lnTo>
                  <a:lnTo>
                    <a:pt x="503" y="14"/>
                  </a:lnTo>
                  <a:lnTo>
                    <a:pt x="481" y="17"/>
                  </a:lnTo>
                  <a:lnTo>
                    <a:pt x="457" y="20"/>
                  </a:lnTo>
                  <a:lnTo>
                    <a:pt x="432" y="23"/>
                  </a:lnTo>
                  <a:lnTo>
                    <a:pt x="404" y="25"/>
                  </a:lnTo>
                  <a:lnTo>
                    <a:pt x="375" y="26"/>
                  </a:lnTo>
                  <a:lnTo>
                    <a:pt x="343" y="26"/>
                  </a:lnTo>
                  <a:lnTo>
                    <a:pt x="309" y="25"/>
                  </a:lnTo>
                  <a:lnTo>
                    <a:pt x="274" y="23"/>
                  </a:lnTo>
                  <a:lnTo>
                    <a:pt x="237" y="19"/>
                  </a:lnTo>
                  <a:lnTo>
                    <a:pt x="199" y="14"/>
                  </a:lnTo>
                  <a:lnTo>
                    <a:pt x="160" y="9"/>
                  </a:lnTo>
                  <a:lnTo>
                    <a:pt x="117" y="0"/>
                  </a:lnTo>
                  <a:lnTo>
                    <a:pt x="103" y="6"/>
                  </a:lnTo>
                  <a:lnTo>
                    <a:pt x="87" y="12"/>
                  </a:lnTo>
                  <a:lnTo>
                    <a:pt x="70" y="20"/>
                  </a:lnTo>
                  <a:lnTo>
                    <a:pt x="53" y="31"/>
                  </a:lnTo>
                  <a:lnTo>
                    <a:pt x="38" y="42"/>
                  </a:lnTo>
                  <a:lnTo>
                    <a:pt x="24" y="57"/>
                  </a:lnTo>
                  <a:lnTo>
                    <a:pt x="15" y="73"/>
                  </a:lnTo>
                  <a:lnTo>
                    <a:pt x="9" y="92"/>
                  </a:lnTo>
                  <a:lnTo>
                    <a:pt x="7" y="108"/>
                  </a:lnTo>
                  <a:lnTo>
                    <a:pt x="7" y="136"/>
                  </a:lnTo>
                  <a:lnTo>
                    <a:pt x="6" y="177"/>
                  </a:lnTo>
                  <a:lnTo>
                    <a:pt x="5" y="226"/>
                  </a:lnTo>
                  <a:close/>
                </a:path>
              </a:pathLst>
            </a:custGeom>
            <a:solidFill>
              <a:srgbClr val="D8E5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44">
              <a:extLst>
                <a:ext uri="{FF2B5EF4-FFF2-40B4-BE49-F238E27FC236}">
                  <a16:creationId xmlns:a16="http://schemas.microsoft.com/office/drawing/2014/main" id="{81B515C8-B183-5407-CCE8-4BC65F8C1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" y="2415"/>
              <a:ext cx="72" cy="908"/>
            </a:xfrm>
            <a:custGeom>
              <a:avLst/>
              <a:gdLst>
                <a:gd name="T0" fmla="*/ 72 w 72"/>
                <a:gd name="T1" fmla="*/ 0 h 908"/>
                <a:gd name="T2" fmla="*/ 60 w 72"/>
                <a:gd name="T3" fmla="*/ 1 h 908"/>
                <a:gd name="T4" fmla="*/ 49 w 72"/>
                <a:gd name="T5" fmla="*/ 5 h 908"/>
                <a:gd name="T6" fmla="*/ 38 w 72"/>
                <a:gd name="T7" fmla="*/ 13 h 908"/>
                <a:gd name="T8" fmla="*/ 28 w 72"/>
                <a:gd name="T9" fmla="*/ 22 h 908"/>
                <a:gd name="T10" fmla="*/ 19 w 72"/>
                <a:gd name="T11" fmla="*/ 35 h 908"/>
                <a:gd name="T12" fmla="*/ 13 w 72"/>
                <a:gd name="T13" fmla="*/ 54 h 908"/>
                <a:gd name="T14" fmla="*/ 9 w 72"/>
                <a:gd name="T15" fmla="*/ 76 h 908"/>
                <a:gd name="T16" fmla="*/ 8 w 72"/>
                <a:gd name="T17" fmla="*/ 104 h 908"/>
                <a:gd name="T18" fmla="*/ 6 w 72"/>
                <a:gd name="T19" fmla="*/ 262 h 908"/>
                <a:gd name="T20" fmla="*/ 5 w 72"/>
                <a:gd name="T21" fmla="*/ 529 h 908"/>
                <a:gd name="T22" fmla="*/ 2 w 72"/>
                <a:gd name="T23" fmla="*/ 782 h 908"/>
                <a:gd name="T24" fmla="*/ 0 w 72"/>
                <a:gd name="T25" fmla="*/ 893 h 908"/>
                <a:gd name="T26" fmla="*/ 34 w 72"/>
                <a:gd name="T27" fmla="*/ 908 h 908"/>
                <a:gd name="T28" fmla="*/ 35 w 72"/>
                <a:gd name="T29" fmla="*/ 786 h 908"/>
                <a:gd name="T30" fmla="*/ 38 w 72"/>
                <a:gd name="T31" fmla="*/ 516 h 908"/>
                <a:gd name="T32" fmla="*/ 41 w 72"/>
                <a:gd name="T33" fmla="*/ 240 h 908"/>
                <a:gd name="T34" fmla="*/ 46 w 72"/>
                <a:gd name="T35" fmla="*/ 101 h 908"/>
                <a:gd name="T36" fmla="*/ 47 w 72"/>
                <a:gd name="T37" fmla="*/ 73 h 908"/>
                <a:gd name="T38" fmla="*/ 50 w 72"/>
                <a:gd name="T39" fmla="*/ 45 h 908"/>
                <a:gd name="T40" fmla="*/ 57 w 72"/>
                <a:gd name="T41" fmla="*/ 19 h 908"/>
                <a:gd name="T42" fmla="*/ 72 w 72"/>
                <a:gd name="T43" fmla="*/ 0 h 90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2"/>
                <a:gd name="T67" fmla="*/ 0 h 908"/>
                <a:gd name="T68" fmla="*/ 72 w 72"/>
                <a:gd name="T69" fmla="*/ 908 h 90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2" h="908">
                  <a:moveTo>
                    <a:pt x="72" y="0"/>
                  </a:moveTo>
                  <a:lnTo>
                    <a:pt x="60" y="1"/>
                  </a:lnTo>
                  <a:lnTo>
                    <a:pt x="49" y="5"/>
                  </a:lnTo>
                  <a:lnTo>
                    <a:pt x="38" y="13"/>
                  </a:lnTo>
                  <a:lnTo>
                    <a:pt x="28" y="22"/>
                  </a:lnTo>
                  <a:lnTo>
                    <a:pt x="19" y="35"/>
                  </a:lnTo>
                  <a:lnTo>
                    <a:pt x="13" y="54"/>
                  </a:lnTo>
                  <a:lnTo>
                    <a:pt x="9" y="76"/>
                  </a:lnTo>
                  <a:lnTo>
                    <a:pt x="8" y="104"/>
                  </a:lnTo>
                  <a:lnTo>
                    <a:pt x="6" y="262"/>
                  </a:lnTo>
                  <a:lnTo>
                    <a:pt x="5" y="529"/>
                  </a:lnTo>
                  <a:lnTo>
                    <a:pt x="2" y="782"/>
                  </a:lnTo>
                  <a:lnTo>
                    <a:pt x="0" y="893"/>
                  </a:lnTo>
                  <a:lnTo>
                    <a:pt x="34" y="908"/>
                  </a:lnTo>
                  <a:lnTo>
                    <a:pt x="35" y="786"/>
                  </a:lnTo>
                  <a:lnTo>
                    <a:pt x="38" y="516"/>
                  </a:lnTo>
                  <a:lnTo>
                    <a:pt x="41" y="240"/>
                  </a:lnTo>
                  <a:lnTo>
                    <a:pt x="46" y="101"/>
                  </a:lnTo>
                  <a:lnTo>
                    <a:pt x="47" y="73"/>
                  </a:lnTo>
                  <a:lnTo>
                    <a:pt x="50" y="45"/>
                  </a:lnTo>
                  <a:lnTo>
                    <a:pt x="57" y="1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" name="Text Box 48">
            <a:extLst>
              <a:ext uri="{FF2B5EF4-FFF2-40B4-BE49-F238E27FC236}">
                <a16:creationId xmlns:a16="http://schemas.microsoft.com/office/drawing/2014/main" id="{7F3D0DA4-9A1F-73C5-5CF3-6D21FCBF7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2435" y="2783048"/>
            <a:ext cx="233249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  <a:latin typeface="+mj-lt"/>
              </a:rPr>
              <a:t>Solution</a:t>
            </a:r>
            <a:r>
              <a:rPr lang="en-US" dirty="0">
                <a:solidFill>
                  <a:srgbClr val="3A3A82"/>
                </a:solidFill>
                <a:latin typeface="+mj-lt"/>
              </a:rPr>
              <a:t>:</a:t>
            </a:r>
          </a:p>
          <a:p>
            <a:pPr algn="l" eaLnBrk="1" hangingPunct="1">
              <a:buFontTx/>
              <a:buChar char="•"/>
            </a:pPr>
            <a:r>
              <a:rPr lang="en-US" dirty="0">
                <a:solidFill>
                  <a:srgbClr val="3A3A82"/>
                </a:solidFill>
                <a:latin typeface="+mj-lt"/>
              </a:rPr>
              <a:t> 1 ml of 5</a:t>
            </a:r>
          </a:p>
          <a:p>
            <a:pPr algn="l" eaLnBrk="1" hangingPunct="1">
              <a:buFontTx/>
              <a:buChar char="•"/>
            </a:pPr>
            <a:r>
              <a:rPr lang="en-US" dirty="0">
                <a:solidFill>
                  <a:srgbClr val="3A3A82"/>
                </a:solidFill>
                <a:latin typeface="+mj-lt"/>
              </a:rPr>
              <a:t> 2 ml of 3</a:t>
            </a:r>
          </a:p>
          <a:p>
            <a:pPr algn="l" eaLnBrk="1" hangingPunct="1">
              <a:buFontTx/>
              <a:buChar char="•"/>
            </a:pPr>
            <a:r>
              <a:rPr lang="en-US" dirty="0">
                <a:solidFill>
                  <a:srgbClr val="3A3A82"/>
                </a:solidFill>
                <a:latin typeface="+mj-lt"/>
              </a:rPr>
              <a:t> 6 ml of 4</a:t>
            </a:r>
          </a:p>
          <a:p>
            <a:pPr algn="l" eaLnBrk="1" hangingPunct="1">
              <a:buFontTx/>
              <a:buChar char="•"/>
            </a:pPr>
            <a:r>
              <a:rPr lang="en-US" dirty="0">
                <a:solidFill>
                  <a:srgbClr val="3A3A82"/>
                </a:solidFill>
                <a:latin typeface="+mj-lt"/>
              </a:rPr>
              <a:t> 1 ml of 2</a:t>
            </a:r>
          </a:p>
          <a:p>
            <a:pPr eaLnBrk="1" hangingPunct="1"/>
            <a:r>
              <a:rPr lang="en-US" dirty="0">
                <a:solidFill>
                  <a:srgbClr val="3A3A82"/>
                </a:solidFill>
                <a:latin typeface="+mj-lt"/>
              </a:rPr>
              <a:t>Total Value: </a:t>
            </a:r>
            <a:r>
              <a:rPr lang="en-US" dirty="0">
                <a:solidFill>
                  <a:srgbClr val="3A3A82"/>
                </a:solidFill>
              </a:rPr>
              <a:t>$</a:t>
            </a:r>
            <a:r>
              <a:rPr lang="en-US" dirty="0">
                <a:solidFill>
                  <a:srgbClr val="3A3A82"/>
                </a:solidFill>
                <a:latin typeface="+mj-lt"/>
              </a:rPr>
              <a:t>124</a:t>
            </a:r>
          </a:p>
        </p:txBody>
      </p:sp>
      <p:sp>
        <p:nvSpPr>
          <p:cNvPr id="42" name="Text Box 49">
            <a:extLst>
              <a:ext uri="{FF2B5EF4-FFF2-40B4-BE49-F238E27FC236}">
                <a16:creationId xmlns:a16="http://schemas.microsoft.com/office/drawing/2014/main" id="{747451FE-EDF7-E76C-D6B2-7A915CE6E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785" y="5183679"/>
            <a:ext cx="170764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dirty="0">
                <a:solidFill>
                  <a:srgbClr val="3A3A82"/>
                </a:solidFill>
                <a:latin typeface="+mj-lt"/>
              </a:rPr>
              <a:t>“</a:t>
            </a:r>
            <a:r>
              <a:rPr lang="en-US" altLang="ja-JP" dirty="0">
                <a:solidFill>
                  <a:srgbClr val="3A3A82"/>
                </a:solidFill>
                <a:latin typeface="+mj-lt"/>
              </a:rPr>
              <a:t>knapsack</a:t>
            </a:r>
            <a:r>
              <a:rPr lang="ja-JP" altLang="en-US" dirty="0">
                <a:solidFill>
                  <a:srgbClr val="3A3A82"/>
                </a:solidFill>
                <a:latin typeface="+mj-lt"/>
              </a:rPr>
              <a:t>” </a:t>
            </a:r>
            <a:endParaRPr lang="en-US" altLang="ja-JP" dirty="0">
              <a:solidFill>
                <a:srgbClr val="3A3A82"/>
              </a:solidFill>
              <a:latin typeface="+mj-lt"/>
            </a:endParaRPr>
          </a:p>
          <a:p>
            <a:pPr eaLnBrk="1" hangingPunct="1"/>
            <a:r>
              <a:rPr lang="en-US" altLang="ja-JP" dirty="0">
                <a:solidFill>
                  <a:srgbClr val="3A3A82"/>
                </a:solidFill>
                <a:latin typeface="+mj-lt"/>
              </a:rPr>
              <a:t>  with 10ml</a:t>
            </a:r>
            <a:endParaRPr lang="en-US" dirty="0">
              <a:solidFill>
                <a:srgbClr val="3A3A82"/>
              </a:solidFill>
              <a:latin typeface="+mj-lt"/>
            </a:endParaRPr>
          </a:p>
        </p:txBody>
      </p:sp>
      <p:pic>
        <p:nvPicPr>
          <p:cNvPr id="43" name="Picture 42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D4752329-D5BD-E111-0425-3F9A09B4894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64344" y="2783048"/>
            <a:ext cx="1238205" cy="275365"/>
          </a:xfrm>
          <a:prstGeom prst="rect">
            <a:avLst/>
          </a:prstGeom>
        </p:spPr>
      </p:pic>
      <p:sp>
        <p:nvSpPr>
          <p:cNvPr id="44" name="Text Box 30">
            <a:extLst>
              <a:ext uri="{FF2B5EF4-FFF2-40B4-BE49-F238E27FC236}">
                <a16:creationId xmlns:a16="http://schemas.microsoft.com/office/drawing/2014/main" id="{76566845-93D0-B5F7-782A-F01C05A29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777" y="5672368"/>
            <a:ext cx="9578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3A3A82"/>
                </a:solidFill>
                <a:latin typeface="+mj-lt"/>
              </a:rPr>
              <a:t>Value:</a:t>
            </a:r>
          </a:p>
        </p:txBody>
      </p:sp>
      <p:sp>
        <p:nvSpPr>
          <p:cNvPr id="45" name="Text Box 32">
            <a:extLst>
              <a:ext uri="{FF2B5EF4-FFF2-40B4-BE49-F238E27FC236}">
                <a16:creationId xmlns:a16="http://schemas.microsoft.com/office/drawing/2014/main" id="{5982A120-F000-AD59-401B-AA5D3F836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004" y="6039717"/>
            <a:ext cx="12041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3A3A82"/>
                </a:solidFill>
                <a:latin typeface="+mj-lt"/>
              </a:rPr>
              <a:t>($ per ml)</a:t>
            </a:r>
          </a:p>
        </p:txBody>
      </p:sp>
      <p:sp>
        <p:nvSpPr>
          <p:cNvPr id="46" name="Text Box 22">
            <a:extLst>
              <a:ext uri="{FF2B5EF4-FFF2-40B4-BE49-F238E27FC236}">
                <a16:creationId xmlns:a16="http://schemas.microsoft.com/office/drawing/2014/main" id="{F7890A8D-C9D1-AAD0-FB07-8B0701342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5413" y="5722890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</a:t>
            </a:r>
          </a:p>
        </p:txBody>
      </p:sp>
      <p:sp>
        <p:nvSpPr>
          <p:cNvPr id="47" name="Text Box 22">
            <a:extLst>
              <a:ext uri="{FF2B5EF4-FFF2-40B4-BE49-F238E27FC236}">
                <a16:creationId xmlns:a16="http://schemas.microsoft.com/office/drawing/2014/main" id="{5C72D3D3-6859-0282-1BDC-32261940D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794" y="5722890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$4</a:t>
            </a:r>
          </a:p>
        </p:txBody>
      </p:sp>
      <p:sp>
        <p:nvSpPr>
          <p:cNvPr id="48" name="Text Box 22">
            <a:extLst>
              <a:ext uri="{FF2B5EF4-FFF2-40B4-BE49-F238E27FC236}">
                <a16:creationId xmlns:a16="http://schemas.microsoft.com/office/drawing/2014/main" id="{1EAD325E-CE33-D251-762E-C9E5F71D0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442" y="5718430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$20</a:t>
            </a:r>
          </a:p>
        </p:txBody>
      </p:sp>
      <p:sp>
        <p:nvSpPr>
          <p:cNvPr id="49" name="Text Box 22">
            <a:extLst>
              <a:ext uri="{FF2B5EF4-FFF2-40B4-BE49-F238E27FC236}">
                <a16:creationId xmlns:a16="http://schemas.microsoft.com/office/drawing/2014/main" id="{E46D383E-0161-260E-DD9A-0E307DE3D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9856" y="5722890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$5</a:t>
            </a:r>
          </a:p>
        </p:txBody>
      </p:sp>
      <p:sp>
        <p:nvSpPr>
          <p:cNvPr id="50" name="Text Box 22">
            <a:extLst>
              <a:ext uri="{FF2B5EF4-FFF2-40B4-BE49-F238E27FC236}">
                <a16:creationId xmlns:a16="http://schemas.microsoft.com/office/drawing/2014/main" id="{ABFF5240-28C1-E11D-3B60-99D48F179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385" y="5722890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$50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3E22C02A-58AE-F18C-1D96-8471D64BB6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2" y="1101549"/>
                <a:ext cx="86998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A set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items, with each item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having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positive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positive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 You are asked to choose items with </a:t>
                </a:r>
                <a:r>
                  <a:rPr lang="en-US" sz="2400" dirty="0">
                    <a:solidFill>
                      <a:srgbClr val="FF0000"/>
                    </a:solidFill>
                  </a:rPr>
                  <a:t>maximum total value</a:t>
                </a:r>
                <a:r>
                  <a:rPr lang="en-US" sz="2400" dirty="0">
                    <a:solidFill>
                      <a:srgbClr val="3A3A82"/>
                    </a:solidFill>
                  </a:rPr>
                  <a:t> so that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total weight </a:t>
                </a:r>
                <a:r>
                  <a:rPr lang="en-US" sz="2400" dirty="0">
                    <a:solidFill>
                      <a:srgbClr val="3A3A82"/>
                    </a:solidFill>
                  </a:rPr>
                  <a:t>is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at most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. </a:t>
                </a:r>
                <a:r>
                  <a:rPr lang="en-US" sz="2400" dirty="0">
                    <a:solidFill>
                      <a:srgbClr val="3A3A82"/>
                    </a:solidFill>
                  </a:rPr>
                  <a:t>We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are allowed to take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fractional amounts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(some percentage of each item).</a:t>
                </a: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3E22C02A-58AE-F18C-1D96-8471D64BB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2" y="1101549"/>
                <a:ext cx="8699873" cy="1982912"/>
              </a:xfrm>
              <a:prstGeom prst="rect">
                <a:avLst/>
              </a:prstGeom>
              <a:blipFill>
                <a:blip r:embed="rId6"/>
                <a:stretch>
                  <a:fillRect l="-210" t="-3692" r="-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49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Kruskal’s Algorithm for MSTs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BCAFD9-EE7D-0721-BBDA-AF90E5718D76}"/>
              </a:ext>
            </a:extLst>
          </p:cNvPr>
          <p:cNvSpPr txBox="1">
            <a:spLocks/>
          </p:cNvSpPr>
          <p:nvPr/>
        </p:nvSpPr>
        <p:spPr>
          <a:xfrm>
            <a:off x="128427" y="1147035"/>
            <a:ext cx="8866620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Idea 1</a:t>
            </a:r>
            <a:r>
              <a:rPr lang="en-US" sz="2400" dirty="0">
                <a:solidFill>
                  <a:srgbClr val="3A3A82"/>
                </a:solidFill>
              </a:rPr>
              <a:t>: Greedy approach. Consider the edges from </a:t>
            </a:r>
            <a:r>
              <a:rPr lang="en-US" sz="2400" dirty="0">
                <a:solidFill>
                  <a:srgbClr val="FF0000"/>
                </a:solidFill>
              </a:rPr>
              <a:t>smaller weight to larger</a:t>
            </a:r>
            <a:r>
              <a:rPr lang="en-US" sz="2400" dirty="0">
                <a:solidFill>
                  <a:srgbClr val="3A3A82"/>
                </a:solidFill>
              </a:rPr>
              <a:t>. Include each edge in the current solution as long as it does </a:t>
            </a:r>
            <a:r>
              <a:rPr lang="en-US" sz="2400" dirty="0">
                <a:solidFill>
                  <a:srgbClr val="FF0000"/>
                </a:solidFill>
              </a:rPr>
              <a:t>not create a cycle</a:t>
            </a:r>
            <a:r>
              <a:rPr lang="en-US" sz="2400" dirty="0">
                <a:solidFill>
                  <a:srgbClr val="3A3A82"/>
                </a:solidFill>
              </a:rPr>
              <a:t>, otherwise discard it. 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</a:t>
            </a: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BCAB0F19-8894-8460-0EBD-326885235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268198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D522B83F-3E53-5F83-D3C8-5D405A67C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2694289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8E709C98-C5F0-8533-B673-A7FF6875A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357453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" name="Oval 14">
            <a:extLst>
              <a:ext uri="{FF2B5EF4-FFF2-40B4-BE49-F238E27FC236}">
                <a16:creationId xmlns:a16="http://schemas.microsoft.com/office/drawing/2014/main" id="{096DEC14-1CB5-5C9A-A99D-D7731847B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453228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BFDDDF42-78D2-089F-7B6A-F284D9291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3350352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6" name="AutoShape 17">
            <a:extLst>
              <a:ext uri="{FF2B5EF4-FFF2-40B4-BE49-F238E27FC236}">
                <a16:creationId xmlns:a16="http://schemas.microsoft.com/office/drawing/2014/main" id="{161CF42A-6274-0500-A1E0-CECFCB3B02A2}"/>
              </a:ext>
            </a:extLst>
          </p:cNvPr>
          <p:cNvCxnSpPr>
            <a:cxnSpLocks noChangeShapeType="1"/>
            <a:stCxn id="8" idx="5"/>
            <a:endCxn id="19" idx="1"/>
          </p:cNvCxnSpPr>
          <p:nvPr/>
        </p:nvCxnSpPr>
        <p:spPr bwMode="auto">
          <a:xfrm>
            <a:off x="3145417" y="3064344"/>
            <a:ext cx="291516" cy="57579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AutoShape 18">
            <a:extLst>
              <a:ext uri="{FF2B5EF4-FFF2-40B4-BE49-F238E27FC236}">
                <a16:creationId xmlns:a16="http://schemas.microsoft.com/office/drawing/2014/main" id="{D2CC6174-C095-CFE5-4DBD-53492EB54963}"/>
              </a:ext>
            </a:extLst>
          </p:cNvPr>
          <p:cNvCxnSpPr>
            <a:cxnSpLocks noChangeShapeType="1"/>
            <a:stCxn id="19" idx="3"/>
            <a:endCxn id="22" idx="7"/>
          </p:cNvCxnSpPr>
          <p:nvPr/>
        </p:nvCxnSpPr>
        <p:spPr bwMode="auto">
          <a:xfrm flipH="1">
            <a:off x="2765179" y="3956896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" name="AutoShape 19">
            <a:extLst>
              <a:ext uri="{FF2B5EF4-FFF2-40B4-BE49-F238E27FC236}">
                <a16:creationId xmlns:a16="http://schemas.microsoft.com/office/drawing/2014/main" id="{B447E8A4-4B73-7602-FB4B-9E4FE60FF06A}"/>
              </a:ext>
            </a:extLst>
          </p:cNvPr>
          <p:cNvCxnSpPr>
            <a:cxnSpLocks noChangeShapeType="1"/>
            <a:stCxn id="8" idx="3"/>
            <a:endCxn id="22" idx="0"/>
          </p:cNvCxnSpPr>
          <p:nvPr/>
        </p:nvCxnSpPr>
        <p:spPr bwMode="auto">
          <a:xfrm flipH="1">
            <a:off x="2607680" y="3064344"/>
            <a:ext cx="222738" cy="146794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0">
            <a:extLst>
              <a:ext uri="{FF2B5EF4-FFF2-40B4-BE49-F238E27FC236}">
                <a16:creationId xmlns:a16="http://schemas.microsoft.com/office/drawing/2014/main" id="{6DFBACAE-4896-586E-CCCF-10E508474C07}"/>
              </a:ext>
            </a:extLst>
          </p:cNvPr>
          <p:cNvCxnSpPr>
            <a:cxnSpLocks noChangeShapeType="1"/>
            <a:stCxn id="19" idx="5"/>
            <a:endCxn id="62" idx="1"/>
          </p:cNvCxnSpPr>
          <p:nvPr/>
        </p:nvCxnSpPr>
        <p:spPr bwMode="auto">
          <a:xfrm>
            <a:off x="3751932" y="3956896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1">
            <a:extLst>
              <a:ext uri="{FF2B5EF4-FFF2-40B4-BE49-F238E27FC236}">
                <a16:creationId xmlns:a16="http://schemas.microsoft.com/office/drawing/2014/main" id="{726D3F5D-A52C-FDA9-D470-E61F200AB8E1}"/>
              </a:ext>
            </a:extLst>
          </p:cNvPr>
          <p:cNvCxnSpPr>
            <a:cxnSpLocks noChangeShapeType="1"/>
            <a:stCxn id="22" idx="6"/>
            <a:endCxn id="62" idx="2"/>
          </p:cNvCxnSpPr>
          <p:nvPr/>
        </p:nvCxnSpPr>
        <p:spPr bwMode="auto">
          <a:xfrm flipV="1">
            <a:off x="2830418" y="4367356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2">
            <a:extLst>
              <a:ext uri="{FF2B5EF4-FFF2-40B4-BE49-F238E27FC236}">
                <a16:creationId xmlns:a16="http://schemas.microsoft.com/office/drawing/2014/main" id="{FD29F537-51F9-990C-72E0-62C3BC8C79C7}"/>
              </a:ext>
            </a:extLst>
          </p:cNvPr>
          <p:cNvCxnSpPr>
            <a:cxnSpLocks noChangeShapeType="1"/>
            <a:stCxn id="8" idx="6"/>
            <a:endCxn id="57" idx="1"/>
          </p:cNvCxnSpPr>
          <p:nvPr/>
        </p:nvCxnSpPr>
        <p:spPr bwMode="auto">
          <a:xfrm>
            <a:off x="3210656" y="2905966"/>
            <a:ext cx="1340036" cy="3851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23">
            <a:extLst>
              <a:ext uri="{FF2B5EF4-FFF2-40B4-BE49-F238E27FC236}">
                <a16:creationId xmlns:a16="http://schemas.microsoft.com/office/drawing/2014/main" id="{9DE1664B-537B-F5FF-4B00-4C343996D536}"/>
              </a:ext>
            </a:extLst>
          </p:cNvPr>
          <p:cNvCxnSpPr>
            <a:cxnSpLocks noChangeShapeType="1"/>
            <a:stCxn id="25" idx="1"/>
            <a:endCxn id="12" idx="5"/>
          </p:cNvCxnSpPr>
          <p:nvPr/>
        </p:nvCxnSpPr>
        <p:spPr bwMode="auto">
          <a:xfrm flipH="1" flipV="1">
            <a:off x="5636756" y="3076649"/>
            <a:ext cx="790120" cy="339306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24">
            <a:extLst>
              <a:ext uri="{FF2B5EF4-FFF2-40B4-BE49-F238E27FC236}">
                <a16:creationId xmlns:a16="http://schemas.microsoft.com/office/drawing/2014/main" id="{C5BE3466-B8D1-ED7A-8509-605DC8F9AA1A}"/>
              </a:ext>
            </a:extLst>
          </p:cNvPr>
          <p:cNvCxnSpPr>
            <a:cxnSpLocks noChangeShapeType="1"/>
            <a:stCxn id="63" idx="7"/>
            <a:endCxn id="25" idx="3"/>
          </p:cNvCxnSpPr>
          <p:nvPr/>
        </p:nvCxnSpPr>
        <p:spPr bwMode="auto">
          <a:xfrm flipV="1">
            <a:off x="5900221" y="3732712"/>
            <a:ext cx="526655" cy="46923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Text Box 25">
            <a:extLst>
              <a:ext uri="{FF2B5EF4-FFF2-40B4-BE49-F238E27FC236}">
                <a16:creationId xmlns:a16="http://schemas.microsoft.com/office/drawing/2014/main" id="{E097F537-8E23-87CD-9A86-250F68336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287081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49" name="Text Box 26">
            <a:extLst>
              <a:ext uri="{FF2B5EF4-FFF2-40B4-BE49-F238E27FC236}">
                <a16:creationId xmlns:a16="http://schemas.microsoft.com/office/drawing/2014/main" id="{D332C192-710A-D18C-578A-78FA22CCB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349250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50" name="Text Box 27">
            <a:extLst>
              <a:ext uri="{FF2B5EF4-FFF2-40B4-BE49-F238E27FC236}">
                <a16:creationId xmlns:a16="http://schemas.microsoft.com/office/drawing/2014/main" id="{FD6B8623-E263-8326-66B4-937BA9E6D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3548059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51" name="Text Box 28">
            <a:extLst>
              <a:ext uri="{FF2B5EF4-FFF2-40B4-BE49-F238E27FC236}">
                <a16:creationId xmlns:a16="http://schemas.microsoft.com/office/drawing/2014/main" id="{7362D78A-3749-9370-E4D4-26EFE9F3E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311134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52" name="Text Box 30">
            <a:extLst>
              <a:ext uri="{FF2B5EF4-FFF2-40B4-BE49-F238E27FC236}">
                <a16:creationId xmlns:a16="http://schemas.microsoft.com/office/drawing/2014/main" id="{06CDA0A2-7216-03FF-89F0-F7DC5A879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3917391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53" name="Text Box 31">
            <a:extLst>
              <a:ext uri="{FF2B5EF4-FFF2-40B4-BE49-F238E27FC236}">
                <a16:creationId xmlns:a16="http://schemas.microsoft.com/office/drawing/2014/main" id="{2490B1E9-3868-71D3-81F3-B50B64A1D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2558610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54" name="Text Box 32">
            <a:extLst>
              <a:ext uri="{FF2B5EF4-FFF2-40B4-BE49-F238E27FC236}">
                <a16:creationId xmlns:a16="http://schemas.microsoft.com/office/drawing/2014/main" id="{FA3C0171-029E-B271-00E8-8D607117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3882337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55" name="AutoShape 33">
            <a:extLst>
              <a:ext uri="{FF2B5EF4-FFF2-40B4-BE49-F238E27FC236}">
                <a16:creationId xmlns:a16="http://schemas.microsoft.com/office/drawing/2014/main" id="{BD001C2D-1097-8BA9-04B0-DF6B1FFDF7D1}"/>
              </a:ext>
            </a:extLst>
          </p:cNvPr>
          <p:cNvCxnSpPr>
            <a:cxnSpLocks noChangeShapeType="1"/>
            <a:stCxn id="63" idx="0"/>
            <a:endCxn id="12" idx="4"/>
          </p:cNvCxnSpPr>
          <p:nvPr/>
        </p:nvCxnSpPr>
        <p:spPr bwMode="auto">
          <a:xfrm flipH="1" flipV="1">
            <a:off x="5479257" y="3142252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" name="Text Box 34">
            <a:extLst>
              <a:ext uri="{FF2B5EF4-FFF2-40B4-BE49-F238E27FC236}">
                <a16:creationId xmlns:a16="http://schemas.microsoft.com/office/drawing/2014/main" id="{5A89D0CE-AA94-1B4A-8004-9238D656C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349978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57" name="Oval 35">
            <a:extLst>
              <a:ext uri="{FF2B5EF4-FFF2-40B4-BE49-F238E27FC236}">
                <a16:creationId xmlns:a16="http://schemas.microsoft.com/office/drawing/2014/main" id="{3F6C9176-0021-A268-E76B-C109E193A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2878878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58" name="AutoShape 37">
            <a:extLst>
              <a:ext uri="{FF2B5EF4-FFF2-40B4-BE49-F238E27FC236}">
                <a16:creationId xmlns:a16="http://schemas.microsoft.com/office/drawing/2014/main" id="{19BBC6E7-40EF-1F2E-A9C3-D8F8FAE244DF}"/>
              </a:ext>
            </a:extLst>
          </p:cNvPr>
          <p:cNvCxnSpPr>
            <a:cxnSpLocks noChangeShapeType="1"/>
            <a:stCxn id="57" idx="4"/>
            <a:endCxn id="62" idx="0"/>
          </p:cNvCxnSpPr>
          <p:nvPr/>
        </p:nvCxnSpPr>
        <p:spPr bwMode="auto">
          <a:xfrm flipH="1">
            <a:off x="4635958" y="3326841"/>
            <a:ext cx="72234" cy="816533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9" name="Text Box 38">
            <a:extLst>
              <a:ext uri="{FF2B5EF4-FFF2-40B4-BE49-F238E27FC236}">
                <a16:creationId xmlns:a16="http://schemas.microsoft.com/office/drawing/2014/main" id="{17B1FBEE-6374-9F3A-5A43-F689BC3FC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3709987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60" name="AutoShape 39">
            <a:extLst>
              <a:ext uri="{FF2B5EF4-FFF2-40B4-BE49-F238E27FC236}">
                <a16:creationId xmlns:a16="http://schemas.microsoft.com/office/drawing/2014/main" id="{350B3496-B8D0-84CA-FE12-0FCF8EB83B6C}"/>
              </a:ext>
            </a:extLst>
          </p:cNvPr>
          <p:cNvCxnSpPr>
            <a:cxnSpLocks noChangeShapeType="1"/>
            <a:stCxn id="57" idx="3"/>
            <a:endCxn id="19" idx="7"/>
          </p:cNvCxnSpPr>
          <p:nvPr/>
        </p:nvCxnSpPr>
        <p:spPr bwMode="auto">
          <a:xfrm flipH="1">
            <a:off x="3751932" y="3261238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1" name="Text Box 40">
            <a:extLst>
              <a:ext uri="{FF2B5EF4-FFF2-40B4-BE49-F238E27FC236}">
                <a16:creationId xmlns:a16="http://schemas.microsoft.com/office/drawing/2014/main" id="{E9A447EA-E987-381C-0517-2B94C010C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3114371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62" name="Oval 16">
            <a:extLst>
              <a:ext uri="{FF2B5EF4-FFF2-40B4-BE49-F238E27FC236}">
                <a16:creationId xmlns:a16="http://schemas.microsoft.com/office/drawing/2014/main" id="{BEF45398-CEAE-58C3-247C-048DADCFF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414337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63" name="Oval 36">
            <a:extLst>
              <a:ext uri="{FF2B5EF4-FFF2-40B4-BE49-F238E27FC236}">
                <a16:creationId xmlns:a16="http://schemas.microsoft.com/office/drawing/2014/main" id="{C6B7C1A7-E78D-3FD4-0FBD-8E89B37C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4136341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64" name="AutoShape 18">
            <a:extLst>
              <a:ext uri="{FF2B5EF4-FFF2-40B4-BE49-F238E27FC236}">
                <a16:creationId xmlns:a16="http://schemas.microsoft.com/office/drawing/2014/main" id="{DBFB5A69-C73B-99F2-9AD5-0D2AE0BB7878}"/>
              </a:ext>
            </a:extLst>
          </p:cNvPr>
          <p:cNvCxnSpPr>
            <a:cxnSpLocks noChangeShapeType="1"/>
            <a:stCxn id="63" idx="2"/>
            <a:endCxn id="62" idx="6"/>
          </p:cNvCxnSpPr>
          <p:nvPr/>
        </p:nvCxnSpPr>
        <p:spPr bwMode="auto">
          <a:xfrm flipH="1">
            <a:off x="4858696" y="4360323"/>
            <a:ext cx="661287" cy="70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7" name="Text Box 38">
            <a:extLst>
              <a:ext uri="{FF2B5EF4-FFF2-40B4-BE49-F238E27FC236}">
                <a16:creationId xmlns:a16="http://schemas.microsoft.com/office/drawing/2014/main" id="{F2343A26-B152-8797-5120-D1CDAD7CE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4562148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8" name="Text Box 38">
            <a:extLst>
              <a:ext uri="{FF2B5EF4-FFF2-40B4-BE49-F238E27FC236}">
                <a16:creationId xmlns:a16="http://schemas.microsoft.com/office/drawing/2014/main" id="{44C8AC7B-4F32-6BC1-FF66-00FC2E9C7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4363494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98" name="Picture 97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184B9C00-4F31-2896-C0DA-E72669B6551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1410" y="2652577"/>
            <a:ext cx="1238205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292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Kruskal’s Algorithm for MSTs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BCAFD9-EE7D-0721-BBDA-AF90E5718D76}"/>
              </a:ext>
            </a:extLst>
          </p:cNvPr>
          <p:cNvSpPr txBox="1">
            <a:spLocks/>
          </p:cNvSpPr>
          <p:nvPr/>
        </p:nvSpPr>
        <p:spPr>
          <a:xfrm>
            <a:off x="128427" y="1147035"/>
            <a:ext cx="8866620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Idea 1</a:t>
            </a:r>
            <a:r>
              <a:rPr lang="en-US" sz="2400" dirty="0">
                <a:solidFill>
                  <a:srgbClr val="3A3A82"/>
                </a:solidFill>
              </a:rPr>
              <a:t>: Greedy approach. Consider the edges from </a:t>
            </a:r>
            <a:r>
              <a:rPr lang="en-US" sz="2400" dirty="0">
                <a:solidFill>
                  <a:srgbClr val="FF0000"/>
                </a:solidFill>
              </a:rPr>
              <a:t>smaller weight to larger</a:t>
            </a:r>
            <a:r>
              <a:rPr lang="en-US" sz="2400" dirty="0">
                <a:solidFill>
                  <a:srgbClr val="3A3A82"/>
                </a:solidFill>
              </a:rPr>
              <a:t>. Include each edge in the current solution as long as it does </a:t>
            </a:r>
            <a:r>
              <a:rPr lang="en-US" sz="2400" dirty="0">
                <a:solidFill>
                  <a:srgbClr val="FF0000"/>
                </a:solidFill>
              </a:rPr>
              <a:t>not create a cycle</a:t>
            </a:r>
            <a:r>
              <a:rPr lang="en-US" sz="2400" dirty="0">
                <a:solidFill>
                  <a:srgbClr val="3A3A82"/>
                </a:solidFill>
              </a:rPr>
              <a:t>, otherwise discard it. 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</a:t>
            </a: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BCAB0F19-8894-8460-0EBD-326885235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268198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D522B83F-3E53-5F83-D3C8-5D405A67C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2694289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8E709C98-C5F0-8533-B673-A7FF6875A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357453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" name="Oval 14">
            <a:extLst>
              <a:ext uri="{FF2B5EF4-FFF2-40B4-BE49-F238E27FC236}">
                <a16:creationId xmlns:a16="http://schemas.microsoft.com/office/drawing/2014/main" id="{096DEC14-1CB5-5C9A-A99D-D7731847B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453228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BFDDDF42-78D2-089F-7B6A-F284D9291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3350352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6" name="AutoShape 17">
            <a:extLst>
              <a:ext uri="{FF2B5EF4-FFF2-40B4-BE49-F238E27FC236}">
                <a16:creationId xmlns:a16="http://schemas.microsoft.com/office/drawing/2014/main" id="{161CF42A-6274-0500-A1E0-CECFCB3B02A2}"/>
              </a:ext>
            </a:extLst>
          </p:cNvPr>
          <p:cNvCxnSpPr>
            <a:cxnSpLocks noChangeShapeType="1"/>
            <a:stCxn id="8" idx="5"/>
            <a:endCxn id="19" idx="1"/>
          </p:cNvCxnSpPr>
          <p:nvPr/>
        </p:nvCxnSpPr>
        <p:spPr bwMode="auto">
          <a:xfrm>
            <a:off x="3145417" y="3064344"/>
            <a:ext cx="291516" cy="575795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AutoShape 18">
            <a:extLst>
              <a:ext uri="{FF2B5EF4-FFF2-40B4-BE49-F238E27FC236}">
                <a16:creationId xmlns:a16="http://schemas.microsoft.com/office/drawing/2014/main" id="{D2CC6174-C095-CFE5-4DBD-53492EB54963}"/>
              </a:ext>
            </a:extLst>
          </p:cNvPr>
          <p:cNvCxnSpPr>
            <a:cxnSpLocks noChangeShapeType="1"/>
            <a:stCxn id="19" idx="3"/>
            <a:endCxn id="22" idx="7"/>
          </p:cNvCxnSpPr>
          <p:nvPr/>
        </p:nvCxnSpPr>
        <p:spPr bwMode="auto">
          <a:xfrm flipH="1">
            <a:off x="2765179" y="3956896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" name="AutoShape 19">
            <a:extLst>
              <a:ext uri="{FF2B5EF4-FFF2-40B4-BE49-F238E27FC236}">
                <a16:creationId xmlns:a16="http://schemas.microsoft.com/office/drawing/2014/main" id="{B447E8A4-4B73-7602-FB4B-9E4FE60FF06A}"/>
              </a:ext>
            </a:extLst>
          </p:cNvPr>
          <p:cNvCxnSpPr>
            <a:cxnSpLocks noChangeShapeType="1"/>
            <a:stCxn id="8" idx="3"/>
            <a:endCxn id="22" idx="0"/>
          </p:cNvCxnSpPr>
          <p:nvPr/>
        </p:nvCxnSpPr>
        <p:spPr bwMode="auto">
          <a:xfrm flipH="1">
            <a:off x="2607680" y="3064344"/>
            <a:ext cx="222738" cy="146794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0">
            <a:extLst>
              <a:ext uri="{FF2B5EF4-FFF2-40B4-BE49-F238E27FC236}">
                <a16:creationId xmlns:a16="http://schemas.microsoft.com/office/drawing/2014/main" id="{6DFBACAE-4896-586E-CCCF-10E508474C07}"/>
              </a:ext>
            </a:extLst>
          </p:cNvPr>
          <p:cNvCxnSpPr>
            <a:cxnSpLocks noChangeShapeType="1"/>
            <a:stCxn id="19" idx="5"/>
            <a:endCxn id="62" idx="1"/>
          </p:cNvCxnSpPr>
          <p:nvPr/>
        </p:nvCxnSpPr>
        <p:spPr bwMode="auto">
          <a:xfrm>
            <a:off x="3751932" y="3956896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1">
            <a:extLst>
              <a:ext uri="{FF2B5EF4-FFF2-40B4-BE49-F238E27FC236}">
                <a16:creationId xmlns:a16="http://schemas.microsoft.com/office/drawing/2014/main" id="{726D3F5D-A52C-FDA9-D470-E61F200AB8E1}"/>
              </a:ext>
            </a:extLst>
          </p:cNvPr>
          <p:cNvCxnSpPr>
            <a:cxnSpLocks noChangeShapeType="1"/>
            <a:stCxn id="22" idx="6"/>
            <a:endCxn id="62" idx="2"/>
          </p:cNvCxnSpPr>
          <p:nvPr/>
        </p:nvCxnSpPr>
        <p:spPr bwMode="auto">
          <a:xfrm flipV="1">
            <a:off x="2830418" y="4367356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2">
            <a:extLst>
              <a:ext uri="{FF2B5EF4-FFF2-40B4-BE49-F238E27FC236}">
                <a16:creationId xmlns:a16="http://schemas.microsoft.com/office/drawing/2014/main" id="{FD29F537-51F9-990C-72E0-62C3BC8C79C7}"/>
              </a:ext>
            </a:extLst>
          </p:cNvPr>
          <p:cNvCxnSpPr>
            <a:cxnSpLocks noChangeShapeType="1"/>
            <a:stCxn id="8" idx="6"/>
            <a:endCxn id="57" idx="1"/>
          </p:cNvCxnSpPr>
          <p:nvPr/>
        </p:nvCxnSpPr>
        <p:spPr bwMode="auto">
          <a:xfrm>
            <a:off x="3210656" y="2905966"/>
            <a:ext cx="1340036" cy="3851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23">
            <a:extLst>
              <a:ext uri="{FF2B5EF4-FFF2-40B4-BE49-F238E27FC236}">
                <a16:creationId xmlns:a16="http://schemas.microsoft.com/office/drawing/2014/main" id="{9DE1664B-537B-F5FF-4B00-4C343996D536}"/>
              </a:ext>
            </a:extLst>
          </p:cNvPr>
          <p:cNvCxnSpPr>
            <a:cxnSpLocks noChangeShapeType="1"/>
            <a:stCxn id="25" idx="1"/>
            <a:endCxn id="12" idx="5"/>
          </p:cNvCxnSpPr>
          <p:nvPr/>
        </p:nvCxnSpPr>
        <p:spPr bwMode="auto">
          <a:xfrm flipH="1" flipV="1">
            <a:off x="5636756" y="3076649"/>
            <a:ext cx="790120" cy="339306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24">
            <a:extLst>
              <a:ext uri="{FF2B5EF4-FFF2-40B4-BE49-F238E27FC236}">
                <a16:creationId xmlns:a16="http://schemas.microsoft.com/office/drawing/2014/main" id="{C5BE3466-B8D1-ED7A-8509-605DC8F9AA1A}"/>
              </a:ext>
            </a:extLst>
          </p:cNvPr>
          <p:cNvCxnSpPr>
            <a:cxnSpLocks noChangeShapeType="1"/>
            <a:stCxn id="63" idx="7"/>
            <a:endCxn id="25" idx="3"/>
          </p:cNvCxnSpPr>
          <p:nvPr/>
        </p:nvCxnSpPr>
        <p:spPr bwMode="auto">
          <a:xfrm flipV="1">
            <a:off x="5900221" y="3732712"/>
            <a:ext cx="526655" cy="46923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Text Box 25">
            <a:extLst>
              <a:ext uri="{FF2B5EF4-FFF2-40B4-BE49-F238E27FC236}">
                <a16:creationId xmlns:a16="http://schemas.microsoft.com/office/drawing/2014/main" id="{E097F537-8E23-87CD-9A86-250F68336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287081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49" name="Text Box 26">
            <a:extLst>
              <a:ext uri="{FF2B5EF4-FFF2-40B4-BE49-F238E27FC236}">
                <a16:creationId xmlns:a16="http://schemas.microsoft.com/office/drawing/2014/main" id="{D332C192-710A-D18C-578A-78FA22CCB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349250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50" name="Text Box 27">
            <a:extLst>
              <a:ext uri="{FF2B5EF4-FFF2-40B4-BE49-F238E27FC236}">
                <a16:creationId xmlns:a16="http://schemas.microsoft.com/office/drawing/2014/main" id="{FD6B8623-E263-8326-66B4-937BA9E6D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3548059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51" name="Text Box 28">
            <a:extLst>
              <a:ext uri="{FF2B5EF4-FFF2-40B4-BE49-F238E27FC236}">
                <a16:creationId xmlns:a16="http://schemas.microsoft.com/office/drawing/2014/main" id="{7362D78A-3749-9370-E4D4-26EFE9F3E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311134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52" name="Text Box 30">
            <a:extLst>
              <a:ext uri="{FF2B5EF4-FFF2-40B4-BE49-F238E27FC236}">
                <a16:creationId xmlns:a16="http://schemas.microsoft.com/office/drawing/2014/main" id="{06CDA0A2-7216-03FF-89F0-F7DC5A879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3917391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53" name="Text Box 31">
            <a:extLst>
              <a:ext uri="{FF2B5EF4-FFF2-40B4-BE49-F238E27FC236}">
                <a16:creationId xmlns:a16="http://schemas.microsoft.com/office/drawing/2014/main" id="{2490B1E9-3868-71D3-81F3-B50B64A1D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2558610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54" name="Text Box 32">
            <a:extLst>
              <a:ext uri="{FF2B5EF4-FFF2-40B4-BE49-F238E27FC236}">
                <a16:creationId xmlns:a16="http://schemas.microsoft.com/office/drawing/2014/main" id="{FA3C0171-029E-B271-00E8-8D607117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3882337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55" name="AutoShape 33">
            <a:extLst>
              <a:ext uri="{FF2B5EF4-FFF2-40B4-BE49-F238E27FC236}">
                <a16:creationId xmlns:a16="http://schemas.microsoft.com/office/drawing/2014/main" id="{BD001C2D-1097-8BA9-04B0-DF6B1FFDF7D1}"/>
              </a:ext>
            </a:extLst>
          </p:cNvPr>
          <p:cNvCxnSpPr>
            <a:cxnSpLocks noChangeShapeType="1"/>
            <a:stCxn id="63" idx="0"/>
            <a:endCxn id="12" idx="4"/>
          </p:cNvCxnSpPr>
          <p:nvPr/>
        </p:nvCxnSpPr>
        <p:spPr bwMode="auto">
          <a:xfrm flipH="1" flipV="1">
            <a:off x="5479257" y="3142252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" name="Text Box 34">
            <a:extLst>
              <a:ext uri="{FF2B5EF4-FFF2-40B4-BE49-F238E27FC236}">
                <a16:creationId xmlns:a16="http://schemas.microsoft.com/office/drawing/2014/main" id="{5A89D0CE-AA94-1B4A-8004-9238D656C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349978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57" name="Oval 35">
            <a:extLst>
              <a:ext uri="{FF2B5EF4-FFF2-40B4-BE49-F238E27FC236}">
                <a16:creationId xmlns:a16="http://schemas.microsoft.com/office/drawing/2014/main" id="{3F6C9176-0021-A268-E76B-C109E193A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2878878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58" name="AutoShape 37">
            <a:extLst>
              <a:ext uri="{FF2B5EF4-FFF2-40B4-BE49-F238E27FC236}">
                <a16:creationId xmlns:a16="http://schemas.microsoft.com/office/drawing/2014/main" id="{19BBC6E7-40EF-1F2E-A9C3-D8F8FAE244DF}"/>
              </a:ext>
            </a:extLst>
          </p:cNvPr>
          <p:cNvCxnSpPr>
            <a:cxnSpLocks noChangeShapeType="1"/>
            <a:stCxn id="57" idx="4"/>
            <a:endCxn id="62" idx="0"/>
          </p:cNvCxnSpPr>
          <p:nvPr/>
        </p:nvCxnSpPr>
        <p:spPr bwMode="auto">
          <a:xfrm flipH="1">
            <a:off x="4635958" y="3326841"/>
            <a:ext cx="72234" cy="816533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9" name="Text Box 38">
            <a:extLst>
              <a:ext uri="{FF2B5EF4-FFF2-40B4-BE49-F238E27FC236}">
                <a16:creationId xmlns:a16="http://schemas.microsoft.com/office/drawing/2014/main" id="{17B1FBEE-6374-9F3A-5A43-F689BC3FC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3709987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60" name="AutoShape 39">
            <a:extLst>
              <a:ext uri="{FF2B5EF4-FFF2-40B4-BE49-F238E27FC236}">
                <a16:creationId xmlns:a16="http://schemas.microsoft.com/office/drawing/2014/main" id="{350B3496-B8D0-84CA-FE12-0FCF8EB83B6C}"/>
              </a:ext>
            </a:extLst>
          </p:cNvPr>
          <p:cNvCxnSpPr>
            <a:cxnSpLocks noChangeShapeType="1"/>
            <a:stCxn id="57" idx="3"/>
            <a:endCxn id="19" idx="7"/>
          </p:cNvCxnSpPr>
          <p:nvPr/>
        </p:nvCxnSpPr>
        <p:spPr bwMode="auto">
          <a:xfrm flipH="1">
            <a:off x="3751932" y="3261238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1" name="Text Box 40">
            <a:extLst>
              <a:ext uri="{FF2B5EF4-FFF2-40B4-BE49-F238E27FC236}">
                <a16:creationId xmlns:a16="http://schemas.microsoft.com/office/drawing/2014/main" id="{E9A447EA-E987-381C-0517-2B94C010C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3114371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62" name="Oval 16">
            <a:extLst>
              <a:ext uri="{FF2B5EF4-FFF2-40B4-BE49-F238E27FC236}">
                <a16:creationId xmlns:a16="http://schemas.microsoft.com/office/drawing/2014/main" id="{BEF45398-CEAE-58C3-247C-048DADCFF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414337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63" name="Oval 36">
            <a:extLst>
              <a:ext uri="{FF2B5EF4-FFF2-40B4-BE49-F238E27FC236}">
                <a16:creationId xmlns:a16="http://schemas.microsoft.com/office/drawing/2014/main" id="{C6B7C1A7-E78D-3FD4-0FBD-8E89B37C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4136341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64" name="AutoShape 18">
            <a:extLst>
              <a:ext uri="{FF2B5EF4-FFF2-40B4-BE49-F238E27FC236}">
                <a16:creationId xmlns:a16="http://schemas.microsoft.com/office/drawing/2014/main" id="{DBFB5A69-C73B-99F2-9AD5-0D2AE0BB7878}"/>
              </a:ext>
            </a:extLst>
          </p:cNvPr>
          <p:cNvCxnSpPr>
            <a:cxnSpLocks noChangeShapeType="1"/>
            <a:stCxn id="63" idx="2"/>
            <a:endCxn id="62" idx="6"/>
          </p:cNvCxnSpPr>
          <p:nvPr/>
        </p:nvCxnSpPr>
        <p:spPr bwMode="auto">
          <a:xfrm flipH="1">
            <a:off x="4858696" y="4360323"/>
            <a:ext cx="661287" cy="70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7" name="Text Box 38">
            <a:extLst>
              <a:ext uri="{FF2B5EF4-FFF2-40B4-BE49-F238E27FC236}">
                <a16:creationId xmlns:a16="http://schemas.microsoft.com/office/drawing/2014/main" id="{F2343A26-B152-8797-5120-D1CDAD7CE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4562148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8" name="Text Box 38">
            <a:extLst>
              <a:ext uri="{FF2B5EF4-FFF2-40B4-BE49-F238E27FC236}">
                <a16:creationId xmlns:a16="http://schemas.microsoft.com/office/drawing/2014/main" id="{44C8AC7B-4F32-6BC1-FF66-00FC2E9C7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4363494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98" name="Picture 97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184B9C00-4F31-2896-C0DA-E72669B6551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1410" y="2652577"/>
            <a:ext cx="1238205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036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Kruskal’s Algorithm for MSTs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BCAFD9-EE7D-0721-BBDA-AF90E5718D76}"/>
              </a:ext>
            </a:extLst>
          </p:cNvPr>
          <p:cNvSpPr txBox="1">
            <a:spLocks/>
          </p:cNvSpPr>
          <p:nvPr/>
        </p:nvSpPr>
        <p:spPr>
          <a:xfrm>
            <a:off x="128427" y="1147035"/>
            <a:ext cx="8866620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Idea 1</a:t>
            </a:r>
            <a:r>
              <a:rPr lang="en-US" sz="2400" dirty="0">
                <a:solidFill>
                  <a:srgbClr val="3A3A82"/>
                </a:solidFill>
              </a:rPr>
              <a:t>: Greedy approach. Consider the edges from </a:t>
            </a:r>
            <a:r>
              <a:rPr lang="en-US" sz="2400" dirty="0">
                <a:solidFill>
                  <a:srgbClr val="FF0000"/>
                </a:solidFill>
              </a:rPr>
              <a:t>smaller weight to larger</a:t>
            </a:r>
            <a:r>
              <a:rPr lang="en-US" sz="2400" dirty="0">
                <a:solidFill>
                  <a:srgbClr val="3A3A82"/>
                </a:solidFill>
              </a:rPr>
              <a:t>. Include each edge in the current solution as long as it does </a:t>
            </a:r>
            <a:r>
              <a:rPr lang="en-US" sz="2400" dirty="0">
                <a:solidFill>
                  <a:srgbClr val="FF0000"/>
                </a:solidFill>
              </a:rPr>
              <a:t>not create a cycle</a:t>
            </a:r>
            <a:r>
              <a:rPr lang="en-US" sz="2400" dirty="0">
                <a:solidFill>
                  <a:srgbClr val="3A3A82"/>
                </a:solidFill>
              </a:rPr>
              <a:t>, otherwise discard it. 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</a:t>
            </a: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BCAB0F19-8894-8460-0EBD-326885235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268198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D522B83F-3E53-5F83-D3C8-5D405A67C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2694289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8E709C98-C5F0-8533-B673-A7FF6875A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357453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" name="Oval 14">
            <a:extLst>
              <a:ext uri="{FF2B5EF4-FFF2-40B4-BE49-F238E27FC236}">
                <a16:creationId xmlns:a16="http://schemas.microsoft.com/office/drawing/2014/main" id="{096DEC14-1CB5-5C9A-A99D-D7731847B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453228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BFDDDF42-78D2-089F-7B6A-F284D9291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3350352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6" name="AutoShape 17">
            <a:extLst>
              <a:ext uri="{FF2B5EF4-FFF2-40B4-BE49-F238E27FC236}">
                <a16:creationId xmlns:a16="http://schemas.microsoft.com/office/drawing/2014/main" id="{161CF42A-6274-0500-A1E0-CECFCB3B02A2}"/>
              </a:ext>
            </a:extLst>
          </p:cNvPr>
          <p:cNvCxnSpPr>
            <a:cxnSpLocks noChangeShapeType="1"/>
            <a:stCxn id="8" idx="5"/>
            <a:endCxn id="19" idx="1"/>
          </p:cNvCxnSpPr>
          <p:nvPr/>
        </p:nvCxnSpPr>
        <p:spPr bwMode="auto">
          <a:xfrm>
            <a:off x="3145417" y="3064344"/>
            <a:ext cx="291516" cy="575795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AutoShape 18">
            <a:extLst>
              <a:ext uri="{FF2B5EF4-FFF2-40B4-BE49-F238E27FC236}">
                <a16:creationId xmlns:a16="http://schemas.microsoft.com/office/drawing/2014/main" id="{D2CC6174-C095-CFE5-4DBD-53492EB54963}"/>
              </a:ext>
            </a:extLst>
          </p:cNvPr>
          <p:cNvCxnSpPr>
            <a:cxnSpLocks noChangeShapeType="1"/>
            <a:stCxn id="19" idx="3"/>
            <a:endCxn id="22" idx="7"/>
          </p:cNvCxnSpPr>
          <p:nvPr/>
        </p:nvCxnSpPr>
        <p:spPr bwMode="auto">
          <a:xfrm flipH="1">
            <a:off x="2765179" y="3956896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" name="AutoShape 19">
            <a:extLst>
              <a:ext uri="{FF2B5EF4-FFF2-40B4-BE49-F238E27FC236}">
                <a16:creationId xmlns:a16="http://schemas.microsoft.com/office/drawing/2014/main" id="{B447E8A4-4B73-7602-FB4B-9E4FE60FF06A}"/>
              </a:ext>
            </a:extLst>
          </p:cNvPr>
          <p:cNvCxnSpPr>
            <a:cxnSpLocks noChangeShapeType="1"/>
            <a:stCxn id="8" idx="3"/>
            <a:endCxn id="22" idx="0"/>
          </p:cNvCxnSpPr>
          <p:nvPr/>
        </p:nvCxnSpPr>
        <p:spPr bwMode="auto">
          <a:xfrm flipH="1">
            <a:off x="2607680" y="3064344"/>
            <a:ext cx="222738" cy="146794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0">
            <a:extLst>
              <a:ext uri="{FF2B5EF4-FFF2-40B4-BE49-F238E27FC236}">
                <a16:creationId xmlns:a16="http://schemas.microsoft.com/office/drawing/2014/main" id="{6DFBACAE-4896-586E-CCCF-10E508474C07}"/>
              </a:ext>
            </a:extLst>
          </p:cNvPr>
          <p:cNvCxnSpPr>
            <a:cxnSpLocks noChangeShapeType="1"/>
            <a:stCxn id="19" idx="5"/>
            <a:endCxn id="62" idx="1"/>
          </p:cNvCxnSpPr>
          <p:nvPr/>
        </p:nvCxnSpPr>
        <p:spPr bwMode="auto">
          <a:xfrm>
            <a:off x="3751932" y="3956896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1">
            <a:extLst>
              <a:ext uri="{FF2B5EF4-FFF2-40B4-BE49-F238E27FC236}">
                <a16:creationId xmlns:a16="http://schemas.microsoft.com/office/drawing/2014/main" id="{726D3F5D-A52C-FDA9-D470-E61F200AB8E1}"/>
              </a:ext>
            </a:extLst>
          </p:cNvPr>
          <p:cNvCxnSpPr>
            <a:cxnSpLocks noChangeShapeType="1"/>
            <a:stCxn id="22" idx="6"/>
            <a:endCxn id="62" idx="2"/>
          </p:cNvCxnSpPr>
          <p:nvPr/>
        </p:nvCxnSpPr>
        <p:spPr bwMode="auto">
          <a:xfrm flipV="1">
            <a:off x="2830418" y="4367356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2">
            <a:extLst>
              <a:ext uri="{FF2B5EF4-FFF2-40B4-BE49-F238E27FC236}">
                <a16:creationId xmlns:a16="http://schemas.microsoft.com/office/drawing/2014/main" id="{FD29F537-51F9-990C-72E0-62C3BC8C79C7}"/>
              </a:ext>
            </a:extLst>
          </p:cNvPr>
          <p:cNvCxnSpPr>
            <a:cxnSpLocks noChangeShapeType="1"/>
            <a:stCxn id="8" idx="6"/>
            <a:endCxn id="57" idx="1"/>
          </p:cNvCxnSpPr>
          <p:nvPr/>
        </p:nvCxnSpPr>
        <p:spPr bwMode="auto">
          <a:xfrm>
            <a:off x="3210656" y="2905966"/>
            <a:ext cx="1340036" cy="3851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23">
            <a:extLst>
              <a:ext uri="{FF2B5EF4-FFF2-40B4-BE49-F238E27FC236}">
                <a16:creationId xmlns:a16="http://schemas.microsoft.com/office/drawing/2014/main" id="{9DE1664B-537B-F5FF-4B00-4C343996D536}"/>
              </a:ext>
            </a:extLst>
          </p:cNvPr>
          <p:cNvCxnSpPr>
            <a:cxnSpLocks noChangeShapeType="1"/>
            <a:stCxn id="25" idx="1"/>
            <a:endCxn id="12" idx="5"/>
          </p:cNvCxnSpPr>
          <p:nvPr/>
        </p:nvCxnSpPr>
        <p:spPr bwMode="auto">
          <a:xfrm flipH="1" flipV="1">
            <a:off x="5636756" y="3076649"/>
            <a:ext cx="790120" cy="339306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24">
            <a:extLst>
              <a:ext uri="{FF2B5EF4-FFF2-40B4-BE49-F238E27FC236}">
                <a16:creationId xmlns:a16="http://schemas.microsoft.com/office/drawing/2014/main" id="{C5BE3466-B8D1-ED7A-8509-605DC8F9AA1A}"/>
              </a:ext>
            </a:extLst>
          </p:cNvPr>
          <p:cNvCxnSpPr>
            <a:cxnSpLocks noChangeShapeType="1"/>
            <a:stCxn id="63" idx="7"/>
            <a:endCxn id="25" idx="3"/>
          </p:cNvCxnSpPr>
          <p:nvPr/>
        </p:nvCxnSpPr>
        <p:spPr bwMode="auto">
          <a:xfrm flipV="1">
            <a:off x="5900221" y="3732712"/>
            <a:ext cx="526655" cy="46923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Text Box 25">
            <a:extLst>
              <a:ext uri="{FF2B5EF4-FFF2-40B4-BE49-F238E27FC236}">
                <a16:creationId xmlns:a16="http://schemas.microsoft.com/office/drawing/2014/main" id="{E097F537-8E23-87CD-9A86-250F68336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287081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49" name="Text Box 26">
            <a:extLst>
              <a:ext uri="{FF2B5EF4-FFF2-40B4-BE49-F238E27FC236}">
                <a16:creationId xmlns:a16="http://schemas.microsoft.com/office/drawing/2014/main" id="{D332C192-710A-D18C-578A-78FA22CCB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349250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50" name="Text Box 27">
            <a:extLst>
              <a:ext uri="{FF2B5EF4-FFF2-40B4-BE49-F238E27FC236}">
                <a16:creationId xmlns:a16="http://schemas.microsoft.com/office/drawing/2014/main" id="{FD6B8623-E263-8326-66B4-937BA9E6D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3548059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51" name="Text Box 28">
            <a:extLst>
              <a:ext uri="{FF2B5EF4-FFF2-40B4-BE49-F238E27FC236}">
                <a16:creationId xmlns:a16="http://schemas.microsoft.com/office/drawing/2014/main" id="{7362D78A-3749-9370-E4D4-26EFE9F3E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311134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52" name="Text Box 30">
            <a:extLst>
              <a:ext uri="{FF2B5EF4-FFF2-40B4-BE49-F238E27FC236}">
                <a16:creationId xmlns:a16="http://schemas.microsoft.com/office/drawing/2014/main" id="{06CDA0A2-7216-03FF-89F0-F7DC5A879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3917391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53" name="Text Box 31">
            <a:extLst>
              <a:ext uri="{FF2B5EF4-FFF2-40B4-BE49-F238E27FC236}">
                <a16:creationId xmlns:a16="http://schemas.microsoft.com/office/drawing/2014/main" id="{2490B1E9-3868-71D3-81F3-B50B64A1D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2558610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54" name="Text Box 32">
            <a:extLst>
              <a:ext uri="{FF2B5EF4-FFF2-40B4-BE49-F238E27FC236}">
                <a16:creationId xmlns:a16="http://schemas.microsoft.com/office/drawing/2014/main" id="{FA3C0171-029E-B271-00E8-8D607117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3882337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55" name="AutoShape 33">
            <a:extLst>
              <a:ext uri="{FF2B5EF4-FFF2-40B4-BE49-F238E27FC236}">
                <a16:creationId xmlns:a16="http://schemas.microsoft.com/office/drawing/2014/main" id="{BD001C2D-1097-8BA9-04B0-DF6B1FFDF7D1}"/>
              </a:ext>
            </a:extLst>
          </p:cNvPr>
          <p:cNvCxnSpPr>
            <a:cxnSpLocks noChangeShapeType="1"/>
            <a:stCxn id="63" idx="0"/>
            <a:endCxn id="12" idx="4"/>
          </p:cNvCxnSpPr>
          <p:nvPr/>
        </p:nvCxnSpPr>
        <p:spPr bwMode="auto">
          <a:xfrm flipH="1" flipV="1">
            <a:off x="5479257" y="3142252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" name="Text Box 34">
            <a:extLst>
              <a:ext uri="{FF2B5EF4-FFF2-40B4-BE49-F238E27FC236}">
                <a16:creationId xmlns:a16="http://schemas.microsoft.com/office/drawing/2014/main" id="{5A89D0CE-AA94-1B4A-8004-9238D656C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349978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57" name="Oval 35">
            <a:extLst>
              <a:ext uri="{FF2B5EF4-FFF2-40B4-BE49-F238E27FC236}">
                <a16:creationId xmlns:a16="http://schemas.microsoft.com/office/drawing/2014/main" id="{3F6C9176-0021-A268-E76B-C109E193A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2878878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58" name="AutoShape 37">
            <a:extLst>
              <a:ext uri="{FF2B5EF4-FFF2-40B4-BE49-F238E27FC236}">
                <a16:creationId xmlns:a16="http://schemas.microsoft.com/office/drawing/2014/main" id="{19BBC6E7-40EF-1F2E-A9C3-D8F8FAE244DF}"/>
              </a:ext>
            </a:extLst>
          </p:cNvPr>
          <p:cNvCxnSpPr>
            <a:cxnSpLocks noChangeShapeType="1"/>
            <a:stCxn id="57" idx="4"/>
            <a:endCxn id="62" idx="0"/>
          </p:cNvCxnSpPr>
          <p:nvPr/>
        </p:nvCxnSpPr>
        <p:spPr bwMode="auto">
          <a:xfrm flipH="1">
            <a:off x="4635958" y="3326841"/>
            <a:ext cx="72234" cy="816533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9" name="Text Box 38">
            <a:extLst>
              <a:ext uri="{FF2B5EF4-FFF2-40B4-BE49-F238E27FC236}">
                <a16:creationId xmlns:a16="http://schemas.microsoft.com/office/drawing/2014/main" id="{17B1FBEE-6374-9F3A-5A43-F689BC3FC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3709987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60" name="AutoShape 39">
            <a:extLst>
              <a:ext uri="{FF2B5EF4-FFF2-40B4-BE49-F238E27FC236}">
                <a16:creationId xmlns:a16="http://schemas.microsoft.com/office/drawing/2014/main" id="{350B3496-B8D0-84CA-FE12-0FCF8EB83B6C}"/>
              </a:ext>
            </a:extLst>
          </p:cNvPr>
          <p:cNvCxnSpPr>
            <a:cxnSpLocks noChangeShapeType="1"/>
            <a:stCxn id="57" idx="3"/>
            <a:endCxn id="19" idx="7"/>
          </p:cNvCxnSpPr>
          <p:nvPr/>
        </p:nvCxnSpPr>
        <p:spPr bwMode="auto">
          <a:xfrm flipH="1">
            <a:off x="3751932" y="3261238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1" name="Text Box 40">
            <a:extLst>
              <a:ext uri="{FF2B5EF4-FFF2-40B4-BE49-F238E27FC236}">
                <a16:creationId xmlns:a16="http://schemas.microsoft.com/office/drawing/2014/main" id="{E9A447EA-E987-381C-0517-2B94C010C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3114371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62" name="Oval 16">
            <a:extLst>
              <a:ext uri="{FF2B5EF4-FFF2-40B4-BE49-F238E27FC236}">
                <a16:creationId xmlns:a16="http://schemas.microsoft.com/office/drawing/2014/main" id="{BEF45398-CEAE-58C3-247C-048DADCFF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414337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63" name="Oval 36">
            <a:extLst>
              <a:ext uri="{FF2B5EF4-FFF2-40B4-BE49-F238E27FC236}">
                <a16:creationId xmlns:a16="http://schemas.microsoft.com/office/drawing/2014/main" id="{C6B7C1A7-E78D-3FD4-0FBD-8E89B37C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4136341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64" name="AutoShape 18">
            <a:extLst>
              <a:ext uri="{FF2B5EF4-FFF2-40B4-BE49-F238E27FC236}">
                <a16:creationId xmlns:a16="http://schemas.microsoft.com/office/drawing/2014/main" id="{DBFB5A69-C73B-99F2-9AD5-0D2AE0BB7878}"/>
              </a:ext>
            </a:extLst>
          </p:cNvPr>
          <p:cNvCxnSpPr>
            <a:cxnSpLocks noChangeShapeType="1"/>
            <a:stCxn id="63" idx="2"/>
            <a:endCxn id="62" idx="6"/>
          </p:cNvCxnSpPr>
          <p:nvPr/>
        </p:nvCxnSpPr>
        <p:spPr bwMode="auto">
          <a:xfrm flipH="1">
            <a:off x="4858696" y="4360323"/>
            <a:ext cx="661287" cy="70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7" name="Text Box 38">
            <a:extLst>
              <a:ext uri="{FF2B5EF4-FFF2-40B4-BE49-F238E27FC236}">
                <a16:creationId xmlns:a16="http://schemas.microsoft.com/office/drawing/2014/main" id="{F2343A26-B152-8797-5120-D1CDAD7CE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4562148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8" name="Text Box 38">
            <a:extLst>
              <a:ext uri="{FF2B5EF4-FFF2-40B4-BE49-F238E27FC236}">
                <a16:creationId xmlns:a16="http://schemas.microsoft.com/office/drawing/2014/main" id="{44C8AC7B-4F32-6BC1-FF66-00FC2E9C7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4363494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98" name="Picture 97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184B9C00-4F31-2896-C0DA-E72669B6551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1410" y="2652577"/>
            <a:ext cx="1238205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336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Kruskal’s Algorithm for MSTs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BCAFD9-EE7D-0721-BBDA-AF90E5718D76}"/>
              </a:ext>
            </a:extLst>
          </p:cNvPr>
          <p:cNvSpPr txBox="1">
            <a:spLocks/>
          </p:cNvSpPr>
          <p:nvPr/>
        </p:nvSpPr>
        <p:spPr>
          <a:xfrm>
            <a:off x="128427" y="1147035"/>
            <a:ext cx="8866620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Idea 1</a:t>
            </a:r>
            <a:r>
              <a:rPr lang="en-US" sz="2400" dirty="0">
                <a:solidFill>
                  <a:srgbClr val="3A3A82"/>
                </a:solidFill>
              </a:rPr>
              <a:t>: Greedy approach. Consider the edges from </a:t>
            </a:r>
            <a:r>
              <a:rPr lang="en-US" sz="2400" dirty="0">
                <a:solidFill>
                  <a:srgbClr val="FF0000"/>
                </a:solidFill>
              </a:rPr>
              <a:t>smaller weight to larger</a:t>
            </a:r>
            <a:r>
              <a:rPr lang="en-US" sz="2400" dirty="0">
                <a:solidFill>
                  <a:srgbClr val="3A3A82"/>
                </a:solidFill>
              </a:rPr>
              <a:t>. Include each edge in the current solution as long as it does </a:t>
            </a:r>
            <a:r>
              <a:rPr lang="en-US" sz="2400" dirty="0">
                <a:solidFill>
                  <a:srgbClr val="FF0000"/>
                </a:solidFill>
              </a:rPr>
              <a:t>not create a cycle</a:t>
            </a:r>
            <a:r>
              <a:rPr lang="en-US" sz="2400" dirty="0">
                <a:solidFill>
                  <a:srgbClr val="3A3A82"/>
                </a:solidFill>
              </a:rPr>
              <a:t>, otherwise discard it. 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</a:t>
            </a: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BCAB0F19-8894-8460-0EBD-326885235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268198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D522B83F-3E53-5F83-D3C8-5D405A67C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2694289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8E709C98-C5F0-8533-B673-A7FF6875A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357453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" name="Oval 14">
            <a:extLst>
              <a:ext uri="{FF2B5EF4-FFF2-40B4-BE49-F238E27FC236}">
                <a16:creationId xmlns:a16="http://schemas.microsoft.com/office/drawing/2014/main" id="{096DEC14-1CB5-5C9A-A99D-D7731847B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453228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BFDDDF42-78D2-089F-7B6A-F284D9291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3350352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6" name="AutoShape 17">
            <a:extLst>
              <a:ext uri="{FF2B5EF4-FFF2-40B4-BE49-F238E27FC236}">
                <a16:creationId xmlns:a16="http://schemas.microsoft.com/office/drawing/2014/main" id="{161CF42A-6274-0500-A1E0-CECFCB3B02A2}"/>
              </a:ext>
            </a:extLst>
          </p:cNvPr>
          <p:cNvCxnSpPr>
            <a:cxnSpLocks noChangeShapeType="1"/>
            <a:stCxn id="8" idx="5"/>
            <a:endCxn id="19" idx="1"/>
          </p:cNvCxnSpPr>
          <p:nvPr/>
        </p:nvCxnSpPr>
        <p:spPr bwMode="auto">
          <a:xfrm>
            <a:off x="3145417" y="3064344"/>
            <a:ext cx="291516" cy="575795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AutoShape 18">
            <a:extLst>
              <a:ext uri="{FF2B5EF4-FFF2-40B4-BE49-F238E27FC236}">
                <a16:creationId xmlns:a16="http://schemas.microsoft.com/office/drawing/2014/main" id="{D2CC6174-C095-CFE5-4DBD-53492EB54963}"/>
              </a:ext>
            </a:extLst>
          </p:cNvPr>
          <p:cNvCxnSpPr>
            <a:cxnSpLocks noChangeShapeType="1"/>
            <a:stCxn id="19" idx="3"/>
            <a:endCxn id="22" idx="7"/>
          </p:cNvCxnSpPr>
          <p:nvPr/>
        </p:nvCxnSpPr>
        <p:spPr bwMode="auto">
          <a:xfrm flipH="1">
            <a:off x="2765179" y="3956896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" name="AutoShape 19">
            <a:extLst>
              <a:ext uri="{FF2B5EF4-FFF2-40B4-BE49-F238E27FC236}">
                <a16:creationId xmlns:a16="http://schemas.microsoft.com/office/drawing/2014/main" id="{B447E8A4-4B73-7602-FB4B-9E4FE60FF06A}"/>
              </a:ext>
            </a:extLst>
          </p:cNvPr>
          <p:cNvCxnSpPr>
            <a:cxnSpLocks noChangeShapeType="1"/>
            <a:stCxn id="8" idx="3"/>
            <a:endCxn id="22" idx="0"/>
          </p:cNvCxnSpPr>
          <p:nvPr/>
        </p:nvCxnSpPr>
        <p:spPr bwMode="auto">
          <a:xfrm flipH="1">
            <a:off x="2607680" y="3064344"/>
            <a:ext cx="222738" cy="146794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0">
            <a:extLst>
              <a:ext uri="{FF2B5EF4-FFF2-40B4-BE49-F238E27FC236}">
                <a16:creationId xmlns:a16="http://schemas.microsoft.com/office/drawing/2014/main" id="{6DFBACAE-4896-586E-CCCF-10E508474C07}"/>
              </a:ext>
            </a:extLst>
          </p:cNvPr>
          <p:cNvCxnSpPr>
            <a:cxnSpLocks noChangeShapeType="1"/>
            <a:stCxn id="19" idx="5"/>
            <a:endCxn id="62" idx="1"/>
          </p:cNvCxnSpPr>
          <p:nvPr/>
        </p:nvCxnSpPr>
        <p:spPr bwMode="auto">
          <a:xfrm>
            <a:off x="3751932" y="3956896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1">
            <a:extLst>
              <a:ext uri="{FF2B5EF4-FFF2-40B4-BE49-F238E27FC236}">
                <a16:creationId xmlns:a16="http://schemas.microsoft.com/office/drawing/2014/main" id="{726D3F5D-A52C-FDA9-D470-E61F200AB8E1}"/>
              </a:ext>
            </a:extLst>
          </p:cNvPr>
          <p:cNvCxnSpPr>
            <a:cxnSpLocks noChangeShapeType="1"/>
            <a:stCxn id="22" idx="6"/>
            <a:endCxn id="62" idx="2"/>
          </p:cNvCxnSpPr>
          <p:nvPr/>
        </p:nvCxnSpPr>
        <p:spPr bwMode="auto">
          <a:xfrm flipV="1">
            <a:off x="2830418" y="4367356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2">
            <a:extLst>
              <a:ext uri="{FF2B5EF4-FFF2-40B4-BE49-F238E27FC236}">
                <a16:creationId xmlns:a16="http://schemas.microsoft.com/office/drawing/2014/main" id="{FD29F537-51F9-990C-72E0-62C3BC8C79C7}"/>
              </a:ext>
            </a:extLst>
          </p:cNvPr>
          <p:cNvCxnSpPr>
            <a:cxnSpLocks noChangeShapeType="1"/>
            <a:stCxn id="8" idx="6"/>
            <a:endCxn id="57" idx="1"/>
          </p:cNvCxnSpPr>
          <p:nvPr/>
        </p:nvCxnSpPr>
        <p:spPr bwMode="auto">
          <a:xfrm>
            <a:off x="3210656" y="2905966"/>
            <a:ext cx="1340036" cy="3851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23">
            <a:extLst>
              <a:ext uri="{FF2B5EF4-FFF2-40B4-BE49-F238E27FC236}">
                <a16:creationId xmlns:a16="http://schemas.microsoft.com/office/drawing/2014/main" id="{9DE1664B-537B-F5FF-4B00-4C343996D536}"/>
              </a:ext>
            </a:extLst>
          </p:cNvPr>
          <p:cNvCxnSpPr>
            <a:cxnSpLocks noChangeShapeType="1"/>
            <a:stCxn id="25" idx="1"/>
            <a:endCxn id="12" idx="5"/>
          </p:cNvCxnSpPr>
          <p:nvPr/>
        </p:nvCxnSpPr>
        <p:spPr bwMode="auto">
          <a:xfrm flipH="1" flipV="1">
            <a:off x="5636756" y="3076649"/>
            <a:ext cx="790120" cy="339306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24">
            <a:extLst>
              <a:ext uri="{FF2B5EF4-FFF2-40B4-BE49-F238E27FC236}">
                <a16:creationId xmlns:a16="http://schemas.microsoft.com/office/drawing/2014/main" id="{C5BE3466-B8D1-ED7A-8509-605DC8F9AA1A}"/>
              </a:ext>
            </a:extLst>
          </p:cNvPr>
          <p:cNvCxnSpPr>
            <a:cxnSpLocks noChangeShapeType="1"/>
            <a:stCxn id="63" idx="7"/>
            <a:endCxn id="25" idx="3"/>
          </p:cNvCxnSpPr>
          <p:nvPr/>
        </p:nvCxnSpPr>
        <p:spPr bwMode="auto">
          <a:xfrm flipV="1">
            <a:off x="5900221" y="3732712"/>
            <a:ext cx="526655" cy="46923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Text Box 25">
            <a:extLst>
              <a:ext uri="{FF2B5EF4-FFF2-40B4-BE49-F238E27FC236}">
                <a16:creationId xmlns:a16="http://schemas.microsoft.com/office/drawing/2014/main" id="{E097F537-8E23-87CD-9A86-250F68336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287081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49" name="Text Box 26">
            <a:extLst>
              <a:ext uri="{FF2B5EF4-FFF2-40B4-BE49-F238E27FC236}">
                <a16:creationId xmlns:a16="http://schemas.microsoft.com/office/drawing/2014/main" id="{D332C192-710A-D18C-578A-78FA22CCB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349250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50" name="Text Box 27">
            <a:extLst>
              <a:ext uri="{FF2B5EF4-FFF2-40B4-BE49-F238E27FC236}">
                <a16:creationId xmlns:a16="http://schemas.microsoft.com/office/drawing/2014/main" id="{FD6B8623-E263-8326-66B4-937BA9E6D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3548059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51" name="Text Box 28">
            <a:extLst>
              <a:ext uri="{FF2B5EF4-FFF2-40B4-BE49-F238E27FC236}">
                <a16:creationId xmlns:a16="http://schemas.microsoft.com/office/drawing/2014/main" id="{7362D78A-3749-9370-E4D4-26EFE9F3E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311134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52" name="Text Box 30">
            <a:extLst>
              <a:ext uri="{FF2B5EF4-FFF2-40B4-BE49-F238E27FC236}">
                <a16:creationId xmlns:a16="http://schemas.microsoft.com/office/drawing/2014/main" id="{06CDA0A2-7216-03FF-89F0-F7DC5A879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3917391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53" name="Text Box 31">
            <a:extLst>
              <a:ext uri="{FF2B5EF4-FFF2-40B4-BE49-F238E27FC236}">
                <a16:creationId xmlns:a16="http://schemas.microsoft.com/office/drawing/2014/main" id="{2490B1E9-3868-71D3-81F3-B50B64A1D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2558610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54" name="Text Box 32">
            <a:extLst>
              <a:ext uri="{FF2B5EF4-FFF2-40B4-BE49-F238E27FC236}">
                <a16:creationId xmlns:a16="http://schemas.microsoft.com/office/drawing/2014/main" id="{FA3C0171-029E-B271-00E8-8D607117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3882337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55" name="AutoShape 33">
            <a:extLst>
              <a:ext uri="{FF2B5EF4-FFF2-40B4-BE49-F238E27FC236}">
                <a16:creationId xmlns:a16="http://schemas.microsoft.com/office/drawing/2014/main" id="{BD001C2D-1097-8BA9-04B0-DF6B1FFDF7D1}"/>
              </a:ext>
            </a:extLst>
          </p:cNvPr>
          <p:cNvCxnSpPr>
            <a:cxnSpLocks noChangeShapeType="1"/>
            <a:stCxn id="63" idx="0"/>
            <a:endCxn id="12" idx="4"/>
          </p:cNvCxnSpPr>
          <p:nvPr/>
        </p:nvCxnSpPr>
        <p:spPr bwMode="auto">
          <a:xfrm flipH="1" flipV="1">
            <a:off x="5479257" y="3142252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" name="Text Box 34">
            <a:extLst>
              <a:ext uri="{FF2B5EF4-FFF2-40B4-BE49-F238E27FC236}">
                <a16:creationId xmlns:a16="http://schemas.microsoft.com/office/drawing/2014/main" id="{5A89D0CE-AA94-1B4A-8004-9238D656C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349978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57" name="Oval 35">
            <a:extLst>
              <a:ext uri="{FF2B5EF4-FFF2-40B4-BE49-F238E27FC236}">
                <a16:creationId xmlns:a16="http://schemas.microsoft.com/office/drawing/2014/main" id="{3F6C9176-0021-A268-E76B-C109E193A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2878878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58" name="AutoShape 37">
            <a:extLst>
              <a:ext uri="{FF2B5EF4-FFF2-40B4-BE49-F238E27FC236}">
                <a16:creationId xmlns:a16="http://schemas.microsoft.com/office/drawing/2014/main" id="{19BBC6E7-40EF-1F2E-A9C3-D8F8FAE244DF}"/>
              </a:ext>
            </a:extLst>
          </p:cNvPr>
          <p:cNvCxnSpPr>
            <a:cxnSpLocks noChangeShapeType="1"/>
            <a:stCxn id="57" idx="4"/>
            <a:endCxn id="62" idx="0"/>
          </p:cNvCxnSpPr>
          <p:nvPr/>
        </p:nvCxnSpPr>
        <p:spPr bwMode="auto">
          <a:xfrm flipH="1">
            <a:off x="4635958" y="3326841"/>
            <a:ext cx="72234" cy="816533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9" name="Text Box 38">
            <a:extLst>
              <a:ext uri="{FF2B5EF4-FFF2-40B4-BE49-F238E27FC236}">
                <a16:creationId xmlns:a16="http://schemas.microsoft.com/office/drawing/2014/main" id="{17B1FBEE-6374-9F3A-5A43-F689BC3FC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3709987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60" name="AutoShape 39">
            <a:extLst>
              <a:ext uri="{FF2B5EF4-FFF2-40B4-BE49-F238E27FC236}">
                <a16:creationId xmlns:a16="http://schemas.microsoft.com/office/drawing/2014/main" id="{350B3496-B8D0-84CA-FE12-0FCF8EB83B6C}"/>
              </a:ext>
            </a:extLst>
          </p:cNvPr>
          <p:cNvCxnSpPr>
            <a:cxnSpLocks noChangeShapeType="1"/>
            <a:stCxn id="57" idx="3"/>
            <a:endCxn id="19" idx="7"/>
          </p:cNvCxnSpPr>
          <p:nvPr/>
        </p:nvCxnSpPr>
        <p:spPr bwMode="auto">
          <a:xfrm flipH="1">
            <a:off x="3751932" y="3261238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1" name="Text Box 40">
            <a:extLst>
              <a:ext uri="{FF2B5EF4-FFF2-40B4-BE49-F238E27FC236}">
                <a16:creationId xmlns:a16="http://schemas.microsoft.com/office/drawing/2014/main" id="{E9A447EA-E987-381C-0517-2B94C010C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3114371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62" name="Oval 16">
            <a:extLst>
              <a:ext uri="{FF2B5EF4-FFF2-40B4-BE49-F238E27FC236}">
                <a16:creationId xmlns:a16="http://schemas.microsoft.com/office/drawing/2014/main" id="{BEF45398-CEAE-58C3-247C-048DADCFF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414337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63" name="Oval 36">
            <a:extLst>
              <a:ext uri="{FF2B5EF4-FFF2-40B4-BE49-F238E27FC236}">
                <a16:creationId xmlns:a16="http://schemas.microsoft.com/office/drawing/2014/main" id="{C6B7C1A7-E78D-3FD4-0FBD-8E89B37C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4136341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64" name="AutoShape 18">
            <a:extLst>
              <a:ext uri="{FF2B5EF4-FFF2-40B4-BE49-F238E27FC236}">
                <a16:creationId xmlns:a16="http://schemas.microsoft.com/office/drawing/2014/main" id="{DBFB5A69-C73B-99F2-9AD5-0D2AE0BB7878}"/>
              </a:ext>
            </a:extLst>
          </p:cNvPr>
          <p:cNvCxnSpPr>
            <a:cxnSpLocks noChangeShapeType="1"/>
            <a:stCxn id="63" idx="2"/>
            <a:endCxn id="62" idx="6"/>
          </p:cNvCxnSpPr>
          <p:nvPr/>
        </p:nvCxnSpPr>
        <p:spPr bwMode="auto">
          <a:xfrm flipH="1">
            <a:off x="4858696" y="4360323"/>
            <a:ext cx="661287" cy="70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7" name="Text Box 38">
            <a:extLst>
              <a:ext uri="{FF2B5EF4-FFF2-40B4-BE49-F238E27FC236}">
                <a16:creationId xmlns:a16="http://schemas.microsoft.com/office/drawing/2014/main" id="{F2343A26-B152-8797-5120-D1CDAD7CE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4562148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8" name="Text Box 38">
            <a:extLst>
              <a:ext uri="{FF2B5EF4-FFF2-40B4-BE49-F238E27FC236}">
                <a16:creationId xmlns:a16="http://schemas.microsoft.com/office/drawing/2014/main" id="{44C8AC7B-4F32-6BC1-FF66-00FC2E9C7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4363494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98" name="Picture 97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184B9C00-4F31-2896-C0DA-E72669B6551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1410" y="2652577"/>
            <a:ext cx="1238205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581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Kruskal’s Algorithm for MSTs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BCAFD9-EE7D-0721-BBDA-AF90E5718D76}"/>
              </a:ext>
            </a:extLst>
          </p:cNvPr>
          <p:cNvSpPr txBox="1">
            <a:spLocks/>
          </p:cNvSpPr>
          <p:nvPr/>
        </p:nvSpPr>
        <p:spPr>
          <a:xfrm>
            <a:off x="128427" y="1147035"/>
            <a:ext cx="8866620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Idea 1</a:t>
            </a:r>
            <a:r>
              <a:rPr lang="en-US" sz="2400" dirty="0">
                <a:solidFill>
                  <a:srgbClr val="3A3A82"/>
                </a:solidFill>
              </a:rPr>
              <a:t>: Greedy approach. Consider the edges from </a:t>
            </a:r>
            <a:r>
              <a:rPr lang="en-US" sz="2400" dirty="0">
                <a:solidFill>
                  <a:srgbClr val="FF0000"/>
                </a:solidFill>
              </a:rPr>
              <a:t>smaller weight to larger</a:t>
            </a:r>
            <a:r>
              <a:rPr lang="en-US" sz="2400" dirty="0">
                <a:solidFill>
                  <a:srgbClr val="3A3A82"/>
                </a:solidFill>
              </a:rPr>
              <a:t>. Include each edge in the current solution as long as it does </a:t>
            </a:r>
            <a:r>
              <a:rPr lang="en-US" sz="2400" dirty="0">
                <a:solidFill>
                  <a:srgbClr val="FF0000"/>
                </a:solidFill>
              </a:rPr>
              <a:t>not create a cycle</a:t>
            </a:r>
            <a:r>
              <a:rPr lang="en-US" sz="2400" dirty="0">
                <a:solidFill>
                  <a:srgbClr val="3A3A82"/>
                </a:solidFill>
              </a:rPr>
              <a:t>, otherwise discard it. 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</a:t>
            </a: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BCAB0F19-8894-8460-0EBD-326885235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268198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D522B83F-3E53-5F83-D3C8-5D405A67C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2694289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8E709C98-C5F0-8533-B673-A7FF6875A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357453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" name="Oval 14">
            <a:extLst>
              <a:ext uri="{FF2B5EF4-FFF2-40B4-BE49-F238E27FC236}">
                <a16:creationId xmlns:a16="http://schemas.microsoft.com/office/drawing/2014/main" id="{096DEC14-1CB5-5C9A-A99D-D7731847B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453228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BFDDDF42-78D2-089F-7B6A-F284D9291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3350352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6" name="AutoShape 17">
            <a:extLst>
              <a:ext uri="{FF2B5EF4-FFF2-40B4-BE49-F238E27FC236}">
                <a16:creationId xmlns:a16="http://schemas.microsoft.com/office/drawing/2014/main" id="{161CF42A-6274-0500-A1E0-CECFCB3B02A2}"/>
              </a:ext>
            </a:extLst>
          </p:cNvPr>
          <p:cNvCxnSpPr>
            <a:cxnSpLocks noChangeShapeType="1"/>
            <a:stCxn id="8" idx="5"/>
            <a:endCxn id="19" idx="1"/>
          </p:cNvCxnSpPr>
          <p:nvPr/>
        </p:nvCxnSpPr>
        <p:spPr bwMode="auto">
          <a:xfrm>
            <a:off x="3145417" y="3064344"/>
            <a:ext cx="291516" cy="575795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AutoShape 18">
            <a:extLst>
              <a:ext uri="{FF2B5EF4-FFF2-40B4-BE49-F238E27FC236}">
                <a16:creationId xmlns:a16="http://schemas.microsoft.com/office/drawing/2014/main" id="{D2CC6174-C095-CFE5-4DBD-53492EB54963}"/>
              </a:ext>
            </a:extLst>
          </p:cNvPr>
          <p:cNvCxnSpPr>
            <a:cxnSpLocks noChangeShapeType="1"/>
            <a:stCxn id="19" idx="3"/>
            <a:endCxn id="22" idx="7"/>
          </p:cNvCxnSpPr>
          <p:nvPr/>
        </p:nvCxnSpPr>
        <p:spPr bwMode="auto">
          <a:xfrm flipH="1">
            <a:off x="2765179" y="3956896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" name="AutoShape 19">
            <a:extLst>
              <a:ext uri="{FF2B5EF4-FFF2-40B4-BE49-F238E27FC236}">
                <a16:creationId xmlns:a16="http://schemas.microsoft.com/office/drawing/2014/main" id="{B447E8A4-4B73-7602-FB4B-9E4FE60FF06A}"/>
              </a:ext>
            </a:extLst>
          </p:cNvPr>
          <p:cNvCxnSpPr>
            <a:cxnSpLocks noChangeShapeType="1"/>
            <a:stCxn id="8" idx="3"/>
            <a:endCxn id="22" idx="0"/>
          </p:cNvCxnSpPr>
          <p:nvPr/>
        </p:nvCxnSpPr>
        <p:spPr bwMode="auto">
          <a:xfrm flipH="1">
            <a:off x="2607680" y="3064344"/>
            <a:ext cx="222738" cy="146794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0">
            <a:extLst>
              <a:ext uri="{FF2B5EF4-FFF2-40B4-BE49-F238E27FC236}">
                <a16:creationId xmlns:a16="http://schemas.microsoft.com/office/drawing/2014/main" id="{6DFBACAE-4896-586E-CCCF-10E508474C07}"/>
              </a:ext>
            </a:extLst>
          </p:cNvPr>
          <p:cNvCxnSpPr>
            <a:cxnSpLocks noChangeShapeType="1"/>
            <a:stCxn id="19" idx="5"/>
            <a:endCxn id="62" idx="1"/>
          </p:cNvCxnSpPr>
          <p:nvPr/>
        </p:nvCxnSpPr>
        <p:spPr bwMode="auto">
          <a:xfrm>
            <a:off x="3751932" y="3956896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1">
            <a:extLst>
              <a:ext uri="{FF2B5EF4-FFF2-40B4-BE49-F238E27FC236}">
                <a16:creationId xmlns:a16="http://schemas.microsoft.com/office/drawing/2014/main" id="{726D3F5D-A52C-FDA9-D470-E61F200AB8E1}"/>
              </a:ext>
            </a:extLst>
          </p:cNvPr>
          <p:cNvCxnSpPr>
            <a:cxnSpLocks noChangeShapeType="1"/>
            <a:stCxn id="22" idx="6"/>
            <a:endCxn id="62" idx="2"/>
          </p:cNvCxnSpPr>
          <p:nvPr/>
        </p:nvCxnSpPr>
        <p:spPr bwMode="auto">
          <a:xfrm flipV="1">
            <a:off x="2830418" y="4367356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2">
            <a:extLst>
              <a:ext uri="{FF2B5EF4-FFF2-40B4-BE49-F238E27FC236}">
                <a16:creationId xmlns:a16="http://schemas.microsoft.com/office/drawing/2014/main" id="{FD29F537-51F9-990C-72E0-62C3BC8C79C7}"/>
              </a:ext>
            </a:extLst>
          </p:cNvPr>
          <p:cNvCxnSpPr>
            <a:cxnSpLocks noChangeShapeType="1"/>
            <a:stCxn id="8" idx="6"/>
            <a:endCxn id="57" idx="1"/>
          </p:cNvCxnSpPr>
          <p:nvPr/>
        </p:nvCxnSpPr>
        <p:spPr bwMode="auto">
          <a:xfrm>
            <a:off x="3210656" y="2905966"/>
            <a:ext cx="1340036" cy="38515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23">
            <a:extLst>
              <a:ext uri="{FF2B5EF4-FFF2-40B4-BE49-F238E27FC236}">
                <a16:creationId xmlns:a16="http://schemas.microsoft.com/office/drawing/2014/main" id="{9DE1664B-537B-F5FF-4B00-4C343996D536}"/>
              </a:ext>
            </a:extLst>
          </p:cNvPr>
          <p:cNvCxnSpPr>
            <a:cxnSpLocks noChangeShapeType="1"/>
            <a:stCxn id="25" idx="1"/>
            <a:endCxn id="12" idx="5"/>
          </p:cNvCxnSpPr>
          <p:nvPr/>
        </p:nvCxnSpPr>
        <p:spPr bwMode="auto">
          <a:xfrm flipH="1" flipV="1">
            <a:off x="5636756" y="3076649"/>
            <a:ext cx="790120" cy="339306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24">
            <a:extLst>
              <a:ext uri="{FF2B5EF4-FFF2-40B4-BE49-F238E27FC236}">
                <a16:creationId xmlns:a16="http://schemas.microsoft.com/office/drawing/2014/main" id="{C5BE3466-B8D1-ED7A-8509-605DC8F9AA1A}"/>
              </a:ext>
            </a:extLst>
          </p:cNvPr>
          <p:cNvCxnSpPr>
            <a:cxnSpLocks noChangeShapeType="1"/>
            <a:stCxn id="63" idx="7"/>
            <a:endCxn id="25" idx="3"/>
          </p:cNvCxnSpPr>
          <p:nvPr/>
        </p:nvCxnSpPr>
        <p:spPr bwMode="auto">
          <a:xfrm flipV="1">
            <a:off x="5900221" y="3732712"/>
            <a:ext cx="526655" cy="46923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Text Box 25">
            <a:extLst>
              <a:ext uri="{FF2B5EF4-FFF2-40B4-BE49-F238E27FC236}">
                <a16:creationId xmlns:a16="http://schemas.microsoft.com/office/drawing/2014/main" id="{E097F537-8E23-87CD-9A86-250F68336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287081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49" name="Text Box 26">
            <a:extLst>
              <a:ext uri="{FF2B5EF4-FFF2-40B4-BE49-F238E27FC236}">
                <a16:creationId xmlns:a16="http://schemas.microsoft.com/office/drawing/2014/main" id="{D332C192-710A-D18C-578A-78FA22CCB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349250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50" name="Text Box 27">
            <a:extLst>
              <a:ext uri="{FF2B5EF4-FFF2-40B4-BE49-F238E27FC236}">
                <a16:creationId xmlns:a16="http://schemas.microsoft.com/office/drawing/2014/main" id="{FD6B8623-E263-8326-66B4-937BA9E6D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3548059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51" name="Text Box 28">
            <a:extLst>
              <a:ext uri="{FF2B5EF4-FFF2-40B4-BE49-F238E27FC236}">
                <a16:creationId xmlns:a16="http://schemas.microsoft.com/office/drawing/2014/main" id="{7362D78A-3749-9370-E4D4-26EFE9F3E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311134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52" name="Text Box 30">
            <a:extLst>
              <a:ext uri="{FF2B5EF4-FFF2-40B4-BE49-F238E27FC236}">
                <a16:creationId xmlns:a16="http://schemas.microsoft.com/office/drawing/2014/main" id="{06CDA0A2-7216-03FF-89F0-F7DC5A879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3917391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53" name="Text Box 31">
            <a:extLst>
              <a:ext uri="{FF2B5EF4-FFF2-40B4-BE49-F238E27FC236}">
                <a16:creationId xmlns:a16="http://schemas.microsoft.com/office/drawing/2014/main" id="{2490B1E9-3868-71D3-81F3-B50B64A1D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2558610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54" name="Text Box 32">
            <a:extLst>
              <a:ext uri="{FF2B5EF4-FFF2-40B4-BE49-F238E27FC236}">
                <a16:creationId xmlns:a16="http://schemas.microsoft.com/office/drawing/2014/main" id="{FA3C0171-029E-B271-00E8-8D607117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3882337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55" name="AutoShape 33">
            <a:extLst>
              <a:ext uri="{FF2B5EF4-FFF2-40B4-BE49-F238E27FC236}">
                <a16:creationId xmlns:a16="http://schemas.microsoft.com/office/drawing/2014/main" id="{BD001C2D-1097-8BA9-04B0-DF6B1FFDF7D1}"/>
              </a:ext>
            </a:extLst>
          </p:cNvPr>
          <p:cNvCxnSpPr>
            <a:cxnSpLocks noChangeShapeType="1"/>
            <a:stCxn id="63" idx="0"/>
            <a:endCxn id="12" idx="4"/>
          </p:cNvCxnSpPr>
          <p:nvPr/>
        </p:nvCxnSpPr>
        <p:spPr bwMode="auto">
          <a:xfrm flipH="1" flipV="1">
            <a:off x="5479257" y="3142252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" name="Text Box 34">
            <a:extLst>
              <a:ext uri="{FF2B5EF4-FFF2-40B4-BE49-F238E27FC236}">
                <a16:creationId xmlns:a16="http://schemas.microsoft.com/office/drawing/2014/main" id="{5A89D0CE-AA94-1B4A-8004-9238D656C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349978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57" name="Oval 35">
            <a:extLst>
              <a:ext uri="{FF2B5EF4-FFF2-40B4-BE49-F238E27FC236}">
                <a16:creationId xmlns:a16="http://schemas.microsoft.com/office/drawing/2014/main" id="{3F6C9176-0021-A268-E76B-C109E193A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2878878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58" name="AutoShape 37">
            <a:extLst>
              <a:ext uri="{FF2B5EF4-FFF2-40B4-BE49-F238E27FC236}">
                <a16:creationId xmlns:a16="http://schemas.microsoft.com/office/drawing/2014/main" id="{19BBC6E7-40EF-1F2E-A9C3-D8F8FAE244DF}"/>
              </a:ext>
            </a:extLst>
          </p:cNvPr>
          <p:cNvCxnSpPr>
            <a:cxnSpLocks noChangeShapeType="1"/>
            <a:stCxn id="57" idx="4"/>
            <a:endCxn id="62" idx="0"/>
          </p:cNvCxnSpPr>
          <p:nvPr/>
        </p:nvCxnSpPr>
        <p:spPr bwMode="auto">
          <a:xfrm flipH="1">
            <a:off x="4635958" y="3326841"/>
            <a:ext cx="72234" cy="816533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9" name="Text Box 38">
            <a:extLst>
              <a:ext uri="{FF2B5EF4-FFF2-40B4-BE49-F238E27FC236}">
                <a16:creationId xmlns:a16="http://schemas.microsoft.com/office/drawing/2014/main" id="{17B1FBEE-6374-9F3A-5A43-F689BC3FC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3709987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60" name="AutoShape 39">
            <a:extLst>
              <a:ext uri="{FF2B5EF4-FFF2-40B4-BE49-F238E27FC236}">
                <a16:creationId xmlns:a16="http://schemas.microsoft.com/office/drawing/2014/main" id="{350B3496-B8D0-84CA-FE12-0FCF8EB83B6C}"/>
              </a:ext>
            </a:extLst>
          </p:cNvPr>
          <p:cNvCxnSpPr>
            <a:cxnSpLocks noChangeShapeType="1"/>
            <a:stCxn id="57" idx="3"/>
            <a:endCxn id="19" idx="7"/>
          </p:cNvCxnSpPr>
          <p:nvPr/>
        </p:nvCxnSpPr>
        <p:spPr bwMode="auto">
          <a:xfrm flipH="1">
            <a:off x="3751932" y="3261238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1" name="Text Box 40">
            <a:extLst>
              <a:ext uri="{FF2B5EF4-FFF2-40B4-BE49-F238E27FC236}">
                <a16:creationId xmlns:a16="http://schemas.microsoft.com/office/drawing/2014/main" id="{E9A447EA-E987-381C-0517-2B94C010C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3114371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62" name="Oval 16">
            <a:extLst>
              <a:ext uri="{FF2B5EF4-FFF2-40B4-BE49-F238E27FC236}">
                <a16:creationId xmlns:a16="http://schemas.microsoft.com/office/drawing/2014/main" id="{BEF45398-CEAE-58C3-247C-048DADCFF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414337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63" name="Oval 36">
            <a:extLst>
              <a:ext uri="{FF2B5EF4-FFF2-40B4-BE49-F238E27FC236}">
                <a16:creationId xmlns:a16="http://schemas.microsoft.com/office/drawing/2014/main" id="{C6B7C1A7-E78D-3FD4-0FBD-8E89B37C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4136341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64" name="AutoShape 18">
            <a:extLst>
              <a:ext uri="{FF2B5EF4-FFF2-40B4-BE49-F238E27FC236}">
                <a16:creationId xmlns:a16="http://schemas.microsoft.com/office/drawing/2014/main" id="{DBFB5A69-C73B-99F2-9AD5-0D2AE0BB7878}"/>
              </a:ext>
            </a:extLst>
          </p:cNvPr>
          <p:cNvCxnSpPr>
            <a:cxnSpLocks noChangeShapeType="1"/>
            <a:stCxn id="63" idx="2"/>
            <a:endCxn id="62" idx="6"/>
          </p:cNvCxnSpPr>
          <p:nvPr/>
        </p:nvCxnSpPr>
        <p:spPr bwMode="auto">
          <a:xfrm flipH="1">
            <a:off x="4858696" y="4360323"/>
            <a:ext cx="661287" cy="70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7" name="Text Box 38">
            <a:extLst>
              <a:ext uri="{FF2B5EF4-FFF2-40B4-BE49-F238E27FC236}">
                <a16:creationId xmlns:a16="http://schemas.microsoft.com/office/drawing/2014/main" id="{F2343A26-B152-8797-5120-D1CDAD7CE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4562148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8" name="Text Box 38">
            <a:extLst>
              <a:ext uri="{FF2B5EF4-FFF2-40B4-BE49-F238E27FC236}">
                <a16:creationId xmlns:a16="http://schemas.microsoft.com/office/drawing/2014/main" id="{44C8AC7B-4F32-6BC1-FF66-00FC2E9C7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4363494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98" name="Picture 97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184B9C00-4F31-2896-C0DA-E72669B6551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1410" y="2652577"/>
            <a:ext cx="1238205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887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Kruskal’s Algorithm for MSTs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BCAFD9-EE7D-0721-BBDA-AF90E5718D76}"/>
              </a:ext>
            </a:extLst>
          </p:cNvPr>
          <p:cNvSpPr txBox="1">
            <a:spLocks/>
          </p:cNvSpPr>
          <p:nvPr/>
        </p:nvSpPr>
        <p:spPr>
          <a:xfrm>
            <a:off x="128427" y="1147035"/>
            <a:ext cx="8866620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Idea 1</a:t>
            </a:r>
            <a:r>
              <a:rPr lang="en-US" sz="2400" dirty="0">
                <a:solidFill>
                  <a:srgbClr val="3A3A82"/>
                </a:solidFill>
              </a:rPr>
              <a:t>: Greedy approach. Consider the edges from </a:t>
            </a:r>
            <a:r>
              <a:rPr lang="en-US" sz="2400" dirty="0">
                <a:solidFill>
                  <a:srgbClr val="FF0000"/>
                </a:solidFill>
              </a:rPr>
              <a:t>smaller weight to larger</a:t>
            </a:r>
            <a:r>
              <a:rPr lang="en-US" sz="2400" dirty="0">
                <a:solidFill>
                  <a:srgbClr val="3A3A82"/>
                </a:solidFill>
              </a:rPr>
              <a:t>. Include each edge in the current solution as long as it does </a:t>
            </a:r>
            <a:r>
              <a:rPr lang="en-US" sz="2400" dirty="0">
                <a:solidFill>
                  <a:srgbClr val="FF0000"/>
                </a:solidFill>
              </a:rPr>
              <a:t>not create a cycle</a:t>
            </a:r>
            <a:r>
              <a:rPr lang="en-US" sz="2400" dirty="0">
                <a:solidFill>
                  <a:srgbClr val="3A3A82"/>
                </a:solidFill>
              </a:rPr>
              <a:t>, otherwise discard it. 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</a:t>
            </a: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BCAB0F19-8894-8460-0EBD-326885235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268198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D522B83F-3E53-5F83-D3C8-5D405A67C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2694289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8E709C98-C5F0-8533-B673-A7FF6875A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357453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" name="Oval 14">
            <a:extLst>
              <a:ext uri="{FF2B5EF4-FFF2-40B4-BE49-F238E27FC236}">
                <a16:creationId xmlns:a16="http://schemas.microsoft.com/office/drawing/2014/main" id="{096DEC14-1CB5-5C9A-A99D-D7731847B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453228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BFDDDF42-78D2-089F-7B6A-F284D9291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3350352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6" name="AutoShape 17">
            <a:extLst>
              <a:ext uri="{FF2B5EF4-FFF2-40B4-BE49-F238E27FC236}">
                <a16:creationId xmlns:a16="http://schemas.microsoft.com/office/drawing/2014/main" id="{161CF42A-6274-0500-A1E0-CECFCB3B02A2}"/>
              </a:ext>
            </a:extLst>
          </p:cNvPr>
          <p:cNvCxnSpPr>
            <a:cxnSpLocks noChangeShapeType="1"/>
            <a:stCxn id="8" idx="5"/>
            <a:endCxn id="19" idx="1"/>
          </p:cNvCxnSpPr>
          <p:nvPr/>
        </p:nvCxnSpPr>
        <p:spPr bwMode="auto">
          <a:xfrm>
            <a:off x="3145417" y="3064344"/>
            <a:ext cx="291516" cy="575795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AutoShape 18">
            <a:extLst>
              <a:ext uri="{FF2B5EF4-FFF2-40B4-BE49-F238E27FC236}">
                <a16:creationId xmlns:a16="http://schemas.microsoft.com/office/drawing/2014/main" id="{D2CC6174-C095-CFE5-4DBD-53492EB54963}"/>
              </a:ext>
            </a:extLst>
          </p:cNvPr>
          <p:cNvCxnSpPr>
            <a:cxnSpLocks noChangeShapeType="1"/>
            <a:stCxn id="19" idx="3"/>
            <a:endCxn id="22" idx="7"/>
          </p:cNvCxnSpPr>
          <p:nvPr/>
        </p:nvCxnSpPr>
        <p:spPr bwMode="auto">
          <a:xfrm flipH="1">
            <a:off x="2765179" y="3956896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" name="AutoShape 19">
            <a:extLst>
              <a:ext uri="{FF2B5EF4-FFF2-40B4-BE49-F238E27FC236}">
                <a16:creationId xmlns:a16="http://schemas.microsoft.com/office/drawing/2014/main" id="{B447E8A4-4B73-7602-FB4B-9E4FE60FF06A}"/>
              </a:ext>
            </a:extLst>
          </p:cNvPr>
          <p:cNvCxnSpPr>
            <a:cxnSpLocks noChangeShapeType="1"/>
            <a:stCxn id="8" idx="3"/>
            <a:endCxn id="22" idx="0"/>
          </p:cNvCxnSpPr>
          <p:nvPr/>
        </p:nvCxnSpPr>
        <p:spPr bwMode="auto">
          <a:xfrm flipH="1">
            <a:off x="2607680" y="3064344"/>
            <a:ext cx="222738" cy="146794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0">
            <a:extLst>
              <a:ext uri="{FF2B5EF4-FFF2-40B4-BE49-F238E27FC236}">
                <a16:creationId xmlns:a16="http://schemas.microsoft.com/office/drawing/2014/main" id="{6DFBACAE-4896-586E-CCCF-10E508474C07}"/>
              </a:ext>
            </a:extLst>
          </p:cNvPr>
          <p:cNvCxnSpPr>
            <a:cxnSpLocks noChangeShapeType="1"/>
            <a:stCxn id="19" idx="5"/>
            <a:endCxn id="62" idx="1"/>
          </p:cNvCxnSpPr>
          <p:nvPr/>
        </p:nvCxnSpPr>
        <p:spPr bwMode="auto">
          <a:xfrm>
            <a:off x="3751932" y="3956896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1">
            <a:extLst>
              <a:ext uri="{FF2B5EF4-FFF2-40B4-BE49-F238E27FC236}">
                <a16:creationId xmlns:a16="http://schemas.microsoft.com/office/drawing/2014/main" id="{726D3F5D-A52C-FDA9-D470-E61F200AB8E1}"/>
              </a:ext>
            </a:extLst>
          </p:cNvPr>
          <p:cNvCxnSpPr>
            <a:cxnSpLocks noChangeShapeType="1"/>
            <a:stCxn id="22" idx="6"/>
            <a:endCxn id="62" idx="2"/>
          </p:cNvCxnSpPr>
          <p:nvPr/>
        </p:nvCxnSpPr>
        <p:spPr bwMode="auto">
          <a:xfrm flipV="1">
            <a:off x="2830418" y="4367356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2">
            <a:extLst>
              <a:ext uri="{FF2B5EF4-FFF2-40B4-BE49-F238E27FC236}">
                <a16:creationId xmlns:a16="http://schemas.microsoft.com/office/drawing/2014/main" id="{FD29F537-51F9-990C-72E0-62C3BC8C79C7}"/>
              </a:ext>
            </a:extLst>
          </p:cNvPr>
          <p:cNvCxnSpPr>
            <a:cxnSpLocks noChangeShapeType="1"/>
            <a:stCxn id="8" idx="6"/>
            <a:endCxn id="57" idx="1"/>
          </p:cNvCxnSpPr>
          <p:nvPr/>
        </p:nvCxnSpPr>
        <p:spPr bwMode="auto">
          <a:xfrm>
            <a:off x="3210656" y="2905966"/>
            <a:ext cx="1340036" cy="38515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23">
            <a:extLst>
              <a:ext uri="{FF2B5EF4-FFF2-40B4-BE49-F238E27FC236}">
                <a16:creationId xmlns:a16="http://schemas.microsoft.com/office/drawing/2014/main" id="{9DE1664B-537B-F5FF-4B00-4C343996D536}"/>
              </a:ext>
            </a:extLst>
          </p:cNvPr>
          <p:cNvCxnSpPr>
            <a:cxnSpLocks noChangeShapeType="1"/>
            <a:stCxn id="25" idx="1"/>
            <a:endCxn id="12" idx="5"/>
          </p:cNvCxnSpPr>
          <p:nvPr/>
        </p:nvCxnSpPr>
        <p:spPr bwMode="auto">
          <a:xfrm flipH="1" flipV="1">
            <a:off x="5636756" y="3076649"/>
            <a:ext cx="790120" cy="339306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24">
            <a:extLst>
              <a:ext uri="{FF2B5EF4-FFF2-40B4-BE49-F238E27FC236}">
                <a16:creationId xmlns:a16="http://schemas.microsoft.com/office/drawing/2014/main" id="{C5BE3466-B8D1-ED7A-8509-605DC8F9AA1A}"/>
              </a:ext>
            </a:extLst>
          </p:cNvPr>
          <p:cNvCxnSpPr>
            <a:cxnSpLocks noChangeShapeType="1"/>
            <a:stCxn id="63" idx="7"/>
            <a:endCxn id="25" idx="3"/>
          </p:cNvCxnSpPr>
          <p:nvPr/>
        </p:nvCxnSpPr>
        <p:spPr bwMode="auto">
          <a:xfrm flipV="1">
            <a:off x="5900221" y="3732712"/>
            <a:ext cx="526655" cy="46923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Text Box 25">
            <a:extLst>
              <a:ext uri="{FF2B5EF4-FFF2-40B4-BE49-F238E27FC236}">
                <a16:creationId xmlns:a16="http://schemas.microsoft.com/office/drawing/2014/main" id="{E097F537-8E23-87CD-9A86-250F68336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287081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49" name="Text Box 26">
            <a:extLst>
              <a:ext uri="{FF2B5EF4-FFF2-40B4-BE49-F238E27FC236}">
                <a16:creationId xmlns:a16="http://schemas.microsoft.com/office/drawing/2014/main" id="{D332C192-710A-D18C-578A-78FA22CCB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349250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50" name="Text Box 27">
            <a:extLst>
              <a:ext uri="{FF2B5EF4-FFF2-40B4-BE49-F238E27FC236}">
                <a16:creationId xmlns:a16="http://schemas.microsoft.com/office/drawing/2014/main" id="{FD6B8623-E263-8326-66B4-937BA9E6D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3548059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51" name="Text Box 28">
            <a:extLst>
              <a:ext uri="{FF2B5EF4-FFF2-40B4-BE49-F238E27FC236}">
                <a16:creationId xmlns:a16="http://schemas.microsoft.com/office/drawing/2014/main" id="{7362D78A-3749-9370-E4D4-26EFE9F3E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311134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52" name="Text Box 30">
            <a:extLst>
              <a:ext uri="{FF2B5EF4-FFF2-40B4-BE49-F238E27FC236}">
                <a16:creationId xmlns:a16="http://schemas.microsoft.com/office/drawing/2014/main" id="{06CDA0A2-7216-03FF-89F0-F7DC5A879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3917391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53" name="Text Box 31">
            <a:extLst>
              <a:ext uri="{FF2B5EF4-FFF2-40B4-BE49-F238E27FC236}">
                <a16:creationId xmlns:a16="http://schemas.microsoft.com/office/drawing/2014/main" id="{2490B1E9-3868-71D3-81F3-B50B64A1D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2558610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54" name="Text Box 32">
            <a:extLst>
              <a:ext uri="{FF2B5EF4-FFF2-40B4-BE49-F238E27FC236}">
                <a16:creationId xmlns:a16="http://schemas.microsoft.com/office/drawing/2014/main" id="{FA3C0171-029E-B271-00E8-8D607117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3882337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55" name="AutoShape 33">
            <a:extLst>
              <a:ext uri="{FF2B5EF4-FFF2-40B4-BE49-F238E27FC236}">
                <a16:creationId xmlns:a16="http://schemas.microsoft.com/office/drawing/2014/main" id="{BD001C2D-1097-8BA9-04B0-DF6B1FFDF7D1}"/>
              </a:ext>
            </a:extLst>
          </p:cNvPr>
          <p:cNvCxnSpPr>
            <a:cxnSpLocks noChangeShapeType="1"/>
            <a:stCxn id="63" idx="0"/>
            <a:endCxn id="12" idx="4"/>
          </p:cNvCxnSpPr>
          <p:nvPr/>
        </p:nvCxnSpPr>
        <p:spPr bwMode="auto">
          <a:xfrm flipH="1" flipV="1">
            <a:off x="5479257" y="3142252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" name="Text Box 34">
            <a:extLst>
              <a:ext uri="{FF2B5EF4-FFF2-40B4-BE49-F238E27FC236}">
                <a16:creationId xmlns:a16="http://schemas.microsoft.com/office/drawing/2014/main" id="{5A89D0CE-AA94-1B4A-8004-9238D656C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349978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57" name="Oval 35">
            <a:extLst>
              <a:ext uri="{FF2B5EF4-FFF2-40B4-BE49-F238E27FC236}">
                <a16:creationId xmlns:a16="http://schemas.microsoft.com/office/drawing/2014/main" id="{3F6C9176-0021-A268-E76B-C109E193A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2878878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58" name="AutoShape 37">
            <a:extLst>
              <a:ext uri="{FF2B5EF4-FFF2-40B4-BE49-F238E27FC236}">
                <a16:creationId xmlns:a16="http://schemas.microsoft.com/office/drawing/2014/main" id="{19BBC6E7-40EF-1F2E-A9C3-D8F8FAE244DF}"/>
              </a:ext>
            </a:extLst>
          </p:cNvPr>
          <p:cNvCxnSpPr>
            <a:cxnSpLocks noChangeShapeType="1"/>
            <a:stCxn id="57" idx="4"/>
            <a:endCxn id="62" idx="0"/>
          </p:cNvCxnSpPr>
          <p:nvPr/>
        </p:nvCxnSpPr>
        <p:spPr bwMode="auto">
          <a:xfrm flipH="1">
            <a:off x="4635958" y="3326841"/>
            <a:ext cx="72234" cy="816533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9" name="Text Box 38">
            <a:extLst>
              <a:ext uri="{FF2B5EF4-FFF2-40B4-BE49-F238E27FC236}">
                <a16:creationId xmlns:a16="http://schemas.microsoft.com/office/drawing/2014/main" id="{17B1FBEE-6374-9F3A-5A43-F689BC3FC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3709987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60" name="AutoShape 39">
            <a:extLst>
              <a:ext uri="{FF2B5EF4-FFF2-40B4-BE49-F238E27FC236}">
                <a16:creationId xmlns:a16="http://schemas.microsoft.com/office/drawing/2014/main" id="{350B3496-B8D0-84CA-FE12-0FCF8EB83B6C}"/>
              </a:ext>
            </a:extLst>
          </p:cNvPr>
          <p:cNvCxnSpPr>
            <a:cxnSpLocks noChangeShapeType="1"/>
            <a:stCxn id="57" idx="3"/>
            <a:endCxn id="19" idx="7"/>
          </p:cNvCxnSpPr>
          <p:nvPr/>
        </p:nvCxnSpPr>
        <p:spPr bwMode="auto">
          <a:xfrm flipH="1">
            <a:off x="3751932" y="3261238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1" name="Text Box 40">
            <a:extLst>
              <a:ext uri="{FF2B5EF4-FFF2-40B4-BE49-F238E27FC236}">
                <a16:creationId xmlns:a16="http://schemas.microsoft.com/office/drawing/2014/main" id="{E9A447EA-E987-381C-0517-2B94C010C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3114371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62" name="Oval 16">
            <a:extLst>
              <a:ext uri="{FF2B5EF4-FFF2-40B4-BE49-F238E27FC236}">
                <a16:creationId xmlns:a16="http://schemas.microsoft.com/office/drawing/2014/main" id="{BEF45398-CEAE-58C3-247C-048DADCFF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414337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63" name="Oval 36">
            <a:extLst>
              <a:ext uri="{FF2B5EF4-FFF2-40B4-BE49-F238E27FC236}">
                <a16:creationId xmlns:a16="http://schemas.microsoft.com/office/drawing/2014/main" id="{C6B7C1A7-E78D-3FD4-0FBD-8E89B37C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4136341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64" name="AutoShape 18">
            <a:extLst>
              <a:ext uri="{FF2B5EF4-FFF2-40B4-BE49-F238E27FC236}">
                <a16:creationId xmlns:a16="http://schemas.microsoft.com/office/drawing/2014/main" id="{DBFB5A69-C73B-99F2-9AD5-0D2AE0BB7878}"/>
              </a:ext>
            </a:extLst>
          </p:cNvPr>
          <p:cNvCxnSpPr>
            <a:cxnSpLocks noChangeShapeType="1"/>
            <a:stCxn id="63" idx="2"/>
            <a:endCxn id="62" idx="6"/>
          </p:cNvCxnSpPr>
          <p:nvPr/>
        </p:nvCxnSpPr>
        <p:spPr bwMode="auto">
          <a:xfrm flipH="1">
            <a:off x="4858696" y="4360323"/>
            <a:ext cx="661287" cy="70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7" name="Text Box 38">
            <a:extLst>
              <a:ext uri="{FF2B5EF4-FFF2-40B4-BE49-F238E27FC236}">
                <a16:creationId xmlns:a16="http://schemas.microsoft.com/office/drawing/2014/main" id="{F2343A26-B152-8797-5120-D1CDAD7CE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4562148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8" name="Text Box 38">
            <a:extLst>
              <a:ext uri="{FF2B5EF4-FFF2-40B4-BE49-F238E27FC236}">
                <a16:creationId xmlns:a16="http://schemas.microsoft.com/office/drawing/2014/main" id="{44C8AC7B-4F32-6BC1-FF66-00FC2E9C7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4363494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98" name="Picture 97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184B9C00-4F31-2896-C0DA-E72669B6551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1410" y="2652577"/>
            <a:ext cx="1238205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492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Kruskal’s Algorithm for MSTs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BCAFD9-EE7D-0721-BBDA-AF90E5718D76}"/>
              </a:ext>
            </a:extLst>
          </p:cNvPr>
          <p:cNvSpPr txBox="1">
            <a:spLocks/>
          </p:cNvSpPr>
          <p:nvPr/>
        </p:nvSpPr>
        <p:spPr>
          <a:xfrm>
            <a:off x="128427" y="1147035"/>
            <a:ext cx="8866620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Idea 1</a:t>
            </a:r>
            <a:r>
              <a:rPr lang="en-US" sz="2400" dirty="0">
                <a:solidFill>
                  <a:srgbClr val="3A3A82"/>
                </a:solidFill>
              </a:rPr>
              <a:t>: Greedy approach. Consider the edges from </a:t>
            </a:r>
            <a:r>
              <a:rPr lang="en-US" sz="2400" dirty="0">
                <a:solidFill>
                  <a:srgbClr val="FF0000"/>
                </a:solidFill>
              </a:rPr>
              <a:t>smaller weight to larger</a:t>
            </a:r>
            <a:r>
              <a:rPr lang="en-US" sz="2400" dirty="0">
                <a:solidFill>
                  <a:srgbClr val="3A3A82"/>
                </a:solidFill>
              </a:rPr>
              <a:t>. Include each edge in the current solution as long as it does </a:t>
            </a:r>
            <a:r>
              <a:rPr lang="en-US" sz="2400" dirty="0">
                <a:solidFill>
                  <a:srgbClr val="FF0000"/>
                </a:solidFill>
              </a:rPr>
              <a:t>not create a cycle</a:t>
            </a:r>
            <a:r>
              <a:rPr lang="en-US" sz="2400" dirty="0">
                <a:solidFill>
                  <a:srgbClr val="3A3A82"/>
                </a:solidFill>
              </a:rPr>
              <a:t>, otherwise discard it. 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</a:t>
            </a: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BCAB0F19-8894-8460-0EBD-326885235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268198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D522B83F-3E53-5F83-D3C8-5D405A67C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2694289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8E709C98-C5F0-8533-B673-A7FF6875A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357453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" name="Oval 14">
            <a:extLst>
              <a:ext uri="{FF2B5EF4-FFF2-40B4-BE49-F238E27FC236}">
                <a16:creationId xmlns:a16="http://schemas.microsoft.com/office/drawing/2014/main" id="{096DEC14-1CB5-5C9A-A99D-D7731847B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453228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BFDDDF42-78D2-089F-7B6A-F284D9291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3350352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6" name="AutoShape 17">
            <a:extLst>
              <a:ext uri="{FF2B5EF4-FFF2-40B4-BE49-F238E27FC236}">
                <a16:creationId xmlns:a16="http://schemas.microsoft.com/office/drawing/2014/main" id="{161CF42A-6274-0500-A1E0-CECFCB3B02A2}"/>
              </a:ext>
            </a:extLst>
          </p:cNvPr>
          <p:cNvCxnSpPr>
            <a:cxnSpLocks noChangeShapeType="1"/>
            <a:stCxn id="8" idx="5"/>
            <a:endCxn id="19" idx="1"/>
          </p:cNvCxnSpPr>
          <p:nvPr/>
        </p:nvCxnSpPr>
        <p:spPr bwMode="auto">
          <a:xfrm>
            <a:off x="3145417" y="3064344"/>
            <a:ext cx="291516" cy="575795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AutoShape 18">
            <a:extLst>
              <a:ext uri="{FF2B5EF4-FFF2-40B4-BE49-F238E27FC236}">
                <a16:creationId xmlns:a16="http://schemas.microsoft.com/office/drawing/2014/main" id="{D2CC6174-C095-CFE5-4DBD-53492EB54963}"/>
              </a:ext>
            </a:extLst>
          </p:cNvPr>
          <p:cNvCxnSpPr>
            <a:cxnSpLocks noChangeShapeType="1"/>
            <a:stCxn id="19" idx="3"/>
            <a:endCxn id="22" idx="7"/>
          </p:cNvCxnSpPr>
          <p:nvPr/>
        </p:nvCxnSpPr>
        <p:spPr bwMode="auto">
          <a:xfrm flipH="1">
            <a:off x="2765179" y="3956896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" name="AutoShape 19">
            <a:extLst>
              <a:ext uri="{FF2B5EF4-FFF2-40B4-BE49-F238E27FC236}">
                <a16:creationId xmlns:a16="http://schemas.microsoft.com/office/drawing/2014/main" id="{B447E8A4-4B73-7602-FB4B-9E4FE60FF06A}"/>
              </a:ext>
            </a:extLst>
          </p:cNvPr>
          <p:cNvCxnSpPr>
            <a:cxnSpLocks noChangeShapeType="1"/>
            <a:stCxn id="8" idx="3"/>
            <a:endCxn id="22" idx="0"/>
          </p:cNvCxnSpPr>
          <p:nvPr/>
        </p:nvCxnSpPr>
        <p:spPr bwMode="auto">
          <a:xfrm flipH="1">
            <a:off x="2607680" y="3064344"/>
            <a:ext cx="222738" cy="146794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0">
            <a:extLst>
              <a:ext uri="{FF2B5EF4-FFF2-40B4-BE49-F238E27FC236}">
                <a16:creationId xmlns:a16="http://schemas.microsoft.com/office/drawing/2014/main" id="{6DFBACAE-4896-586E-CCCF-10E508474C07}"/>
              </a:ext>
            </a:extLst>
          </p:cNvPr>
          <p:cNvCxnSpPr>
            <a:cxnSpLocks noChangeShapeType="1"/>
            <a:stCxn id="19" idx="5"/>
            <a:endCxn id="62" idx="1"/>
          </p:cNvCxnSpPr>
          <p:nvPr/>
        </p:nvCxnSpPr>
        <p:spPr bwMode="auto">
          <a:xfrm>
            <a:off x="3751932" y="3956896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2">
            <a:extLst>
              <a:ext uri="{FF2B5EF4-FFF2-40B4-BE49-F238E27FC236}">
                <a16:creationId xmlns:a16="http://schemas.microsoft.com/office/drawing/2014/main" id="{FD29F537-51F9-990C-72E0-62C3BC8C79C7}"/>
              </a:ext>
            </a:extLst>
          </p:cNvPr>
          <p:cNvCxnSpPr>
            <a:cxnSpLocks noChangeShapeType="1"/>
            <a:stCxn id="8" idx="6"/>
            <a:endCxn id="57" idx="1"/>
          </p:cNvCxnSpPr>
          <p:nvPr/>
        </p:nvCxnSpPr>
        <p:spPr bwMode="auto">
          <a:xfrm>
            <a:off x="3210656" y="2905966"/>
            <a:ext cx="1340036" cy="38515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23">
            <a:extLst>
              <a:ext uri="{FF2B5EF4-FFF2-40B4-BE49-F238E27FC236}">
                <a16:creationId xmlns:a16="http://schemas.microsoft.com/office/drawing/2014/main" id="{9DE1664B-537B-F5FF-4B00-4C343996D536}"/>
              </a:ext>
            </a:extLst>
          </p:cNvPr>
          <p:cNvCxnSpPr>
            <a:cxnSpLocks noChangeShapeType="1"/>
            <a:stCxn id="25" idx="1"/>
            <a:endCxn id="12" idx="5"/>
          </p:cNvCxnSpPr>
          <p:nvPr/>
        </p:nvCxnSpPr>
        <p:spPr bwMode="auto">
          <a:xfrm flipH="1" flipV="1">
            <a:off x="5636756" y="3076649"/>
            <a:ext cx="790120" cy="339306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24">
            <a:extLst>
              <a:ext uri="{FF2B5EF4-FFF2-40B4-BE49-F238E27FC236}">
                <a16:creationId xmlns:a16="http://schemas.microsoft.com/office/drawing/2014/main" id="{C5BE3466-B8D1-ED7A-8509-605DC8F9AA1A}"/>
              </a:ext>
            </a:extLst>
          </p:cNvPr>
          <p:cNvCxnSpPr>
            <a:cxnSpLocks noChangeShapeType="1"/>
            <a:stCxn id="63" idx="7"/>
            <a:endCxn id="25" idx="3"/>
          </p:cNvCxnSpPr>
          <p:nvPr/>
        </p:nvCxnSpPr>
        <p:spPr bwMode="auto">
          <a:xfrm flipV="1">
            <a:off x="5900221" y="3732712"/>
            <a:ext cx="526655" cy="46923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Text Box 25">
            <a:extLst>
              <a:ext uri="{FF2B5EF4-FFF2-40B4-BE49-F238E27FC236}">
                <a16:creationId xmlns:a16="http://schemas.microsoft.com/office/drawing/2014/main" id="{E097F537-8E23-87CD-9A86-250F68336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287081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49" name="Text Box 26">
            <a:extLst>
              <a:ext uri="{FF2B5EF4-FFF2-40B4-BE49-F238E27FC236}">
                <a16:creationId xmlns:a16="http://schemas.microsoft.com/office/drawing/2014/main" id="{D332C192-710A-D18C-578A-78FA22CCB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349250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50" name="Text Box 27">
            <a:extLst>
              <a:ext uri="{FF2B5EF4-FFF2-40B4-BE49-F238E27FC236}">
                <a16:creationId xmlns:a16="http://schemas.microsoft.com/office/drawing/2014/main" id="{FD6B8623-E263-8326-66B4-937BA9E6D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3548059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51" name="Text Box 28">
            <a:extLst>
              <a:ext uri="{FF2B5EF4-FFF2-40B4-BE49-F238E27FC236}">
                <a16:creationId xmlns:a16="http://schemas.microsoft.com/office/drawing/2014/main" id="{7362D78A-3749-9370-E4D4-26EFE9F3E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311134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52" name="Text Box 30">
            <a:extLst>
              <a:ext uri="{FF2B5EF4-FFF2-40B4-BE49-F238E27FC236}">
                <a16:creationId xmlns:a16="http://schemas.microsoft.com/office/drawing/2014/main" id="{06CDA0A2-7216-03FF-89F0-F7DC5A879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3917391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53" name="Text Box 31">
            <a:extLst>
              <a:ext uri="{FF2B5EF4-FFF2-40B4-BE49-F238E27FC236}">
                <a16:creationId xmlns:a16="http://schemas.microsoft.com/office/drawing/2014/main" id="{2490B1E9-3868-71D3-81F3-B50B64A1D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2558610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54" name="Text Box 32">
            <a:extLst>
              <a:ext uri="{FF2B5EF4-FFF2-40B4-BE49-F238E27FC236}">
                <a16:creationId xmlns:a16="http://schemas.microsoft.com/office/drawing/2014/main" id="{FA3C0171-029E-B271-00E8-8D607117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3882337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55" name="AutoShape 33">
            <a:extLst>
              <a:ext uri="{FF2B5EF4-FFF2-40B4-BE49-F238E27FC236}">
                <a16:creationId xmlns:a16="http://schemas.microsoft.com/office/drawing/2014/main" id="{BD001C2D-1097-8BA9-04B0-DF6B1FFDF7D1}"/>
              </a:ext>
            </a:extLst>
          </p:cNvPr>
          <p:cNvCxnSpPr>
            <a:cxnSpLocks noChangeShapeType="1"/>
            <a:stCxn id="63" idx="0"/>
            <a:endCxn id="12" idx="4"/>
          </p:cNvCxnSpPr>
          <p:nvPr/>
        </p:nvCxnSpPr>
        <p:spPr bwMode="auto">
          <a:xfrm flipH="1" flipV="1">
            <a:off x="5479257" y="3142252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" name="Text Box 34">
            <a:extLst>
              <a:ext uri="{FF2B5EF4-FFF2-40B4-BE49-F238E27FC236}">
                <a16:creationId xmlns:a16="http://schemas.microsoft.com/office/drawing/2014/main" id="{5A89D0CE-AA94-1B4A-8004-9238D656C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349978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57" name="Oval 35">
            <a:extLst>
              <a:ext uri="{FF2B5EF4-FFF2-40B4-BE49-F238E27FC236}">
                <a16:creationId xmlns:a16="http://schemas.microsoft.com/office/drawing/2014/main" id="{3F6C9176-0021-A268-E76B-C109E193A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2878878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58" name="AutoShape 37">
            <a:extLst>
              <a:ext uri="{FF2B5EF4-FFF2-40B4-BE49-F238E27FC236}">
                <a16:creationId xmlns:a16="http://schemas.microsoft.com/office/drawing/2014/main" id="{19BBC6E7-40EF-1F2E-A9C3-D8F8FAE244DF}"/>
              </a:ext>
            </a:extLst>
          </p:cNvPr>
          <p:cNvCxnSpPr>
            <a:cxnSpLocks noChangeShapeType="1"/>
            <a:stCxn id="57" idx="4"/>
            <a:endCxn id="62" idx="0"/>
          </p:cNvCxnSpPr>
          <p:nvPr/>
        </p:nvCxnSpPr>
        <p:spPr bwMode="auto">
          <a:xfrm flipH="1">
            <a:off x="4635958" y="3326841"/>
            <a:ext cx="72234" cy="816533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9" name="Text Box 38">
            <a:extLst>
              <a:ext uri="{FF2B5EF4-FFF2-40B4-BE49-F238E27FC236}">
                <a16:creationId xmlns:a16="http://schemas.microsoft.com/office/drawing/2014/main" id="{17B1FBEE-6374-9F3A-5A43-F689BC3FC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3709987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60" name="AutoShape 39">
            <a:extLst>
              <a:ext uri="{FF2B5EF4-FFF2-40B4-BE49-F238E27FC236}">
                <a16:creationId xmlns:a16="http://schemas.microsoft.com/office/drawing/2014/main" id="{350B3496-B8D0-84CA-FE12-0FCF8EB83B6C}"/>
              </a:ext>
            </a:extLst>
          </p:cNvPr>
          <p:cNvCxnSpPr>
            <a:cxnSpLocks noChangeShapeType="1"/>
            <a:stCxn id="57" idx="3"/>
            <a:endCxn id="19" idx="7"/>
          </p:cNvCxnSpPr>
          <p:nvPr/>
        </p:nvCxnSpPr>
        <p:spPr bwMode="auto">
          <a:xfrm flipH="1">
            <a:off x="3751932" y="3261238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1" name="Text Box 40">
            <a:extLst>
              <a:ext uri="{FF2B5EF4-FFF2-40B4-BE49-F238E27FC236}">
                <a16:creationId xmlns:a16="http://schemas.microsoft.com/office/drawing/2014/main" id="{E9A447EA-E987-381C-0517-2B94C010C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3114371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62" name="Oval 16">
            <a:extLst>
              <a:ext uri="{FF2B5EF4-FFF2-40B4-BE49-F238E27FC236}">
                <a16:creationId xmlns:a16="http://schemas.microsoft.com/office/drawing/2014/main" id="{BEF45398-CEAE-58C3-247C-048DADCFF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414337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63" name="Oval 36">
            <a:extLst>
              <a:ext uri="{FF2B5EF4-FFF2-40B4-BE49-F238E27FC236}">
                <a16:creationId xmlns:a16="http://schemas.microsoft.com/office/drawing/2014/main" id="{C6B7C1A7-E78D-3FD4-0FBD-8E89B37C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4136341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64" name="AutoShape 18">
            <a:extLst>
              <a:ext uri="{FF2B5EF4-FFF2-40B4-BE49-F238E27FC236}">
                <a16:creationId xmlns:a16="http://schemas.microsoft.com/office/drawing/2014/main" id="{DBFB5A69-C73B-99F2-9AD5-0D2AE0BB7878}"/>
              </a:ext>
            </a:extLst>
          </p:cNvPr>
          <p:cNvCxnSpPr>
            <a:cxnSpLocks noChangeShapeType="1"/>
            <a:stCxn id="63" idx="2"/>
            <a:endCxn id="62" idx="6"/>
          </p:cNvCxnSpPr>
          <p:nvPr/>
        </p:nvCxnSpPr>
        <p:spPr bwMode="auto">
          <a:xfrm flipH="1">
            <a:off x="4858696" y="4360323"/>
            <a:ext cx="661287" cy="70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7" name="Text Box 38">
            <a:extLst>
              <a:ext uri="{FF2B5EF4-FFF2-40B4-BE49-F238E27FC236}">
                <a16:creationId xmlns:a16="http://schemas.microsoft.com/office/drawing/2014/main" id="{F2343A26-B152-8797-5120-D1CDAD7CE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4562148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8" name="Text Box 38">
            <a:extLst>
              <a:ext uri="{FF2B5EF4-FFF2-40B4-BE49-F238E27FC236}">
                <a16:creationId xmlns:a16="http://schemas.microsoft.com/office/drawing/2014/main" id="{44C8AC7B-4F32-6BC1-FF66-00FC2E9C7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4363494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98" name="Picture 97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184B9C00-4F31-2896-C0DA-E72669B6551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1410" y="2652577"/>
            <a:ext cx="1238205" cy="275365"/>
          </a:xfrm>
          <a:prstGeom prst="rect">
            <a:avLst/>
          </a:prstGeom>
        </p:spPr>
      </p:pic>
      <p:cxnSp>
        <p:nvCxnSpPr>
          <p:cNvPr id="2" name="AutoShape 21">
            <a:extLst>
              <a:ext uri="{FF2B5EF4-FFF2-40B4-BE49-F238E27FC236}">
                <a16:creationId xmlns:a16="http://schemas.microsoft.com/office/drawing/2014/main" id="{CB3BE385-45EF-1749-5ED0-D3C412C1EBE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30418" y="4367356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206940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Kruskal’s Algorithm for MSTs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BCAFD9-EE7D-0721-BBDA-AF90E5718D76}"/>
              </a:ext>
            </a:extLst>
          </p:cNvPr>
          <p:cNvSpPr txBox="1">
            <a:spLocks/>
          </p:cNvSpPr>
          <p:nvPr/>
        </p:nvSpPr>
        <p:spPr>
          <a:xfrm>
            <a:off x="128427" y="1147035"/>
            <a:ext cx="8866620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Idea 1</a:t>
            </a:r>
            <a:r>
              <a:rPr lang="en-US" sz="2400" dirty="0">
                <a:solidFill>
                  <a:srgbClr val="3A3A82"/>
                </a:solidFill>
              </a:rPr>
              <a:t>: Greedy approach. Consider the edges from </a:t>
            </a:r>
            <a:r>
              <a:rPr lang="en-US" sz="2400" dirty="0">
                <a:solidFill>
                  <a:srgbClr val="FF0000"/>
                </a:solidFill>
              </a:rPr>
              <a:t>smaller weight to larger</a:t>
            </a:r>
            <a:r>
              <a:rPr lang="en-US" sz="2400" dirty="0">
                <a:solidFill>
                  <a:srgbClr val="3A3A82"/>
                </a:solidFill>
              </a:rPr>
              <a:t>. Include each edge in the current solution as long as it does </a:t>
            </a:r>
            <a:r>
              <a:rPr lang="en-US" sz="2400" dirty="0">
                <a:solidFill>
                  <a:srgbClr val="FF0000"/>
                </a:solidFill>
              </a:rPr>
              <a:t>not create a cycle</a:t>
            </a:r>
            <a:r>
              <a:rPr lang="en-US" sz="2400" dirty="0">
                <a:solidFill>
                  <a:srgbClr val="3A3A82"/>
                </a:solidFill>
              </a:rPr>
              <a:t>, otherwise discard it. 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</a:t>
            </a: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BCAB0F19-8894-8460-0EBD-326885235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268198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D522B83F-3E53-5F83-D3C8-5D405A67C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2694289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8E709C98-C5F0-8533-B673-A7FF6875A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357453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" name="Oval 14">
            <a:extLst>
              <a:ext uri="{FF2B5EF4-FFF2-40B4-BE49-F238E27FC236}">
                <a16:creationId xmlns:a16="http://schemas.microsoft.com/office/drawing/2014/main" id="{096DEC14-1CB5-5C9A-A99D-D7731847B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453228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BFDDDF42-78D2-089F-7B6A-F284D9291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3350352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6" name="AutoShape 17">
            <a:extLst>
              <a:ext uri="{FF2B5EF4-FFF2-40B4-BE49-F238E27FC236}">
                <a16:creationId xmlns:a16="http://schemas.microsoft.com/office/drawing/2014/main" id="{161CF42A-6274-0500-A1E0-CECFCB3B02A2}"/>
              </a:ext>
            </a:extLst>
          </p:cNvPr>
          <p:cNvCxnSpPr>
            <a:cxnSpLocks noChangeShapeType="1"/>
            <a:stCxn id="8" idx="5"/>
            <a:endCxn id="19" idx="1"/>
          </p:cNvCxnSpPr>
          <p:nvPr/>
        </p:nvCxnSpPr>
        <p:spPr bwMode="auto">
          <a:xfrm>
            <a:off x="3145417" y="3064344"/>
            <a:ext cx="291516" cy="575795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AutoShape 18">
            <a:extLst>
              <a:ext uri="{FF2B5EF4-FFF2-40B4-BE49-F238E27FC236}">
                <a16:creationId xmlns:a16="http://schemas.microsoft.com/office/drawing/2014/main" id="{D2CC6174-C095-CFE5-4DBD-53492EB54963}"/>
              </a:ext>
            </a:extLst>
          </p:cNvPr>
          <p:cNvCxnSpPr>
            <a:cxnSpLocks noChangeShapeType="1"/>
            <a:stCxn id="19" idx="3"/>
            <a:endCxn id="22" idx="7"/>
          </p:cNvCxnSpPr>
          <p:nvPr/>
        </p:nvCxnSpPr>
        <p:spPr bwMode="auto">
          <a:xfrm flipH="1">
            <a:off x="2765179" y="3956896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" name="AutoShape 19">
            <a:extLst>
              <a:ext uri="{FF2B5EF4-FFF2-40B4-BE49-F238E27FC236}">
                <a16:creationId xmlns:a16="http://schemas.microsoft.com/office/drawing/2014/main" id="{B447E8A4-4B73-7602-FB4B-9E4FE60FF06A}"/>
              </a:ext>
            </a:extLst>
          </p:cNvPr>
          <p:cNvCxnSpPr>
            <a:cxnSpLocks noChangeShapeType="1"/>
            <a:stCxn id="8" idx="3"/>
            <a:endCxn id="22" idx="0"/>
          </p:cNvCxnSpPr>
          <p:nvPr/>
        </p:nvCxnSpPr>
        <p:spPr bwMode="auto">
          <a:xfrm flipH="1">
            <a:off x="2607680" y="3064344"/>
            <a:ext cx="222738" cy="146794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0">
            <a:extLst>
              <a:ext uri="{FF2B5EF4-FFF2-40B4-BE49-F238E27FC236}">
                <a16:creationId xmlns:a16="http://schemas.microsoft.com/office/drawing/2014/main" id="{6DFBACAE-4896-586E-CCCF-10E508474C07}"/>
              </a:ext>
            </a:extLst>
          </p:cNvPr>
          <p:cNvCxnSpPr>
            <a:cxnSpLocks noChangeShapeType="1"/>
            <a:stCxn id="19" idx="5"/>
            <a:endCxn id="62" idx="1"/>
          </p:cNvCxnSpPr>
          <p:nvPr/>
        </p:nvCxnSpPr>
        <p:spPr bwMode="auto">
          <a:xfrm>
            <a:off x="3751932" y="3956896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2">
            <a:extLst>
              <a:ext uri="{FF2B5EF4-FFF2-40B4-BE49-F238E27FC236}">
                <a16:creationId xmlns:a16="http://schemas.microsoft.com/office/drawing/2014/main" id="{FD29F537-51F9-990C-72E0-62C3BC8C79C7}"/>
              </a:ext>
            </a:extLst>
          </p:cNvPr>
          <p:cNvCxnSpPr>
            <a:cxnSpLocks noChangeShapeType="1"/>
            <a:stCxn id="8" idx="6"/>
            <a:endCxn id="57" idx="1"/>
          </p:cNvCxnSpPr>
          <p:nvPr/>
        </p:nvCxnSpPr>
        <p:spPr bwMode="auto">
          <a:xfrm>
            <a:off x="3210656" y="2905966"/>
            <a:ext cx="1340036" cy="38515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23">
            <a:extLst>
              <a:ext uri="{FF2B5EF4-FFF2-40B4-BE49-F238E27FC236}">
                <a16:creationId xmlns:a16="http://schemas.microsoft.com/office/drawing/2014/main" id="{9DE1664B-537B-F5FF-4B00-4C343996D536}"/>
              </a:ext>
            </a:extLst>
          </p:cNvPr>
          <p:cNvCxnSpPr>
            <a:cxnSpLocks noChangeShapeType="1"/>
            <a:stCxn id="25" idx="1"/>
            <a:endCxn id="12" idx="5"/>
          </p:cNvCxnSpPr>
          <p:nvPr/>
        </p:nvCxnSpPr>
        <p:spPr bwMode="auto">
          <a:xfrm flipH="1" flipV="1">
            <a:off x="5636756" y="3076649"/>
            <a:ext cx="790120" cy="339306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24">
            <a:extLst>
              <a:ext uri="{FF2B5EF4-FFF2-40B4-BE49-F238E27FC236}">
                <a16:creationId xmlns:a16="http://schemas.microsoft.com/office/drawing/2014/main" id="{C5BE3466-B8D1-ED7A-8509-605DC8F9AA1A}"/>
              </a:ext>
            </a:extLst>
          </p:cNvPr>
          <p:cNvCxnSpPr>
            <a:cxnSpLocks noChangeShapeType="1"/>
            <a:stCxn id="63" idx="7"/>
            <a:endCxn id="25" idx="3"/>
          </p:cNvCxnSpPr>
          <p:nvPr/>
        </p:nvCxnSpPr>
        <p:spPr bwMode="auto">
          <a:xfrm flipV="1">
            <a:off x="5900221" y="3732712"/>
            <a:ext cx="526655" cy="46923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Text Box 25">
            <a:extLst>
              <a:ext uri="{FF2B5EF4-FFF2-40B4-BE49-F238E27FC236}">
                <a16:creationId xmlns:a16="http://schemas.microsoft.com/office/drawing/2014/main" id="{E097F537-8E23-87CD-9A86-250F68336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287081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49" name="Text Box 26">
            <a:extLst>
              <a:ext uri="{FF2B5EF4-FFF2-40B4-BE49-F238E27FC236}">
                <a16:creationId xmlns:a16="http://schemas.microsoft.com/office/drawing/2014/main" id="{D332C192-710A-D18C-578A-78FA22CCB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349250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50" name="Text Box 27">
            <a:extLst>
              <a:ext uri="{FF2B5EF4-FFF2-40B4-BE49-F238E27FC236}">
                <a16:creationId xmlns:a16="http://schemas.microsoft.com/office/drawing/2014/main" id="{FD6B8623-E263-8326-66B4-937BA9E6D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3548059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51" name="Text Box 28">
            <a:extLst>
              <a:ext uri="{FF2B5EF4-FFF2-40B4-BE49-F238E27FC236}">
                <a16:creationId xmlns:a16="http://schemas.microsoft.com/office/drawing/2014/main" id="{7362D78A-3749-9370-E4D4-26EFE9F3E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311134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52" name="Text Box 30">
            <a:extLst>
              <a:ext uri="{FF2B5EF4-FFF2-40B4-BE49-F238E27FC236}">
                <a16:creationId xmlns:a16="http://schemas.microsoft.com/office/drawing/2014/main" id="{06CDA0A2-7216-03FF-89F0-F7DC5A879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3917391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53" name="Text Box 31">
            <a:extLst>
              <a:ext uri="{FF2B5EF4-FFF2-40B4-BE49-F238E27FC236}">
                <a16:creationId xmlns:a16="http://schemas.microsoft.com/office/drawing/2014/main" id="{2490B1E9-3868-71D3-81F3-B50B64A1D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2558610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54" name="Text Box 32">
            <a:extLst>
              <a:ext uri="{FF2B5EF4-FFF2-40B4-BE49-F238E27FC236}">
                <a16:creationId xmlns:a16="http://schemas.microsoft.com/office/drawing/2014/main" id="{FA3C0171-029E-B271-00E8-8D607117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3882337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55" name="AutoShape 33">
            <a:extLst>
              <a:ext uri="{FF2B5EF4-FFF2-40B4-BE49-F238E27FC236}">
                <a16:creationId xmlns:a16="http://schemas.microsoft.com/office/drawing/2014/main" id="{BD001C2D-1097-8BA9-04B0-DF6B1FFDF7D1}"/>
              </a:ext>
            </a:extLst>
          </p:cNvPr>
          <p:cNvCxnSpPr>
            <a:cxnSpLocks noChangeShapeType="1"/>
            <a:stCxn id="63" idx="0"/>
            <a:endCxn id="12" idx="4"/>
          </p:cNvCxnSpPr>
          <p:nvPr/>
        </p:nvCxnSpPr>
        <p:spPr bwMode="auto">
          <a:xfrm flipH="1" flipV="1">
            <a:off x="5479257" y="3142252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" name="Text Box 34">
            <a:extLst>
              <a:ext uri="{FF2B5EF4-FFF2-40B4-BE49-F238E27FC236}">
                <a16:creationId xmlns:a16="http://schemas.microsoft.com/office/drawing/2014/main" id="{5A89D0CE-AA94-1B4A-8004-9238D656C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349978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57" name="Oval 35">
            <a:extLst>
              <a:ext uri="{FF2B5EF4-FFF2-40B4-BE49-F238E27FC236}">
                <a16:creationId xmlns:a16="http://schemas.microsoft.com/office/drawing/2014/main" id="{3F6C9176-0021-A268-E76B-C109E193A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2878878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58" name="AutoShape 37">
            <a:extLst>
              <a:ext uri="{FF2B5EF4-FFF2-40B4-BE49-F238E27FC236}">
                <a16:creationId xmlns:a16="http://schemas.microsoft.com/office/drawing/2014/main" id="{19BBC6E7-40EF-1F2E-A9C3-D8F8FAE244DF}"/>
              </a:ext>
            </a:extLst>
          </p:cNvPr>
          <p:cNvCxnSpPr>
            <a:cxnSpLocks noChangeShapeType="1"/>
            <a:stCxn id="57" idx="4"/>
            <a:endCxn id="62" idx="0"/>
          </p:cNvCxnSpPr>
          <p:nvPr/>
        </p:nvCxnSpPr>
        <p:spPr bwMode="auto">
          <a:xfrm flipH="1">
            <a:off x="4635958" y="3326841"/>
            <a:ext cx="72234" cy="816533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9" name="Text Box 38">
            <a:extLst>
              <a:ext uri="{FF2B5EF4-FFF2-40B4-BE49-F238E27FC236}">
                <a16:creationId xmlns:a16="http://schemas.microsoft.com/office/drawing/2014/main" id="{17B1FBEE-6374-9F3A-5A43-F689BC3FC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3709987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60" name="AutoShape 39">
            <a:extLst>
              <a:ext uri="{FF2B5EF4-FFF2-40B4-BE49-F238E27FC236}">
                <a16:creationId xmlns:a16="http://schemas.microsoft.com/office/drawing/2014/main" id="{350B3496-B8D0-84CA-FE12-0FCF8EB83B6C}"/>
              </a:ext>
            </a:extLst>
          </p:cNvPr>
          <p:cNvCxnSpPr>
            <a:cxnSpLocks noChangeShapeType="1"/>
            <a:stCxn id="57" idx="3"/>
            <a:endCxn id="19" idx="7"/>
          </p:cNvCxnSpPr>
          <p:nvPr/>
        </p:nvCxnSpPr>
        <p:spPr bwMode="auto">
          <a:xfrm flipH="1">
            <a:off x="3751932" y="3261238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1" name="Text Box 40">
            <a:extLst>
              <a:ext uri="{FF2B5EF4-FFF2-40B4-BE49-F238E27FC236}">
                <a16:creationId xmlns:a16="http://schemas.microsoft.com/office/drawing/2014/main" id="{E9A447EA-E987-381C-0517-2B94C010C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3114371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62" name="Oval 16">
            <a:extLst>
              <a:ext uri="{FF2B5EF4-FFF2-40B4-BE49-F238E27FC236}">
                <a16:creationId xmlns:a16="http://schemas.microsoft.com/office/drawing/2014/main" id="{BEF45398-CEAE-58C3-247C-048DADCFF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414337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63" name="Oval 36">
            <a:extLst>
              <a:ext uri="{FF2B5EF4-FFF2-40B4-BE49-F238E27FC236}">
                <a16:creationId xmlns:a16="http://schemas.microsoft.com/office/drawing/2014/main" id="{C6B7C1A7-E78D-3FD4-0FBD-8E89B37C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4136341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64" name="AutoShape 18">
            <a:extLst>
              <a:ext uri="{FF2B5EF4-FFF2-40B4-BE49-F238E27FC236}">
                <a16:creationId xmlns:a16="http://schemas.microsoft.com/office/drawing/2014/main" id="{DBFB5A69-C73B-99F2-9AD5-0D2AE0BB7878}"/>
              </a:ext>
            </a:extLst>
          </p:cNvPr>
          <p:cNvCxnSpPr>
            <a:cxnSpLocks noChangeShapeType="1"/>
            <a:stCxn id="63" idx="2"/>
            <a:endCxn id="62" idx="6"/>
          </p:cNvCxnSpPr>
          <p:nvPr/>
        </p:nvCxnSpPr>
        <p:spPr bwMode="auto">
          <a:xfrm flipH="1">
            <a:off x="4858696" y="4360323"/>
            <a:ext cx="661287" cy="70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7" name="Text Box 38">
            <a:extLst>
              <a:ext uri="{FF2B5EF4-FFF2-40B4-BE49-F238E27FC236}">
                <a16:creationId xmlns:a16="http://schemas.microsoft.com/office/drawing/2014/main" id="{F2343A26-B152-8797-5120-D1CDAD7CE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4562148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8" name="Text Box 38">
            <a:extLst>
              <a:ext uri="{FF2B5EF4-FFF2-40B4-BE49-F238E27FC236}">
                <a16:creationId xmlns:a16="http://schemas.microsoft.com/office/drawing/2014/main" id="{44C8AC7B-4F32-6BC1-FF66-00FC2E9C7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4363494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98" name="Picture 97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184B9C00-4F31-2896-C0DA-E72669B6551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1410" y="2652577"/>
            <a:ext cx="1238205" cy="275365"/>
          </a:xfrm>
          <a:prstGeom prst="rect">
            <a:avLst/>
          </a:prstGeom>
        </p:spPr>
      </p:pic>
      <p:cxnSp>
        <p:nvCxnSpPr>
          <p:cNvPr id="2" name="AutoShape 21">
            <a:extLst>
              <a:ext uri="{FF2B5EF4-FFF2-40B4-BE49-F238E27FC236}">
                <a16:creationId xmlns:a16="http://schemas.microsoft.com/office/drawing/2014/main" id="{386E037D-9B56-5E97-3D0B-853FEA1B76D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30418" y="4367356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777147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Kruskal’s Algorithm for MSTs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BCAFD9-EE7D-0721-BBDA-AF90E5718D76}"/>
              </a:ext>
            </a:extLst>
          </p:cNvPr>
          <p:cNvSpPr txBox="1">
            <a:spLocks/>
          </p:cNvSpPr>
          <p:nvPr/>
        </p:nvSpPr>
        <p:spPr>
          <a:xfrm>
            <a:off x="128427" y="1147035"/>
            <a:ext cx="8866620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Idea 1</a:t>
            </a:r>
            <a:r>
              <a:rPr lang="en-US" sz="2400" dirty="0">
                <a:solidFill>
                  <a:srgbClr val="3A3A82"/>
                </a:solidFill>
              </a:rPr>
              <a:t>: Greedy approach. Consider the edges from </a:t>
            </a:r>
            <a:r>
              <a:rPr lang="en-US" sz="2400" dirty="0">
                <a:solidFill>
                  <a:srgbClr val="FF0000"/>
                </a:solidFill>
              </a:rPr>
              <a:t>smaller weight to larger</a:t>
            </a:r>
            <a:r>
              <a:rPr lang="en-US" sz="2400" dirty="0">
                <a:solidFill>
                  <a:srgbClr val="3A3A82"/>
                </a:solidFill>
              </a:rPr>
              <a:t>. Include each edge in the current solution as long as it does </a:t>
            </a:r>
            <a:r>
              <a:rPr lang="en-US" sz="2400" dirty="0">
                <a:solidFill>
                  <a:srgbClr val="FF0000"/>
                </a:solidFill>
              </a:rPr>
              <a:t>not create a cycle</a:t>
            </a:r>
            <a:r>
              <a:rPr lang="en-US" sz="2400" dirty="0">
                <a:solidFill>
                  <a:srgbClr val="3A3A82"/>
                </a:solidFill>
              </a:rPr>
              <a:t>, otherwise discard it. 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</a:t>
            </a: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BCAB0F19-8894-8460-0EBD-326885235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268198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D522B83F-3E53-5F83-D3C8-5D405A67C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2694289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8E709C98-C5F0-8533-B673-A7FF6875A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357453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" name="Oval 14">
            <a:extLst>
              <a:ext uri="{FF2B5EF4-FFF2-40B4-BE49-F238E27FC236}">
                <a16:creationId xmlns:a16="http://schemas.microsoft.com/office/drawing/2014/main" id="{096DEC14-1CB5-5C9A-A99D-D7731847B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453228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BFDDDF42-78D2-089F-7B6A-F284D9291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3350352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6" name="AutoShape 17">
            <a:extLst>
              <a:ext uri="{FF2B5EF4-FFF2-40B4-BE49-F238E27FC236}">
                <a16:creationId xmlns:a16="http://schemas.microsoft.com/office/drawing/2014/main" id="{161CF42A-6274-0500-A1E0-CECFCB3B02A2}"/>
              </a:ext>
            </a:extLst>
          </p:cNvPr>
          <p:cNvCxnSpPr>
            <a:cxnSpLocks noChangeShapeType="1"/>
            <a:stCxn id="8" idx="5"/>
            <a:endCxn id="19" idx="1"/>
          </p:cNvCxnSpPr>
          <p:nvPr/>
        </p:nvCxnSpPr>
        <p:spPr bwMode="auto">
          <a:xfrm>
            <a:off x="3145417" y="3064344"/>
            <a:ext cx="291516" cy="575795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AutoShape 18 1">
            <a:extLst>
              <a:ext uri="{FF2B5EF4-FFF2-40B4-BE49-F238E27FC236}">
                <a16:creationId xmlns:a16="http://schemas.microsoft.com/office/drawing/2014/main" id="{D2CC6174-C095-CFE5-4DBD-53492EB54963}"/>
              </a:ext>
            </a:extLst>
          </p:cNvPr>
          <p:cNvCxnSpPr>
            <a:cxnSpLocks noChangeShapeType="1"/>
            <a:stCxn id="19" idx="3"/>
            <a:endCxn id="22" idx="7"/>
          </p:cNvCxnSpPr>
          <p:nvPr/>
        </p:nvCxnSpPr>
        <p:spPr bwMode="auto">
          <a:xfrm flipH="1">
            <a:off x="2765179" y="3956896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" name="AutoShape 19">
            <a:extLst>
              <a:ext uri="{FF2B5EF4-FFF2-40B4-BE49-F238E27FC236}">
                <a16:creationId xmlns:a16="http://schemas.microsoft.com/office/drawing/2014/main" id="{B447E8A4-4B73-7602-FB4B-9E4FE60FF06A}"/>
              </a:ext>
            </a:extLst>
          </p:cNvPr>
          <p:cNvCxnSpPr>
            <a:cxnSpLocks noChangeShapeType="1"/>
            <a:stCxn id="8" idx="3"/>
            <a:endCxn id="22" idx="0"/>
          </p:cNvCxnSpPr>
          <p:nvPr/>
        </p:nvCxnSpPr>
        <p:spPr bwMode="auto">
          <a:xfrm flipH="1">
            <a:off x="2607680" y="3064344"/>
            <a:ext cx="222738" cy="146794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0">
            <a:extLst>
              <a:ext uri="{FF2B5EF4-FFF2-40B4-BE49-F238E27FC236}">
                <a16:creationId xmlns:a16="http://schemas.microsoft.com/office/drawing/2014/main" id="{6DFBACAE-4896-586E-CCCF-10E508474C07}"/>
              </a:ext>
            </a:extLst>
          </p:cNvPr>
          <p:cNvCxnSpPr>
            <a:cxnSpLocks noChangeShapeType="1"/>
            <a:stCxn id="19" idx="5"/>
            <a:endCxn id="62" idx="1"/>
          </p:cNvCxnSpPr>
          <p:nvPr/>
        </p:nvCxnSpPr>
        <p:spPr bwMode="auto">
          <a:xfrm>
            <a:off x="3751932" y="3956896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2">
            <a:extLst>
              <a:ext uri="{FF2B5EF4-FFF2-40B4-BE49-F238E27FC236}">
                <a16:creationId xmlns:a16="http://schemas.microsoft.com/office/drawing/2014/main" id="{FD29F537-51F9-990C-72E0-62C3BC8C79C7}"/>
              </a:ext>
            </a:extLst>
          </p:cNvPr>
          <p:cNvCxnSpPr>
            <a:cxnSpLocks noChangeShapeType="1"/>
            <a:stCxn id="8" idx="6"/>
            <a:endCxn id="57" idx="1"/>
          </p:cNvCxnSpPr>
          <p:nvPr/>
        </p:nvCxnSpPr>
        <p:spPr bwMode="auto">
          <a:xfrm>
            <a:off x="3210656" y="2905966"/>
            <a:ext cx="1340036" cy="38515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23">
            <a:extLst>
              <a:ext uri="{FF2B5EF4-FFF2-40B4-BE49-F238E27FC236}">
                <a16:creationId xmlns:a16="http://schemas.microsoft.com/office/drawing/2014/main" id="{9DE1664B-537B-F5FF-4B00-4C343996D536}"/>
              </a:ext>
            </a:extLst>
          </p:cNvPr>
          <p:cNvCxnSpPr>
            <a:cxnSpLocks noChangeShapeType="1"/>
            <a:stCxn id="25" idx="1"/>
            <a:endCxn id="12" idx="5"/>
          </p:cNvCxnSpPr>
          <p:nvPr/>
        </p:nvCxnSpPr>
        <p:spPr bwMode="auto">
          <a:xfrm flipH="1" flipV="1">
            <a:off x="5636756" y="3076649"/>
            <a:ext cx="790120" cy="339306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24">
            <a:extLst>
              <a:ext uri="{FF2B5EF4-FFF2-40B4-BE49-F238E27FC236}">
                <a16:creationId xmlns:a16="http://schemas.microsoft.com/office/drawing/2014/main" id="{C5BE3466-B8D1-ED7A-8509-605DC8F9AA1A}"/>
              </a:ext>
            </a:extLst>
          </p:cNvPr>
          <p:cNvCxnSpPr>
            <a:cxnSpLocks noChangeShapeType="1"/>
            <a:stCxn id="63" idx="7"/>
            <a:endCxn id="25" idx="3"/>
          </p:cNvCxnSpPr>
          <p:nvPr/>
        </p:nvCxnSpPr>
        <p:spPr bwMode="auto">
          <a:xfrm flipV="1">
            <a:off x="5900221" y="3732712"/>
            <a:ext cx="526655" cy="46923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Text Box 25">
            <a:extLst>
              <a:ext uri="{FF2B5EF4-FFF2-40B4-BE49-F238E27FC236}">
                <a16:creationId xmlns:a16="http://schemas.microsoft.com/office/drawing/2014/main" id="{E097F537-8E23-87CD-9A86-250F68336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287081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49" name="Text Box 26">
            <a:extLst>
              <a:ext uri="{FF2B5EF4-FFF2-40B4-BE49-F238E27FC236}">
                <a16:creationId xmlns:a16="http://schemas.microsoft.com/office/drawing/2014/main" id="{D332C192-710A-D18C-578A-78FA22CCB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349250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50" name="Text Box 27">
            <a:extLst>
              <a:ext uri="{FF2B5EF4-FFF2-40B4-BE49-F238E27FC236}">
                <a16:creationId xmlns:a16="http://schemas.microsoft.com/office/drawing/2014/main" id="{FD6B8623-E263-8326-66B4-937BA9E6D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3548059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51" name="Text Box 28">
            <a:extLst>
              <a:ext uri="{FF2B5EF4-FFF2-40B4-BE49-F238E27FC236}">
                <a16:creationId xmlns:a16="http://schemas.microsoft.com/office/drawing/2014/main" id="{7362D78A-3749-9370-E4D4-26EFE9F3E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311134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52" name="Text Box 30">
            <a:extLst>
              <a:ext uri="{FF2B5EF4-FFF2-40B4-BE49-F238E27FC236}">
                <a16:creationId xmlns:a16="http://schemas.microsoft.com/office/drawing/2014/main" id="{06CDA0A2-7216-03FF-89F0-F7DC5A879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3917391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53" name="Text Box 31">
            <a:extLst>
              <a:ext uri="{FF2B5EF4-FFF2-40B4-BE49-F238E27FC236}">
                <a16:creationId xmlns:a16="http://schemas.microsoft.com/office/drawing/2014/main" id="{2490B1E9-3868-71D3-81F3-B50B64A1D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2558610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54" name="Text Box 32">
            <a:extLst>
              <a:ext uri="{FF2B5EF4-FFF2-40B4-BE49-F238E27FC236}">
                <a16:creationId xmlns:a16="http://schemas.microsoft.com/office/drawing/2014/main" id="{FA3C0171-029E-B271-00E8-8D607117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3882337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55" name="AutoShape 33">
            <a:extLst>
              <a:ext uri="{FF2B5EF4-FFF2-40B4-BE49-F238E27FC236}">
                <a16:creationId xmlns:a16="http://schemas.microsoft.com/office/drawing/2014/main" id="{BD001C2D-1097-8BA9-04B0-DF6B1FFDF7D1}"/>
              </a:ext>
            </a:extLst>
          </p:cNvPr>
          <p:cNvCxnSpPr>
            <a:cxnSpLocks noChangeShapeType="1"/>
            <a:stCxn id="63" idx="0"/>
            <a:endCxn id="12" idx="4"/>
          </p:cNvCxnSpPr>
          <p:nvPr/>
        </p:nvCxnSpPr>
        <p:spPr bwMode="auto">
          <a:xfrm flipH="1" flipV="1">
            <a:off x="5479257" y="3142252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" name="Text Box 34">
            <a:extLst>
              <a:ext uri="{FF2B5EF4-FFF2-40B4-BE49-F238E27FC236}">
                <a16:creationId xmlns:a16="http://schemas.microsoft.com/office/drawing/2014/main" id="{5A89D0CE-AA94-1B4A-8004-9238D656C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349978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57" name="Oval 35">
            <a:extLst>
              <a:ext uri="{FF2B5EF4-FFF2-40B4-BE49-F238E27FC236}">
                <a16:creationId xmlns:a16="http://schemas.microsoft.com/office/drawing/2014/main" id="{3F6C9176-0021-A268-E76B-C109E193A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2878878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58" name="AutoShape 37">
            <a:extLst>
              <a:ext uri="{FF2B5EF4-FFF2-40B4-BE49-F238E27FC236}">
                <a16:creationId xmlns:a16="http://schemas.microsoft.com/office/drawing/2014/main" id="{19BBC6E7-40EF-1F2E-A9C3-D8F8FAE244DF}"/>
              </a:ext>
            </a:extLst>
          </p:cNvPr>
          <p:cNvCxnSpPr>
            <a:cxnSpLocks noChangeShapeType="1"/>
            <a:stCxn id="57" idx="4"/>
            <a:endCxn id="62" idx="0"/>
          </p:cNvCxnSpPr>
          <p:nvPr/>
        </p:nvCxnSpPr>
        <p:spPr bwMode="auto">
          <a:xfrm flipH="1">
            <a:off x="4635958" y="3326841"/>
            <a:ext cx="72234" cy="816533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9" name="Text Box 38 1">
            <a:extLst>
              <a:ext uri="{FF2B5EF4-FFF2-40B4-BE49-F238E27FC236}">
                <a16:creationId xmlns:a16="http://schemas.microsoft.com/office/drawing/2014/main" id="{17B1FBEE-6374-9F3A-5A43-F689BC3FC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3709987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60" name="AutoShape 39">
            <a:extLst>
              <a:ext uri="{FF2B5EF4-FFF2-40B4-BE49-F238E27FC236}">
                <a16:creationId xmlns:a16="http://schemas.microsoft.com/office/drawing/2014/main" id="{350B3496-B8D0-84CA-FE12-0FCF8EB83B6C}"/>
              </a:ext>
            </a:extLst>
          </p:cNvPr>
          <p:cNvCxnSpPr>
            <a:cxnSpLocks noChangeShapeType="1"/>
            <a:stCxn id="57" idx="3"/>
            <a:endCxn id="19" idx="7"/>
          </p:cNvCxnSpPr>
          <p:nvPr/>
        </p:nvCxnSpPr>
        <p:spPr bwMode="auto">
          <a:xfrm flipH="1">
            <a:off x="3751932" y="3261238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1" name="Text Box 40">
            <a:extLst>
              <a:ext uri="{FF2B5EF4-FFF2-40B4-BE49-F238E27FC236}">
                <a16:creationId xmlns:a16="http://schemas.microsoft.com/office/drawing/2014/main" id="{E9A447EA-E987-381C-0517-2B94C010C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3114371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62" name="Oval 16">
            <a:extLst>
              <a:ext uri="{FF2B5EF4-FFF2-40B4-BE49-F238E27FC236}">
                <a16:creationId xmlns:a16="http://schemas.microsoft.com/office/drawing/2014/main" id="{BEF45398-CEAE-58C3-247C-048DADCFF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414337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63" name="Oval 36">
            <a:extLst>
              <a:ext uri="{FF2B5EF4-FFF2-40B4-BE49-F238E27FC236}">
                <a16:creationId xmlns:a16="http://schemas.microsoft.com/office/drawing/2014/main" id="{C6B7C1A7-E78D-3FD4-0FBD-8E89B37C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4136341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64" name="AutoShape 18 2">
            <a:extLst>
              <a:ext uri="{FF2B5EF4-FFF2-40B4-BE49-F238E27FC236}">
                <a16:creationId xmlns:a16="http://schemas.microsoft.com/office/drawing/2014/main" id="{DBFB5A69-C73B-99F2-9AD5-0D2AE0BB7878}"/>
              </a:ext>
            </a:extLst>
          </p:cNvPr>
          <p:cNvCxnSpPr>
            <a:cxnSpLocks noChangeShapeType="1"/>
            <a:stCxn id="63" idx="2"/>
            <a:endCxn id="62" idx="6"/>
          </p:cNvCxnSpPr>
          <p:nvPr/>
        </p:nvCxnSpPr>
        <p:spPr bwMode="auto">
          <a:xfrm flipH="1">
            <a:off x="4858696" y="4360323"/>
            <a:ext cx="661287" cy="7033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7" name="Text Box 38 2">
            <a:extLst>
              <a:ext uri="{FF2B5EF4-FFF2-40B4-BE49-F238E27FC236}">
                <a16:creationId xmlns:a16="http://schemas.microsoft.com/office/drawing/2014/main" id="{F2343A26-B152-8797-5120-D1CDAD7CE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4562148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8" name="Text Box 38 3">
            <a:extLst>
              <a:ext uri="{FF2B5EF4-FFF2-40B4-BE49-F238E27FC236}">
                <a16:creationId xmlns:a16="http://schemas.microsoft.com/office/drawing/2014/main" id="{44C8AC7B-4F32-6BC1-FF66-00FC2E9C7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4363494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98" name="Picture 97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184B9C00-4F31-2896-C0DA-E72669B6551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91410" y="2652577"/>
            <a:ext cx="1238205" cy="275365"/>
          </a:xfrm>
          <a:prstGeom prst="rect">
            <a:avLst/>
          </a:prstGeom>
        </p:spPr>
      </p:pic>
      <p:pic>
        <p:nvPicPr>
          <p:cNvPr id="2" name="Picture 1" descr="\documentclass{article}&#10;\usepackage{amsmath}&#10;\pagestyle{empty}&#10;\usepackage{xcolor}&#10;\begin{document}&#10;&#10;\textcolor{red}{Total cost}&#10;&#10;\end{document}" title="IguanaTex Bitmap Display">
            <a:extLst>
              <a:ext uri="{FF2B5EF4-FFF2-40B4-BE49-F238E27FC236}">
                <a16:creationId xmlns:a16="http://schemas.microsoft.com/office/drawing/2014/main" id="{89726B9C-C0DF-5D04-483E-4FCE7FD094B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421685" y="5473653"/>
            <a:ext cx="1331866" cy="219168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usepackage{xcolor}&#10;\begin{document}&#10;&#10;\textcolor{black}{1+2+3+4+5+8+12 = 35} &#10;&#10;\end{document}" title="IguanaTex Bitmap Display">
            <a:extLst>
              <a:ext uri="{FF2B5EF4-FFF2-40B4-BE49-F238E27FC236}">
                <a16:creationId xmlns:a16="http://schemas.microsoft.com/office/drawing/2014/main" id="{716145AB-6F08-0DFB-64C3-F88AA5434AF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463166" y="5784122"/>
            <a:ext cx="2591535" cy="179118"/>
          </a:xfrm>
          <a:prstGeom prst="rect">
            <a:avLst/>
          </a:prstGeom>
        </p:spPr>
      </p:pic>
      <p:cxnSp>
        <p:nvCxnSpPr>
          <p:cNvPr id="6" name="AutoShape 21">
            <a:extLst>
              <a:ext uri="{FF2B5EF4-FFF2-40B4-BE49-F238E27FC236}">
                <a16:creationId xmlns:a16="http://schemas.microsoft.com/office/drawing/2014/main" id="{4975155F-5946-390D-FDC4-31856452B22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30418" y="4367356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8514735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Prim’s Algorithm for MSTs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426" y="1147035"/>
                <a:ext cx="90155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 eaLnBrk="1" hangingPunct="1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Idea 2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Similar to Dijkstra</a:t>
                </a:r>
                <a:r>
                  <a:rPr lang="ja-JP" altLang="en-US" sz="2400" dirty="0">
                    <a:solidFill>
                      <a:srgbClr val="3A3A82"/>
                    </a:solidFill>
                    <a:latin typeface="+mj-lt"/>
                  </a:rPr>
                  <a:t>’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s algorithm.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pick an arbitrary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latin typeface="+mj-lt"/>
                  </a:rPr>
                  <a:t>. </a:t>
                </a:r>
              </a:p>
              <a:p>
                <a:pPr marL="76200" indent="0" eaLnBrk="1" hangingPunct="1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At each step: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3A3A82"/>
                    </a:solidFill>
                  </a:rPr>
                  <a:t>We add to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current tree </a:t>
                </a:r>
                <a:r>
                  <a:rPr lang="en-US" sz="2400" dirty="0">
                    <a:solidFill>
                      <a:srgbClr val="3A3A82"/>
                    </a:solidFill>
                  </a:rPr>
                  <a:t>the vertex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with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smallest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the corresponding incident to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edge.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update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the labels of the vertices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adjacent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7620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	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	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26" y="1147035"/>
                <a:ext cx="9015573" cy="1982912"/>
              </a:xfrm>
              <a:prstGeom prst="rect">
                <a:avLst/>
              </a:prstGeom>
              <a:blipFill>
                <a:blip r:embed="rId11"/>
                <a:stretch>
                  <a:fillRect l="-135" t="-615" b="-35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1">
            <a:extLst>
              <a:ext uri="{FF2B5EF4-FFF2-40B4-BE49-F238E27FC236}">
                <a16:creationId xmlns:a16="http://schemas.microsoft.com/office/drawing/2014/main" id="{4536180E-8D92-ADC5-968C-EF0D2FE3D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4095630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3" name="Oval 12">
            <a:extLst>
              <a:ext uri="{FF2B5EF4-FFF2-40B4-BE49-F238E27FC236}">
                <a16:creationId xmlns:a16="http://schemas.microsoft.com/office/drawing/2014/main" id="{F0E30447-45C4-0C46-8505-809890846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4107935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4" name="Oval 13">
            <a:extLst>
              <a:ext uri="{FF2B5EF4-FFF2-40B4-BE49-F238E27FC236}">
                <a16:creationId xmlns:a16="http://schemas.microsoft.com/office/drawing/2014/main" id="{FCCE89E6-4364-4C65-DEE1-DB580AB45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4988182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5" name="Oval 14">
            <a:extLst>
              <a:ext uri="{FF2B5EF4-FFF2-40B4-BE49-F238E27FC236}">
                <a16:creationId xmlns:a16="http://schemas.microsoft.com/office/drawing/2014/main" id="{B40B3FB6-5EA5-8454-3309-49A5E0177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5945932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6" name="Oval 15">
            <a:extLst>
              <a:ext uri="{FF2B5EF4-FFF2-40B4-BE49-F238E27FC236}">
                <a16:creationId xmlns:a16="http://schemas.microsoft.com/office/drawing/2014/main" id="{B13DF299-ACF0-D427-29AD-FAFF2BC3C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4763998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7" name="AutoShape 17">
            <a:extLst>
              <a:ext uri="{FF2B5EF4-FFF2-40B4-BE49-F238E27FC236}">
                <a16:creationId xmlns:a16="http://schemas.microsoft.com/office/drawing/2014/main" id="{83E821D8-F635-D339-DC3A-A9A9BA1B90AB}"/>
              </a:ext>
            </a:extLst>
          </p:cNvPr>
          <p:cNvCxnSpPr>
            <a:cxnSpLocks noChangeShapeType="1"/>
            <a:stCxn id="2" idx="5"/>
            <a:endCxn id="4" idx="1"/>
          </p:cNvCxnSpPr>
          <p:nvPr/>
        </p:nvCxnSpPr>
        <p:spPr bwMode="auto">
          <a:xfrm>
            <a:off x="3145417" y="4477990"/>
            <a:ext cx="291516" cy="57579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" name="AutoShape 18 1">
            <a:extLst>
              <a:ext uri="{FF2B5EF4-FFF2-40B4-BE49-F238E27FC236}">
                <a16:creationId xmlns:a16="http://schemas.microsoft.com/office/drawing/2014/main" id="{CEA6186E-59F8-C654-45E5-30255162E8BB}"/>
              </a:ext>
            </a:extLst>
          </p:cNvPr>
          <p:cNvCxnSpPr>
            <a:cxnSpLocks noChangeShapeType="1"/>
            <a:stCxn id="4" idx="3"/>
            <a:endCxn id="5" idx="7"/>
          </p:cNvCxnSpPr>
          <p:nvPr/>
        </p:nvCxnSpPr>
        <p:spPr bwMode="auto">
          <a:xfrm flipH="1">
            <a:off x="2765179" y="5370542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" name="AutoShape 19">
            <a:extLst>
              <a:ext uri="{FF2B5EF4-FFF2-40B4-BE49-F238E27FC236}">
                <a16:creationId xmlns:a16="http://schemas.microsoft.com/office/drawing/2014/main" id="{AE19249F-A180-248C-C72E-2D4C47916651}"/>
              </a:ext>
            </a:extLst>
          </p:cNvPr>
          <p:cNvCxnSpPr>
            <a:cxnSpLocks noChangeShapeType="1"/>
            <a:stCxn id="2" idx="3"/>
            <a:endCxn id="5" idx="0"/>
          </p:cNvCxnSpPr>
          <p:nvPr/>
        </p:nvCxnSpPr>
        <p:spPr bwMode="auto">
          <a:xfrm flipH="1">
            <a:off x="2607680" y="4477990"/>
            <a:ext cx="222738" cy="146794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" name="AutoShape 20">
            <a:extLst>
              <a:ext uri="{FF2B5EF4-FFF2-40B4-BE49-F238E27FC236}">
                <a16:creationId xmlns:a16="http://schemas.microsoft.com/office/drawing/2014/main" id="{9FF3DA8B-61A1-0466-DD6E-4EB9E05BF8F1}"/>
              </a:ext>
            </a:extLst>
          </p:cNvPr>
          <p:cNvCxnSpPr>
            <a:cxnSpLocks noChangeShapeType="1"/>
            <a:stCxn id="4" idx="5"/>
            <a:endCxn id="46" idx="1"/>
          </p:cNvCxnSpPr>
          <p:nvPr/>
        </p:nvCxnSpPr>
        <p:spPr bwMode="auto">
          <a:xfrm>
            <a:off x="3751932" y="5370542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21">
            <a:extLst>
              <a:ext uri="{FF2B5EF4-FFF2-40B4-BE49-F238E27FC236}">
                <a16:creationId xmlns:a16="http://schemas.microsoft.com/office/drawing/2014/main" id="{C47395B4-204F-3D2A-15E2-ABC048A01C58}"/>
              </a:ext>
            </a:extLst>
          </p:cNvPr>
          <p:cNvCxnSpPr>
            <a:cxnSpLocks noChangeShapeType="1"/>
            <a:stCxn id="5" idx="6"/>
            <a:endCxn id="46" idx="2"/>
          </p:cNvCxnSpPr>
          <p:nvPr/>
        </p:nvCxnSpPr>
        <p:spPr bwMode="auto">
          <a:xfrm flipV="1">
            <a:off x="2830418" y="5781002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22">
            <a:extLst>
              <a:ext uri="{FF2B5EF4-FFF2-40B4-BE49-F238E27FC236}">
                <a16:creationId xmlns:a16="http://schemas.microsoft.com/office/drawing/2014/main" id="{77F99EC5-24A1-CEFD-4DB4-ECA150192465}"/>
              </a:ext>
            </a:extLst>
          </p:cNvPr>
          <p:cNvCxnSpPr>
            <a:cxnSpLocks noChangeShapeType="1"/>
            <a:stCxn id="2" idx="6"/>
            <a:endCxn id="40" idx="1"/>
          </p:cNvCxnSpPr>
          <p:nvPr/>
        </p:nvCxnSpPr>
        <p:spPr bwMode="auto">
          <a:xfrm>
            <a:off x="3210656" y="4319612"/>
            <a:ext cx="1340036" cy="3851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23">
            <a:extLst>
              <a:ext uri="{FF2B5EF4-FFF2-40B4-BE49-F238E27FC236}">
                <a16:creationId xmlns:a16="http://schemas.microsoft.com/office/drawing/2014/main" id="{3A6EA15A-794E-13B9-3871-D9B69F66FE41}"/>
              </a:ext>
            </a:extLst>
          </p:cNvPr>
          <p:cNvCxnSpPr>
            <a:cxnSpLocks noChangeShapeType="1"/>
            <a:stCxn id="6" idx="1"/>
            <a:endCxn id="3" idx="5"/>
          </p:cNvCxnSpPr>
          <p:nvPr/>
        </p:nvCxnSpPr>
        <p:spPr bwMode="auto">
          <a:xfrm flipH="1" flipV="1">
            <a:off x="5636756" y="4490295"/>
            <a:ext cx="790120" cy="33930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24">
            <a:extLst>
              <a:ext uri="{FF2B5EF4-FFF2-40B4-BE49-F238E27FC236}">
                <a16:creationId xmlns:a16="http://schemas.microsoft.com/office/drawing/2014/main" id="{12B8CA30-3104-8EC8-6096-9E95FF68774B}"/>
              </a:ext>
            </a:extLst>
          </p:cNvPr>
          <p:cNvCxnSpPr>
            <a:cxnSpLocks noChangeShapeType="1"/>
            <a:stCxn id="47" idx="7"/>
            <a:endCxn id="6" idx="3"/>
          </p:cNvCxnSpPr>
          <p:nvPr/>
        </p:nvCxnSpPr>
        <p:spPr bwMode="auto">
          <a:xfrm flipV="1">
            <a:off x="5900221" y="5146358"/>
            <a:ext cx="526655" cy="46923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" name="Text Box 25">
            <a:extLst>
              <a:ext uri="{FF2B5EF4-FFF2-40B4-BE49-F238E27FC236}">
                <a16:creationId xmlns:a16="http://schemas.microsoft.com/office/drawing/2014/main" id="{6AF5B0D6-70C1-9FB0-494A-6892F9FCD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4284464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23" name="Text Box 26">
            <a:extLst>
              <a:ext uri="{FF2B5EF4-FFF2-40B4-BE49-F238E27FC236}">
                <a16:creationId xmlns:a16="http://schemas.microsoft.com/office/drawing/2014/main" id="{D8C55DCE-43B5-42FC-CFD2-7C55D5CF3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4906146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24" name="Text Box 27">
            <a:extLst>
              <a:ext uri="{FF2B5EF4-FFF2-40B4-BE49-F238E27FC236}">
                <a16:creationId xmlns:a16="http://schemas.microsoft.com/office/drawing/2014/main" id="{DC94F0DC-E375-6E73-6966-3B15EC2DD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4961705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34" name="Text Box 28">
            <a:extLst>
              <a:ext uri="{FF2B5EF4-FFF2-40B4-BE49-F238E27FC236}">
                <a16:creationId xmlns:a16="http://schemas.microsoft.com/office/drawing/2014/main" id="{5BCC9808-CF71-676B-E6D6-1FF82F883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4524986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35" name="Text Box 30">
            <a:extLst>
              <a:ext uri="{FF2B5EF4-FFF2-40B4-BE49-F238E27FC236}">
                <a16:creationId xmlns:a16="http://schemas.microsoft.com/office/drawing/2014/main" id="{69052A6C-C1EF-15E1-FB58-9D31B28EF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5331037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36" name="Text Box 31">
            <a:extLst>
              <a:ext uri="{FF2B5EF4-FFF2-40B4-BE49-F238E27FC236}">
                <a16:creationId xmlns:a16="http://schemas.microsoft.com/office/drawing/2014/main" id="{763B13E5-9110-E4F1-329F-3C04E25E9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3972256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37" name="Text Box 32">
            <a:extLst>
              <a:ext uri="{FF2B5EF4-FFF2-40B4-BE49-F238E27FC236}">
                <a16:creationId xmlns:a16="http://schemas.microsoft.com/office/drawing/2014/main" id="{E5E7D7F5-CD76-06CA-F513-E03BB4AC9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5295983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38" name="AutoShape 33">
            <a:extLst>
              <a:ext uri="{FF2B5EF4-FFF2-40B4-BE49-F238E27FC236}">
                <a16:creationId xmlns:a16="http://schemas.microsoft.com/office/drawing/2014/main" id="{C08B2732-2AB8-5CA8-4644-717E048B69A3}"/>
              </a:ext>
            </a:extLst>
          </p:cNvPr>
          <p:cNvCxnSpPr>
            <a:cxnSpLocks noChangeShapeType="1"/>
            <a:stCxn id="47" idx="0"/>
            <a:endCxn id="3" idx="4"/>
          </p:cNvCxnSpPr>
          <p:nvPr/>
        </p:nvCxnSpPr>
        <p:spPr bwMode="auto">
          <a:xfrm flipH="1" flipV="1">
            <a:off x="5479257" y="4555898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9" name="Text Box 34">
            <a:extLst>
              <a:ext uri="{FF2B5EF4-FFF2-40B4-BE49-F238E27FC236}">
                <a16:creationId xmlns:a16="http://schemas.microsoft.com/office/drawing/2014/main" id="{F89C2A19-1E59-E6FE-4606-8AA3D8C9D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4913434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40" name="Oval 35">
            <a:extLst>
              <a:ext uri="{FF2B5EF4-FFF2-40B4-BE49-F238E27FC236}">
                <a16:creationId xmlns:a16="http://schemas.microsoft.com/office/drawing/2014/main" id="{AD30BBAD-09AC-1275-A2C1-39DBA1493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429252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41" name="AutoShape 37">
            <a:extLst>
              <a:ext uri="{FF2B5EF4-FFF2-40B4-BE49-F238E27FC236}">
                <a16:creationId xmlns:a16="http://schemas.microsoft.com/office/drawing/2014/main" id="{1E72B575-B866-87C9-F1F6-F6347DD96E65}"/>
              </a:ext>
            </a:extLst>
          </p:cNvPr>
          <p:cNvCxnSpPr>
            <a:cxnSpLocks noChangeShapeType="1"/>
            <a:stCxn id="40" idx="4"/>
            <a:endCxn id="46" idx="0"/>
          </p:cNvCxnSpPr>
          <p:nvPr/>
        </p:nvCxnSpPr>
        <p:spPr bwMode="auto">
          <a:xfrm flipH="1">
            <a:off x="4635958" y="4740487"/>
            <a:ext cx="72234" cy="8165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" name="Text Box 38 1">
            <a:extLst>
              <a:ext uri="{FF2B5EF4-FFF2-40B4-BE49-F238E27FC236}">
                <a16:creationId xmlns:a16="http://schemas.microsoft.com/office/drawing/2014/main" id="{229ECC34-3AC0-A841-8589-3F191AC2A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5123633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44" name="AutoShape 39">
            <a:extLst>
              <a:ext uri="{FF2B5EF4-FFF2-40B4-BE49-F238E27FC236}">
                <a16:creationId xmlns:a16="http://schemas.microsoft.com/office/drawing/2014/main" id="{45B94896-C702-FE6C-A32D-94E4630FD0F6}"/>
              </a:ext>
            </a:extLst>
          </p:cNvPr>
          <p:cNvCxnSpPr>
            <a:cxnSpLocks noChangeShapeType="1"/>
            <a:stCxn id="40" idx="3"/>
            <a:endCxn id="4" idx="7"/>
          </p:cNvCxnSpPr>
          <p:nvPr/>
        </p:nvCxnSpPr>
        <p:spPr bwMode="auto">
          <a:xfrm flipH="1">
            <a:off x="3751932" y="4674884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5" name="Text Box 40">
            <a:extLst>
              <a:ext uri="{FF2B5EF4-FFF2-40B4-BE49-F238E27FC236}">
                <a16:creationId xmlns:a16="http://schemas.microsoft.com/office/drawing/2014/main" id="{37204669-9AD6-7F1E-7B42-1614E4802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4528017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46" name="Oval 16">
            <a:extLst>
              <a:ext uri="{FF2B5EF4-FFF2-40B4-BE49-F238E27FC236}">
                <a16:creationId xmlns:a16="http://schemas.microsoft.com/office/drawing/2014/main" id="{3AAB6EC7-F887-F4CA-760E-17A0A8009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5557020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47" name="Oval 36">
            <a:extLst>
              <a:ext uri="{FF2B5EF4-FFF2-40B4-BE49-F238E27FC236}">
                <a16:creationId xmlns:a16="http://schemas.microsoft.com/office/drawing/2014/main" id="{1D945B45-2E90-7233-A1ED-83472B6B0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5549987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48" name="AutoShape 18 2">
            <a:extLst>
              <a:ext uri="{FF2B5EF4-FFF2-40B4-BE49-F238E27FC236}">
                <a16:creationId xmlns:a16="http://schemas.microsoft.com/office/drawing/2014/main" id="{F6640DFC-6825-2EE7-F5CA-034CEEDF6FC2}"/>
              </a:ext>
            </a:extLst>
          </p:cNvPr>
          <p:cNvCxnSpPr>
            <a:cxnSpLocks noChangeShapeType="1"/>
            <a:stCxn id="47" idx="2"/>
            <a:endCxn id="46" idx="6"/>
          </p:cNvCxnSpPr>
          <p:nvPr/>
        </p:nvCxnSpPr>
        <p:spPr bwMode="auto">
          <a:xfrm flipH="1">
            <a:off x="4858696" y="5773969"/>
            <a:ext cx="661287" cy="70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5" name="Text Box 38 2">
            <a:extLst>
              <a:ext uri="{FF2B5EF4-FFF2-40B4-BE49-F238E27FC236}">
                <a16:creationId xmlns:a16="http://schemas.microsoft.com/office/drawing/2014/main" id="{4B3B4629-0AE5-AE6E-8F5C-FF3AE067F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5975794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6" name="Text Box 38 3">
            <a:extLst>
              <a:ext uri="{FF2B5EF4-FFF2-40B4-BE49-F238E27FC236}">
                <a16:creationId xmlns:a16="http://schemas.microsoft.com/office/drawing/2014/main" id="{B16355D7-F908-5A8E-5AC9-8F26A5ECE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5777140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12" name="Picture 11" descr="\documentclass{article}&#10;\usepackage{amsmath}&#10;\pagestyle{empty}&#10;\usepackage{xcolor}&#10;\begin{document}&#10;&#10;$d[B]=\infty$&#10;&#10;\end{document}" title="IguanaTex Bitmap Display">
            <a:extLst>
              <a:ext uri="{FF2B5EF4-FFF2-40B4-BE49-F238E27FC236}">
                <a16:creationId xmlns:a16="http://schemas.microsoft.com/office/drawing/2014/main" id="{0C99A27C-F038-FDAC-D9A8-9AE35E75E49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4779" y="4113415"/>
            <a:ext cx="997750" cy="243247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usepackage{xcolor}&#10;\begin{document}&#10;&#10;$d[C]=\infty$&#10;&#10;\end{document}" title="IguanaTex Bitmap Display">
            <a:extLst>
              <a:ext uri="{FF2B5EF4-FFF2-40B4-BE49-F238E27FC236}">
                <a16:creationId xmlns:a16="http://schemas.microsoft.com/office/drawing/2014/main" id="{2C9EA0B9-8476-2E6B-5E62-3A9B3FD34DD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4780" y="4434279"/>
            <a:ext cx="993379" cy="243247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usepackage{xcolor}&#10;\begin{document}&#10;&#10;$d[D]=\infty$&#10;&#10;\end{document}" title="IguanaTex Bitmap Display">
            <a:extLst>
              <a:ext uri="{FF2B5EF4-FFF2-40B4-BE49-F238E27FC236}">
                <a16:creationId xmlns:a16="http://schemas.microsoft.com/office/drawing/2014/main" id="{026013E8-3E6A-8CF4-7007-23546A4DD3E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64780" y="4748797"/>
            <a:ext cx="1009401" cy="243247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usepackage{xcolor}&#10;\begin{document}&#10;&#10;$d[E]=\infty$&#10;&#10;\end{document}" title="IguanaTex Bitmap Display">
            <a:extLst>
              <a:ext uri="{FF2B5EF4-FFF2-40B4-BE49-F238E27FC236}">
                <a16:creationId xmlns:a16="http://schemas.microsoft.com/office/drawing/2014/main" id="{CFF0D9F8-77E7-33AD-2FE5-89EE6AE94EB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4779" y="5090338"/>
            <a:ext cx="994836" cy="243247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usepackage{xcolor}&#10;\begin{document}&#10;&#10;$d[F]=\infty$&#10;&#10;\end{document}" title="IguanaTex Bitmap Display">
            <a:extLst>
              <a:ext uri="{FF2B5EF4-FFF2-40B4-BE49-F238E27FC236}">
                <a16:creationId xmlns:a16="http://schemas.microsoft.com/office/drawing/2014/main" id="{BC08CB16-4926-35E0-FE59-6AFAE23C731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64780" y="5379377"/>
            <a:ext cx="991923" cy="243247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usepackage{xcolor}&#10;\begin{document}&#10;&#10;$d[G]=\infty$&#10;&#10;\end{document}" title="IguanaTex Bitmap Display">
            <a:extLst>
              <a:ext uri="{FF2B5EF4-FFF2-40B4-BE49-F238E27FC236}">
                <a16:creationId xmlns:a16="http://schemas.microsoft.com/office/drawing/2014/main" id="{9031A3AB-F5BF-6B77-AEA1-8CB8B771233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4780" y="5680766"/>
            <a:ext cx="993380" cy="243247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usepackage{xcolor}&#10;\begin{document}&#10;&#10;$d[H]=\infty$&#10;&#10;\end{document}" title="IguanaTex Bitmap Display">
            <a:extLst>
              <a:ext uri="{FF2B5EF4-FFF2-40B4-BE49-F238E27FC236}">
                <a16:creationId xmlns:a16="http://schemas.microsoft.com/office/drawing/2014/main" id="{454B6B5E-2231-6A55-6D7E-ECCA6221CF19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64780" y="5981050"/>
            <a:ext cx="1023968" cy="243247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usepackage{xcolor}&#10;\begin{document}&#10;&#10;$d[A]=0$&#10;&#10;\end{document}" title="IguanaTex Bitmap Display">
            <a:extLst>
              <a:ext uri="{FF2B5EF4-FFF2-40B4-BE49-F238E27FC236}">
                <a16:creationId xmlns:a16="http://schemas.microsoft.com/office/drawing/2014/main" id="{1CDC556D-080A-8256-BA9A-DA5AB70C690E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64780" y="3812579"/>
            <a:ext cx="868115" cy="2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9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" descr="HH01008_">
            <a:extLst>
              <a:ext uri="{FF2B5EF4-FFF2-40B4-BE49-F238E27FC236}">
                <a16:creationId xmlns:a16="http://schemas.microsoft.com/office/drawing/2014/main" id="{896AEC59-539E-7BFE-F413-31B93643A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51" y="2104017"/>
            <a:ext cx="708025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Fractional Knapsack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82E935-7620-74BA-3A75-0ED3E8184FEF}"/>
              </a:ext>
            </a:extLst>
          </p:cNvPr>
          <p:cNvSpPr txBox="1">
            <a:spLocks/>
          </p:cNvSpPr>
          <p:nvPr/>
        </p:nvSpPr>
        <p:spPr>
          <a:xfrm>
            <a:off x="306467" y="1081352"/>
            <a:ext cx="8622816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Greedy approach.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Keep taking item with highest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value to weight ratio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until knapsack is full or run out of items.</a:t>
            </a:r>
          </a:p>
        </p:txBody>
      </p:sp>
      <p:pic>
        <p:nvPicPr>
          <p:cNvPr id="7" name="Picture 6" descr="HH01008_">
            <a:extLst>
              <a:ext uri="{FF2B5EF4-FFF2-40B4-BE49-F238E27FC236}">
                <a16:creationId xmlns:a16="http://schemas.microsoft.com/office/drawing/2014/main" id="{F6462817-7538-6FB3-F4B7-04D3AEE28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921" y="2446561"/>
            <a:ext cx="495300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8" descr="HH01008_">
            <a:extLst>
              <a:ext uri="{FF2B5EF4-FFF2-40B4-BE49-F238E27FC236}">
                <a16:creationId xmlns:a16="http://schemas.microsoft.com/office/drawing/2014/main" id="{09C3B9B1-95E3-B3F9-EEF4-497C88B5C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158" y="2751361"/>
            <a:ext cx="325438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9" descr="HH01008_">
            <a:extLst>
              <a:ext uri="{FF2B5EF4-FFF2-40B4-BE49-F238E27FC236}">
                <a16:creationId xmlns:a16="http://schemas.microsoft.com/office/drawing/2014/main" id="{9B3A1A93-0ABC-F13E-FCF1-2B6CE9DDF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783" y="2267173"/>
            <a:ext cx="5953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0" descr="HH01008_">
            <a:extLst>
              <a:ext uri="{FF2B5EF4-FFF2-40B4-BE49-F238E27FC236}">
                <a16:creationId xmlns:a16="http://schemas.microsoft.com/office/drawing/2014/main" id="{79CDF173-45E7-874A-1DCC-F58F9E9FF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633" y="2800573"/>
            <a:ext cx="28257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 Box 13">
            <a:extLst>
              <a:ext uri="{FF2B5EF4-FFF2-40B4-BE49-F238E27FC236}">
                <a16:creationId xmlns:a16="http://schemas.microsoft.com/office/drawing/2014/main" id="{1FC1E418-1888-A143-DC15-91957A1A7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6346" y="2952973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3" name="Text Box 14">
            <a:extLst>
              <a:ext uri="{FF2B5EF4-FFF2-40B4-BE49-F238E27FC236}">
                <a16:creationId xmlns:a16="http://schemas.microsoft.com/office/drawing/2014/main" id="{40CFADED-E651-C3A1-8A20-0281E0CF1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9296" y="2952973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4" name="Text Box 15">
            <a:extLst>
              <a:ext uri="{FF2B5EF4-FFF2-40B4-BE49-F238E27FC236}">
                <a16:creationId xmlns:a16="http://schemas.microsoft.com/office/drawing/2014/main" id="{7B219FCD-CE94-03F8-09FF-8BE45524B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9858" y="2952973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5" name="Text Box 16">
            <a:extLst>
              <a:ext uri="{FF2B5EF4-FFF2-40B4-BE49-F238E27FC236}">
                <a16:creationId xmlns:a16="http://schemas.microsoft.com/office/drawing/2014/main" id="{BC3868FA-3AC3-9A3F-F080-60EF756C6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008" y="2952973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6" name="Text Box 17">
            <a:extLst>
              <a:ext uri="{FF2B5EF4-FFF2-40B4-BE49-F238E27FC236}">
                <a16:creationId xmlns:a16="http://schemas.microsoft.com/office/drawing/2014/main" id="{E4C14AD9-150B-377F-6AE6-908F7A873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6696" y="2952973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57" name="Text Box 10">
            <a:extLst>
              <a:ext uri="{FF2B5EF4-FFF2-40B4-BE49-F238E27FC236}">
                <a16:creationId xmlns:a16="http://schemas.microsoft.com/office/drawing/2014/main" id="{86F1AAA4-F42C-7E33-6FCB-A1AD0AE9D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638" y="3519770"/>
            <a:ext cx="11595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Weight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58" name="Text Box 11">
            <a:extLst>
              <a:ext uri="{FF2B5EF4-FFF2-40B4-BE49-F238E27FC236}">
                <a16:creationId xmlns:a16="http://schemas.microsoft.com/office/drawing/2014/main" id="{CA07FF03-E875-2B5B-417F-6F0A90D6E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7628" y="3981435"/>
            <a:ext cx="9578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Value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59" name="Text Box 17">
            <a:extLst>
              <a:ext uri="{FF2B5EF4-FFF2-40B4-BE49-F238E27FC236}">
                <a16:creationId xmlns:a16="http://schemas.microsoft.com/office/drawing/2014/main" id="{265B185D-525B-A948-6C40-C533C2115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792" y="3565938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4 ml</a:t>
            </a:r>
          </a:p>
        </p:txBody>
      </p:sp>
      <p:sp>
        <p:nvSpPr>
          <p:cNvPr id="60" name="Text Box 18">
            <a:extLst>
              <a:ext uri="{FF2B5EF4-FFF2-40B4-BE49-F238E27FC236}">
                <a16:creationId xmlns:a16="http://schemas.microsoft.com/office/drawing/2014/main" id="{CD76CA97-E6B3-FB4C-52FE-6E60EB7DC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775" y="3565938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8 ml</a:t>
            </a:r>
          </a:p>
        </p:txBody>
      </p:sp>
      <p:sp>
        <p:nvSpPr>
          <p:cNvPr id="61" name="Text Box 19">
            <a:extLst>
              <a:ext uri="{FF2B5EF4-FFF2-40B4-BE49-F238E27FC236}">
                <a16:creationId xmlns:a16="http://schemas.microsoft.com/office/drawing/2014/main" id="{9636F029-F9E8-80F4-4DE3-27DBCC734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612" y="3563842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2 ml</a:t>
            </a:r>
          </a:p>
        </p:txBody>
      </p:sp>
      <p:sp>
        <p:nvSpPr>
          <p:cNvPr id="62" name="Text Box 20">
            <a:extLst>
              <a:ext uri="{FF2B5EF4-FFF2-40B4-BE49-F238E27FC236}">
                <a16:creationId xmlns:a16="http://schemas.microsoft.com/office/drawing/2014/main" id="{D764A497-C71F-40B5-ADCD-C425784D7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888" y="3555208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6 ml</a:t>
            </a:r>
          </a:p>
        </p:txBody>
      </p:sp>
      <p:sp>
        <p:nvSpPr>
          <p:cNvPr id="63" name="Text Box 22">
            <a:extLst>
              <a:ext uri="{FF2B5EF4-FFF2-40B4-BE49-F238E27FC236}">
                <a16:creationId xmlns:a16="http://schemas.microsoft.com/office/drawing/2014/main" id="{5410C8CC-D7DF-CD23-1D22-C0C0CFCBA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8963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$12</a:t>
            </a:r>
          </a:p>
        </p:txBody>
      </p:sp>
      <p:sp>
        <p:nvSpPr>
          <p:cNvPr id="64" name="Text Box 23">
            <a:extLst>
              <a:ext uri="{FF2B5EF4-FFF2-40B4-BE49-F238E27FC236}">
                <a16:creationId xmlns:a16="http://schemas.microsoft.com/office/drawing/2014/main" id="{B0FF1350-6004-93F3-4C61-6DA138A04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533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$32</a:t>
            </a:r>
          </a:p>
        </p:txBody>
      </p:sp>
      <p:sp>
        <p:nvSpPr>
          <p:cNvPr id="65" name="Text Box 24">
            <a:extLst>
              <a:ext uri="{FF2B5EF4-FFF2-40B4-BE49-F238E27FC236}">
                <a16:creationId xmlns:a16="http://schemas.microsoft.com/office/drawing/2014/main" id="{6317E9D0-17CD-FDA5-094A-0F478D9EC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1683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$40</a:t>
            </a:r>
          </a:p>
        </p:txBody>
      </p:sp>
      <p:sp>
        <p:nvSpPr>
          <p:cNvPr id="66" name="Text Box 25">
            <a:extLst>
              <a:ext uri="{FF2B5EF4-FFF2-40B4-BE49-F238E27FC236}">
                <a16:creationId xmlns:a16="http://schemas.microsoft.com/office/drawing/2014/main" id="{06CD5E7D-CE5F-E9A3-8201-749775672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4626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$30</a:t>
            </a:r>
          </a:p>
        </p:txBody>
      </p:sp>
      <p:sp>
        <p:nvSpPr>
          <p:cNvPr id="67" name="Text Box 26">
            <a:extLst>
              <a:ext uri="{FF2B5EF4-FFF2-40B4-BE49-F238E27FC236}">
                <a16:creationId xmlns:a16="http://schemas.microsoft.com/office/drawing/2014/main" id="{856EB73D-9274-E589-6416-BBEA834E9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9821" y="4015123"/>
            <a:ext cx="560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$50</a:t>
            </a:r>
          </a:p>
        </p:txBody>
      </p:sp>
      <p:sp>
        <p:nvSpPr>
          <p:cNvPr id="68" name="Text Box 27">
            <a:extLst>
              <a:ext uri="{FF2B5EF4-FFF2-40B4-BE49-F238E27FC236}">
                <a16:creationId xmlns:a16="http://schemas.microsoft.com/office/drawing/2014/main" id="{4A9CD440-0F21-04AD-E06A-4CEB6ADC4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210" y="2825634"/>
            <a:ext cx="9892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Items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69" name="Text Box 30">
            <a:extLst>
              <a:ext uri="{FF2B5EF4-FFF2-40B4-BE49-F238E27FC236}">
                <a16:creationId xmlns:a16="http://schemas.microsoft.com/office/drawing/2014/main" id="{895A0B0F-9A3D-B3CE-1351-B95FB980C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023" y="4413786"/>
            <a:ext cx="9578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3A3A82"/>
                </a:solidFill>
                <a:latin typeface="+mj-lt"/>
              </a:rPr>
              <a:t>Value:</a:t>
            </a:r>
          </a:p>
        </p:txBody>
      </p:sp>
      <p:sp>
        <p:nvSpPr>
          <p:cNvPr id="70" name="Text Box 22">
            <a:extLst>
              <a:ext uri="{FF2B5EF4-FFF2-40B4-BE49-F238E27FC236}">
                <a16:creationId xmlns:a16="http://schemas.microsoft.com/office/drawing/2014/main" id="{5B3CEFCB-4DC6-F1A1-F814-A5C561BF8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1659" y="4464308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</a:t>
            </a:r>
          </a:p>
        </p:txBody>
      </p:sp>
      <p:sp>
        <p:nvSpPr>
          <p:cNvPr id="71" name="Text Box 22">
            <a:extLst>
              <a:ext uri="{FF2B5EF4-FFF2-40B4-BE49-F238E27FC236}">
                <a16:creationId xmlns:a16="http://schemas.microsoft.com/office/drawing/2014/main" id="{9D5A8AD3-752A-D425-1637-95702F461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6040" y="4464308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$4</a:t>
            </a:r>
          </a:p>
        </p:txBody>
      </p:sp>
      <p:sp>
        <p:nvSpPr>
          <p:cNvPr id="72" name="Text Box 22">
            <a:extLst>
              <a:ext uri="{FF2B5EF4-FFF2-40B4-BE49-F238E27FC236}">
                <a16:creationId xmlns:a16="http://schemas.microsoft.com/office/drawing/2014/main" id="{30DE36EB-8B59-44FF-A0FC-44BF277B4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688" y="4459848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$20</a:t>
            </a:r>
          </a:p>
        </p:txBody>
      </p:sp>
      <p:sp>
        <p:nvSpPr>
          <p:cNvPr id="73" name="Text Box 22">
            <a:extLst>
              <a:ext uri="{FF2B5EF4-FFF2-40B4-BE49-F238E27FC236}">
                <a16:creationId xmlns:a16="http://schemas.microsoft.com/office/drawing/2014/main" id="{09F2D9D2-A43D-0ABF-2918-9BEA61C4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6102" y="4464308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$5</a:t>
            </a:r>
          </a:p>
        </p:txBody>
      </p:sp>
      <p:sp>
        <p:nvSpPr>
          <p:cNvPr id="74" name="Text Box 22">
            <a:extLst>
              <a:ext uri="{FF2B5EF4-FFF2-40B4-BE49-F238E27FC236}">
                <a16:creationId xmlns:a16="http://schemas.microsoft.com/office/drawing/2014/main" id="{F69A7D27-D857-E426-0AD3-25F3F9C6B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5631" y="4464308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$50</a:t>
            </a:r>
          </a:p>
        </p:txBody>
      </p:sp>
      <p:sp>
        <p:nvSpPr>
          <p:cNvPr id="76" name="Text Box 21">
            <a:extLst>
              <a:ext uri="{FF2B5EF4-FFF2-40B4-BE49-F238E27FC236}">
                <a16:creationId xmlns:a16="http://schemas.microsoft.com/office/drawing/2014/main" id="{3C90F1C7-A680-5EFF-FA79-6D0130272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816" y="3549126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1 ml</a:t>
            </a:r>
          </a:p>
        </p:txBody>
      </p:sp>
      <p:grpSp>
        <p:nvGrpSpPr>
          <p:cNvPr id="77" name="Group 47">
            <a:extLst>
              <a:ext uri="{FF2B5EF4-FFF2-40B4-BE49-F238E27FC236}">
                <a16:creationId xmlns:a16="http://schemas.microsoft.com/office/drawing/2014/main" id="{25B6EA46-0D7B-A53B-C869-6ED6B221E0F6}"/>
              </a:ext>
            </a:extLst>
          </p:cNvPr>
          <p:cNvGrpSpPr>
            <a:grpSpLocks/>
          </p:cNvGrpSpPr>
          <p:nvPr/>
        </p:nvGrpSpPr>
        <p:grpSpPr bwMode="auto">
          <a:xfrm>
            <a:off x="6890541" y="1876257"/>
            <a:ext cx="1247775" cy="2252663"/>
            <a:chOff x="4180" y="2068"/>
            <a:chExt cx="786" cy="1419"/>
          </a:xfrm>
        </p:grpSpPr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587E9730-6906-F6D6-C5C7-3FB21D8BD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" y="2068"/>
              <a:ext cx="594" cy="320"/>
            </a:xfrm>
            <a:custGeom>
              <a:avLst/>
              <a:gdLst>
                <a:gd name="T0" fmla="*/ 578 w 594"/>
                <a:gd name="T1" fmla="*/ 231 h 320"/>
                <a:gd name="T2" fmla="*/ 584 w 594"/>
                <a:gd name="T3" fmla="*/ 147 h 320"/>
                <a:gd name="T4" fmla="*/ 594 w 594"/>
                <a:gd name="T5" fmla="*/ 103 h 320"/>
                <a:gd name="T6" fmla="*/ 590 w 594"/>
                <a:gd name="T7" fmla="*/ 75 h 320"/>
                <a:gd name="T8" fmla="*/ 571 w 594"/>
                <a:gd name="T9" fmla="*/ 52 h 320"/>
                <a:gd name="T10" fmla="*/ 540 w 594"/>
                <a:gd name="T11" fmla="*/ 33 h 320"/>
                <a:gd name="T12" fmla="*/ 498 w 594"/>
                <a:gd name="T13" fmla="*/ 18 h 320"/>
                <a:gd name="T14" fmla="*/ 446 w 594"/>
                <a:gd name="T15" fmla="*/ 8 h 320"/>
                <a:gd name="T16" fmla="*/ 391 w 594"/>
                <a:gd name="T17" fmla="*/ 2 h 320"/>
                <a:gd name="T18" fmla="*/ 329 w 594"/>
                <a:gd name="T19" fmla="*/ 0 h 320"/>
                <a:gd name="T20" fmla="*/ 265 w 594"/>
                <a:gd name="T21" fmla="*/ 2 h 320"/>
                <a:gd name="T22" fmla="*/ 203 w 594"/>
                <a:gd name="T23" fmla="*/ 5 h 320"/>
                <a:gd name="T24" fmla="*/ 148 w 594"/>
                <a:gd name="T25" fmla="*/ 11 h 320"/>
                <a:gd name="T26" fmla="*/ 96 w 594"/>
                <a:gd name="T27" fmla="*/ 21 h 320"/>
                <a:gd name="T28" fmla="*/ 54 w 594"/>
                <a:gd name="T29" fmla="*/ 34 h 320"/>
                <a:gd name="T30" fmla="*/ 23 w 594"/>
                <a:gd name="T31" fmla="*/ 53 h 320"/>
                <a:gd name="T32" fmla="*/ 4 w 594"/>
                <a:gd name="T33" fmla="*/ 75 h 320"/>
                <a:gd name="T34" fmla="*/ 0 w 594"/>
                <a:gd name="T35" fmla="*/ 103 h 320"/>
                <a:gd name="T36" fmla="*/ 10 w 594"/>
                <a:gd name="T37" fmla="*/ 147 h 320"/>
                <a:gd name="T38" fmla="*/ 16 w 594"/>
                <a:gd name="T39" fmla="*/ 231 h 320"/>
                <a:gd name="T40" fmla="*/ 22 w 594"/>
                <a:gd name="T41" fmla="*/ 279 h 320"/>
                <a:gd name="T42" fmla="*/ 39 w 594"/>
                <a:gd name="T43" fmla="*/ 288 h 320"/>
                <a:gd name="T44" fmla="*/ 95 w 594"/>
                <a:gd name="T45" fmla="*/ 303 h 320"/>
                <a:gd name="T46" fmla="*/ 172 w 594"/>
                <a:gd name="T47" fmla="*/ 313 h 320"/>
                <a:gd name="T48" fmla="*/ 244 w 594"/>
                <a:gd name="T49" fmla="*/ 319 h 320"/>
                <a:gd name="T50" fmla="*/ 310 w 594"/>
                <a:gd name="T51" fmla="*/ 320 h 320"/>
                <a:gd name="T52" fmla="*/ 367 w 594"/>
                <a:gd name="T53" fmla="*/ 317 h 320"/>
                <a:gd name="T54" fmla="*/ 416 w 594"/>
                <a:gd name="T55" fmla="*/ 311 h 320"/>
                <a:gd name="T56" fmla="*/ 457 w 594"/>
                <a:gd name="T57" fmla="*/ 306 h 320"/>
                <a:gd name="T58" fmla="*/ 489 w 594"/>
                <a:gd name="T59" fmla="*/ 298 h 320"/>
                <a:gd name="T60" fmla="*/ 511 w 594"/>
                <a:gd name="T61" fmla="*/ 292 h 320"/>
                <a:gd name="T62" fmla="*/ 530 w 594"/>
                <a:gd name="T63" fmla="*/ 288 h 320"/>
                <a:gd name="T64" fmla="*/ 550 w 594"/>
                <a:gd name="T65" fmla="*/ 284 h 320"/>
                <a:gd name="T66" fmla="*/ 569 w 594"/>
                <a:gd name="T67" fmla="*/ 276 h 3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94"/>
                <a:gd name="T103" fmla="*/ 0 h 320"/>
                <a:gd name="T104" fmla="*/ 594 w 594"/>
                <a:gd name="T105" fmla="*/ 320 h 3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94" h="320">
                  <a:moveTo>
                    <a:pt x="578" y="272"/>
                  </a:moveTo>
                  <a:lnTo>
                    <a:pt x="578" y="231"/>
                  </a:lnTo>
                  <a:lnTo>
                    <a:pt x="580" y="187"/>
                  </a:lnTo>
                  <a:lnTo>
                    <a:pt x="584" y="147"/>
                  </a:lnTo>
                  <a:lnTo>
                    <a:pt x="590" y="119"/>
                  </a:lnTo>
                  <a:lnTo>
                    <a:pt x="594" y="103"/>
                  </a:lnTo>
                  <a:lnTo>
                    <a:pt x="594" y="88"/>
                  </a:lnTo>
                  <a:lnTo>
                    <a:pt x="590" y="75"/>
                  </a:lnTo>
                  <a:lnTo>
                    <a:pt x="583" y="62"/>
                  </a:lnTo>
                  <a:lnTo>
                    <a:pt x="571" y="52"/>
                  </a:lnTo>
                  <a:lnTo>
                    <a:pt x="556" y="41"/>
                  </a:lnTo>
                  <a:lnTo>
                    <a:pt x="540" y="33"/>
                  </a:lnTo>
                  <a:lnTo>
                    <a:pt x="520" y="24"/>
                  </a:lnTo>
                  <a:lnTo>
                    <a:pt x="498" y="18"/>
                  </a:lnTo>
                  <a:lnTo>
                    <a:pt x="473" y="12"/>
                  </a:lnTo>
                  <a:lnTo>
                    <a:pt x="446" y="8"/>
                  </a:lnTo>
                  <a:lnTo>
                    <a:pt x="419" y="5"/>
                  </a:lnTo>
                  <a:lnTo>
                    <a:pt x="391" y="2"/>
                  </a:lnTo>
                  <a:lnTo>
                    <a:pt x="360" y="0"/>
                  </a:lnTo>
                  <a:lnTo>
                    <a:pt x="329" y="0"/>
                  </a:lnTo>
                  <a:lnTo>
                    <a:pt x="297" y="0"/>
                  </a:lnTo>
                  <a:lnTo>
                    <a:pt x="265" y="2"/>
                  </a:lnTo>
                  <a:lnTo>
                    <a:pt x="234" y="3"/>
                  </a:lnTo>
                  <a:lnTo>
                    <a:pt x="203" y="5"/>
                  </a:lnTo>
                  <a:lnTo>
                    <a:pt x="175" y="8"/>
                  </a:lnTo>
                  <a:lnTo>
                    <a:pt x="148" y="11"/>
                  </a:lnTo>
                  <a:lnTo>
                    <a:pt x="121" y="15"/>
                  </a:lnTo>
                  <a:lnTo>
                    <a:pt x="96" y="21"/>
                  </a:lnTo>
                  <a:lnTo>
                    <a:pt x="74" y="27"/>
                  </a:lnTo>
                  <a:lnTo>
                    <a:pt x="54" y="34"/>
                  </a:lnTo>
                  <a:lnTo>
                    <a:pt x="38" y="43"/>
                  </a:lnTo>
                  <a:lnTo>
                    <a:pt x="23" y="53"/>
                  </a:lnTo>
                  <a:lnTo>
                    <a:pt x="11" y="63"/>
                  </a:lnTo>
                  <a:lnTo>
                    <a:pt x="4" y="75"/>
                  </a:lnTo>
                  <a:lnTo>
                    <a:pt x="0" y="88"/>
                  </a:lnTo>
                  <a:lnTo>
                    <a:pt x="0" y="103"/>
                  </a:lnTo>
                  <a:lnTo>
                    <a:pt x="4" y="119"/>
                  </a:lnTo>
                  <a:lnTo>
                    <a:pt x="10" y="147"/>
                  </a:lnTo>
                  <a:lnTo>
                    <a:pt x="14" y="187"/>
                  </a:lnTo>
                  <a:lnTo>
                    <a:pt x="16" y="231"/>
                  </a:lnTo>
                  <a:lnTo>
                    <a:pt x="14" y="272"/>
                  </a:lnTo>
                  <a:lnTo>
                    <a:pt x="22" y="279"/>
                  </a:lnTo>
                  <a:lnTo>
                    <a:pt x="29" y="284"/>
                  </a:lnTo>
                  <a:lnTo>
                    <a:pt x="39" y="288"/>
                  </a:lnTo>
                  <a:lnTo>
                    <a:pt x="52" y="294"/>
                  </a:lnTo>
                  <a:lnTo>
                    <a:pt x="95" y="303"/>
                  </a:lnTo>
                  <a:lnTo>
                    <a:pt x="134" y="308"/>
                  </a:lnTo>
                  <a:lnTo>
                    <a:pt x="172" y="313"/>
                  </a:lnTo>
                  <a:lnTo>
                    <a:pt x="209" y="317"/>
                  </a:lnTo>
                  <a:lnTo>
                    <a:pt x="244" y="319"/>
                  </a:lnTo>
                  <a:lnTo>
                    <a:pt x="278" y="320"/>
                  </a:lnTo>
                  <a:lnTo>
                    <a:pt x="310" y="320"/>
                  </a:lnTo>
                  <a:lnTo>
                    <a:pt x="339" y="319"/>
                  </a:lnTo>
                  <a:lnTo>
                    <a:pt x="367" y="317"/>
                  </a:lnTo>
                  <a:lnTo>
                    <a:pt x="392" y="314"/>
                  </a:lnTo>
                  <a:lnTo>
                    <a:pt x="416" y="311"/>
                  </a:lnTo>
                  <a:lnTo>
                    <a:pt x="438" y="308"/>
                  </a:lnTo>
                  <a:lnTo>
                    <a:pt x="457" y="306"/>
                  </a:lnTo>
                  <a:lnTo>
                    <a:pt x="473" y="301"/>
                  </a:lnTo>
                  <a:lnTo>
                    <a:pt x="489" y="298"/>
                  </a:lnTo>
                  <a:lnTo>
                    <a:pt x="501" y="294"/>
                  </a:lnTo>
                  <a:lnTo>
                    <a:pt x="511" y="292"/>
                  </a:lnTo>
                  <a:lnTo>
                    <a:pt x="520" y="291"/>
                  </a:lnTo>
                  <a:lnTo>
                    <a:pt x="530" y="288"/>
                  </a:lnTo>
                  <a:lnTo>
                    <a:pt x="540" y="286"/>
                  </a:lnTo>
                  <a:lnTo>
                    <a:pt x="550" y="284"/>
                  </a:lnTo>
                  <a:lnTo>
                    <a:pt x="559" y="279"/>
                  </a:lnTo>
                  <a:lnTo>
                    <a:pt x="569" y="276"/>
                  </a:lnTo>
                  <a:lnTo>
                    <a:pt x="578" y="272"/>
                  </a:lnTo>
                  <a:close/>
                </a:path>
              </a:pathLst>
            </a:custGeom>
            <a:solidFill>
              <a:srgbClr val="A37A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3461A679-9925-284E-7465-AFF4EE3CA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0" y="2340"/>
              <a:ext cx="786" cy="1147"/>
            </a:xfrm>
            <a:custGeom>
              <a:avLst/>
              <a:gdLst>
                <a:gd name="T0" fmla="*/ 665 w 786"/>
                <a:gd name="T1" fmla="*/ 4 h 1147"/>
                <a:gd name="T2" fmla="*/ 646 w 786"/>
                <a:gd name="T3" fmla="*/ 12 h 1147"/>
                <a:gd name="T4" fmla="*/ 626 w 786"/>
                <a:gd name="T5" fmla="*/ 16 h 1147"/>
                <a:gd name="T6" fmla="*/ 607 w 786"/>
                <a:gd name="T7" fmla="*/ 20 h 1147"/>
                <a:gd name="T8" fmla="*/ 585 w 786"/>
                <a:gd name="T9" fmla="*/ 26 h 1147"/>
                <a:gd name="T10" fmla="*/ 553 w 786"/>
                <a:gd name="T11" fmla="*/ 34 h 1147"/>
                <a:gd name="T12" fmla="*/ 512 w 786"/>
                <a:gd name="T13" fmla="*/ 39 h 1147"/>
                <a:gd name="T14" fmla="*/ 463 w 786"/>
                <a:gd name="T15" fmla="*/ 45 h 1147"/>
                <a:gd name="T16" fmla="*/ 406 w 786"/>
                <a:gd name="T17" fmla="*/ 48 h 1147"/>
                <a:gd name="T18" fmla="*/ 340 w 786"/>
                <a:gd name="T19" fmla="*/ 47 h 1147"/>
                <a:gd name="T20" fmla="*/ 268 w 786"/>
                <a:gd name="T21" fmla="*/ 41 h 1147"/>
                <a:gd name="T22" fmla="*/ 191 w 786"/>
                <a:gd name="T23" fmla="*/ 31 h 1147"/>
                <a:gd name="T24" fmla="*/ 135 w 786"/>
                <a:gd name="T25" fmla="*/ 16 h 1147"/>
                <a:gd name="T26" fmla="*/ 118 w 786"/>
                <a:gd name="T27" fmla="*/ 7 h 1147"/>
                <a:gd name="T28" fmla="*/ 82 w 786"/>
                <a:gd name="T29" fmla="*/ 13 h 1147"/>
                <a:gd name="T30" fmla="*/ 41 w 786"/>
                <a:gd name="T31" fmla="*/ 44 h 1147"/>
                <a:gd name="T32" fmla="*/ 17 w 786"/>
                <a:gd name="T33" fmla="*/ 78 h 1147"/>
                <a:gd name="T34" fmla="*/ 5 w 786"/>
                <a:gd name="T35" fmla="*/ 107 h 1147"/>
                <a:gd name="T36" fmla="*/ 2 w 786"/>
                <a:gd name="T37" fmla="*/ 295 h 1147"/>
                <a:gd name="T38" fmla="*/ 0 w 786"/>
                <a:gd name="T39" fmla="*/ 796 h 1147"/>
                <a:gd name="T40" fmla="*/ 6 w 786"/>
                <a:gd name="T41" fmla="*/ 980 h 1147"/>
                <a:gd name="T42" fmla="*/ 22 w 786"/>
                <a:gd name="T43" fmla="*/ 1012 h 1147"/>
                <a:gd name="T44" fmla="*/ 52 w 786"/>
                <a:gd name="T45" fmla="*/ 1044 h 1147"/>
                <a:gd name="T46" fmla="*/ 94 w 786"/>
                <a:gd name="T47" fmla="*/ 1074 h 1147"/>
                <a:gd name="T48" fmla="*/ 147 w 786"/>
                <a:gd name="T49" fmla="*/ 1100 h 1147"/>
                <a:gd name="T50" fmla="*/ 208 w 786"/>
                <a:gd name="T51" fmla="*/ 1122 h 1147"/>
                <a:gd name="T52" fmla="*/ 277 w 786"/>
                <a:gd name="T53" fmla="*/ 1138 h 1147"/>
                <a:gd name="T54" fmla="*/ 353 w 786"/>
                <a:gd name="T55" fmla="*/ 1146 h 1147"/>
                <a:gd name="T56" fmla="*/ 433 w 786"/>
                <a:gd name="T57" fmla="*/ 1146 h 1147"/>
                <a:gd name="T58" fmla="*/ 507 w 786"/>
                <a:gd name="T59" fmla="*/ 1138 h 1147"/>
                <a:gd name="T60" fmla="*/ 576 w 786"/>
                <a:gd name="T61" fmla="*/ 1122 h 1147"/>
                <a:gd name="T62" fmla="*/ 638 w 786"/>
                <a:gd name="T63" fmla="*/ 1100 h 1147"/>
                <a:gd name="T64" fmla="*/ 690 w 786"/>
                <a:gd name="T65" fmla="*/ 1074 h 1147"/>
                <a:gd name="T66" fmla="*/ 733 w 786"/>
                <a:gd name="T67" fmla="*/ 1044 h 1147"/>
                <a:gd name="T68" fmla="*/ 764 w 786"/>
                <a:gd name="T69" fmla="*/ 1012 h 1147"/>
                <a:gd name="T70" fmla="*/ 780 w 786"/>
                <a:gd name="T71" fmla="*/ 980 h 1147"/>
                <a:gd name="T72" fmla="*/ 786 w 786"/>
                <a:gd name="T73" fmla="*/ 796 h 1147"/>
                <a:gd name="T74" fmla="*/ 784 w 786"/>
                <a:gd name="T75" fmla="*/ 295 h 1147"/>
                <a:gd name="T76" fmla="*/ 781 w 786"/>
                <a:gd name="T77" fmla="*/ 107 h 1147"/>
                <a:gd name="T78" fmla="*/ 769 w 786"/>
                <a:gd name="T79" fmla="*/ 78 h 1147"/>
                <a:gd name="T80" fmla="*/ 745 w 786"/>
                <a:gd name="T81" fmla="*/ 44 h 1147"/>
                <a:gd name="T82" fmla="*/ 702 w 786"/>
                <a:gd name="T83" fmla="*/ 13 h 114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786"/>
                <a:gd name="T127" fmla="*/ 0 h 1147"/>
                <a:gd name="T128" fmla="*/ 786 w 786"/>
                <a:gd name="T129" fmla="*/ 1147 h 114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786" h="1147">
                  <a:moveTo>
                    <a:pt x="674" y="0"/>
                  </a:moveTo>
                  <a:lnTo>
                    <a:pt x="665" y="4"/>
                  </a:lnTo>
                  <a:lnTo>
                    <a:pt x="655" y="7"/>
                  </a:lnTo>
                  <a:lnTo>
                    <a:pt x="646" y="12"/>
                  </a:lnTo>
                  <a:lnTo>
                    <a:pt x="636" y="14"/>
                  </a:lnTo>
                  <a:lnTo>
                    <a:pt x="626" y="16"/>
                  </a:lnTo>
                  <a:lnTo>
                    <a:pt x="616" y="19"/>
                  </a:lnTo>
                  <a:lnTo>
                    <a:pt x="607" y="20"/>
                  </a:lnTo>
                  <a:lnTo>
                    <a:pt x="597" y="22"/>
                  </a:lnTo>
                  <a:lnTo>
                    <a:pt x="585" y="26"/>
                  </a:lnTo>
                  <a:lnTo>
                    <a:pt x="569" y="29"/>
                  </a:lnTo>
                  <a:lnTo>
                    <a:pt x="553" y="34"/>
                  </a:lnTo>
                  <a:lnTo>
                    <a:pt x="534" y="36"/>
                  </a:lnTo>
                  <a:lnTo>
                    <a:pt x="512" y="39"/>
                  </a:lnTo>
                  <a:lnTo>
                    <a:pt x="488" y="42"/>
                  </a:lnTo>
                  <a:lnTo>
                    <a:pt x="463" y="45"/>
                  </a:lnTo>
                  <a:lnTo>
                    <a:pt x="435" y="47"/>
                  </a:lnTo>
                  <a:lnTo>
                    <a:pt x="406" y="48"/>
                  </a:lnTo>
                  <a:lnTo>
                    <a:pt x="374" y="48"/>
                  </a:lnTo>
                  <a:lnTo>
                    <a:pt x="340" y="47"/>
                  </a:lnTo>
                  <a:lnTo>
                    <a:pt x="305" y="45"/>
                  </a:lnTo>
                  <a:lnTo>
                    <a:pt x="268" y="41"/>
                  </a:lnTo>
                  <a:lnTo>
                    <a:pt x="230" y="36"/>
                  </a:lnTo>
                  <a:lnTo>
                    <a:pt x="191" y="31"/>
                  </a:lnTo>
                  <a:lnTo>
                    <a:pt x="148" y="22"/>
                  </a:lnTo>
                  <a:lnTo>
                    <a:pt x="135" y="16"/>
                  </a:lnTo>
                  <a:lnTo>
                    <a:pt x="125" y="12"/>
                  </a:lnTo>
                  <a:lnTo>
                    <a:pt x="118" y="7"/>
                  </a:lnTo>
                  <a:lnTo>
                    <a:pt x="110" y="0"/>
                  </a:lnTo>
                  <a:lnTo>
                    <a:pt x="82" y="13"/>
                  </a:lnTo>
                  <a:lnTo>
                    <a:pt x="60" y="28"/>
                  </a:lnTo>
                  <a:lnTo>
                    <a:pt x="41" y="44"/>
                  </a:lnTo>
                  <a:lnTo>
                    <a:pt x="27" y="61"/>
                  </a:lnTo>
                  <a:lnTo>
                    <a:pt x="17" y="78"/>
                  </a:lnTo>
                  <a:lnTo>
                    <a:pt x="9" y="94"/>
                  </a:lnTo>
                  <a:lnTo>
                    <a:pt x="5" y="107"/>
                  </a:lnTo>
                  <a:lnTo>
                    <a:pt x="3" y="119"/>
                  </a:lnTo>
                  <a:lnTo>
                    <a:pt x="2" y="295"/>
                  </a:lnTo>
                  <a:lnTo>
                    <a:pt x="0" y="547"/>
                  </a:lnTo>
                  <a:lnTo>
                    <a:pt x="0" y="796"/>
                  </a:lnTo>
                  <a:lnTo>
                    <a:pt x="3" y="964"/>
                  </a:lnTo>
                  <a:lnTo>
                    <a:pt x="6" y="980"/>
                  </a:lnTo>
                  <a:lnTo>
                    <a:pt x="12" y="996"/>
                  </a:lnTo>
                  <a:lnTo>
                    <a:pt x="22" y="1012"/>
                  </a:lnTo>
                  <a:lnTo>
                    <a:pt x="36" y="1028"/>
                  </a:lnTo>
                  <a:lnTo>
                    <a:pt x="52" y="1044"/>
                  </a:lnTo>
                  <a:lnTo>
                    <a:pt x="72" y="1059"/>
                  </a:lnTo>
                  <a:lnTo>
                    <a:pt x="94" y="1074"/>
                  </a:lnTo>
                  <a:lnTo>
                    <a:pt x="119" y="1088"/>
                  </a:lnTo>
                  <a:lnTo>
                    <a:pt x="147" y="1100"/>
                  </a:lnTo>
                  <a:lnTo>
                    <a:pt x="176" y="1112"/>
                  </a:lnTo>
                  <a:lnTo>
                    <a:pt x="208" y="1122"/>
                  </a:lnTo>
                  <a:lnTo>
                    <a:pt x="242" y="1131"/>
                  </a:lnTo>
                  <a:lnTo>
                    <a:pt x="277" y="1138"/>
                  </a:lnTo>
                  <a:lnTo>
                    <a:pt x="314" y="1143"/>
                  </a:lnTo>
                  <a:lnTo>
                    <a:pt x="353" y="1146"/>
                  </a:lnTo>
                  <a:lnTo>
                    <a:pt x="393" y="1147"/>
                  </a:lnTo>
                  <a:lnTo>
                    <a:pt x="433" y="1146"/>
                  </a:lnTo>
                  <a:lnTo>
                    <a:pt x="471" y="1143"/>
                  </a:lnTo>
                  <a:lnTo>
                    <a:pt x="507" y="1138"/>
                  </a:lnTo>
                  <a:lnTo>
                    <a:pt x="542" y="1131"/>
                  </a:lnTo>
                  <a:lnTo>
                    <a:pt x="576" y="1122"/>
                  </a:lnTo>
                  <a:lnTo>
                    <a:pt x="608" y="1112"/>
                  </a:lnTo>
                  <a:lnTo>
                    <a:pt x="638" y="1100"/>
                  </a:lnTo>
                  <a:lnTo>
                    <a:pt x="665" y="1088"/>
                  </a:lnTo>
                  <a:lnTo>
                    <a:pt x="690" y="1074"/>
                  </a:lnTo>
                  <a:lnTo>
                    <a:pt x="712" y="1059"/>
                  </a:lnTo>
                  <a:lnTo>
                    <a:pt x="733" y="1044"/>
                  </a:lnTo>
                  <a:lnTo>
                    <a:pt x="749" y="1028"/>
                  </a:lnTo>
                  <a:lnTo>
                    <a:pt x="764" y="1012"/>
                  </a:lnTo>
                  <a:lnTo>
                    <a:pt x="774" y="996"/>
                  </a:lnTo>
                  <a:lnTo>
                    <a:pt x="780" y="980"/>
                  </a:lnTo>
                  <a:lnTo>
                    <a:pt x="783" y="964"/>
                  </a:lnTo>
                  <a:lnTo>
                    <a:pt x="786" y="796"/>
                  </a:lnTo>
                  <a:lnTo>
                    <a:pt x="786" y="547"/>
                  </a:lnTo>
                  <a:lnTo>
                    <a:pt x="784" y="295"/>
                  </a:lnTo>
                  <a:lnTo>
                    <a:pt x="783" y="119"/>
                  </a:lnTo>
                  <a:lnTo>
                    <a:pt x="781" y="107"/>
                  </a:lnTo>
                  <a:lnTo>
                    <a:pt x="777" y="94"/>
                  </a:lnTo>
                  <a:lnTo>
                    <a:pt x="769" y="78"/>
                  </a:lnTo>
                  <a:lnTo>
                    <a:pt x="759" y="61"/>
                  </a:lnTo>
                  <a:lnTo>
                    <a:pt x="745" y="44"/>
                  </a:lnTo>
                  <a:lnTo>
                    <a:pt x="726" y="28"/>
                  </a:lnTo>
                  <a:lnTo>
                    <a:pt x="702" y="1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6099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72C034B-F6A3-0340-64D3-641ADB663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" y="2195"/>
              <a:ext cx="482" cy="164"/>
            </a:xfrm>
            <a:custGeom>
              <a:avLst/>
              <a:gdLst>
                <a:gd name="T0" fmla="*/ 447 w 482"/>
                <a:gd name="T1" fmla="*/ 149 h 164"/>
                <a:gd name="T2" fmla="*/ 370 w 482"/>
                <a:gd name="T3" fmla="*/ 159 h 164"/>
                <a:gd name="T4" fmla="*/ 274 w 482"/>
                <a:gd name="T5" fmla="*/ 164 h 164"/>
                <a:gd name="T6" fmla="*/ 168 w 482"/>
                <a:gd name="T7" fmla="*/ 161 h 164"/>
                <a:gd name="T8" fmla="*/ 66 w 482"/>
                <a:gd name="T9" fmla="*/ 145 h 164"/>
                <a:gd name="T10" fmla="*/ 7 w 482"/>
                <a:gd name="T11" fmla="*/ 104 h 164"/>
                <a:gd name="T12" fmla="*/ 0 w 482"/>
                <a:gd name="T13" fmla="*/ 0 h 164"/>
                <a:gd name="T14" fmla="*/ 48 w 482"/>
                <a:gd name="T15" fmla="*/ 10 h 164"/>
                <a:gd name="T16" fmla="*/ 115 w 482"/>
                <a:gd name="T17" fmla="*/ 23 h 164"/>
                <a:gd name="T18" fmla="*/ 203 w 482"/>
                <a:gd name="T19" fmla="*/ 32 h 164"/>
                <a:gd name="T20" fmla="*/ 307 w 482"/>
                <a:gd name="T21" fmla="*/ 32 h 164"/>
                <a:gd name="T22" fmla="*/ 427 w 482"/>
                <a:gd name="T23" fmla="*/ 16 h 164"/>
                <a:gd name="T24" fmla="*/ 445 w 482"/>
                <a:gd name="T25" fmla="*/ 16 h 164"/>
                <a:gd name="T26" fmla="*/ 388 w 482"/>
                <a:gd name="T27" fmla="*/ 29 h 164"/>
                <a:gd name="T28" fmla="*/ 312 w 482"/>
                <a:gd name="T29" fmla="*/ 39 h 164"/>
                <a:gd name="T30" fmla="*/ 221 w 482"/>
                <a:gd name="T31" fmla="*/ 48 h 164"/>
                <a:gd name="T32" fmla="*/ 123 w 482"/>
                <a:gd name="T33" fmla="*/ 49 h 164"/>
                <a:gd name="T34" fmla="*/ 74 w 482"/>
                <a:gd name="T35" fmla="*/ 51 h 164"/>
                <a:gd name="T36" fmla="*/ 143 w 482"/>
                <a:gd name="T37" fmla="*/ 61 h 164"/>
                <a:gd name="T38" fmla="*/ 225 w 482"/>
                <a:gd name="T39" fmla="*/ 67 h 164"/>
                <a:gd name="T40" fmla="*/ 313 w 482"/>
                <a:gd name="T41" fmla="*/ 66 h 164"/>
                <a:gd name="T42" fmla="*/ 398 w 482"/>
                <a:gd name="T43" fmla="*/ 58 h 164"/>
                <a:gd name="T44" fmla="*/ 474 w 482"/>
                <a:gd name="T45" fmla="*/ 45 h 164"/>
                <a:gd name="T46" fmla="*/ 429 w 482"/>
                <a:gd name="T47" fmla="*/ 61 h 164"/>
                <a:gd name="T48" fmla="*/ 353 w 482"/>
                <a:gd name="T49" fmla="*/ 76 h 164"/>
                <a:gd name="T50" fmla="*/ 262 w 482"/>
                <a:gd name="T51" fmla="*/ 86 h 164"/>
                <a:gd name="T52" fmla="*/ 170 w 482"/>
                <a:gd name="T53" fmla="*/ 89 h 164"/>
                <a:gd name="T54" fmla="*/ 89 w 482"/>
                <a:gd name="T55" fmla="*/ 85 h 164"/>
                <a:gd name="T56" fmla="*/ 108 w 482"/>
                <a:gd name="T57" fmla="*/ 92 h 164"/>
                <a:gd name="T58" fmla="*/ 175 w 482"/>
                <a:gd name="T59" fmla="*/ 104 h 164"/>
                <a:gd name="T60" fmla="*/ 253 w 482"/>
                <a:gd name="T61" fmla="*/ 108 h 164"/>
                <a:gd name="T62" fmla="*/ 334 w 482"/>
                <a:gd name="T63" fmla="*/ 108 h 164"/>
                <a:gd name="T64" fmla="*/ 417 w 482"/>
                <a:gd name="T65" fmla="*/ 101 h 164"/>
                <a:gd name="T66" fmla="*/ 458 w 482"/>
                <a:gd name="T67" fmla="*/ 96 h 164"/>
                <a:gd name="T68" fmla="*/ 410 w 482"/>
                <a:gd name="T69" fmla="*/ 110 h 164"/>
                <a:gd name="T70" fmla="*/ 345 w 482"/>
                <a:gd name="T71" fmla="*/ 121 h 164"/>
                <a:gd name="T72" fmla="*/ 271 w 482"/>
                <a:gd name="T73" fmla="*/ 130 h 164"/>
                <a:gd name="T74" fmla="*/ 183 w 482"/>
                <a:gd name="T75" fmla="*/ 130 h 164"/>
                <a:gd name="T76" fmla="*/ 86 w 482"/>
                <a:gd name="T77" fmla="*/ 118 h 164"/>
                <a:gd name="T78" fmla="*/ 126 w 482"/>
                <a:gd name="T79" fmla="*/ 127 h 164"/>
                <a:gd name="T80" fmla="*/ 187 w 482"/>
                <a:gd name="T81" fmla="*/ 137 h 164"/>
                <a:gd name="T82" fmla="*/ 265 w 482"/>
                <a:gd name="T83" fmla="*/ 146 h 164"/>
                <a:gd name="T84" fmla="*/ 354 w 482"/>
                <a:gd name="T85" fmla="*/ 148 h 164"/>
                <a:gd name="T86" fmla="*/ 449 w 482"/>
                <a:gd name="T87" fmla="*/ 143 h 16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82"/>
                <a:gd name="T133" fmla="*/ 0 h 164"/>
                <a:gd name="T134" fmla="*/ 482 w 482"/>
                <a:gd name="T135" fmla="*/ 164 h 16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82" h="164">
                  <a:moveTo>
                    <a:pt x="482" y="139"/>
                  </a:moveTo>
                  <a:lnTo>
                    <a:pt x="467" y="145"/>
                  </a:lnTo>
                  <a:lnTo>
                    <a:pt x="447" y="149"/>
                  </a:lnTo>
                  <a:lnTo>
                    <a:pt x="425" y="154"/>
                  </a:lnTo>
                  <a:lnTo>
                    <a:pt x="398" y="157"/>
                  </a:lnTo>
                  <a:lnTo>
                    <a:pt x="370" y="159"/>
                  </a:lnTo>
                  <a:lnTo>
                    <a:pt x="340" y="162"/>
                  </a:lnTo>
                  <a:lnTo>
                    <a:pt x="307" y="164"/>
                  </a:lnTo>
                  <a:lnTo>
                    <a:pt x="274" y="164"/>
                  </a:lnTo>
                  <a:lnTo>
                    <a:pt x="238" y="164"/>
                  </a:lnTo>
                  <a:lnTo>
                    <a:pt x="203" y="162"/>
                  </a:lnTo>
                  <a:lnTo>
                    <a:pt x="168" y="161"/>
                  </a:lnTo>
                  <a:lnTo>
                    <a:pt x="133" y="157"/>
                  </a:lnTo>
                  <a:lnTo>
                    <a:pt x="99" y="152"/>
                  </a:lnTo>
                  <a:lnTo>
                    <a:pt x="66" y="145"/>
                  </a:lnTo>
                  <a:lnTo>
                    <a:pt x="33" y="137"/>
                  </a:lnTo>
                  <a:lnTo>
                    <a:pt x="4" y="129"/>
                  </a:lnTo>
                  <a:lnTo>
                    <a:pt x="7" y="104"/>
                  </a:lnTo>
                  <a:lnTo>
                    <a:pt x="7" y="73"/>
                  </a:lnTo>
                  <a:lnTo>
                    <a:pt x="4" y="38"/>
                  </a:lnTo>
                  <a:lnTo>
                    <a:pt x="0" y="0"/>
                  </a:lnTo>
                  <a:lnTo>
                    <a:pt x="13" y="2"/>
                  </a:lnTo>
                  <a:lnTo>
                    <a:pt x="29" y="7"/>
                  </a:lnTo>
                  <a:lnTo>
                    <a:pt x="48" y="10"/>
                  </a:lnTo>
                  <a:lnTo>
                    <a:pt x="69" y="14"/>
                  </a:lnTo>
                  <a:lnTo>
                    <a:pt x="91" y="19"/>
                  </a:lnTo>
                  <a:lnTo>
                    <a:pt x="115" y="23"/>
                  </a:lnTo>
                  <a:lnTo>
                    <a:pt x="143" y="26"/>
                  </a:lnTo>
                  <a:lnTo>
                    <a:pt x="173" y="29"/>
                  </a:lnTo>
                  <a:lnTo>
                    <a:pt x="203" y="32"/>
                  </a:lnTo>
                  <a:lnTo>
                    <a:pt x="236" y="33"/>
                  </a:lnTo>
                  <a:lnTo>
                    <a:pt x="271" y="33"/>
                  </a:lnTo>
                  <a:lnTo>
                    <a:pt x="307" y="32"/>
                  </a:lnTo>
                  <a:lnTo>
                    <a:pt x="345" y="29"/>
                  </a:lnTo>
                  <a:lnTo>
                    <a:pt x="385" y="23"/>
                  </a:lnTo>
                  <a:lnTo>
                    <a:pt x="427" y="16"/>
                  </a:lnTo>
                  <a:lnTo>
                    <a:pt x="470" y="7"/>
                  </a:lnTo>
                  <a:lnTo>
                    <a:pt x="460" y="11"/>
                  </a:lnTo>
                  <a:lnTo>
                    <a:pt x="445" y="16"/>
                  </a:lnTo>
                  <a:lnTo>
                    <a:pt x="429" y="20"/>
                  </a:lnTo>
                  <a:lnTo>
                    <a:pt x="410" y="25"/>
                  </a:lnTo>
                  <a:lnTo>
                    <a:pt x="388" y="29"/>
                  </a:lnTo>
                  <a:lnTo>
                    <a:pt x="364" y="33"/>
                  </a:lnTo>
                  <a:lnTo>
                    <a:pt x="338" y="36"/>
                  </a:lnTo>
                  <a:lnTo>
                    <a:pt x="312" y="39"/>
                  </a:lnTo>
                  <a:lnTo>
                    <a:pt x="282" y="44"/>
                  </a:lnTo>
                  <a:lnTo>
                    <a:pt x="252" y="45"/>
                  </a:lnTo>
                  <a:lnTo>
                    <a:pt x="221" y="48"/>
                  </a:lnTo>
                  <a:lnTo>
                    <a:pt x="189" y="49"/>
                  </a:lnTo>
                  <a:lnTo>
                    <a:pt x="156" y="49"/>
                  </a:lnTo>
                  <a:lnTo>
                    <a:pt x="123" y="49"/>
                  </a:lnTo>
                  <a:lnTo>
                    <a:pt x="91" y="48"/>
                  </a:lnTo>
                  <a:lnTo>
                    <a:pt x="57" y="47"/>
                  </a:lnTo>
                  <a:lnTo>
                    <a:pt x="74" y="51"/>
                  </a:lnTo>
                  <a:lnTo>
                    <a:pt x="95" y="55"/>
                  </a:lnTo>
                  <a:lnTo>
                    <a:pt x="118" y="58"/>
                  </a:lnTo>
                  <a:lnTo>
                    <a:pt x="143" y="61"/>
                  </a:lnTo>
                  <a:lnTo>
                    <a:pt x="170" y="64"/>
                  </a:lnTo>
                  <a:lnTo>
                    <a:pt x="196" y="66"/>
                  </a:lnTo>
                  <a:lnTo>
                    <a:pt x="225" y="67"/>
                  </a:lnTo>
                  <a:lnTo>
                    <a:pt x="255" y="67"/>
                  </a:lnTo>
                  <a:lnTo>
                    <a:pt x="284" y="67"/>
                  </a:lnTo>
                  <a:lnTo>
                    <a:pt x="313" y="66"/>
                  </a:lnTo>
                  <a:lnTo>
                    <a:pt x="343" y="64"/>
                  </a:lnTo>
                  <a:lnTo>
                    <a:pt x="370" y="61"/>
                  </a:lnTo>
                  <a:lnTo>
                    <a:pt x="398" y="58"/>
                  </a:lnTo>
                  <a:lnTo>
                    <a:pt x="426" y="55"/>
                  </a:lnTo>
                  <a:lnTo>
                    <a:pt x="451" y="51"/>
                  </a:lnTo>
                  <a:lnTo>
                    <a:pt x="474" y="45"/>
                  </a:lnTo>
                  <a:lnTo>
                    <a:pt x="464" y="51"/>
                  </a:lnTo>
                  <a:lnTo>
                    <a:pt x="448" y="55"/>
                  </a:lnTo>
                  <a:lnTo>
                    <a:pt x="429" y="61"/>
                  </a:lnTo>
                  <a:lnTo>
                    <a:pt x="407" y="66"/>
                  </a:lnTo>
                  <a:lnTo>
                    <a:pt x="381" y="71"/>
                  </a:lnTo>
                  <a:lnTo>
                    <a:pt x="353" y="76"/>
                  </a:lnTo>
                  <a:lnTo>
                    <a:pt x="323" y="79"/>
                  </a:lnTo>
                  <a:lnTo>
                    <a:pt x="294" y="83"/>
                  </a:lnTo>
                  <a:lnTo>
                    <a:pt x="262" y="86"/>
                  </a:lnTo>
                  <a:lnTo>
                    <a:pt x="231" y="88"/>
                  </a:lnTo>
                  <a:lnTo>
                    <a:pt x="199" y="89"/>
                  </a:lnTo>
                  <a:lnTo>
                    <a:pt x="170" y="89"/>
                  </a:lnTo>
                  <a:lnTo>
                    <a:pt x="140" y="89"/>
                  </a:lnTo>
                  <a:lnTo>
                    <a:pt x="114" y="88"/>
                  </a:lnTo>
                  <a:lnTo>
                    <a:pt x="89" y="85"/>
                  </a:lnTo>
                  <a:lnTo>
                    <a:pt x="69" y="82"/>
                  </a:lnTo>
                  <a:lnTo>
                    <a:pt x="88" y="88"/>
                  </a:lnTo>
                  <a:lnTo>
                    <a:pt x="108" y="92"/>
                  </a:lnTo>
                  <a:lnTo>
                    <a:pt x="129" y="96"/>
                  </a:lnTo>
                  <a:lnTo>
                    <a:pt x="152" y="99"/>
                  </a:lnTo>
                  <a:lnTo>
                    <a:pt x="175" y="104"/>
                  </a:lnTo>
                  <a:lnTo>
                    <a:pt x="200" y="105"/>
                  </a:lnTo>
                  <a:lnTo>
                    <a:pt x="227" y="108"/>
                  </a:lnTo>
                  <a:lnTo>
                    <a:pt x="253" y="108"/>
                  </a:lnTo>
                  <a:lnTo>
                    <a:pt x="280" y="110"/>
                  </a:lnTo>
                  <a:lnTo>
                    <a:pt x="306" y="110"/>
                  </a:lnTo>
                  <a:lnTo>
                    <a:pt x="334" y="108"/>
                  </a:lnTo>
                  <a:lnTo>
                    <a:pt x="362" y="107"/>
                  </a:lnTo>
                  <a:lnTo>
                    <a:pt x="389" y="104"/>
                  </a:lnTo>
                  <a:lnTo>
                    <a:pt x="417" y="101"/>
                  </a:lnTo>
                  <a:lnTo>
                    <a:pt x="444" y="96"/>
                  </a:lnTo>
                  <a:lnTo>
                    <a:pt x="471" y="92"/>
                  </a:lnTo>
                  <a:lnTo>
                    <a:pt x="458" y="96"/>
                  </a:lnTo>
                  <a:lnTo>
                    <a:pt x="444" y="99"/>
                  </a:lnTo>
                  <a:lnTo>
                    <a:pt x="427" y="105"/>
                  </a:lnTo>
                  <a:lnTo>
                    <a:pt x="410" y="110"/>
                  </a:lnTo>
                  <a:lnTo>
                    <a:pt x="389" y="114"/>
                  </a:lnTo>
                  <a:lnTo>
                    <a:pt x="369" y="118"/>
                  </a:lnTo>
                  <a:lnTo>
                    <a:pt x="345" y="121"/>
                  </a:lnTo>
                  <a:lnTo>
                    <a:pt x="322" y="126"/>
                  </a:lnTo>
                  <a:lnTo>
                    <a:pt x="297" y="129"/>
                  </a:lnTo>
                  <a:lnTo>
                    <a:pt x="271" y="130"/>
                  </a:lnTo>
                  <a:lnTo>
                    <a:pt x="243" y="132"/>
                  </a:lnTo>
                  <a:lnTo>
                    <a:pt x="214" y="132"/>
                  </a:lnTo>
                  <a:lnTo>
                    <a:pt x="183" y="130"/>
                  </a:lnTo>
                  <a:lnTo>
                    <a:pt x="152" y="129"/>
                  </a:lnTo>
                  <a:lnTo>
                    <a:pt x="120" y="124"/>
                  </a:lnTo>
                  <a:lnTo>
                    <a:pt x="86" y="118"/>
                  </a:lnTo>
                  <a:lnTo>
                    <a:pt x="96" y="121"/>
                  </a:lnTo>
                  <a:lnTo>
                    <a:pt x="110" y="124"/>
                  </a:lnTo>
                  <a:lnTo>
                    <a:pt x="126" y="127"/>
                  </a:lnTo>
                  <a:lnTo>
                    <a:pt x="143" y="132"/>
                  </a:lnTo>
                  <a:lnTo>
                    <a:pt x="164" y="135"/>
                  </a:lnTo>
                  <a:lnTo>
                    <a:pt x="187" y="137"/>
                  </a:lnTo>
                  <a:lnTo>
                    <a:pt x="212" y="140"/>
                  </a:lnTo>
                  <a:lnTo>
                    <a:pt x="238" y="143"/>
                  </a:lnTo>
                  <a:lnTo>
                    <a:pt x="265" y="146"/>
                  </a:lnTo>
                  <a:lnTo>
                    <a:pt x="294" y="148"/>
                  </a:lnTo>
                  <a:lnTo>
                    <a:pt x="323" y="148"/>
                  </a:lnTo>
                  <a:lnTo>
                    <a:pt x="354" y="148"/>
                  </a:lnTo>
                  <a:lnTo>
                    <a:pt x="386" y="148"/>
                  </a:lnTo>
                  <a:lnTo>
                    <a:pt x="417" y="146"/>
                  </a:lnTo>
                  <a:lnTo>
                    <a:pt x="449" y="143"/>
                  </a:lnTo>
                  <a:lnTo>
                    <a:pt x="482" y="139"/>
                  </a:lnTo>
                  <a:close/>
                </a:path>
              </a:pathLst>
            </a:custGeom>
            <a:solidFill>
              <a:srgbClr val="CCB7A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41">
              <a:extLst>
                <a:ext uri="{FF2B5EF4-FFF2-40B4-BE49-F238E27FC236}">
                  <a16:creationId xmlns:a16="http://schemas.microsoft.com/office/drawing/2014/main" id="{DF20DF47-A94B-F424-D363-13AA4AEB5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1" y="2098"/>
              <a:ext cx="487" cy="101"/>
            </a:xfrm>
            <a:custGeom>
              <a:avLst/>
              <a:gdLst>
                <a:gd name="T0" fmla="*/ 0 w 487"/>
                <a:gd name="T1" fmla="*/ 53 h 101"/>
                <a:gd name="T2" fmla="*/ 5 w 487"/>
                <a:gd name="T3" fmla="*/ 42 h 101"/>
                <a:gd name="T4" fmla="*/ 19 w 487"/>
                <a:gd name="T5" fmla="*/ 32 h 101"/>
                <a:gd name="T6" fmla="*/ 43 w 487"/>
                <a:gd name="T7" fmla="*/ 23 h 101"/>
                <a:gd name="T8" fmla="*/ 74 w 487"/>
                <a:gd name="T9" fmla="*/ 16 h 101"/>
                <a:gd name="T10" fmla="*/ 110 w 487"/>
                <a:gd name="T11" fmla="*/ 10 h 101"/>
                <a:gd name="T12" fmla="*/ 153 w 487"/>
                <a:gd name="T13" fmla="*/ 6 h 101"/>
                <a:gd name="T14" fmla="*/ 197 w 487"/>
                <a:gd name="T15" fmla="*/ 1 h 101"/>
                <a:gd name="T16" fmla="*/ 242 w 487"/>
                <a:gd name="T17" fmla="*/ 0 h 101"/>
                <a:gd name="T18" fmla="*/ 289 w 487"/>
                <a:gd name="T19" fmla="*/ 0 h 101"/>
                <a:gd name="T20" fmla="*/ 333 w 487"/>
                <a:gd name="T21" fmla="*/ 1 h 101"/>
                <a:gd name="T22" fmla="*/ 374 w 487"/>
                <a:gd name="T23" fmla="*/ 4 h 101"/>
                <a:gd name="T24" fmla="*/ 412 w 487"/>
                <a:gd name="T25" fmla="*/ 9 h 101"/>
                <a:gd name="T26" fmla="*/ 443 w 487"/>
                <a:gd name="T27" fmla="*/ 16 h 101"/>
                <a:gd name="T28" fmla="*/ 466 w 487"/>
                <a:gd name="T29" fmla="*/ 25 h 101"/>
                <a:gd name="T30" fmla="*/ 482 w 487"/>
                <a:gd name="T31" fmla="*/ 35 h 101"/>
                <a:gd name="T32" fmla="*/ 487 w 487"/>
                <a:gd name="T33" fmla="*/ 48 h 101"/>
                <a:gd name="T34" fmla="*/ 481 w 487"/>
                <a:gd name="T35" fmla="*/ 61 h 101"/>
                <a:gd name="T36" fmla="*/ 465 w 487"/>
                <a:gd name="T37" fmla="*/ 72 h 101"/>
                <a:gd name="T38" fmla="*/ 441 w 487"/>
                <a:gd name="T39" fmla="*/ 82 h 101"/>
                <a:gd name="T40" fmla="*/ 410 w 487"/>
                <a:gd name="T41" fmla="*/ 89 h 101"/>
                <a:gd name="T42" fmla="*/ 374 w 487"/>
                <a:gd name="T43" fmla="*/ 95 h 101"/>
                <a:gd name="T44" fmla="*/ 334 w 487"/>
                <a:gd name="T45" fmla="*/ 98 h 101"/>
                <a:gd name="T46" fmla="*/ 290 w 487"/>
                <a:gd name="T47" fmla="*/ 101 h 101"/>
                <a:gd name="T48" fmla="*/ 246 w 487"/>
                <a:gd name="T49" fmla="*/ 101 h 101"/>
                <a:gd name="T50" fmla="*/ 201 w 487"/>
                <a:gd name="T51" fmla="*/ 101 h 101"/>
                <a:gd name="T52" fmla="*/ 157 w 487"/>
                <a:gd name="T53" fmla="*/ 98 h 101"/>
                <a:gd name="T54" fmla="*/ 116 w 487"/>
                <a:gd name="T55" fmla="*/ 94 h 101"/>
                <a:gd name="T56" fmla="*/ 79 w 487"/>
                <a:gd name="T57" fmla="*/ 88 h 101"/>
                <a:gd name="T58" fmla="*/ 49 w 487"/>
                <a:gd name="T59" fmla="*/ 82 h 101"/>
                <a:gd name="T60" fmla="*/ 24 w 487"/>
                <a:gd name="T61" fmla="*/ 73 h 101"/>
                <a:gd name="T62" fmla="*/ 8 w 487"/>
                <a:gd name="T63" fmla="*/ 63 h 101"/>
                <a:gd name="T64" fmla="*/ 0 w 487"/>
                <a:gd name="T65" fmla="*/ 53 h 10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87"/>
                <a:gd name="T100" fmla="*/ 0 h 101"/>
                <a:gd name="T101" fmla="*/ 487 w 487"/>
                <a:gd name="T102" fmla="*/ 101 h 10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87" h="101">
                  <a:moveTo>
                    <a:pt x="0" y="53"/>
                  </a:moveTo>
                  <a:lnTo>
                    <a:pt x="5" y="42"/>
                  </a:lnTo>
                  <a:lnTo>
                    <a:pt x="19" y="32"/>
                  </a:lnTo>
                  <a:lnTo>
                    <a:pt x="43" y="23"/>
                  </a:lnTo>
                  <a:lnTo>
                    <a:pt x="74" y="16"/>
                  </a:lnTo>
                  <a:lnTo>
                    <a:pt x="110" y="10"/>
                  </a:lnTo>
                  <a:lnTo>
                    <a:pt x="153" y="6"/>
                  </a:lnTo>
                  <a:lnTo>
                    <a:pt x="197" y="1"/>
                  </a:lnTo>
                  <a:lnTo>
                    <a:pt x="242" y="0"/>
                  </a:lnTo>
                  <a:lnTo>
                    <a:pt x="289" y="0"/>
                  </a:lnTo>
                  <a:lnTo>
                    <a:pt x="333" y="1"/>
                  </a:lnTo>
                  <a:lnTo>
                    <a:pt x="374" y="4"/>
                  </a:lnTo>
                  <a:lnTo>
                    <a:pt x="412" y="9"/>
                  </a:lnTo>
                  <a:lnTo>
                    <a:pt x="443" y="16"/>
                  </a:lnTo>
                  <a:lnTo>
                    <a:pt x="466" y="25"/>
                  </a:lnTo>
                  <a:lnTo>
                    <a:pt x="482" y="35"/>
                  </a:lnTo>
                  <a:lnTo>
                    <a:pt x="487" y="48"/>
                  </a:lnTo>
                  <a:lnTo>
                    <a:pt x="481" y="61"/>
                  </a:lnTo>
                  <a:lnTo>
                    <a:pt x="465" y="72"/>
                  </a:lnTo>
                  <a:lnTo>
                    <a:pt x="441" y="82"/>
                  </a:lnTo>
                  <a:lnTo>
                    <a:pt x="410" y="89"/>
                  </a:lnTo>
                  <a:lnTo>
                    <a:pt x="374" y="95"/>
                  </a:lnTo>
                  <a:lnTo>
                    <a:pt x="334" y="98"/>
                  </a:lnTo>
                  <a:lnTo>
                    <a:pt x="290" y="101"/>
                  </a:lnTo>
                  <a:lnTo>
                    <a:pt x="246" y="101"/>
                  </a:lnTo>
                  <a:lnTo>
                    <a:pt x="201" y="101"/>
                  </a:lnTo>
                  <a:lnTo>
                    <a:pt x="157" y="98"/>
                  </a:lnTo>
                  <a:lnTo>
                    <a:pt x="116" y="94"/>
                  </a:lnTo>
                  <a:lnTo>
                    <a:pt x="79" y="88"/>
                  </a:lnTo>
                  <a:lnTo>
                    <a:pt x="49" y="82"/>
                  </a:lnTo>
                  <a:lnTo>
                    <a:pt x="24" y="73"/>
                  </a:lnTo>
                  <a:lnTo>
                    <a:pt x="8" y="6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CCB7A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42">
              <a:extLst>
                <a:ext uri="{FF2B5EF4-FFF2-40B4-BE49-F238E27FC236}">
                  <a16:creationId xmlns:a16="http://schemas.microsoft.com/office/drawing/2014/main" id="{FCBEE7A1-4FFF-502D-58DA-C1FCF9A8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" y="2362"/>
              <a:ext cx="693" cy="1071"/>
            </a:xfrm>
            <a:custGeom>
              <a:avLst/>
              <a:gdLst>
                <a:gd name="T0" fmla="*/ 35 w 693"/>
                <a:gd name="T1" fmla="*/ 994 h 1071"/>
                <a:gd name="T2" fmla="*/ 302 w 693"/>
                <a:gd name="T3" fmla="*/ 1069 h 1071"/>
                <a:gd name="T4" fmla="*/ 567 w 693"/>
                <a:gd name="T5" fmla="*/ 1031 h 1071"/>
                <a:gd name="T6" fmla="*/ 377 w 693"/>
                <a:gd name="T7" fmla="*/ 1015 h 1071"/>
                <a:gd name="T8" fmla="*/ 513 w 693"/>
                <a:gd name="T9" fmla="*/ 1003 h 1071"/>
                <a:gd name="T10" fmla="*/ 626 w 693"/>
                <a:gd name="T11" fmla="*/ 965 h 1071"/>
                <a:gd name="T12" fmla="*/ 579 w 693"/>
                <a:gd name="T13" fmla="*/ 971 h 1071"/>
                <a:gd name="T14" fmla="*/ 451 w 693"/>
                <a:gd name="T15" fmla="*/ 962 h 1071"/>
                <a:gd name="T16" fmla="*/ 453 w 693"/>
                <a:gd name="T17" fmla="*/ 943 h 1071"/>
                <a:gd name="T18" fmla="*/ 610 w 693"/>
                <a:gd name="T19" fmla="*/ 909 h 1071"/>
                <a:gd name="T20" fmla="*/ 692 w 693"/>
                <a:gd name="T21" fmla="*/ 854 h 1071"/>
                <a:gd name="T22" fmla="*/ 561 w 693"/>
                <a:gd name="T23" fmla="*/ 893 h 1071"/>
                <a:gd name="T24" fmla="*/ 446 w 693"/>
                <a:gd name="T25" fmla="*/ 889 h 1071"/>
                <a:gd name="T26" fmla="*/ 528 w 693"/>
                <a:gd name="T27" fmla="*/ 877 h 1071"/>
                <a:gd name="T28" fmla="*/ 645 w 693"/>
                <a:gd name="T29" fmla="*/ 832 h 1071"/>
                <a:gd name="T30" fmla="*/ 596 w 693"/>
                <a:gd name="T31" fmla="*/ 820 h 1071"/>
                <a:gd name="T32" fmla="*/ 533 w 693"/>
                <a:gd name="T33" fmla="*/ 795 h 1071"/>
                <a:gd name="T34" fmla="*/ 664 w 693"/>
                <a:gd name="T35" fmla="*/ 747 h 1071"/>
                <a:gd name="T36" fmla="*/ 470 w 693"/>
                <a:gd name="T37" fmla="*/ 748 h 1071"/>
                <a:gd name="T38" fmla="*/ 675 w 693"/>
                <a:gd name="T39" fmla="*/ 695 h 1071"/>
                <a:gd name="T40" fmla="*/ 539 w 693"/>
                <a:gd name="T41" fmla="*/ 695 h 1071"/>
                <a:gd name="T42" fmla="*/ 637 w 693"/>
                <a:gd name="T43" fmla="*/ 656 h 1071"/>
                <a:gd name="T44" fmla="*/ 573 w 693"/>
                <a:gd name="T45" fmla="*/ 638 h 1071"/>
                <a:gd name="T46" fmla="*/ 595 w 693"/>
                <a:gd name="T47" fmla="*/ 609 h 1071"/>
                <a:gd name="T48" fmla="*/ 633 w 693"/>
                <a:gd name="T49" fmla="*/ 568 h 1071"/>
                <a:gd name="T50" fmla="*/ 519 w 693"/>
                <a:gd name="T51" fmla="*/ 562 h 1071"/>
                <a:gd name="T52" fmla="*/ 686 w 693"/>
                <a:gd name="T53" fmla="*/ 503 h 1071"/>
                <a:gd name="T54" fmla="*/ 508 w 693"/>
                <a:gd name="T55" fmla="*/ 509 h 1071"/>
                <a:gd name="T56" fmla="*/ 659 w 693"/>
                <a:gd name="T57" fmla="*/ 468 h 1071"/>
                <a:gd name="T58" fmla="*/ 554 w 693"/>
                <a:gd name="T59" fmla="*/ 462 h 1071"/>
                <a:gd name="T60" fmla="*/ 596 w 693"/>
                <a:gd name="T61" fmla="*/ 433 h 1071"/>
                <a:gd name="T62" fmla="*/ 608 w 693"/>
                <a:gd name="T63" fmla="*/ 402 h 1071"/>
                <a:gd name="T64" fmla="*/ 539 w 693"/>
                <a:gd name="T65" fmla="*/ 389 h 1071"/>
                <a:gd name="T66" fmla="*/ 646 w 693"/>
                <a:gd name="T67" fmla="*/ 346 h 1071"/>
                <a:gd name="T68" fmla="*/ 473 w 693"/>
                <a:gd name="T69" fmla="*/ 331 h 1071"/>
                <a:gd name="T70" fmla="*/ 658 w 693"/>
                <a:gd name="T71" fmla="*/ 302 h 1071"/>
                <a:gd name="T72" fmla="*/ 595 w 693"/>
                <a:gd name="T73" fmla="*/ 299 h 1071"/>
                <a:gd name="T74" fmla="*/ 482 w 693"/>
                <a:gd name="T75" fmla="*/ 290 h 1071"/>
                <a:gd name="T76" fmla="*/ 513 w 693"/>
                <a:gd name="T77" fmla="*/ 279 h 1071"/>
                <a:gd name="T78" fmla="*/ 637 w 693"/>
                <a:gd name="T79" fmla="*/ 251 h 1071"/>
                <a:gd name="T80" fmla="*/ 673 w 693"/>
                <a:gd name="T81" fmla="*/ 230 h 1071"/>
                <a:gd name="T82" fmla="*/ 563 w 693"/>
                <a:gd name="T83" fmla="*/ 245 h 1071"/>
                <a:gd name="T84" fmla="*/ 448 w 693"/>
                <a:gd name="T85" fmla="*/ 242 h 1071"/>
                <a:gd name="T86" fmla="*/ 478 w 693"/>
                <a:gd name="T87" fmla="*/ 233 h 1071"/>
                <a:gd name="T88" fmla="*/ 617 w 693"/>
                <a:gd name="T89" fmla="*/ 210 h 1071"/>
                <a:gd name="T90" fmla="*/ 680 w 693"/>
                <a:gd name="T91" fmla="*/ 183 h 1071"/>
                <a:gd name="T92" fmla="*/ 533 w 693"/>
                <a:gd name="T93" fmla="*/ 195 h 1071"/>
                <a:gd name="T94" fmla="*/ 388 w 693"/>
                <a:gd name="T95" fmla="*/ 185 h 1071"/>
                <a:gd name="T96" fmla="*/ 498 w 693"/>
                <a:gd name="T97" fmla="*/ 180 h 1071"/>
                <a:gd name="T98" fmla="*/ 662 w 693"/>
                <a:gd name="T99" fmla="*/ 160 h 1071"/>
                <a:gd name="T100" fmla="*/ 602 w 693"/>
                <a:gd name="T101" fmla="*/ 152 h 1071"/>
                <a:gd name="T102" fmla="*/ 333 w 693"/>
                <a:gd name="T103" fmla="*/ 148 h 1071"/>
                <a:gd name="T104" fmla="*/ 311 w 693"/>
                <a:gd name="T105" fmla="*/ 126 h 1071"/>
                <a:gd name="T106" fmla="*/ 582 w 693"/>
                <a:gd name="T107" fmla="*/ 110 h 1071"/>
                <a:gd name="T108" fmla="*/ 684 w 693"/>
                <a:gd name="T109" fmla="*/ 69 h 1071"/>
                <a:gd name="T110" fmla="*/ 591 w 693"/>
                <a:gd name="T111" fmla="*/ 1 h 1071"/>
                <a:gd name="T112" fmla="*/ 457 w 693"/>
                <a:gd name="T113" fmla="*/ 20 h 1071"/>
                <a:gd name="T114" fmla="*/ 237 w 693"/>
                <a:gd name="T115" fmla="*/ 19 h 1071"/>
                <a:gd name="T116" fmla="*/ 53 w 693"/>
                <a:gd name="T117" fmla="*/ 31 h 1071"/>
                <a:gd name="T118" fmla="*/ 6 w 693"/>
                <a:gd name="T119" fmla="*/ 177 h 107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93"/>
                <a:gd name="T181" fmla="*/ 0 h 1071"/>
                <a:gd name="T182" fmla="*/ 693 w 693"/>
                <a:gd name="T183" fmla="*/ 1071 h 107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93" h="1071">
                  <a:moveTo>
                    <a:pt x="5" y="226"/>
                  </a:moveTo>
                  <a:lnTo>
                    <a:pt x="2" y="425"/>
                  </a:lnTo>
                  <a:lnTo>
                    <a:pt x="0" y="645"/>
                  </a:lnTo>
                  <a:lnTo>
                    <a:pt x="0" y="836"/>
                  </a:lnTo>
                  <a:lnTo>
                    <a:pt x="2" y="946"/>
                  </a:lnTo>
                  <a:lnTo>
                    <a:pt x="15" y="972"/>
                  </a:lnTo>
                  <a:lnTo>
                    <a:pt x="35" y="994"/>
                  </a:lnTo>
                  <a:lnTo>
                    <a:pt x="62" y="1014"/>
                  </a:lnTo>
                  <a:lnTo>
                    <a:pt x="94" y="1031"/>
                  </a:lnTo>
                  <a:lnTo>
                    <a:pt x="129" y="1044"/>
                  </a:lnTo>
                  <a:lnTo>
                    <a:pt x="170" y="1055"/>
                  </a:lnTo>
                  <a:lnTo>
                    <a:pt x="213" y="1062"/>
                  </a:lnTo>
                  <a:lnTo>
                    <a:pt x="257" y="1068"/>
                  </a:lnTo>
                  <a:lnTo>
                    <a:pt x="302" y="1069"/>
                  </a:lnTo>
                  <a:lnTo>
                    <a:pt x="346" y="1071"/>
                  </a:lnTo>
                  <a:lnTo>
                    <a:pt x="391" y="1069"/>
                  </a:lnTo>
                  <a:lnTo>
                    <a:pt x="434" y="1065"/>
                  </a:lnTo>
                  <a:lnTo>
                    <a:pt x="473" y="1059"/>
                  </a:lnTo>
                  <a:lnTo>
                    <a:pt x="508" y="1052"/>
                  </a:lnTo>
                  <a:lnTo>
                    <a:pt x="541" y="1041"/>
                  </a:lnTo>
                  <a:lnTo>
                    <a:pt x="567" y="1031"/>
                  </a:lnTo>
                  <a:lnTo>
                    <a:pt x="536" y="1033"/>
                  </a:lnTo>
                  <a:lnTo>
                    <a:pt x="506" y="1034"/>
                  </a:lnTo>
                  <a:lnTo>
                    <a:pt x="476" y="1033"/>
                  </a:lnTo>
                  <a:lnTo>
                    <a:pt x="447" y="1031"/>
                  </a:lnTo>
                  <a:lnTo>
                    <a:pt x="419" y="1027"/>
                  </a:lnTo>
                  <a:lnTo>
                    <a:pt x="396" y="1022"/>
                  </a:lnTo>
                  <a:lnTo>
                    <a:pt x="377" y="1015"/>
                  </a:lnTo>
                  <a:lnTo>
                    <a:pt x="362" y="1006"/>
                  </a:lnTo>
                  <a:lnTo>
                    <a:pt x="390" y="1009"/>
                  </a:lnTo>
                  <a:lnTo>
                    <a:pt x="418" y="1011"/>
                  </a:lnTo>
                  <a:lnTo>
                    <a:pt x="444" y="1009"/>
                  </a:lnTo>
                  <a:lnTo>
                    <a:pt x="467" y="1009"/>
                  </a:lnTo>
                  <a:lnTo>
                    <a:pt x="491" y="1006"/>
                  </a:lnTo>
                  <a:lnTo>
                    <a:pt x="513" y="1003"/>
                  </a:lnTo>
                  <a:lnTo>
                    <a:pt x="533" y="999"/>
                  </a:lnTo>
                  <a:lnTo>
                    <a:pt x="552" y="994"/>
                  </a:lnTo>
                  <a:lnTo>
                    <a:pt x="570" y="989"/>
                  </a:lnTo>
                  <a:lnTo>
                    <a:pt x="586" y="983"/>
                  </a:lnTo>
                  <a:lnTo>
                    <a:pt x="601" y="977"/>
                  </a:lnTo>
                  <a:lnTo>
                    <a:pt x="614" y="971"/>
                  </a:lnTo>
                  <a:lnTo>
                    <a:pt x="626" y="965"/>
                  </a:lnTo>
                  <a:lnTo>
                    <a:pt x="637" y="958"/>
                  </a:lnTo>
                  <a:lnTo>
                    <a:pt x="646" y="952"/>
                  </a:lnTo>
                  <a:lnTo>
                    <a:pt x="654" y="946"/>
                  </a:lnTo>
                  <a:lnTo>
                    <a:pt x="636" y="955"/>
                  </a:lnTo>
                  <a:lnTo>
                    <a:pt x="617" y="962"/>
                  </a:lnTo>
                  <a:lnTo>
                    <a:pt x="598" y="967"/>
                  </a:lnTo>
                  <a:lnTo>
                    <a:pt x="579" y="971"/>
                  </a:lnTo>
                  <a:lnTo>
                    <a:pt x="560" y="972"/>
                  </a:lnTo>
                  <a:lnTo>
                    <a:pt x="541" y="974"/>
                  </a:lnTo>
                  <a:lnTo>
                    <a:pt x="522" y="972"/>
                  </a:lnTo>
                  <a:lnTo>
                    <a:pt x="503" y="971"/>
                  </a:lnTo>
                  <a:lnTo>
                    <a:pt x="485" y="969"/>
                  </a:lnTo>
                  <a:lnTo>
                    <a:pt x="467" y="967"/>
                  </a:lnTo>
                  <a:lnTo>
                    <a:pt x="451" y="962"/>
                  </a:lnTo>
                  <a:lnTo>
                    <a:pt x="437" y="958"/>
                  </a:lnTo>
                  <a:lnTo>
                    <a:pt x="422" y="955"/>
                  </a:lnTo>
                  <a:lnTo>
                    <a:pt x="409" y="950"/>
                  </a:lnTo>
                  <a:lnTo>
                    <a:pt x="399" y="946"/>
                  </a:lnTo>
                  <a:lnTo>
                    <a:pt x="390" y="942"/>
                  </a:lnTo>
                  <a:lnTo>
                    <a:pt x="422" y="943"/>
                  </a:lnTo>
                  <a:lnTo>
                    <a:pt x="453" y="943"/>
                  </a:lnTo>
                  <a:lnTo>
                    <a:pt x="481" y="942"/>
                  </a:lnTo>
                  <a:lnTo>
                    <a:pt x="507" y="939"/>
                  </a:lnTo>
                  <a:lnTo>
                    <a:pt x="530" y="934"/>
                  </a:lnTo>
                  <a:lnTo>
                    <a:pt x="554" y="930"/>
                  </a:lnTo>
                  <a:lnTo>
                    <a:pt x="574" y="923"/>
                  </a:lnTo>
                  <a:lnTo>
                    <a:pt x="592" y="917"/>
                  </a:lnTo>
                  <a:lnTo>
                    <a:pt x="610" y="909"/>
                  </a:lnTo>
                  <a:lnTo>
                    <a:pt x="626" y="901"/>
                  </a:lnTo>
                  <a:lnTo>
                    <a:pt x="639" y="893"/>
                  </a:lnTo>
                  <a:lnTo>
                    <a:pt x="652" y="884"/>
                  </a:lnTo>
                  <a:lnTo>
                    <a:pt x="664" y="877"/>
                  </a:lnTo>
                  <a:lnTo>
                    <a:pt x="674" y="868"/>
                  </a:lnTo>
                  <a:lnTo>
                    <a:pt x="683" y="861"/>
                  </a:lnTo>
                  <a:lnTo>
                    <a:pt x="692" y="854"/>
                  </a:lnTo>
                  <a:lnTo>
                    <a:pt x="674" y="862"/>
                  </a:lnTo>
                  <a:lnTo>
                    <a:pt x="656" y="870"/>
                  </a:lnTo>
                  <a:lnTo>
                    <a:pt x="639" y="877"/>
                  </a:lnTo>
                  <a:lnTo>
                    <a:pt x="620" y="883"/>
                  </a:lnTo>
                  <a:lnTo>
                    <a:pt x="599" y="887"/>
                  </a:lnTo>
                  <a:lnTo>
                    <a:pt x="580" y="890"/>
                  </a:lnTo>
                  <a:lnTo>
                    <a:pt x="561" y="893"/>
                  </a:lnTo>
                  <a:lnTo>
                    <a:pt x="542" y="895"/>
                  </a:lnTo>
                  <a:lnTo>
                    <a:pt x="525" y="895"/>
                  </a:lnTo>
                  <a:lnTo>
                    <a:pt x="506" y="895"/>
                  </a:lnTo>
                  <a:lnTo>
                    <a:pt x="489" y="895"/>
                  </a:lnTo>
                  <a:lnTo>
                    <a:pt x="473" y="893"/>
                  </a:lnTo>
                  <a:lnTo>
                    <a:pt x="459" y="890"/>
                  </a:lnTo>
                  <a:lnTo>
                    <a:pt x="446" y="889"/>
                  </a:lnTo>
                  <a:lnTo>
                    <a:pt x="434" y="884"/>
                  </a:lnTo>
                  <a:lnTo>
                    <a:pt x="425" y="881"/>
                  </a:lnTo>
                  <a:lnTo>
                    <a:pt x="446" y="883"/>
                  </a:lnTo>
                  <a:lnTo>
                    <a:pt x="467" y="883"/>
                  </a:lnTo>
                  <a:lnTo>
                    <a:pt x="488" y="883"/>
                  </a:lnTo>
                  <a:lnTo>
                    <a:pt x="507" y="880"/>
                  </a:lnTo>
                  <a:lnTo>
                    <a:pt x="528" y="877"/>
                  </a:lnTo>
                  <a:lnTo>
                    <a:pt x="547" y="874"/>
                  </a:lnTo>
                  <a:lnTo>
                    <a:pt x="564" y="868"/>
                  </a:lnTo>
                  <a:lnTo>
                    <a:pt x="583" y="862"/>
                  </a:lnTo>
                  <a:lnTo>
                    <a:pt x="599" y="855"/>
                  </a:lnTo>
                  <a:lnTo>
                    <a:pt x="615" y="848"/>
                  </a:lnTo>
                  <a:lnTo>
                    <a:pt x="632" y="840"/>
                  </a:lnTo>
                  <a:lnTo>
                    <a:pt x="645" y="832"/>
                  </a:lnTo>
                  <a:lnTo>
                    <a:pt x="659" y="823"/>
                  </a:lnTo>
                  <a:lnTo>
                    <a:pt x="671" y="814"/>
                  </a:lnTo>
                  <a:lnTo>
                    <a:pt x="681" y="805"/>
                  </a:lnTo>
                  <a:lnTo>
                    <a:pt x="692" y="795"/>
                  </a:lnTo>
                  <a:lnTo>
                    <a:pt x="658" y="808"/>
                  </a:lnTo>
                  <a:lnTo>
                    <a:pt x="627" y="817"/>
                  </a:lnTo>
                  <a:lnTo>
                    <a:pt x="596" y="820"/>
                  </a:lnTo>
                  <a:lnTo>
                    <a:pt x="569" y="820"/>
                  </a:lnTo>
                  <a:lnTo>
                    <a:pt x="541" y="817"/>
                  </a:lnTo>
                  <a:lnTo>
                    <a:pt x="514" y="811"/>
                  </a:lnTo>
                  <a:lnTo>
                    <a:pt x="487" y="805"/>
                  </a:lnTo>
                  <a:lnTo>
                    <a:pt x="460" y="798"/>
                  </a:lnTo>
                  <a:lnTo>
                    <a:pt x="498" y="798"/>
                  </a:lnTo>
                  <a:lnTo>
                    <a:pt x="533" y="795"/>
                  </a:lnTo>
                  <a:lnTo>
                    <a:pt x="566" y="791"/>
                  </a:lnTo>
                  <a:lnTo>
                    <a:pt x="595" y="783"/>
                  </a:lnTo>
                  <a:lnTo>
                    <a:pt x="623" y="773"/>
                  </a:lnTo>
                  <a:lnTo>
                    <a:pt x="648" y="761"/>
                  </a:lnTo>
                  <a:lnTo>
                    <a:pt x="671" y="748"/>
                  </a:lnTo>
                  <a:lnTo>
                    <a:pt x="692" y="732"/>
                  </a:lnTo>
                  <a:lnTo>
                    <a:pt x="664" y="747"/>
                  </a:lnTo>
                  <a:lnTo>
                    <a:pt x="633" y="755"/>
                  </a:lnTo>
                  <a:lnTo>
                    <a:pt x="602" y="760"/>
                  </a:lnTo>
                  <a:lnTo>
                    <a:pt x="570" y="761"/>
                  </a:lnTo>
                  <a:lnTo>
                    <a:pt x="541" y="760"/>
                  </a:lnTo>
                  <a:lnTo>
                    <a:pt x="513" y="757"/>
                  </a:lnTo>
                  <a:lnTo>
                    <a:pt x="489" y="752"/>
                  </a:lnTo>
                  <a:lnTo>
                    <a:pt x="470" y="748"/>
                  </a:lnTo>
                  <a:lnTo>
                    <a:pt x="507" y="748"/>
                  </a:lnTo>
                  <a:lnTo>
                    <a:pt x="542" y="744"/>
                  </a:lnTo>
                  <a:lnTo>
                    <a:pt x="574" y="738"/>
                  </a:lnTo>
                  <a:lnTo>
                    <a:pt x="604" y="729"/>
                  </a:lnTo>
                  <a:lnTo>
                    <a:pt x="632" y="720"/>
                  </a:lnTo>
                  <a:lnTo>
                    <a:pt x="655" y="707"/>
                  </a:lnTo>
                  <a:lnTo>
                    <a:pt x="675" y="695"/>
                  </a:lnTo>
                  <a:lnTo>
                    <a:pt x="692" y="680"/>
                  </a:lnTo>
                  <a:lnTo>
                    <a:pt x="658" y="691"/>
                  </a:lnTo>
                  <a:lnTo>
                    <a:pt x="630" y="697"/>
                  </a:lnTo>
                  <a:lnTo>
                    <a:pt x="605" y="701"/>
                  </a:lnTo>
                  <a:lnTo>
                    <a:pt x="583" y="701"/>
                  </a:lnTo>
                  <a:lnTo>
                    <a:pt x="561" y="700"/>
                  </a:lnTo>
                  <a:lnTo>
                    <a:pt x="539" y="695"/>
                  </a:lnTo>
                  <a:lnTo>
                    <a:pt x="514" y="688"/>
                  </a:lnTo>
                  <a:lnTo>
                    <a:pt x="488" y="679"/>
                  </a:lnTo>
                  <a:lnTo>
                    <a:pt x="528" y="676"/>
                  </a:lnTo>
                  <a:lnTo>
                    <a:pt x="561" y="673"/>
                  </a:lnTo>
                  <a:lnTo>
                    <a:pt x="591" y="669"/>
                  </a:lnTo>
                  <a:lnTo>
                    <a:pt x="615" y="663"/>
                  </a:lnTo>
                  <a:lnTo>
                    <a:pt x="637" y="656"/>
                  </a:lnTo>
                  <a:lnTo>
                    <a:pt x="656" y="645"/>
                  </a:lnTo>
                  <a:lnTo>
                    <a:pt x="674" y="634"/>
                  </a:lnTo>
                  <a:lnTo>
                    <a:pt x="692" y="617"/>
                  </a:lnTo>
                  <a:lnTo>
                    <a:pt x="656" y="626"/>
                  </a:lnTo>
                  <a:lnTo>
                    <a:pt x="624" y="632"/>
                  </a:lnTo>
                  <a:lnTo>
                    <a:pt x="596" y="636"/>
                  </a:lnTo>
                  <a:lnTo>
                    <a:pt x="573" y="638"/>
                  </a:lnTo>
                  <a:lnTo>
                    <a:pt x="550" y="638"/>
                  </a:lnTo>
                  <a:lnTo>
                    <a:pt x="528" y="635"/>
                  </a:lnTo>
                  <a:lnTo>
                    <a:pt x="507" y="629"/>
                  </a:lnTo>
                  <a:lnTo>
                    <a:pt x="485" y="622"/>
                  </a:lnTo>
                  <a:lnTo>
                    <a:pt x="529" y="619"/>
                  </a:lnTo>
                  <a:lnTo>
                    <a:pt x="564" y="614"/>
                  </a:lnTo>
                  <a:lnTo>
                    <a:pt x="595" y="609"/>
                  </a:lnTo>
                  <a:lnTo>
                    <a:pt x="620" y="600"/>
                  </a:lnTo>
                  <a:lnTo>
                    <a:pt x="640" y="590"/>
                  </a:lnTo>
                  <a:lnTo>
                    <a:pt x="658" y="578"/>
                  </a:lnTo>
                  <a:lnTo>
                    <a:pt x="673" y="565"/>
                  </a:lnTo>
                  <a:lnTo>
                    <a:pt x="686" y="550"/>
                  </a:lnTo>
                  <a:lnTo>
                    <a:pt x="661" y="560"/>
                  </a:lnTo>
                  <a:lnTo>
                    <a:pt x="633" y="568"/>
                  </a:lnTo>
                  <a:lnTo>
                    <a:pt x="605" y="572"/>
                  </a:lnTo>
                  <a:lnTo>
                    <a:pt x="577" y="573"/>
                  </a:lnTo>
                  <a:lnTo>
                    <a:pt x="551" y="573"/>
                  </a:lnTo>
                  <a:lnTo>
                    <a:pt x="526" y="572"/>
                  </a:lnTo>
                  <a:lnTo>
                    <a:pt x="506" y="569"/>
                  </a:lnTo>
                  <a:lnTo>
                    <a:pt x="488" y="566"/>
                  </a:lnTo>
                  <a:lnTo>
                    <a:pt x="519" y="562"/>
                  </a:lnTo>
                  <a:lnTo>
                    <a:pt x="550" y="556"/>
                  </a:lnTo>
                  <a:lnTo>
                    <a:pt x="582" y="548"/>
                  </a:lnTo>
                  <a:lnTo>
                    <a:pt x="611" y="540"/>
                  </a:lnTo>
                  <a:lnTo>
                    <a:pt x="637" y="531"/>
                  </a:lnTo>
                  <a:lnTo>
                    <a:pt x="659" y="522"/>
                  </a:lnTo>
                  <a:lnTo>
                    <a:pt x="677" y="512"/>
                  </a:lnTo>
                  <a:lnTo>
                    <a:pt x="686" y="503"/>
                  </a:lnTo>
                  <a:lnTo>
                    <a:pt x="662" y="507"/>
                  </a:lnTo>
                  <a:lnTo>
                    <a:pt x="639" y="512"/>
                  </a:lnTo>
                  <a:lnTo>
                    <a:pt x="613" y="515"/>
                  </a:lnTo>
                  <a:lnTo>
                    <a:pt x="586" y="516"/>
                  </a:lnTo>
                  <a:lnTo>
                    <a:pt x="560" y="516"/>
                  </a:lnTo>
                  <a:lnTo>
                    <a:pt x="535" y="513"/>
                  </a:lnTo>
                  <a:lnTo>
                    <a:pt x="508" y="509"/>
                  </a:lnTo>
                  <a:lnTo>
                    <a:pt x="485" y="503"/>
                  </a:lnTo>
                  <a:lnTo>
                    <a:pt x="510" y="503"/>
                  </a:lnTo>
                  <a:lnTo>
                    <a:pt x="541" y="499"/>
                  </a:lnTo>
                  <a:lnTo>
                    <a:pt x="573" y="493"/>
                  </a:lnTo>
                  <a:lnTo>
                    <a:pt x="605" y="485"/>
                  </a:lnTo>
                  <a:lnTo>
                    <a:pt x="634" y="477"/>
                  </a:lnTo>
                  <a:lnTo>
                    <a:pt x="659" y="468"/>
                  </a:lnTo>
                  <a:lnTo>
                    <a:pt x="677" y="459"/>
                  </a:lnTo>
                  <a:lnTo>
                    <a:pt x="686" y="452"/>
                  </a:lnTo>
                  <a:lnTo>
                    <a:pt x="656" y="456"/>
                  </a:lnTo>
                  <a:lnTo>
                    <a:pt x="630" y="459"/>
                  </a:lnTo>
                  <a:lnTo>
                    <a:pt x="604" y="460"/>
                  </a:lnTo>
                  <a:lnTo>
                    <a:pt x="579" y="462"/>
                  </a:lnTo>
                  <a:lnTo>
                    <a:pt x="554" y="462"/>
                  </a:lnTo>
                  <a:lnTo>
                    <a:pt x="530" y="460"/>
                  </a:lnTo>
                  <a:lnTo>
                    <a:pt x="507" y="456"/>
                  </a:lnTo>
                  <a:lnTo>
                    <a:pt x="485" y="449"/>
                  </a:lnTo>
                  <a:lnTo>
                    <a:pt x="513" y="446"/>
                  </a:lnTo>
                  <a:lnTo>
                    <a:pt x="541" y="441"/>
                  </a:lnTo>
                  <a:lnTo>
                    <a:pt x="569" y="437"/>
                  </a:lnTo>
                  <a:lnTo>
                    <a:pt x="596" y="433"/>
                  </a:lnTo>
                  <a:lnTo>
                    <a:pt x="623" y="427"/>
                  </a:lnTo>
                  <a:lnTo>
                    <a:pt x="648" y="419"/>
                  </a:lnTo>
                  <a:lnTo>
                    <a:pt x="668" y="409"/>
                  </a:lnTo>
                  <a:lnTo>
                    <a:pt x="686" y="396"/>
                  </a:lnTo>
                  <a:lnTo>
                    <a:pt x="662" y="399"/>
                  </a:lnTo>
                  <a:lnTo>
                    <a:pt x="636" y="402"/>
                  </a:lnTo>
                  <a:lnTo>
                    <a:pt x="608" y="402"/>
                  </a:lnTo>
                  <a:lnTo>
                    <a:pt x="580" y="402"/>
                  </a:lnTo>
                  <a:lnTo>
                    <a:pt x="551" y="402"/>
                  </a:lnTo>
                  <a:lnTo>
                    <a:pt x="525" y="399"/>
                  </a:lnTo>
                  <a:lnTo>
                    <a:pt x="500" y="396"/>
                  </a:lnTo>
                  <a:lnTo>
                    <a:pt x="478" y="391"/>
                  </a:lnTo>
                  <a:lnTo>
                    <a:pt x="510" y="391"/>
                  </a:lnTo>
                  <a:lnTo>
                    <a:pt x="539" y="389"/>
                  </a:lnTo>
                  <a:lnTo>
                    <a:pt x="570" y="384"/>
                  </a:lnTo>
                  <a:lnTo>
                    <a:pt x="598" y="378"/>
                  </a:lnTo>
                  <a:lnTo>
                    <a:pt x="623" y="369"/>
                  </a:lnTo>
                  <a:lnTo>
                    <a:pt x="646" y="361"/>
                  </a:lnTo>
                  <a:lnTo>
                    <a:pt x="668" y="350"/>
                  </a:lnTo>
                  <a:lnTo>
                    <a:pt x="686" y="340"/>
                  </a:lnTo>
                  <a:lnTo>
                    <a:pt x="646" y="346"/>
                  </a:lnTo>
                  <a:lnTo>
                    <a:pt x="613" y="349"/>
                  </a:lnTo>
                  <a:lnTo>
                    <a:pt x="583" y="349"/>
                  </a:lnTo>
                  <a:lnTo>
                    <a:pt x="557" y="346"/>
                  </a:lnTo>
                  <a:lnTo>
                    <a:pt x="533" y="343"/>
                  </a:lnTo>
                  <a:lnTo>
                    <a:pt x="513" y="340"/>
                  </a:lnTo>
                  <a:lnTo>
                    <a:pt x="492" y="336"/>
                  </a:lnTo>
                  <a:lnTo>
                    <a:pt x="473" y="331"/>
                  </a:lnTo>
                  <a:lnTo>
                    <a:pt x="494" y="331"/>
                  </a:lnTo>
                  <a:lnTo>
                    <a:pt x="519" y="330"/>
                  </a:lnTo>
                  <a:lnTo>
                    <a:pt x="544" y="327"/>
                  </a:lnTo>
                  <a:lnTo>
                    <a:pt x="571" y="324"/>
                  </a:lnTo>
                  <a:lnTo>
                    <a:pt x="601" y="320"/>
                  </a:lnTo>
                  <a:lnTo>
                    <a:pt x="630" y="312"/>
                  </a:lnTo>
                  <a:lnTo>
                    <a:pt x="658" y="302"/>
                  </a:lnTo>
                  <a:lnTo>
                    <a:pt x="686" y="290"/>
                  </a:lnTo>
                  <a:lnTo>
                    <a:pt x="673" y="293"/>
                  </a:lnTo>
                  <a:lnTo>
                    <a:pt x="659" y="295"/>
                  </a:lnTo>
                  <a:lnTo>
                    <a:pt x="643" y="296"/>
                  </a:lnTo>
                  <a:lnTo>
                    <a:pt x="629" y="298"/>
                  </a:lnTo>
                  <a:lnTo>
                    <a:pt x="611" y="299"/>
                  </a:lnTo>
                  <a:lnTo>
                    <a:pt x="595" y="299"/>
                  </a:lnTo>
                  <a:lnTo>
                    <a:pt x="579" y="299"/>
                  </a:lnTo>
                  <a:lnTo>
                    <a:pt x="561" y="299"/>
                  </a:lnTo>
                  <a:lnTo>
                    <a:pt x="545" y="298"/>
                  </a:lnTo>
                  <a:lnTo>
                    <a:pt x="528" y="296"/>
                  </a:lnTo>
                  <a:lnTo>
                    <a:pt x="511" y="295"/>
                  </a:lnTo>
                  <a:lnTo>
                    <a:pt x="497" y="293"/>
                  </a:lnTo>
                  <a:lnTo>
                    <a:pt x="482" y="290"/>
                  </a:lnTo>
                  <a:lnTo>
                    <a:pt x="469" y="287"/>
                  </a:lnTo>
                  <a:lnTo>
                    <a:pt x="456" y="284"/>
                  </a:lnTo>
                  <a:lnTo>
                    <a:pt x="446" y="280"/>
                  </a:lnTo>
                  <a:lnTo>
                    <a:pt x="462" y="281"/>
                  </a:lnTo>
                  <a:lnTo>
                    <a:pt x="478" y="281"/>
                  </a:lnTo>
                  <a:lnTo>
                    <a:pt x="495" y="281"/>
                  </a:lnTo>
                  <a:lnTo>
                    <a:pt x="513" y="279"/>
                  </a:lnTo>
                  <a:lnTo>
                    <a:pt x="532" y="277"/>
                  </a:lnTo>
                  <a:lnTo>
                    <a:pt x="551" y="274"/>
                  </a:lnTo>
                  <a:lnTo>
                    <a:pt x="570" y="270"/>
                  </a:lnTo>
                  <a:lnTo>
                    <a:pt x="588" y="265"/>
                  </a:lnTo>
                  <a:lnTo>
                    <a:pt x="605" y="261"/>
                  </a:lnTo>
                  <a:lnTo>
                    <a:pt x="623" y="255"/>
                  </a:lnTo>
                  <a:lnTo>
                    <a:pt x="637" y="251"/>
                  </a:lnTo>
                  <a:lnTo>
                    <a:pt x="652" y="245"/>
                  </a:lnTo>
                  <a:lnTo>
                    <a:pt x="665" y="239"/>
                  </a:lnTo>
                  <a:lnTo>
                    <a:pt x="677" y="235"/>
                  </a:lnTo>
                  <a:lnTo>
                    <a:pt x="686" y="229"/>
                  </a:lnTo>
                  <a:lnTo>
                    <a:pt x="692" y="224"/>
                  </a:lnTo>
                  <a:lnTo>
                    <a:pt x="683" y="227"/>
                  </a:lnTo>
                  <a:lnTo>
                    <a:pt x="673" y="230"/>
                  </a:lnTo>
                  <a:lnTo>
                    <a:pt x="661" y="233"/>
                  </a:lnTo>
                  <a:lnTo>
                    <a:pt x="646" y="236"/>
                  </a:lnTo>
                  <a:lnTo>
                    <a:pt x="632" y="239"/>
                  </a:lnTo>
                  <a:lnTo>
                    <a:pt x="615" y="240"/>
                  </a:lnTo>
                  <a:lnTo>
                    <a:pt x="598" y="242"/>
                  </a:lnTo>
                  <a:lnTo>
                    <a:pt x="582" y="243"/>
                  </a:lnTo>
                  <a:lnTo>
                    <a:pt x="563" y="245"/>
                  </a:lnTo>
                  <a:lnTo>
                    <a:pt x="545" y="245"/>
                  </a:lnTo>
                  <a:lnTo>
                    <a:pt x="528" y="246"/>
                  </a:lnTo>
                  <a:lnTo>
                    <a:pt x="510" y="246"/>
                  </a:lnTo>
                  <a:lnTo>
                    <a:pt x="492" y="246"/>
                  </a:lnTo>
                  <a:lnTo>
                    <a:pt x="478" y="245"/>
                  </a:lnTo>
                  <a:lnTo>
                    <a:pt x="462" y="243"/>
                  </a:lnTo>
                  <a:lnTo>
                    <a:pt x="448" y="242"/>
                  </a:lnTo>
                  <a:lnTo>
                    <a:pt x="440" y="240"/>
                  </a:lnTo>
                  <a:lnTo>
                    <a:pt x="431" y="239"/>
                  </a:lnTo>
                  <a:lnTo>
                    <a:pt x="424" y="236"/>
                  </a:lnTo>
                  <a:lnTo>
                    <a:pt x="418" y="233"/>
                  </a:lnTo>
                  <a:lnTo>
                    <a:pt x="437" y="235"/>
                  </a:lnTo>
                  <a:lnTo>
                    <a:pt x="457" y="235"/>
                  </a:lnTo>
                  <a:lnTo>
                    <a:pt x="478" y="233"/>
                  </a:lnTo>
                  <a:lnTo>
                    <a:pt x="498" y="232"/>
                  </a:lnTo>
                  <a:lnTo>
                    <a:pt x="519" y="229"/>
                  </a:lnTo>
                  <a:lnTo>
                    <a:pt x="539" y="226"/>
                  </a:lnTo>
                  <a:lnTo>
                    <a:pt x="560" y="223"/>
                  </a:lnTo>
                  <a:lnTo>
                    <a:pt x="580" y="218"/>
                  </a:lnTo>
                  <a:lnTo>
                    <a:pt x="599" y="214"/>
                  </a:lnTo>
                  <a:lnTo>
                    <a:pt x="617" y="210"/>
                  </a:lnTo>
                  <a:lnTo>
                    <a:pt x="634" y="205"/>
                  </a:lnTo>
                  <a:lnTo>
                    <a:pt x="649" y="199"/>
                  </a:lnTo>
                  <a:lnTo>
                    <a:pt x="662" y="195"/>
                  </a:lnTo>
                  <a:lnTo>
                    <a:pt x="674" y="191"/>
                  </a:lnTo>
                  <a:lnTo>
                    <a:pt x="684" y="185"/>
                  </a:lnTo>
                  <a:lnTo>
                    <a:pt x="692" y="180"/>
                  </a:lnTo>
                  <a:lnTo>
                    <a:pt x="680" y="183"/>
                  </a:lnTo>
                  <a:lnTo>
                    <a:pt x="665" y="186"/>
                  </a:lnTo>
                  <a:lnTo>
                    <a:pt x="648" y="189"/>
                  </a:lnTo>
                  <a:lnTo>
                    <a:pt x="629" y="191"/>
                  </a:lnTo>
                  <a:lnTo>
                    <a:pt x="607" y="192"/>
                  </a:lnTo>
                  <a:lnTo>
                    <a:pt x="583" y="193"/>
                  </a:lnTo>
                  <a:lnTo>
                    <a:pt x="558" y="195"/>
                  </a:lnTo>
                  <a:lnTo>
                    <a:pt x="533" y="195"/>
                  </a:lnTo>
                  <a:lnTo>
                    <a:pt x="508" y="195"/>
                  </a:lnTo>
                  <a:lnTo>
                    <a:pt x="485" y="195"/>
                  </a:lnTo>
                  <a:lnTo>
                    <a:pt x="462" y="193"/>
                  </a:lnTo>
                  <a:lnTo>
                    <a:pt x="440" y="192"/>
                  </a:lnTo>
                  <a:lnTo>
                    <a:pt x="421" y="191"/>
                  </a:lnTo>
                  <a:lnTo>
                    <a:pt x="403" y="188"/>
                  </a:lnTo>
                  <a:lnTo>
                    <a:pt x="388" y="185"/>
                  </a:lnTo>
                  <a:lnTo>
                    <a:pt x="378" y="180"/>
                  </a:lnTo>
                  <a:lnTo>
                    <a:pt x="391" y="182"/>
                  </a:lnTo>
                  <a:lnTo>
                    <a:pt x="407" y="182"/>
                  </a:lnTo>
                  <a:lnTo>
                    <a:pt x="428" y="182"/>
                  </a:lnTo>
                  <a:lnTo>
                    <a:pt x="450" y="182"/>
                  </a:lnTo>
                  <a:lnTo>
                    <a:pt x="473" y="180"/>
                  </a:lnTo>
                  <a:lnTo>
                    <a:pt x="498" y="180"/>
                  </a:lnTo>
                  <a:lnTo>
                    <a:pt x="525" y="179"/>
                  </a:lnTo>
                  <a:lnTo>
                    <a:pt x="551" y="176"/>
                  </a:lnTo>
                  <a:lnTo>
                    <a:pt x="576" y="174"/>
                  </a:lnTo>
                  <a:lnTo>
                    <a:pt x="601" y="171"/>
                  </a:lnTo>
                  <a:lnTo>
                    <a:pt x="623" y="167"/>
                  </a:lnTo>
                  <a:lnTo>
                    <a:pt x="645" y="164"/>
                  </a:lnTo>
                  <a:lnTo>
                    <a:pt x="662" y="160"/>
                  </a:lnTo>
                  <a:lnTo>
                    <a:pt x="677" y="155"/>
                  </a:lnTo>
                  <a:lnTo>
                    <a:pt x="687" y="149"/>
                  </a:lnTo>
                  <a:lnTo>
                    <a:pt x="693" y="144"/>
                  </a:lnTo>
                  <a:lnTo>
                    <a:pt x="680" y="147"/>
                  </a:lnTo>
                  <a:lnTo>
                    <a:pt x="659" y="148"/>
                  </a:lnTo>
                  <a:lnTo>
                    <a:pt x="633" y="151"/>
                  </a:lnTo>
                  <a:lnTo>
                    <a:pt x="602" y="152"/>
                  </a:lnTo>
                  <a:lnTo>
                    <a:pt x="567" y="154"/>
                  </a:lnTo>
                  <a:lnTo>
                    <a:pt x="530" y="154"/>
                  </a:lnTo>
                  <a:lnTo>
                    <a:pt x="491" y="154"/>
                  </a:lnTo>
                  <a:lnTo>
                    <a:pt x="450" y="154"/>
                  </a:lnTo>
                  <a:lnTo>
                    <a:pt x="409" y="152"/>
                  </a:lnTo>
                  <a:lnTo>
                    <a:pt x="369" y="151"/>
                  </a:lnTo>
                  <a:lnTo>
                    <a:pt x="333" y="148"/>
                  </a:lnTo>
                  <a:lnTo>
                    <a:pt x="299" y="145"/>
                  </a:lnTo>
                  <a:lnTo>
                    <a:pt x="268" y="141"/>
                  </a:lnTo>
                  <a:lnTo>
                    <a:pt x="243" y="136"/>
                  </a:lnTo>
                  <a:lnTo>
                    <a:pt x="223" y="130"/>
                  </a:lnTo>
                  <a:lnTo>
                    <a:pt x="211" y="123"/>
                  </a:lnTo>
                  <a:lnTo>
                    <a:pt x="261" y="124"/>
                  </a:lnTo>
                  <a:lnTo>
                    <a:pt x="311" y="126"/>
                  </a:lnTo>
                  <a:lnTo>
                    <a:pt x="356" y="126"/>
                  </a:lnTo>
                  <a:lnTo>
                    <a:pt x="402" y="126"/>
                  </a:lnTo>
                  <a:lnTo>
                    <a:pt x="443" y="123"/>
                  </a:lnTo>
                  <a:lnTo>
                    <a:pt x="482" y="122"/>
                  </a:lnTo>
                  <a:lnTo>
                    <a:pt x="519" y="119"/>
                  </a:lnTo>
                  <a:lnTo>
                    <a:pt x="551" y="114"/>
                  </a:lnTo>
                  <a:lnTo>
                    <a:pt x="582" y="110"/>
                  </a:lnTo>
                  <a:lnTo>
                    <a:pt x="608" y="104"/>
                  </a:lnTo>
                  <a:lnTo>
                    <a:pt x="632" y="100"/>
                  </a:lnTo>
                  <a:lnTo>
                    <a:pt x="651" y="94"/>
                  </a:lnTo>
                  <a:lnTo>
                    <a:pt x="665" y="88"/>
                  </a:lnTo>
                  <a:lnTo>
                    <a:pt x="675" y="82"/>
                  </a:lnTo>
                  <a:lnTo>
                    <a:pt x="683" y="75"/>
                  </a:lnTo>
                  <a:lnTo>
                    <a:pt x="684" y="69"/>
                  </a:lnTo>
                  <a:lnTo>
                    <a:pt x="678" y="53"/>
                  </a:lnTo>
                  <a:lnTo>
                    <a:pt x="670" y="39"/>
                  </a:lnTo>
                  <a:lnTo>
                    <a:pt x="659" y="28"/>
                  </a:lnTo>
                  <a:lnTo>
                    <a:pt x="646" y="17"/>
                  </a:lnTo>
                  <a:lnTo>
                    <a:pt x="630" y="10"/>
                  </a:lnTo>
                  <a:lnTo>
                    <a:pt x="613" y="4"/>
                  </a:lnTo>
                  <a:lnTo>
                    <a:pt x="591" y="1"/>
                  </a:lnTo>
                  <a:lnTo>
                    <a:pt x="566" y="0"/>
                  </a:lnTo>
                  <a:lnTo>
                    <a:pt x="554" y="4"/>
                  </a:lnTo>
                  <a:lnTo>
                    <a:pt x="538" y="7"/>
                  </a:lnTo>
                  <a:lnTo>
                    <a:pt x="522" y="12"/>
                  </a:lnTo>
                  <a:lnTo>
                    <a:pt x="503" y="14"/>
                  </a:lnTo>
                  <a:lnTo>
                    <a:pt x="481" y="17"/>
                  </a:lnTo>
                  <a:lnTo>
                    <a:pt x="457" y="20"/>
                  </a:lnTo>
                  <a:lnTo>
                    <a:pt x="432" y="23"/>
                  </a:lnTo>
                  <a:lnTo>
                    <a:pt x="404" y="25"/>
                  </a:lnTo>
                  <a:lnTo>
                    <a:pt x="375" y="26"/>
                  </a:lnTo>
                  <a:lnTo>
                    <a:pt x="343" y="26"/>
                  </a:lnTo>
                  <a:lnTo>
                    <a:pt x="309" y="25"/>
                  </a:lnTo>
                  <a:lnTo>
                    <a:pt x="274" y="23"/>
                  </a:lnTo>
                  <a:lnTo>
                    <a:pt x="237" y="19"/>
                  </a:lnTo>
                  <a:lnTo>
                    <a:pt x="199" y="14"/>
                  </a:lnTo>
                  <a:lnTo>
                    <a:pt x="160" y="9"/>
                  </a:lnTo>
                  <a:lnTo>
                    <a:pt x="117" y="0"/>
                  </a:lnTo>
                  <a:lnTo>
                    <a:pt x="103" y="6"/>
                  </a:lnTo>
                  <a:lnTo>
                    <a:pt x="87" y="12"/>
                  </a:lnTo>
                  <a:lnTo>
                    <a:pt x="70" y="20"/>
                  </a:lnTo>
                  <a:lnTo>
                    <a:pt x="53" y="31"/>
                  </a:lnTo>
                  <a:lnTo>
                    <a:pt x="38" y="42"/>
                  </a:lnTo>
                  <a:lnTo>
                    <a:pt x="24" y="57"/>
                  </a:lnTo>
                  <a:lnTo>
                    <a:pt x="15" y="73"/>
                  </a:lnTo>
                  <a:lnTo>
                    <a:pt x="9" y="92"/>
                  </a:lnTo>
                  <a:lnTo>
                    <a:pt x="7" y="108"/>
                  </a:lnTo>
                  <a:lnTo>
                    <a:pt x="7" y="136"/>
                  </a:lnTo>
                  <a:lnTo>
                    <a:pt x="6" y="177"/>
                  </a:lnTo>
                  <a:lnTo>
                    <a:pt x="5" y="226"/>
                  </a:lnTo>
                  <a:close/>
                </a:path>
              </a:pathLst>
            </a:custGeom>
            <a:solidFill>
              <a:srgbClr val="D8E5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44">
              <a:extLst>
                <a:ext uri="{FF2B5EF4-FFF2-40B4-BE49-F238E27FC236}">
                  <a16:creationId xmlns:a16="http://schemas.microsoft.com/office/drawing/2014/main" id="{95C468AC-6DA5-DB93-73AA-9E7D227026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" y="2415"/>
              <a:ext cx="72" cy="908"/>
            </a:xfrm>
            <a:custGeom>
              <a:avLst/>
              <a:gdLst>
                <a:gd name="T0" fmla="*/ 72 w 72"/>
                <a:gd name="T1" fmla="*/ 0 h 908"/>
                <a:gd name="T2" fmla="*/ 60 w 72"/>
                <a:gd name="T3" fmla="*/ 1 h 908"/>
                <a:gd name="T4" fmla="*/ 49 w 72"/>
                <a:gd name="T5" fmla="*/ 5 h 908"/>
                <a:gd name="T6" fmla="*/ 38 w 72"/>
                <a:gd name="T7" fmla="*/ 13 h 908"/>
                <a:gd name="T8" fmla="*/ 28 w 72"/>
                <a:gd name="T9" fmla="*/ 22 h 908"/>
                <a:gd name="T10" fmla="*/ 19 w 72"/>
                <a:gd name="T11" fmla="*/ 35 h 908"/>
                <a:gd name="T12" fmla="*/ 13 w 72"/>
                <a:gd name="T13" fmla="*/ 54 h 908"/>
                <a:gd name="T14" fmla="*/ 9 w 72"/>
                <a:gd name="T15" fmla="*/ 76 h 908"/>
                <a:gd name="T16" fmla="*/ 8 w 72"/>
                <a:gd name="T17" fmla="*/ 104 h 908"/>
                <a:gd name="T18" fmla="*/ 6 w 72"/>
                <a:gd name="T19" fmla="*/ 262 h 908"/>
                <a:gd name="T20" fmla="*/ 5 w 72"/>
                <a:gd name="T21" fmla="*/ 529 h 908"/>
                <a:gd name="T22" fmla="*/ 2 w 72"/>
                <a:gd name="T23" fmla="*/ 782 h 908"/>
                <a:gd name="T24" fmla="*/ 0 w 72"/>
                <a:gd name="T25" fmla="*/ 893 h 908"/>
                <a:gd name="T26" fmla="*/ 34 w 72"/>
                <a:gd name="T27" fmla="*/ 908 h 908"/>
                <a:gd name="T28" fmla="*/ 35 w 72"/>
                <a:gd name="T29" fmla="*/ 786 h 908"/>
                <a:gd name="T30" fmla="*/ 38 w 72"/>
                <a:gd name="T31" fmla="*/ 516 h 908"/>
                <a:gd name="T32" fmla="*/ 41 w 72"/>
                <a:gd name="T33" fmla="*/ 240 h 908"/>
                <a:gd name="T34" fmla="*/ 46 w 72"/>
                <a:gd name="T35" fmla="*/ 101 h 908"/>
                <a:gd name="T36" fmla="*/ 47 w 72"/>
                <a:gd name="T37" fmla="*/ 73 h 908"/>
                <a:gd name="T38" fmla="*/ 50 w 72"/>
                <a:gd name="T39" fmla="*/ 45 h 908"/>
                <a:gd name="T40" fmla="*/ 57 w 72"/>
                <a:gd name="T41" fmla="*/ 19 h 908"/>
                <a:gd name="T42" fmla="*/ 72 w 72"/>
                <a:gd name="T43" fmla="*/ 0 h 90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2"/>
                <a:gd name="T67" fmla="*/ 0 h 908"/>
                <a:gd name="T68" fmla="*/ 72 w 72"/>
                <a:gd name="T69" fmla="*/ 908 h 90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2" h="908">
                  <a:moveTo>
                    <a:pt x="72" y="0"/>
                  </a:moveTo>
                  <a:lnTo>
                    <a:pt x="60" y="1"/>
                  </a:lnTo>
                  <a:lnTo>
                    <a:pt x="49" y="5"/>
                  </a:lnTo>
                  <a:lnTo>
                    <a:pt x="38" y="13"/>
                  </a:lnTo>
                  <a:lnTo>
                    <a:pt x="28" y="22"/>
                  </a:lnTo>
                  <a:lnTo>
                    <a:pt x="19" y="35"/>
                  </a:lnTo>
                  <a:lnTo>
                    <a:pt x="13" y="54"/>
                  </a:lnTo>
                  <a:lnTo>
                    <a:pt x="9" y="76"/>
                  </a:lnTo>
                  <a:lnTo>
                    <a:pt x="8" y="104"/>
                  </a:lnTo>
                  <a:lnTo>
                    <a:pt x="6" y="262"/>
                  </a:lnTo>
                  <a:lnTo>
                    <a:pt x="5" y="529"/>
                  </a:lnTo>
                  <a:lnTo>
                    <a:pt x="2" y="782"/>
                  </a:lnTo>
                  <a:lnTo>
                    <a:pt x="0" y="893"/>
                  </a:lnTo>
                  <a:lnTo>
                    <a:pt x="34" y="908"/>
                  </a:lnTo>
                  <a:lnTo>
                    <a:pt x="35" y="786"/>
                  </a:lnTo>
                  <a:lnTo>
                    <a:pt x="38" y="516"/>
                  </a:lnTo>
                  <a:lnTo>
                    <a:pt x="41" y="240"/>
                  </a:lnTo>
                  <a:lnTo>
                    <a:pt x="46" y="101"/>
                  </a:lnTo>
                  <a:lnTo>
                    <a:pt x="47" y="73"/>
                  </a:lnTo>
                  <a:lnTo>
                    <a:pt x="50" y="45"/>
                  </a:lnTo>
                  <a:lnTo>
                    <a:pt x="57" y="1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 Box 49">
                <a:extLst>
                  <a:ext uri="{FF2B5EF4-FFF2-40B4-BE49-F238E27FC236}">
                    <a16:creationId xmlns:a16="http://schemas.microsoft.com/office/drawing/2014/main" id="{30B6EEB7-CE94-C21E-03C0-FF0AC93609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0444" y="4229015"/>
                <a:ext cx="168052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=10</m:t>
                    </m:r>
                  </m:oMath>
                </a14:m>
                <a:r>
                  <a:rPr lang="en-US" altLang="ja-JP" dirty="0">
                    <a:solidFill>
                      <a:srgbClr val="3A3A82"/>
                    </a:solidFill>
                    <a:latin typeface="+mj-lt"/>
                  </a:rPr>
                  <a:t> ml</a:t>
                </a:r>
                <a:endParaRPr lang="en-US" dirty="0">
                  <a:solidFill>
                    <a:srgbClr val="3A3A8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6" name="Text Box 49">
                <a:extLst>
                  <a:ext uri="{FF2B5EF4-FFF2-40B4-BE49-F238E27FC236}">
                    <a16:creationId xmlns:a16="http://schemas.microsoft.com/office/drawing/2014/main" id="{30B6EEB7-CE94-C21E-03C0-FF0AC9360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0444" y="4229015"/>
                <a:ext cx="1680525" cy="461665"/>
              </a:xfrm>
              <a:prstGeom prst="rect">
                <a:avLst/>
              </a:prstGeom>
              <a:blipFill>
                <a:blip r:embed="rId4"/>
                <a:stretch>
                  <a:fillRect l="-725" t="-10667" r="-4710" b="-30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 Box 49">
                <a:extLst>
                  <a:ext uri="{FF2B5EF4-FFF2-40B4-BE49-F238E27FC236}">
                    <a16:creationId xmlns:a16="http://schemas.microsoft.com/office/drawing/2014/main" id="{E6E99DAB-D281-1115-9C07-8134F5B83B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0444" y="4602807"/>
                <a:ext cx="181254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altLang="ja-JP" dirty="0">
                    <a:solidFill>
                      <a:srgbClr val="3A3A82"/>
                    </a:solidFill>
                    <a:latin typeface="+mj-lt"/>
                  </a:rPr>
                  <a:t>  </a:t>
                </a:r>
                <a:r>
                  <a:rPr lang="en-US" sz="2400" dirty="0">
                    <a:solidFill>
                      <a:srgbClr val="3A3A82"/>
                    </a:solidFill>
                  </a:rPr>
                  <a:t>$</a:t>
                </a:r>
                <a:r>
                  <a:rPr lang="en-US" sz="2400" dirty="0">
                    <a:solidFill>
                      <a:srgbClr val="FF0000"/>
                    </a:solidFill>
                  </a:rPr>
                  <a:t>0</a:t>
                </a:r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7" name="Text Box 49">
                <a:extLst>
                  <a:ext uri="{FF2B5EF4-FFF2-40B4-BE49-F238E27FC236}">
                    <a16:creationId xmlns:a16="http://schemas.microsoft.com/office/drawing/2014/main" id="{E6E99DAB-D281-1115-9C07-8134F5B83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0444" y="4602807"/>
                <a:ext cx="1812547" cy="461665"/>
              </a:xfrm>
              <a:prstGeom prst="rect">
                <a:avLst/>
              </a:prstGeom>
              <a:blipFill>
                <a:blip r:embed="rId5"/>
                <a:stretch>
                  <a:fillRect l="-1007" t="-14474" r="-3691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5510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Prim’s Algorithm for MSTs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426" y="1147035"/>
                <a:ext cx="90155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 eaLnBrk="1" hangingPunct="1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Idea 2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Similar to Dijkstra</a:t>
                </a:r>
                <a:r>
                  <a:rPr lang="ja-JP" altLang="en-US" sz="2400" dirty="0">
                    <a:solidFill>
                      <a:srgbClr val="3A3A82"/>
                    </a:solidFill>
                    <a:latin typeface="+mj-lt"/>
                  </a:rPr>
                  <a:t>’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s algorithm.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pick an arbitrary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latin typeface="+mj-lt"/>
                  </a:rPr>
                  <a:t>. </a:t>
                </a:r>
              </a:p>
              <a:p>
                <a:pPr marL="76200" indent="0" eaLnBrk="1" hangingPunct="1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At each step:</a:t>
                </a:r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add to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current tree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the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with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smallest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the corresponding incident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edge.</a:t>
                </a:r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update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the labels of the vertices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adjacent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7620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	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	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26" y="1147035"/>
                <a:ext cx="9015573" cy="1982912"/>
              </a:xfrm>
              <a:prstGeom prst="rect">
                <a:avLst/>
              </a:prstGeom>
              <a:blipFill>
                <a:blip r:embed="rId11"/>
                <a:stretch>
                  <a:fillRect l="-135" t="-615" b="-35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1">
            <a:extLst>
              <a:ext uri="{FF2B5EF4-FFF2-40B4-BE49-F238E27FC236}">
                <a16:creationId xmlns:a16="http://schemas.microsoft.com/office/drawing/2014/main" id="{4536180E-8D92-ADC5-968C-EF0D2FE3D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4090375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3" name="Oval 12">
            <a:extLst>
              <a:ext uri="{FF2B5EF4-FFF2-40B4-BE49-F238E27FC236}">
                <a16:creationId xmlns:a16="http://schemas.microsoft.com/office/drawing/2014/main" id="{F0E30447-45C4-0C46-8505-809890846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4102680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4" name="Oval 13">
            <a:extLst>
              <a:ext uri="{FF2B5EF4-FFF2-40B4-BE49-F238E27FC236}">
                <a16:creationId xmlns:a16="http://schemas.microsoft.com/office/drawing/2014/main" id="{FCCE89E6-4364-4C65-DEE1-DB580AB45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4982927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5" name="Oval 14">
            <a:extLst>
              <a:ext uri="{FF2B5EF4-FFF2-40B4-BE49-F238E27FC236}">
                <a16:creationId xmlns:a16="http://schemas.microsoft.com/office/drawing/2014/main" id="{B40B3FB6-5EA5-8454-3309-49A5E0177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5940677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A</a:t>
            </a:r>
          </a:p>
        </p:txBody>
      </p:sp>
      <p:sp>
        <p:nvSpPr>
          <p:cNvPr id="6" name="Oval 15">
            <a:extLst>
              <a:ext uri="{FF2B5EF4-FFF2-40B4-BE49-F238E27FC236}">
                <a16:creationId xmlns:a16="http://schemas.microsoft.com/office/drawing/2014/main" id="{B13DF299-ACF0-D427-29AD-FAFF2BC3C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4758743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7" name="AutoShape 17">
            <a:extLst>
              <a:ext uri="{FF2B5EF4-FFF2-40B4-BE49-F238E27FC236}">
                <a16:creationId xmlns:a16="http://schemas.microsoft.com/office/drawing/2014/main" id="{83E821D8-F635-D339-DC3A-A9A9BA1B90AB}"/>
              </a:ext>
            </a:extLst>
          </p:cNvPr>
          <p:cNvCxnSpPr>
            <a:cxnSpLocks noChangeShapeType="1"/>
            <a:stCxn id="2" idx="5"/>
            <a:endCxn id="4" idx="1"/>
          </p:cNvCxnSpPr>
          <p:nvPr/>
        </p:nvCxnSpPr>
        <p:spPr bwMode="auto">
          <a:xfrm>
            <a:off x="3145417" y="4472735"/>
            <a:ext cx="291516" cy="57579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" name="AutoShape 18 1">
            <a:extLst>
              <a:ext uri="{FF2B5EF4-FFF2-40B4-BE49-F238E27FC236}">
                <a16:creationId xmlns:a16="http://schemas.microsoft.com/office/drawing/2014/main" id="{CEA6186E-59F8-C654-45E5-30255162E8BB}"/>
              </a:ext>
            </a:extLst>
          </p:cNvPr>
          <p:cNvCxnSpPr>
            <a:cxnSpLocks noChangeShapeType="1"/>
            <a:stCxn id="4" idx="3"/>
            <a:endCxn id="5" idx="7"/>
          </p:cNvCxnSpPr>
          <p:nvPr/>
        </p:nvCxnSpPr>
        <p:spPr bwMode="auto">
          <a:xfrm flipH="1">
            <a:off x="2765179" y="5365287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" name="AutoShape 19">
            <a:extLst>
              <a:ext uri="{FF2B5EF4-FFF2-40B4-BE49-F238E27FC236}">
                <a16:creationId xmlns:a16="http://schemas.microsoft.com/office/drawing/2014/main" id="{AE19249F-A180-248C-C72E-2D4C47916651}"/>
              </a:ext>
            </a:extLst>
          </p:cNvPr>
          <p:cNvCxnSpPr>
            <a:cxnSpLocks noChangeShapeType="1"/>
            <a:stCxn id="2" idx="3"/>
            <a:endCxn id="5" idx="0"/>
          </p:cNvCxnSpPr>
          <p:nvPr/>
        </p:nvCxnSpPr>
        <p:spPr bwMode="auto">
          <a:xfrm flipH="1">
            <a:off x="2607680" y="4472735"/>
            <a:ext cx="222738" cy="146794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" name="AutoShape 20">
            <a:extLst>
              <a:ext uri="{FF2B5EF4-FFF2-40B4-BE49-F238E27FC236}">
                <a16:creationId xmlns:a16="http://schemas.microsoft.com/office/drawing/2014/main" id="{9FF3DA8B-61A1-0466-DD6E-4EB9E05BF8F1}"/>
              </a:ext>
            </a:extLst>
          </p:cNvPr>
          <p:cNvCxnSpPr>
            <a:cxnSpLocks noChangeShapeType="1"/>
            <a:stCxn id="4" idx="5"/>
            <a:endCxn id="46" idx="1"/>
          </p:cNvCxnSpPr>
          <p:nvPr/>
        </p:nvCxnSpPr>
        <p:spPr bwMode="auto">
          <a:xfrm>
            <a:off x="3751932" y="5365287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21">
            <a:extLst>
              <a:ext uri="{FF2B5EF4-FFF2-40B4-BE49-F238E27FC236}">
                <a16:creationId xmlns:a16="http://schemas.microsoft.com/office/drawing/2014/main" id="{C47395B4-204F-3D2A-15E2-ABC048A01C58}"/>
              </a:ext>
            </a:extLst>
          </p:cNvPr>
          <p:cNvCxnSpPr>
            <a:cxnSpLocks noChangeShapeType="1"/>
            <a:stCxn id="5" idx="6"/>
            <a:endCxn id="46" idx="2"/>
          </p:cNvCxnSpPr>
          <p:nvPr/>
        </p:nvCxnSpPr>
        <p:spPr bwMode="auto">
          <a:xfrm flipV="1">
            <a:off x="2830418" y="5775747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22">
            <a:extLst>
              <a:ext uri="{FF2B5EF4-FFF2-40B4-BE49-F238E27FC236}">
                <a16:creationId xmlns:a16="http://schemas.microsoft.com/office/drawing/2014/main" id="{77F99EC5-24A1-CEFD-4DB4-ECA150192465}"/>
              </a:ext>
            </a:extLst>
          </p:cNvPr>
          <p:cNvCxnSpPr>
            <a:cxnSpLocks noChangeShapeType="1"/>
            <a:stCxn id="2" idx="6"/>
            <a:endCxn id="40" idx="1"/>
          </p:cNvCxnSpPr>
          <p:nvPr/>
        </p:nvCxnSpPr>
        <p:spPr bwMode="auto">
          <a:xfrm>
            <a:off x="3210656" y="4314357"/>
            <a:ext cx="1340036" cy="3851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23">
            <a:extLst>
              <a:ext uri="{FF2B5EF4-FFF2-40B4-BE49-F238E27FC236}">
                <a16:creationId xmlns:a16="http://schemas.microsoft.com/office/drawing/2014/main" id="{3A6EA15A-794E-13B9-3871-D9B69F66FE41}"/>
              </a:ext>
            </a:extLst>
          </p:cNvPr>
          <p:cNvCxnSpPr>
            <a:cxnSpLocks noChangeShapeType="1"/>
            <a:stCxn id="6" idx="1"/>
            <a:endCxn id="3" idx="5"/>
          </p:cNvCxnSpPr>
          <p:nvPr/>
        </p:nvCxnSpPr>
        <p:spPr bwMode="auto">
          <a:xfrm flipH="1" flipV="1">
            <a:off x="5636756" y="4485040"/>
            <a:ext cx="790120" cy="33930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24">
            <a:extLst>
              <a:ext uri="{FF2B5EF4-FFF2-40B4-BE49-F238E27FC236}">
                <a16:creationId xmlns:a16="http://schemas.microsoft.com/office/drawing/2014/main" id="{12B8CA30-3104-8EC8-6096-9E95FF68774B}"/>
              </a:ext>
            </a:extLst>
          </p:cNvPr>
          <p:cNvCxnSpPr>
            <a:cxnSpLocks noChangeShapeType="1"/>
            <a:stCxn id="47" idx="7"/>
            <a:endCxn id="6" idx="3"/>
          </p:cNvCxnSpPr>
          <p:nvPr/>
        </p:nvCxnSpPr>
        <p:spPr bwMode="auto">
          <a:xfrm flipV="1">
            <a:off x="5900221" y="5141103"/>
            <a:ext cx="526655" cy="46923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" name="Text Box 25">
            <a:extLst>
              <a:ext uri="{FF2B5EF4-FFF2-40B4-BE49-F238E27FC236}">
                <a16:creationId xmlns:a16="http://schemas.microsoft.com/office/drawing/2014/main" id="{6AF5B0D6-70C1-9FB0-494A-6892F9FCD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4279209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23" name="Text Box 26">
            <a:extLst>
              <a:ext uri="{FF2B5EF4-FFF2-40B4-BE49-F238E27FC236}">
                <a16:creationId xmlns:a16="http://schemas.microsoft.com/office/drawing/2014/main" id="{D8C55DCE-43B5-42FC-CFD2-7C55D5CF3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4900891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24" name="Text Box 27">
            <a:extLst>
              <a:ext uri="{FF2B5EF4-FFF2-40B4-BE49-F238E27FC236}">
                <a16:creationId xmlns:a16="http://schemas.microsoft.com/office/drawing/2014/main" id="{DC94F0DC-E375-6E73-6966-3B15EC2DD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4956450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34" name="Text Box 28">
            <a:extLst>
              <a:ext uri="{FF2B5EF4-FFF2-40B4-BE49-F238E27FC236}">
                <a16:creationId xmlns:a16="http://schemas.microsoft.com/office/drawing/2014/main" id="{5BCC9808-CF71-676B-E6D6-1FF82F883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4519731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35" name="Text Box 30">
            <a:extLst>
              <a:ext uri="{FF2B5EF4-FFF2-40B4-BE49-F238E27FC236}">
                <a16:creationId xmlns:a16="http://schemas.microsoft.com/office/drawing/2014/main" id="{69052A6C-C1EF-15E1-FB58-9D31B28EF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5325782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36" name="Text Box 31">
            <a:extLst>
              <a:ext uri="{FF2B5EF4-FFF2-40B4-BE49-F238E27FC236}">
                <a16:creationId xmlns:a16="http://schemas.microsoft.com/office/drawing/2014/main" id="{763B13E5-9110-E4F1-329F-3C04E25E9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3967001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37" name="Text Box 32">
            <a:extLst>
              <a:ext uri="{FF2B5EF4-FFF2-40B4-BE49-F238E27FC236}">
                <a16:creationId xmlns:a16="http://schemas.microsoft.com/office/drawing/2014/main" id="{E5E7D7F5-CD76-06CA-F513-E03BB4AC9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5290728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38" name="AutoShape 33">
            <a:extLst>
              <a:ext uri="{FF2B5EF4-FFF2-40B4-BE49-F238E27FC236}">
                <a16:creationId xmlns:a16="http://schemas.microsoft.com/office/drawing/2014/main" id="{C08B2732-2AB8-5CA8-4644-717E048B69A3}"/>
              </a:ext>
            </a:extLst>
          </p:cNvPr>
          <p:cNvCxnSpPr>
            <a:cxnSpLocks noChangeShapeType="1"/>
            <a:stCxn id="47" idx="0"/>
            <a:endCxn id="3" idx="4"/>
          </p:cNvCxnSpPr>
          <p:nvPr/>
        </p:nvCxnSpPr>
        <p:spPr bwMode="auto">
          <a:xfrm flipH="1" flipV="1">
            <a:off x="5479257" y="4550643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9" name="Text Box 34">
            <a:extLst>
              <a:ext uri="{FF2B5EF4-FFF2-40B4-BE49-F238E27FC236}">
                <a16:creationId xmlns:a16="http://schemas.microsoft.com/office/drawing/2014/main" id="{F89C2A19-1E59-E6FE-4606-8AA3D8C9D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4908179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40" name="Oval 35">
            <a:extLst>
              <a:ext uri="{FF2B5EF4-FFF2-40B4-BE49-F238E27FC236}">
                <a16:creationId xmlns:a16="http://schemas.microsoft.com/office/drawing/2014/main" id="{AD30BBAD-09AC-1275-A2C1-39DBA1493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4287269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41" name="AutoShape 37">
            <a:extLst>
              <a:ext uri="{FF2B5EF4-FFF2-40B4-BE49-F238E27FC236}">
                <a16:creationId xmlns:a16="http://schemas.microsoft.com/office/drawing/2014/main" id="{1E72B575-B866-87C9-F1F6-F6347DD96E65}"/>
              </a:ext>
            </a:extLst>
          </p:cNvPr>
          <p:cNvCxnSpPr>
            <a:cxnSpLocks noChangeShapeType="1"/>
            <a:stCxn id="40" idx="4"/>
            <a:endCxn id="46" idx="0"/>
          </p:cNvCxnSpPr>
          <p:nvPr/>
        </p:nvCxnSpPr>
        <p:spPr bwMode="auto">
          <a:xfrm flipH="1">
            <a:off x="4635958" y="4735232"/>
            <a:ext cx="72234" cy="8165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" name="Text Box 38 1">
            <a:extLst>
              <a:ext uri="{FF2B5EF4-FFF2-40B4-BE49-F238E27FC236}">
                <a16:creationId xmlns:a16="http://schemas.microsoft.com/office/drawing/2014/main" id="{229ECC34-3AC0-A841-8589-3F191AC2A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5118378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44" name="AutoShape 39">
            <a:extLst>
              <a:ext uri="{FF2B5EF4-FFF2-40B4-BE49-F238E27FC236}">
                <a16:creationId xmlns:a16="http://schemas.microsoft.com/office/drawing/2014/main" id="{45B94896-C702-FE6C-A32D-94E4630FD0F6}"/>
              </a:ext>
            </a:extLst>
          </p:cNvPr>
          <p:cNvCxnSpPr>
            <a:cxnSpLocks noChangeShapeType="1"/>
            <a:stCxn id="40" idx="3"/>
            <a:endCxn id="4" idx="7"/>
          </p:cNvCxnSpPr>
          <p:nvPr/>
        </p:nvCxnSpPr>
        <p:spPr bwMode="auto">
          <a:xfrm flipH="1">
            <a:off x="3751932" y="4669629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5" name="Text Box 40">
            <a:extLst>
              <a:ext uri="{FF2B5EF4-FFF2-40B4-BE49-F238E27FC236}">
                <a16:creationId xmlns:a16="http://schemas.microsoft.com/office/drawing/2014/main" id="{37204669-9AD6-7F1E-7B42-1614E4802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4522762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46" name="Oval 16">
            <a:extLst>
              <a:ext uri="{FF2B5EF4-FFF2-40B4-BE49-F238E27FC236}">
                <a16:creationId xmlns:a16="http://schemas.microsoft.com/office/drawing/2014/main" id="{3AAB6EC7-F887-F4CA-760E-17A0A8009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5551765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47" name="Oval 36">
            <a:extLst>
              <a:ext uri="{FF2B5EF4-FFF2-40B4-BE49-F238E27FC236}">
                <a16:creationId xmlns:a16="http://schemas.microsoft.com/office/drawing/2014/main" id="{1D945B45-2E90-7233-A1ED-83472B6B0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5544732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48" name="AutoShape 18 2">
            <a:extLst>
              <a:ext uri="{FF2B5EF4-FFF2-40B4-BE49-F238E27FC236}">
                <a16:creationId xmlns:a16="http://schemas.microsoft.com/office/drawing/2014/main" id="{F6640DFC-6825-2EE7-F5CA-034CEEDF6FC2}"/>
              </a:ext>
            </a:extLst>
          </p:cNvPr>
          <p:cNvCxnSpPr>
            <a:cxnSpLocks noChangeShapeType="1"/>
            <a:stCxn id="47" idx="2"/>
            <a:endCxn id="46" idx="6"/>
          </p:cNvCxnSpPr>
          <p:nvPr/>
        </p:nvCxnSpPr>
        <p:spPr bwMode="auto">
          <a:xfrm flipH="1">
            <a:off x="4858696" y="5768714"/>
            <a:ext cx="661287" cy="70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5" name="Text Box 38 2">
            <a:extLst>
              <a:ext uri="{FF2B5EF4-FFF2-40B4-BE49-F238E27FC236}">
                <a16:creationId xmlns:a16="http://schemas.microsoft.com/office/drawing/2014/main" id="{4B3B4629-0AE5-AE6E-8F5C-FF3AE067F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5970539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6" name="Text Box 38 3">
            <a:extLst>
              <a:ext uri="{FF2B5EF4-FFF2-40B4-BE49-F238E27FC236}">
                <a16:creationId xmlns:a16="http://schemas.microsoft.com/office/drawing/2014/main" id="{B16355D7-F908-5A8E-5AC9-8F26A5ECE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5771885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67" name="Picture 66" descr="\documentclass{article}&#10;\usepackage{amsmath}&#10;\pagestyle{empty}&#10;\usepackage{xcolor}&#10;\begin{document}&#10;&#10;$\textbf{d[B]=1}$&#10;&#10;\end{document}" title="IguanaTex Bitmap Display">
            <a:extLst>
              <a:ext uri="{FF2B5EF4-FFF2-40B4-BE49-F238E27FC236}">
                <a16:creationId xmlns:a16="http://schemas.microsoft.com/office/drawing/2014/main" id="{3D96ED08-CDC9-F8EF-E6FA-2B407B23427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4779" y="4108158"/>
            <a:ext cx="833157" cy="243247"/>
          </a:xfrm>
          <a:prstGeom prst="rect">
            <a:avLst/>
          </a:prstGeom>
        </p:spPr>
      </p:pic>
      <p:pic>
        <p:nvPicPr>
          <p:cNvPr id="69" name="Picture 68" descr="\documentclass{article}&#10;\usepackage{amsmath}&#10;\pagestyle{empty}&#10;\usepackage{xcolor}&#10;\begin{document}&#10;&#10;$\textbf{d[C]=7}$&#10;&#10;\end{document}" title="IguanaTex Bitmap Display">
            <a:extLst>
              <a:ext uri="{FF2B5EF4-FFF2-40B4-BE49-F238E27FC236}">
                <a16:creationId xmlns:a16="http://schemas.microsoft.com/office/drawing/2014/main" id="{720448CA-5F4E-B83F-9AE0-631F23DCA3F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4779" y="4429022"/>
            <a:ext cx="852092" cy="243247"/>
          </a:xfrm>
          <a:prstGeom prst="rect">
            <a:avLst/>
          </a:prstGeom>
        </p:spPr>
      </p:pic>
      <p:pic>
        <p:nvPicPr>
          <p:cNvPr id="71" name="Picture 70" descr="\documentclass{article}&#10;\usepackage{amsmath}&#10;\pagestyle{empty}&#10;\usepackage{xcolor}&#10;\begin{document}&#10;&#10;$\textbf{d[D]=10}$&#10;&#10;\end{document}" title="IguanaTex Bitmap Display">
            <a:extLst>
              <a:ext uri="{FF2B5EF4-FFF2-40B4-BE49-F238E27FC236}">
                <a16:creationId xmlns:a16="http://schemas.microsoft.com/office/drawing/2014/main" id="{F486815B-D6C5-5D7C-44E3-CB770E31B69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64779" y="4743540"/>
            <a:ext cx="996292" cy="243247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usepackage{xcolor}&#10;\begin{document}&#10;&#10;$d[E]=\infty$&#10;&#10;\end{document}" title="IguanaTex Bitmap Display">
            <a:extLst>
              <a:ext uri="{FF2B5EF4-FFF2-40B4-BE49-F238E27FC236}">
                <a16:creationId xmlns:a16="http://schemas.microsoft.com/office/drawing/2014/main" id="{3AC55B0A-085A-41F1-1DE6-ECE19C0EFF5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4779" y="5085083"/>
            <a:ext cx="994836" cy="243247"/>
          </a:xfrm>
          <a:prstGeom prst="rect">
            <a:avLst/>
          </a:prstGeom>
        </p:spPr>
      </p:pic>
      <p:pic>
        <p:nvPicPr>
          <p:cNvPr id="55" name="Picture 54" descr="\documentclass{article}&#10;\usepackage{amsmath}&#10;\pagestyle{empty}&#10;\usepackage{xcolor}&#10;\begin{document}&#10;&#10;$d[F]=\infty$&#10;&#10;\end{document}" title="IguanaTex Bitmap Display">
            <a:extLst>
              <a:ext uri="{FF2B5EF4-FFF2-40B4-BE49-F238E27FC236}">
                <a16:creationId xmlns:a16="http://schemas.microsoft.com/office/drawing/2014/main" id="{34DD71D0-C73E-FF00-E2A9-22DF3FA8516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64780" y="5374122"/>
            <a:ext cx="991923" cy="243247"/>
          </a:xfrm>
          <a:prstGeom prst="rect">
            <a:avLst/>
          </a:prstGeom>
        </p:spPr>
      </p:pic>
      <p:pic>
        <p:nvPicPr>
          <p:cNvPr id="58" name="Picture 57" descr="\documentclass{article}&#10;\usepackage{amsmath}&#10;\pagestyle{empty}&#10;\usepackage{xcolor}&#10;\begin{document}&#10;&#10;$d[G]=\infty$&#10;&#10;\end{document}" title="IguanaTex Bitmap Display">
            <a:extLst>
              <a:ext uri="{FF2B5EF4-FFF2-40B4-BE49-F238E27FC236}">
                <a16:creationId xmlns:a16="http://schemas.microsoft.com/office/drawing/2014/main" id="{286632C4-90B2-4A05-F7EE-98A88DDE4AB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4780" y="5675511"/>
            <a:ext cx="993380" cy="243247"/>
          </a:xfrm>
          <a:prstGeom prst="rect">
            <a:avLst/>
          </a:prstGeom>
        </p:spPr>
      </p:pic>
      <p:pic>
        <p:nvPicPr>
          <p:cNvPr id="61" name="Picture 60" descr="\documentclass{article}&#10;\usepackage{amsmath}&#10;\pagestyle{empty}&#10;\usepackage{xcolor}&#10;\begin{document}&#10;&#10;$d[H]=\infty$&#10;&#10;\end{document}" title="IguanaTex Bitmap Display">
            <a:extLst>
              <a:ext uri="{FF2B5EF4-FFF2-40B4-BE49-F238E27FC236}">
                <a16:creationId xmlns:a16="http://schemas.microsoft.com/office/drawing/2014/main" id="{9182C657-721F-77A9-7161-B1261072C19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64780" y="5975795"/>
            <a:ext cx="1023968" cy="243247"/>
          </a:xfrm>
          <a:prstGeom prst="rect">
            <a:avLst/>
          </a:prstGeom>
        </p:spPr>
      </p:pic>
      <p:pic>
        <p:nvPicPr>
          <p:cNvPr id="74" name="Picture 73" descr="\documentclass{article}&#10;\usepackage{amsmath}&#10;\pagestyle{empty}&#10;\usepackage{xcolor}&#10;\begin{document}&#10;&#10;\textcolor{red}{$d[A]=0$}&#10;&#10;\end{document}" title="IguanaTex Bitmap Display">
            <a:extLst>
              <a:ext uri="{FF2B5EF4-FFF2-40B4-BE49-F238E27FC236}">
                <a16:creationId xmlns:a16="http://schemas.microsoft.com/office/drawing/2014/main" id="{2A261DDE-4061-B208-D003-D0FA09C72D2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64781" y="3807325"/>
            <a:ext cx="868115" cy="2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864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Prim’s Algorithm for MSTs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426" y="1147035"/>
                <a:ext cx="90155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 eaLnBrk="1" hangingPunct="1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Idea 2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Similar to Dijkstra</a:t>
                </a:r>
                <a:r>
                  <a:rPr lang="ja-JP" altLang="en-US" sz="2400" dirty="0">
                    <a:solidFill>
                      <a:srgbClr val="3A3A82"/>
                    </a:solidFill>
                    <a:latin typeface="+mj-lt"/>
                  </a:rPr>
                  <a:t>’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s algorithm.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pick an arbitrary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latin typeface="+mj-lt"/>
                  </a:rPr>
                  <a:t>. </a:t>
                </a:r>
              </a:p>
              <a:p>
                <a:pPr marL="76200" indent="0" eaLnBrk="1" hangingPunct="1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At each step: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add to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current tree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the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with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smallest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and the corresponding incident to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edge.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update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the labels of the vertices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adjacent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7620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	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	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26" y="1147035"/>
                <a:ext cx="9015573" cy="1982912"/>
              </a:xfrm>
              <a:prstGeom prst="rect">
                <a:avLst/>
              </a:prstGeom>
              <a:blipFill>
                <a:blip r:embed="rId11"/>
                <a:stretch>
                  <a:fillRect l="-135" t="-615" b="-35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1">
            <a:extLst>
              <a:ext uri="{FF2B5EF4-FFF2-40B4-BE49-F238E27FC236}">
                <a16:creationId xmlns:a16="http://schemas.microsoft.com/office/drawing/2014/main" id="{4536180E-8D92-ADC5-968C-EF0D2FE3D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4016801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3" name="Oval 12">
            <a:extLst>
              <a:ext uri="{FF2B5EF4-FFF2-40B4-BE49-F238E27FC236}">
                <a16:creationId xmlns:a16="http://schemas.microsoft.com/office/drawing/2014/main" id="{F0E30447-45C4-0C46-8505-809890846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402910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4" name="Oval 13">
            <a:extLst>
              <a:ext uri="{FF2B5EF4-FFF2-40B4-BE49-F238E27FC236}">
                <a16:creationId xmlns:a16="http://schemas.microsoft.com/office/drawing/2014/main" id="{FCCE89E6-4364-4C65-DEE1-DB580AB45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4909353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5" name="Oval 14">
            <a:extLst>
              <a:ext uri="{FF2B5EF4-FFF2-40B4-BE49-F238E27FC236}">
                <a16:creationId xmlns:a16="http://schemas.microsoft.com/office/drawing/2014/main" id="{B40B3FB6-5EA5-8454-3309-49A5E0177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5867103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A</a:t>
            </a:r>
          </a:p>
        </p:txBody>
      </p:sp>
      <p:sp>
        <p:nvSpPr>
          <p:cNvPr id="6" name="Oval 15">
            <a:extLst>
              <a:ext uri="{FF2B5EF4-FFF2-40B4-BE49-F238E27FC236}">
                <a16:creationId xmlns:a16="http://schemas.microsoft.com/office/drawing/2014/main" id="{B13DF299-ACF0-D427-29AD-FAFF2BC3C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4685169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7" name="AutoShape 17">
            <a:extLst>
              <a:ext uri="{FF2B5EF4-FFF2-40B4-BE49-F238E27FC236}">
                <a16:creationId xmlns:a16="http://schemas.microsoft.com/office/drawing/2014/main" id="{83E821D8-F635-D339-DC3A-A9A9BA1B90AB}"/>
              </a:ext>
            </a:extLst>
          </p:cNvPr>
          <p:cNvCxnSpPr>
            <a:cxnSpLocks noChangeShapeType="1"/>
            <a:stCxn id="2" idx="5"/>
            <a:endCxn id="4" idx="1"/>
          </p:cNvCxnSpPr>
          <p:nvPr/>
        </p:nvCxnSpPr>
        <p:spPr bwMode="auto">
          <a:xfrm>
            <a:off x="3145417" y="4399161"/>
            <a:ext cx="291516" cy="57579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" name="AutoShape 18 1">
            <a:extLst>
              <a:ext uri="{FF2B5EF4-FFF2-40B4-BE49-F238E27FC236}">
                <a16:creationId xmlns:a16="http://schemas.microsoft.com/office/drawing/2014/main" id="{CEA6186E-59F8-C654-45E5-30255162E8BB}"/>
              </a:ext>
            </a:extLst>
          </p:cNvPr>
          <p:cNvCxnSpPr>
            <a:cxnSpLocks noChangeShapeType="1"/>
            <a:stCxn id="4" idx="3"/>
            <a:endCxn id="5" idx="7"/>
          </p:cNvCxnSpPr>
          <p:nvPr/>
        </p:nvCxnSpPr>
        <p:spPr bwMode="auto">
          <a:xfrm flipH="1">
            <a:off x="2765179" y="5291713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" name="AutoShape 19">
            <a:extLst>
              <a:ext uri="{FF2B5EF4-FFF2-40B4-BE49-F238E27FC236}">
                <a16:creationId xmlns:a16="http://schemas.microsoft.com/office/drawing/2014/main" id="{AE19249F-A180-248C-C72E-2D4C47916651}"/>
              </a:ext>
            </a:extLst>
          </p:cNvPr>
          <p:cNvCxnSpPr>
            <a:cxnSpLocks noChangeShapeType="1"/>
            <a:stCxn id="2" idx="3"/>
            <a:endCxn id="5" idx="0"/>
          </p:cNvCxnSpPr>
          <p:nvPr/>
        </p:nvCxnSpPr>
        <p:spPr bwMode="auto">
          <a:xfrm flipH="1">
            <a:off x="2607680" y="4399161"/>
            <a:ext cx="222738" cy="1467942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" name="AutoShape 20">
            <a:extLst>
              <a:ext uri="{FF2B5EF4-FFF2-40B4-BE49-F238E27FC236}">
                <a16:creationId xmlns:a16="http://schemas.microsoft.com/office/drawing/2014/main" id="{9FF3DA8B-61A1-0466-DD6E-4EB9E05BF8F1}"/>
              </a:ext>
            </a:extLst>
          </p:cNvPr>
          <p:cNvCxnSpPr>
            <a:cxnSpLocks noChangeShapeType="1"/>
            <a:stCxn id="4" idx="5"/>
            <a:endCxn id="46" idx="1"/>
          </p:cNvCxnSpPr>
          <p:nvPr/>
        </p:nvCxnSpPr>
        <p:spPr bwMode="auto">
          <a:xfrm>
            <a:off x="3751932" y="5291713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21">
            <a:extLst>
              <a:ext uri="{FF2B5EF4-FFF2-40B4-BE49-F238E27FC236}">
                <a16:creationId xmlns:a16="http://schemas.microsoft.com/office/drawing/2014/main" id="{C47395B4-204F-3D2A-15E2-ABC048A01C58}"/>
              </a:ext>
            </a:extLst>
          </p:cNvPr>
          <p:cNvCxnSpPr>
            <a:cxnSpLocks noChangeShapeType="1"/>
            <a:stCxn id="5" idx="6"/>
            <a:endCxn id="46" idx="2"/>
          </p:cNvCxnSpPr>
          <p:nvPr/>
        </p:nvCxnSpPr>
        <p:spPr bwMode="auto">
          <a:xfrm flipV="1">
            <a:off x="2830418" y="5702173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22">
            <a:extLst>
              <a:ext uri="{FF2B5EF4-FFF2-40B4-BE49-F238E27FC236}">
                <a16:creationId xmlns:a16="http://schemas.microsoft.com/office/drawing/2014/main" id="{77F99EC5-24A1-CEFD-4DB4-ECA150192465}"/>
              </a:ext>
            </a:extLst>
          </p:cNvPr>
          <p:cNvCxnSpPr>
            <a:cxnSpLocks noChangeShapeType="1"/>
            <a:stCxn id="2" idx="6"/>
            <a:endCxn id="40" idx="1"/>
          </p:cNvCxnSpPr>
          <p:nvPr/>
        </p:nvCxnSpPr>
        <p:spPr bwMode="auto">
          <a:xfrm>
            <a:off x="3210656" y="4240783"/>
            <a:ext cx="1340036" cy="3851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23">
            <a:extLst>
              <a:ext uri="{FF2B5EF4-FFF2-40B4-BE49-F238E27FC236}">
                <a16:creationId xmlns:a16="http://schemas.microsoft.com/office/drawing/2014/main" id="{3A6EA15A-794E-13B9-3871-D9B69F66FE41}"/>
              </a:ext>
            </a:extLst>
          </p:cNvPr>
          <p:cNvCxnSpPr>
            <a:cxnSpLocks noChangeShapeType="1"/>
            <a:stCxn id="6" idx="1"/>
            <a:endCxn id="3" idx="5"/>
          </p:cNvCxnSpPr>
          <p:nvPr/>
        </p:nvCxnSpPr>
        <p:spPr bwMode="auto">
          <a:xfrm flipH="1" flipV="1">
            <a:off x="5636756" y="4411466"/>
            <a:ext cx="790120" cy="33930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24">
            <a:extLst>
              <a:ext uri="{FF2B5EF4-FFF2-40B4-BE49-F238E27FC236}">
                <a16:creationId xmlns:a16="http://schemas.microsoft.com/office/drawing/2014/main" id="{12B8CA30-3104-8EC8-6096-9E95FF68774B}"/>
              </a:ext>
            </a:extLst>
          </p:cNvPr>
          <p:cNvCxnSpPr>
            <a:cxnSpLocks noChangeShapeType="1"/>
            <a:stCxn id="47" idx="7"/>
            <a:endCxn id="6" idx="3"/>
          </p:cNvCxnSpPr>
          <p:nvPr/>
        </p:nvCxnSpPr>
        <p:spPr bwMode="auto">
          <a:xfrm flipV="1">
            <a:off x="5900221" y="5067529"/>
            <a:ext cx="526655" cy="46923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" name="Text Box 25">
            <a:extLst>
              <a:ext uri="{FF2B5EF4-FFF2-40B4-BE49-F238E27FC236}">
                <a16:creationId xmlns:a16="http://schemas.microsoft.com/office/drawing/2014/main" id="{6AF5B0D6-70C1-9FB0-494A-6892F9FCD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4205635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23" name="Text Box 26">
            <a:extLst>
              <a:ext uri="{FF2B5EF4-FFF2-40B4-BE49-F238E27FC236}">
                <a16:creationId xmlns:a16="http://schemas.microsoft.com/office/drawing/2014/main" id="{D8C55DCE-43B5-42FC-CFD2-7C55D5CF3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4827317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24" name="Text Box 27">
            <a:extLst>
              <a:ext uri="{FF2B5EF4-FFF2-40B4-BE49-F238E27FC236}">
                <a16:creationId xmlns:a16="http://schemas.microsoft.com/office/drawing/2014/main" id="{DC94F0DC-E375-6E73-6966-3B15EC2DD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4882876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34" name="Text Box 28">
            <a:extLst>
              <a:ext uri="{FF2B5EF4-FFF2-40B4-BE49-F238E27FC236}">
                <a16:creationId xmlns:a16="http://schemas.microsoft.com/office/drawing/2014/main" id="{5BCC9808-CF71-676B-E6D6-1FF82F883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4446157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35" name="Text Box 30">
            <a:extLst>
              <a:ext uri="{FF2B5EF4-FFF2-40B4-BE49-F238E27FC236}">
                <a16:creationId xmlns:a16="http://schemas.microsoft.com/office/drawing/2014/main" id="{69052A6C-C1EF-15E1-FB58-9D31B28EF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5252208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36" name="Text Box 31">
            <a:extLst>
              <a:ext uri="{FF2B5EF4-FFF2-40B4-BE49-F238E27FC236}">
                <a16:creationId xmlns:a16="http://schemas.microsoft.com/office/drawing/2014/main" id="{763B13E5-9110-E4F1-329F-3C04E25E9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3893427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37" name="Text Box 32">
            <a:extLst>
              <a:ext uri="{FF2B5EF4-FFF2-40B4-BE49-F238E27FC236}">
                <a16:creationId xmlns:a16="http://schemas.microsoft.com/office/drawing/2014/main" id="{E5E7D7F5-CD76-06CA-F513-E03BB4AC9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5217154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38" name="AutoShape 33">
            <a:extLst>
              <a:ext uri="{FF2B5EF4-FFF2-40B4-BE49-F238E27FC236}">
                <a16:creationId xmlns:a16="http://schemas.microsoft.com/office/drawing/2014/main" id="{C08B2732-2AB8-5CA8-4644-717E048B69A3}"/>
              </a:ext>
            </a:extLst>
          </p:cNvPr>
          <p:cNvCxnSpPr>
            <a:cxnSpLocks noChangeShapeType="1"/>
            <a:stCxn id="47" idx="0"/>
            <a:endCxn id="3" idx="4"/>
          </p:cNvCxnSpPr>
          <p:nvPr/>
        </p:nvCxnSpPr>
        <p:spPr bwMode="auto">
          <a:xfrm flipH="1" flipV="1">
            <a:off x="5479257" y="4477069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9" name="Text Box 34">
            <a:extLst>
              <a:ext uri="{FF2B5EF4-FFF2-40B4-BE49-F238E27FC236}">
                <a16:creationId xmlns:a16="http://schemas.microsoft.com/office/drawing/2014/main" id="{F89C2A19-1E59-E6FE-4606-8AA3D8C9D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4834605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40" name="Oval 35">
            <a:extLst>
              <a:ext uri="{FF2B5EF4-FFF2-40B4-BE49-F238E27FC236}">
                <a16:creationId xmlns:a16="http://schemas.microsoft.com/office/drawing/2014/main" id="{AD30BBAD-09AC-1275-A2C1-39DBA1493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4213695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41" name="AutoShape 37">
            <a:extLst>
              <a:ext uri="{FF2B5EF4-FFF2-40B4-BE49-F238E27FC236}">
                <a16:creationId xmlns:a16="http://schemas.microsoft.com/office/drawing/2014/main" id="{1E72B575-B866-87C9-F1F6-F6347DD96E65}"/>
              </a:ext>
            </a:extLst>
          </p:cNvPr>
          <p:cNvCxnSpPr>
            <a:cxnSpLocks noChangeShapeType="1"/>
            <a:stCxn id="40" idx="4"/>
            <a:endCxn id="46" idx="0"/>
          </p:cNvCxnSpPr>
          <p:nvPr/>
        </p:nvCxnSpPr>
        <p:spPr bwMode="auto">
          <a:xfrm flipH="1">
            <a:off x="4635958" y="4661658"/>
            <a:ext cx="72234" cy="8165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" name="Text Box 38 1">
            <a:extLst>
              <a:ext uri="{FF2B5EF4-FFF2-40B4-BE49-F238E27FC236}">
                <a16:creationId xmlns:a16="http://schemas.microsoft.com/office/drawing/2014/main" id="{229ECC34-3AC0-A841-8589-3F191AC2A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5044804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44" name="AutoShape 39">
            <a:extLst>
              <a:ext uri="{FF2B5EF4-FFF2-40B4-BE49-F238E27FC236}">
                <a16:creationId xmlns:a16="http://schemas.microsoft.com/office/drawing/2014/main" id="{45B94896-C702-FE6C-A32D-94E4630FD0F6}"/>
              </a:ext>
            </a:extLst>
          </p:cNvPr>
          <p:cNvCxnSpPr>
            <a:cxnSpLocks noChangeShapeType="1"/>
            <a:stCxn id="40" idx="3"/>
            <a:endCxn id="4" idx="7"/>
          </p:cNvCxnSpPr>
          <p:nvPr/>
        </p:nvCxnSpPr>
        <p:spPr bwMode="auto">
          <a:xfrm flipH="1">
            <a:off x="3751932" y="4596055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5" name="Text Box 40">
            <a:extLst>
              <a:ext uri="{FF2B5EF4-FFF2-40B4-BE49-F238E27FC236}">
                <a16:creationId xmlns:a16="http://schemas.microsoft.com/office/drawing/2014/main" id="{37204669-9AD6-7F1E-7B42-1614E4802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444918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46" name="Oval 16">
            <a:extLst>
              <a:ext uri="{FF2B5EF4-FFF2-40B4-BE49-F238E27FC236}">
                <a16:creationId xmlns:a16="http://schemas.microsoft.com/office/drawing/2014/main" id="{3AAB6EC7-F887-F4CA-760E-17A0A8009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5478191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47" name="Oval 36">
            <a:extLst>
              <a:ext uri="{FF2B5EF4-FFF2-40B4-BE49-F238E27FC236}">
                <a16:creationId xmlns:a16="http://schemas.microsoft.com/office/drawing/2014/main" id="{1D945B45-2E90-7233-A1ED-83472B6B0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5471158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48" name="AutoShape 18 2">
            <a:extLst>
              <a:ext uri="{FF2B5EF4-FFF2-40B4-BE49-F238E27FC236}">
                <a16:creationId xmlns:a16="http://schemas.microsoft.com/office/drawing/2014/main" id="{F6640DFC-6825-2EE7-F5CA-034CEEDF6FC2}"/>
              </a:ext>
            </a:extLst>
          </p:cNvPr>
          <p:cNvCxnSpPr>
            <a:cxnSpLocks noChangeShapeType="1"/>
            <a:stCxn id="47" idx="2"/>
            <a:endCxn id="46" idx="6"/>
          </p:cNvCxnSpPr>
          <p:nvPr/>
        </p:nvCxnSpPr>
        <p:spPr bwMode="auto">
          <a:xfrm flipH="1">
            <a:off x="4858696" y="5695140"/>
            <a:ext cx="661287" cy="70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5" name="Text Box 38 2">
            <a:extLst>
              <a:ext uri="{FF2B5EF4-FFF2-40B4-BE49-F238E27FC236}">
                <a16:creationId xmlns:a16="http://schemas.microsoft.com/office/drawing/2014/main" id="{4B3B4629-0AE5-AE6E-8F5C-FF3AE067F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5896965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6" name="Text Box 38 3">
            <a:extLst>
              <a:ext uri="{FF2B5EF4-FFF2-40B4-BE49-F238E27FC236}">
                <a16:creationId xmlns:a16="http://schemas.microsoft.com/office/drawing/2014/main" id="{B16355D7-F908-5A8E-5AC9-8F26A5ECE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5698311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12" name="Picture 11" descr="\documentclass{article}&#10;\usepackage{amsmath}&#10;\pagestyle{empty}&#10;\usepackage{xcolor}&#10;\begin{document}&#10;&#10;\textcolor{red}{$d[B]=1$}&#10;&#10;\end{document}" title="IguanaTex Bitmap Display">
            <a:extLst>
              <a:ext uri="{FF2B5EF4-FFF2-40B4-BE49-F238E27FC236}">
                <a16:creationId xmlns:a16="http://schemas.microsoft.com/office/drawing/2014/main" id="{A3D5B30C-CCD6-3AA6-8A9D-2B6FF783016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4779" y="4034585"/>
            <a:ext cx="871028" cy="243247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usepackage{xcolor}&#10;\begin{document}&#10;&#10;$\textbf{d[C]=5}$&#10;&#10;\end{document}" title="IguanaTex Bitmap Display">
            <a:extLst>
              <a:ext uri="{FF2B5EF4-FFF2-40B4-BE49-F238E27FC236}">
                <a16:creationId xmlns:a16="http://schemas.microsoft.com/office/drawing/2014/main" id="{E504922F-CA92-EAE2-BF30-682C97EDB38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4779" y="4355449"/>
            <a:ext cx="841896" cy="243247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usepackage{xcolor}&#10;\begin{document}&#10;&#10;$d[D]=10$&#10;&#10;\end{document}" title="IguanaTex Bitmap Display">
            <a:extLst>
              <a:ext uri="{FF2B5EF4-FFF2-40B4-BE49-F238E27FC236}">
                <a16:creationId xmlns:a16="http://schemas.microsoft.com/office/drawing/2014/main" id="{85802424-80D7-0246-A6DC-59328040C9C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64779" y="4669967"/>
            <a:ext cx="1013771" cy="243247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usepackage{xcolor}&#10;\begin{document}&#10;&#10;$\textbf{d[E]=8}$&#10;&#10;\end{document}" title="IguanaTex Bitmap Display">
            <a:extLst>
              <a:ext uri="{FF2B5EF4-FFF2-40B4-BE49-F238E27FC236}">
                <a16:creationId xmlns:a16="http://schemas.microsoft.com/office/drawing/2014/main" id="{23AA312E-8D36-2385-6D36-221A11F437E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4779" y="5011510"/>
            <a:ext cx="825874" cy="243247"/>
          </a:xfrm>
          <a:prstGeom prst="rect">
            <a:avLst/>
          </a:prstGeom>
        </p:spPr>
      </p:pic>
      <p:pic>
        <p:nvPicPr>
          <p:cNvPr id="55" name="Picture 54" descr="\documentclass{article}&#10;\usepackage{amsmath}&#10;\pagestyle{empty}&#10;\usepackage{xcolor}&#10;\begin{document}&#10;&#10;$d[F]=\infty$&#10;&#10;\end{document}" title="IguanaTex Bitmap Display">
            <a:extLst>
              <a:ext uri="{FF2B5EF4-FFF2-40B4-BE49-F238E27FC236}">
                <a16:creationId xmlns:a16="http://schemas.microsoft.com/office/drawing/2014/main" id="{34DD71D0-C73E-FF00-E2A9-22DF3FA8516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64780" y="5300548"/>
            <a:ext cx="991923" cy="243247"/>
          </a:xfrm>
          <a:prstGeom prst="rect">
            <a:avLst/>
          </a:prstGeom>
        </p:spPr>
      </p:pic>
      <p:pic>
        <p:nvPicPr>
          <p:cNvPr id="58" name="Picture 57" descr="\documentclass{article}&#10;\usepackage{amsmath}&#10;\pagestyle{empty}&#10;\usepackage{xcolor}&#10;\begin{document}&#10;&#10;$d[G]=\infty$&#10;&#10;\end{document}" title="IguanaTex Bitmap Display">
            <a:extLst>
              <a:ext uri="{FF2B5EF4-FFF2-40B4-BE49-F238E27FC236}">
                <a16:creationId xmlns:a16="http://schemas.microsoft.com/office/drawing/2014/main" id="{286632C4-90B2-4A05-F7EE-98A88DDE4AB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4780" y="5601937"/>
            <a:ext cx="993380" cy="243247"/>
          </a:xfrm>
          <a:prstGeom prst="rect">
            <a:avLst/>
          </a:prstGeom>
        </p:spPr>
      </p:pic>
      <p:pic>
        <p:nvPicPr>
          <p:cNvPr id="61" name="Picture 60" descr="\documentclass{article}&#10;\usepackage{amsmath}&#10;\pagestyle{empty}&#10;\usepackage{xcolor}&#10;\begin{document}&#10;&#10;$d[H]=\infty$&#10;&#10;\end{document}" title="IguanaTex Bitmap Display">
            <a:extLst>
              <a:ext uri="{FF2B5EF4-FFF2-40B4-BE49-F238E27FC236}">
                <a16:creationId xmlns:a16="http://schemas.microsoft.com/office/drawing/2014/main" id="{9182C657-721F-77A9-7161-B1261072C19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64780" y="5902221"/>
            <a:ext cx="1023968" cy="243247"/>
          </a:xfrm>
          <a:prstGeom prst="rect">
            <a:avLst/>
          </a:prstGeom>
        </p:spPr>
      </p:pic>
      <p:pic>
        <p:nvPicPr>
          <p:cNvPr id="74" name="Picture 73" descr="\documentclass{article}&#10;\usepackage{amsmath}&#10;\pagestyle{empty}&#10;\usepackage{xcolor}&#10;\begin{document}&#10;&#10;\textcolor{red}{$d[A]=0$}&#10;&#10;\end{document}" title="IguanaTex Bitmap Display">
            <a:extLst>
              <a:ext uri="{FF2B5EF4-FFF2-40B4-BE49-F238E27FC236}">
                <a16:creationId xmlns:a16="http://schemas.microsoft.com/office/drawing/2014/main" id="{2A261DDE-4061-B208-D003-D0FA09C72D2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64781" y="3733751"/>
            <a:ext cx="868115" cy="2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290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Prim’s Algorithm for MSTs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426" y="1147035"/>
                <a:ext cx="90155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 eaLnBrk="1" hangingPunct="1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Idea 2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Similar to Dijkstra</a:t>
                </a:r>
                <a:r>
                  <a:rPr lang="ja-JP" altLang="en-US" sz="2400" dirty="0">
                    <a:solidFill>
                      <a:srgbClr val="3A3A82"/>
                    </a:solidFill>
                    <a:latin typeface="+mj-lt"/>
                  </a:rPr>
                  <a:t>’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s algorithm.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pick an arbitrary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latin typeface="+mj-lt"/>
                  </a:rPr>
                  <a:t>. </a:t>
                </a:r>
              </a:p>
              <a:p>
                <a:pPr marL="76200" indent="0" eaLnBrk="1" hangingPunct="1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At each step: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add to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current tree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the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with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smallest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and the corresponding incident to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edge.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update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the labels of the vertices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adjacent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7620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	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	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26" y="1147035"/>
                <a:ext cx="9015573" cy="1982912"/>
              </a:xfrm>
              <a:prstGeom prst="rect">
                <a:avLst/>
              </a:prstGeom>
              <a:blipFill>
                <a:blip r:embed="rId11"/>
                <a:stretch>
                  <a:fillRect l="-135" t="-615" b="-35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1">
            <a:extLst>
              <a:ext uri="{FF2B5EF4-FFF2-40B4-BE49-F238E27FC236}">
                <a16:creationId xmlns:a16="http://schemas.microsoft.com/office/drawing/2014/main" id="{4536180E-8D92-ADC5-968C-EF0D2FE3D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4085109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3" name="Oval 12">
            <a:extLst>
              <a:ext uri="{FF2B5EF4-FFF2-40B4-BE49-F238E27FC236}">
                <a16:creationId xmlns:a16="http://schemas.microsoft.com/office/drawing/2014/main" id="{F0E30447-45C4-0C46-8505-809890846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409741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4" name="Oval 13">
            <a:extLst>
              <a:ext uri="{FF2B5EF4-FFF2-40B4-BE49-F238E27FC236}">
                <a16:creationId xmlns:a16="http://schemas.microsoft.com/office/drawing/2014/main" id="{FCCE89E6-4364-4C65-DEE1-DB580AB45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4977661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5" name="Oval 14">
            <a:extLst>
              <a:ext uri="{FF2B5EF4-FFF2-40B4-BE49-F238E27FC236}">
                <a16:creationId xmlns:a16="http://schemas.microsoft.com/office/drawing/2014/main" id="{B40B3FB6-5EA5-8454-3309-49A5E0177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5935411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A</a:t>
            </a:r>
          </a:p>
        </p:txBody>
      </p:sp>
      <p:sp>
        <p:nvSpPr>
          <p:cNvPr id="6" name="Oval 15">
            <a:extLst>
              <a:ext uri="{FF2B5EF4-FFF2-40B4-BE49-F238E27FC236}">
                <a16:creationId xmlns:a16="http://schemas.microsoft.com/office/drawing/2014/main" id="{B13DF299-ACF0-D427-29AD-FAFF2BC3C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4753477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7" name="AutoShape 17">
            <a:extLst>
              <a:ext uri="{FF2B5EF4-FFF2-40B4-BE49-F238E27FC236}">
                <a16:creationId xmlns:a16="http://schemas.microsoft.com/office/drawing/2014/main" id="{83E821D8-F635-D339-DC3A-A9A9BA1B90AB}"/>
              </a:ext>
            </a:extLst>
          </p:cNvPr>
          <p:cNvCxnSpPr>
            <a:cxnSpLocks noChangeShapeType="1"/>
            <a:stCxn id="2" idx="5"/>
            <a:endCxn id="4" idx="1"/>
          </p:cNvCxnSpPr>
          <p:nvPr/>
        </p:nvCxnSpPr>
        <p:spPr bwMode="auto">
          <a:xfrm>
            <a:off x="3145417" y="4467469"/>
            <a:ext cx="291516" cy="575795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" name="AutoShape 18 1">
            <a:extLst>
              <a:ext uri="{FF2B5EF4-FFF2-40B4-BE49-F238E27FC236}">
                <a16:creationId xmlns:a16="http://schemas.microsoft.com/office/drawing/2014/main" id="{CEA6186E-59F8-C654-45E5-30255162E8BB}"/>
              </a:ext>
            </a:extLst>
          </p:cNvPr>
          <p:cNvCxnSpPr>
            <a:cxnSpLocks noChangeShapeType="1"/>
            <a:stCxn id="4" idx="3"/>
            <a:endCxn id="5" idx="7"/>
          </p:cNvCxnSpPr>
          <p:nvPr/>
        </p:nvCxnSpPr>
        <p:spPr bwMode="auto">
          <a:xfrm flipH="1">
            <a:off x="2765179" y="5360021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" name="AutoShape 19">
            <a:extLst>
              <a:ext uri="{FF2B5EF4-FFF2-40B4-BE49-F238E27FC236}">
                <a16:creationId xmlns:a16="http://schemas.microsoft.com/office/drawing/2014/main" id="{AE19249F-A180-248C-C72E-2D4C47916651}"/>
              </a:ext>
            </a:extLst>
          </p:cNvPr>
          <p:cNvCxnSpPr>
            <a:cxnSpLocks noChangeShapeType="1"/>
            <a:stCxn id="2" idx="3"/>
            <a:endCxn id="5" idx="0"/>
          </p:cNvCxnSpPr>
          <p:nvPr/>
        </p:nvCxnSpPr>
        <p:spPr bwMode="auto">
          <a:xfrm flipH="1">
            <a:off x="2607680" y="4467469"/>
            <a:ext cx="222738" cy="1467942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" name="AutoShape 20">
            <a:extLst>
              <a:ext uri="{FF2B5EF4-FFF2-40B4-BE49-F238E27FC236}">
                <a16:creationId xmlns:a16="http://schemas.microsoft.com/office/drawing/2014/main" id="{9FF3DA8B-61A1-0466-DD6E-4EB9E05BF8F1}"/>
              </a:ext>
            </a:extLst>
          </p:cNvPr>
          <p:cNvCxnSpPr>
            <a:cxnSpLocks noChangeShapeType="1"/>
            <a:stCxn id="4" idx="5"/>
            <a:endCxn id="46" idx="1"/>
          </p:cNvCxnSpPr>
          <p:nvPr/>
        </p:nvCxnSpPr>
        <p:spPr bwMode="auto">
          <a:xfrm>
            <a:off x="3751932" y="5360021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21">
            <a:extLst>
              <a:ext uri="{FF2B5EF4-FFF2-40B4-BE49-F238E27FC236}">
                <a16:creationId xmlns:a16="http://schemas.microsoft.com/office/drawing/2014/main" id="{C47395B4-204F-3D2A-15E2-ABC048A01C58}"/>
              </a:ext>
            </a:extLst>
          </p:cNvPr>
          <p:cNvCxnSpPr>
            <a:cxnSpLocks noChangeShapeType="1"/>
            <a:stCxn id="5" idx="6"/>
            <a:endCxn id="46" idx="2"/>
          </p:cNvCxnSpPr>
          <p:nvPr/>
        </p:nvCxnSpPr>
        <p:spPr bwMode="auto">
          <a:xfrm flipV="1">
            <a:off x="2830418" y="5770481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22">
            <a:extLst>
              <a:ext uri="{FF2B5EF4-FFF2-40B4-BE49-F238E27FC236}">
                <a16:creationId xmlns:a16="http://schemas.microsoft.com/office/drawing/2014/main" id="{77F99EC5-24A1-CEFD-4DB4-ECA150192465}"/>
              </a:ext>
            </a:extLst>
          </p:cNvPr>
          <p:cNvCxnSpPr>
            <a:cxnSpLocks noChangeShapeType="1"/>
            <a:stCxn id="2" idx="6"/>
            <a:endCxn id="40" idx="1"/>
          </p:cNvCxnSpPr>
          <p:nvPr/>
        </p:nvCxnSpPr>
        <p:spPr bwMode="auto">
          <a:xfrm>
            <a:off x="3210656" y="4309091"/>
            <a:ext cx="1340036" cy="3851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23">
            <a:extLst>
              <a:ext uri="{FF2B5EF4-FFF2-40B4-BE49-F238E27FC236}">
                <a16:creationId xmlns:a16="http://schemas.microsoft.com/office/drawing/2014/main" id="{3A6EA15A-794E-13B9-3871-D9B69F66FE41}"/>
              </a:ext>
            </a:extLst>
          </p:cNvPr>
          <p:cNvCxnSpPr>
            <a:cxnSpLocks noChangeShapeType="1"/>
            <a:stCxn id="6" idx="1"/>
            <a:endCxn id="3" idx="5"/>
          </p:cNvCxnSpPr>
          <p:nvPr/>
        </p:nvCxnSpPr>
        <p:spPr bwMode="auto">
          <a:xfrm flipH="1" flipV="1">
            <a:off x="5636756" y="4479774"/>
            <a:ext cx="790120" cy="33930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24">
            <a:extLst>
              <a:ext uri="{FF2B5EF4-FFF2-40B4-BE49-F238E27FC236}">
                <a16:creationId xmlns:a16="http://schemas.microsoft.com/office/drawing/2014/main" id="{12B8CA30-3104-8EC8-6096-9E95FF68774B}"/>
              </a:ext>
            </a:extLst>
          </p:cNvPr>
          <p:cNvCxnSpPr>
            <a:cxnSpLocks noChangeShapeType="1"/>
            <a:stCxn id="47" idx="7"/>
            <a:endCxn id="6" idx="3"/>
          </p:cNvCxnSpPr>
          <p:nvPr/>
        </p:nvCxnSpPr>
        <p:spPr bwMode="auto">
          <a:xfrm flipV="1">
            <a:off x="5900221" y="5135837"/>
            <a:ext cx="526655" cy="46923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" name="Text Box 25">
            <a:extLst>
              <a:ext uri="{FF2B5EF4-FFF2-40B4-BE49-F238E27FC236}">
                <a16:creationId xmlns:a16="http://schemas.microsoft.com/office/drawing/2014/main" id="{6AF5B0D6-70C1-9FB0-494A-6892F9FCD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4273943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23" name="Text Box 26">
            <a:extLst>
              <a:ext uri="{FF2B5EF4-FFF2-40B4-BE49-F238E27FC236}">
                <a16:creationId xmlns:a16="http://schemas.microsoft.com/office/drawing/2014/main" id="{D8C55DCE-43B5-42FC-CFD2-7C55D5CF3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4895625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24" name="Text Box 27">
            <a:extLst>
              <a:ext uri="{FF2B5EF4-FFF2-40B4-BE49-F238E27FC236}">
                <a16:creationId xmlns:a16="http://schemas.microsoft.com/office/drawing/2014/main" id="{DC94F0DC-E375-6E73-6966-3B15EC2DD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4951184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34" name="Text Box 28">
            <a:extLst>
              <a:ext uri="{FF2B5EF4-FFF2-40B4-BE49-F238E27FC236}">
                <a16:creationId xmlns:a16="http://schemas.microsoft.com/office/drawing/2014/main" id="{5BCC9808-CF71-676B-E6D6-1FF82F883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4514465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35" name="Text Box 30">
            <a:extLst>
              <a:ext uri="{FF2B5EF4-FFF2-40B4-BE49-F238E27FC236}">
                <a16:creationId xmlns:a16="http://schemas.microsoft.com/office/drawing/2014/main" id="{69052A6C-C1EF-15E1-FB58-9D31B28EF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5320516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36" name="Text Box 31">
            <a:extLst>
              <a:ext uri="{FF2B5EF4-FFF2-40B4-BE49-F238E27FC236}">
                <a16:creationId xmlns:a16="http://schemas.microsoft.com/office/drawing/2014/main" id="{763B13E5-9110-E4F1-329F-3C04E25E9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3961735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37" name="Text Box 32">
            <a:extLst>
              <a:ext uri="{FF2B5EF4-FFF2-40B4-BE49-F238E27FC236}">
                <a16:creationId xmlns:a16="http://schemas.microsoft.com/office/drawing/2014/main" id="{E5E7D7F5-CD76-06CA-F513-E03BB4AC9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5285462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38" name="AutoShape 33">
            <a:extLst>
              <a:ext uri="{FF2B5EF4-FFF2-40B4-BE49-F238E27FC236}">
                <a16:creationId xmlns:a16="http://schemas.microsoft.com/office/drawing/2014/main" id="{C08B2732-2AB8-5CA8-4644-717E048B69A3}"/>
              </a:ext>
            </a:extLst>
          </p:cNvPr>
          <p:cNvCxnSpPr>
            <a:cxnSpLocks noChangeShapeType="1"/>
            <a:stCxn id="47" idx="0"/>
            <a:endCxn id="3" idx="4"/>
          </p:cNvCxnSpPr>
          <p:nvPr/>
        </p:nvCxnSpPr>
        <p:spPr bwMode="auto">
          <a:xfrm flipH="1" flipV="1">
            <a:off x="5479257" y="4545377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9" name="Text Box 34">
            <a:extLst>
              <a:ext uri="{FF2B5EF4-FFF2-40B4-BE49-F238E27FC236}">
                <a16:creationId xmlns:a16="http://schemas.microsoft.com/office/drawing/2014/main" id="{F89C2A19-1E59-E6FE-4606-8AA3D8C9D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4902913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40" name="Oval 35">
            <a:extLst>
              <a:ext uri="{FF2B5EF4-FFF2-40B4-BE49-F238E27FC236}">
                <a16:creationId xmlns:a16="http://schemas.microsoft.com/office/drawing/2014/main" id="{AD30BBAD-09AC-1275-A2C1-39DBA1493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4282003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41" name="AutoShape 37">
            <a:extLst>
              <a:ext uri="{FF2B5EF4-FFF2-40B4-BE49-F238E27FC236}">
                <a16:creationId xmlns:a16="http://schemas.microsoft.com/office/drawing/2014/main" id="{1E72B575-B866-87C9-F1F6-F6347DD96E65}"/>
              </a:ext>
            </a:extLst>
          </p:cNvPr>
          <p:cNvCxnSpPr>
            <a:cxnSpLocks noChangeShapeType="1"/>
            <a:stCxn id="40" idx="4"/>
            <a:endCxn id="46" idx="0"/>
          </p:cNvCxnSpPr>
          <p:nvPr/>
        </p:nvCxnSpPr>
        <p:spPr bwMode="auto">
          <a:xfrm flipH="1">
            <a:off x="4635958" y="4729966"/>
            <a:ext cx="72234" cy="8165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" name="Text Box 38 1">
            <a:extLst>
              <a:ext uri="{FF2B5EF4-FFF2-40B4-BE49-F238E27FC236}">
                <a16:creationId xmlns:a16="http://schemas.microsoft.com/office/drawing/2014/main" id="{229ECC34-3AC0-A841-8589-3F191AC2A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5113112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44" name="AutoShape 39">
            <a:extLst>
              <a:ext uri="{FF2B5EF4-FFF2-40B4-BE49-F238E27FC236}">
                <a16:creationId xmlns:a16="http://schemas.microsoft.com/office/drawing/2014/main" id="{45B94896-C702-FE6C-A32D-94E4630FD0F6}"/>
              </a:ext>
            </a:extLst>
          </p:cNvPr>
          <p:cNvCxnSpPr>
            <a:cxnSpLocks noChangeShapeType="1"/>
            <a:stCxn id="40" idx="3"/>
            <a:endCxn id="4" idx="7"/>
          </p:cNvCxnSpPr>
          <p:nvPr/>
        </p:nvCxnSpPr>
        <p:spPr bwMode="auto">
          <a:xfrm flipH="1">
            <a:off x="3751932" y="4664363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5" name="Text Box 40">
            <a:extLst>
              <a:ext uri="{FF2B5EF4-FFF2-40B4-BE49-F238E27FC236}">
                <a16:creationId xmlns:a16="http://schemas.microsoft.com/office/drawing/2014/main" id="{37204669-9AD6-7F1E-7B42-1614E4802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4517496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46" name="Oval 16">
            <a:extLst>
              <a:ext uri="{FF2B5EF4-FFF2-40B4-BE49-F238E27FC236}">
                <a16:creationId xmlns:a16="http://schemas.microsoft.com/office/drawing/2014/main" id="{3AAB6EC7-F887-F4CA-760E-17A0A8009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5546499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47" name="Oval 36">
            <a:extLst>
              <a:ext uri="{FF2B5EF4-FFF2-40B4-BE49-F238E27FC236}">
                <a16:creationId xmlns:a16="http://schemas.microsoft.com/office/drawing/2014/main" id="{1D945B45-2E90-7233-A1ED-83472B6B0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553946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48" name="AutoShape 18 2">
            <a:extLst>
              <a:ext uri="{FF2B5EF4-FFF2-40B4-BE49-F238E27FC236}">
                <a16:creationId xmlns:a16="http://schemas.microsoft.com/office/drawing/2014/main" id="{F6640DFC-6825-2EE7-F5CA-034CEEDF6FC2}"/>
              </a:ext>
            </a:extLst>
          </p:cNvPr>
          <p:cNvCxnSpPr>
            <a:cxnSpLocks noChangeShapeType="1"/>
            <a:stCxn id="47" idx="2"/>
            <a:endCxn id="46" idx="6"/>
          </p:cNvCxnSpPr>
          <p:nvPr/>
        </p:nvCxnSpPr>
        <p:spPr bwMode="auto">
          <a:xfrm flipH="1">
            <a:off x="4858696" y="5763448"/>
            <a:ext cx="661287" cy="70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5" name="Text Box 38 2">
            <a:extLst>
              <a:ext uri="{FF2B5EF4-FFF2-40B4-BE49-F238E27FC236}">
                <a16:creationId xmlns:a16="http://schemas.microsoft.com/office/drawing/2014/main" id="{4B3B4629-0AE5-AE6E-8F5C-FF3AE067F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5965273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6" name="Text Box 38 3">
            <a:extLst>
              <a:ext uri="{FF2B5EF4-FFF2-40B4-BE49-F238E27FC236}">
                <a16:creationId xmlns:a16="http://schemas.microsoft.com/office/drawing/2014/main" id="{B16355D7-F908-5A8E-5AC9-8F26A5ECE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5766619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12" name="Picture 11" descr="\documentclass{article}&#10;\usepackage{amsmath}&#10;\pagestyle{empty}&#10;\usepackage{xcolor}&#10;\begin{document}&#10;&#10;\textcolor{red}{$d[B]=1$}&#10;&#10;\end{document}" title="IguanaTex Bitmap Display">
            <a:extLst>
              <a:ext uri="{FF2B5EF4-FFF2-40B4-BE49-F238E27FC236}">
                <a16:creationId xmlns:a16="http://schemas.microsoft.com/office/drawing/2014/main" id="{A3D5B30C-CCD6-3AA6-8A9D-2B6FF783016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4779" y="4102893"/>
            <a:ext cx="871028" cy="243247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begin{document}&#10;&#10;\textcolor{red}{$d[C]=5$}&#10;&#10;\end{document}" title="IguanaTex Bitmap Display">
            <a:extLst>
              <a:ext uri="{FF2B5EF4-FFF2-40B4-BE49-F238E27FC236}">
                <a16:creationId xmlns:a16="http://schemas.microsoft.com/office/drawing/2014/main" id="{A673038D-CCB5-69AD-5B55-3B81DD802FF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4780" y="4423758"/>
            <a:ext cx="873941" cy="243247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usepackage{xcolor}&#10;\begin{document}&#10;&#10;$d[D]=10$&#10;&#10;\end{document}" title="IguanaTex Bitmap Display">
            <a:extLst>
              <a:ext uri="{FF2B5EF4-FFF2-40B4-BE49-F238E27FC236}">
                <a16:creationId xmlns:a16="http://schemas.microsoft.com/office/drawing/2014/main" id="{85802424-80D7-0246-A6DC-59328040C9C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64779" y="4738275"/>
            <a:ext cx="1013771" cy="243247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usepackage{xcolor}&#10;\begin{document}&#10;&#10;$d[E]=8$&#10;&#10;\end{document}" title="IguanaTex Bitmap Display">
            <a:extLst>
              <a:ext uri="{FF2B5EF4-FFF2-40B4-BE49-F238E27FC236}">
                <a16:creationId xmlns:a16="http://schemas.microsoft.com/office/drawing/2014/main" id="{FF20EC38-9E05-5FE4-2FF5-027582894D1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4779" y="5079819"/>
            <a:ext cx="876854" cy="243247"/>
          </a:xfrm>
          <a:prstGeom prst="rect">
            <a:avLst/>
          </a:prstGeom>
        </p:spPr>
      </p:pic>
      <p:pic>
        <p:nvPicPr>
          <p:cNvPr id="55" name="Picture 54" descr="\documentclass{article}&#10;\usepackage{amsmath}&#10;\pagestyle{empty}&#10;\usepackage{xcolor}&#10;\begin{document}&#10;&#10;$d[F]=\infty$&#10;&#10;\end{document}" title="IguanaTex Bitmap Display">
            <a:extLst>
              <a:ext uri="{FF2B5EF4-FFF2-40B4-BE49-F238E27FC236}">
                <a16:creationId xmlns:a16="http://schemas.microsoft.com/office/drawing/2014/main" id="{34DD71D0-C73E-FF00-E2A9-22DF3FA8516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64780" y="5368856"/>
            <a:ext cx="991923" cy="243247"/>
          </a:xfrm>
          <a:prstGeom prst="rect">
            <a:avLst/>
          </a:prstGeom>
        </p:spPr>
      </p:pic>
      <p:pic>
        <p:nvPicPr>
          <p:cNvPr id="58" name="Picture 57" descr="\documentclass{article}&#10;\usepackage{amsmath}&#10;\pagestyle{empty}&#10;\usepackage{xcolor}&#10;\begin{document}&#10;&#10;$d[G]=\infty$&#10;&#10;\end{document}" title="IguanaTex Bitmap Display">
            <a:extLst>
              <a:ext uri="{FF2B5EF4-FFF2-40B4-BE49-F238E27FC236}">
                <a16:creationId xmlns:a16="http://schemas.microsoft.com/office/drawing/2014/main" id="{286632C4-90B2-4A05-F7EE-98A88DDE4AB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4780" y="5670245"/>
            <a:ext cx="993380" cy="243247"/>
          </a:xfrm>
          <a:prstGeom prst="rect">
            <a:avLst/>
          </a:prstGeom>
        </p:spPr>
      </p:pic>
      <p:pic>
        <p:nvPicPr>
          <p:cNvPr id="61" name="Picture 60" descr="\documentclass{article}&#10;\usepackage{amsmath}&#10;\pagestyle{empty}&#10;\usepackage{xcolor}&#10;\begin{document}&#10;&#10;$d[H]=\infty$&#10;&#10;\end{document}" title="IguanaTex Bitmap Display">
            <a:extLst>
              <a:ext uri="{FF2B5EF4-FFF2-40B4-BE49-F238E27FC236}">
                <a16:creationId xmlns:a16="http://schemas.microsoft.com/office/drawing/2014/main" id="{9182C657-721F-77A9-7161-B1261072C19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64780" y="5970529"/>
            <a:ext cx="1023968" cy="243247"/>
          </a:xfrm>
          <a:prstGeom prst="rect">
            <a:avLst/>
          </a:prstGeom>
        </p:spPr>
      </p:pic>
      <p:pic>
        <p:nvPicPr>
          <p:cNvPr id="74" name="Picture 73" descr="\documentclass{article}&#10;\usepackage{amsmath}&#10;\pagestyle{empty}&#10;\usepackage{xcolor}&#10;\begin{document}&#10;&#10;\textcolor{red}{$d[A]=0$}&#10;&#10;\end{document}" title="IguanaTex Bitmap Display">
            <a:extLst>
              <a:ext uri="{FF2B5EF4-FFF2-40B4-BE49-F238E27FC236}">
                <a16:creationId xmlns:a16="http://schemas.microsoft.com/office/drawing/2014/main" id="{2A261DDE-4061-B208-D003-D0FA09C72D2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64781" y="3802059"/>
            <a:ext cx="868115" cy="2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496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Prim’s Algorithm for MSTs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426" y="1147035"/>
                <a:ext cx="90155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 eaLnBrk="1" hangingPunct="1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Idea 2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Similar to Dijkstra</a:t>
                </a:r>
                <a:r>
                  <a:rPr lang="ja-JP" altLang="en-US" sz="2400" dirty="0">
                    <a:solidFill>
                      <a:srgbClr val="3A3A82"/>
                    </a:solidFill>
                    <a:latin typeface="+mj-lt"/>
                  </a:rPr>
                  <a:t>’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s algorithm.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pick an arbitrary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latin typeface="+mj-lt"/>
                  </a:rPr>
                  <a:t>. </a:t>
                </a:r>
              </a:p>
              <a:p>
                <a:pPr marL="76200" indent="0" eaLnBrk="1" hangingPunct="1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At each step: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add to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current tree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the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with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smallest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and the corresponding incident to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edge.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update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the labels of the vertices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adjacent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7620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	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	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26" y="1147035"/>
                <a:ext cx="9015573" cy="1982912"/>
              </a:xfrm>
              <a:prstGeom prst="rect">
                <a:avLst/>
              </a:prstGeom>
              <a:blipFill>
                <a:blip r:embed="rId11"/>
                <a:stretch>
                  <a:fillRect l="-135" t="-615" b="-35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1">
            <a:extLst>
              <a:ext uri="{FF2B5EF4-FFF2-40B4-BE49-F238E27FC236}">
                <a16:creationId xmlns:a16="http://schemas.microsoft.com/office/drawing/2014/main" id="{4536180E-8D92-ADC5-968C-EF0D2FE3D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4085109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3" name="Oval 12">
            <a:extLst>
              <a:ext uri="{FF2B5EF4-FFF2-40B4-BE49-F238E27FC236}">
                <a16:creationId xmlns:a16="http://schemas.microsoft.com/office/drawing/2014/main" id="{F0E30447-45C4-0C46-8505-809890846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409741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4" name="Oval 13">
            <a:extLst>
              <a:ext uri="{FF2B5EF4-FFF2-40B4-BE49-F238E27FC236}">
                <a16:creationId xmlns:a16="http://schemas.microsoft.com/office/drawing/2014/main" id="{FCCE89E6-4364-4C65-DEE1-DB580AB45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4977661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5" name="Oval 14">
            <a:extLst>
              <a:ext uri="{FF2B5EF4-FFF2-40B4-BE49-F238E27FC236}">
                <a16:creationId xmlns:a16="http://schemas.microsoft.com/office/drawing/2014/main" id="{B40B3FB6-5EA5-8454-3309-49A5E0177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5935411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A</a:t>
            </a:r>
          </a:p>
        </p:txBody>
      </p:sp>
      <p:sp>
        <p:nvSpPr>
          <p:cNvPr id="6" name="Oval 15">
            <a:extLst>
              <a:ext uri="{FF2B5EF4-FFF2-40B4-BE49-F238E27FC236}">
                <a16:creationId xmlns:a16="http://schemas.microsoft.com/office/drawing/2014/main" id="{B13DF299-ACF0-D427-29AD-FAFF2BC3C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4753477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7" name="AutoShape 17">
            <a:extLst>
              <a:ext uri="{FF2B5EF4-FFF2-40B4-BE49-F238E27FC236}">
                <a16:creationId xmlns:a16="http://schemas.microsoft.com/office/drawing/2014/main" id="{83E821D8-F635-D339-DC3A-A9A9BA1B90AB}"/>
              </a:ext>
            </a:extLst>
          </p:cNvPr>
          <p:cNvCxnSpPr>
            <a:cxnSpLocks noChangeShapeType="1"/>
            <a:stCxn id="2" idx="5"/>
            <a:endCxn id="4" idx="1"/>
          </p:cNvCxnSpPr>
          <p:nvPr/>
        </p:nvCxnSpPr>
        <p:spPr bwMode="auto">
          <a:xfrm>
            <a:off x="3145417" y="4467469"/>
            <a:ext cx="291516" cy="575795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" name="AutoShape 18 1">
            <a:extLst>
              <a:ext uri="{FF2B5EF4-FFF2-40B4-BE49-F238E27FC236}">
                <a16:creationId xmlns:a16="http://schemas.microsoft.com/office/drawing/2014/main" id="{CEA6186E-59F8-C654-45E5-30255162E8BB}"/>
              </a:ext>
            </a:extLst>
          </p:cNvPr>
          <p:cNvCxnSpPr>
            <a:cxnSpLocks noChangeShapeType="1"/>
            <a:stCxn id="4" idx="3"/>
            <a:endCxn id="5" idx="7"/>
          </p:cNvCxnSpPr>
          <p:nvPr/>
        </p:nvCxnSpPr>
        <p:spPr bwMode="auto">
          <a:xfrm flipH="1">
            <a:off x="2765179" y="5360021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" name="AutoShape 19">
            <a:extLst>
              <a:ext uri="{FF2B5EF4-FFF2-40B4-BE49-F238E27FC236}">
                <a16:creationId xmlns:a16="http://schemas.microsoft.com/office/drawing/2014/main" id="{AE19249F-A180-248C-C72E-2D4C47916651}"/>
              </a:ext>
            </a:extLst>
          </p:cNvPr>
          <p:cNvCxnSpPr>
            <a:cxnSpLocks noChangeShapeType="1"/>
            <a:stCxn id="2" idx="3"/>
            <a:endCxn id="5" idx="0"/>
          </p:cNvCxnSpPr>
          <p:nvPr/>
        </p:nvCxnSpPr>
        <p:spPr bwMode="auto">
          <a:xfrm flipH="1">
            <a:off x="2607680" y="4467469"/>
            <a:ext cx="222738" cy="1467942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" name="AutoShape 20">
            <a:extLst>
              <a:ext uri="{FF2B5EF4-FFF2-40B4-BE49-F238E27FC236}">
                <a16:creationId xmlns:a16="http://schemas.microsoft.com/office/drawing/2014/main" id="{9FF3DA8B-61A1-0466-DD6E-4EB9E05BF8F1}"/>
              </a:ext>
            </a:extLst>
          </p:cNvPr>
          <p:cNvCxnSpPr>
            <a:cxnSpLocks noChangeShapeType="1"/>
            <a:stCxn id="4" idx="5"/>
            <a:endCxn id="46" idx="1"/>
          </p:cNvCxnSpPr>
          <p:nvPr/>
        </p:nvCxnSpPr>
        <p:spPr bwMode="auto">
          <a:xfrm>
            <a:off x="3751932" y="5360021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21">
            <a:extLst>
              <a:ext uri="{FF2B5EF4-FFF2-40B4-BE49-F238E27FC236}">
                <a16:creationId xmlns:a16="http://schemas.microsoft.com/office/drawing/2014/main" id="{C47395B4-204F-3D2A-15E2-ABC048A01C58}"/>
              </a:ext>
            </a:extLst>
          </p:cNvPr>
          <p:cNvCxnSpPr>
            <a:cxnSpLocks noChangeShapeType="1"/>
            <a:stCxn id="5" idx="6"/>
            <a:endCxn id="46" idx="2"/>
          </p:cNvCxnSpPr>
          <p:nvPr/>
        </p:nvCxnSpPr>
        <p:spPr bwMode="auto">
          <a:xfrm flipV="1">
            <a:off x="2830418" y="5770481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22">
            <a:extLst>
              <a:ext uri="{FF2B5EF4-FFF2-40B4-BE49-F238E27FC236}">
                <a16:creationId xmlns:a16="http://schemas.microsoft.com/office/drawing/2014/main" id="{77F99EC5-24A1-CEFD-4DB4-ECA150192465}"/>
              </a:ext>
            </a:extLst>
          </p:cNvPr>
          <p:cNvCxnSpPr>
            <a:cxnSpLocks noChangeShapeType="1"/>
            <a:stCxn id="2" idx="6"/>
            <a:endCxn id="40" idx="1"/>
          </p:cNvCxnSpPr>
          <p:nvPr/>
        </p:nvCxnSpPr>
        <p:spPr bwMode="auto">
          <a:xfrm>
            <a:off x="3210656" y="4309091"/>
            <a:ext cx="1340036" cy="38515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23">
            <a:extLst>
              <a:ext uri="{FF2B5EF4-FFF2-40B4-BE49-F238E27FC236}">
                <a16:creationId xmlns:a16="http://schemas.microsoft.com/office/drawing/2014/main" id="{3A6EA15A-794E-13B9-3871-D9B69F66FE41}"/>
              </a:ext>
            </a:extLst>
          </p:cNvPr>
          <p:cNvCxnSpPr>
            <a:cxnSpLocks noChangeShapeType="1"/>
            <a:stCxn id="6" idx="1"/>
            <a:endCxn id="3" idx="5"/>
          </p:cNvCxnSpPr>
          <p:nvPr/>
        </p:nvCxnSpPr>
        <p:spPr bwMode="auto">
          <a:xfrm flipH="1" flipV="1">
            <a:off x="5636756" y="4479774"/>
            <a:ext cx="790120" cy="33930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24">
            <a:extLst>
              <a:ext uri="{FF2B5EF4-FFF2-40B4-BE49-F238E27FC236}">
                <a16:creationId xmlns:a16="http://schemas.microsoft.com/office/drawing/2014/main" id="{12B8CA30-3104-8EC8-6096-9E95FF68774B}"/>
              </a:ext>
            </a:extLst>
          </p:cNvPr>
          <p:cNvCxnSpPr>
            <a:cxnSpLocks noChangeShapeType="1"/>
            <a:stCxn id="47" idx="7"/>
            <a:endCxn id="6" idx="3"/>
          </p:cNvCxnSpPr>
          <p:nvPr/>
        </p:nvCxnSpPr>
        <p:spPr bwMode="auto">
          <a:xfrm flipV="1">
            <a:off x="5900221" y="5135837"/>
            <a:ext cx="526655" cy="46923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" name="Text Box 25">
            <a:extLst>
              <a:ext uri="{FF2B5EF4-FFF2-40B4-BE49-F238E27FC236}">
                <a16:creationId xmlns:a16="http://schemas.microsoft.com/office/drawing/2014/main" id="{6AF5B0D6-70C1-9FB0-494A-6892F9FCD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4273943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23" name="Text Box 26">
            <a:extLst>
              <a:ext uri="{FF2B5EF4-FFF2-40B4-BE49-F238E27FC236}">
                <a16:creationId xmlns:a16="http://schemas.microsoft.com/office/drawing/2014/main" id="{D8C55DCE-43B5-42FC-CFD2-7C55D5CF3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4895625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24" name="Text Box 27">
            <a:extLst>
              <a:ext uri="{FF2B5EF4-FFF2-40B4-BE49-F238E27FC236}">
                <a16:creationId xmlns:a16="http://schemas.microsoft.com/office/drawing/2014/main" id="{DC94F0DC-E375-6E73-6966-3B15EC2DD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4951184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34" name="Text Box 28">
            <a:extLst>
              <a:ext uri="{FF2B5EF4-FFF2-40B4-BE49-F238E27FC236}">
                <a16:creationId xmlns:a16="http://schemas.microsoft.com/office/drawing/2014/main" id="{5BCC9808-CF71-676B-E6D6-1FF82F883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4514465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35" name="Text Box 30">
            <a:extLst>
              <a:ext uri="{FF2B5EF4-FFF2-40B4-BE49-F238E27FC236}">
                <a16:creationId xmlns:a16="http://schemas.microsoft.com/office/drawing/2014/main" id="{69052A6C-C1EF-15E1-FB58-9D31B28EF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5320516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36" name="Text Box 31">
            <a:extLst>
              <a:ext uri="{FF2B5EF4-FFF2-40B4-BE49-F238E27FC236}">
                <a16:creationId xmlns:a16="http://schemas.microsoft.com/office/drawing/2014/main" id="{763B13E5-9110-E4F1-329F-3C04E25E9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3961735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37" name="Text Box 32">
            <a:extLst>
              <a:ext uri="{FF2B5EF4-FFF2-40B4-BE49-F238E27FC236}">
                <a16:creationId xmlns:a16="http://schemas.microsoft.com/office/drawing/2014/main" id="{E5E7D7F5-CD76-06CA-F513-E03BB4AC9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5285462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38" name="AutoShape 33">
            <a:extLst>
              <a:ext uri="{FF2B5EF4-FFF2-40B4-BE49-F238E27FC236}">
                <a16:creationId xmlns:a16="http://schemas.microsoft.com/office/drawing/2014/main" id="{C08B2732-2AB8-5CA8-4644-717E048B69A3}"/>
              </a:ext>
            </a:extLst>
          </p:cNvPr>
          <p:cNvCxnSpPr>
            <a:cxnSpLocks noChangeShapeType="1"/>
            <a:stCxn id="47" idx="0"/>
            <a:endCxn id="3" idx="4"/>
          </p:cNvCxnSpPr>
          <p:nvPr/>
        </p:nvCxnSpPr>
        <p:spPr bwMode="auto">
          <a:xfrm flipH="1" flipV="1">
            <a:off x="5479257" y="4545377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9" name="Text Box 34">
            <a:extLst>
              <a:ext uri="{FF2B5EF4-FFF2-40B4-BE49-F238E27FC236}">
                <a16:creationId xmlns:a16="http://schemas.microsoft.com/office/drawing/2014/main" id="{F89C2A19-1E59-E6FE-4606-8AA3D8C9D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4902913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40" name="Oval 35">
            <a:extLst>
              <a:ext uri="{FF2B5EF4-FFF2-40B4-BE49-F238E27FC236}">
                <a16:creationId xmlns:a16="http://schemas.microsoft.com/office/drawing/2014/main" id="{AD30BBAD-09AC-1275-A2C1-39DBA1493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4282003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41" name="AutoShape 37">
            <a:extLst>
              <a:ext uri="{FF2B5EF4-FFF2-40B4-BE49-F238E27FC236}">
                <a16:creationId xmlns:a16="http://schemas.microsoft.com/office/drawing/2014/main" id="{1E72B575-B866-87C9-F1F6-F6347DD96E65}"/>
              </a:ext>
            </a:extLst>
          </p:cNvPr>
          <p:cNvCxnSpPr>
            <a:cxnSpLocks noChangeShapeType="1"/>
            <a:stCxn id="40" idx="4"/>
            <a:endCxn id="46" idx="0"/>
          </p:cNvCxnSpPr>
          <p:nvPr/>
        </p:nvCxnSpPr>
        <p:spPr bwMode="auto">
          <a:xfrm flipH="1">
            <a:off x="4635958" y="4729966"/>
            <a:ext cx="72234" cy="8165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" name="Text Box 38 1">
            <a:extLst>
              <a:ext uri="{FF2B5EF4-FFF2-40B4-BE49-F238E27FC236}">
                <a16:creationId xmlns:a16="http://schemas.microsoft.com/office/drawing/2014/main" id="{229ECC34-3AC0-A841-8589-3F191AC2A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5113112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44" name="AutoShape 39">
            <a:extLst>
              <a:ext uri="{FF2B5EF4-FFF2-40B4-BE49-F238E27FC236}">
                <a16:creationId xmlns:a16="http://schemas.microsoft.com/office/drawing/2014/main" id="{45B94896-C702-FE6C-A32D-94E4630FD0F6}"/>
              </a:ext>
            </a:extLst>
          </p:cNvPr>
          <p:cNvCxnSpPr>
            <a:cxnSpLocks noChangeShapeType="1"/>
            <a:stCxn id="40" idx="3"/>
            <a:endCxn id="4" idx="7"/>
          </p:cNvCxnSpPr>
          <p:nvPr/>
        </p:nvCxnSpPr>
        <p:spPr bwMode="auto">
          <a:xfrm flipH="1">
            <a:off x="3751932" y="4664363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5" name="Text Box 40">
            <a:extLst>
              <a:ext uri="{FF2B5EF4-FFF2-40B4-BE49-F238E27FC236}">
                <a16:creationId xmlns:a16="http://schemas.microsoft.com/office/drawing/2014/main" id="{37204669-9AD6-7F1E-7B42-1614E4802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4517496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46" name="Oval 16">
            <a:extLst>
              <a:ext uri="{FF2B5EF4-FFF2-40B4-BE49-F238E27FC236}">
                <a16:creationId xmlns:a16="http://schemas.microsoft.com/office/drawing/2014/main" id="{3AAB6EC7-F887-F4CA-760E-17A0A8009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5546499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47" name="Oval 36">
            <a:extLst>
              <a:ext uri="{FF2B5EF4-FFF2-40B4-BE49-F238E27FC236}">
                <a16:creationId xmlns:a16="http://schemas.microsoft.com/office/drawing/2014/main" id="{1D945B45-2E90-7233-A1ED-83472B6B0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553946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48" name="AutoShape 18 2">
            <a:extLst>
              <a:ext uri="{FF2B5EF4-FFF2-40B4-BE49-F238E27FC236}">
                <a16:creationId xmlns:a16="http://schemas.microsoft.com/office/drawing/2014/main" id="{F6640DFC-6825-2EE7-F5CA-034CEEDF6FC2}"/>
              </a:ext>
            </a:extLst>
          </p:cNvPr>
          <p:cNvCxnSpPr>
            <a:cxnSpLocks noChangeShapeType="1"/>
            <a:stCxn id="47" idx="2"/>
            <a:endCxn id="46" idx="6"/>
          </p:cNvCxnSpPr>
          <p:nvPr/>
        </p:nvCxnSpPr>
        <p:spPr bwMode="auto">
          <a:xfrm flipH="1">
            <a:off x="4858696" y="5763448"/>
            <a:ext cx="661287" cy="70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5" name="Text Box 38 2">
            <a:extLst>
              <a:ext uri="{FF2B5EF4-FFF2-40B4-BE49-F238E27FC236}">
                <a16:creationId xmlns:a16="http://schemas.microsoft.com/office/drawing/2014/main" id="{4B3B4629-0AE5-AE6E-8F5C-FF3AE067F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5965273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6" name="Text Box 38 3">
            <a:extLst>
              <a:ext uri="{FF2B5EF4-FFF2-40B4-BE49-F238E27FC236}">
                <a16:creationId xmlns:a16="http://schemas.microsoft.com/office/drawing/2014/main" id="{B16355D7-F908-5A8E-5AC9-8F26A5ECE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5766619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12" name="Picture 11" descr="\documentclass{article}&#10;\usepackage{amsmath}&#10;\pagestyle{empty}&#10;\usepackage{xcolor}&#10;\begin{document}&#10;&#10;\textcolor{red}{$d[B]=1$}&#10;&#10;\end{document}" title="IguanaTex Bitmap Display">
            <a:extLst>
              <a:ext uri="{FF2B5EF4-FFF2-40B4-BE49-F238E27FC236}">
                <a16:creationId xmlns:a16="http://schemas.microsoft.com/office/drawing/2014/main" id="{A3D5B30C-CCD6-3AA6-8A9D-2B6FF783016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4779" y="4102893"/>
            <a:ext cx="871028" cy="243247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begin{document}&#10;&#10;\textcolor{red}{$d[C]=5$}&#10;&#10;\end{document}" title="IguanaTex Bitmap Display">
            <a:extLst>
              <a:ext uri="{FF2B5EF4-FFF2-40B4-BE49-F238E27FC236}">
                <a16:creationId xmlns:a16="http://schemas.microsoft.com/office/drawing/2014/main" id="{A673038D-CCB5-69AD-5B55-3B81DD802FF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4780" y="4423758"/>
            <a:ext cx="873941" cy="243247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usepackage{xcolor}&#10;\begin{document}&#10;&#10;$\textbf{d[D]=3}$&#10;&#10;\end{document}" title="IguanaTex Bitmap Display">
            <a:extLst>
              <a:ext uri="{FF2B5EF4-FFF2-40B4-BE49-F238E27FC236}">
                <a16:creationId xmlns:a16="http://schemas.microsoft.com/office/drawing/2014/main" id="{1D9051CA-74F3-A22A-9AC1-17087D8A15F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64779" y="4738276"/>
            <a:ext cx="856462" cy="243247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usepackage{xcolor}&#10;\begin{document}&#10;&#10;\textcolor{red}{$d[E]=8$}&#10;&#10;\end{document}" title="IguanaTex Bitmap Display">
            <a:extLst>
              <a:ext uri="{FF2B5EF4-FFF2-40B4-BE49-F238E27FC236}">
                <a16:creationId xmlns:a16="http://schemas.microsoft.com/office/drawing/2014/main" id="{73EF545C-BD48-9E09-AB85-BD2DF391E6C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4779" y="5079820"/>
            <a:ext cx="876854" cy="243247"/>
          </a:xfrm>
          <a:prstGeom prst="rect">
            <a:avLst/>
          </a:prstGeom>
        </p:spPr>
      </p:pic>
      <p:pic>
        <p:nvPicPr>
          <p:cNvPr id="55" name="Picture 54" descr="\documentclass{article}&#10;\usepackage{amsmath}&#10;\pagestyle{empty}&#10;\usepackage{xcolor}&#10;\begin{document}&#10;&#10;$d[F]=\infty$&#10;&#10;\end{document}" title="IguanaTex Bitmap Display">
            <a:extLst>
              <a:ext uri="{FF2B5EF4-FFF2-40B4-BE49-F238E27FC236}">
                <a16:creationId xmlns:a16="http://schemas.microsoft.com/office/drawing/2014/main" id="{34DD71D0-C73E-FF00-E2A9-22DF3FA8516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64780" y="5368856"/>
            <a:ext cx="991923" cy="243247"/>
          </a:xfrm>
          <a:prstGeom prst="rect">
            <a:avLst/>
          </a:prstGeom>
        </p:spPr>
      </p:pic>
      <p:pic>
        <p:nvPicPr>
          <p:cNvPr id="58" name="Picture 57" descr="\documentclass{article}&#10;\usepackage{amsmath}&#10;\pagestyle{empty}&#10;\usepackage{xcolor}&#10;\begin{document}&#10;&#10;$d[G]=\infty$&#10;&#10;\end{document}" title="IguanaTex Bitmap Display">
            <a:extLst>
              <a:ext uri="{FF2B5EF4-FFF2-40B4-BE49-F238E27FC236}">
                <a16:creationId xmlns:a16="http://schemas.microsoft.com/office/drawing/2014/main" id="{286632C4-90B2-4A05-F7EE-98A88DDE4AB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4780" y="5670245"/>
            <a:ext cx="993380" cy="243247"/>
          </a:xfrm>
          <a:prstGeom prst="rect">
            <a:avLst/>
          </a:prstGeom>
        </p:spPr>
      </p:pic>
      <p:pic>
        <p:nvPicPr>
          <p:cNvPr id="61" name="Picture 60" descr="\documentclass{article}&#10;\usepackage{amsmath}&#10;\pagestyle{empty}&#10;\usepackage{xcolor}&#10;\begin{document}&#10;&#10;$d[H]=\infty$&#10;&#10;\end{document}" title="IguanaTex Bitmap Display">
            <a:extLst>
              <a:ext uri="{FF2B5EF4-FFF2-40B4-BE49-F238E27FC236}">
                <a16:creationId xmlns:a16="http://schemas.microsoft.com/office/drawing/2014/main" id="{9182C657-721F-77A9-7161-B1261072C19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64780" y="5970529"/>
            <a:ext cx="1023968" cy="243247"/>
          </a:xfrm>
          <a:prstGeom prst="rect">
            <a:avLst/>
          </a:prstGeom>
        </p:spPr>
      </p:pic>
      <p:pic>
        <p:nvPicPr>
          <p:cNvPr id="74" name="Picture 73" descr="\documentclass{article}&#10;\usepackage{amsmath}&#10;\pagestyle{empty}&#10;\usepackage{xcolor}&#10;\begin{document}&#10;&#10;\textcolor{red}{$d[A]=0$}&#10;&#10;\end{document}" title="IguanaTex Bitmap Display">
            <a:extLst>
              <a:ext uri="{FF2B5EF4-FFF2-40B4-BE49-F238E27FC236}">
                <a16:creationId xmlns:a16="http://schemas.microsoft.com/office/drawing/2014/main" id="{2A261DDE-4061-B208-D003-D0FA09C72D2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64781" y="3802059"/>
            <a:ext cx="868115" cy="2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850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Prim’s Algorithm for MSTs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426" y="1147035"/>
                <a:ext cx="90155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 eaLnBrk="1" hangingPunct="1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Idea 2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Similar to Dijkstra</a:t>
                </a:r>
                <a:r>
                  <a:rPr lang="ja-JP" altLang="en-US" sz="2400" dirty="0">
                    <a:solidFill>
                      <a:srgbClr val="3A3A82"/>
                    </a:solidFill>
                    <a:latin typeface="+mj-lt"/>
                  </a:rPr>
                  <a:t>’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s algorithm.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pick an arbitrary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latin typeface="+mj-lt"/>
                  </a:rPr>
                  <a:t>. </a:t>
                </a:r>
              </a:p>
              <a:p>
                <a:pPr marL="76200" indent="0" eaLnBrk="1" hangingPunct="1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At each step: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add to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current tree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the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with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smallest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and the corresponding incident to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edge.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update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the labels of the vertices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adjacent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7620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	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	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26" y="1147035"/>
                <a:ext cx="9015573" cy="1982912"/>
              </a:xfrm>
              <a:prstGeom prst="rect">
                <a:avLst/>
              </a:prstGeom>
              <a:blipFill>
                <a:blip r:embed="rId11"/>
                <a:stretch>
                  <a:fillRect l="-135" t="-615" b="-35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1">
            <a:extLst>
              <a:ext uri="{FF2B5EF4-FFF2-40B4-BE49-F238E27FC236}">
                <a16:creationId xmlns:a16="http://schemas.microsoft.com/office/drawing/2014/main" id="{4536180E-8D92-ADC5-968C-EF0D2FE3D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4085109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3" name="Oval 12">
            <a:extLst>
              <a:ext uri="{FF2B5EF4-FFF2-40B4-BE49-F238E27FC236}">
                <a16:creationId xmlns:a16="http://schemas.microsoft.com/office/drawing/2014/main" id="{F0E30447-45C4-0C46-8505-809890846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409741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4" name="Oval 13">
            <a:extLst>
              <a:ext uri="{FF2B5EF4-FFF2-40B4-BE49-F238E27FC236}">
                <a16:creationId xmlns:a16="http://schemas.microsoft.com/office/drawing/2014/main" id="{FCCE89E6-4364-4C65-DEE1-DB580AB45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4977661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5" name="Oval 14">
            <a:extLst>
              <a:ext uri="{FF2B5EF4-FFF2-40B4-BE49-F238E27FC236}">
                <a16:creationId xmlns:a16="http://schemas.microsoft.com/office/drawing/2014/main" id="{B40B3FB6-5EA5-8454-3309-49A5E0177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5935411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A</a:t>
            </a:r>
          </a:p>
        </p:txBody>
      </p:sp>
      <p:sp>
        <p:nvSpPr>
          <p:cNvPr id="6" name="Oval 15">
            <a:extLst>
              <a:ext uri="{FF2B5EF4-FFF2-40B4-BE49-F238E27FC236}">
                <a16:creationId xmlns:a16="http://schemas.microsoft.com/office/drawing/2014/main" id="{B13DF299-ACF0-D427-29AD-FAFF2BC3C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4753477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7" name="AutoShape 17">
            <a:extLst>
              <a:ext uri="{FF2B5EF4-FFF2-40B4-BE49-F238E27FC236}">
                <a16:creationId xmlns:a16="http://schemas.microsoft.com/office/drawing/2014/main" id="{83E821D8-F635-D339-DC3A-A9A9BA1B90AB}"/>
              </a:ext>
            </a:extLst>
          </p:cNvPr>
          <p:cNvCxnSpPr>
            <a:cxnSpLocks noChangeShapeType="1"/>
            <a:stCxn id="2" idx="5"/>
            <a:endCxn id="4" idx="1"/>
          </p:cNvCxnSpPr>
          <p:nvPr/>
        </p:nvCxnSpPr>
        <p:spPr bwMode="auto">
          <a:xfrm>
            <a:off x="3145417" y="4467469"/>
            <a:ext cx="291516" cy="575795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" name="AutoShape 18 1">
            <a:extLst>
              <a:ext uri="{FF2B5EF4-FFF2-40B4-BE49-F238E27FC236}">
                <a16:creationId xmlns:a16="http://schemas.microsoft.com/office/drawing/2014/main" id="{CEA6186E-59F8-C654-45E5-30255162E8BB}"/>
              </a:ext>
            </a:extLst>
          </p:cNvPr>
          <p:cNvCxnSpPr>
            <a:cxnSpLocks noChangeShapeType="1"/>
            <a:stCxn id="4" idx="3"/>
            <a:endCxn id="5" idx="7"/>
          </p:cNvCxnSpPr>
          <p:nvPr/>
        </p:nvCxnSpPr>
        <p:spPr bwMode="auto">
          <a:xfrm flipH="1">
            <a:off x="2765179" y="5360021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" name="AutoShape 19">
            <a:extLst>
              <a:ext uri="{FF2B5EF4-FFF2-40B4-BE49-F238E27FC236}">
                <a16:creationId xmlns:a16="http://schemas.microsoft.com/office/drawing/2014/main" id="{AE19249F-A180-248C-C72E-2D4C47916651}"/>
              </a:ext>
            </a:extLst>
          </p:cNvPr>
          <p:cNvCxnSpPr>
            <a:cxnSpLocks noChangeShapeType="1"/>
            <a:stCxn id="2" idx="3"/>
            <a:endCxn id="5" idx="0"/>
          </p:cNvCxnSpPr>
          <p:nvPr/>
        </p:nvCxnSpPr>
        <p:spPr bwMode="auto">
          <a:xfrm flipH="1">
            <a:off x="2607680" y="4467469"/>
            <a:ext cx="222738" cy="1467942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" name="AutoShape 20">
            <a:extLst>
              <a:ext uri="{FF2B5EF4-FFF2-40B4-BE49-F238E27FC236}">
                <a16:creationId xmlns:a16="http://schemas.microsoft.com/office/drawing/2014/main" id="{9FF3DA8B-61A1-0466-DD6E-4EB9E05BF8F1}"/>
              </a:ext>
            </a:extLst>
          </p:cNvPr>
          <p:cNvCxnSpPr>
            <a:cxnSpLocks noChangeShapeType="1"/>
            <a:stCxn id="4" idx="5"/>
            <a:endCxn id="46" idx="1"/>
          </p:cNvCxnSpPr>
          <p:nvPr/>
        </p:nvCxnSpPr>
        <p:spPr bwMode="auto">
          <a:xfrm>
            <a:off x="3751932" y="5360021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21">
            <a:extLst>
              <a:ext uri="{FF2B5EF4-FFF2-40B4-BE49-F238E27FC236}">
                <a16:creationId xmlns:a16="http://schemas.microsoft.com/office/drawing/2014/main" id="{C47395B4-204F-3D2A-15E2-ABC048A01C58}"/>
              </a:ext>
            </a:extLst>
          </p:cNvPr>
          <p:cNvCxnSpPr>
            <a:cxnSpLocks noChangeShapeType="1"/>
            <a:stCxn id="5" idx="6"/>
            <a:endCxn id="46" idx="2"/>
          </p:cNvCxnSpPr>
          <p:nvPr/>
        </p:nvCxnSpPr>
        <p:spPr bwMode="auto">
          <a:xfrm flipV="1">
            <a:off x="2830418" y="5770481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22">
            <a:extLst>
              <a:ext uri="{FF2B5EF4-FFF2-40B4-BE49-F238E27FC236}">
                <a16:creationId xmlns:a16="http://schemas.microsoft.com/office/drawing/2014/main" id="{77F99EC5-24A1-CEFD-4DB4-ECA150192465}"/>
              </a:ext>
            </a:extLst>
          </p:cNvPr>
          <p:cNvCxnSpPr>
            <a:cxnSpLocks noChangeShapeType="1"/>
            <a:stCxn id="2" idx="6"/>
            <a:endCxn id="40" idx="1"/>
          </p:cNvCxnSpPr>
          <p:nvPr/>
        </p:nvCxnSpPr>
        <p:spPr bwMode="auto">
          <a:xfrm>
            <a:off x="3210656" y="4309091"/>
            <a:ext cx="1340036" cy="38515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23">
            <a:extLst>
              <a:ext uri="{FF2B5EF4-FFF2-40B4-BE49-F238E27FC236}">
                <a16:creationId xmlns:a16="http://schemas.microsoft.com/office/drawing/2014/main" id="{3A6EA15A-794E-13B9-3871-D9B69F66FE41}"/>
              </a:ext>
            </a:extLst>
          </p:cNvPr>
          <p:cNvCxnSpPr>
            <a:cxnSpLocks noChangeShapeType="1"/>
            <a:stCxn id="6" idx="1"/>
            <a:endCxn id="3" idx="5"/>
          </p:cNvCxnSpPr>
          <p:nvPr/>
        </p:nvCxnSpPr>
        <p:spPr bwMode="auto">
          <a:xfrm flipH="1" flipV="1">
            <a:off x="5636756" y="4479774"/>
            <a:ext cx="790120" cy="33930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24">
            <a:extLst>
              <a:ext uri="{FF2B5EF4-FFF2-40B4-BE49-F238E27FC236}">
                <a16:creationId xmlns:a16="http://schemas.microsoft.com/office/drawing/2014/main" id="{12B8CA30-3104-8EC8-6096-9E95FF68774B}"/>
              </a:ext>
            </a:extLst>
          </p:cNvPr>
          <p:cNvCxnSpPr>
            <a:cxnSpLocks noChangeShapeType="1"/>
            <a:stCxn id="47" idx="7"/>
            <a:endCxn id="6" idx="3"/>
          </p:cNvCxnSpPr>
          <p:nvPr/>
        </p:nvCxnSpPr>
        <p:spPr bwMode="auto">
          <a:xfrm flipV="1">
            <a:off x="5900221" y="5135837"/>
            <a:ext cx="526655" cy="46923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" name="Text Box 25">
            <a:extLst>
              <a:ext uri="{FF2B5EF4-FFF2-40B4-BE49-F238E27FC236}">
                <a16:creationId xmlns:a16="http://schemas.microsoft.com/office/drawing/2014/main" id="{6AF5B0D6-70C1-9FB0-494A-6892F9FCD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4273943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23" name="Text Box 26">
            <a:extLst>
              <a:ext uri="{FF2B5EF4-FFF2-40B4-BE49-F238E27FC236}">
                <a16:creationId xmlns:a16="http://schemas.microsoft.com/office/drawing/2014/main" id="{D8C55DCE-43B5-42FC-CFD2-7C55D5CF3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4895625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24" name="Text Box 27">
            <a:extLst>
              <a:ext uri="{FF2B5EF4-FFF2-40B4-BE49-F238E27FC236}">
                <a16:creationId xmlns:a16="http://schemas.microsoft.com/office/drawing/2014/main" id="{DC94F0DC-E375-6E73-6966-3B15EC2DD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4951184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34" name="Text Box 28">
            <a:extLst>
              <a:ext uri="{FF2B5EF4-FFF2-40B4-BE49-F238E27FC236}">
                <a16:creationId xmlns:a16="http://schemas.microsoft.com/office/drawing/2014/main" id="{5BCC9808-CF71-676B-E6D6-1FF82F883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4514465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35" name="Text Box 30">
            <a:extLst>
              <a:ext uri="{FF2B5EF4-FFF2-40B4-BE49-F238E27FC236}">
                <a16:creationId xmlns:a16="http://schemas.microsoft.com/office/drawing/2014/main" id="{69052A6C-C1EF-15E1-FB58-9D31B28EF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5320516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36" name="Text Box 31">
            <a:extLst>
              <a:ext uri="{FF2B5EF4-FFF2-40B4-BE49-F238E27FC236}">
                <a16:creationId xmlns:a16="http://schemas.microsoft.com/office/drawing/2014/main" id="{763B13E5-9110-E4F1-329F-3C04E25E9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3961735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37" name="Text Box 32">
            <a:extLst>
              <a:ext uri="{FF2B5EF4-FFF2-40B4-BE49-F238E27FC236}">
                <a16:creationId xmlns:a16="http://schemas.microsoft.com/office/drawing/2014/main" id="{E5E7D7F5-CD76-06CA-F513-E03BB4AC9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5285462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38" name="AutoShape 33">
            <a:extLst>
              <a:ext uri="{FF2B5EF4-FFF2-40B4-BE49-F238E27FC236}">
                <a16:creationId xmlns:a16="http://schemas.microsoft.com/office/drawing/2014/main" id="{C08B2732-2AB8-5CA8-4644-717E048B69A3}"/>
              </a:ext>
            </a:extLst>
          </p:cNvPr>
          <p:cNvCxnSpPr>
            <a:cxnSpLocks noChangeShapeType="1"/>
            <a:stCxn id="47" idx="0"/>
            <a:endCxn id="3" idx="4"/>
          </p:cNvCxnSpPr>
          <p:nvPr/>
        </p:nvCxnSpPr>
        <p:spPr bwMode="auto">
          <a:xfrm flipH="1" flipV="1">
            <a:off x="5479257" y="4545377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9" name="Text Box 34">
            <a:extLst>
              <a:ext uri="{FF2B5EF4-FFF2-40B4-BE49-F238E27FC236}">
                <a16:creationId xmlns:a16="http://schemas.microsoft.com/office/drawing/2014/main" id="{F89C2A19-1E59-E6FE-4606-8AA3D8C9D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4902913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40" name="Oval 35">
            <a:extLst>
              <a:ext uri="{FF2B5EF4-FFF2-40B4-BE49-F238E27FC236}">
                <a16:creationId xmlns:a16="http://schemas.microsoft.com/office/drawing/2014/main" id="{AD30BBAD-09AC-1275-A2C1-39DBA1493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4282003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41" name="AutoShape 37">
            <a:extLst>
              <a:ext uri="{FF2B5EF4-FFF2-40B4-BE49-F238E27FC236}">
                <a16:creationId xmlns:a16="http://schemas.microsoft.com/office/drawing/2014/main" id="{1E72B575-B866-87C9-F1F6-F6347DD96E65}"/>
              </a:ext>
            </a:extLst>
          </p:cNvPr>
          <p:cNvCxnSpPr>
            <a:cxnSpLocks noChangeShapeType="1"/>
            <a:stCxn id="40" idx="4"/>
            <a:endCxn id="46" idx="0"/>
          </p:cNvCxnSpPr>
          <p:nvPr/>
        </p:nvCxnSpPr>
        <p:spPr bwMode="auto">
          <a:xfrm flipH="1">
            <a:off x="4635958" y="4729966"/>
            <a:ext cx="72234" cy="816533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" name="Text Box 38 1">
            <a:extLst>
              <a:ext uri="{FF2B5EF4-FFF2-40B4-BE49-F238E27FC236}">
                <a16:creationId xmlns:a16="http://schemas.microsoft.com/office/drawing/2014/main" id="{229ECC34-3AC0-A841-8589-3F191AC2A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5113112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44" name="AutoShape 39">
            <a:extLst>
              <a:ext uri="{FF2B5EF4-FFF2-40B4-BE49-F238E27FC236}">
                <a16:creationId xmlns:a16="http://schemas.microsoft.com/office/drawing/2014/main" id="{45B94896-C702-FE6C-A32D-94E4630FD0F6}"/>
              </a:ext>
            </a:extLst>
          </p:cNvPr>
          <p:cNvCxnSpPr>
            <a:cxnSpLocks noChangeShapeType="1"/>
            <a:stCxn id="40" idx="3"/>
            <a:endCxn id="4" idx="7"/>
          </p:cNvCxnSpPr>
          <p:nvPr/>
        </p:nvCxnSpPr>
        <p:spPr bwMode="auto">
          <a:xfrm flipH="1">
            <a:off x="3751932" y="4664363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5" name="Text Box 40">
            <a:extLst>
              <a:ext uri="{FF2B5EF4-FFF2-40B4-BE49-F238E27FC236}">
                <a16:creationId xmlns:a16="http://schemas.microsoft.com/office/drawing/2014/main" id="{37204669-9AD6-7F1E-7B42-1614E4802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4517496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46" name="Oval 16">
            <a:extLst>
              <a:ext uri="{FF2B5EF4-FFF2-40B4-BE49-F238E27FC236}">
                <a16:creationId xmlns:a16="http://schemas.microsoft.com/office/drawing/2014/main" id="{3AAB6EC7-F887-F4CA-760E-17A0A8009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5546499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47" name="Oval 36">
            <a:extLst>
              <a:ext uri="{FF2B5EF4-FFF2-40B4-BE49-F238E27FC236}">
                <a16:creationId xmlns:a16="http://schemas.microsoft.com/office/drawing/2014/main" id="{1D945B45-2E90-7233-A1ED-83472B6B0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553946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48" name="AutoShape 18 2">
            <a:extLst>
              <a:ext uri="{FF2B5EF4-FFF2-40B4-BE49-F238E27FC236}">
                <a16:creationId xmlns:a16="http://schemas.microsoft.com/office/drawing/2014/main" id="{F6640DFC-6825-2EE7-F5CA-034CEEDF6FC2}"/>
              </a:ext>
            </a:extLst>
          </p:cNvPr>
          <p:cNvCxnSpPr>
            <a:cxnSpLocks noChangeShapeType="1"/>
            <a:stCxn id="47" idx="2"/>
            <a:endCxn id="46" idx="6"/>
          </p:cNvCxnSpPr>
          <p:nvPr/>
        </p:nvCxnSpPr>
        <p:spPr bwMode="auto">
          <a:xfrm flipH="1">
            <a:off x="4858696" y="5763448"/>
            <a:ext cx="661287" cy="70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5" name="Text Box 38 2">
            <a:extLst>
              <a:ext uri="{FF2B5EF4-FFF2-40B4-BE49-F238E27FC236}">
                <a16:creationId xmlns:a16="http://schemas.microsoft.com/office/drawing/2014/main" id="{4B3B4629-0AE5-AE6E-8F5C-FF3AE067F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5965273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6" name="Text Box 38 3">
            <a:extLst>
              <a:ext uri="{FF2B5EF4-FFF2-40B4-BE49-F238E27FC236}">
                <a16:creationId xmlns:a16="http://schemas.microsoft.com/office/drawing/2014/main" id="{B16355D7-F908-5A8E-5AC9-8F26A5ECE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5766619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12" name="Picture 11" descr="\documentclass{article}&#10;\usepackage{amsmath}&#10;\pagestyle{empty}&#10;\usepackage{xcolor}&#10;\begin{document}&#10;&#10;\textcolor{red}{$d[B]=1$}&#10;&#10;\end{document}" title="IguanaTex Bitmap Display">
            <a:extLst>
              <a:ext uri="{FF2B5EF4-FFF2-40B4-BE49-F238E27FC236}">
                <a16:creationId xmlns:a16="http://schemas.microsoft.com/office/drawing/2014/main" id="{A3D5B30C-CCD6-3AA6-8A9D-2B6FF783016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4779" y="4102893"/>
            <a:ext cx="871028" cy="243247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begin{document}&#10;&#10;\textcolor{red}{$d[C]=5$}&#10;&#10;\end{document}" title="IguanaTex Bitmap Display">
            <a:extLst>
              <a:ext uri="{FF2B5EF4-FFF2-40B4-BE49-F238E27FC236}">
                <a16:creationId xmlns:a16="http://schemas.microsoft.com/office/drawing/2014/main" id="{A673038D-CCB5-69AD-5B55-3B81DD802FF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4780" y="4423758"/>
            <a:ext cx="873941" cy="243247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usepackage{xcolor}&#10;\begin{document}&#10;&#10;\textcolor{red}{$d[D]=3$}&#10;&#10;\end{document}" title="IguanaTex Bitmap Display">
            <a:extLst>
              <a:ext uri="{FF2B5EF4-FFF2-40B4-BE49-F238E27FC236}">
                <a16:creationId xmlns:a16="http://schemas.microsoft.com/office/drawing/2014/main" id="{511D4BC7-E676-D4E4-8E15-48A93505DBD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64779" y="4738277"/>
            <a:ext cx="891420" cy="243247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usepackage{xcolor}&#10;\begin{document}&#10;&#10;\textcolor{red}{$d[E]=8$}&#10;&#10;\end{document}" title="IguanaTex Bitmap Display">
            <a:extLst>
              <a:ext uri="{FF2B5EF4-FFF2-40B4-BE49-F238E27FC236}">
                <a16:creationId xmlns:a16="http://schemas.microsoft.com/office/drawing/2014/main" id="{73EF545C-BD48-9E09-AB85-BD2DF391E6C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4779" y="5079820"/>
            <a:ext cx="876854" cy="243247"/>
          </a:xfrm>
          <a:prstGeom prst="rect">
            <a:avLst/>
          </a:prstGeom>
        </p:spPr>
      </p:pic>
      <p:pic>
        <p:nvPicPr>
          <p:cNvPr id="55" name="Picture 54" descr="\documentclass{article}&#10;\usepackage{amsmath}&#10;\pagestyle{empty}&#10;\usepackage{xcolor}&#10;\begin{document}&#10;&#10;$d[F]=\infty$&#10;&#10;\end{document}" title="IguanaTex Bitmap Display">
            <a:extLst>
              <a:ext uri="{FF2B5EF4-FFF2-40B4-BE49-F238E27FC236}">
                <a16:creationId xmlns:a16="http://schemas.microsoft.com/office/drawing/2014/main" id="{34DD71D0-C73E-FF00-E2A9-22DF3FA8516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64780" y="5368856"/>
            <a:ext cx="991923" cy="243247"/>
          </a:xfrm>
          <a:prstGeom prst="rect">
            <a:avLst/>
          </a:prstGeom>
        </p:spPr>
      </p:pic>
      <p:pic>
        <p:nvPicPr>
          <p:cNvPr id="58" name="Picture 57" descr="\documentclass{article}&#10;\usepackage{amsmath}&#10;\pagestyle{empty}&#10;\usepackage{xcolor}&#10;\begin{document}&#10;&#10;$d[G]=\infty$&#10;&#10;\end{document}" title="IguanaTex Bitmap Display">
            <a:extLst>
              <a:ext uri="{FF2B5EF4-FFF2-40B4-BE49-F238E27FC236}">
                <a16:creationId xmlns:a16="http://schemas.microsoft.com/office/drawing/2014/main" id="{286632C4-90B2-4A05-F7EE-98A88DDE4AB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4780" y="5670245"/>
            <a:ext cx="993380" cy="243247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usepackage{xcolor}&#10;\begin{document}&#10;&#10;$\textbf{d[H]=12}$&#10;&#10;\end{document}" title="IguanaTex Bitmap Display">
            <a:extLst>
              <a:ext uri="{FF2B5EF4-FFF2-40B4-BE49-F238E27FC236}">
                <a16:creationId xmlns:a16="http://schemas.microsoft.com/office/drawing/2014/main" id="{7110C0F3-7DDB-F82B-3DF5-0B026810E95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64780" y="5970530"/>
            <a:ext cx="997750" cy="243247"/>
          </a:xfrm>
          <a:prstGeom prst="rect">
            <a:avLst/>
          </a:prstGeom>
        </p:spPr>
      </p:pic>
      <p:pic>
        <p:nvPicPr>
          <p:cNvPr id="74" name="Picture 73" descr="\documentclass{article}&#10;\usepackage{amsmath}&#10;\pagestyle{empty}&#10;\usepackage{xcolor}&#10;\begin{document}&#10;&#10;\textcolor{red}{$d[A]=0$}&#10;&#10;\end{document}" title="IguanaTex Bitmap Display">
            <a:extLst>
              <a:ext uri="{FF2B5EF4-FFF2-40B4-BE49-F238E27FC236}">
                <a16:creationId xmlns:a16="http://schemas.microsoft.com/office/drawing/2014/main" id="{2A261DDE-4061-B208-D003-D0FA09C72D2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64781" y="3802059"/>
            <a:ext cx="868115" cy="2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108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Prim’s Algorithm for MSTs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426" y="1147035"/>
                <a:ext cx="90155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 eaLnBrk="1" hangingPunct="1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Idea 2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Similar to Dijkstra</a:t>
                </a:r>
                <a:r>
                  <a:rPr lang="ja-JP" altLang="en-US" sz="2400" dirty="0">
                    <a:solidFill>
                      <a:srgbClr val="3A3A82"/>
                    </a:solidFill>
                    <a:latin typeface="+mj-lt"/>
                  </a:rPr>
                  <a:t>’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s algorithm.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pick an arbitrary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latin typeface="+mj-lt"/>
                  </a:rPr>
                  <a:t>. </a:t>
                </a:r>
              </a:p>
              <a:p>
                <a:pPr marL="76200" indent="0" eaLnBrk="1" hangingPunct="1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At each step: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add to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current tree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the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with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smallest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and the corresponding incident to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edge.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update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the labels of the vertices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adjacent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7620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	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	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26" y="1147035"/>
                <a:ext cx="9015573" cy="1982912"/>
              </a:xfrm>
              <a:prstGeom prst="rect">
                <a:avLst/>
              </a:prstGeom>
              <a:blipFill>
                <a:blip r:embed="rId11"/>
                <a:stretch>
                  <a:fillRect l="-135" t="-615" b="-35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1">
            <a:extLst>
              <a:ext uri="{FF2B5EF4-FFF2-40B4-BE49-F238E27FC236}">
                <a16:creationId xmlns:a16="http://schemas.microsoft.com/office/drawing/2014/main" id="{4536180E-8D92-ADC5-968C-EF0D2FE3D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4085109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3" name="Oval 12">
            <a:extLst>
              <a:ext uri="{FF2B5EF4-FFF2-40B4-BE49-F238E27FC236}">
                <a16:creationId xmlns:a16="http://schemas.microsoft.com/office/drawing/2014/main" id="{F0E30447-45C4-0C46-8505-809890846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409741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4" name="Oval 13">
            <a:extLst>
              <a:ext uri="{FF2B5EF4-FFF2-40B4-BE49-F238E27FC236}">
                <a16:creationId xmlns:a16="http://schemas.microsoft.com/office/drawing/2014/main" id="{FCCE89E6-4364-4C65-DEE1-DB580AB45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4977661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5" name="Oval 14">
            <a:extLst>
              <a:ext uri="{FF2B5EF4-FFF2-40B4-BE49-F238E27FC236}">
                <a16:creationId xmlns:a16="http://schemas.microsoft.com/office/drawing/2014/main" id="{B40B3FB6-5EA5-8454-3309-49A5E0177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5935411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A</a:t>
            </a:r>
          </a:p>
        </p:txBody>
      </p:sp>
      <p:sp>
        <p:nvSpPr>
          <p:cNvPr id="6" name="Oval 15">
            <a:extLst>
              <a:ext uri="{FF2B5EF4-FFF2-40B4-BE49-F238E27FC236}">
                <a16:creationId xmlns:a16="http://schemas.microsoft.com/office/drawing/2014/main" id="{B13DF299-ACF0-D427-29AD-FAFF2BC3C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4753477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7" name="AutoShape 17">
            <a:extLst>
              <a:ext uri="{FF2B5EF4-FFF2-40B4-BE49-F238E27FC236}">
                <a16:creationId xmlns:a16="http://schemas.microsoft.com/office/drawing/2014/main" id="{83E821D8-F635-D339-DC3A-A9A9BA1B90AB}"/>
              </a:ext>
            </a:extLst>
          </p:cNvPr>
          <p:cNvCxnSpPr>
            <a:cxnSpLocks noChangeShapeType="1"/>
            <a:stCxn id="2" idx="5"/>
            <a:endCxn id="4" idx="1"/>
          </p:cNvCxnSpPr>
          <p:nvPr/>
        </p:nvCxnSpPr>
        <p:spPr bwMode="auto">
          <a:xfrm>
            <a:off x="3145417" y="4467469"/>
            <a:ext cx="291516" cy="575795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" name="AutoShape 18 1">
            <a:extLst>
              <a:ext uri="{FF2B5EF4-FFF2-40B4-BE49-F238E27FC236}">
                <a16:creationId xmlns:a16="http://schemas.microsoft.com/office/drawing/2014/main" id="{CEA6186E-59F8-C654-45E5-30255162E8BB}"/>
              </a:ext>
            </a:extLst>
          </p:cNvPr>
          <p:cNvCxnSpPr>
            <a:cxnSpLocks noChangeShapeType="1"/>
            <a:stCxn id="4" idx="3"/>
            <a:endCxn id="5" idx="7"/>
          </p:cNvCxnSpPr>
          <p:nvPr/>
        </p:nvCxnSpPr>
        <p:spPr bwMode="auto">
          <a:xfrm flipH="1">
            <a:off x="2765179" y="5360021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" name="AutoShape 19">
            <a:extLst>
              <a:ext uri="{FF2B5EF4-FFF2-40B4-BE49-F238E27FC236}">
                <a16:creationId xmlns:a16="http://schemas.microsoft.com/office/drawing/2014/main" id="{AE19249F-A180-248C-C72E-2D4C47916651}"/>
              </a:ext>
            </a:extLst>
          </p:cNvPr>
          <p:cNvCxnSpPr>
            <a:cxnSpLocks noChangeShapeType="1"/>
            <a:stCxn id="2" idx="3"/>
            <a:endCxn id="5" idx="0"/>
          </p:cNvCxnSpPr>
          <p:nvPr/>
        </p:nvCxnSpPr>
        <p:spPr bwMode="auto">
          <a:xfrm flipH="1">
            <a:off x="2607680" y="4467469"/>
            <a:ext cx="222738" cy="1467942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" name="AutoShape 20">
            <a:extLst>
              <a:ext uri="{FF2B5EF4-FFF2-40B4-BE49-F238E27FC236}">
                <a16:creationId xmlns:a16="http://schemas.microsoft.com/office/drawing/2014/main" id="{9FF3DA8B-61A1-0466-DD6E-4EB9E05BF8F1}"/>
              </a:ext>
            </a:extLst>
          </p:cNvPr>
          <p:cNvCxnSpPr>
            <a:cxnSpLocks noChangeShapeType="1"/>
            <a:stCxn id="4" idx="5"/>
            <a:endCxn id="46" idx="1"/>
          </p:cNvCxnSpPr>
          <p:nvPr/>
        </p:nvCxnSpPr>
        <p:spPr bwMode="auto">
          <a:xfrm>
            <a:off x="3751932" y="5360021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21">
            <a:extLst>
              <a:ext uri="{FF2B5EF4-FFF2-40B4-BE49-F238E27FC236}">
                <a16:creationId xmlns:a16="http://schemas.microsoft.com/office/drawing/2014/main" id="{C47395B4-204F-3D2A-15E2-ABC048A01C58}"/>
              </a:ext>
            </a:extLst>
          </p:cNvPr>
          <p:cNvCxnSpPr>
            <a:cxnSpLocks noChangeShapeType="1"/>
            <a:stCxn id="5" idx="6"/>
            <a:endCxn id="46" idx="2"/>
          </p:cNvCxnSpPr>
          <p:nvPr/>
        </p:nvCxnSpPr>
        <p:spPr bwMode="auto">
          <a:xfrm flipV="1">
            <a:off x="2830418" y="5770481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22">
            <a:extLst>
              <a:ext uri="{FF2B5EF4-FFF2-40B4-BE49-F238E27FC236}">
                <a16:creationId xmlns:a16="http://schemas.microsoft.com/office/drawing/2014/main" id="{77F99EC5-24A1-CEFD-4DB4-ECA150192465}"/>
              </a:ext>
            </a:extLst>
          </p:cNvPr>
          <p:cNvCxnSpPr>
            <a:cxnSpLocks noChangeShapeType="1"/>
            <a:stCxn id="2" idx="6"/>
            <a:endCxn id="40" idx="1"/>
          </p:cNvCxnSpPr>
          <p:nvPr/>
        </p:nvCxnSpPr>
        <p:spPr bwMode="auto">
          <a:xfrm>
            <a:off x="3210656" y="4309091"/>
            <a:ext cx="1340036" cy="38515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23">
            <a:extLst>
              <a:ext uri="{FF2B5EF4-FFF2-40B4-BE49-F238E27FC236}">
                <a16:creationId xmlns:a16="http://schemas.microsoft.com/office/drawing/2014/main" id="{3A6EA15A-794E-13B9-3871-D9B69F66FE41}"/>
              </a:ext>
            </a:extLst>
          </p:cNvPr>
          <p:cNvCxnSpPr>
            <a:cxnSpLocks noChangeShapeType="1"/>
            <a:stCxn id="6" idx="1"/>
            <a:endCxn id="3" idx="5"/>
          </p:cNvCxnSpPr>
          <p:nvPr/>
        </p:nvCxnSpPr>
        <p:spPr bwMode="auto">
          <a:xfrm flipH="1" flipV="1">
            <a:off x="5636756" y="4479774"/>
            <a:ext cx="790120" cy="33930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24">
            <a:extLst>
              <a:ext uri="{FF2B5EF4-FFF2-40B4-BE49-F238E27FC236}">
                <a16:creationId xmlns:a16="http://schemas.microsoft.com/office/drawing/2014/main" id="{12B8CA30-3104-8EC8-6096-9E95FF68774B}"/>
              </a:ext>
            </a:extLst>
          </p:cNvPr>
          <p:cNvCxnSpPr>
            <a:cxnSpLocks noChangeShapeType="1"/>
            <a:stCxn id="47" idx="7"/>
            <a:endCxn id="6" idx="3"/>
          </p:cNvCxnSpPr>
          <p:nvPr/>
        </p:nvCxnSpPr>
        <p:spPr bwMode="auto">
          <a:xfrm flipV="1">
            <a:off x="5900221" y="5135837"/>
            <a:ext cx="526655" cy="46923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" name="Text Box 25">
            <a:extLst>
              <a:ext uri="{FF2B5EF4-FFF2-40B4-BE49-F238E27FC236}">
                <a16:creationId xmlns:a16="http://schemas.microsoft.com/office/drawing/2014/main" id="{6AF5B0D6-70C1-9FB0-494A-6892F9FCD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4273943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23" name="Text Box 26">
            <a:extLst>
              <a:ext uri="{FF2B5EF4-FFF2-40B4-BE49-F238E27FC236}">
                <a16:creationId xmlns:a16="http://schemas.microsoft.com/office/drawing/2014/main" id="{D8C55DCE-43B5-42FC-CFD2-7C55D5CF3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4895625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24" name="Text Box 27">
            <a:extLst>
              <a:ext uri="{FF2B5EF4-FFF2-40B4-BE49-F238E27FC236}">
                <a16:creationId xmlns:a16="http://schemas.microsoft.com/office/drawing/2014/main" id="{DC94F0DC-E375-6E73-6966-3B15EC2DD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4951184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34" name="Text Box 28">
            <a:extLst>
              <a:ext uri="{FF2B5EF4-FFF2-40B4-BE49-F238E27FC236}">
                <a16:creationId xmlns:a16="http://schemas.microsoft.com/office/drawing/2014/main" id="{5BCC9808-CF71-676B-E6D6-1FF82F883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4514465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35" name="Text Box 30">
            <a:extLst>
              <a:ext uri="{FF2B5EF4-FFF2-40B4-BE49-F238E27FC236}">
                <a16:creationId xmlns:a16="http://schemas.microsoft.com/office/drawing/2014/main" id="{69052A6C-C1EF-15E1-FB58-9D31B28EF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5320516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36" name="Text Box 31">
            <a:extLst>
              <a:ext uri="{FF2B5EF4-FFF2-40B4-BE49-F238E27FC236}">
                <a16:creationId xmlns:a16="http://schemas.microsoft.com/office/drawing/2014/main" id="{763B13E5-9110-E4F1-329F-3C04E25E9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3961735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37" name="Text Box 32">
            <a:extLst>
              <a:ext uri="{FF2B5EF4-FFF2-40B4-BE49-F238E27FC236}">
                <a16:creationId xmlns:a16="http://schemas.microsoft.com/office/drawing/2014/main" id="{E5E7D7F5-CD76-06CA-F513-E03BB4AC9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5285462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38" name="AutoShape 33">
            <a:extLst>
              <a:ext uri="{FF2B5EF4-FFF2-40B4-BE49-F238E27FC236}">
                <a16:creationId xmlns:a16="http://schemas.microsoft.com/office/drawing/2014/main" id="{C08B2732-2AB8-5CA8-4644-717E048B69A3}"/>
              </a:ext>
            </a:extLst>
          </p:cNvPr>
          <p:cNvCxnSpPr>
            <a:cxnSpLocks noChangeShapeType="1"/>
            <a:stCxn id="47" idx="0"/>
            <a:endCxn id="3" idx="4"/>
          </p:cNvCxnSpPr>
          <p:nvPr/>
        </p:nvCxnSpPr>
        <p:spPr bwMode="auto">
          <a:xfrm flipH="1" flipV="1">
            <a:off x="5479257" y="4545377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9" name="Text Box 34">
            <a:extLst>
              <a:ext uri="{FF2B5EF4-FFF2-40B4-BE49-F238E27FC236}">
                <a16:creationId xmlns:a16="http://schemas.microsoft.com/office/drawing/2014/main" id="{F89C2A19-1E59-E6FE-4606-8AA3D8C9D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4902913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40" name="Oval 35">
            <a:extLst>
              <a:ext uri="{FF2B5EF4-FFF2-40B4-BE49-F238E27FC236}">
                <a16:creationId xmlns:a16="http://schemas.microsoft.com/office/drawing/2014/main" id="{AD30BBAD-09AC-1275-A2C1-39DBA1493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4282003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41" name="AutoShape 37">
            <a:extLst>
              <a:ext uri="{FF2B5EF4-FFF2-40B4-BE49-F238E27FC236}">
                <a16:creationId xmlns:a16="http://schemas.microsoft.com/office/drawing/2014/main" id="{1E72B575-B866-87C9-F1F6-F6347DD96E65}"/>
              </a:ext>
            </a:extLst>
          </p:cNvPr>
          <p:cNvCxnSpPr>
            <a:cxnSpLocks noChangeShapeType="1"/>
            <a:stCxn id="40" idx="4"/>
            <a:endCxn id="46" idx="0"/>
          </p:cNvCxnSpPr>
          <p:nvPr/>
        </p:nvCxnSpPr>
        <p:spPr bwMode="auto">
          <a:xfrm flipH="1">
            <a:off x="4635958" y="4729966"/>
            <a:ext cx="72234" cy="816533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" name="Text Box 38 1">
            <a:extLst>
              <a:ext uri="{FF2B5EF4-FFF2-40B4-BE49-F238E27FC236}">
                <a16:creationId xmlns:a16="http://schemas.microsoft.com/office/drawing/2014/main" id="{229ECC34-3AC0-A841-8589-3F191AC2A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5113112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44" name="AutoShape 39">
            <a:extLst>
              <a:ext uri="{FF2B5EF4-FFF2-40B4-BE49-F238E27FC236}">
                <a16:creationId xmlns:a16="http://schemas.microsoft.com/office/drawing/2014/main" id="{45B94896-C702-FE6C-A32D-94E4630FD0F6}"/>
              </a:ext>
            </a:extLst>
          </p:cNvPr>
          <p:cNvCxnSpPr>
            <a:cxnSpLocks noChangeShapeType="1"/>
            <a:stCxn id="40" idx="3"/>
            <a:endCxn id="4" idx="7"/>
          </p:cNvCxnSpPr>
          <p:nvPr/>
        </p:nvCxnSpPr>
        <p:spPr bwMode="auto">
          <a:xfrm flipH="1">
            <a:off x="3751932" y="4664363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5" name="Text Box 40">
            <a:extLst>
              <a:ext uri="{FF2B5EF4-FFF2-40B4-BE49-F238E27FC236}">
                <a16:creationId xmlns:a16="http://schemas.microsoft.com/office/drawing/2014/main" id="{37204669-9AD6-7F1E-7B42-1614E4802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4517496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46" name="Oval 16">
            <a:extLst>
              <a:ext uri="{FF2B5EF4-FFF2-40B4-BE49-F238E27FC236}">
                <a16:creationId xmlns:a16="http://schemas.microsoft.com/office/drawing/2014/main" id="{3AAB6EC7-F887-F4CA-760E-17A0A8009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5546499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47" name="Oval 36">
            <a:extLst>
              <a:ext uri="{FF2B5EF4-FFF2-40B4-BE49-F238E27FC236}">
                <a16:creationId xmlns:a16="http://schemas.microsoft.com/office/drawing/2014/main" id="{1D945B45-2E90-7233-A1ED-83472B6B0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5539466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48" name="AutoShape 18 2">
            <a:extLst>
              <a:ext uri="{FF2B5EF4-FFF2-40B4-BE49-F238E27FC236}">
                <a16:creationId xmlns:a16="http://schemas.microsoft.com/office/drawing/2014/main" id="{F6640DFC-6825-2EE7-F5CA-034CEEDF6FC2}"/>
              </a:ext>
            </a:extLst>
          </p:cNvPr>
          <p:cNvCxnSpPr>
            <a:cxnSpLocks noChangeShapeType="1"/>
            <a:stCxn id="47" idx="2"/>
            <a:endCxn id="46" idx="6"/>
          </p:cNvCxnSpPr>
          <p:nvPr/>
        </p:nvCxnSpPr>
        <p:spPr bwMode="auto">
          <a:xfrm flipH="1">
            <a:off x="4858696" y="5763448"/>
            <a:ext cx="661287" cy="7033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5" name="Text Box 38 2">
            <a:extLst>
              <a:ext uri="{FF2B5EF4-FFF2-40B4-BE49-F238E27FC236}">
                <a16:creationId xmlns:a16="http://schemas.microsoft.com/office/drawing/2014/main" id="{4B3B4629-0AE5-AE6E-8F5C-FF3AE067F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5965273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6" name="Text Box 38 3">
            <a:extLst>
              <a:ext uri="{FF2B5EF4-FFF2-40B4-BE49-F238E27FC236}">
                <a16:creationId xmlns:a16="http://schemas.microsoft.com/office/drawing/2014/main" id="{B16355D7-F908-5A8E-5AC9-8F26A5ECE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5766619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12" name="Picture 11" descr="\documentclass{article}&#10;\usepackage{amsmath}&#10;\pagestyle{empty}&#10;\usepackage{xcolor}&#10;\begin{document}&#10;&#10;\textcolor{red}{$d[B]=1$}&#10;&#10;\end{document}" title="IguanaTex Bitmap Display">
            <a:extLst>
              <a:ext uri="{FF2B5EF4-FFF2-40B4-BE49-F238E27FC236}">
                <a16:creationId xmlns:a16="http://schemas.microsoft.com/office/drawing/2014/main" id="{A3D5B30C-CCD6-3AA6-8A9D-2B6FF783016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4779" y="4102893"/>
            <a:ext cx="871028" cy="243247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begin{document}&#10;&#10;\textcolor{red}{$d[C]=5$}&#10;&#10;\end{document}" title="IguanaTex Bitmap Display">
            <a:extLst>
              <a:ext uri="{FF2B5EF4-FFF2-40B4-BE49-F238E27FC236}">
                <a16:creationId xmlns:a16="http://schemas.microsoft.com/office/drawing/2014/main" id="{A673038D-CCB5-69AD-5B55-3B81DD802FF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4780" y="4423758"/>
            <a:ext cx="873941" cy="243247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usepackage{xcolor}&#10;\begin{document}&#10;&#10;\textcolor{red}{$d[D]=3$}&#10;&#10;\end{document}" title="IguanaTex Bitmap Display">
            <a:extLst>
              <a:ext uri="{FF2B5EF4-FFF2-40B4-BE49-F238E27FC236}">
                <a16:creationId xmlns:a16="http://schemas.microsoft.com/office/drawing/2014/main" id="{511D4BC7-E676-D4E4-8E15-48A93505DBD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64779" y="4738277"/>
            <a:ext cx="891420" cy="243247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usepackage{xcolor}&#10;\begin{document}&#10;&#10;\textcolor{red}{$d[E]=8$}&#10;&#10;\end{document}" title="IguanaTex Bitmap Display">
            <a:extLst>
              <a:ext uri="{FF2B5EF4-FFF2-40B4-BE49-F238E27FC236}">
                <a16:creationId xmlns:a16="http://schemas.microsoft.com/office/drawing/2014/main" id="{73EF545C-BD48-9E09-AB85-BD2DF391E6C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4779" y="5079820"/>
            <a:ext cx="876854" cy="243247"/>
          </a:xfrm>
          <a:prstGeom prst="rect">
            <a:avLst/>
          </a:prstGeom>
        </p:spPr>
      </p:pic>
      <p:pic>
        <p:nvPicPr>
          <p:cNvPr id="31" name="Picture 30" descr="\documentclass{article}&#10;\usepackage{amsmath}&#10;\pagestyle{empty}&#10;\usepackage{xcolor}&#10;\begin{document}&#10;&#10;$\textbf{d[F]=2}$&#10;&#10;\end{document}" title="IguanaTex Bitmap Display">
            <a:extLst>
              <a:ext uri="{FF2B5EF4-FFF2-40B4-BE49-F238E27FC236}">
                <a16:creationId xmlns:a16="http://schemas.microsoft.com/office/drawing/2014/main" id="{F30209FD-80E6-4F98-AEE9-9B32581E342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64780" y="5368857"/>
            <a:ext cx="815678" cy="243247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usepackage{xcolor}&#10;\begin{document}&#10;&#10;$\textbf{d[G]=6}$&#10;&#10;\end{document}" title="IguanaTex Bitmap Display">
            <a:extLst>
              <a:ext uri="{FF2B5EF4-FFF2-40B4-BE49-F238E27FC236}">
                <a16:creationId xmlns:a16="http://schemas.microsoft.com/office/drawing/2014/main" id="{5CC5E773-6225-2934-36CC-808492660EC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4780" y="5670246"/>
            <a:ext cx="862289" cy="243247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usepackage{xcolor}&#10;\begin{document}&#10;&#10;\textcolor{red}{$d[H]=12$}&#10;&#10;\end{document}" title="IguanaTex Bitmap Display">
            <a:extLst>
              <a:ext uri="{FF2B5EF4-FFF2-40B4-BE49-F238E27FC236}">
                <a16:creationId xmlns:a16="http://schemas.microsoft.com/office/drawing/2014/main" id="{CCBD2AB2-8238-9B7E-2462-4A847EC2BE2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64781" y="5970531"/>
            <a:ext cx="1025425" cy="243247"/>
          </a:xfrm>
          <a:prstGeom prst="rect">
            <a:avLst/>
          </a:prstGeom>
        </p:spPr>
      </p:pic>
      <p:pic>
        <p:nvPicPr>
          <p:cNvPr id="74" name="Picture 73" descr="\documentclass{article}&#10;\usepackage{amsmath}&#10;\pagestyle{empty}&#10;\usepackage{xcolor}&#10;\begin{document}&#10;&#10;\textcolor{red}{$d[A]=0$}&#10;&#10;\end{document}" title="IguanaTex Bitmap Display">
            <a:extLst>
              <a:ext uri="{FF2B5EF4-FFF2-40B4-BE49-F238E27FC236}">
                <a16:creationId xmlns:a16="http://schemas.microsoft.com/office/drawing/2014/main" id="{2A261DDE-4061-B208-D003-D0FA09C72D2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64781" y="3802059"/>
            <a:ext cx="868115" cy="2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714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Prim’s Algorithm for MSTs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426" y="1147035"/>
                <a:ext cx="90155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 eaLnBrk="1" hangingPunct="1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Idea 2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Similar to Dijkstra</a:t>
                </a:r>
                <a:r>
                  <a:rPr lang="ja-JP" altLang="en-US" sz="2400" dirty="0">
                    <a:solidFill>
                      <a:srgbClr val="3A3A82"/>
                    </a:solidFill>
                    <a:latin typeface="+mj-lt"/>
                  </a:rPr>
                  <a:t>’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s algorithm.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pick an arbitrary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latin typeface="+mj-lt"/>
                  </a:rPr>
                  <a:t>. </a:t>
                </a:r>
              </a:p>
              <a:p>
                <a:pPr marL="76200" indent="0" eaLnBrk="1" hangingPunct="1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At each step: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add to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current tree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the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with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smallest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and the corresponding incident to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edge.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update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the labels of the vertices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adjacent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7620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	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	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26" y="1147035"/>
                <a:ext cx="9015573" cy="1982912"/>
              </a:xfrm>
              <a:prstGeom prst="rect">
                <a:avLst/>
              </a:prstGeom>
              <a:blipFill>
                <a:blip r:embed="rId11"/>
                <a:stretch>
                  <a:fillRect l="-135" t="-615" b="-35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1">
            <a:extLst>
              <a:ext uri="{FF2B5EF4-FFF2-40B4-BE49-F238E27FC236}">
                <a16:creationId xmlns:a16="http://schemas.microsoft.com/office/drawing/2014/main" id="{4536180E-8D92-ADC5-968C-EF0D2FE3D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4085109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3" name="Oval 12">
            <a:extLst>
              <a:ext uri="{FF2B5EF4-FFF2-40B4-BE49-F238E27FC236}">
                <a16:creationId xmlns:a16="http://schemas.microsoft.com/office/drawing/2014/main" id="{F0E30447-45C4-0C46-8505-809890846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409741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4" name="Oval 13">
            <a:extLst>
              <a:ext uri="{FF2B5EF4-FFF2-40B4-BE49-F238E27FC236}">
                <a16:creationId xmlns:a16="http://schemas.microsoft.com/office/drawing/2014/main" id="{FCCE89E6-4364-4C65-DEE1-DB580AB45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4977661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5" name="Oval 14">
            <a:extLst>
              <a:ext uri="{FF2B5EF4-FFF2-40B4-BE49-F238E27FC236}">
                <a16:creationId xmlns:a16="http://schemas.microsoft.com/office/drawing/2014/main" id="{B40B3FB6-5EA5-8454-3309-49A5E0177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5935411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A</a:t>
            </a:r>
          </a:p>
        </p:txBody>
      </p:sp>
      <p:sp>
        <p:nvSpPr>
          <p:cNvPr id="6" name="Oval 15">
            <a:extLst>
              <a:ext uri="{FF2B5EF4-FFF2-40B4-BE49-F238E27FC236}">
                <a16:creationId xmlns:a16="http://schemas.microsoft.com/office/drawing/2014/main" id="{B13DF299-ACF0-D427-29AD-FAFF2BC3C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4753477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7" name="AutoShape 17">
            <a:extLst>
              <a:ext uri="{FF2B5EF4-FFF2-40B4-BE49-F238E27FC236}">
                <a16:creationId xmlns:a16="http://schemas.microsoft.com/office/drawing/2014/main" id="{83E821D8-F635-D339-DC3A-A9A9BA1B90AB}"/>
              </a:ext>
            </a:extLst>
          </p:cNvPr>
          <p:cNvCxnSpPr>
            <a:cxnSpLocks noChangeShapeType="1"/>
            <a:stCxn id="2" idx="5"/>
            <a:endCxn id="4" idx="1"/>
          </p:cNvCxnSpPr>
          <p:nvPr/>
        </p:nvCxnSpPr>
        <p:spPr bwMode="auto">
          <a:xfrm>
            <a:off x="3145417" y="4467469"/>
            <a:ext cx="291516" cy="575795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" name="AutoShape 18 1">
            <a:extLst>
              <a:ext uri="{FF2B5EF4-FFF2-40B4-BE49-F238E27FC236}">
                <a16:creationId xmlns:a16="http://schemas.microsoft.com/office/drawing/2014/main" id="{CEA6186E-59F8-C654-45E5-30255162E8BB}"/>
              </a:ext>
            </a:extLst>
          </p:cNvPr>
          <p:cNvCxnSpPr>
            <a:cxnSpLocks noChangeShapeType="1"/>
            <a:stCxn id="4" idx="3"/>
            <a:endCxn id="5" idx="7"/>
          </p:cNvCxnSpPr>
          <p:nvPr/>
        </p:nvCxnSpPr>
        <p:spPr bwMode="auto">
          <a:xfrm flipH="1">
            <a:off x="2765179" y="5360021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" name="AutoShape 19">
            <a:extLst>
              <a:ext uri="{FF2B5EF4-FFF2-40B4-BE49-F238E27FC236}">
                <a16:creationId xmlns:a16="http://schemas.microsoft.com/office/drawing/2014/main" id="{AE19249F-A180-248C-C72E-2D4C47916651}"/>
              </a:ext>
            </a:extLst>
          </p:cNvPr>
          <p:cNvCxnSpPr>
            <a:cxnSpLocks noChangeShapeType="1"/>
            <a:stCxn id="2" idx="3"/>
            <a:endCxn id="5" idx="0"/>
          </p:cNvCxnSpPr>
          <p:nvPr/>
        </p:nvCxnSpPr>
        <p:spPr bwMode="auto">
          <a:xfrm flipH="1">
            <a:off x="2607680" y="4467469"/>
            <a:ext cx="222738" cy="1467942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" name="AutoShape 20">
            <a:extLst>
              <a:ext uri="{FF2B5EF4-FFF2-40B4-BE49-F238E27FC236}">
                <a16:creationId xmlns:a16="http://schemas.microsoft.com/office/drawing/2014/main" id="{9FF3DA8B-61A1-0466-DD6E-4EB9E05BF8F1}"/>
              </a:ext>
            </a:extLst>
          </p:cNvPr>
          <p:cNvCxnSpPr>
            <a:cxnSpLocks noChangeShapeType="1"/>
            <a:stCxn id="4" idx="5"/>
            <a:endCxn id="46" idx="1"/>
          </p:cNvCxnSpPr>
          <p:nvPr/>
        </p:nvCxnSpPr>
        <p:spPr bwMode="auto">
          <a:xfrm>
            <a:off x="3751932" y="5360021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21">
            <a:extLst>
              <a:ext uri="{FF2B5EF4-FFF2-40B4-BE49-F238E27FC236}">
                <a16:creationId xmlns:a16="http://schemas.microsoft.com/office/drawing/2014/main" id="{C47395B4-204F-3D2A-15E2-ABC048A01C58}"/>
              </a:ext>
            </a:extLst>
          </p:cNvPr>
          <p:cNvCxnSpPr>
            <a:cxnSpLocks noChangeShapeType="1"/>
            <a:stCxn id="5" idx="6"/>
            <a:endCxn id="46" idx="2"/>
          </p:cNvCxnSpPr>
          <p:nvPr/>
        </p:nvCxnSpPr>
        <p:spPr bwMode="auto">
          <a:xfrm flipV="1">
            <a:off x="2830418" y="5770481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22">
            <a:extLst>
              <a:ext uri="{FF2B5EF4-FFF2-40B4-BE49-F238E27FC236}">
                <a16:creationId xmlns:a16="http://schemas.microsoft.com/office/drawing/2014/main" id="{77F99EC5-24A1-CEFD-4DB4-ECA150192465}"/>
              </a:ext>
            </a:extLst>
          </p:cNvPr>
          <p:cNvCxnSpPr>
            <a:cxnSpLocks noChangeShapeType="1"/>
            <a:stCxn id="2" idx="6"/>
            <a:endCxn id="40" idx="1"/>
          </p:cNvCxnSpPr>
          <p:nvPr/>
        </p:nvCxnSpPr>
        <p:spPr bwMode="auto">
          <a:xfrm>
            <a:off x="3210656" y="4309091"/>
            <a:ext cx="1340036" cy="38515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23">
            <a:extLst>
              <a:ext uri="{FF2B5EF4-FFF2-40B4-BE49-F238E27FC236}">
                <a16:creationId xmlns:a16="http://schemas.microsoft.com/office/drawing/2014/main" id="{3A6EA15A-794E-13B9-3871-D9B69F66FE41}"/>
              </a:ext>
            </a:extLst>
          </p:cNvPr>
          <p:cNvCxnSpPr>
            <a:cxnSpLocks noChangeShapeType="1"/>
            <a:stCxn id="6" idx="1"/>
            <a:endCxn id="3" idx="5"/>
          </p:cNvCxnSpPr>
          <p:nvPr/>
        </p:nvCxnSpPr>
        <p:spPr bwMode="auto">
          <a:xfrm flipH="1" flipV="1">
            <a:off x="5636756" y="4479774"/>
            <a:ext cx="790120" cy="33930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24">
            <a:extLst>
              <a:ext uri="{FF2B5EF4-FFF2-40B4-BE49-F238E27FC236}">
                <a16:creationId xmlns:a16="http://schemas.microsoft.com/office/drawing/2014/main" id="{12B8CA30-3104-8EC8-6096-9E95FF68774B}"/>
              </a:ext>
            </a:extLst>
          </p:cNvPr>
          <p:cNvCxnSpPr>
            <a:cxnSpLocks noChangeShapeType="1"/>
            <a:stCxn id="47" idx="7"/>
            <a:endCxn id="6" idx="3"/>
          </p:cNvCxnSpPr>
          <p:nvPr/>
        </p:nvCxnSpPr>
        <p:spPr bwMode="auto">
          <a:xfrm flipV="1">
            <a:off x="5900221" y="5135837"/>
            <a:ext cx="526655" cy="469232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" name="Text Box 25">
            <a:extLst>
              <a:ext uri="{FF2B5EF4-FFF2-40B4-BE49-F238E27FC236}">
                <a16:creationId xmlns:a16="http://schemas.microsoft.com/office/drawing/2014/main" id="{6AF5B0D6-70C1-9FB0-494A-6892F9FCD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4273943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23" name="Text Box 26">
            <a:extLst>
              <a:ext uri="{FF2B5EF4-FFF2-40B4-BE49-F238E27FC236}">
                <a16:creationId xmlns:a16="http://schemas.microsoft.com/office/drawing/2014/main" id="{D8C55DCE-43B5-42FC-CFD2-7C55D5CF3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4895625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24" name="Text Box 27">
            <a:extLst>
              <a:ext uri="{FF2B5EF4-FFF2-40B4-BE49-F238E27FC236}">
                <a16:creationId xmlns:a16="http://schemas.microsoft.com/office/drawing/2014/main" id="{DC94F0DC-E375-6E73-6966-3B15EC2DD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4951184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34" name="Text Box 28">
            <a:extLst>
              <a:ext uri="{FF2B5EF4-FFF2-40B4-BE49-F238E27FC236}">
                <a16:creationId xmlns:a16="http://schemas.microsoft.com/office/drawing/2014/main" id="{5BCC9808-CF71-676B-E6D6-1FF82F883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4514465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35" name="Text Box 30">
            <a:extLst>
              <a:ext uri="{FF2B5EF4-FFF2-40B4-BE49-F238E27FC236}">
                <a16:creationId xmlns:a16="http://schemas.microsoft.com/office/drawing/2014/main" id="{69052A6C-C1EF-15E1-FB58-9D31B28EF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5320516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36" name="Text Box 31">
            <a:extLst>
              <a:ext uri="{FF2B5EF4-FFF2-40B4-BE49-F238E27FC236}">
                <a16:creationId xmlns:a16="http://schemas.microsoft.com/office/drawing/2014/main" id="{763B13E5-9110-E4F1-329F-3C04E25E9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3961735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37" name="Text Box 32">
            <a:extLst>
              <a:ext uri="{FF2B5EF4-FFF2-40B4-BE49-F238E27FC236}">
                <a16:creationId xmlns:a16="http://schemas.microsoft.com/office/drawing/2014/main" id="{E5E7D7F5-CD76-06CA-F513-E03BB4AC9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5285462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38" name="AutoShape 33">
            <a:extLst>
              <a:ext uri="{FF2B5EF4-FFF2-40B4-BE49-F238E27FC236}">
                <a16:creationId xmlns:a16="http://schemas.microsoft.com/office/drawing/2014/main" id="{C08B2732-2AB8-5CA8-4644-717E048B69A3}"/>
              </a:ext>
            </a:extLst>
          </p:cNvPr>
          <p:cNvCxnSpPr>
            <a:cxnSpLocks noChangeShapeType="1"/>
            <a:stCxn id="47" idx="0"/>
            <a:endCxn id="3" idx="4"/>
          </p:cNvCxnSpPr>
          <p:nvPr/>
        </p:nvCxnSpPr>
        <p:spPr bwMode="auto">
          <a:xfrm flipH="1" flipV="1">
            <a:off x="5479257" y="4545377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9" name="Text Box 34">
            <a:extLst>
              <a:ext uri="{FF2B5EF4-FFF2-40B4-BE49-F238E27FC236}">
                <a16:creationId xmlns:a16="http://schemas.microsoft.com/office/drawing/2014/main" id="{F89C2A19-1E59-E6FE-4606-8AA3D8C9D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4902913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40" name="Oval 35">
            <a:extLst>
              <a:ext uri="{FF2B5EF4-FFF2-40B4-BE49-F238E27FC236}">
                <a16:creationId xmlns:a16="http://schemas.microsoft.com/office/drawing/2014/main" id="{AD30BBAD-09AC-1275-A2C1-39DBA1493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4282003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41" name="AutoShape 37">
            <a:extLst>
              <a:ext uri="{FF2B5EF4-FFF2-40B4-BE49-F238E27FC236}">
                <a16:creationId xmlns:a16="http://schemas.microsoft.com/office/drawing/2014/main" id="{1E72B575-B866-87C9-F1F6-F6347DD96E65}"/>
              </a:ext>
            </a:extLst>
          </p:cNvPr>
          <p:cNvCxnSpPr>
            <a:cxnSpLocks noChangeShapeType="1"/>
            <a:stCxn id="40" idx="4"/>
            <a:endCxn id="46" idx="0"/>
          </p:cNvCxnSpPr>
          <p:nvPr/>
        </p:nvCxnSpPr>
        <p:spPr bwMode="auto">
          <a:xfrm flipH="1">
            <a:off x="4635958" y="4729966"/>
            <a:ext cx="72234" cy="816533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" name="Text Box 38 1">
            <a:extLst>
              <a:ext uri="{FF2B5EF4-FFF2-40B4-BE49-F238E27FC236}">
                <a16:creationId xmlns:a16="http://schemas.microsoft.com/office/drawing/2014/main" id="{229ECC34-3AC0-A841-8589-3F191AC2A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5113112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44" name="AutoShape 39">
            <a:extLst>
              <a:ext uri="{FF2B5EF4-FFF2-40B4-BE49-F238E27FC236}">
                <a16:creationId xmlns:a16="http://schemas.microsoft.com/office/drawing/2014/main" id="{45B94896-C702-FE6C-A32D-94E4630FD0F6}"/>
              </a:ext>
            </a:extLst>
          </p:cNvPr>
          <p:cNvCxnSpPr>
            <a:cxnSpLocks noChangeShapeType="1"/>
            <a:stCxn id="40" idx="3"/>
            <a:endCxn id="4" idx="7"/>
          </p:cNvCxnSpPr>
          <p:nvPr/>
        </p:nvCxnSpPr>
        <p:spPr bwMode="auto">
          <a:xfrm flipH="1">
            <a:off x="3751932" y="4664363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5" name="Text Box 40">
            <a:extLst>
              <a:ext uri="{FF2B5EF4-FFF2-40B4-BE49-F238E27FC236}">
                <a16:creationId xmlns:a16="http://schemas.microsoft.com/office/drawing/2014/main" id="{37204669-9AD6-7F1E-7B42-1614E4802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4517496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46" name="Oval 16">
            <a:extLst>
              <a:ext uri="{FF2B5EF4-FFF2-40B4-BE49-F238E27FC236}">
                <a16:creationId xmlns:a16="http://schemas.microsoft.com/office/drawing/2014/main" id="{3AAB6EC7-F887-F4CA-760E-17A0A8009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5546499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47" name="Oval 36">
            <a:extLst>
              <a:ext uri="{FF2B5EF4-FFF2-40B4-BE49-F238E27FC236}">
                <a16:creationId xmlns:a16="http://schemas.microsoft.com/office/drawing/2014/main" id="{1D945B45-2E90-7233-A1ED-83472B6B0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5539466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48" name="AutoShape 18 2">
            <a:extLst>
              <a:ext uri="{FF2B5EF4-FFF2-40B4-BE49-F238E27FC236}">
                <a16:creationId xmlns:a16="http://schemas.microsoft.com/office/drawing/2014/main" id="{F6640DFC-6825-2EE7-F5CA-034CEEDF6FC2}"/>
              </a:ext>
            </a:extLst>
          </p:cNvPr>
          <p:cNvCxnSpPr>
            <a:cxnSpLocks noChangeShapeType="1"/>
            <a:stCxn id="47" idx="2"/>
            <a:endCxn id="46" idx="6"/>
          </p:cNvCxnSpPr>
          <p:nvPr/>
        </p:nvCxnSpPr>
        <p:spPr bwMode="auto">
          <a:xfrm flipH="1">
            <a:off x="4858696" y="5763448"/>
            <a:ext cx="661287" cy="7033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5" name="Text Box 38 2">
            <a:extLst>
              <a:ext uri="{FF2B5EF4-FFF2-40B4-BE49-F238E27FC236}">
                <a16:creationId xmlns:a16="http://schemas.microsoft.com/office/drawing/2014/main" id="{4B3B4629-0AE5-AE6E-8F5C-FF3AE067F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5965273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6" name="Text Box 38 3">
            <a:extLst>
              <a:ext uri="{FF2B5EF4-FFF2-40B4-BE49-F238E27FC236}">
                <a16:creationId xmlns:a16="http://schemas.microsoft.com/office/drawing/2014/main" id="{B16355D7-F908-5A8E-5AC9-8F26A5ECE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5766619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12" name="Picture 11" descr="\documentclass{article}&#10;\usepackage{amsmath}&#10;\pagestyle{empty}&#10;\usepackage{xcolor}&#10;\begin{document}&#10;&#10;\textcolor{red}{$d[B]=1$}&#10;&#10;\end{document}" title="IguanaTex Bitmap Display">
            <a:extLst>
              <a:ext uri="{FF2B5EF4-FFF2-40B4-BE49-F238E27FC236}">
                <a16:creationId xmlns:a16="http://schemas.microsoft.com/office/drawing/2014/main" id="{A3D5B30C-CCD6-3AA6-8A9D-2B6FF783016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4779" y="4102893"/>
            <a:ext cx="871028" cy="243247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begin{document}&#10;&#10;\textcolor{red}{$d[C]=5$}&#10;&#10;\end{document}" title="IguanaTex Bitmap Display">
            <a:extLst>
              <a:ext uri="{FF2B5EF4-FFF2-40B4-BE49-F238E27FC236}">
                <a16:creationId xmlns:a16="http://schemas.microsoft.com/office/drawing/2014/main" id="{A673038D-CCB5-69AD-5B55-3B81DD802FF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4780" y="4423758"/>
            <a:ext cx="873941" cy="243247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usepackage{xcolor}&#10;\begin{document}&#10;&#10;\textcolor{red}{$d[D]=3$}&#10;&#10;\end{document}" title="IguanaTex Bitmap Display">
            <a:extLst>
              <a:ext uri="{FF2B5EF4-FFF2-40B4-BE49-F238E27FC236}">
                <a16:creationId xmlns:a16="http://schemas.microsoft.com/office/drawing/2014/main" id="{511D4BC7-E676-D4E4-8E15-48A93505DBD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64779" y="4738277"/>
            <a:ext cx="891420" cy="243247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usepackage{xcolor}&#10;\begin{document}&#10;&#10;\textcolor{red}{$d[E]=8$}&#10;&#10;\end{document}" title="IguanaTex Bitmap Display">
            <a:extLst>
              <a:ext uri="{FF2B5EF4-FFF2-40B4-BE49-F238E27FC236}">
                <a16:creationId xmlns:a16="http://schemas.microsoft.com/office/drawing/2014/main" id="{73EF545C-BD48-9E09-AB85-BD2DF391E6C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4779" y="5079820"/>
            <a:ext cx="876854" cy="243247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usepackage{xcolor}&#10;\begin{document}&#10;&#10;\textcolor{red}{$d[F]=2$}&#10;&#10;\end{document}" title="IguanaTex Bitmap Display">
            <a:extLst>
              <a:ext uri="{FF2B5EF4-FFF2-40B4-BE49-F238E27FC236}">
                <a16:creationId xmlns:a16="http://schemas.microsoft.com/office/drawing/2014/main" id="{AC92F1DB-AE98-97F1-0116-2B653F37C34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64780" y="5368858"/>
            <a:ext cx="872484" cy="243247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usepackage{xcolor}&#10;\begin{document}&#10;&#10;$\textbf{d[G]=4}$&#10;&#10;\end{document}" title="IguanaTex Bitmap Display">
            <a:extLst>
              <a:ext uri="{FF2B5EF4-FFF2-40B4-BE49-F238E27FC236}">
                <a16:creationId xmlns:a16="http://schemas.microsoft.com/office/drawing/2014/main" id="{915E7288-46A3-7CF8-737A-D9C872E1720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4780" y="5670247"/>
            <a:ext cx="865202" cy="243247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usepackage{xcolor}&#10;\begin{document}&#10;&#10;\textcolor{red}{$d[H]=12$}&#10;&#10;\end{document}" title="IguanaTex Bitmap Display">
            <a:extLst>
              <a:ext uri="{FF2B5EF4-FFF2-40B4-BE49-F238E27FC236}">
                <a16:creationId xmlns:a16="http://schemas.microsoft.com/office/drawing/2014/main" id="{CCBD2AB2-8238-9B7E-2462-4A847EC2BE2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64781" y="5970531"/>
            <a:ext cx="1025425" cy="243247"/>
          </a:xfrm>
          <a:prstGeom prst="rect">
            <a:avLst/>
          </a:prstGeom>
        </p:spPr>
      </p:pic>
      <p:pic>
        <p:nvPicPr>
          <p:cNvPr id="74" name="Picture 73" descr="\documentclass{article}&#10;\usepackage{amsmath}&#10;\pagestyle{empty}&#10;\usepackage{xcolor}&#10;\begin{document}&#10;&#10;\textcolor{red}{$d[A]=0$}&#10;&#10;\end{document}" title="IguanaTex Bitmap Display">
            <a:extLst>
              <a:ext uri="{FF2B5EF4-FFF2-40B4-BE49-F238E27FC236}">
                <a16:creationId xmlns:a16="http://schemas.microsoft.com/office/drawing/2014/main" id="{2A261DDE-4061-B208-D003-D0FA09C72D2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64781" y="3802059"/>
            <a:ext cx="868115" cy="2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346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Prim’s Algorithm for MSTs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426" y="1147035"/>
                <a:ext cx="90155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 eaLnBrk="1" hangingPunct="1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Idea 2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Similar to Dijkstra</a:t>
                </a:r>
                <a:r>
                  <a:rPr lang="ja-JP" altLang="en-US" sz="2400" dirty="0">
                    <a:solidFill>
                      <a:srgbClr val="3A3A82"/>
                    </a:solidFill>
                    <a:latin typeface="+mj-lt"/>
                  </a:rPr>
                  <a:t>’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s algorithm.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pick an arbitrary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latin typeface="+mj-lt"/>
                  </a:rPr>
                  <a:t>. </a:t>
                </a:r>
              </a:p>
              <a:p>
                <a:pPr marL="76200" indent="0" eaLnBrk="1" hangingPunct="1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At each step: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add to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current tree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the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with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smallest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and the corresponding incident to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edge.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update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the labels of the vertices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adjacent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7620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	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	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26" y="1147035"/>
                <a:ext cx="9015573" cy="1982912"/>
              </a:xfrm>
              <a:prstGeom prst="rect">
                <a:avLst/>
              </a:prstGeom>
              <a:blipFill>
                <a:blip r:embed="rId11"/>
                <a:stretch>
                  <a:fillRect l="-135" t="-615" b="-35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1">
            <a:extLst>
              <a:ext uri="{FF2B5EF4-FFF2-40B4-BE49-F238E27FC236}">
                <a16:creationId xmlns:a16="http://schemas.microsoft.com/office/drawing/2014/main" id="{4536180E-8D92-ADC5-968C-EF0D2FE3D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4085109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3" name="Oval 12">
            <a:extLst>
              <a:ext uri="{FF2B5EF4-FFF2-40B4-BE49-F238E27FC236}">
                <a16:creationId xmlns:a16="http://schemas.microsoft.com/office/drawing/2014/main" id="{F0E30447-45C4-0C46-8505-809890846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4097414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4" name="Oval 13">
            <a:extLst>
              <a:ext uri="{FF2B5EF4-FFF2-40B4-BE49-F238E27FC236}">
                <a16:creationId xmlns:a16="http://schemas.microsoft.com/office/drawing/2014/main" id="{FCCE89E6-4364-4C65-DEE1-DB580AB45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4977661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5" name="Oval 14">
            <a:extLst>
              <a:ext uri="{FF2B5EF4-FFF2-40B4-BE49-F238E27FC236}">
                <a16:creationId xmlns:a16="http://schemas.microsoft.com/office/drawing/2014/main" id="{B40B3FB6-5EA5-8454-3309-49A5E0177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5935411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A</a:t>
            </a:r>
          </a:p>
        </p:txBody>
      </p:sp>
      <p:sp>
        <p:nvSpPr>
          <p:cNvPr id="6" name="Oval 15">
            <a:extLst>
              <a:ext uri="{FF2B5EF4-FFF2-40B4-BE49-F238E27FC236}">
                <a16:creationId xmlns:a16="http://schemas.microsoft.com/office/drawing/2014/main" id="{B13DF299-ACF0-D427-29AD-FAFF2BC3C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4753477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7" name="AutoShape 17">
            <a:extLst>
              <a:ext uri="{FF2B5EF4-FFF2-40B4-BE49-F238E27FC236}">
                <a16:creationId xmlns:a16="http://schemas.microsoft.com/office/drawing/2014/main" id="{83E821D8-F635-D339-DC3A-A9A9BA1B90AB}"/>
              </a:ext>
            </a:extLst>
          </p:cNvPr>
          <p:cNvCxnSpPr>
            <a:cxnSpLocks noChangeShapeType="1"/>
            <a:stCxn id="2" idx="5"/>
            <a:endCxn id="4" idx="1"/>
          </p:cNvCxnSpPr>
          <p:nvPr/>
        </p:nvCxnSpPr>
        <p:spPr bwMode="auto">
          <a:xfrm>
            <a:off x="3145417" y="4467469"/>
            <a:ext cx="291516" cy="575795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" name="AutoShape 18 1">
            <a:extLst>
              <a:ext uri="{FF2B5EF4-FFF2-40B4-BE49-F238E27FC236}">
                <a16:creationId xmlns:a16="http://schemas.microsoft.com/office/drawing/2014/main" id="{CEA6186E-59F8-C654-45E5-30255162E8BB}"/>
              </a:ext>
            </a:extLst>
          </p:cNvPr>
          <p:cNvCxnSpPr>
            <a:cxnSpLocks noChangeShapeType="1"/>
            <a:stCxn id="4" idx="3"/>
            <a:endCxn id="5" idx="7"/>
          </p:cNvCxnSpPr>
          <p:nvPr/>
        </p:nvCxnSpPr>
        <p:spPr bwMode="auto">
          <a:xfrm flipH="1">
            <a:off x="2765179" y="5360021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" name="AutoShape 19">
            <a:extLst>
              <a:ext uri="{FF2B5EF4-FFF2-40B4-BE49-F238E27FC236}">
                <a16:creationId xmlns:a16="http://schemas.microsoft.com/office/drawing/2014/main" id="{AE19249F-A180-248C-C72E-2D4C47916651}"/>
              </a:ext>
            </a:extLst>
          </p:cNvPr>
          <p:cNvCxnSpPr>
            <a:cxnSpLocks noChangeShapeType="1"/>
            <a:stCxn id="2" idx="3"/>
            <a:endCxn id="5" idx="0"/>
          </p:cNvCxnSpPr>
          <p:nvPr/>
        </p:nvCxnSpPr>
        <p:spPr bwMode="auto">
          <a:xfrm flipH="1">
            <a:off x="2607680" y="4467469"/>
            <a:ext cx="222738" cy="1467942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" name="AutoShape 20">
            <a:extLst>
              <a:ext uri="{FF2B5EF4-FFF2-40B4-BE49-F238E27FC236}">
                <a16:creationId xmlns:a16="http://schemas.microsoft.com/office/drawing/2014/main" id="{9FF3DA8B-61A1-0466-DD6E-4EB9E05BF8F1}"/>
              </a:ext>
            </a:extLst>
          </p:cNvPr>
          <p:cNvCxnSpPr>
            <a:cxnSpLocks noChangeShapeType="1"/>
            <a:stCxn id="4" idx="5"/>
            <a:endCxn id="46" idx="1"/>
          </p:cNvCxnSpPr>
          <p:nvPr/>
        </p:nvCxnSpPr>
        <p:spPr bwMode="auto">
          <a:xfrm>
            <a:off x="3751932" y="5360021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21">
            <a:extLst>
              <a:ext uri="{FF2B5EF4-FFF2-40B4-BE49-F238E27FC236}">
                <a16:creationId xmlns:a16="http://schemas.microsoft.com/office/drawing/2014/main" id="{C47395B4-204F-3D2A-15E2-ABC048A01C58}"/>
              </a:ext>
            </a:extLst>
          </p:cNvPr>
          <p:cNvCxnSpPr>
            <a:cxnSpLocks noChangeShapeType="1"/>
            <a:stCxn id="5" idx="6"/>
            <a:endCxn id="46" idx="2"/>
          </p:cNvCxnSpPr>
          <p:nvPr/>
        </p:nvCxnSpPr>
        <p:spPr bwMode="auto">
          <a:xfrm flipV="1">
            <a:off x="2830418" y="5770481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22">
            <a:extLst>
              <a:ext uri="{FF2B5EF4-FFF2-40B4-BE49-F238E27FC236}">
                <a16:creationId xmlns:a16="http://schemas.microsoft.com/office/drawing/2014/main" id="{77F99EC5-24A1-CEFD-4DB4-ECA150192465}"/>
              </a:ext>
            </a:extLst>
          </p:cNvPr>
          <p:cNvCxnSpPr>
            <a:cxnSpLocks noChangeShapeType="1"/>
            <a:stCxn id="2" idx="6"/>
            <a:endCxn id="40" idx="1"/>
          </p:cNvCxnSpPr>
          <p:nvPr/>
        </p:nvCxnSpPr>
        <p:spPr bwMode="auto">
          <a:xfrm>
            <a:off x="3210656" y="4309091"/>
            <a:ext cx="1340036" cy="38515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23">
            <a:extLst>
              <a:ext uri="{FF2B5EF4-FFF2-40B4-BE49-F238E27FC236}">
                <a16:creationId xmlns:a16="http://schemas.microsoft.com/office/drawing/2014/main" id="{3A6EA15A-794E-13B9-3871-D9B69F66FE41}"/>
              </a:ext>
            </a:extLst>
          </p:cNvPr>
          <p:cNvCxnSpPr>
            <a:cxnSpLocks noChangeShapeType="1"/>
            <a:stCxn id="6" idx="1"/>
            <a:endCxn id="3" idx="5"/>
          </p:cNvCxnSpPr>
          <p:nvPr/>
        </p:nvCxnSpPr>
        <p:spPr bwMode="auto">
          <a:xfrm flipH="1" flipV="1">
            <a:off x="5636756" y="4479774"/>
            <a:ext cx="790120" cy="339306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24">
            <a:extLst>
              <a:ext uri="{FF2B5EF4-FFF2-40B4-BE49-F238E27FC236}">
                <a16:creationId xmlns:a16="http://schemas.microsoft.com/office/drawing/2014/main" id="{12B8CA30-3104-8EC8-6096-9E95FF68774B}"/>
              </a:ext>
            </a:extLst>
          </p:cNvPr>
          <p:cNvCxnSpPr>
            <a:cxnSpLocks noChangeShapeType="1"/>
            <a:stCxn id="47" idx="7"/>
            <a:endCxn id="6" idx="3"/>
          </p:cNvCxnSpPr>
          <p:nvPr/>
        </p:nvCxnSpPr>
        <p:spPr bwMode="auto">
          <a:xfrm flipV="1">
            <a:off x="5900221" y="5135837"/>
            <a:ext cx="526655" cy="469232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" name="Text Box 25">
            <a:extLst>
              <a:ext uri="{FF2B5EF4-FFF2-40B4-BE49-F238E27FC236}">
                <a16:creationId xmlns:a16="http://schemas.microsoft.com/office/drawing/2014/main" id="{6AF5B0D6-70C1-9FB0-494A-6892F9FCD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4273943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23" name="Text Box 26">
            <a:extLst>
              <a:ext uri="{FF2B5EF4-FFF2-40B4-BE49-F238E27FC236}">
                <a16:creationId xmlns:a16="http://schemas.microsoft.com/office/drawing/2014/main" id="{D8C55DCE-43B5-42FC-CFD2-7C55D5CF3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4895625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24" name="Text Box 27">
            <a:extLst>
              <a:ext uri="{FF2B5EF4-FFF2-40B4-BE49-F238E27FC236}">
                <a16:creationId xmlns:a16="http://schemas.microsoft.com/office/drawing/2014/main" id="{DC94F0DC-E375-6E73-6966-3B15EC2DD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4951184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34" name="Text Box 28">
            <a:extLst>
              <a:ext uri="{FF2B5EF4-FFF2-40B4-BE49-F238E27FC236}">
                <a16:creationId xmlns:a16="http://schemas.microsoft.com/office/drawing/2014/main" id="{5BCC9808-CF71-676B-E6D6-1FF82F883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4514465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35" name="Text Box 30">
            <a:extLst>
              <a:ext uri="{FF2B5EF4-FFF2-40B4-BE49-F238E27FC236}">
                <a16:creationId xmlns:a16="http://schemas.microsoft.com/office/drawing/2014/main" id="{69052A6C-C1EF-15E1-FB58-9D31B28EF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5320516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36" name="Text Box 31">
            <a:extLst>
              <a:ext uri="{FF2B5EF4-FFF2-40B4-BE49-F238E27FC236}">
                <a16:creationId xmlns:a16="http://schemas.microsoft.com/office/drawing/2014/main" id="{763B13E5-9110-E4F1-329F-3C04E25E9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3961735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37" name="Text Box 32">
            <a:extLst>
              <a:ext uri="{FF2B5EF4-FFF2-40B4-BE49-F238E27FC236}">
                <a16:creationId xmlns:a16="http://schemas.microsoft.com/office/drawing/2014/main" id="{E5E7D7F5-CD76-06CA-F513-E03BB4AC9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5285462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38" name="AutoShape 33">
            <a:extLst>
              <a:ext uri="{FF2B5EF4-FFF2-40B4-BE49-F238E27FC236}">
                <a16:creationId xmlns:a16="http://schemas.microsoft.com/office/drawing/2014/main" id="{C08B2732-2AB8-5CA8-4644-717E048B69A3}"/>
              </a:ext>
            </a:extLst>
          </p:cNvPr>
          <p:cNvCxnSpPr>
            <a:cxnSpLocks noChangeShapeType="1"/>
            <a:stCxn id="47" idx="0"/>
            <a:endCxn id="3" idx="4"/>
          </p:cNvCxnSpPr>
          <p:nvPr/>
        </p:nvCxnSpPr>
        <p:spPr bwMode="auto">
          <a:xfrm flipH="1" flipV="1">
            <a:off x="5479257" y="4545377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9" name="Text Box 34">
            <a:extLst>
              <a:ext uri="{FF2B5EF4-FFF2-40B4-BE49-F238E27FC236}">
                <a16:creationId xmlns:a16="http://schemas.microsoft.com/office/drawing/2014/main" id="{F89C2A19-1E59-E6FE-4606-8AA3D8C9D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4902913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40" name="Oval 35">
            <a:extLst>
              <a:ext uri="{FF2B5EF4-FFF2-40B4-BE49-F238E27FC236}">
                <a16:creationId xmlns:a16="http://schemas.microsoft.com/office/drawing/2014/main" id="{AD30BBAD-09AC-1275-A2C1-39DBA1493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4282003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41" name="AutoShape 37">
            <a:extLst>
              <a:ext uri="{FF2B5EF4-FFF2-40B4-BE49-F238E27FC236}">
                <a16:creationId xmlns:a16="http://schemas.microsoft.com/office/drawing/2014/main" id="{1E72B575-B866-87C9-F1F6-F6347DD96E65}"/>
              </a:ext>
            </a:extLst>
          </p:cNvPr>
          <p:cNvCxnSpPr>
            <a:cxnSpLocks noChangeShapeType="1"/>
            <a:stCxn id="40" idx="4"/>
            <a:endCxn id="46" idx="0"/>
          </p:cNvCxnSpPr>
          <p:nvPr/>
        </p:nvCxnSpPr>
        <p:spPr bwMode="auto">
          <a:xfrm flipH="1">
            <a:off x="4635958" y="4729966"/>
            <a:ext cx="72234" cy="816533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" name="Text Box 38 1">
            <a:extLst>
              <a:ext uri="{FF2B5EF4-FFF2-40B4-BE49-F238E27FC236}">
                <a16:creationId xmlns:a16="http://schemas.microsoft.com/office/drawing/2014/main" id="{229ECC34-3AC0-A841-8589-3F191AC2A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5113112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44" name="AutoShape 39">
            <a:extLst>
              <a:ext uri="{FF2B5EF4-FFF2-40B4-BE49-F238E27FC236}">
                <a16:creationId xmlns:a16="http://schemas.microsoft.com/office/drawing/2014/main" id="{45B94896-C702-FE6C-A32D-94E4630FD0F6}"/>
              </a:ext>
            </a:extLst>
          </p:cNvPr>
          <p:cNvCxnSpPr>
            <a:cxnSpLocks noChangeShapeType="1"/>
            <a:stCxn id="40" idx="3"/>
            <a:endCxn id="4" idx="7"/>
          </p:cNvCxnSpPr>
          <p:nvPr/>
        </p:nvCxnSpPr>
        <p:spPr bwMode="auto">
          <a:xfrm flipH="1">
            <a:off x="3751932" y="4664363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5" name="Text Box 40">
            <a:extLst>
              <a:ext uri="{FF2B5EF4-FFF2-40B4-BE49-F238E27FC236}">
                <a16:creationId xmlns:a16="http://schemas.microsoft.com/office/drawing/2014/main" id="{37204669-9AD6-7F1E-7B42-1614E4802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4517496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46" name="Oval 16">
            <a:extLst>
              <a:ext uri="{FF2B5EF4-FFF2-40B4-BE49-F238E27FC236}">
                <a16:creationId xmlns:a16="http://schemas.microsoft.com/office/drawing/2014/main" id="{3AAB6EC7-F887-F4CA-760E-17A0A8009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5546499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47" name="Oval 36">
            <a:extLst>
              <a:ext uri="{FF2B5EF4-FFF2-40B4-BE49-F238E27FC236}">
                <a16:creationId xmlns:a16="http://schemas.microsoft.com/office/drawing/2014/main" id="{1D945B45-2E90-7233-A1ED-83472B6B0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5539466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48" name="AutoShape 18 2">
            <a:extLst>
              <a:ext uri="{FF2B5EF4-FFF2-40B4-BE49-F238E27FC236}">
                <a16:creationId xmlns:a16="http://schemas.microsoft.com/office/drawing/2014/main" id="{F6640DFC-6825-2EE7-F5CA-034CEEDF6FC2}"/>
              </a:ext>
            </a:extLst>
          </p:cNvPr>
          <p:cNvCxnSpPr>
            <a:cxnSpLocks noChangeShapeType="1"/>
            <a:stCxn id="47" idx="2"/>
            <a:endCxn id="46" idx="6"/>
          </p:cNvCxnSpPr>
          <p:nvPr/>
        </p:nvCxnSpPr>
        <p:spPr bwMode="auto">
          <a:xfrm flipH="1">
            <a:off x="4858696" y="5763448"/>
            <a:ext cx="661287" cy="7033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5" name="Text Box 38 2">
            <a:extLst>
              <a:ext uri="{FF2B5EF4-FFF2-40B4-BE49-F238E27FC236}">
                <a16:creationId xmlns:a16="http://schemas.microsoft.com/office/drawing/2014/main" id="{4B3B4629-0AE5-AE6E-8F5C-FF3AE067F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5965273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6" name="Text Box 38 3">
            <a:extLst>
              <a:ext uri="{FF2B5EF4-FFF2-40B4-BE49-F238E27FC236}">
                <a16:creationId xmlns:a16="http://schemas.microsoft.com/office/drawing/2014/main" id="{B16355D7-F908-5A8E-5AC9-8F26A5ECE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5766619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12" name="Picture 11" descr="\documentclass{article}&#10;\usepackage{amsmath}&#10;\pagestyle{empty}&#10;\usepackage{xcolor}&#10;\begin{document}&#10;&#10;\textcolor{red}{$d[B]=1$}&#10;&#10;\end{document}" title="IguanaTex Bitmap Display">
            <a:extLst>
              <a:ext uri="{FF2B5EF4-FFF2-40B4-BE49-F238E27FC236}">
                <a16:creationId xmlns:a16="http://schemas.microsoft.com/office/drawing/2014/main" id="{A3D5B30C-CCD6-3AA6-8A9D-2B6FF783016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4779" y="4102893"/>
            <a:ext cx="871028" cy="243247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begin{document}&#10;&#10;\textcolor{red}{$d[C]=5$}&#10;&#10;\end{document}" title="IguanaTex Bitmap Display">
            <a:extLst>
              <a:ext uri="{FF2B5EF4-FFF2-40B4-BE49-F238E27FC236}">
                <a16:creationId xmlns:a16="http://schemas.microsoft.com/office/drawing/2014/main" id="{A673038D-CCB5-69AD-5B55-3B81DD802FF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4780" y="4423758"/>
            <a:ext cx="873941" cy="243247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usepackage{xcolor}&#10;\begin{document}&#10;&#10;\textcolor{red}{$d[D]=3$}&#10;&#10;\end{document}" title="IguanaTex Bitmap Display">
            <a:extLst>
              <a:ext uri="{FF2B5EF4-FFF2-40B4-BE49-F238E27FC236}">
                <a16:creationId xmlns:a16="http://schemas.microsoft.com/office/drawing/2014/main" id="{511D4BC7-E676-D4E4-8E15-48A93505DBD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64779" y="4738277"/>
            <a:ext cx="891420" cy="243247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usepackage{xcolor}&#10;\begin{document}&#10;&#10;\textcolor{red}{$d[E]=8$}&#10;&#10;\end{document}" title="IguanaTex Bitmap Display">
            <a:extLst>
              <a:ext uri="{FF2B5EF4-FFF2-40B4-BE49-F238E27FC236}">
                <a16:creationId xmlns:a16="http://schemas.microsoft.com/office/drawing/2014/main" id="{73EF545C-BD48-9E09-AB85-BD2DF391E6C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4779" y="5079820"/>
            <a:ext cx="876854" cy="243247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usepackage{xcolor}&#10;\begin{document}&#10;&#10;\textcolor{red}{$d[F]=2$}&#10;&#10;\end{document}" title="IguanaTex Bitmap Display">
            <a:extLst>
              <a:ext uri="{FF2B5EF4-FFF2-40B4-BE49-F238E27FC236}">
                <a16:creationId xmlns:a16="http://schemas.microsoft.com/office/drawing/2014/main" id="{AC92F1DB-AE98-97F1-0116-2B653F37C34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64780" y="5368858"/>
            <a:ext cx="872484" cy="243247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usepackage{xcolor}&#10;\begin{document}&#10;&#10;\textcolor{red}{$d[G]=4$}&#10;&#10;\end{document}" title="IguanaTex Bitmap Display">
            <a:extLst>
              <a:ext uri="{FF2B5EF4-FFF2-40B4-BE49-F238E27FC236}">
                <a16:creationId xmlns:a16="http://schemas.microsoft.com/office/drawing/2014/main" id="{12C5FBE4-E51F-D544-159D-3097A9E07731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4780" y="5670248"/>
            <a:ext cx="879768" cy="243247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usepackage{xcolor}&#10;\begin{document}&#10;&#10;\textcolor{red}{$d[H]=12$}&#10;&#10;\end{document}" title="IguanaTex Bitmap Display">
            <a:extLst>
              <a:ext uri="{FF2B5EF4-FFF2-40B4-BE49-F238E27FC236}">
                <a16:creationId xmlns:a16="http://schemas.microsoft.com/office/drawing/2014/main" id="{CCBD2AB2-8238-9B7E-2462-4A847EC2BE2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64781" y="5970531"/>
            <a:ext cx="1025425" cy="243247"/>
          </a:xfrm>
          <a:prstGeom prst="rect">
            <a:avLst/>
          </a:prstGeom>
        </p:spPr>
      </p:pic>
      <p:pic>
        <p:nvPicPr>
          <p:cNvPr id="74" name="Picture 73" descr="\documentclass{article}&#10;\usepackage{amsmath}&#10;\pagestyle{empty}&#10;\usepackage{xcolor}&#10;\begin{document}&#10;&#10;\textcolor{red}{$d[A]=0$}&#10;&#10;\end{document}" title="IguanaTex Bitmap Display">
            <a:extLst>
              <a:ext uri="{FF2B5EF4-FFF2-40B4-BE49-F238E27FC236}">
                <a16:creationId xmlns:a16="http://schemas.microsoft.com/office/drawing/2014/main" id="{2A261DDE-4061-B208-D003-D0FA09C72D2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64781" y="3802059"/>
            <a:ext cx="868115" cy="2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84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" descr="HH01008_">
            <a:extLst>
              <a:ext uri="{FF2B5EF4-FFF2-40B4-BE49-F238E27FC236}">
                <a16:creationId xmlns:a16="http://schemas.microsoft.com/office/drawing/2014/main" id="{896AEC59-539E-7BFE-F413-31B93643A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51" y="2104017"/>
            <a:ext cx="708025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Fractional Knapsack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82E935-7620-74BA-3A75-0ED3E8184FEF}"/>
              </a:ext>
            </a:extLst>
          </p:cNvPr>
          <p:cNvSpPr txBox="1">
            <a:spLocks/>
          </p:cNvSpPr>
          <p:nvPr/>
        </p:nvSpPr>
        <p:spPr>
          <a:xfrm>
            <a:off x="306467" y="1081352"/>
            <a:ext cx="8622816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Greedy approach.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Keep taking item with highest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value to weight ratio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until knapsack is full or run out of items.</a:t>
            </a:r>
          </a:p>
        </p:txBody>
      </p:sp>
      <p:pic>
        <p:nvPicPr>
          <p:cNvPr id="7" name="Picture 6" descr="HH01008_">
            <a:extLst>
              <a:ext uri="{FF2B5EF4-FFF2-40B4-BE49-F238E27FC236}">
                <a16:creationId xmlns:a16="http://schemas.microsoft.com/office/drawing/2014/main" id="{F6462817-7538-6FB3-F4B7-04D3AEE28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921" y="2446561"/>
            <a:ext cx="495300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8" descr="HH01008_">
            <a:extLst>
              <a:ext uri="{FF2B5EF4-FFF2-40B4-BE49-F238E27FC236}">
                <a16:creationId xmlns:a16="http://schemas.microsoft.com/office/drawing/2014/main" id="{09C3B9B1-95E3-B3F9-EEF4-497C88B5C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158" y="2751361"/>
            <a:ext cx="325438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9" descr="HH01008_">
            <a:extLst>
              <a:ext uri="{FF2B5EF4-FFF2-40B4-BE49-F238E27FC236}">
                <a16:creationId xmlns:a16="http://schemas.microsoft.com/office/drawing/2014/main" id="{9B3A1A93-0ABC-F13E-FCF1-2B6CE9DDF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783" y="2267173"/>
            <a:ext cx="5953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0" descr="HH01008_">
            <a:extLst>
              <a:ext uri="{FF2B5EF4-FFF2-40B4-BE49-F238E27FC236}">
                <a16:creationId xmlns:a16="http://schemas.microsoft.com/office/drawing/2014/main" id="{79CDF173-45E7-874A-1DCC-F58F9E9FF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633" y="2800573"/>
            <a:ext cx="28257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 Box 13">
            <a:extLst>
              <a:ext uri="{FF2B5EF4-FFF2-40B4-BE49-F238E27FC236}">
                <a16:creationId xmlns:a16="http://schemas.microsoft.com/office/drawing/2014/main" id="{1FC1E418-1888-A143-DC15-91957A1A7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6346" y="2952973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3" name="Text Box 14">
            <a:extLst>
              <a:ext uri="{FF2B5EF4-FFF2-40B4-BE49-F238E27FC236}">
                <a16:creationId xmlns:a16="http://schemas.microsoft.com/office/drawing/2014/main" id="{40CFADED-E651-C3A1-8A20-0281E0CF1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9296" y="2952973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4" name="Text Box 15">
            <a:extLst>
              <a:ext uri="{FF2B5EF4-FFF2-40B4-BE49-F238E27FC236}">
                <a16:creationId xmlns:a16="http://schemas.microsoft.com/office/drawing/2014/main" id="{7B219FCD-CE94-03F8-09FF-8BE45524B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9858" y="2952973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5" name="Text Box 16">
            <a:extLst>
              <a:ext uri="{FF2B5EF4-FFF2-40B4-BE49-F238E27FC236}">
                <a16:creationId xmlns:a16="http://schemas.microsoft.com/office/drawing/2014/main" id="{BC3868FA-3AC3-9A3F-F080-60EF756C6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008" y="2952973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6" name="Text Box 17">
            <a:extLst>
              <a:ext uri="{FF2B5EF4-FFF2-40B4-BE49-F238E27FC236}">
                <a16:creationId xmlns:a16="http://schemas.microsoft.com/office/drawing/2014/main" id="{E4C14AD9-150B-377F-6AE6-908F7A873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6696" y="2952973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57" name="Text Box 10">
            <a:extLst>
              <a:ext uri="{FF2B5EF4-FFF2-40B4-BE49-F238E27FC236}">
                <a16:creationId xmlns:a16="http://schemas.microsoft.com/office/drawing/2014/main" id="{86F1AAA4-F42C-7E33-6FCB-A1AD0AE9D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638" y="3519770"/>
            <a:ext cx="11595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Weight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58" name="Text Box 11">
            <a:extLst>
              <a:ext uri="{FF2B5EF4-FFF2-40B4-BE49-F238E27FC236}">
                <a16:creationId xmlns:a16="http://schemas.microsoft.com/office/drawing/2014/main" id="{CA07FF03-E875-2B5B-417F-6F0A90D6E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7628" y="3981435"/>
            <a:ext cx="9578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Value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59" name="Text Box 17">
            <a:extLst>
              <a:ext uri="{FF2B5EF4-FFF2-40B4-BE49-F238E27FC236}">
                <a16:creationId xmlns:a16="http://schemas.microsoft.com/office/drawing/2014/main" id="{265B185D-525B-A948-6C40-C533C2115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792" y="3565938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4 ml</a:t>
            </a:r>
          </a:p>
        </p:txBody>
      </p:sp>
      <p:sp>
        <p:nvSpPr>
          <p:cNvPr id="60" name="Text Box 18">
            <a:extLst>
              <a:ext uri="{FF2B5EF4-FFF2-40B4-BE49-F238E27FC236}">
                <a16:creationId xmlns:a16="http://schemas.microsoft.com/office/drawing/2014/main" id="{CD76CA97-E6B3-FB4C-52FE-6E60EB7DC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775" y="3565938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8 ml</a:t>
            </a:r>
          </a:p>
        </p:txBody>
      </p:sp>
      <p:sp>
        <p:nvSpPr>
          <p:cNvPr id="61" name="Text Box 19">
            <a:extLst>
              <a:ext uri="{FF2B5EF4-FFF2-40B4-BE49-F238E27FC236}">
                <a16:creationId xmlns:a16="http://schemas.microsoft.com/office/drawing/2014/main" id="{9636F029-F9E8-80F4-4DE3-27DBCC734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612" y="3563842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2 ml</a:t>
            </a:r>
          </a:p>
        </p:txBody>
      </p:sp>
      <p:sp>
        <p:nvSpPr>
          <p:cNvPr id="63" name="Text Box 22">
            <a:extLst>
              <a:ext uri="{FF2B5EF4-FFF2-40B4-BE49-F238E27FC236}">
                <a16:creationId xmlns:a16="http://schemas.microsoft.com/office/drawing/2014/main" id="{5410C8CC-D7DF-CD23-1D22-C0C0CFCBA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8963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$12</a:t>
            </a:r>
          </a:p>
        </p:txBody>
      </p:sp>
      <p:sp>
        <p:nvSpPr>
          <p:cNvPr id="64" name="Text Box 23">
            <a:extLst>
              <a:ext uri="{FF2B5EF4-FFF2-40B4-BE49-F238E27FC236}">
                <a16:creationId xmlns:a16="http://schemas.microsoft.com/office/drawing/2014/main" id="{B0FF1350-6004-93F3-4C61-6DA138A04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533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$32</a:t>
            </a:r>
          </a:p>
        </p:txBody>
      </p:sp>
      <p:sp>
        <p:nvSpPr>
          <p:cNvPr id="65" name="Text Box 24">
            <a:extLst>
              <a:ext uri="{FF2B5EF4-FFF2-40B4-BE49-F238E27FC236}">
                <a16:creationId xmlns:a16="http://schemas.microsoft.com/office/drawing/2014/main" id="{6317E9D0-17CD-FDA5-094A-0F478D9EC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1683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$40</a:t>
            </a:r>
          </a:p>
        </p:txBody>
      </p:sp>
      <p:sp>
        <p:nvSpPr>
          <p:cNvPr id="66" name="Text Box 25">
            <a:extLst>
              <a:ext uri="{FF2B5EF4-FFF2-40B4-BE49-F238E27FC236}">
                <a16:creationId xmlns:a16="http://schemas.microsoft.com/office/drawing/2014/main" id="{06CD5E7D-CE5F-E9A3-8201-749775672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4626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$30</a:t>
            </a:r>
          </a:p>
        </p:txBody>
      </p:sp>
      <p:sp>
        <p:nvSpPr>
          <p:cNvPr id="67" name="Text Box 26">
            <a:extLst>
              <a:ext uri="{FF2B5EF4-FFF2-40B4-BE49-F238E27FC236}">
                <a16:creationId xmlns:a16="http://schemas.microsoft.com/office/drawing/2014/main" id="{856EB73D-9274-E589-6416-BBEA834E9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9821" y="4015123"/>
            <a:ext cx="560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$50</a:t>
            </a:r>
          </a:p>
        </p:txBody>
      </p:sp>
      <p:sp>
        <p:nvSpPr>
          <p:cNvPr id="68" name="Text Box 27">
            <a:extLst>
              <a:ext uri="{FF2B5EF4-FFF2-40B4-BE49-F238E27FC236}">
                <a16:creationId xmlns:a16="http://schemas.microsoft.com/office/drawing/2014/main" id="{4A9CD440-0F21-04AD-E06A-4CEB6ADC4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210" y="2825634"/>
            <a:ext cx="9892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Items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69" name="Text Box 30">
            <a:extLst>
              <a:ext uri="{FF2B5EF4-FFF2-40B4-BE49-F238E27FC236}">
                <a16:creationId xmlns:a16="http://schemas.microsoft.com/office/drawing/2014/main" id="{895A0B0F-9A3D-B3CE-1351-B95FB980C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023" y="4413786"/>
            <a:ext cx="9578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3A3A82"/>
                </a:solidFill>
                <a:latin typeface="+mj-lt"/>
              </a:rPr>
              <a:t>Value:</a:t>
            </a:r>
          </a:p>
        </p:txBody>
      </p:sp>
      <p:sp>
        <p:nvSpPr>
          <p:cNvPr id="70" name="Text Box 22">
            <a:extLst>
              <a:ext uri="{FF2B5EF4-FFF2-40B4-BE49-F238E27FC236}">
                <a16:creationId xmlns:a16="http://schemas.microsoft.com/office/drawing/2014/main" id="{5B3CEFCB-4DC6-F1A1-F814-A5C561BF8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1659" y="4464308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</a:t>
            </a:r>
          </a:p>
        </p:txBody>
      </p:sp>
      <p:sp>
        <p:nvSpPr>
          <p:cNvPr id="71" name="Text Box 22">
            <a:extLst>
              <a:ext uri="{FF2B5EF4-FFF2-40B4-BE49-F238E27FC236}">
                <a16:creationId xmlns:a16="http://schemas.microsoft.com/office/drawing/2014/main" id="{9D5A8AD3-752A-D425-1637-95702F461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6040" y="4464308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$4</a:t>
            </a:r>
          </a:p>
        </p:txBody>
      </p:sp>
      <p:sp>
        <p:nvSpPr>
          <p:cNvPr id="72" name="Text Box 22">
            <a:extLst>
              <a:ext uri="{FF2B5EF4-FFF2-40B4-BE49-F238E27FC236}">
                <a16:creationId xmlns:a16="http://schemas.microsoft.com/office/drawing/2014/main" id="{30DE36EB-8B59-44FF-A0FC-44BF277B4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688" y="4459848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$20</a:t>
            </a:r>
          </a:p>
        </p:txBody>
      </p:sp>
      <p:sp>
        <p:nvSpPr>
          <p:cNvPr id="73" name="Text Box 22">
            <a:extLst>
              <a:ext uri="{FF2B5EF4-FFF2-40B4-BE49-F238E27FC236}">
                <a16:creationId xmlns:a16="http://schemas.microsoft.com/office/drawing/2014/main" id="{09F2D9D2-A43D-0ABF-2918-9BEA61C4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6102" y="4464308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$5</a:t>
            </a:r>
          </a:p>
        </p:txBody>
      </p:sp>
      <p:sp>
        <p:nvSpPr>
          <p:cNvPr id="74" name="Text Box 22">
            <a:extLst>
              <a:ext uri="{FF2B5EF4-FFF2-40B4-BE49-F238E27FC236}">
                <a16:creationId xmlns:a16="http://schemas.microsoft.com/office/drawing/2014/main" id="{F69A7D27-D857-E426-0AD3-25F3F9C6B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4373" y="4464308"/>
            <a:ext cx="6270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</a:rPr>
              <a:t>$50</a:t>
            </a:r>
          </a:p>
        </p:txBody>
      </p:sp>
      <p:sp>
        <p:nvSpPr>
          <p:cNvPr id="9" name="Text Box 20">
            <a:extLst>
              <a:ext uri="{FF2B5EF4-FFF2-40B4-BE49-F238E27FC236}">
                <a16:creationId xmlns:a16="http://schemas.microsoft.com/office/drawing/2014/main" id="{A9F2F924-4F5B-73BB-DD2D-3DDD520C8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888" y="3555208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6 ml</a:t>
            </a:r>
          </a:p>
        </p:txBody>
      </p:sp>
      <p:sp>
        <p:nvSpPr>
          <p:cNvPr id="10" name="Text Box 21">
            <a:extLst>
              <a:ext uri="{FF2B5EF4-FFF2-40B4-BE49-F238E27FC236}">
                <a16:creationId xmlns:a16="http://schemas.microsoft.com/office/drawing/2014/main" id="{3F3B18BB-F178-7693-089D-6D309ACE4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07" y="3549126"/>
            <a:ext cx="7344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  <a:latin typeface="+mj-lt"/>
              </a:rPr>
              <a:t>1 ml</a:t>
            </a:r>
          </a:p>
        </p:txBody>
      </p:sp>
      <p:grpSp>
        <p:nvGrpSpPr>
          <p:cNvPr id="11" name="Group 47">
            <a:extLst>
              <a:ext uri="{FF2B5EF4-FFF2-40B4-BE49-F238E27FC236}">
                <a16:creationId xmlns:a16="http://schemas.microsoft.com/office/drawing/2014/main" id="{BFAF9377-7A32-B8F3-3FFA-7301A5BBCA45}"/>
              </a:ext>
            </a:extLst>
          </p:cNvPr>
          <p:cNvGrpSpPr>
            <a:grpSpLocks/>
          </p:cNvGrpSpPr>
          <p:nvPr/>
        </p:nvGrpSpPr>
        <p:grpSpPr bwMode="auto">
          <a:xfrm>
            <a:off x="6890541" y="1876257"/>
            <a:ext cx="1247775" cy="2252663"/>
            <a:chOff x="4180" y="2068"/>
            <a:chExt cx="786" cy="1419"/>
          </a:xfrm>
        </p:grpSpPr>
        <p:sp>
          <p:nvSpPr>
            <p:cNvPr id="12" name="Freeform 38">
              <a:extLst>
                <a:ext uri="{FF2B5EF4-FFF2-40B4-BE49-F238E27FC236}">
                  <a16:creationId xmlns:a16="http://schemas.microsoft.com/office/drawing/2014/main" id="{F7A0C3AC-A4C3-B2A1-567D-97BC25F8D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" y="2068"/>
              <a:ext cx="594" cy="320"/>
            </a:xfrm>
            <a:custGeom>
              <a:avLst/>
              <a:gdLst>
                <a:gd name="T0" fmla="*/ 578 w 594"/>
                <a:gd name="T1" fmla="*/ 231 h 320"/>
                <a:gd name="T2" fmla="*/ 584 w 594"/>
                <a:gd name="T3" fmla="*/ 147 h 320"/>
                <a:gd name="T4" fmla="*/ 594 w 594"/>
                <a:gd name="T5" fmla="*/ 103 h 320"/>
                <a:gd name="T6" fmla="*/ 590 w 594"/>
                <a:gd name="T7" fmla="*/ 75 h 320"/>
                <a:gd name="T8" fmla="*/ 571 w 594"/>
                <a:gd name="T9" fmla="*/ 52 h 320"/>
                <a:gd name="T10" fmla="*/ 540 w 594"/>
                <a:gd name="T11" fmla="*/ 33 h 320"/>
                <a:gd name="T12" fmla="*/ 498 w 594"/>
                <a:gd name="T13" fmla="*/ 18 h 320"/>
                <a:gd name="T14" fmla="*/ 446 w 594"/>
                <a:gd name="T15" fmla="*/ 8 h 320"/>
                <a:gd name="T16" fmla="*/ 391 w 594"/>
                <a:gd name="T17" fmla="*/ 2 h 320"/>
                <a:gd name="T18" fmla="*/ 329 w 594"/>
                <a:gd name="T19" fmla="*/ 0 h 320"/>
                <a:gd name="T20" fmla="*/ 265 w 594"/>
                <a:gd name="T21" fmla="*/ 2 h 320"/>
                <a:gd name="T22" fmla="*/ 203 w 594"/>
                <a:gd name="T23" fmla="*/ 5 h 320"/>
                <a:gd name="T24" fmla="*/ 148 w 594"/>
                <a:gd name="T25" fmla="*/ 11 h 320"/>
                <a:gd name="T26" fmla="*/ 96 w 594"/>
                <a:gd name="T27" fmla="*/ 21 h 320"/>
                <a:gd name="T28" fmla="*/ 54 w 594"/>
                <a:gd name="T29" fmla="*/ 34 h 320"/>
                <a:gd name="T30" fmla="*/ 23 w 594"/>
                <a:gd name="T31" fmla="*/ 53 h 320"/>
                <a:gd name="T32" fmla="*/ 4 w 594"/>
                <a:gd name="T33" fmla="*/ 75 h 320"/>
                <a:gd name="T34" fmla="*/ 0 w 594"/>
                <a:gd name="T35" fmla="*/ 103 h 320"/>
                <a:gd name="T36" fmla="*/ 10 w 594"/>
                <a:gd name="T37" fmla="*/ 147 h 320"/>
                <a:gd name="T38" fmla="*/ 16 w 594"/>
                <a:gd name="T39" fmla="*/ 231 h 320"/>
                <a:gd name="T40" fmla="*/ 22 w 594"/>
                <a:gd name="T41" fmla="*/ 279 h 320"/>
                <a:gd name="T42" fmla="*/ 39 w 594"/>
                <a:gd name="T43" fmla="*/ 288 h 320"/>
                <a:gd name="T44" fmla="*/ 95 w 594"/>
                <a:gd name="T45" fmla="*/ 303 h 320"/>
                <a:gd name="T46" fmla="*/ 172 w 594"/>
                <a:gd name="T47" fmla="*/ 313 h 320"/>
                <a:gd name="T48" fmla="*/ 244 w 594"/>
                <a:gd name="T49" fmla="*/ 319 h 320"/>
                <a:gd name="T50" fmla="*/ 310 w 594"/>
                <a:gd name="T51" fmla="*/ 320 h 320"/>
                <a:gd name="T52" fmla="*/ 367 w 594"/>
                <a:gd name="T53" fmla="*/ 317 h 320"/>
                <a:gd name="T54" fmla="*/ 416 w 594"/>
                <a:gd name="T55" fmla="*/ 311 h 320"/>
                <a:gd name="T56" fmla="*/ 457 w 594"/>
                <a:gd name="T57" fmla="*/ 306 h 320"/>
                <a:gd name="T58" fmla="*/ 489 w 594"/>
                <a:gd name="T59" fmla="*/ 298 h 320"/>
                <a:gd name="T60" fmla="*/ 511 w 594"/>
                <a:gd name="T61" fmla="*/ 292 h 320"/>
                <a:gd name="T62" fmla="*/ 530 w 594"/>
                <a:gd name="T63" fmla="*/ 288 h 320"/>
                <a:gd name="T64" fmla="*/ 550 w 594"/>
                <a:gd name="T65" fmla="*/ 284 h 320"/>
                <a:gd name="T66" fmla="*/ 569 w 594"/>
                <a:gd name="T67" fmla="*/ 276 h 3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94"/>
                <a:gd name="T103" fmla="*/ 0 h 320"/>
                <a:gd name="T104" fmla="*/ 594 w 594"/>
                <a:gd name="T105" fmla="*/ 320 h 3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94" h="320">
                  <a:moveTo>
                    <a:pt x="578" y="272"/>
                  </a:moveTo>
                  <a:lnTo>
                    <a:pt x="578" y="231"/>
                  </a:lnTo>
                  <a:lnTo>
                    <a:pt x="580" y="187"/>
                  </a:lnTo>
                  <a:lnTo>
                    <a:pt x="584" y="147"/>
                  </a:lnTo>
                  <a:lnTo>
                    <a:pt x="590" y="119"/>
                  </a:lnTo>
                  <a:lnTo>
                    <a:pt x="594" y="103"/>
                  </a:lnTo>
                  <a:lnTo>
                    <a:pt x="594" y="88"/>
                  </a:lnTo>
                  <a:lnTo>
                    <a:pt x="590" y="75"/>
                  </a:lnTo>
                  <a:lnTo>
                    <a:pt x="583" y="62"/>
                  </a:lnTo>
                  <a:lnTo>
                    <a:pt x="571" y="52"/>
                  </a:lnTo>
                  <a:lnTo>
                    <a:pt x="556" y="41"/>
                  </a:lnTo>
                  <a:lnTo>
                    <a:pt x="540" y="33"/>
                  </a:lnTo>
                  <a:lnTo>
                    <a:pt x="520" y="24"/>
                  </a:lnTo>
                  <a:lnTo>
                    <a:pt x="498" y="18"/>
                  </a:lnTo>
                  <a:lnTo>
                    <a:pt x="473" y="12"/>
                  </a:lnTo>
                  <a:lnTo>
                    <a:pt x="446" y="8"/>
                  </a:lnTo>
                  <a:lnTo>
                    <a:pt x="419" y="5"/>
                  </a:lnTo>
                  <a:lnTo>
                    <a:pt x="391" y="2"/>
                  </a:lnTo>
                  <a:lnTo>
                    <a:pt x="360" y="0"/>
                  </a:lnTo>
                  <a:lnTo>
                    <a:pt x="329" y="0"/>
                  </a:lnTo>
                  <a:lnTo>
                    <a:pt x="297" y="0"/>
                  </a:lnTo>
                  <a:lnTo>
                    <a:pt x="265" y="2"/>
                  </a:lnTo>
                  <a:lnTo>
                    <a:pt x="234" y="3"/>
                  </a:lnTo>
                  <a:lnTo>
                    <a:pt x="203" y="5"/>
                  </a:lnTo>
                  <a:lnTo>
                    <a:pt x="175" y="8"/>
                  </a:lnTo>
                  <a:lnTo>
                    <a:pt x="148" y="11"/>
                  </a:lnTo>
                  <a:lnTo>
                    <a:pt x="121" y="15"/>
                  </a:lnTo>
                  <a:lnTo>
                    <a:pt x="96" y="21"/>
                  </a:lnTo>
                  <a:lnTo>
                    <a:pt x="74" y="27"/>
                  </a:lnTo>
                  <a:lnTo>
                    <a:pt x="54" y="34"/>
                  </a:lnTo>
                  <a:lnTo>
                    <a:pt x="38" y="43"/>
                  </a:lnTo>
                  <a:lnTo>
                    <a:pt x="23" y="53"/>
                  </a:lnTo>
                  <a:lnTo>
                    <a:pt x="11" y="63"/>
                  </a:lnTo>
                  <a:lnTo>
                    <a:pt x="4" y="75"/>
                  </a:lnTo>
                  <a:lnTo>
                    <a:pt x="0" y="88"/>
                  </a:lnTo>
                  <a:lnTo>
                    <a:pt x="0" y="103"/>
                  </a:lnTo>
                  <a:lnTo>
                    <a:pt x="4" y="119"/>
                  </a:lnTo>
                  <a:lnTo>
                    <a:pt x="10" y="147"/>
                  </a:lnTo>
                  <a:lnTo>
                    <a:pt x="14" y="187"/>
                  </a:lnTo>
                  <a:lnTo>
                    <a:pt x="16" y="231"/>
                  </a:lnTo>
                  <a:lnTo>
                    <a:pt x="14" y="272"/>
                  </a:lnTo>
                  <a:lnTo>
                    <a:pt x="22" y="279"/>
                  </a:lnTo>
                  <a:lnTo>
                    <a:pt x="29" y="284"/>
                  </a:lnTo>
                  <a:lnTo>
                    <a:pt x="39" y="288"/>
                  </a:lnTo>
                  <a:lnTo>
                    <a:pt x="52" y="294"/>
                  </a:lnTo>
                  <a:lnTo>
                    <a:pt x="95" y="303"/>
                  </a:lnTo>
                  <a:lnTo>
                    <a:pt x="134" y="308"/>
                  </a:lnTo>
                  <a:lnTo>
                    <a:pt x="172" y="313"/>
                  </a:lnTo>
                  <a:lnTo>
                    <a:pt x="209" y="317"/>
                  </a:lnTo>
                  <a:lnTo>
                    <a:pt x="244" y="319"/>
                  </a:lnTo>
                  <a:lnTo>
                    <a:pt x="278" y="320"/>
                  </a:lnTo>
                  <a:lnTo>
                    <a:pt x="310" y="320"/>
                  </a:lnTo>
                  <a:lnTo>
                    <a:pt x="339" y="319"/>
                  </a:lnTo>
                  <a:lnTo>
                    <a:pt x="367" y="317"/>
                  </a:lnTo>
                  <a:lnTo>
                    <a:pt x="392" y="314"/>
                  </a:lnTo>
                  <a:lnTo>
                    <a:pt x="416" y="311"/>
                  </a:lnTo>
                  <a:lnTo>
                    <a:pt x="438" y="308"/>
                  </a:lnTo>
                  <a:lnTo>
                    <a:pt x="457" y="306"/>
                  </a:lnTo>
                  <a:lnTo>
                    <a:pt x="473" y="301"/>
                  </a:lnTo>
                  <a:lnTo>
                    <a:pt x="489" y="298"/>
                  </a:lnTo>
                  <a:lnTo>
                    <a:pt x="501" y="294"/>
                  </a:lnTo>
                  <a:lnTo>
                    <a:pt x="511" y="292"/>
                  </a:lnTo>
                  <a:lnTo>
                    <a:pt x="520" y="291"/>
                  </a:lnTo>
                  <a:lnTo>
                    <a:pt x="530" y="288"/>
                  </a:lnTo>
                  <a:lnTo>
                    <a:pt x="540" y="286"/>
                  </a:lnTo>
                  <a:lnTo>
                    <a:pt x="550" y="284"/>
                  </a:lnTo>
                  <a:lnTo>
                    <a:pt x="559" y="279"/>
                  </a:lnTo>
                  <a:lnTo>
                    <a:pt x="569" y="276"/>
                  </a:lnTo>
                  <a:lnTo>
                    <a:pt x="578" y="272"/>
                  </a:lnTo>
                  <a:close/>
                </a:path>
              </a:pathLst>
            </a:custGeom>
            <a:solidFill>
              <a:srgbClr val="A37A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39">
              <a:extLst>
                <a:ext uri="{FF2B5EF4-FFF2-40B4-BE49-F238E27FC236}">
                  <a16:creationId xmlns:a16="http://schemas.microsoft.com/office/drawing/2014/main" id="{52192056-626C-FC1C-B918-EC2FB4562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0" y="2340"/>
              <a:ext cx="786" cy="1147"/>
            </a:xfrm>
            <a:custGeom>
              <a:avLst/>
              <a:gdLst>
                <a:gd name="T0" fmla="*/ 665 w 786"/>
                <a:gd name="T1" fmla="*/ 4 h 1147"/>
                <a:gd name="T2" fmla="*/ 646 w 786"/>
                <a:gd name="T3" fmla="*/ 12 h 1147"/>
                <a:gd name="T4" fmla="*/ 626 w 786"/>
                <a:gd name="T5" fmla="*/ 16 h 1147"/>
                <a:gd name="T6" fmla="*/ 607 w 786"/>
                <a:gd name="T7" fmla="*/ 20 h 1147"/>
                <a:gd name="T8" fmla="*/ 585 w 786"/>
                <a:gd name="T9" fmla="*/ 26 h 1147"/>
                <a:gd name="T10" fmla="*/ 553 w 786"/>
                <a:gd name="T11" fmla="*/ 34 h 1147"/>
                <a:gd name="T12" fmla="*/ 512 w 786"/>
                <a:gd name="T13" fmla="*/ 39 h 1147"/>
                <a:gd name="T14" fmla="*/ 463 w 786"/>
                <a:gd name="T15" fmla="*/ 45 h 1147"/>
                <a:gd name="T16" fmla="*/ 406 w 786"/>
                <a:gd name="T17" fmla="*/ 48 h 1147"/>
                <a:gd name="T18" fmla="*/ 340 w 786"/>
                <a:gd name="T19" fmla="*/ 47 h 1147"/>
                <a:gd name="T20" fmla="*/ 268 w 786"/>
                <a:gd name="T21" fmla="*/ 41 h 1147"/>
                <a:gd name="T22" fmla="*/ 191 w 786"/>
                <a:gd name="T23" fmla="*/ 31 h 1147"/>
                <a:gd name="T24" fmla="*/ 135 w 786"/>
                <a:gd name="T25" fmla="*/ 16 h 1147"/>
                <a:gd name="T26" fmla="*/ 118 w 786"/>
                <a:gd name="T27" fmla="*/ 7 h 1147"/>
                <a:gd name="T28" fmla="*/ 82 w 786"/>
                <a:gd name="T29" fmla="*/ 13 h 1147"/>
                <a:gd name="T30" fmla="*/ 41 w 786"/>
                <a:gd name="T31" fmla="*/ 44 h 1147"/>
                <a:gd name="T32" fmla="*/ 17 w 786"/>
                <a:gd name="T33" fmla="*/ 78 h 1147"/>
                <a:gd name="T34" fmla="*/ 5 w 786"/>
                <a:gd name="T35" fmla="*/ 107 h 1147"/>
                <a:gd name="T36" fmla="*/ 2 w 786"/>
                <a:gd name="T37" fmla="*/ 295 h 1147"/>
                <a:gd name="T38" fmla="*/ 0 w 786"/>
                <a:gd name="T39" fmla="*/ 796 h 1147"/>
                <a:gd name="T40" fmla="*/ 6 w 786"/>
                <a:gd name="T41" fmla="*/ 980 h 1147"/>
                <a:gd name="T42" fmla="*/ 22 w 786"/>
                <a:gd name="T43" fmla="*/ 1012 h 1147"/>
                <a:gd name="T44" fmla="*/ 52 w 786"/>
                <a:gd name="T45" fmla="*/ 1044 h 1147"/>
                <a:gd name="T46" fmla="*/ 94 w 786"/>
                <a:gd name="T47" fmla="*/ 1074 h 1147"/>
                <a:gd name="T48" fmla="*/ 147 w 786"/>
                <a:gd name="T49" fmla="*/ 1100 h 1147"/>
                <a:gd name="T50" fmla="*/ 208 w 786"/>
                <a:gd name="T51" fmla="*/ 1122 h 1147"/>
                <a:gd name="T52" fmla="*/ 277 w 786"/>
                <a:gd name="T53" fmla="*/ 1138 h 1147"/>
                <a:gd name="T54" fmla="*/ 353 w 786"/>
                <a:gd name="T55" fmla="*/ 1146 h 1147"/>
                <a:gd name="T56" fmla="*/ 433 w 786"/>
                <a:gd name="T57" fmla="*/ 1146 h 1147"/>
                <a:gd name="T58" fmla="*/ 507 w 786"/>
                <a:gd name="T59" fmla="*/ 1138 h 1147"/>
                <a:gd name="T60" fmla="*/ 576 w 786"/>
                <a:gd name="T61" fmla="*/ 1122 h 1147"/>
                <a:gd name="T62" fmla="*/ 638 w 786"/>
                <a:gd name="T63" fmla="*/ 1100 h 1147"/>
                <a:gd name="T64" fmla="*/ 690 w 786"/>
                <a:gd name="T65" fmla="*/ 1074 h 1147"/>
                <a:gd name="T66" fmla="*/ 733 w 786"/>
                <a:gd name="T67" fmla="*/ 1044 h 1147"/>
                <a:gd name="T68" fmla="*/ 764 w 786"/>
                <a:gd name="T69" fmla="*/ 1012 h 1147"/>
                <a:gd name="T70" fmla="*/ 780 w 786"/>
                <a:gd name="T71" fmla="*/ 980 h 1147"/>
                <a:gd name="T72" fmla="*/ 786 w 786"/>
                <a:gd name="T73" fmla="*/ 796 h 1147"/>
                <a:gd name="T74" fmla="*/ 784 w 786"/>
                <a:gd name="T75" fmla="*/ 295 h 1147"/>
                <a:gd name="T76" fmla="*/ 781 w 786"/>
                <a:gd name="T77" fmla="*/ 107 h 1147"/>
                <a:gd name="T78" fmla="*/ 769 w 786"/>
                <a:gd name="T79" fmla="*/ 78 h 1147"/>
                <a:gd name="T80" fmla="*/ 745 w 786"/>
                <a:gd name="T81" fmla="*/ 44 h 1147"/>
                <a:gd name="T82" fmla="*/ 702 w 786"/>
                <a:gd name="T83" fmla="*/ 13 h 114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786"/>
                <a:gd name="T127" fmla="*/ 0 h 1147"/>
                <a:gd name="T128" fmla="*/ 786 w 786"/>
                <a:gd name="T129" fmla="*/ 1147 h 114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786" h="1147">
                  <a:moveTo>
                    <a:pt x="674" y="0"/>
                  </a:moveTo>
                  <a:lnTo>
                    <a:pt x="665" y="4"/>
                  </a:lnTo>
                  <a:lnTo>
                    <a:pt x="655" y="7"/>
                  </a:lnTo>
                  <a:lnTo>
                    <a:pt x="646" y="12"/>
                  </a:lnTo>
                  <a:lnTo>
                    <a:pt x="636" y="14"/>
                  </a:lnTo>
                  <a:lnTo>
                    <a:pt x="626" y="16"/>
                  </a:lnTo>
                  <a:lnTo>
                    <a:pt x="616" y="19"/>
                  </a:lnTo>
                  <a:lnTo>
                    <a:pt x="607" y="20"/>
                  </a:lnTo>
                  <a:lnTo>
                    <a:pt x="597" y="22"/>
                  </a:lnTo>
                  <a:lnTo>
                    <a:pt x="585" y="26"/>
                  </a:lnTo>
                  <a:lnTo>
                    <a:pt x="569" y="29"/>
                  </a:lnTo>
                  <a:lnTo>
                    <a:pt x="553" y="34"/>
                  </a:lnTo>
                  <a:lnTo>
                    <a:pt x="534" y="36"/>
                  </a:lnTo>
                  <a:lnTo>
                    <a:pt x="512" y="39"/>
                  </a:lnTo>
                  <a:lnTo>
                    <a:pt x="488" y="42"/>
                  </a:lnTo>
                  <a:lnTo>
                    <a:pt x="463" y="45"/>
                  </a:lnTo>
                  <a:lnTo>
                    <a:pt x="435" y="47"/>
                  </a:lnTo>
                  <a:lnTo>
                    <a:pt x="406" y="48"/>
                  </a:lnTo>
                  <a:lnTo>
                    <a:pt x="374" y="48"/>
                  </a:lnTo>
                  <a:lnTo>
                    <a:pt x="340" y="47"/>
                  </a:lnTo>
                  <a:lnTo>
                    <a:pt x="305" y="45"/>
                  </a:lnTo>
                  <a:lnTo>
                    <a:pt x="268" y="41"/>
                  </a:lnTo>
                  <a:lnTo>
                    <a:pt x="230" y="36"/>
                  </a:lnTo>
                  <a:lnTo>
                    <a:pt x="191" y="31"/>
                  </a:lnTo>
                  <a:lnTo>
                    <a:pt x="148" y="22"/>
                  </a:lnTo>
                  <a:lnTo>
                    <a:pt x="135" y="16"/>
                  </a:lnTo>
                  <a:lnTo>
                    <a:pt x="125" y="12"/>
                  </a:lnTo>
                  <a:lnTo>
                    <a:pt x="118" y="7"/>
                  </a:lnTo>
                  <a:lnTo>
                    <a:pt x="110" y="0"/>
                  </a:lnTo>
                  <a:lnTo>
                    <a:pt x="82" y="13"/>
                  </a:lnTo>
                  <a:lnTo>
                    <a:pt x="60" y="28"/>
                  </a:lnTo>
                  <a:lnTo>
                    <a:pt x="41" y="44"/>
                  </a:lnTo>
                  <a:lnTo>
                    <a:pt x="27" y="61"/>
                  </a:lnTo>
                  <a:lnTo>
                    <a:pt x="17" y="78"/>
                  </a:lnTo>
                  <a:lnTo>
                    <a:pt x="9" y="94"/>
                  </a:lnTo>
                  <a:lnTo>
                    <a:pt x="5" y="107"/>
                  </a:lnTo>
                  <a:lnTo>
                    <a:pt x="3" y="119"/>
                  </a:lnTo>
                  <a:lnTo>
                    <a:pt x="2" y="295"/>
                  </a:lnTo>
                  <a:lnTo>
                    <a:pt x="0" y="547"/>
                  </a:lnTo>
                  <a:lnTo>
                    <a:pt x="0" y="796"/>
                  </a:lnTo>
                  <a:lnTo>
                    <a:pt x="3" y="964"/>
                  </a:lnTo>
                  <a:lnTo>
                    <a:pt x="6" y="980"/>
                  </a:lnTo>
                  <a:lnTo>
                    <a:pt x="12" y="996"/>
                  </a:lnTo>
                  <a:lnTo>
                    <a:pt x="22" y="1012"/>
                  </a:lnTo>
                  <a:lnTo>
                    <a:pt x="36" y="1028"/>
                  </a:lnTo>
                  <a:lnTo>
                    <a:pt x="52" y="1044"/>
                  </a:lnTo>
                  <a:lnTo>
                    <a:pt x="72" y="1059"/>
                  </a:lnTo>
                  <a:lnTo>
                    <a:pt x="94" y="1074"/>
                  </a:lnTo>
                  <a:lnTo>
                    <a:pt x="119" y="1088"/>
                  </a:lnTo>
                  <a:lnTo>
                    <a:pt x="147" y="1100"/>
                  </a:lnTo>
                  <a:lnTo>
                    <a:pt x="176" y="1112"/>
                  </a:lnTo>
                  <a:lnTo>
                    <a:pt x="208" y="1122"/>
                  </a:lnTo>
                  <a:lnTo>
                    <a:pt x="242" y="1131"/>
                  </a:lnTo>
                  <a:lnTo>
                    <a:pt x="277" y="1138"/>
                  </a:lnTo>
                  <a:lnTo>
                    <a:pt x="314" y="1143"/>
                  </a:lnTo>
                  <a:lnTo>
                    <a:pt x="353" y="1146"/>
                  </a:lnTo>
                  <a:lnTo>
                    <a:pt x="393" y="1147"/>
                  </a:lnTo>
                  <a:lnTo>
                    <a:pt x="433" y="1146"/>
                  </a:lnTo>
                  <a:lnTo>
                    <a:pt x="471" y="1143"/>
                  </a:lnTo>
                  <a:lnTo>
                    <a:pt x="507" y="1138"/>
                  </a:lnTo>
                  <a:lnTo>
                    <a:pt x="542" y="1131"/>
                  </a:lnTo>
                  <a:lnTo>
                    <a:pt x="576" y="1122"/>
                  </a:lnTo>
                  <a:lnTo>
                    <a:pt x="608" y="1112"/>
                  </a:lnTo>
                  <a:lnTo>
                    <a:pt x="638" y="1100"/>
                  </a:lnTo>
                  <a:lnTo>
                    <a:pt x="665" y="1088"/>
                  </a:lnTo>
                  <a:lnTo>
                    <a:pt x="690" y="1074"/>
                  </a:lnTo>
                  <a:lnTo>
                    <a:pt x="712" y="1059"/>
                  </a:lnTo>
                  <a:lnTo>
                    <a:pt x="733" y="1044"/>
                  </a:lnTo>
                  <a:lnTo>
                    <a:pt x="749" y="1028"/>
                  </a:lnTo>
                  <a:lnTo>
                    <a:pt x="764" y="1012"/>
                  </a:lnTo>
                  <a:lnTo>
                    <a:pt x="774" y="996"/>
                  </a:lnTo>
                  <a:lnTo>
                    <a:pt x="780" y="980"/>
                  </a:lnTo>
                  <a:lnTo>
                    <a:pt x="783" y="964"/>
                  </a:lnTo>
                  <a:lnTo>
                    <a:pt x="786" y="796"/>
                  </a:lnTo>
                  <a:lnTo>
                    <a:pt x="786" y="547"/>
                  </a:lnTo>
                  <a:lnTo>
                    <a:pt x="784" y="295"/>
                  </a:lnTo>
                  <a:lnTo>
                    <a:pt x="783" y="119"/>
                  </a:lnTo>
                  <a:lnTo>
                    <a:pt x="781" y="107"/>
                  </a:lnTo>
                  <a:lnTo>
                    <a:pt x="777" y="94"/>
                  </a:lnTo>
                  <a:lnTo>
                    <a:pt x="769" y="78"/>
                  </a:lnTo>
                  <a:lnTo>
                    <a:pt x="759" y="61"/>
                  </a:lnTo>
                  <a:lnTo>
                    <a:pt x="745" y="44"/>
                  </a:lnTo>
                  <a:lnTo>
                    <a:pt x="726" y="28"/>
                  </a:lnTo>
                  <a:lnTo>
                    <a:pt x="702" y="1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6099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40">
              <a:extLst>
                <a:ext uri="{FF2B5EF4-FFF2-40B4-BE49-F238E27FC236}">
                  <a16:creationId xmlns:a16="http://schemas.microsoft.com/office/drawing/2014/main" id="{619F12EA-47AD-E968-C4A9-2423174A5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" y="2195"/>
              <a:ext cx="482" cy="164"/>
            </a:xfrm>
            <a:custGeom>
              <a:avLst/>
              <a:gdLst>
                <a:gd name="T0" fmla="*/ 447 w 482"/>
                <a:gd name="T1" fmla="*/ 149 h 164"/>
                <a:gd name="T2" fmla="*/ 370 w 482"/>
                <a:gd name="T3" fmla="*/ 159 h 164"/>
                <a:gd name="T4" fmla="*/ 274 w 482"/>
                <a:gd name="T5" fmla="*/ 164 h 164"/>
                <a:gd name="T6" fmla="*/ 168 w 482"/>
                <a:gd name="T7" fmla="*/ 161 h 164"/>
                <a:gd name="T8" fmla="*/ 66 w 482"/>
                <a:gd name="T9" fmla="*/ 145 h 164"/>
                <a:gd name="T10" fmla="*/ 7 w 482"/>
                <a:gd name="T11" fmla="*/ 104 h 164"/>
                <a:gd name="T12" fmla="*/ 0 w 482"/>
                <a:gd name="T13" fmla="*/ 0 h 164"/>
                <a:gd name="T14" fmla="*/ 48 w 482"/>
                <a:gd name="T15" fmla="*/ 10 h 164"/>
                <a:gd name="T16" fmla="*/ 115 w 482"/>
                <a:gd name="T17" fmla="*/ 23 h 164"/>
                <a:gd name="T18" fmla="*/ 203 w 482"/>
                <a:gd name="T19" fmla="*/ 32 h 164"/>
                <a:gd name="T20" fmla="*/ 307 w 482"/>
                <a:gd name="T21" fmla="*/ 32 h 164"/>
                <a:gd name="T22" fmla="*/ 427 w 482"/>
                <a:gd name="T23" fmla="*/ 16 h 164"/>
                <a:gd name="T24" fmla="*/ 445 w 482"/>
                <a:gd name="T25" fmla="*/ 16 h 164"/>
                <a:gd name="T26" fmla="*/ 388 w 482"/>
                <a:gd name="T27" fmla="*/ 29 h 164"/>
                <a:gd name="T28" fmla="*/ 312 w 482"/>
                <a:gd name="T29" fmla="*/ 39 h 164"/>
                <a:gd name="T30" fmla="*/ 221 w 482"/>
                <a:gd name="T31" fmla="*/ 48 h 164"/>
                <a:gd name="T32" fmla="*/ 123 w 482"/>
                <a:gd name="T33" fmla="*/ 49 h 164"/>
                <a:gd name="T34" fmla="*/ 74 w 482"/>
                <a:gd name="T35" fmla="*/ 51 h 164"/>
                <a:gd name="T36" fmla="*/ 143 w 482"/>
                <a:gd name="T37" fmla="*/ 61 h 164"/>
                <a:gd name="T38" fmla="*/ 225 w 482"/>
                <a:gd name="T39" fmla="*/ 67 h 164"/>
                <a:gd name="T40" fmla="*/ 313 w 482"/>
                <a:gd name="T41" fmla="*/ 66 h 164"/>
                <a:gd name="T42" fmla="*/ 398 w 482"/>
                <a:gd name="T43" fmla="*/ 58 h 164"/>
                <a:gd name="T44" fmla="*/ 474 w 482"/>
                <a:gd name="T45" fmla="*/ 45 h 164"/>
                <a:gd name="T46" fmla="*/ 429 w 482"/>
                <a:gd name="T47" fmla="*/ 61 h 164"/>
                <a:gd name="T48" fmla="*/ 353 w 482"/>
                <a:gd name="T49" fmla="*/ 76 h 164"/>
                <a:gd name="T50" fmla="*/ 262 w 482"/>
                <a:gd name="T51" fmla="*/ 86 h 164"/>
                <a:gd name="T52" fmla="*/ 170 w 482"/>
                <a:gd name="T53" fmla="*/ 89 h 164"/>
                <a:gd name="T54" fmla="*/ 89 w 482"/>
                <a:gd name="T55" fmla="*/ 85 h 164"/>
                <a:gd name="T56" fmla="*/ 108 w 482"/>
                <a:gd name="T57" fmla="*/ 92 h 164"/>
                <a:gd name="T58" fmla="*/ 175 w 482"/>
                <a:gd name="T59" fmla="*/ 104 h 164"/>
                <a:gd name="T60" fmla="*/ 253 w 482"/>
                <a:gd name="T61" fmla="*/ 108 h 164"/>
                <a:gd name="T62" fmla="*/ 334 w 482"/>
                <a:gd name="T63" fmla="*/ 108 h 164"/>
                <a:gd name="T64" fmla="*/ 417 w 482"/>
                <a:gd name="T65" fmla="*/ 101 h 164"/>
                <a:gd name="T66" fmla="*/ 458 w 482"/>
                <a:gd name="T67" fmla="*/ 96 h 164"/>
                <a:gd name="T68" fmla="*/ 410 w 482"/>
                <a:gd name="T69" fmla="*/ 110 h 164"/>
                <a:gd name="T70" fmla="*/ 345 w 482"/>
                <a:gd name="T71" fmla="*/ 121 h 164"/>
                <a:gd name="T72" fmla="*/ 271 w 482"/>
                <a:gd name="T73" fmla="*/ 130 h 164"/>
                <a:gd name="T74" fmla="*/ 183 w 482"/>
                <a:gd name="T75" fmla="*/ 130 h 164"/>
                <a:gd name="T76" fmla="*/ 86 w 482"/>
                <a:gd name="T77" fmla="*/ 118 h 164"/>
                <a:gd name="T78" fmla="*/ 126 w 482"/>
                <a:gd name="T79" fmla="*/ 127 h 164"/>
                <a:gd name="T80" fmla="*/ 187 w 482"/>
                <a:gd name="T81" fmla="*/ 137 h 164"/>
                <a:gd name="T82" fmla="*/ 265 w 482"/>
                <a:gd name="T83" fmla="*/ 146 h 164"/>
                <a:gd name="T84" fmla="*/ 354 w 482"/>
                <a:gd name="T85" fmla="*/ 148 h 164"/>
                <a:gd name="T86" fmla="*/ 449 w 482"/>
                <a:gd name="T87" fmla="*/ 143 h 16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82"/>
                <a:gd name="T133" fmla="*/ 0 h 164"/>
                <a:gd name="T134" fmla="*/ 482 w 482"/>
                <a:gd name="T135" fmla="*/ 164 h 16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82" h="164">
                  <a:moveTo>
                    <a:pt x="482" y="139"/>
                  </a:moveTo>
                  <a:lnTo>
                    <a:pt x="467" y="145"/>
                  </a:lnTo>
                  <a:lnTo>
                    <a:pt x="447" y="149"/>
                  </a:lnTo>
                  <a:lnTo>
                    <a:pt x="425" y="154"/>
                  </a:lnTo>
                  <a:lnTo>
                    <a:pt x="398" y="157"/>
                  </a:lnTo>
                  <a:lnTo>
                    <a:pt x="370" y="159"/>
                  </a:lnTo>
                  <a:lnTo>
                    <a:pt x="340" y="162"/>
                  </a:lnTo>
                  <a:lnTo>
                    <a:pt x="307" y="164"/>
                  </a:lnTo>
                  <a:lnTo>
                    <a:pt x="274" y="164"/>
                  </a:lnTo>
                  <a:lnTo>
                    <a:pt x="238" y="164"/>
                  </a:lnTo>
                  <a:lnTo>
                    <a:pt x="203" y="162"/>
                  </a:lnTo>
                  <a:lnTo>
                    <a:pt x="168" y="161"/>
                  </a:lnTo>
                  <a:lnTo>
                    <a:pt x="133" y="157"/>
                  </a:lnTo>
                  <a:lnTo>
                    <a:pt x="99" y="152"/>
                  </a:lnTo>
                  <a:lnTo>
                    <a:pt x="66" y="145"/>
                  </a:lnTo>
                  <a:lnTo>
                    <a:pt x="33" y="137"/>
                  </a:lnTo>
                  <a:lnTo>
                    <a:pt x="4" y="129"/>
                  </a:lnTo>
                  <a:lnTo>
                    <a:pt x="7" y="104"/>
                  </a:lnTo>
                  <a:lnTo>
                    <a:pt x="7" y="73"/>
                  </a:lnTo>
                  <a:lnTo>
                    <a:pt x="4" y="38"/>
                  </a:lnTo>
                  <a:lnTo>
                    <a:pt x="0" y="0"/>
                  </a:lnTo>
                  <a:lnTo>
                    <a:pt x="13" y="2"/>
                  </a:lnTo>
                  <a:lnTo>
                    <a:pt x="29" y="7"/>
                  </a:lnTo>
                  <a:lnTo>
                    <a:pt x="48" y="10"/>
                  </a:lnTo>
                  <a:lnTo>
                    <a:pt x="69" y="14"/>
                  </a:lnTo>
                  <a:lnTo>
                    <a:pt x="91" y="19"/>
                  </a:lnTo>
                  <a:lnTo>
                    <a:pt x="115" y="23"/>
                  </a:lnTo>
                  <a:lnTo>
                    <a:pt x="143" y="26"/>
                  </a:lnTo>
                  <a:lnTo>
                    <a:pt x="173" y="29"/>
                  </a:lnTo>
                  <a:lnTo>
                    <a:pt x="203" y="32"/>
                  </a:lnTo>
                  <a:lnTo>
                    <a:pt x="236" y="33"/>
                  </a:lnTo>
                  <a:lnTo>
                    <a:pt x="271" y="33"/>
                  </a:lnTo>
                  <a:lnTo>
                    <a:pt x="307" y="32"/>
                  </a:lnTo>
                  <a:lnTo>
                    <a:pt x="345" y="29"/>
                  </a:lnTo>
                  <a:lnTo>
                    <a:pt x="385" y="23"/>
                  </a:lnTo>
                  <a:lnTo>
                    <a:pt x="427" y="16"/>
                  </a:lnTo>
                  <a:lnTo>
                    <a:pt x="470" y="7"/>
                  </a:lnTo>
                  <a:lnTo>
                    <a:pt x="460" y="11"/>
                  </a:lnTo>
                  <a:lnTo>
                    <a:pt x="445" y="16"/>
                  </a:lnTo>
                  <a:lnTo>
                    <a:pt x="429" y="20"/>
                  </a:lnTo>
                  <a:lnTo>
                    <a:pt x="410" y="25"/>
                  </a:lnTo>
                  <a:lnTo>
                    <a:pt x="388" y="29"/>
                  </a:lnTo>
                  <a:lnTo>
                    <a:pt x="364" y="33"/>
                  </a:lnTo>
                  <a:lnTo>
                    <a:pt x="338" y="36"/>
                  </a:lnTo>
                  <a:lnTo>
                    <a:pt x="312" y="39"/>
                  </a:lnTo>
                  <a:lnTo>
                    <a:pt x="282" y="44"/>
                  </a:lnTo>
                  <a:lnTo>
                    <a:pt x="252" y="45"/>
                  </a:lnTo>
                  <a:lnTo>
                    <a:pt x="221" y="48"/>
                  </a:lnTo>
                  <a:lnTo>
                    <a:pt x="189" y="49"/>
                  </a:lnTo>
                  <a:lnTo>
                    <a:pt x="156" y="49"/>
                  </a:lnTo>
                  <a:lnTo>
                    <a:pt x="123" y="49"/>
                  </a:lnTo>
                  <a:lnTo>
                    <a:pt x="91" y="48"/>
                  </a:lnTo>
                  <a:lnTo>
                    <a:pt x="57" y="47"/>
                  </a:lnTo>
                  <a:lnTo>
                    <a:pt x="74" y="51"/>
                  </a:lnTo>
                  <a:lnTo>
                    <a:pt x="95" y="55"/>
                  </a:lnTo>
                  <a:lnTo>
                    <a:pt x="118" y="58"/>
                  </a:lnTo>
                  <a:lnTo>
                    <a:pt x="143" y="61"/>
                  </a:lnTo>
                  <a:lnTo>
                    <a:pt x="170" y="64"/>
                  </a:lnTo>
                  <a:lnTo>
                    <a:pt x="196" y="66"/>
                  </a:lnTo>
                  <a:lnTo>
                    <a:pt x="225" y="67"/>
                  </a:lnTo>
                  <a:lnTo>
                    <a:pt x="255" y="67"/>
                  </a:lnTo>
                  <a:lnTo>
                    <a:pt x="284" y="67"/>
                  </a:lnTo>
                  <a:lnTo>
                    <a:pt x="313" y="66"/>
                  </a:lnTo>
                  <a:lnTo>
                    <a:pt x="343" y="64"/>
                  </a:lnTo>
                  <a:lnTo>
                    <a:pt x="370" y="61"/>
                  </a:lnTo>
                  <a:lnTo>
                    <a:pt x="398" y="58"/>
                  </a:lnTo>
                  <a:lnTo>
                    <a:pt x="426" y="55"/>
                  </a:lnTo>
                  <a:lnTo>
                    <a:pt x="451" y="51"/>
                  </a:lnTo>
                  <a:lnTo>
                    <a:pt x="474" y="45"/>
                  </a:lnTo>
                  <a:lnTo>
                    <a:pt x="464" y="51"/>
                  </a:lnTo>
                  <a:lnTo>
                    <a:pt x="448" y="55"/>
                  </a:lnTo>
                  <a:lnTo>
                    <a:pt x="429" y="61"/>
                  </a:lnTo>
                  <a:lnTo>
                    <a:pt x="407" y="66"/>
                  </a:lnTo>
                  <a:lnTo>
                    <a:pt x="381" y="71"/>
                  </a:lnTo>
                  <a:lnTo>
                    <a:pt x="353" y="76"/>
                  </a:lnTo>
                  <a:lnTo>
                    <a:pt x="323" y="79"/>
                  </a:lnTo>
                  <a:lnTo>
                    <a:pt x="294" y="83"/>
                  </a:lnTo>
                  <a:lnTo>
                    <a:pt x="262" y="86"/>
                  </a:lnTo>
                  <a:lnTo>
                    <a:pt x="231" y="88"/>
                  </a:lnTo>
                  <a:lnTo>
                    <a:pt x="199" y="89"/>
                  </a:lnTo>
                  <a:lnTo>
                    <a:pt x="170" y="89"/>
                  </a:lnTo>
                  <a:lnTo>
                    <a:pt x="140" y="89"/>
                  </a:lnTo>
                  <a:lnTo>
                    <a:pt x="114" y="88"/>
                  </a:lnTo>
                  <a:lnTo>
                    <a:pt x="89" y="85"/>
                  </a:lnTo>
                  <a:lnTo>
                    <a:pt x="69" y="82"/>
                  </a:lnTo>
                  <a:lnTo>
                    <a:pt x="88" y="88"/>
                  </a:lnTo>
                  <a:lnTo>
                    <a:pt x="108" y="92"/>
                  </a:lnTo>
                  <a:lnTo>
                    <a:pt x="129" y="96"/>
                  </a:lnTo>
                  <a:lnTo>
                    <a:pt x="152" y="99"/>
                  </a:lnTo>
                  <a:lnTo>
                    <a:pt x="175" y="104"/>
                  </a:lnTo>
                  <a:lnTo>
                    <a:pt x="200" y="105"/>
                  </a:lnTo>
                  <a:lnTo>
                    <a:pt x="227" y="108"/>
                  </a:lnTo>
                  <a:lnTo>
                    <a:pt x="253" y="108"/>
                  </a:lnTo>
                  <a:lnTo>
                    <a:pt x="280" y="110"/>
                  </a:lnTo>
                  <a:lnTo>
                    <a:pt x="306" y="110"/>
                  </a:lnTo>
                  <a:lnTo>
                    <a:pt x="334" y="108"/>
                  </a:lnTo>
                  <a:lnTo>
                    <a:pt x="362" y="107"/>
                  </a:lnTo>
                  <a:lnTo>
                    <a:pt x="389" y="104"/>
                  </a:lnTo>
                  <a:lnTo>
                    <a:pt x="417" y="101"/>
                  </a:lnTo>
                  <a:lnTo>
                    <a:pt x="444" y="96"/>
                  </a:lnTo>
                  <a:lnTo>
                    <a:pt x="471" y="92"/>
                  </a:lnTo>
                  <a:lnTo>
                    <a:pt x="458" y="96"/>
                  </a:lnTo>
                  <a:lnTo>
                    <a:pt x="444" y="99"/>
                  </a:lnTo>
                  <a:lnTo>
                    <a:pt x="427" y="105"/>
                  </a:lnTo>
                  <a:lnTo>
                    <a:pt x="410" y="110"/>
                  </a:lnTo>
                  <a:lnTo>
                    <a:pt x="389" y="114"/>
                  </a:lnTo>
                  <a:lnTo>
                    <a:pt x="369" y="118"/>
                  </a:lnTo>
                  <a:lnTo>
                    <a:pt x="345" y="121"/>
                  </a:lnTo>
                  <a:lnTo>
                    <a:pt x="322" y="126"/>
                  </a:lnTo>
                  <a:lnTo>
                    <a:pt x="297" y="129"/>
                  </a:lnTo>
                  <a:lnTo>
                    <a:pt x="271" y="130"/>
                  </a:lnTo>
                  <a:lnTo>
                    <a:pt x="243" y="132"/>
                  </a:lnTo>
                  <a:lnTo>
                    <a:pt x="214" y="132"/>
                  </a:lnTo>
                  <a:lnTo>
                    <a:pt x="183" y="130"/>
                  </a:lnTo>
                  <a:lnTo>
                    <a:pt x="152" y="129"/>
                  </a:lnTo>
                  <a:lnTo>
                    <a:pt x="120" y="124"/>
                  </a:lnTo>
                  <a:lnTo>
                    <a:pt x="86" y="118"/>
                  </a:lnTo>
                  <a:lnTo>
                    <a:pt x="96" y="121"/>
                  </a:lnTo>
                  <a:lnTo>
                    <a:pt x="110" y="124"/>
                  </a:lnTo>
                  <a:lnTo>
                    <a:pt x="126" y="127"/>
                  </a:lnTo>
                  <a:lnTo>
                    <a:pt x="143" y="132"/>
                  </a:lnTo>
                  <a:lnTo>
                    <a:pt x="164" y="135"/>
                  </a:lnTo>
                  <a:lnTo>
                    <a:pt x="187" y="137"/>
                  </a:lnTo>
                  <a:lnTo>
                    <a:pt x="212" y="140"/>
                  </a:lnTo>
                  <a:lnTo>
                    <a:pt x="238" y="143"/>
                  </a:lnTo>
                  <a:lnTo>
                    <a:pt x="265" y="146"/>
                  </a:lnTo>
                  <a:lnTo>
                    <a:pt x="294" y="148"/>
                  </a:lnTo>
                  <a:lnTo>
                    <a:pt x="323" y="148"/>
                  </a:lnTo>
                  <a:lnTo>
                    <a:pt x="354" y="148"/>
                  </a:lnTo>
                  <a:lnTo>
                    <a:pt x="386" y="148"/>
                  </a:lnTo>
                  <a:lnTo>
                    <a:pt x="417" y="146"/>
                  </a:lnTo>
                  <a:lnTo>
                    <a:pt x="449" y="143"/>
                  </a:lnTo>
                  <a:lnTo>
                    <a:pt x="482" y="139"/>
                  </a:lnTo>
                  <a:close/>
                </a:path>
              </a:pathLst>
            </a:custGeom>
            <a:solidFill>
              <a:srgbClr val="CCB7A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0B1F9F60-FFE7-900A-7091-0F19C20CC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1" y="2098"/>
              <a:ext cx="487" cy="101"/>
            </a:xfrm>
            <a:custGeom>
              <a:avLst/>
              <a:gdLst>
                <a:gd name="T0" fmla="*/ 0 w 487"/>
                <a:gd name="T1" fmla="*/ 53 h 101"/>
                <a:gd name="T2" fmla="*/ 5 w 487"/>
                <a:gd name="T3" fmla="*/ 42 h 101"/>
                <a:gd name="T4" fmla="*/ 19 w 487"/>
                <a:gd name="T5" fmla="*/ 32 h 101"/>
                <a:gd name="T6" fmla="*/ 43 w 487"/>
                <a:gd name="T7" fmla="*/ 23 h 101"/>
                <a:gd name="T8" fmla="*/ 74 w 487"/>
                <a:gd name="T9" fmla="*/ 16 h 101"/>
                <a:gd name="T10" fmla="*/ 110 w 487"/>
                <a:gd name="T11" fmla="*/ 10 h 101"/>
                <a:gd name="T12" fmla="*/ 153 w 487"/>
                <a:gd name="T13" fmla="*/ 6 h 101"/>
                <a:gd name="T14" fmla="*/ 197 w 487"/>
                <a:gd name="T15" fmla="*/ 1 h 101"/>
                <a:gd name="T16" fmla="*/ 242 w 487"/>
                <a:gd name="T17" fmla="*/ 0 h 101"/>
                <a:gd name="T18" fmla="*/ 289 w 487"/>
                <a:gd name="T19" fmla="*/ 0 h 101"/>
                <a:gd name="T20" fmla="*/ 333 w 487"/>
                <a:gd name="T21" fmla="*/ 1 h 101"/>
                <a:gd name="T22" fmla="*/ 374 w 487"/>
                <a:gd name="T23" fmla="*/ 4 h 101"/>
                <a:gd name="T24" fmla="*/ 412 w 487"/>
                <a:gd name="T25" fmla="*/ 9 h 101"/>
                <a:gd name="T26" fmla="*/ 443 w 487"/>
                <a:gd name="T27" fmla="*/ 16 h 101"/>
                <a:gd name="T28" fmla="*/ 466 w 487"/>
                <a:gd name="T29" fmla="*/ 25 h 101"/>
                <a:gd name="T30" fmla="*/ 482 w 487"/>
                <a:gd name="T31" fmla="*/ 35 h 101"/>
                <a:gd name="T32" fmla="*/ 487 w 487"/>
                <a:gd name="T33" fmla="*/ 48 h 101"/>
                <a:gd name="T34" fmla="*/ 481 w 487"/>
                <a:gd name="T35" fmla="*/ 61 h 101"/>
                <a:gd name="T36" fmla="*/ 465 w 487"/>
                <a:gd name="T37" fmla="*/ 72 h 101"/>
                <a:gd name="T38" fmla="*/ 441 w 487"/>
                <a:gd name="T39" fmla="*/ 82 h 101"/>
                <a:gd name="T40" fmla="*/ 410 w 487"/>
                <a:gd name="T41" fmla="*/ 89 h 101"/>
                <a:gd name="T42" fmla="*/ 374 w 487"/>
                <a:gd name="T43" fmla="*/ 95 h 101"/>
                <a:gd name="T44" fmla="*/ 334 w 487"/>
                <a:gd name="T45" fmla="*/ 98 h 101"/>
                <a:gd name="T46" fmla="*/ 290 w 487"/>
                <a:gd name="T47" fmla="*/ 101 h 101"/>
                <a:gd name="T48" fmla="*/ 246 w 487"/>
                <a:gd name="T49" fmla="*/ 101 h 101"/>
                <a:gd name="T50" fmla="*/ 201 w 487"/>
                <a:gd name="T51" fmla="*/ 101 h 101"/>
                <a:gd name="T52" fmla="*/ 157 w 487"/>
                <a:gd name="T53" fmla="*/ 98 h 101"/>
                <a:gd name="T54" fmla="*/ 116 w 487"/>
                <a:gd name="T55" fmla="*/ 94 h 101"/>
                <a:gd name="T56" fmla="*/ 79 w 487"/>
                <a:gd name="T57" fmla="*/ 88 h 101"/>
                <a:gd name="T58" fmla="*/ 49 w 487"/>
                <a:gd name="T59" fmla="*/ 82 h 101"/>
                <a:gd name="T60" fmla="*/ 24 w 487"/>
                <a:gd name="T61" fmla="*/ 73 h 101"/>
                <a:gd name="T62" fmla="*/ 8 w 487"/>
                <a:gd name="T63" fmla="*/ 63 h 101"/>
                <a:gd name="T64" fmla="*/ 0 w 487"/>
                <a:gd name="T65" fmla="*/ 53 h 10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87"/>
                <a:gd name="T100" fmla="*/ 0 h 101"/>
                <a:gd name="T101" fmla="*/ 487 w 487"/>
                <a:gd name="T102" fmla="*/ 101 h 10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87" h="101">
                  <a:moveTo>
                    <a:pt x="0" y="53"/>
                  </a:moveTo>
                  <a:lnTo>
                    <a:pt x="5" y="42"/>
                  </a:lnTo>
                  <a:lnTo>
                    <a:pt x="19" y="32"/>
                  </a:lnTo>
                  <a:lnTo>
                    <a:pt x="43" y="23"/>
                  </a:lnTo>
                  <a:lnTo>
                    <a:pt x="74" y="16"/>
                  </a:lnTo>
                  <a:lnTo>
                    <a:pt x="110" y="10"/>
                  </a:lnTo>
                  <a:lnTo>
                    <a:pt x="153" y="6"/>
                  </a:lnTo>
                  <a:lnTo>
                    <a:pt x="197" y="1"/>
                  </a:lnTo>
                  <a:lnTo>
                    <a:pt x="242" y="0"/>
                  </a:lnTo>
                  <a:lnTo>
                    <a:pt x="289" y="0"/>
                  </a:lnTo>
                  <a:lnTo>
                    <a:pt x="333" y="1"/>
                  </a:lnTo>
                  <a:lnTo>
                    <a:pt x="374" y="4"/>
                  </a:lnTo>
                  <a:lnTo>
                    <a:pt x="412" y="9"/>
                  </a:lnTo>
                  <a:lnTo>
                    <a:pt x="443" y="16"/>
                  </a:lnTo>
                  <a:lnTo>
                    <a:pt x="466" y="25"/>
                  </a:lnTo>
                  <a:lnTo>
                    <a:pt x="482" y="35"/>
                  </a:lnTo>
                  <a:lnTo>
                    <a:pt x="487" y="48"/>
                  </a:lnTo>
                  <a:lnTo>
                    <a:pt x="481" y="61"/>
                  </a:lnTo>
                  <a:lnTo>
                    <a:pt x="465" y="72"/>
                  </a:lnTo>
                  <a:lnTo>
                    <a:pt x="441" y="82"/>
                  </a:lnTo>
                  <a:lnTo>
                    <a:pt x="410" y="89"/>
                  </a:lnTo>
                  <a:lnTo>
                    <a:pt x="374" y="95"/>
                  </a:lnTo>
                  <a:lnTo>
                    <a:pt x="334" y="98"/>
                  </a:lnTo>
                  <a:lnTo>
                    <a:pt x="290" y="101"/>
                  </a:lnTo>
                  <a:lnTo>
                    <a:pt x="246" y="101"/>
                  </a:lnTo>
                  <a:lnTo>
                    <a:pt x="201" y="101"/>
                  </a:lnTo>
                  <a:lnTo>
                    <a:pt x="157" y="98"/>
                  </a:lnTo>
                  <a:lnTo>
                    <a:pt x="116" y="94"/>
                  </a:lnTo>
                  <a:lnTo>
                    <a:pt x="79" y="88"/>
                  </a:lnTo>
                  <a:lnTo>
                    <a:pt x="49" y="82"/>
                  </a:lnTo>
                  <a:lnTo>
                    <a:pt x="24" y="73"/>
                  </a:lnTo>
                  <a:lnTo>
                    <a:pt x="8" y="6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CCB7A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42">
              <a:extLst>
                <a:ext uri="{FF2B5EF4-FFF2-40B4-BE49-F238E27FC236}">
                  <a16:creationId xmlns:a16="http://schemas.microsoft.com/office/drawing/2014/main" id="{FAB59FD3-81A5-F200-EEC1-0D600F1FC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" y="2362"/>
              <a:ext cx="693" cy="1071"/>
            </a:xfrm>
            <a:custGeom>
              <a:avLst/>
              <a:gdLst>
                <a:gd name="T0" fmla="*/ 35 w 693"/>
                <a:gd name="T1" fmla="*/ 994 h 1071"/>
                <a:gd name="T2" fmla="*/ 302 w 693"/>
                <a:gd name="T3" fmla="*/ 1069 h 1071"/>
                <a:gd name="T4" fmla="*/ 567 w 693"/>
                <a:gd name="T5" fmla="*/ 1031 h 1071"/>
                <a:gd name="T6" fmla="*/ 377 w 693"/>
                <a:gd name="T7" fmla="*/ 1015 h 1071"/>
                <a:gd name="T8" fmla="*/ 513 w 693"/>
                <a:gd name="T9" fmla="*/ 1003 h 1071"/>
                <a:gd name="T10" fmla="*/ 626 w 693"/>
                <a:gd name="T11" fmla="*/ 965 h 1071"/>
                <a:gd name="T12" fmla="*/ 579 w 693"/>
                <a:gd name="T13" fmla="*/ 971 h 1071"/>
                <a:gd name="T14" fmla="*/ 451 w 693"/>
                <a:gd name="T15" fmla="*/ 962 h 1071"/>
                <a:gd name="T16" fmla="*/ 453 w 693"/>
                <a:gd name="T17" fmla="*/ 943 h 1071"/>
                <a:gd name="T18" fmla="*/ 610 w 693"/>
                <a:gd name="T19" fmla="*/ 909 h 1071"/>
                <a:gd name="T20" fmla="*/ 692 w 693"/>
                <a:gd name="T21" fmla="*/ 854 h 1071"/>
                <a:gd name="T22" fmla="*/ 561 w 693"/>
                <a:gd name="T23" fmla="*/ 893 h 1071"/>
                <a:gd name="T24" fmla="*/ 446 w 693"/>
                <a:gd name="T25" fmla="*/ 889 h 1071"/>
                <a:gd name="T26" fmla="*/ 528 w 693"/>
                <a:gd name="T27" fmla="*/ 877 h 1071"/>
                <a:gd name="T28" fmla="*/ 645 w 693"/>
                <a:gd name="T29" fmla="*/ 832 h 1071"/>
                <a:gd name="T30" fmla="*/ 596 w 693"/>
                <a:gd name="T31" fmla="*/ 820 h 1071"/>
                <a:gd name="T32" fmla="*/ 533 w 693"/>
                <a:gd name="T33" fmla="*/ 795 h 1071"/>
                <a:gd name="T34" fmla="*/ 664 w 693"/>
                <a:gd name="T35" fmla="*/ 747 h 1071"/>
                <a:gd name="T36" fmla="*/ 470 w 693"/>
                <a:gd name="T37" fmla="*/ 748 h 1071"/>
                <a:gd name="T38" fmla="*/ 675 w 693"/>
                <a:gd name="T39" fmla="*/ 695 h 1071"/>
                <a:gd name="T40" fmla="*/ 539 w 693"/>
                <a:gd name="T41" fmla="*/ 695 h 1071"/>
                <a:gd name="T42" fmla="*/ 637 w 693"/>
                <a:gd name="T43" fmla="*/ 656 h 1071"/>
                <a:gd name="T44" fmla="*/ 573 w 693"/>
                <a:gd name="T45" fmla="*/ 638 h 1071"/>
                <a:gd name="T46" fmla="*/ 595 w 693"/>
                <a:gd name="T47" fmla="*/ 609 h 1071"/>
                <a:gd name="T48" fmla="*/ 633 w 693"/>
                <a:gd name="T49" fmla="*/ 568 h 1071"/>
                <a:gd name="T50" fmla="*/ 519 w 693"/>
                <a:gd name="T51" fmla="*/ 562 h 1071"/>
                <a:gd name="T52" fmla="*/ 686 w 693"/>
                <a:gd name="T53" fmla="*/ 503 h 1071"/>
                <a:gd name="T54" fmla="*/ 508 w 693"/>
                <a:gd name="T55" fmla="*/ 509 h 1071"/>
                <a:gd name="T56" fmla="*/ 659 w 693"/>
                <a:gd name="T57" fmla="*/ 468 h 1071"/>
                <a:gd name="T58" fmla="*/ 554 w 693"/>
                <a:gd name="T59" fmla="*/ 462 h 1071"/>
                <a:gd name="T60" fmla="*/ 596 w 693"/>
                <a:gd name="T61" fmla="*/ 433 h 1071"/>
                <a:gd name="T62" fmla="*/ 608 w 693"/>
                <a:gd name="T63" fmla="*/ 402 h 1071"/>
                <a:gd name="T64" fmla="*/ 539 w 693"/>
                <a:gd name="T65" fmla="*/ 389 h 1071"/>
                <a:gd name="T66" fmla="*/ 646 w 693"/>
                <a:gd name="T67" fmla="*/ 346 h 1071"/>
                <a:gd name="T68" fmla="*/ 473 w 693"/>
                <a:gd name="T69" fmla="*/ 331 h 1071"/>
                <a:gd name="T70" fmla="*/ 658 w 693"/>
                <a:gd name="T71" fmla="*/ 302 h 1071"/>
                <a:gd name="T72" fmla="*/ 595 w 693"/>
                <a:gd name="T73" fmla="*/ 299 h 1071"/>
                <a:gd name="T74" fmla="*/ 482 w 693"/>
                <a:gd name="T75" fmla="*/ 290 h 1071"/>
                <a:gd name="T76" fmla="*/ 513 w 693"/>
                <a:gd name="T77" fmla="*/ 279 h 1071"/>
                <a:gd name="T78" fmla="*/ 637 w 693"/>
                <a:gd name="T79" fmla="*/ 251 h 1071"/>
                <a:gd name="T80" fmla="*/ 673 w 693"/>
                <a:gd name="T81" fmla="*/ 230 h 1071"/>
                <a:gd name="T82" fmla="*/ 563 w 693"/>
                <a:gd name="T83" fmla="*/ 245 h 1071"/>
                <a:gd name="T84" fmla="*/ 448 w 693"/>
                <a:gd name="T85" fmla="*/ 242 h 1071"/>
                <a:gd name="T86" fmla="*/ 478 w 693"/>
                <a:gd name="T87" fmla="*/ 233 h 1071"/>
                <a:gd name="T88" fmla="*/ 617 w 693"/>
                <a:gd name="T89" fmla="*/ 210 h 1071"/>
                <a:gd name="T90" fmla="*/ 680 w 693"/>
                <a:gd name="T91" fmla="*/ 183 h 1071"/>
                <a:gd name="T92" fmla="*/ 533 w 693"/>
                <a:gd name="T93" fmla="*/ 195 h 1071"/>
                <a:gd name="T94" fmla="*/ 388 w 693"/>
                <a:gd name="T95" fmla="*/ 185 h 1071"/>
                <a:gd name="T96" fmla="*/ 498 w 693"/>
                <a:gd name="T97" fmla="*/ 180 h 1071"/>
                <a:gd name="T98" fmla="*/ 662 w 693"/>
                <a:gd name="T99" fmla="*/ 160 h 1071"/>
                <a:gd name="T100" fmla="*/ 602 w 693"/>
                <a:gd name="T101" fmla="*/ 152 h 1071"/>
                <a:gd name="T102" fmla="*/ 333 w 693"/>
                <a:gd name="T103" fmla="*/ 148 h 1071"/>
                <a:gd name="T104" fmla="*/ 311 w 693"/>
                <a:gd name="T105" fmla="*/ 126 h 1071"/>
                <a:gd name="T106" fmla="*/ 582 w 693"/>
                <a:gd name="T107" fmla="*/ 110 h 1071"/>
                <a:gd name="T108" fmla="*/ 684 w 693"/>
                <a:gd name="T109" fmla="*/ 69 h 1071"/>
                <a:gd name="T110" fmla="*/ 591 w 693"/>
                <a:gd name="T111" fmla="*/ 1 h 1071"/>
                <a:gd name="T112" fmla="*/ 457 w 693"/>
                <a:gd name="T113" fmla="*/ 20 h 1071"/>
                <a:gd name="T114" fmla="*/ 237 w 693"/>
                <a:gd name="T115" fmla="*/ 19 h 1071"/>
                <a:gd name="T116" fmla="*/ 53 w 693"/>
                <a:gd name="T117" fmla="*/ 31 h 1071"/>
                <a:gd name="T118" fmla="*/ 6 w 693"/>
                <a:gd name="T119" fmla="*/ 177 h 107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93"/>
                <a:gd name="T181" fmla="*/ 0 h 1071"/>
                <a:gd name="T182" fmla="*/ 693 w 693"/>
                <a:gd name="T183" fmla="*/ 1071 h 107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93" h="1071">
                  <a:moveTo>
                    <a:pt x="5" y="226"/>
                  </a:moveTo>
                  <a:lnTo>
                    <a:pt x="2" y="425"/>
                  </a:lnTo>
                  <a:lnTo>
                    <a:pt x="0" y="645"/>
                  </a:lnTo>
                  <a:lnTo>
                    <a:pt x="0" y="836"/>
                  </a:lnTo>
                  <a:lnTo>
                    <a:pt x="2" y="946"/>
                  </a:lnTo>
                  <a:lnTo>
                    <a:pt x="15" y="972"/>
                  </a:lnTo>
                  <a:lnTo>
                    <a:pt x="35" y="994"/>
                  </a:lnTo>
                  <a:lnTo>
                    <a:pt x="62" y="1014"/>
                  </a:lnTo>
                  <a:lnTo>
                    <a:pt x="94" y="1031"/>
                  </a:lnTo>
                  <a:lnTo>
                    <a:pt x="129" y="1044"/>
                  </a:lnTo>
                  <a:lnTo>
                    <a:pt x="170" y="1055"/>
                  </a:lnTo>
                  <a:lnTo>
                    <a:pt x="213" y="1062"/>
                  </a:lnTo>
                  <a:lnTo>
                    <a:pt x="257" y="1068"/>
                  </a:lnTo>
                  <a:lnTo>
                    <a:pt x="302" y="1069"/>
                  </a:lnTo>
                  <a:lnTo>
                    <a:pt x="346" y="1071"/>
                  </a:lnTo>
                  <a:lnTo>
                    <a:pt x="391" y="1069"/>
                  </a:lnTo>
                  <a:lnTo>
                    <a:pt x="434" y="1065"/>
                  </a:lnTo>
                  <a:lnTo>
                    <a:pt x="473" y="1059"/>
                  </a:lnTo>
                  <a:lnTo>
                    <a:pt x="508" y="1052"/>
                  </a:lnTo>
                  <a:lnTo>
                    <a:pt x="541" y="1041"/>
                  </a:lnTo>
                  <a:lnTo>
                    <a:pt x="567" y="1031"/>
                  </a:lnTo>
                  <a:lnTo>
                    <a:pt x="536" y="1033"/>
                  </a:lnTo>
                  <a:lnTo>
                    <a:pt x="506" y="1034"/>
                  </a:lnTo>
                  <a:lnTo>
                    <a:pt x="476" y="1033"/>
                  </a:lnTo>
                  <a:lnTo>
                    <a:pt x="447" y="1031"/>
                  </a:lnTo>
                  <a:lnTo>
                    <a:pt x="419" y="1027"/>
                  </a:lnTo>
                  <a:lnTo>
                    <a:pt x="396" y="1022"/>
                  </a:lnTo>
                  <a:lnTo>
                    <a:pt x="377" y="1015"/>
                  </a:lnTo>
                  <a:lnTo>
                    <a:pt x="362" y="1006"/>
                  </a:lnTo>
                  <a:lnTo>
                    <a:pt x="390" y="1009"/>
                  </a:lnTo>
                  <a:lnTo>
                    <a:pt x="418" y="1011"/>
                  </a:lnTo>
                  <a:lnTo>
                    <a:pt x="444" y="1009"/>
                  </a:lnTo>
                  <a:lnTo>
                    <a:pt x="467" y="1009"/>
                  </a:lnTo>
                  <a:lnTo>
                    <a:pt x="491" y="1006"/>
                  </a:lnTo>
                  <a:lnTo>
                    <a:pt x="513" y="1003"/>
                  </a:lnTo>
                  <a:lnTo>
                    <a:pt x="533" y="999"/>
                  </a:lnTo>
                  <a:lnTo>
                    <a:pt x="552" y="994"/>
                  </a:lnTo>
                  <a:lnTo>
                    <a:pt x="570" y="989"/>
                  </a:lnTo>
                  <a:lnTo>
                    <a:pt x="586" y="983"/>
                  </a:lnTo>
                  <a:lnTo>
                    <a:pt x="601" y="977"/>
                  </a:lnTo>
                  <a:lnTo>
                    <a:pt x="614" y="971"/>
                  </a:lnTo>
                  <a:lnTo>
                    <a:pt x="626" y="965"/>
                  </a:lnTo>
                  <a:lnTo>
                    <a:pt x="637" y="958"/>
                  </a:lnTo>
                  <a:lnTo>
                    <a:pt x="646" y="952"/>
                  </a:lnTo>
                  <a:lnTo>
                    <a:pt x="654" y="946"/>
                  </a:lnTo>
                  <a:lnTo>
                    <a:pt x="636" y="955"/>
                  </a:lnTo>
                  <a:lnTo>
                    <a:pt x="617" y="962"/>
                  </a:lnTo>
                  <a:lnTo>
                    <a:pt x="598" y="967"/>
                  </a:lnTo>
                  <a:lnTo>
                    <a:pt x="579" y="971"/>
                  </a:lnTo>
                  <a:lnTo>
                    <a:pt x="560" y="972"/>
                  </a:lnTo>
                  <a:lnTo>
                    <a:pt x="541" y="974"/>
                  </a:lnTo>
                  <a:lnTo>
                    <a:pt x="522" y="972"/>
                  </a:lnTo>
                  <a:lnTo>
                    <a:pt x="503" y="971"/>
                  </a:lnTo>
                  <a:lnTo>
                    <a:pt x="485" y="969"/>
                  </a:lnTo>
                  <a:lnTo>
                    <a:pt x="467" y="967"/>
                  </a:lnTo>
                  <a:lnTo>
                    <a:pt x="451" y="962"/>
                  </a:lnTo>
                  <a:lnTo>
                    <a:pt x="437" y="958"/>
                  </a:lnTo>
                  <a:lnTo>
                    <a:pt x="422" y="955"/>
                  </a:lnTo>
                  <a:lnTo>
                    <a:pt x="409" y="950"/>
                  </a:lnTo>
                  <a:lnTo>
                    <a:pt x="399" y="946"/>
                  </a:lnTo>
                  <a:lnTo>
                    <a:pt x="390" y="942"/>
                  </a:lnTo>
                  <a:lnTo>
                    <a:pt x="422" y="943"/>
                  </a:lnTo>
                  <a:lnTo>
                    <a:pt x="453" y="943"/>
                  </a:lnTo>
                  <a:lnTo>
                    <a:pt x="481" y="942"/>
                  </a:lnTo>
                  <a:lnTo>
                    <a:pt x="507" y="939"/>
                  </a:lnTo>
                  <a:lnTo>
                    <a:pt x="530" y="934"/>
                  </a:lnTo>
                  <a:lnTo>
                    <a:pt x="554" y="930"/>
                  </a:lnTo>
                  <a:lnTo>
                    <a:pt x="574" y="923"/>
                  </a:lnTo>
                  <a:lnTo>
                    <a:pt x="592" y="917"/>
                  </a:lnTo>
                  <a:lnTo>
                    <a:pt x="610" y="909"/>
                  </a:lnTo>
                  <a:lnTo>
                    <a:pt x="626" y="901"/>
                  </a:lnTo>
                  <a:lnTo>
                    <a:pt x="639" y="893"/>
                  </a:lnTo>
                  <a:lnTo>
                    <a:pt x="652" y="884"/>
                  </a:lnTo>
                  <a:lnTo>
                    <a:pt x="664" y="877"/>
                  </a:lnTo>
                  <a:lnTo>
                    <a:pt x="674" y="868"/>
                  </a:lnTo>
                  <a:lnTo>
                    <a:pt x="683" y="861"/>
                  </a:lnTo>
                  <a:lnTo>
                    <a:pt x="692" y="854"/>
                  </a:lnTo>
                  <a:lnTo>
                    <a:pt x="674" y="862"/>
                  </a:lnTo>
                  <a:lnTo>
                    <a:pt x="656" y="870"/>
                  </a:lnTo>
                  <a:lnTo>
                    <a:pt x="639" y="877"/>
                  </a:lnTo>
                  <a:lnTo>
                    <a:pt x="620" y="883"/>
                  </a:lnTo>
                  <a:lnTo>
                    <a:pt x="599" y="887"/>
                  </a:lnTo>
                  <a:lnTo>
                    <a:pt x="580" y="890"/>
                  </a:lnTo>
                  <a:lnTo>
                    <a:pt x="561" y="893"/>
                  </a:lnTo>
                  <a:lnTo>
                    <a:pt x="542" y="895"/>
                  </a:lnTo>
                  <a:lnTo>
                    <a:pt x="525" y="895"/>
                  </a:lnTo>
                  <a:lnTo>
                    <a:pt x="506" y="895"/>
                  </a:lnTo>
                  <a:lnTo>
                    <a:pt x="489" y="895"/>
                  </a:lnTo>
                  <a:lnTo>
                    <a:pt x="473" y="893"/>
                  </a:lnTo>
                  <a:lnTo>
                    <a:pt x="459" y="890"/>
                  </a:lnTo>
                  <a:lnTo>
                    <a:pt x="446" y="889"/>
                  </a:lnTo>
                  <a:lnTo>
                    <a:pt x="434" y="884"/>
                  </a:lnTo>
                  <a:lnTo>
                    <a:pt x="425" y="881"/>
                  </a:lnTo>
                  <a:lnTo>
                    <a:pt x="446" y="883"/>
                  </a:lnTo>
                  <a:lnTo>
                    <a:pt x="467" y="883"/>
                  </a:lnTo>
                  <a:lnTo>
                    <a:pt x="488" y="883"/>
                  </a:lnTo>
                  <a:lnTo>
                    <a:pt x="507" y="880"/>
                  </a:lnTo>
                  <a:lnTo>
                    <a:pt x="528" y="877"/>
                  </a:lnTo>
                  <a:lnTo>
                    <a:pt x="547" y="874"/>
                  </a:lnTo>
                  <a:lnTo>
                    <a:pt x="564" y="868"/>
                  </a:lnTo>
                  <a:lnTo>
                    <a:pt x="583" y="862"/>
                  </a:lnTo>
                  <a:lnTo>
                    <a:pt x="599" y="855"/>
                  </a:lnTo>
                  <a:lnTo>
                    <a:pt x="615" y="848"/>
                  </a:lnTo>
                  <a:lnTo>
                    <a:pt x="632" y="840"/>
                  </a:lnTo>
                  <a:lnTo>
                    <a:pt x="645" y="832"/>
                  </a:lnTo>
                  <a:lnTo>
                    <a:pt x="659" y="823"/>
                  </a:lnTo>
                  <a:lnTo>
                    <a:pt x="671" y="814"/>
                  </a:lnTo>
                  <a:lnTo>
                    <a:pt x="681" y="805"/>
                  </a:lnTo>
                  <a:lnTo>
                    <a:pt x="692" y="795"/>
                  </a:lnTo>
                  <a:lnTo>
                    <a:pt x="658" y="808"/>
                  </a:lnTo>
                  <a:lnTo>
                    <a:pt x="627" y="817"/>
                  </a:lnTo>
                  <a:lnTo>
                    <a:pt x="596" y="820"/>
                  </a:lnTo>
                  <a:lnTo>
                    <a:pt x="569" y="820"/>
                  </a:lnTo>
                  <a:lnTo>
                    <a:pt x="541" y="817"/>
                  </a:lnTo>
                  <a:lnTo>
                    <a:pt x="514" y="811"/>
                  </a:lnTo>
                  <a:lnTo>
                    <a:pt x="487" y="805"/>
                  </a:lnTo>
                  <a:lnTo>
                    <a:pt x="460" y="798"/>
                  </a:lnTo>
                  <a:lnTo>
                    <a:pt x="498" y="798"/>
                  </a:lnTo>
                  <a:lnTo>
                    <a:pt x="533" y="795"/>
                  </a:lnTo>
                  <a:lnTo>
                    <a:pt x="566" y="791"/>
                  </a:lnTo>
                  <a:lnTo>
                    <a:pt x="595" y="783"/>
                  </a:lnTo>
                  <a:lnTo>
                    <a:pt x="623" y="773"/>
                  </a:lnTo>
                  <a:lnTo>
                    <a:pt x="648" y="761"/>
                  </a:lnTo>
                  <a:lnTo>
                    <a:pt x="671" y="748"/>
                  </a:lnTo>
                  <a:lnTo>
                    <a:pt x="692" y="732"/>
                  </a:lnTo>
                  <a:lnTo>
                    <a:pt x="664" y="747"/>
                  </a:lnTo>
                  <a:lnTo>
                    <a:pt x="633" y="755"/>
                  </a:lnTo>
                  <a:lnTo>
                    <a:pt x="602" y="760"/>
                  </a:lnTo>
                  <a:lnTo>
                    <a:pt x="570" y="761"/>
                  </a:lnTo>
                  <a:lnTo>
                    <a:pt x="541" y="760"/>
                  </a:lnTo>
                  <a:lnTo>
                    <a:pt x="513" y="757"/>
                  </a:lnTo>
                  <a:lnTo>
                    <a:pt x="489" y="752"/>
                  </a:lnTo>
                  <a:lnTo>
                    <a:pt x="470" y="748"/>
                  </a:lnTo>
                  <a:lnTo>
                    <a:pt x="507" y="748"/>
                  </a:lnTo>
                  <a:lnTo>
                    <a:pt x="542" y="744"/>
                  </a:lnTo>
                  <a:lnTo>
                    <a:pt x="574" y="738"/>
                  </a:lnTo>
                  <a:lnTo>
                    <a:pt x="604" y="729"/>
                  </a:lnTo>
                  <a:lnTo>
                    <a:pt x="632" y="720"/>
                  </a:lnTo>
                  <a:lnTo>
                    <a:pt x="655" y="707"/>
                  </a:lnTo>
                  <a:lnTo>
                    <a:pt x="675" y="695"/>
                  </a:lnTo>
                  <a:lnTo>
                    <a:pt x="692" y="680"/>
                  </a:lnTo>
                  <a:lnTo>
                    <a:pt x="658" y="691"/>
                  </a:lnTo>
                  <a:lnTo>
                    <a:pt x="630" y="697"/>
                  </a:lnTo>
                  <a:lnTo>
                    <a:pt x="605" y="701"/>
                  </a:lnTo>
                  <a:lnTo>
                    <a:pt x="583" y="701"/>
                  </a:lnTo>
                  <a:lnTo>
                    <a:pt x="561" y="700"/>
                  </a:lnTo>
                  <a:lnTo>
                    <a:pt x="539" y="695"/>
                  </a:lnTo>
                  <a:lnTo>
                    <a:pt x="514" y="688"/>
                  </a:lnTo>
                  <a:lnTo>
                    <a:pt x="488" y="679"/>
                  </a:lnTo>
                  <a:lnTo>
                    <a:pt x="528" y="676"/>
                  </a:lnTo>
                  <a:lnTo>
                    <a:pt x="561" y="673"/>
                  </a:lnTo>
                  <a:lnTo>
                    <a:pt x="591" y="669"/>
                  </a:lnTo>
                  <a:lnTo>
                    <a:pt x="615" y="663"/>
                  </a:lnTo>
                  <a:lnTo>
                    <a:pt x="637" y="656"/>
                  </a:lnTo>
                  <a:lnTo>
                    <a:pt x="656" y="645"/>
                  </a:lnTo>
                  <a:lnTo>
                    <a:pt x="674" y="634"/>
                  </a:lnTo>
                  <a:lnTo>
                    <a:pt x="692" y="617"/>
                  </a:lnTo>
                  <a:lnTo>
                    <a:pt x="656" y="626"/>
                  </a:lnTo>
                  <a:lnTo>
                    <a:pt x="624" y="632"/>
                  </a:lnTo>
                  <a:lnTo>
                    <a:pt x="596" y="636"/>
                  </a:lnTo>
                  <a:lnTo>
                    <a:pt x="573" y="638"/>
                  </a:lnTo>
                  <a:lnTo>
                    <a:pt x="550" y="638"/>
                  </a:lnTo>
                  <a:lnTo>
                    <a:pt x="528" y="635"/>
                  </a:lnTo>
                  <a:lnTo>
                    <a:pt x="507" y="629"/>
                  </a:lnTo>
                  <a:lnTo>
                    <a:pt x="485" y="622"/>
                  </a:lnTo>
                  <a:lnTo>
                    <a:pt x="529" y="619"/>
                  </a:lnTo>
                  <a:lnTo>
                    <a:pt x="564" y="614"/>
                  </a:lnTo>
                  <a:lnTo>
                    <a:pt x="595" y="609"/>
                  </a:lnTo>
                  <a:lnTo>
                    <a:pt x="620" y="600"/>
                  </a:lnTo>
                  <a:lnTo>
                    <a:pt x="640" y="590"/>
                  </a:lnTo>
                  <a:lnTo>
                    <a:pt x="658" y="578"/>
                  </a:lnTo>
                  <a:lnTo>
                    <a:pt x="673" y="565"/>
                  </a:lnTo>
                  <a:lnTo>
                    <a:pt x="686" y="550"/>
                  </a:lnTo>
                  <a:lnTo>
                    <a:pt x="661" y="560"/>
                  </a:lnTo>
                  <a:lnTo>
                    <a:pt x="633" y="568"/>
                  </a:lnTo>
                  <a:lnTo>
                    <a:pt x="605" y="572"/>
                  </a:lnTo>
                  <a:lnTo>
                    <a:pt x="577" y="573"/>
                  </a:lnTo>
                  <a:lnTo>
                    <a:pt x="551" y="573"/>
                  </a:lnTo>
                  <a:lnTo>
                    <a:pt x="526" y="572"/>
                  </a:lnTo>
                  <a:lnTo>
                    <a:pt x="506" y="569"/>
                  </a:lnTo>
                  <a:lnTo>
                    <a:pt x="488" y="566"/>
                  </a:lnTo>
                  <a:lnTo>
                    <a:pt x="519" y="562"/>
                  </a:lnTo>
                  <a:lnTo>
                    <a:pt x="550" y="556"/>
                  </a:lnTo>
                  <a:lnTo>
                    <a:pt x="582" y="548"/>
                  </a:lnTo>
                  <a:lnTo>
                    <a:pt x="611" y="540"/>
                  </a:lnTo>
                  <a:lnTo>
                    <a:pt x="637" y="531"/>
                  </a:lnTo>
                  <a:lnTo>
                    <a:pt x="659" y="522"/>
                  </a:lnTo>
                  <a:lnTo>
                    <a:pt x="677" y="512"/>
                  </a:lnTo>
                  <a:lnTo>
                    <a:pt x="686" y="503"/>
                  </a:lnTo>
                  <a:lnTo>
                    <a:pt x="662" y="507"/>
                  </a:lnTo>
                  <a:lnTo>
                    <a:pt x="639" y="512"/>
                  </a:lnTo>
                  <a:lnTo>
                    <a:pt x="613" y="515"/>
                  </a:lnTo>
                  <a:lnTo>
                    <a:pt x="586" y="516"/>
                  </a:lnTo>
                  <a:lnTo>
                    <a:pt x="560" y="516"/>
                  </a:lnTo>
                  <a:lnTo>
                    <a:pt x="535" y="513"/>
                  </a:lnTo>
                  <a:lnTo>
                    <a:pt x="508" y="509"/>
                  </a:lnTo>
                  <a:lnTo>
                    <a:pt x="485" y="503"/>
                  </a:lnTo>
                  <a:lnTo>
                    <a:pt x="510" y="503"/>
                  </a:lnTo>
                  <a:lnTo>
                    <a:pt x="541" y="499"/>
                  </a:lnTo>
                  <a:lnTo>
                    <a:pt x="573" y="493"/>
                  </a:lnTo>
                  <a:lnTo>
                    <a:pt x="605" y="485"/>
                  </a:lnTo>
                  <a:lnTo>
                    <a:pt x="634" y="477"/>
                  </a:lnTo>
                  <a:lnTo>
                    <a:pt x="659" y="468"/>
                  </a:lnTo>
                  <a:lnTo>
                    <a:pt x="677" y="459"/>
                  </a:lnTo>
                  <a:lnTo>
                    <a:pt x="686" y="452"/>
                  </a:lnTo>
                  <a:lnTo>
                    <a:pt x="656" y="456"/>
                  </a:lnTo>
                  <a:lnTo>
                    <a:pt x="630" y="459"/>
                  </a:lnTo>
                  <a:lnTo>
                    <a:pt x="604" y="460"/>
                  </a:lnTo>
                  <a:lnTo>
                    <a:pt x="579" y="462"/>
                  </a:lnTo>
                  <a:lnTo>
                    <a:pt x="554" y="462"/>
                  </a:lnTo>
                  <a:lnTo>
                    <a:pt x="530" y="460"/>
                  </a:lnTo>
                  <a:lnTo>
                    <a:pt x="507" y="456"/>
                  </a:lnTo>
                  <a:lnTo>
                    <a:pt x="485" y="449"/>
                  </a:lnTo>
                  <a:lnTo>
                    <a:pt x="513" y="446"/>
                  </a:lnTo>
                  <a:lnTo>
                    <a:pt x="541" y="441"/>
                  </a:lnTo>
                  <a:lnTo>
                    <a:pt x="569" y="437"/>
                  </a:lnTo>
                  <a:lnTo>
                    <a:pt x="596" y="433"/>
                  </a:lnTo>
                  <a:lnTo>
                    <a:pt x="623" y="427"/>
                  </a:lnTo>
                  <a:lnTo>
                    <a:pt x="648" y="419"/>
                  </a:lnTo>
                  <a:lnTo>
                    <a:pt x="668" y="409"/>
                  </a:lnTo>
                  <a:lnTo>
                    <a:pt x="686" y="396"/>
                  </a:lnTo>
                  <a:lnTo>
                    <a:pt x="662" y="399"/>
                  </a:lnTo>
                  <a:lnTo>
                    <a:pt x="636" y="402"/>
                  </a:lnTo>
                  <a:lnTo>
                    <a:pt x="608" y="402"/>
                  </a:lnTo>
                  <a:lnTo>
                    <a:pt x="580" y="402"/>
                  </a:lnTo>
                  <a:lnTo>
                    <a:pt x="551" y="402"/>
                  </a:lnTo>
                  <a:lnTo>
                    <a:pt x="525" y="399"/>
                  </a:lnTo>
                  <a:lnTo>
                    <a:pt x="500" y="396"/>
                  </a:lnTo>
                  <a:lnTo>
                    <a:pt x="478" y="391"/>
                  </a:lnTo>
                  <a:lnTo>
                    <a:pt x="510" y="391"/>
                  </a:lnTo>
                  <a:lnTo>
                    <a:pt x="539" y="389"/>
                  </a:lnTo>
                  <a:lnTo>
                    <a:pt x="570" y="384"/>
                  </a:lnTo>
                  <a:lnTo>
                    <a:pt x="598" y="378"/>
                  </a:lnTo>
                  <a:lnTo>
                    <a:pt x="623" y="369"/>
                  </a:lnTo>
                  <a:lnTo>
                    <a:pt x="646" y="361"/>
                  </a:lnTo>
                  <a:lnTo>
                    <a:pt x="668" y="350"/>
                  </a:lnTo>
                  <a:lnTo>
                    <a:pt x="686" y="340"/>
                  </a:lnTo>
                  <a:lnTo>
                    <a:pt x="646" y="346"/>
                  </a:lnTo>
                  <a:lnTo>
                    <a:pt x="613" y="349"/>
                  </a:lnTo>
                  <a:lnTo>
                    <a:pt x="583" y="349"/>
                  </a:lnTo>
                  <a:lnTo>
                    <a:pt x="557" y="346"/>
                  </a:lnTo>
                  <a:lnTo>
                    <a:pt x="533" y="343"/>
                  </a:lnTo>
                  <a:lnTo>
                    <a:pt x="513" y="340"/>
                  </a:lnTo>
                  <a:lnTo>
                    <a:pt x="492" y="336"/>
                  </a:lnTo>
                  <a:lnTo>
                    <a:pt x="473" y="331"/>
                  </a:lnTo>
                  <a:lnTo>
                    <a:pt x="494" y="331"/>
                  </a:lnTo>
                  <a:lnTo>
                    <a:pt x="519" y="330"/>
                  </a:lnTo>
                  <a:lnTo>
                    <a:pt x="544" y="327"/>
                  </a:lnTo>
                  <a:lnTo>
                    <a:pt x="571" y="324"/>
                  </a:lnTo>
                  <a:lnTo>
                    <a:pt x="601" y="320"/>
                  </a:lnTo>
                  <a:lnTo>
                    <a:pt x="630" y="312"/>
                  </a:lnTo>
                  <a:lnTo>
                    <a:pt x="658" y="302"/>
                  </a:lnTo>
                  <a:lnTo>
                    <a:pt x="686" y="290"/>
                  </a:lnTo>
                  <a:lnTo>
                    <a:pt x="673" y="293"/>
                  </a:lnTo>
                  <a:lnTo>
                    <a:pt x="659" y="295"/>
                  </a:lnTo>
                  <a:lnTo>
                    <a:pt x="643" y="296"/>
                  </a:lnTo>
                  <a:lnTo>
                    <a:pt x="629" y="298"/>
                  </a:lnTo>
                  <a:lnTo>
                    <a:pt x="611" y="299"/>
                  </a:lnTo>
                  <a:lnTo>
                    <a:pt x="595" y="299"/>
                  </a:lnTo>
                  <a:lnTo>
                    <a:pt x="579" y="299"/>
                  </a:lnTo>
                  <a:lnTo>
                    <a:pt x="561" y="299"/>
                  </a:lnTo>
                  <a:lnTo>
                    <a:pt x="545" y="298"/>
                  </a:lnTo>
                  <a:lnTo>
                    <a:pt x="528" y="296"/>
                  </a:lnTo>
                  <a:lnTo>
                    <a:pt x="511" y="295"/>
                  </a:lnTo>
                  <a:lnTo>
                    <a:pt x="497" y="293"/>
                  </a:lnTo>
                  <a:lnTo>
                    <a:pt x="482" y="290"/>
                  </a:lnTo>
                  <a:lnTo>
                    <a:pt x="469" y="287"/>
                  </a:lnTo>
                  <a:lnTo>
                    <a:pt x="456" y="284"/>
                  </a:lnTo>
                  <a:lnTo>
                    <a:pt x="446" y="280"/>
                  </a:lnTo>
                  <a:lnTo>
                    <a:pt x="462" y="281"/>
                  </a:lnTo>
                  <a:lnTo>
                    <a:pt x="478" y="281"/>
                  </a:lnTo>
                  <a:lnTo>
                    <a:pt x="495" y="281"/>
                  </a:lnTo>
                  <a:lnTo>
                    <a:pt x="513" y="279"/>
                  </a:lnTo>
                  <a:lnTo>
                    <a:pt x="532" y="277"/>
                  </a:lnTo>
                  <a:lnTo>
                    <a:pt x="551" y="274"/>
                  </a:lnTo>
                  <a:lnTo>
                    <a:pt x="570" y="270"/>
                  </a:lnTo>
                  <a:lnTo>
                    <a:pt x="588" y="265"/>
                  </a:lnTo>
                  <a:lnTo>
                    <a:pt x="605" y="261"/>
                  </a:lnTo>
                  <a:lnTo>
                    <a:pt x="623" y="255"/>
                  </a:lnTo>
                  <a:lnTo>
                    <a:pt x="637" y="251"/>
                  </a:lnTo>
                  <a:lnTo>
                    <a:pt x="652" y="245"/>
                  </a:lnTo>
                  <a:lnTo>
                    <a:pt x="665" y="239"/>
                  </a:lnTo>
                  <a:lnTo>
                    <a:pt x="677" y="235"/>
                  </a:lnTo>
                  <a:lnTo>
                    <a:pt x="686" y="229"/>
                  </a:lnTo>
                  <a:lnTo>
                    <a:pt x="692" y="224"/>
                  </a:lnTo>
                  <a:lnTo>
                    <a:pt x="683" y="227"/>
                  </a:lnTo>
                  <a:lnTo>
                    <a:pt x="673" y="230"/>
                  </a:lnTo>
                  <a:lnTo>
                    <a:pt x="661" y="233"/>
                  </a:lnTo>
                  <a:lnTo>
                    <a:pt x="646" y="236"/>
                  </a:lnTo>
                  <a:lnTo>
                    <a:pt x="632" y="239"/>
                  </a:lnTo>
                  <a:lnTo>
                    <a:pt x="615" y="240"/>
                  </a:lnTo>
                  <a:lnTo>
                    <a:pt x="598" y="242"/>
                  </a:lnTo>
                  <a:lnTo>
                    <a:pt x="582" y="243"/>
                  </a:lnTo>
                  <a:lnTo>
                    <a:pt x="563" y="245"/>
                  </a:lnTo>
                  <a:lnTo>
                    <a:pt x="545" y="245"/>
                  </a:lnTo>
                  <a:lnTo>
                    <a:pt x="528" y="246"/>
                  </a:lnTo>
                  <a:lnTo>
                    <a:pt x="510" y="246"/>
                  </a:lnTo>
                  <a:lnTo>
                    <a:pt x="492" y="246"/>
                  </a:lnTo>
                  <a:lnTo>
                    <a:pt x="478" y="245"/>
                  </a:lnTo>
                  <a:lnTo>
                    <a:pt x="462" y="243"/>
                  </a:lnTo>
                  <a:lnTo>
                    <a:pt x="448" y="242"/>
                  </a:lnTo>
                  <a:lnTo>
                    <a:pt x="440" y="240"/>
                  </a:lnTo>
                  <a:lnTo>
                    <a:pt x="431" y="239"/>
                  </a:lnTo>
                  <a:lnTo>
                    <a:pt x="424" y="236"/>
                  </a:lnTo>
                  <a:lnTo>
                    <a:pt x="418" y="233"/>
                  </a:lnTo>
                  <a:lnTo>
                    <a:pt x="437" y="235"/>
                  </a:lnTo>
                  <a:lnTo>
                    <a:pt x="457" y="235"/>
                  </a:lnTo>
                  <a:lnTo>
                    <a:pt x="478" y="233"/>
                  </a:lnTo>
                  <a:lnTo>
                    <a:pt x="498" y="232"/>
                  </a:lnTo>
                  <a:lnTo>
                    <a:pt x="519" y="229"/>
                  </a:lnTo>
                  <a:lnTo>
                    <a:pt x="539" y="226"/>
                  </a:lnTo>
                  <a:lnTo>
                    <a:pt x="560" y="223"/>
                  </a:lnTo>
                  <a:lnTo>
                    <a:pt x="580" y="218"/>
                  </a:lnTo>
                  <a:lnTo>
                    <a:pt x="599" y="214"/>
                  </a:lnTo>
                  <a:lnTo>
                    <a:pt x="617" y="210"/>
                  </a:lnTo>
                  <a:lnTo>
                    <a:pt x="634" y="205"/>
                  </a:lnTo>
                  <a:lnTo>
                    <a:pt x="649" y="199"/>
                  </a:lnTo>
                  <a:lnTo>
                    <a:pt x="662" y="195"/>
                  </a:lnTo>
                  <a:lnTo>
                    <a:pt x="674" y="191"/>
                  </a:lnTo>
                  <a:lnTo>
                    <a:pt x="684" y="185"/>
                  </a:lnTo>
                  <a:lnTo>
                    <a:pt x="692" y="180"/>
                  </a:lnTo>
                  <a:lnTo>
                    <a:pt x="680" y="183"/>
                  </a:lnTo>
                  <a:lnTo>
                    <a:pt x="665" y="186"/>
                  </a:lnTo>
                  <a:lnTo>
                    <a:pt x="648" y="189"/>
                  </a:lnTo>
                  <a:lnTo>
                    <a:pt x="629" y="191"/>
                  </a:lnTo>
                  <a:lnTo>
                    <a:pt x="607" y="192"/>
                  </a:lnTo>
                  <a:lnTo>
                    <a:pt x="583" y="193"/>
                  </a:lnTo>
                  <a:lnTo>
                    <a:pt x="558" y="195"/>
                  </a:lnTo>
                  <a:lnTo>
                    <a:pt x="533" y="195"/>
                  </a:lnTo>
                  <a:lnTo>
                    <a:pt x="508" y="195"/>
                  </a:lnTo>
                  <a:lnTo>
                    <a:pt x="485" y="195"/>
                  </a:lnTo>
                  <a:lnTo>
                    <a:pt x="462" y="193"/>
                  </a:lnTo>
                  <a:lnTo>
                    <a:pt x="440" y="192"/>
                  </a:lnTo>
                  <a:lnTo>
                    <a:pt x="421" y="191"/>
                  </a:lnTo>
                  <a:lnTo>
                    <a:pt x="403" y="188"/>
                  </a:lnTo>
                  <a:lnTo>
                    <a:pt x="388" y="185"/>
                  </a:lnTo>
                  <a:lnTo>
                    <a:pt x="378" y="180"/>
                  </a:lnTo>
                  <a:lnTo>
                    <a:pt x="391" y="182"/>
                  </a:lnTo>
                  <a:lnTo>
                    <a:pt x="407" y="182"/>
                  </a:lnTo>
                  <a:lnTo>
                    <a:pt x="428" y="182"/>
                  </a:lnTo>
                  <a:lnTo>
                    <a:pt x="450" y="182"/>
                  </a:lnTo>
                  <a:lnTo>
                    <a:pt x="473" y="180"/>
                  </a:lnTo>
                  <a:lnTo>
                    <a:pt x="498" y="180"/>
                  </a:lnTo>
                  <a:lnTo>
                    <a:pt x="525" y="179"/>
                  </a:lnTo>
                  <a:lnTo>
                    <a:pt x="551" y="176"/>
                  </a:lnTo>
                  <a:lnTo>
                    <a:pt x="576" y="174"/>
                  </a:lnTo>
                  <a:lnTo>
                    <a:pt x="601" y="171"/>
                  </a:lnTo>
                  <a:lnTo>
                    <a:pt x="623" y="167"/>
                  </a:lnTo>
                  <a:lnTo>
                    <a:pt x="645" y="164"/>
                  </a:lnTo>
                  <a:lnTo>
                    <a:pt x="662" y="160"/>
                  </a:lnTo>
                  <a:lnTo>
                    <a:pt x="677" y="155"/>
                  </a:lnTo>
                  <a:lnTo>
                    <a:pt x="687" y="149"/>
                  </a:lnTo>
                  <a:lnTo>
                    <a:pt x="693" y="144"/>
                  </a:lnTo>
                  <a:lnTo>
                    <a:pt x="680" y="147"/>
                  </a:lnTo>
                  <a:lnTo>
                    <a:pt x="659" y="148"/>
                  </a:lnTo>
                  <a:lnTo>
                    <a:pt x="633" y="151"/>
                  </a:lnTo>
                  <a:lnTo>
                    <a:pt x="602" y="152"/>
                  </a:lnTo>
                  <a:lnTo>
                    <a:pt x="567" y="154"/>
                  </a:lnTo>
                  <a:lnTo>
                    <a:pt x="530" y="154"/>
                  </a:lnTo>
                  <a:lnTo>
                    <a:pt x="491" y="154"/>
                  </a:lnTo>
                  <a:lnTo>
                    <a:pt x="450" y="154"/>
                  </a:lnTo>
                  <a:lnTo>
                    <a:pt x="409" y="152"/>
                  </a:lnTo>
                  <a:lnTo>
                    <a:pt x="369" y="151"/>
                  </a:lnTo>
                  <a:lnTo>
                    <a:pt x="333" y="148"/>
                  </a:lnTo>
                  <a:lnTo>
                    <a:pt x="299" y="145"/>
                  </a:lnTo>
                  <a:lnTo>
                    <a:pt x="268" y="141"/>
                  </a:lnTo>
                  <a:lnTo>
                    <a:pt x="243" y="136"/>
                  </a:lnTo>
                  <a:lnTo>
                    <a:pt x="223" y="130"/>
                  </a:lnTo>
                  <a:lnTo>
                    <a:pt x="211" y="123"/>
                  </a:lnTo>
                  <a:lnTo>
                    <a:pt x="261" y="124"/>
                  </a:lnTo>
                  <a:lnTo>
                    <a:pt x="311" y="126"/>
                  </a:lnTo>
                  <a:lnTo>
                    <a:pt x="356" y="126"/>
                  </a:lnTo>
                  <a:lnTo>
                    <a:pt x="402" y="126"/>
                  </a:lnTo>
                  <a:lnTo>
                    <a:pt x="443" y="123"/>
                  </a:lnTo>
                  <a:lnTo>
                    <a:pt x="482" y="122"/>
                  </a:lnTo>
                  <a:lnTo>
                    <a:pt x="519" y="119"/>
                  </a:lnTo>
                  <a:lnTo>
                    <a:pt x="551" y="114"/>
                  </a:lnTo>
                  <a:lnTo>
                    <a:pt x="582" y="110"/>
                  </a:lnTo>
                  <a:lnTo>
                    <a:pt x="608" y="104"/>
                  </a:lnTo>
                  <a:lnTo>
                    <a:pt x="632" y="100"/>
                  </a:lnTo>
                  <a:lnTo>
                    <a:pt x="651" y="94"/>
                  </a:lnTo>
                  <a:lnTo>
                    <a:pt x="665" y="88"/>
                  </a:lnTo>
                  <a:lnTo>
                    <a:pt x="675" y="82"/>
                  </a:lnTo>
                  <a:lnTo>
                    <a:pt x="683" y="75"/>
                  </a:lnTo>
                  <a:lnTo>
                    <a:pt x="684" y="69"/>
                  </a:lnTo>
                  <a:lnTo>
                    <a:pt x="678" y="53"/>
                  </a:lnTo>
                  <a:lnTo>
                    <a:pt x="670" y="39"/>
                  </a:lnTo>
                  <a:lnTo>
                    <a:pt x="659" y="28"/>
                  </a:lnTo>
                  <a:lnTo>
                    <a:pt x="646" y="17"/>
                  </a:lnTo>
                  <a:lnTo>
                    <a:pt x="630" y="10"/>
                  </a:lnTo>
                  <a:lnTo>
                    <a:pt x="613" y="4"/>
                  </a:lnTo>
                  <a:lnTo>
                    <a:pt x="591" y="1"/>
                  </a:lnTo>
                  <a:lnTo>
                    <a:pt x="566" y="0"/>
                  </a:lnTo>
                  <a:lnTo>
                    <a:pt x="554" y="4"/>
                  </a:lnTo>
                  <a:lnTo>
                    <a:pt x="538" y="7"/>
                  </a:lnTo>
                  <a:lnTo>
                    <a:pt x="522" y="12"/>
                  </a:lnTo>
                  <a:lnTo>
                    <a:pt x="503" y="14"/>
                  </a:lnTo>
                  <a:lnTo>
                    <a:pt x="481" y="17"/>
                  </a:lnTo>
                  <a:lnTo>
                    <a:pt x="457" y="20"/>
                  </a:lnTo>
                  <a:lnTo>
                    <a:pt x="432" y="23"/>
                  </a:lnTo>
                  <a:lnTo>
                    <a:pt x="404" y="25"/>
                  </a:lnTo>
                  <a:lnTo>
                    <a:pt x="375" y="26"/>
                  </a:lnTo>
                  <a:lnTo>
                    <a:pt x="343" y="26"/>
                  </a:lnTo>
                  <a:lnTo>
                    <a:pt x="309" y="25"/>
                  </a:lnTo>
                  <a:lnTo>
                    <a:pt x="274" y="23"/>
                  </a:lnTo>
                  <a:lnTo>
                    <a:pt x="237" y="19"/>
                  </a:lnTo>
                  <a:lnTo>
                    <a:pt x="199" y="14"/>
                  </a:lnTo>
                  <a:lnTo>
                    <a:pt x="160" y="9"/>
                  </a:lnTo>
                  <a:lnTo>
                    <a:pt x="117" y="0"/>
                  </a:lnTo>
                  <a:lnTo>
                    <a:pt x="103" y="6"/>
                  </a:lnTo>
                  <a:lnTo>
                    <a:pt x="87" y="12"/>
                  </a:lnTo>
                  <a:lnTo>
                    <a:pt x="70" y="20"/>
                  </a:lnTo>
                  <a:lnTo>
                    <a:pt x="53" y="31"/>
                  </a:lnTo>
                  <a:lnTo>
                    <a:pt x="38" y="42"/>
                  </a:lnTo>
                  <a:lnTo>
                    <a:pt x="24" y="57"/>
                  </a:lnTo>
                  <a:lnTo>
                    <a:pt x="15" y="73"/>
                  </a:lnTo>
                  <a:lnTo>
                    <a:pt x="9" y="92"/>
                  </a:lnTo>
                  <a:lnTo>
                    <a:pt x="7" y="108"/>
                  </a:lnTo>
                  <a:lnTo>
                    <a:pt x="7" y="136"/>
                  </a:lnTo>
                  <a:lnTo>
                    <a:pt x="6" y="177"/>
                  </a:lnTo>
                  <a:lnTo>
                    <a:pt x="5" y="226"/>
                  </a:lnTo>
                  <a:close/>
                </a:path>
              </a:pathLst>
            </a:custGeom>
            <a:solidFill>
              <a:srgbClr val="D8E5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44">
              <a:extLst>
                <a:ext uri="{FF2B5EF4-FFF2-40B4-BE49-F238E27FC236}">
                  <a16:creationId xmlns:a16="http://schemas.microsoft.com/office/drawing/2014/main" id="{83E2A601-ACA3-053F-C1E9-C737D68D5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" y="2415"/>
              <a:ext cx="72" cy="908"/>
            </a:xfrm>
            <a:custGeom>
              <a:avLst/>
              <a:gdLst>
                <a:gd name="T0" fmla="*/ 72 w 72"/>
                <a:gd name="T1" fmla="*/ 0 h 908"/>
                <a:gd name="T2" fmla="*/ 60 w 72"/>
                <a:gd name="T3" fmla="*/ 1 h 908"/>
                <a:gd name="T4" fmla="*/ 49 w 72"/>
                <a:gd name="T5" fmla="*/ 5 h 908"/>
                <a:gd name="T6" fmla="*/ 38 w 72"/>
                <a:gd name="T7" fmla="*/ 13 h 908"/>
                <a:gd name="T8" fmla="*/ 28 w 72"/>
                <a:gd name="T9" fmla="*/ 22 h 908"/>
                <a:gd name="T10" fmla="*/ 19 w 72"/>
                <a:gd name="T11" fmla="*/ 35 h 908"/>
                <a:gd name="T12" fmla="*/ 13 w 72"/>
                <a:gd name="T13" fmla="*/ 54 h 908"/>
                <a:gd name="T14" fmla="*/ 9 w 72"/>
                <a:gd name="T15" fmla="*/ 76 h 908"/>
                <a:gd name="T16" fmla="*/ 8 w 72"/>
                <a:gd name="T17" fmla="*/ 104 h 908"/>
                <a:gd name="T18" fmla="*/ 6 w 72"/>
                <a:gd name="T19" fmla="*/ 262 h 908"/>
                <a:gd name="T20" fmla="*/ 5 w 72"/>
                <a:gd name="T21" fmla="*/ 529 h 908"/>
                <a:gd name="T22" fmla="*/ 2 w 72"/>
                <a:gd name="T23" fmla="*/ 782 h 908"/>
                <a:gd name="T24" fmla="*/ 0 w 72"/>
                <a:gd name="T25" fmla="*/ 893 h 908"/>
                <a:gd name="T26" fmla="*/ 34 w 72"/>
                <a:gd name="T27" fmla="*/ 908 h 908"/>
                <a:gd name="T28" fmla="*/ 35 w 72"/>
                <a:gd name="T29" fmla="*/ 786 h 908"/>
                <a:gd name="T30" fmla="*/ 38 w 72"/>
                <a:gd name="T31" fmla="*/ 516 h 908"/>
                <a:gd name="T32" fmla="*/ 41 w 72"/>
                <a:gd name="T33" fmla="*/ 240 h 908"/>
                <a:gd name="T34" fmla="*/ 46 w 72"/>
                <a:gd name="T35" fmla="*/ 101 h 908"/>
                <a:gd name="T36" fmla="*/ 47 w 72"/>
                <a:gd name="T37" fmla="*/ 73 h 908"/>
                <a:gd name="T38" fmla="*/ 50 w 72"/>
                <a:gd name="T39" fmla="*/ 45 h 908"/>
                <a:gd name="T40" fmla="*/ 57 w 72"/>
                <a:gd name="T41" fmla="*/ 19 h 908"/>
                <a:gd name="T42" fmla="*/ 72 w 72"/>
                <a:gd name="T43" fmla="*/ 0 h 90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2"/>
                <a:gd name="T67" fmla="*/ 0 h 908"/>
                <a:gd name="T68" fmla="*/ 72 w 72"/>
                <a:gd name="T69" fmla="*/ 908 h 90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2" h="908">
                  <a:moveTo>
                    <a:pt x="72" y="0"/>
                  </a:moveTo>
                  <a:lnTo>
                    <a:pt x="60" y="1"/>
                  </a:lnTo>
                  <a:lnTo>
                    <a:pt x="49" y="5"/>
                  </a:lnTo>
                  <a:lnTo>
                    <a:pt x="38" y="13"/>
                  </a:lnTo>
                  <a:lnTo>
                    <a:pt x="28" y="22"/>
                  </a:lnTo>
                  <a:lnTo>
                    <a:pt x="19" y="35"/>
                  </a:lnTo>
                  <a:lnTo>
                    <a:pt x="13" y="54"/>
                  </a:lnTo>
                  <a:lnTo>
                    <a:pt x="9" y="76"/>
                  </a:lnTo>
                  <a:lnTo>
                    <a:pt x="8" y="104"/>
                  </a:lnTo>
                  <a:lnTo>
                    <a:pt x="6" y="262"/>
                  </a:lnTo>
                  <a:lnTo>
                    <a:pt x="5" y="529"/>
                  </a:lnTo>
                  <a:lnTo>
                    <a:pt x="2" y="782"/>
                  </a:lnTo>
                  <a:lnTo>
                    <a:pt x="0" y="893"/>
                  </a:lnTo>
                  <a:lnTo>
                    <a:pt x="34" y="908"/>
                  </a:lnTo>
                  <a:lnTo>
                    <a:pt x="35" y="786"/>
                  </a:lnTo>
                  <a:lnTo>
                    <a:pt x="38" y="516"/>
                  </a:lnTo>
                  <a:lnTo>
                    <a:pt x="41" y="240"/>
                  </a:lnTo>
                  <a:lnTo>
                    <a:pt x="46" y="101"/>
                  </a:lnTo>
                  <a:lnTo>
                    <a:pt x="47" y="73"/>
                  </a:lnTo>
                  <a:lnTo>
                    <a:pt x="50" y="45"/>
                  </a:lnTo>
                  <a:lnTo>
                    <a:pt x="57" y="1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49">
                <a:extLst>
                  <a:ext uri="{FF2B5EF4-FFF2-40B4-BE49-F238E27FC236}">
                    <a16:creationId xmlns:a16="http://schemas.microsoft.com/office/drawing/2014/main" id="{A0A45716-5179-DF3D-0B01-C05F8D5A52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0444" y="4229015"/>
                <a:ext cx="168052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=10</m:t>
                    </m:r>
                  </m:oMath>
                </a14:m>
                <a:r>
                  <a:rPr lang="en-US" altLang="ja-JP" dirty="0">
                    <a:solidFill>
                      <a:srgbClr val="3A3A82"/>
                    </a:solidFill>
                    <a:latin typeface="+mj-lt"/>
                  </a:rPr>
                  <a:t> ml</a:t>
                </a:r>
                <a:endParaRPr lang="en-US" dirty="0">
                  <a:solidFill>
                    <a:srgbClr val="3A3A8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Text Box 49">
                <a:extLst>
                  <a:ext uri="{FF2B5EF4-FFF2-40B4-BE49-F238E27FC236}">
                    <a16:creationId xmlns:a16="http://schemas.microsoft.com/office/drawing/2014/main" id="{A0A45716-5179-DF3D-0B01-C05F8D5A5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0444" y="4229015"/>
                <a:ext cx="1680525" cy="461665"/>
              </a:xfrm>
              <a:prstGeom prst="rect">
                <a:avLst/>
              </a:prstGeom>
              <a:blipFill>
                <a:blip r:embed="rId4"/>
                <a:stretch>
                  <a:fillRect l="-725" t="-10667" r="-4710" b="-30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49">
                <a:extLst>
                  <a:ext uri="{FF2B5EF4-FFF2-40B4-BE49-F238E27FC236}">
                    <a16:creationId xmlns:a16="http://schemas.microsoft.com/office/drawing/2014/main" id="{743A4DC2-5776-5F87-8D0D-0D2CD1E586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0444" y="4602807"/>
                <a:ext cx="181254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altLang="ja-JP" dirty="0">
                    <a:solidFill>
                      <a:srgbClr val="3A3A82"/>
                    </a:solidFill>
                    <a:latin typeface="+mj-lt"/>
                  </a:rPr>
                  <a:t>  </a:t>
                </a:r>
                <a:r>
                  <a:rPr lang="en-US" sz="2400" dirty="0">
                    <a:solidFill>
                      <a:srgbClr val="3A3A82"/>
                    </a:solidFill>
                  </a:rPr>
                  <a:t>$</a:t>
                </a:r>
                <a:r>
                  <a:rPr lang="en-US" sz="2400" dirty="0">
                    <a:solidFill>
                      <a:srgbClr val="FF0000"/>
                    </a:solidFill>
                  </a:rPr>
                  <a:t>0</a:t>
                </a:r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2" name="Text Box 49">
                <a:extLst>
                  <a:ext uri="{FF2B5EF4-FFF2-40B4-BE49-F238E27FC236}">
                    <a16:creationId xmlns:a16="http://schemas.microsoft.com/office/drawing/2014/main" id="{743A4DC2-5776-5F87-8D0D-0D2CD1E58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0444" y="4602807"/>
                <a:ext cx="1812547" cy="461665"/>
              </a:xfrm>
              <a:prstGeom prst="rect">
                <a:avLst/>
              </a:prstGeom>
              <a:blipFill>
                <a:blip r:embed="rId5"/>
                <a:stretch>
                  <a:fillRect l="-1007" t="-14474" r="-3691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949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" descr="HH01008_">
            <a:extLst>
              <a:ext uri="{FF2B5EF4-FFF2-40B4-BE49-F238E27FC236}">
                <a16:creationId xmlns:a16="http://schemas.microsoft.com/office/drawing/2014/main" id="{896AEC59-539E-7BFE-F413-31B93643A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51" y="2104017"/>
            <a:ext cx="708025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Fractional Knapsack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82E935-7620-74BA-3A75-0ED3E8184FEF}"/>
              </a:ext>
            </a:extLst>
          </p:cNvPr>
          <p:cNvSpPr txBox="1">
            <a:spLocks/>
          </p:cNvSpPr>
          <p:nvPr/>
        </p:nvSpPr>
        <p:spPr>
          <a:xfrm>
            <a:off x="306467" y="1081352"/>
            <a:ext cx="8622816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Greedy approach.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Keep taking item with highest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value to weight ratio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until knapsack is full or run out of items.</a:t>
            </a:r>
          </a:p>
        </p:txBody>
      </p:sp>
      <p:pic>
        <p:nvPicPr>
          <p:cNvPr id="7" name="Picture 6" descr="HH01008_">
            <a:extLst>
              <a:ext uri="{FF2B5EF4-FFF2-40B4-BE49-F238E27FC236}">
                <a16:creationId xmlns:a16="http://schemas.microsoft.com/office/drawing/2014/main" id="{F6462817-7538-6FB3-F4B7-04D3AEE28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921" y="2446561"/>
            <a:ext cx="495300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8" descr="HH01008_">
            <a:extLst>
              <a:ext uri="{FF2B5EF4-FFF2-40B4-BE49-F238E27FC236}">
                <a16:creationId xmlns:a16="http://schemas.microsoft.com/office/drawing/2014/main" id="{09C3B9B1-95E3-B3F9-EEF4-497C88B5C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158" y="2751361"/>
            <a:ext cx="325438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9" descr="HH01008_">
            <a:extLst>
              <a:ext uri="{FF2B5EF4-FFF2-40B4-BE49-F238E27FC236}">
                <a16:creationId xmlns:a16="http://schemas.microsoft.com/office/drawing/2014/main" id="{9B3A1A93-0ABC-F13E-FCF1-2B6CE9DDF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783" y="2267173"/>
            <a:ext cx="5953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 Box 13">
            <a:extLst>
              <a:ext uri="{FF2B5EF4-FFF2-40B4-BE49-F238E27FC236}">
                <a16:creationId xmlns:a16="http://schemas.microsoft.com/office/drawing/2014/main" id="{1FC1E418-1888-A143-DC15-91957A1A7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6346" y="2952973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3" name="Text Box 14">
            <a:extLst>
              <a:ext uri="{FF2B5EF4-FFF2-40B4-BE49-F238E27FC236}">
                <a16:creationId xmlns:a16="http://schemas.microsoft.com/office/drawing/2014/main" id="{40CFADED-E651-C3A1-8A20-0281E0CF1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9296" y="2952973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4" name="Text Box 15">
            <a:extLst>
              <a:ext uri="{FF2B5EF4-FFF2-40B4-BE49-F238E27FC236}">
                <a16:creationId xmlns:a16="http://schemas.microsoft.com/office/drawing/2014/main" id="{7B219FCD-CE94-03F8-09FF-8BE45524B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9858" y="2952973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5" name="Text Box 16">
            <a:extLst>
              <a:ext uri="{FF2B5EF4-FFF2-40B4-BE49-F238E27FC236}">
                <a16:creationId xmlns:a16="http://schemas.microsoft.com/office/drawing/2014/main" id="{BC3868FA-3AC3-9A3F-F080-60EF756C6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008" y="2952973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7" name="Text Box 10">
            <a:extLst>
              <a:ext uri="{FF2B5EF4-FFF2-40B4-BE49-F238E27FC236}">
                <a16:creationId xmlns:a16="http://schemas.microsoft.com/office/drawing/2014/main" id="{86F1AAA4-F42C-7E33-6FCB-A1AD0AE9D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638" y="3519770"/>
            <a:ext cx="11595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Weight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58" name="Text Box 11">
            <a:extLst>
              <a:ext uri="{FF2B5EF4-FFF2-40B4-BE49-F238E27FC236}">
                <a16:creationId xmlns:a16="http://schemas.microsoft.com/office/drawing/2014/main" id="{CA07FF03-E875-2B5B-417F-6F0A90D6E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7628" y="3981435"/>
            <a:ext cx="9578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Value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59" name="Text Box 17">
            <a:extLst>
              <a:ext uri="{FF2B5EF4-FFF2-40B4-BE49-F238E27FC236}">
                <a16:creationId xmlns:a16="http://schemas.microsoft.com/office/drawing/2014/main" id="{265B185D-525B-A948-6C40-C533C2115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792" y="3565938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4 ml</a:t>
            </a:r>
          </a:p>
        </p:txBody>
      </p:sp>
      <p:sp>
        <p:nvSpPr>
          <p:cNvPr id="60" name="Text Box 18">
            <a:extLst>
              <a:ext uri="{FF2B5EF4-FFF2-40B4-BE49-F238E27FC236}">
                <a16:creationId xmlns:a16="http://schemas.microsoft.com/office/drawing/2014/main" id="{CD76CA97-E6B3-FB4C-52FE-6E60EB7DC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775" y="3565938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8 ml</a:t>
            </a:r>
          </a:p>
        </p:txBody>
      </p:sp>
      <p:sp>
        <p:nvSpPr>
          <p:cNvPr id="61" name="Text Box 19">
            <a:extLst>
              <a:ext uri="{FF2B5EF4-FFF2-40B4-BE49-F238E27FC236}">
                <a16:creationId xmlns:a16="http://schemas.microsoft.com/office/drawing/2014/main" id="{9636F029-F9E8-80F4-4DE3-27DBCC734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612" y="3563842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2 ml</a:t>
            </a:r>
          </a:p>
        </p:txBody>
      </p:sp>
      <p:sp>
        <p:nvSpPr>
          <p:cNvPr id="63" name="Text Box 22">
            <a:extLst>
              <a:ext uri="{FF2B5EF4-FFF2-40B4-BE49-F238E27FC236}">
                <a16:creationId xmlns:a16="http://schemas.microsoft.com/office/drawing/2014/main" id="{5410C8CC-D7DF-CD23-1D22-C0C0CFCBA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8963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$12</a:t>
            </a:r>
          </a:p>
        </p:txBody>
      </p:sp>
      <p:sp>
        <p:nvSpPr>
          <p:cNvPr id="64" name="Text Box 23">
            <a:extLst>
              <a:ext uri="{FF2B5EF4-FFF2-40B4-BE49-F238E27FC236}">
                <a16:creationId xmlns:a16="http://schemas.microsoft.com/office/drawing/2014/main" id="{B0FF1350-6004-93F3-4C61-6DA138A04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533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$32</a:t>
            </a:r>
          </a:p>
        </p:txBody>
      </p:sp>
      <p:sp>
        <p:nvSpPr>
          <p:cNvPr id="65" name="Text Box 24">
            <a:extLst>
              <a:ext uri="{FF2B5EF4-FFF2-40B4-BE49-F238E27FC236}">
                <a16:creationId xmlns:a16="http://schemas.microsoft.com/office/drawing/2014/main" id="{6317E9D0-17CD-FDA5-094A-0F478D9EC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1683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$40</a:t>
            </a:r>
          </a:p>
        </p:txBody>
      </p:sp>
      <p:sp>
        <p:nvSpPr>
          <p:cNvPr id="66" name="Text Box 25">
            <a:extLst>
              <a:ext uri="{FF2B5EF4-FFF2-40B4-BE49-F238E27FC236}">
                <a16:creationId xmlns:a16="http://schemas.microsoft.com/office/drawing/2014/main" id="{06CD5E7D-CE5F-E9A3-8201-749775672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4626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$30</a:t>
            </a:r>
          </a:p>
        </p:txBody>
      </p:sp>
      <p:sp>
        <p:nvSpPr>
          <p:cNvPr id="68" name="Text Box 27">
            <a:extLst>
              <a:ext uri="{FF2B5EF4-FFF2-40B4-BE49-F238E27FC236}">
                <a16:creationId xmlns:a16="http://schemas.microsoft.com/office/drawing/2014/main" id="{4A9CD440-0F21-04AD-E06A-4CEB6ADC4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210" y="2825634"/>
            <a:ext cx="9892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Items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69" name="Text Box 30">
            <a:extLst>
              <a:ext uri="{FF2B5EF4-FFF2-40B4-BE49-F238E27FC236}">
                <a16:creationId xmlns:a16="http://schemas.microsoft.com/office/drawing/2014/main" id="{895A0B0F-9A3D-B3CE-1351-B95FB980C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023" y="4413786"/>
            <a:ext cx="9578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3A3A82"/>
                </a:solidFill>
                <a:latin typeface="+mj-lt"/>
              </a:rPr>
              <a:t>Value:</a:t>
            </a:r>
          </a:p>
        </p:txBody>
      </p:sp>
      <p:sp>
        <p:nvSpPr>
          <p:cNvPr id="70" name="Text Box 22">
            <a:extLst>
              <a:ext uri="{FF2B5EF4-FFF2-40B4-BE49-F238E27FC236}">
                <a16:creationId xmlns:a16="http://schemas.microsoft.com/office/drawing/2014/main" id="{5B3CEFCB-4DC6-F1A1-F814-A5C561BF8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1659" y="4464308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</a:t>
            </a:r>
          </a:p>
        </p:txBody>
      </p:sp>
      <p:sp>
        <p:nvSpPr>
          <p:cNvPr id="71" name="Text Box 22">
            <a:extLst>
              <a:ext uri="{FF2B5EF4-FFF2-40B4-BE49-F238E27FC236}">
                <a16:creationId xmlns:a16="http://schemas.microsoft.com/office/drawing/2014/main" id="{9D5A8AD3-752A-D425-1637-95702F461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6040" y="4464308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$4</a:t>
            </a:r>
          </a:p>
        </p:txBody>
      </p:sp>
      <p:sp>
        <p:nvSpPr>
          <p:cNvPr id="72" name="Text Box 22">
            <a:extLst>
              <a:ext uri="{FF2B5EF4-FFF2-40B4-BE49-F238E27FC236}">
                <a16:creationId xmlns:a16="http://schemas.microsoft.com/office/drawing/2014/main" id="{30DE36EB-8B59-44FF-A0FC-44BF277B4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688" y="4459848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$20</a:t>
            </a:r>
          </a:p>
        </p:txBody>
      </p:sp>
      <p:sp>
        <p:nvSpPr>
          <p:cNvPr id="73" name="Text Box 22">
            <a:extLst>
              <a:ext uri="{FF2B5EF4-FFF2-40B4-BE49-F238E27FC236}">
                <a16:creationId xmlns:a16="http://schemas.microsoft.com/office/drawing/2014/main" id="{09F2D9D2-A43D-0ABF-2918-9BEA61C4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6102" y="4464308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$5</a:t>
            </a:r>
          </a:p>
        </p:txBody>
      </p:sp>
      <p:sp>
        <p:nvSpPr>
          <p:cNvPr id="9" name="Text Box 20">
            <a:extLst>
              <a:ext uri="{FF2B5EF4-FFF2-40B4-BE49-F238E27FC236}">
                <a16:creationId xmlns:a16="http://schemas.microsoft.com/office/drawing/2014/main" id="{A9F2F924-4F5B-73BB-DD2D-3DDD520C8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888" y="3555208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6 ml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7EF27D8-B20F-0DF3-7B31-445AF26AC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984" y="1645838"/>
            <a:ext cx="1744154" cy="25741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49">
                <a:extLst>
                  <a:ext uri="{FF2B5EF4-FFF2-40B4-BE49-F238E27FC236}">
                    <a16:creationId xmlns:a16="http://schemas.microsoft.com/office/drawing/2014/main" id="{C1AE7397-47ED-2EFF-F0E5-6D824B3636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0444" y="4229015"/>
                <a:ext cx="151060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=9</m:t>
                    </m:r>
                  </m:oMath>
                </a14:m>
                <a:r>
                  <a:rPr lang="en-US" altLang="ja-JP" dirty="0">
                    <a:solidFill>
                      <a:srgbClr val="3A3A82"/>
                    </a:solidFill>
                    <a:latin typeface="+mj-lt"/>
                  </a:rPr>
                  <a:t> ml</a:t>
                </a:r>
                <a:endParaRPr lang="en-US" dirty="0">
                  <a:solidFill>
                    <a:srgbClr val="3A3A8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Text Box 49">
                <a:extLst>
                  <a:ext uri="{FF2B5EF4-FFF2-40B4-BE49-F238E27FC236}">
                    <a16:creationId xmlns:a16="http://schemas.microsoft.com/office/drawing/2014/main" id="{C1AE7397-47ED-2EFF-F0E5-6D824B363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0444" y="4229015"/>
                <a:ext cx="1510606" cy="461665"/>
              </a:xfrm>
              <a:prstGeom prst="rect">
                <a:avLst/>
              </a:prstGeom>
              <a:blipFill>
                <a:blip r:embed="rId5"/>
                <a:stretch>
                  <a:fillRect l="-806" t="-10667" r="-5242" b="-30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Box 49">
                <a:extLst>
                  <a:ext uri="{FF2B5EF4-FFF2-40B4-BE49-F238E27FC236}">
                    <a16:creationId xmlns:a16="http://schemas.microsoft.com/office/drawing/2014/main" id="{6AB284A6-FE5D-E98B-8CDB-68A929ACB1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0444" y="4602807"/>
                <a:ext cx="198086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altLang="ja-JP" dirty="0">
                    <a:solidFill>
                      <a:srgbClr val="3A3A82"/>
                    </a:solidFill>
                    <a:latin typeface="+mj-lt"/>
                  </a:rPr>
                  <a:t>  </a:t>
                </a:r>
                <a:r>
                  <a:rPr lang="en-US" sz="2400" dirty="0">
                    <a:solidFill>
                      <a:srgbClr val="3A3A82"/>
                    </a:solidFill>
                  </a:rPr>
                  <a:t>$</a:t>
                </a:r>
                <a:r>
                  <a:rPr lang="en-US" sz="2400" dirty="0">
                    <a:solidFill>
                      <a:srgbClr val="FF0000"/>
                    </a:solidFill>
                  </a:rPr>
                  <a:t>50</a:t>
                </a:r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6" name="Text Box 49">
                <a:extLst>
                  <a:ext uri="{FF2B5EF4-FFF2-40B4-BE49-F238E27FC236}">
                    <a16:creationId xmlns:a16="http://schemas.microsoft.com/office/drawing/2014/main" id="{6AB284A6-FE5D-E98B-8CDB-68A929ACB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0444" y="4602807"/>
                <a:ext cx="1980863" cy="461665"/>
              </a:xfrm>
              <a:prstGeom prst="rect">
                <a:avLst/>
              </a:prstGeom>
              <a:blipFill>
                <a:blip r:embed="rId6"/>
                <a:stretch>
                  <a:fillRect l="-923" t="-14474" r="-3385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593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" descr="HH01008_">
            <a:extLst>
              <a:ext uri="{FF2B5EF4-FFF2-40B4-BE49-F238E27FC236}">
                <a16:creationId xmlns:a16="http://schemas.microsoft.com/office/drawing/2014/main" id="{896AEC59-539E-7BFE-F413-31B93643A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51" y="2104017"/>
            <a:ext cx="708025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Fractional Knapsack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82E935-7620-74BA-3A75-0ED3E8184FEF}"/>
              </a:ext>
            </a:extLst>
          </p:cNvPr>
          <p:cNvSpPr txBox="1">
            <a:spLocks/>
          </p:cNvSpPr>
          <p:nvPr/>
        </p:nvSpPr>
        <p:spPr>
          <a:xfrm>
            <a:off x="306467" y="1081352"/>
            <a:ext cx="8622816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Greedy approach.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Keep taking item with highest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value to weight ratio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until knapsack is full or run out of items.</a:t>
            </a:r>
          </a:p>
        </p:txBody>
      </p:sp>
      <p:pic>
        <p:nvPicPr>
          <p:cNvPr id="7" name="Picture 6" descr="HH01008_">
            <a:extLst>
              <a:ext uri="{FF2B5EF4-FFF2-40B4-BE49-F238E27FC236}">
                <a16:creationId xmlns:a16="http://schemas.microsoft.com/office/drawing/2014/main" id="{F6462817-7538-6FB3-F4B7-04D3AEE28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921" y="2446561"/>
            <a:ext cx="495300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8" descr="HH01008_">
            <a:extLst>
              <a:ext uri="{FF2B5EF4-FFF2-40B4-BE49-F238E27FC236}">
                <a16:creationId xmlns:a16="http://schemas.microsoft.com/office/drawing/2014/main" id="{09C3B9B1-95E3-B3F9-EEF4-497C88B5C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158" y="2751361"/>
            <a:ext cx="325438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9" descr="HH01008_">
            <a:extLst>
              <a:ext uri="{FF2B5EF4-FFF2-40B4-BE49-F238E27FC236}">
                <a16:creationId xmlns:a16="http://schemas.microsoft.com/office/drawing/2014/main" id="{9B3A1A93-0ABC-F13E-FCF1-2B6CE9DDF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783" y="2267173"/>
            <a:ext cx="5953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 Box 13">
            <a:extLst>
              <a:ext uri="{FF2B5EF4-FFF2-40B4-BE49-F238E27FC236}">
                <a16:creationId xmlns:a16="http://schemas.microsoft.com/office/drawing/2014/main" id="{1FC1E418-1888-A143-DC15-91957A1A7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6346" y="2952973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3" name="Text Box 14">
            <a:extLst>
              <a:ext uri="{FF2B5EF4-FFF2-40B4-BE49-F238E27FC236}">
                <a16:creationId xmlns:a16="http://schemas.microsoft.com/office/drawing/2014/main" id="{40CFADED-E651-C3A1-8A20-0281E0CF1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9296" y="2952973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4" name="Text Box 15">
            <a:extLst>
              <a:ext uri="{FF2B5EF4-FFF2-40B4-BE49-F238E27FC236}">
                <a16:creationId xmlns:a16="http://schemas.microsoft.com/office/drawing/2014/main" id="{7B219FCD-CE94-03F8-09FF-8BE45524B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9858" y="2952973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5" name="Text Box 16">
            <a:extLst>
              <a:ext uri="{FF2B5EF4-FFF2-40B4-BE49-F238E27FC236}">
                <a16:creationId xmlns:a16="http://schemas.microsoft.com/office/drawing/2014/main" id="{BC3868FA-3AC3-9A3F-F080-60EF756C6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008" y="2952973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7" name="Text Box 10">
            <a:extLst>
              <a:ext uri="{FF2B5EF4-FFF2-40B4-BE49-F238E27FC236}">
                <a16:creationId xmlns:a16="http://schemas.microsoft.com/office/drawing/2014/main" id="{86F1AAA4-F42C-7E33-6FCB-A1AD0AE9D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638" y="3519770"/>
            <a:ext cx="11595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Weight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58" name="Text Box 11">
            <a:extLst>
              <a:ext uri="{FF2B5EF4-FFF2-40B4-BE49-F238E27FC236}">
                <a16:creationId xmlns:a16="http://schemas.microsoft.com/office/drawing/2014/main" id="{CA07FF03-E875-2B5B-417F-6F0A90D6E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7628" y="3981435"/>
            <a:ext cx="9578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Value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59" name="Text Box 17">
            <a:extLst>
              <a:ext uri="{FF2B5EF4-FFF2-40B4-BE49-F238E27FC236}">
                <a16:creationId xmlns:a16="http://schemas.microsoft.com/office/drawing/2014/main" id="{265B185D-525B-A948-6C40-C533C2115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792" y="3565938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4 ml</a:t>
            </a:r>
          </a:p>
        </p:txBody>
      </p:sp>
      <p:sp>
        <p:nvSpPr>
          <p:cNvPr id="60" name="Text Box 18">
            <a:extLst>
              <a:ext uri="{FF2B5EF4-FFF2-40B4-BE49-F238E27FC236}">
                <a16:creationId xmlns:a16="http://schemas.microsoft.com/office/drawing/2014/main" id="{CD76CA97-E6B3-FB4C-52FE-6E60EB7DC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775" y="3565938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8 ml</a:t>
            </a:r>
          </a:p>
        </p:txBody>
      </p:sp>
      <p:sp>
        <p:nvSpPr>
          <p:cNvPr id="61" name="Text Box 19">
            <a:extLst>
              <a:ext uri="{FF2B5EF4-FFF2-40B4-BE49-F238E27FC236}">
                <a16:creationId xmlns:a16="http://schemas.microsoft.com/office/drawing/2014/main" id="{9636F029-F9E8-80F4-4DE3-27DBCC734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1803" y="3563842"/>
            <a:ext cx="7344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  <a:latin typeface="+mj-lt"/>
              </a:rPr>
              <a:t>2 ml</a:t>
            </a:r>
          </a:p>
        </p:txBody>
      </p:sp>
      <p:sp>
        <p:nvSpPr>
          <p:cNvPr id="63" name="Text Box 22">
            <a:extLst>
              <a:ext uri="{FF2B5EF4-FFF2-40B4-BE49-F238E27FC236}">
                <a16:creationId xmlns:a16="http://schemas.microsoft.com/office/drawing/2014/main" id="{5410C8CC-D7DF-CD23-1D22-C0C0CFCBA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8963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$12</a:t>
            </a:r>
          </a:p>
        </p:txBody>
      </p:sp>
      <p:sp>
        <p:nvSpPr>
          <p:cNvPr id="64" name="Text Box 23">
            <a:extLst>
              <a:ext uri="{FF2B5EF4-FFF2-40B4-BE49-F238E27FC236}">
                <a16:creationId xmlns:a16="http://schemas.microsoft.com/office/drawing/2014/main" id="{B0FF1350-6004-93F3-4C61-6DA138A04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533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$32</a:t>
            </a:r>
          </a:p>
        </p:txBody>
      </p:sp>
      <p:sp>
        <p:nvSpPr>
          <p:cNvPr id="65" name="Text Box 24">
            <a:extLst>
              <a:ext uri="{FF2B5EF4-FFF2-40B4-BE49-F238E27FC236}">
                <a16:creationId xmlns:a16="http://schemas.microsoft.com/office/drawing/2014/main" id="{6317E9D0-17CD-FDA5-094A-0F478D9EC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1683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$40</a:t>
            </a:r>
          </a:p>
        </p:txBody>
      </p:sp>
      <p:sp>
        <p:nvSpPr>
          <p:cNvPr id="66" name="Text Box 25">
            <a:extLst>
              <a:ext uri="{FF2B5EF4-FFF2-40B4-BE49-F238E27FC236}">
                <a16:creationId xmlns:a16="http://schemas.microsoft.com/office/drawing/2014/main" id="{06CD5E7D-CE5F-E9A3-8201-749775672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4626" y="4015123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$30</a:t>
            </a:r>
          </a:p>
        </p:txBody>
      </p:sp>
      <p:sp>
        <p:nvSpPr>
          <p:cNvPr id="68" name="Text Box 27">
            <a:extLst>
              <a:ext uri="{FF2B5EF4-FFF2-40B4-BE49-F238E27FC236}">
                <a16:creationId xmlns:a16="http://schemas.microsoft.com/office/drawing/2014/main" id="{4A9CD440-0F21-04AD-E06A-4CEB6ADC4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210" y="2825634"/>
            <a:ext cx="9892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Items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69" name="Text Box 30">
            <a:extLst>
              <a:ext uri="{FF2B5EF4-FFF2-40B4-BE49-F238E27FC236}">
                <a16:creationId xmlns:a16="http://schemas.microsoft.com/office/drawing/2014/main" id="{895A0B0F-9A3D-B3CE-1351-B95FB980C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023" y="4413786"/>
            <a:ext cx="9578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3A3A82"/>
                </a:solidFill>
                <a:latin typeface="+mj-lt"/>
              </a:rPr>
              <a:t>Value:</a:t>
            </a:r>
          </a:p>
        </p:txBody>
      </p:sp>
      <p:sp>
        <p:nvSpPr>
          <p:cNvPr id="70" name="Text Box 22">
            <a:extLst>
              <a:ext uri="{FF2B5EF4-FFF2-40B4-BE49-F238E27FC236}">
                <a16:creationId xmlns:a16="http://schemas.microsoft.com/office/drawing/2014/main" id="{5B3CEFCB-4DC6-F1A1-F814-A5C561BF8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1659" y="4464308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</a:t>
            </a:r>
          </a:p>
        </p:txBody>
      </p:sp>
      <p:sp>
        <p:nvSpPr>
          <p:cNvPr id="71" name="Text Box 22">
            <a:extLst>
              <a:ext uri="{FF2B5EF4-FFF2-40B4-BE49-F238E27FC236}">
                <a16:creationId xmlns:a16="http://schemas.microsoft.com/office/drawing/2014/main" id="{9D5A8AD3-752A-D425-1637-95702F461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6040" y="4464308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$4</a:t>
            </a:r>
          </a:p>
        </p:txBody>
      </p:sp>
      <p:sp>
        <p:nvSpPr>
          <p:cNvPr id="72" name="Text Box 22">
            <a:extLst>
              <a:ext uri="{FF2B5EF4-FFF2-40B4-BE49-F238E27FC236}">
                <a16:creationId xmlns:a16="http://schemas.microsoft.com/office/drawing/2014/main" id="{30DE36EB-8B59-44FF-A0FC-44BF277B4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8430" y="4459848"/>
            <a:ext cx="6270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</a:rPr>
              <a:t>$20</a:t>
            </a:r>
          </a:p>
        </p:txBody>
      </p:sp>
      <p:sp>
        <p:nvSpPr>
          <p:cNvPr id="73" name="Text Box 22">
            <a:extLst>
              <a:ext uri="{FF2B5EF4-FFF2-40B4-BE49-F238E27FC236}">
                <a16:creationId xmlns:a16="http://schemas.microsoft.com/office/drawing/2014/main" id="{09F2D9D2-A43D-0ABF-2918-9BEA61C4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6102" y="4464308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$5</a:t>
            </a:r>
          </a:p>
        </p:txBody>
      </p:sp>
      <p:sp>
        <p:nvSpPr>
          <p:cNvPr id="9" name="Text Box 20">
            <a:extLst>
              <a:ext uri="{FF2B5EF4-FFF2-40B4-BE49-F238E27FC236}">
                <a16:creationId xmlns:a16="http://schemas.microsoft.com/office/drawing/2014/main" id="{A9F2F924-4F5B-73BB-DD2D-3DDD520C8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888" y="3555208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  <a:latin typeface="+mj-lt"/>
              </a:rPr>
              <a:t>6 ml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7EF27D8-B20F-0DF3-7B31-445AF26AC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984" y="1645838"/>
            <a:ext cx="1744154" cy="25741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49">
                <a:extLst>
                  <a:ext uri="{FF2B5EF4-FFF2-40B4-BE49-F238E27FC236}">
                    <a16:creationId xmlns:a16="http://schemas.microsoft.com/office/drawing/2014/main" id="{80637832-9D5C-0D0F-2CB4-9DD667833D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0444" y="4229015"/>
                <a:ext cx="151060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=9</m:t>
                    </m:r>
                  </m:oMath>
                </a14:m>
                <a:r>
                  <a:rPr lang="en-US" altLang="ja-JP" dirty="0">
                    <a:solidFill>
                      <a:srgbClr val="3A3A82"/>
                    </a:solidFill>
                    <a:latin typeface="+mj-lt"/>
                  </a:rPr>
                  <a:t> ml</a:t>
                </a:r>
                <a:endParaRPr lang="en-US" dirty="0">
                  <a:solidFill>
                    <a:srgbClr val="3A3A8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Text Box 49">
                <a:extLst>
                  <a:ext uri="{FF2B5EF4-FFF2-40B4-BE49-F238E27FC236}">
                    <a16:creationId xmlns:a16="http://schemas.microsoft.com/office/drawing/2014/main" id="{80637832-9D5C-0D0F-2CB4-9DD667833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0444" y="4229015"/>
                <a:ext cx="1510606" cy="461665"/>
              </a:xfrm>
              <a:prstGeom prst="rect">
                <a:avLst/>
              </a:prstGeom>
              <a:blipFill>
                <a:blip r:embed="rId5"/>
                <a:stretch>
                  <a:fillRect l="-806" t="-10667" r="-5242" b="-30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49">
                <a:extLst>
                  <a:ext uri="{FF2B5EF4-FFF2-40B4-BE49-F238E27FC236}">
                    <a16:creationId xmlns:a16="http://schemas.microsoft.com/office/drawing/2014/main" id="{EE86C1E5-1047-7F8C-1385-6EB2AA585F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0444" y="4602807"/>
                <a:ext cx="198086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altLang="ja-JP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altLang="ja-JP" dirty="0">
                    <a:solidFill>
                      <a:srgbClr val="3A3A82"/>
                    </a:solidFill>
                    <a:latin typeface="+mj-lt"/>
                  </a:rPr>
                  <a:t>  </a:t>
                </a:r>
                <a:r>
                  <a:rPr lang="en-US" sz="2400" dirty="0">
                    <a:solidFill>
                      <a:srgbClr val="3A3A82"/>
                    </a:solidFill>
                  </a:rPr>
                  <a:t>$</a:t>
                </a:r>
                <a:r>
                  <a:rPr lang="en-US" sz="2400" dirty="0">
                    <a:solidFill>
                      <a:srgbClr val="FF0000"/>
                    </a:solidFill>
                  </a:rPr>
                  <a:t>50</a:t>
                </a:r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Text Box 49">
                <a:extLst>
                  <a:ext uri="{FF2B5EF4-FFF2-40B4-BE49-F238E27FC236}">
                    <a16:creationId xmlns:a16="http://schemas.microsoft.com/office/drawing/2014/main" id="{EE86C1E5-1047-7F8C-1385-6EB2AA585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0444" y="4602807"/>
                <a:ext cx="1980863" cy="461665"/>
              </a:xfrm>
              <a:prstGeom prst="rect">
                <a:avLst/>
              </a:prstGeom>
              <a:blipFill>
                <a:blip r:embed="rId6"/>
                <a:stretch>
                  <a:fillRect l="-923" t="-14474" r="-3385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8390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04.4244"/>
  <p:tag name="LATEXADDIN" val="\documentclass{article}&#10;\usepackage{amsmath}&#10;\pagestyle{empty}&#10;\begin{document}&#10;&#10;$\textbf{return } val$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8.4439"/>
  <p:tag name="LATEXADDIN" val="\documentclass{article}&#10;\usepackage{amsmath}&#10;\pagestyle{empty}&#10;\usepackage{xcolor}&#10;\begin{document}&#10;&#10;\textcolor{red}{$d[B]=1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9.9438"/>
  <p:tag name="LATEXADDIN" val="\documentclass{article}&#10;\usepackage{amsmath}&#10;\pagestyle{empty}&#10;\usepackage{xcolor}&#10;\begin{document}&#10;&#10;\textcolor{red}{$d[C]=5$}&#10;&#10;\end{document}"/>
  <p:tag name="IGUANATEXSIZE" val="28"/>
  <p:tag name="IGUANATEXCURSOR" val="11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0.9449"/>
  <p:tag name="LATEXADDIN" val="\documentclass{article}&#10;\usepackage{amsmath}&#10;\pagestyle{empty}&#10;\usepackage{xcolor}&#10;\begin{document}&#10;&#10;$\textbf{d[D]=3}$&#10;&#10;\end{document}"/>
  <p:tag name="IGUANATEXSIZE" val="28"/>
  <p:tag name="IGUANATEXCURSOR" val="11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51.4435"/>
  <p:tag name="LATEXADDIN" val="\documentclass{article}&#10;\usepackage{amsmath}&#10;\pagestyle{empty}&#10;\usepackage{xcolor}&#10;\begin{document}&#10;&#10;\textcolor{red}{$d[E]=8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0.6861"/>
  <p:tag name="LATEXADDIN" val="\documentclass{article}&#10;\usepackage{amsmath}&#10;\pagestyle{empty}&#10;\usepackage{xcolor}&#10;\begin{document}&#10;&#10;$d[F]=\infty$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1.4361"/>
  <p:tag name="LATEXADDIN" val="\documentclass{article}&#10;\usepackage{amsmath}&#10;\pagestyle{empty}&#10;\usepackage{xcolor}&#10;\begin{document}&#10;&#10;$d[G]=\infty$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7.1841"/>
  <p:tag name="LATEXADDIN" val="\documentclass{article}&#10;\usepackage{amsmath}&#10;\pagestyle{empty}&#10;\usepackage{xcolor}&#10;\begin{document}&#10;&#10;$d[H]=\infty$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6.9441"/>
  <p:tag name="LATEXADDIN" val="\documentclass{article}&#10;\usepackage{amsmath}&#10;\pagestyle{empty}&#10;\usepackage{xcolor}&#10;\begin{document}&#10;&#10;\textcolor{red}{$d[A]=0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8.4439"/>
  <p:tag name="LATEXADDIN" val="\documentclass{article}&#10;\usepackage{amsmath}&#10;\pagestyle{empty}&#10;\usepackage{xcolor}&#10;\begin{document}&#10;&#10;\textcolor{red}{$d[B]=1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9.9438"/>
  <p:tag name="LATEXADDIN" val="\documentclass{article}&#10;\usepackage{amsmath}&#10;\pagestyle{empty}&#10;\usepackage{xcolor}&#10;\begin{document}&#10;&#10;\textcolor{red}{$d[C]=5$}&#10;&#10;\end{document}"/>
  <p:tag name="IGUANATEXSIZE" val="28"/>
  <p:tag name="IGUANATEXCURSOR" val="11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418.4477"/>
  <p:tag name="LATEXADDIN" val="\documentclass{article}&#10;\usepackage{amsmath}&#10;\pagestyle{empty}&#10;\begin{document}&#10;&#10;$val \leftarrow 0$&#10;&#10;&#10;\end{document}"/>
  <p:tag name="IGUANATEXSIZE" val="28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58.9426"/>
  <p:tag name="LATEXADDIN" val="\documentclass{article}&#10;\usepackage{amsmath}&#10;\pagestyle{empty}&#10;\usepackage{xcolor}&#10;\begin{document}&#10;&#10;\textcolor{red}{$d[D]=3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51.4435"/>
  <p:tag name="LATEXADDIN" val="\documentclass{article}&#10;\usepackage{amsmath}&#10;\pagestyle{empty}&#10;\usepackage{xcolor}&#10;\begin{document}&#10;&#10;\textcolor{red}{$d[E]=8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0.6861"/>
  <p:tag name="LATEXADDIN" val="\documentclass{article}&#10;\usepackage{amsmath}&#10;\pagestyle{empty}&#10;\usepackage{xcolor}&#10;\begin{document}&#10;&#10;$d[F]=\infty$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1.4361"/>
  <p:tag name="LATEXADDIN" val="\documentclass{article}&#10;\usepackage{amsmath}&#10;\pagestyle{empty}&#10;\usepackage{xcolor}&#10;\begin{document}&#10;&#10;$d[G]=\infty$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3.6857"/>
  <p:tag name="LATEXADDIN" val="\documentclass{article}&#10;\usepackage{amsmath}&#10;\pagestyle{empty}&#10;\usepackage{xcolor}&#10;\begin{document}&#10;&#10;$\textbf{d[H]=12}$&#10;&#10;\end{document}"/>
  <p:tag name="IGUANATEXSIZE" val="28"/>
  <p:tag name="IGUANATEXCURSOR" val="11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6.9441"/>
  <p:tag name="LATEXADDIN" val="\documentclass{article}&#10;\usepackage{amsmath}&#10;\pagestyle{empty}&#10;\usepackage{xcolor}&#10;\begin{document}&#10;&#10;\textcolor{red}{$d[A]=0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8.4439"/>
  <p:tag name="LATEXADDIN" val="\documentclass{article}&#10;\usepackage{amsmath}&#10;\pagestyle{empty}&#10;\usepackage{xcolor}&#10;\begin{document}&#10;&#10;\textcolor{red}{$d[B]=1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9.9438"/>
  <p:tag name="LATEXADDIN" val="\documentclass{article}&#10;\usepackage{amsmath}&#10;\pagestyle{empty}&#10;\usepackage{xcolor}&#10;\begin{document}&#10;&#10;\textcolor{red}{$d[C]=5$}&#10;&#10;\end{document}"/>
  <p:tag name="IGUANATEXSIZE" val="28"/>
  <p:tag name="IGUANATEXCURSOR" val="11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58.9426"/>
  <p:tag name="LATEXADDIN" val="\documentclass{article}&#10;\usepackage{amsmath}&#10;\pagestyle{empty}&#10;\usepackage{xcolor}&#10;\begin{document}&#10;&#10;\textcolor{red}{$d[D]=3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51.4435"/>
  <p:tag name="LATEXADDIN" val="\documentclass{article}&#10;\usepackage{amsmath}&#10;\pagestyle{empty}&#10;\usepackage{xcolor}&#10;\begin{document}&#10;&#10;\textcolor{red}{$d[E]=8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770.529"/>
  <p:tag name="LATEXADDIN" val="\documentclass{article}&#10;\usepackage{amsmath}&#10;\pagestyle{empty}&#10;\begin{document}&#10;&#10;$\textbf{Remove } \textrm{item i with highest }r[i]$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19.9475"/>
  <p:tag name="LATEXADDIN" val="\documentclass{article}&#10;\usepackage{amsmath}&#10;\pagestyle{empty}&#10;\usepackage{xcolor}&#10;\begin{document}&#10;&#10;$\textbf{d[F]=2}$&#10;&#10;\end{document}"/>
  <p:tag name="IGUANATEXSIZE" val="28"/>
  <p:tag name="IGUANATEXCURSOR" val="11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3.9445"/>
  <p:tag name="LATEXADDIN" val="\documentclass{article}&#10;\usepackage{amsmath}&#10;\pagestyle{empty}&#10;\usepackage{xcolor}&#10;\begin{document}&#10;&#10;$\textbf{d[G]=6}$&#10;&#10;\end{document}"/>
  <p:tag name="IGUANATEXSIZE" val="28"/>
  <p:tag name="IGUANATEXCURSOR" val="11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7.934"/>
  <p:tag name="LATEXADDIN" val="\documentclass{article}&#10;\usepackage{amsmath}&#10;\pagestyle{empty}&#10;\usepackage{xcolor}&#10;\begin{document}&#10;&#10;\textcolor{red}{$d[H]=12$}&#10;&#10;\end{document}"/>
  <p:tag name="IGUANATEXSIZE" val="28"/>
  <p:tag name="IGUANATEXCURSOR" val="1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6.9441"/>
  <p:tag name="LATEXADDIN" val="\documentclass{article}&#10;\usepackage{amsmath}&#10;\pagestyle{empty}&#10;\usepackage{xcolor}&#10;\begin{document}&#10;&#10;\textcolor{red}{$d[A]=0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8.4439"/>
  <p:tag name="LATEXADDIN" val="\documentclass{article}&#10;\usepackage{amsmath}&#10;\pagestyle{empty}&#10;\usepackage{xcolor}&#10;\begin{document}&#10;&#10;\textcolor{red}{$d[B]=1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9.9438"/>
  <p:tag name="LATEXADDIN" val="\documentclass{article}&#10;\usepackage{amsmath}&#10;\pagestyle{empty}&#10;\usepackage{xcolor}&#10;\begin{document}&#10;&#10;\textcolor{red}{$d[C]=5$}&#10;&#10;\end{document}"/>
  <p:tag name="IGUANATEXSIZE" val="28"/>
  <p:tag name="IGUANATEXCURSOR" val="11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58.9426"/>
  <p:tag name="LATEXADDIN" val="\documentclass{article}&#10;\usepackage{amsmath}&#10;\pagestyle{empty}&#10;\usepackage{xcolor}&#10;\begin{document}&#10;&#10;\textcolor{red}{$d[D]=3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51.4435"/>
  <p:tag name="LATEXADDIN" val="\documentclass{article}&#10;\usepackage{amsmath}&#10;\pagestyle{empty}&#10;\usepackage{xcolor}&#10;\begin{document}&#10;&#10;\textcolor{red}{$d[E]=8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9.1938"/>
  <p:tag name="LATEXADDIN" val="\documentclass{article}&#10;\usepackage{amsmath}&#10;\pagestyle{empty}&#10;\usepackage{xcolor}&#10;\begin{document}&#10;&#10;\textcolor{red}{$d[F]=2$}&#10;&#10;\end{document}"/>
  <p:tag name="IGUANATEXSIZE" val="28"/>
  <p:tag name="IGUANATEXCURSOR" val="1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5.4443"/>
  <p:tag name="LATEXADDIN" val="\documentclass{article}&#10;\usepackage{amsmath}&#10;\pagestyle{empty}&#10;\usepackage{xcolor}&#10;\begin{document}&#10;&#10;$\textbf{d[G]=4}$&#10;&#10;\end{document}"/>
  <p:tag name="IGUANATEXSIZE" val="28"/>
  <p:tag name="IGUANATEXCURSOR" val="11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647.919"/>
  <p:tag name="LATEXADDIN" val="\documentclass{article}&#10;\usepackage{amsmath}&#10;\pagestyle{empty}&#10;\begin{document}&#10;&#10;$w \leftarrow w+w_i$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7.934"/>
  <p:tag name="LATEXADDIN" val="\documentclass{article}&#10;\usepackage{amsmath}&#10;\pagestyle{empty}&#10;\usepackage{xcolor}&#10;\begin{document}&#10;&#10;\textcolor{red}{$d[H]=12$}&#10;&#10;\end{document}"/>
  <p:tag name="IGUANATEXSIZE" val="28"/>
  <p:tag name="IGUANATEXCURSOR" val="1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6.9441"/>
  <p:tag name="LATEXADDIN" val="\documentclass{article}&#10;\usepackage{amsmath}&#10;\pagestyle{empty}&#10;\usepackage{xcolor}&#10;\begin{document}&#10;&#10;\textcolor{red}{$d[A]=0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8.4439"/>
  <p:tag name="LATEXADDIN" val="\documentclass{article}&#10;\usepackage{amsmath}&#10;\pagestyle{empty}&#10;\usepackage{xcolor}&#10;\begin{document}&#10;&#10;\textcolor{red}{$d[B]=1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9.9438"/>
  <p:tag name="LATEXADDIN" val="\documentclass{article}&#10;\usepackage{amsmath}&#10;\pagestyle{empty}&#10;\usepackage{xcolor}&#10;\begin{document}&#10;&#10;\textcolor{red}{$d[C]=5$}&#10;&#10;\end{document}"/>
  <p:tag name="IGUANATEXSIZE" val="28"/>
  <p:tag name="IGUANATEXCURSOR" val="11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58.9426"/>
  <p:tag name="LATEXADDIN" val="\documentclass{article}&#10;\usepackage{amsmath}&#10;\pagestyle{empty}&#10;\usepackage{xcolor}&#10;\begin{document}&#10;&#10;\textcolor{red}{$d[D]=3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51.4435"/>
  <p:tag name="LATEXADDIN" val="\documentclass{article}&#10;\usepackage{amsmath}&#10;\pagestyle{empty}&#10;\usepackage{xcolor}&#10;\begin{document}&#10;&#10;\textcolor{red}{$d[E]=8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9.1938"/>
  <p:tag name="LATEXADDIN" val="\documentclass{article}&#10;\usepackage{amsmath}&#10;\pagestyle{empty}&#10;\usepackage{xcolor}&#10;\begin{document}&#10;&#10;\textcolor{red}{$d[F]=2$}&#10;&#10;\end{document}"/>
  <p:tag name="IGUANATEXSIZE" val="28"/>
  <p:tag name="IGUANATEXCURSOR" val="1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52.9434"/>
  <p:tag name="LATEXADDIN" val="\documentclass{article}&#10;\usepackage{amsmath}&#10;\pagestyle{empty}&#10;\usepackage{xcolor}&#10;\begin{document}&#10;&#10;\textcolor{red}{$d[G]=4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7.934"/>
  <p:tag name="LATEXADDIN" val="\documentclass{article}&#10;\usepackage{amsmath}&#10;\pagestyle{empty}&#10;\usepackage{xcolor}&#10;\begin{document}&#10;&#10;\textcolor{red}{$d[H]=12$}&#10;&#10;\end{document}"/>
  <p:tag name="IGUANATEXSIZE" val="28"/>
  <p:tag name="IGUANATEXCURSOR" val="1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6.9441"/>
  <p:tag name="LATEXADDIN" val="\documentclass{article}&#10;\usepackage{amsmath}&#10;\pagestyle{empty}&#10;\usepackage{xcolor}&#10;\begin{document}&#10;&#10;\textcolor{red}{$d[A]=0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45.8942"/>
  <p:tag name="LATEXADDIN" val="\documentclass{article}&#10;\usepackage{amsmath}&#10;\pagestyle{empty}&#10;\begin{document}&#10;&#10;$val \leftarrow val + v[i]$&#10;&#10;&#10;\end{document}"/>
  <p:tag name="IGUANATEXSIZE" val="28"/>
  <p:tag name="IGUANATEXCURSOR" val="10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246.7191"/>
  <p:tag name="LATEXADDIN" val="\documentclass{article}&#10;\usepackage{amsmath}&#10;\pagestyle{empty}&#10;\begin{document}&#10;&#10;\textbf{Else}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883.015"/>
  <p:tag name="LATEXADDIN" val="\documentclass{article}&#10;\usepackage{amsmath}&#10;\pagestyle{empty}&#10;\begin{document}&#10;&#10;$w \leftarrow W, $ $val \leftarrow val+(W-w)\cdot r[i]$&#10;&#10;&#10;\end{document}"/>
  <p:tag name="IGUANATEXSIZE" val="28"/>
  <p:tag name="IGUANATEXCURSOR" val="1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621.6723"/>
  <p:tag name="LATEXADDIN" val="\documentclass{article}&#10;\usepackage{amsmath}&#10;\pagestyle{empty}&#10;\begin{document}&#10;&#10;$\Delta_f(s,v) = ?$&#10;&#10;&#10;\end{document}"/>
  <p:tag name="IGUANATEXSIZE" val="20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663.667"/>
  <p:tag name="LATEXADDIN" val="\documentclass{article}&#10;\usepackage{amsmath}&#10;\pagestyle{empty}&#10;\begin{document}&#10;&#10;$\Delta_f(s,v) = 4$&#10;&#10;&#10;\end{document}"/>
  <p:tag name="IGUANATEXSIZE" val="20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655.418"/>
  <p:tag name="LATEXADDIN" val="\documentclass{article}&#10;\usepackage{amsmath}&#10;\pagestyle{empty}&#10;\begin{document}&#10;&#10;$\Delta_f(v,w) = ?$&#10;&#10;&#10;\end{document}"/>
  <p:tag name="IGUANATEXSIZE" val="20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663.667"/>
  <p:tag name="LATEXADDIN" val="\documentclass{article}&#10;\usepackage{amsmath}&#10;\pagestyle{empty}&#10;\begin{document}&#10;&#10;$\Delta_f(s,v) = 4$&#10;&#10;&#10;\end{document}"/>
  <p:tag name="IGUANATEXSIZE" val="20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696.6629"/>
  <p:tag name="LATEXADDIN" val="\documentclass{article}&#10;\usepackage{amsmath}&#10;\pagestyle{empty}&#10;\begin{document}&#10;&#10;$\Delta_f(v,w) = 0$&#10;&#10;&#10;\end{document}"/>
  <p:tag name="IGUANATEXSIZE" val="20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662.1672"/>
  <p:tag name="LATEXADDIN" val="\documentclass{article}&#10;\usepackage{amsmath}&#10;\pagestyle{empty}&#10;\begin{document}&#10;&#10;$\Delta_f(w,u) = ?$&#10;&#10;&#10;\end{document}"/>
  <p:tag name="IGUANATEXSIZE" val="20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663.667"/>
  <p:tag name="LATEXADDIN" val="\documentclass{article}&#10;\usepackage{amsmath}&#10;\pagestyle{empty}&#10;\begin{document}&#10;&#10;$\Delta_f(s,v) = 4$&#10;&#10;&#10;\end{document}"/>
  <p:tag name="IGUANATEXSIZE" val="20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696.6629"/>
  <p:tag name="LATEXADDIN" val="\documentclass{article}&#10;\usepackage{amsmath}&#10;\pagestyle{empty}&#10;\begin{document}&#10;&#10;$\Delta_f(v,w) = 0$&#10;&#10;&#10;\end{document}"/>
  <p:tag name="IGUANATEXSIZE" val="20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697.4128"/>
  <p:tag name="LATEXADDIN" val="\documentclass{article}&#10;\usepackage{amsmath}&#10;\pagestyle{empty}&#10;\begin{document}&#10;&#10;$\Delta_f(w,u) = 1$&#10;&#10;&#10;\end{document}"/>
  <p:tag name="IGUANATEXSIZE" val="20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98.1252"/>
  <p:tag name="LATEXADDIN" val="\documentclass{article}&#10;\usepackage{amsmath}&#10;\pagestyle{empty}&#10;\usepackage{xcolor}&#10;\begin{document}&#10;&#10;\textcolor{black}{\textcolor{red}{Total Flow} $|f|=\textcolor{red}{0}$}  &#10;&#10;\end{document}"/>
  <p:tag name="IGUANATEXSIZE" val="28"/>
  <p:tag name="IGUANATEXCURSOR" val="16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92.8759"/>
  <p:tag name="LATEXADDIN" val="\documentclass{article}&#10;\usepackage{amsmath}&#10;\pagestyle{empty}&#10;\usepackage{xcolor}&#10;\begin{document}&#10;&#10;\textcolor{black}{\textcolor{red}{Total Flow} $|f|=\textcolor{red}{1}$}  &#10;&#10;\end{document}"/>
  <p:tag name="IGUANATEXSIZE" val="28"/>
  <p:tag name="IGUANATEXCURSOR" val="16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341.2073"/>
  <p:tag name="LATEXADDIN" val="\documentclass{article}&#10;\usepackage{amsmath}&#10;\pagestyle{empty}&#10;\begin{document}&#10;&#10;$w \leftarrow 0$&#10;&#10;&#10;\end{document}"/>
  <p:tag name="IGUANATEXSIZE" val="28"/>
  <p:tag name="IGUANATEXCURSOR" val="8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96.6254"/>
  <p:tag name="LATEXADDIN" val="\documentclass{article}&#10;\usepackage{amsmath}&#10;\pagestyle{empty}&#10;\usepackage{xcolor}&#10;\begin{document}&#10;&#10;\textcolor{black}{\textcolor{red}{Total Flow} $|f|=\textcolor{red}{2}$}  &#10;&#10;\end{document}"/>
  <p:tag name="IGUANATEXSIZE" val="28"/>
  <p:tag name="IGUANATEXCURSOR" val="16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97.3754"/>
  <p:tag name="LATEXADDIN" val="\documentclass{article}&#10;\usepackage{amsmath}&#10;\pagestyle{empty}&#10;\usepackage{xcolor}&#10;\begin{document}&#10;&#10;\textcolor{black}{\textcolor{red}{Total Flow} $|f|=\textcolor{red}{3}$}  &#10;&#10;\end{document}"/>
  <p:tag name="IGUANATEXSIZE" val="28"/>
  <p:tag name="IGUANATEXCURSOR" val="16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97.3754"/>
  <p:tag name="LATEXADDIN" val="\documentclass{article}&#10;\usepackage{amsmath}&#10;\pagestyle{empty}&#10;\usepackage{xcolor}&#10;\begin{document}&#10;&#10;\textcolor{black}{\textcolor{red}{Total Flow} $|f|=\textcolor{red}{6}$}  &#10;&#10;\end{document}"/>
  <p:tag name="IGUANATEXSIZE" val="28"/>
  <p:tag name="IGUANATEXCURSOR" val="16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97.3754"/>
  <p:tag name="LATEXADDIN" val="\documentclass{article}&#10;\usepackage{amsmath}&#10;\pagestyle{empty}&#10;\usepackage{xcolor}&#10;\begin{document}&#10;&#10;\textcolor{black}{\textcolor{red}{Total Flow} $|f|=\textcolor{red}{8}$}  &#10;&#10;\end{document}"/>
  <p:tag name="IGUANATEXSIZE" val="28"/>
  <p:tag name="IGUANATEXCURSOR" val="16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97.3754"/>
  <p:tag name="LATEXADDIN" val="\documentclass{article}&#10;\usepackage{amsmath}&#10;\pagestyle{empty}&#10;\usepackage{xcolor}&#10;\begin{document}&#10;&#10;\textcolor{black}{\textcolor{red}{Total Flow} $|f|=\textcolor{red}{9}$}  &#10;&#10;\end{document}"/>
  <p:tag name="IGUANATEXSIZE" val="28"/>
  <p:tag name="IGUANATEXCURSOR" val="16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59.88"/>
  <p:tag name="LATEXADDIN" val="\documentclass{article}&#10;\usepackage{amsmath}&#10;\pagestyle{empty}&#10;\begin{document}&#10;&#10;Items with $v[],w[]$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60.367"/>
  <p:tag name="LATEXADDIN" val="\documentclass{article}&#10;\usepackage{amsmath}&#10;\pagestyle{empty}&#10;\usepackage{xcolor}&#10;\begin{document}&#10;&#10;\textcolor{black}{\textcolor{red}{Total Flow} $|f|=\textcolor{red}{10}$}  &#10;&#10;\end{document}"/>
  <p:tag name="IGUANATEXSIZE" val="28"/>
  <p:tag name="IGUANATEXCURSOR" val="17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60.367"/>
  <p:tag name="LATEXADDIN" val="\documentclass{article}&#10;\usepackage{amsmath}&#10;\pagestyle{empty}&#10;\usepackage{xcolor}&#10;\begin{document}&#10;&#10;\textcolor{black}{\textcolor{red}{Total Flow} $|f|=\textcolor{red}{10}$}  &#10;&#10;\end{document}"/>
  <p:tag name="IGUANATEXSIZE" val="28"/>
  <p:tag name="IGUANATEXCURSOR" val="17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pagestyle{empty}&#10;\begin{document}&#10;&#10;&#10;$A$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98874"/>
  <p:tag name="LATEXADDIN" val="\documentclass{article}&#10;\usepackage{amsmath}&#10;\pagestyle{empty}&#10;\begin{document}&#10;&#10;&#10;$B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23811"/>
  <p:tag name="ORIGINALWIDTH" val="1217.098"/>
  <p:tag name="LATEXADDIN" val="\documentclass{article}&#10;\usepackage{amsmath}&#10;\pagestyle{empty}&#10;\usepackage{xcolor}&#10;\begin{document}&#10;&#10;\textcolor{black}{4+1+10+6+7+2 = 30} &#10;&#10;\end{document}"/>
  <p:tag name="IGUANATEXSIZE" val="28"/>
  <p:tag name="IGUANATEXCURSOR" val="12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33.1833"/>
  <p:tag name="LATEXADDIN" val="\documentclass{article}&#10;\usepackage{amsmath}&#10;\pagestyle{empty}&#10;\usepackage{xcolor}&#10;\begin{document}&#10;&#10;\textcolor{red}{Total cost}&#10;&#10;\end{document}"/>
  <p:tag name="IGUANATEXSIZE" val="28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993.6257"/>
  <p:tag name="LATEXADDIN" val="\documentclass{article}&#10;\usepackage{amsmath}&#10;\pagestyle{empty}&#10;\begin{document}&#10;&#10;\textbf{While} $w &lt; W$ \textbf{do }&#10;&#10;&#10;\end{document}"/>
  <p:tag name="IGUANATEXSIZE" val="28"/>
  <p:tag name="IGUANATEXCURSOR" val="11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33.1833"/>
  <p:tag name="LATEXADDIN" val="\documentclass{article}&#10;\usepackage{amsmath}&#10;\pagestyle{empty}&#10;\usepackage{xcolor}&#10;\begin{document}&#10;&#10;\textcolor{red}{Total cost}&#10;&#10;\end{document}"/>
  <p:tag name="IGUANATEXSIZE" val="28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98835"/>
  <p:tag name="ORIGINALWIDTH" val="1214.848"/>
  <p:tag name="LATEXADDIN" val="\documentclass{article}&#10;\usepackage{amsmath}&#10;\pagestyle{empty}&#10;\usepackage{xcolor}&#10;\begin{document}&#10;&#10;\textcolor{black}{8+9+6+10+3+2 = 38} &#10;&#10;\end{document}"/>
  <p:tag name="IGUANATEXSIZE" val="28"/>
  <p:tag name="IGUANATEXCURSOR" val="13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73.3784"/>
  <p:tag name="LATEXADDIN" val="\documentclass{article}&#10;\usepackage{amsmath}&#10;\pagestyle{empty}&#10;\begin{document}&#10;&#10;\textbf{For} $i = 1 \textrm{ to }n$ \textbf{do}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33.1833"/>
  <p:tag name="LATEXADDIN" val="\documentclass{article}&#10;\usepackage{amsmath}&#10;\pagestyle{empty}&#10;\usepackage{xcolor}&#10;\begin{document}&#10;&#10;\textcolor{red}{Total cost}&#10;&#10;\end{document}"/>
  <p:tag name="IGUANATEXSIZE" val="28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4.48819"/>
  <p:tag name="ORIGINALWIDTH" val="1367.079"/>
  <p:tag name="LATEXADDIN" val="\documentclass{article}&#10;\usepackage{amsmath}&#10;\pagestyle{empty}&#10;\usepackage{xcolor}&#10;\begin{document}&#10;&#10;\textcolor{black}{1+2+3+4+5+8+12 = 35} &#10;&#10;\end{document}"/>
  <p:tag name="IGUANATEXSIZE" val="28"/>
  <p:tag name="IGUANATEXCURSOR" val="13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3.6857"/>
  <p:tag name="LATEXADDIN" val="\documentclass{article}&#10;\usepackage{amsmath}&#10;\pagestyle{empty}&#10;\usepackage{xcolor}&#10;\begin{document}&#10;&#10;$d[B]=\infty$&#10;&#10;\end{document}"/>
  <p:tag name="IGUANATEXSIZE" val="28"/>
  <p:tag name="IGUANATEXCURSOR" val="10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1.4361"/>
  <p:tag name="LATEXADDIN" val="\documentclass{article}&#10;\usepackage{amsmath}&#10;\pagestyle{empty}&#10;\usepackage{xcolor}&#10;\begin{document}&#10;&#10;$d[C]=\infty$&#10;&#10;\end{document}"/>
  <p:tag name="IGUANATEXSIZE" val="28"/>
  <p:tag name="IGUANATEXCURSOR" val="11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0.4762"/>
  <p:tag name="ORIGINALWIDTH" val="533.1833"/>
  <p:tag name="LATEXADDIN" val="\documentclass{article}&#10;\usepackage{amsmath}&#10;\pagestyle{empty}&#10;\begin{document}&#10;&#10;$\textrm{r}[i] \leftarrow \frac{v[i]}{w[i]}$&#10;&#10;&#10;\end{document}"/>
  <p:tag name="IGUANATEXSIZE" val="28"/>
  <p:tag name="IGUANATEXCURSOR" val="12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9.6851"/>
  <p:tag name="LATEXADDIN" val="\documentclass{article}&#10;\usepackage{amsmath}&#10;\pagestyle{empty}&#10;\usepackage{xcolor}&#10;\begin{document}&#10;&#10;$d[D]=\infty$&#10;&#10;\end{document}"/>
  <p:tag name="IGUANATEXSIZE" val="28"/>
  <p:tag name="IGUANATEXCURSOR" val="11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2.186"/>
  <p:tag name="LATEXADDIN" val="\documentclass{article}&#10;\usepackage{amsmath}&#10;\pagestyle{empty}&#10;\usepackage{xcolor}&#10;\begin{document}&#10;&#10;$d[E]=\infty$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0.6861"/>
  <p:tag name="LATEXADDIN" val="\documentclass{article}&#10;\usepackage{amsmath}&#10;\pagestyle{empty}&#10;\usepackage{xcolor}&#10;\begin{document}&#10;&#10;$d[F]=\infty$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1.4361"/>
  <p:tag name="LATEXADDIN" val="\documentclass{article}&#10;\usepackage{amsmath}&#10;\pagestyle{empty}&#10;\usepackage{xcolor}&#10;\begin{document}&#10;&#10;$d[G]=\infty$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7.1841"/>
  <p:tag name="LATEXADDIN" val="\documentclass{article}&#10;\usepackage{amsmath}&#10;\pagestyle{empty}&#10;\usepackage{xcolor}&#10;\begin{document}&#10;&#10;$d[H]=\infty$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6.9441"/>
  <p:tag name="LATEXADDIN" val="\documentclass{article}&#10;\usepackage{amsmath}&#10;\pagestyle{empty}&#10;\usepackage{xcolor}&#10;\begin{document}&#10;&#10;$d[A]=0$&#10;&#10;\end{document}"/>
  <p:tag name="IGUANATEXSIZE" val="28"/>
  <p:tag name="IGUANATEXCURSOR" val="10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28.9464"/>
  <p:tag name="LATEXADDIN" val="\documentclass{article}&#10;\usepackage{amsmath}&#10;\pagestyle{empty}&#10;\usepackage{xcolor}&#10;\begin{document}&#10;&#10;$\textbf{d[B]=1}$&#10;&#10;\end{document}"/>
  <p:tag name="IGUANATEXSIZE" val="28"/>
  <p:tag name="IGUANATEXCURSOR" val="1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38.6952"/>
  <p:tag name="LATEXADDIN" val="\documentclass{article}&#10;\usepackage{amsmath}&#10;\pagestyle{empty}&#10;\usepackage{xcolor}&#10;\begin{document}&#10;&#10;$\textbf{d[C]=7}$&#10;&#10;\end{document}"/>
  <p:tag name="IGUANATEXSIZE" val="28"/>
  <p:tag name="IGUANATEXCURSOR" val="11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2.9359"/>
  <p:tag name="LATEXADDIN" val="\documentclass{article}&#10;\usepackage{amsmath}&#10;\pagestyle{empty}&#10;\usepackage{xcolor}&#10;\begin{document}&#10;&#10;$\textbf{d[D]=10}$&#10;&#10;\end{document}"/>
  <p:tag name="IGUANATEXSIZE" val="28"/>
  <p:tag name="IGUANATEXCURSOR" val="1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2.186"/>
  <p:tag name="LATEXADDIN" val="\documentclass{article}&#10;\usepackage{amsmath}&#10;\pagestyle{empty}&#10;\usepackage{xcolor}&#10;\begin{document}&#10;&#10;$d[E]=\infty$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44.357"/>
  <p:tag name="LATEXADDIN" val="\documentclass{article}&#10;\usepackage{amsmath}&#10;\pagestyle{empty}&#10;\begin{document}&#10;&#10;\textbf{If} $w+w_i \leq W$ \textbf{then}&#10;&#10;&#10;\end{document}"/>
  <p:tag name="IGUANATEXSIZE" val="28"/>
  <p:tag name="IGUANATEXCURSOR" val="9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0.6861"/>
  <p:tag name="LATEXADDIN" val="\documentclass{article}&#10;\usepackage{amsmath}&#10;\pagestyle{empty}&#10;\usepackage{xcolor}&#10;\begin{document}&#10;&#10;$d[F]=\infty$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1.4361"/>
  <p:tag name="LATEXADDIN" val="\documentclass{article}&#10;\usepackage{amsmath}&#10;\pagestyle{empty}&#10;\usepackage{xcolor}&#10;\begin{document}&#10;&#10;$d[G]=\infty$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7.1841"/>
  <p:tag name="LATEXADDIN" val="\documentclass{article}&#10;\usepackage{amsmath}&#10;\pagestyle{empty}&#10;\usepackage{xcolor}&#10;\begin{document}&#10;&#10;$d[H]=\infty$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6.9441"/>
  <p:tag name="LATEXADDIN" val="\documentclass{article}&#10;\usepackage{amsmath}&#10;\pagestyle{empty}&#10;\usepackage{xcolor}&#10;\begin{document}&#10;&#10;\textcolor{red}{$d[A]=0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8.4439"/>
  <p:tag name="LATEXADDIN" val="\documentclass{article}&#10;\usepackage{amsmath}&#10;\pagestyle{empty}&#10;\usepackage{xcolor}&#10;\begin{document}&#10;&#10;\textcolor{red}{$d[B]=1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33.4458"/>
  <p:tag name="LATEXADDIN" val="\documentclass{article}&#10;\usepackage{amsmath}&#10;\pagestyle{empty}&#10;\usepackage{xcolor}&#10;\begin{document}&#10;&#10;$\textbf{d[C]=5}$&#10;&#10;\end{document}"/>
  <p:tag name="IGUANATEXSIZE" val="28"/>
  <p:tag name="IGUANATEXCURSOR" val="11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1.9348"/>
  <p:tag name="LATEXADDIN" val="\documentclass{article}&#10;\usepackage{amsmath}&#10;\pagestyle{empty}&#10;\usepackage{xcolor}&#10;\begin{document}&#10;&#10;$d[D]=10$&#10;&#10;\end{document}"/>
  <p:tag name="IGUANATEXSIZE" val="28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25.1968"/>
  <p:tag name="LATEXADDIN" val="\documentclass{article}&#10;\usepackage{amsmath}&#10;\pagestyle{empty}&#10;\usepackage{xcolor}&#10;\begin{document}&#10;&#10;$\textbf{d[E]=8}$&#10;&#10;\end{document}"/>
  <p:tag name="IGUANATEXSIZE" val="28"/>
  <p:tag name="IGUANATEXCURSOR" val="10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0.6861"/>
  <p:tag name="LATEXADDIN" val="\documentclass{article}&#10;\usepackage{amsmath}&#10;\pagestyle{empty}&#10;\usepackage{xcolor}&#10;\begin{document}&#10;&#10;$d[F]=\infty$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1.4361"/>
  <p:tag name="LATEXADDIN" val="\documentclass{article}&#10;\usepackage{amsmath}&#10;\pagestyle{empty}&#10;\usepackage{xcolor}&#10;\begin{document}&#10;&#10;$d[G]=\infty$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016.123"/>
  <p:tag name="LATEXADDIN" val="\documentclass{article}&#10;\usepackage{amsmath}&#10;\pagestyle{empty}&#10;\begin{document}&#10;&#10;, knapsack with $W$&#10;&#10;&#10;\end{document}"/>
  <p:tag name="IGUANATEXSIZE" val="28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7.1841"/>
  <p:tag name="LATEXADDIN" val="\documentclass{article}&#10;\usepackage{amsmath}&#10;\pagestyle{empty}&#10;\usepackage{xcolor}&#10;\begin{document}&#10;&#10;$d[H]=\infty$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6.9441"/>
  <p:tag name="LATEXADDIN" val="\documentclass{article}&#10;\usepackage{amsmath}&#10;\pagestyle{empty}&#10;\usepackage{xcolor}&#10;\begin{document}&#10;&#10;\textcolor{red}{$d[A]=0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8.4439"/>
  <p:tag name="LATEXADDIN" val="\documentclass{article}&#10;\usepackage{amsmath}&#10;\pagestyle{empty}&#10;\usepackage{xcolor}&#10;\begin{document}&#10;&#10;\textcolor{red}{$d[B]=1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9.9438"/>
  <p:tag name="LATEXADDIN" val="\documentclass{article}&#10;\usepackage{amsmath}&#10;\pagestyle{empty}&#10;\usepackage{xcolor}&#10;\begin{document}&#10;&#10;\textcolor{red}{$d[C]=5$}&#10;&#10;\end{document}"/>
  <p:tag name="IGUANATEXSIZE" val="28"/>
  <p:tag name="IGUANATEXCURSOR" val="11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1.9348"/>
  <p:tag name="LATEXADDIN" val="\documentclass{article}&#10;\usepackage{amsmath}&#10;\pagestyle{empty}&#10;\usepackage{xcolor}&#10;\begin{document}&#10;&#10;$d[D]=10$&#10;&#10;\end{document}"/>
  <p:tag name="IGUANATEXSIZE" val="28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51.4435"/>
  <p:tag name="LATEXADDIN" val="\documentclass{article}&#10;\usepackage{amsmath}&#10;\pagestyle{empty}&#10;\usepackage{xcolor}&#10;\begin{document}&#10;&#10;$d[E]=8$&#10;&#10;\end{document}"/>
  <p:tag name="IGUANATEXSIZE" val="28"/>
  <p:tag name="IGUANATEXCURSOR" val="10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0.6861"/>
  <p:tag name="LATEXADDIN" val="\documentclass{article}&#10;\usepackage{amsmath}&#10;\pagestyle{empty}&#10;\usepackage{xcolor}&#10;\begin{document}&#10;&#10;$d[F]=\infty$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1.4361"/>
  <p:tag name="LATEXADDIN" val="\documentclass{article}&#10;\usepackage{amsmath}&#10;\pagestyle{empty}&#10;\usepackage{xcolor}&#10;\begin{document}&#10;&#10;$d[G]=\infty$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7.1841"/>
  <p:tag name="LATEXADDIN" val="\documentclass{article}&#10;\usepackage{amsmath}&#10;\pagestyle{empty}&#10;\usepackage{xcolor}&#10;\begin{document}&#10;&#10;$d[H]=\infty$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6.9441"/>
  <p:tag name="LATEXADDIN" val="\documentclass{article}&#10;\usepackage{amsmath}&#10;\pagestyle{empty}&#10;\usepackage{xcolor}&#10;\begin{document}&#10;&#10;\textcolor{red}{$d[A]=0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9265</TotalTime>
  <Words>5076</Words>
  <Application>Microsoft Office PowerPoint</Application>
  <PresentationFormat>On-screen Show (4:3)</PresentationFormat>
  <Paragraphs>1445</Paragraphs>
  <Slides>67</Slides>
  <Notes>61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Arial</vt:lpstr>
      <vt:lpstr>Calibri</vt:lpstr>
      <vt:lpstr>Cambria Math</vt:lpstr>
      <vt:lpstr>Symbol</vt:lpstr>
      <vt:lpstr>Tahoma</vt:lpstr>
      <vt:lpstr>Times New Roman</vt:lpstr>
      <vt:lpstr>Office Theme</vt:lpstr>
      <vt:lpstr>Equation</vt:lpstr>
      <vt:lpstr>       Lecture 20        Recap part B</vt:lpstr>
      <vt:lpstr>Greedy method</vt:lpstr>
      <vt:lpstr>Greedy does not always work</vt:lpstr>
      <vt:lpstr>Fractional Knapsack</vt:lpstr>
      <vt:lpstr>Fractional Knapsack</vt:lpstr>
      <vt:lpstr>Fractional Knapsack</vt:lpstr>
      <vt:lpstr>Fractional Knapsack</vt:lpstr>
      <vt:lpstr>Fractional Knapsack</vt:lpstr>
      <vt:lpstr>Fractional Knapsack</vt:lpstr>
      <vt:lpstr>Fractional Knapsack</vt:lpstr>
      <vt:lpstr>Fractional Knapsack</vt:lpstr>
      <vt:lpstr>Fractional Knapsack</vt:lpstr>
      <vt:lpstr>Fractional Knapsack</vt:lpstr>
      <vt:lpstr>Fractional Knapsack</vt:lpstr>
      <vt:lpstr>Fractional Knapsack</vt:lpstr>
      <vt:lpstr>Fractional Knapsack</vt:lpstr>
      <vt:lpstr>Scheduling jobs/tasks </vt:lpstr>
      <vt:lpstr>Scheduling jobs/tasks </vt:lpstr>
      <vt:lpstr>Scheduling jobs/tasks </vt:lpstr>
      <vt:lpstr>Scheduling jobs/tasks </vt:lpstr>
      <vt:lpstr>Maxflow Problem  </vt:lpstr>
      <vt:lpstr>Augmenting paths</vt:lpstr>
      <vt:lpstr>Augmenting paths</vt:lpstr>
      <vt:lpstr>Augmenting paths</vt:lpstr>
      <vt:lpstr>Augmenting paths</vt:lpstr>
      <vt:lpstr>Augmenting paths</vt:lpstr>
      <vt:lpstr>Augmenting paths</vt:lpstr>
      <vt:lpstr>Augmenting paths</vt:lpstr>
      <vt:lpstr>The Ford-Fulkerson Algorithm    </vt:lpstr>
      <vt:lpstr>The Ford-Fulkerson Algorithm    </vt:lpstr>
      <vt:lpstr>The Ford-Fulkerson Algorithm    </vt:lpstr>
      <vt:lpstr>The Ford-Fulkerson Algorithm    </vt:lpstr>
      <vt:lpstr>The Ford-Fulkerson Algorithm  </vt:lpstr>
      <vt:lpstr>The Ford-Fulkerson Algorithm  </vt:lpstr>
      <vt:lpstr>The Ford-Fulkerson Algorithm  </vt:lpstr>
      <vt:lpstr>The Ford-Fulkerson Algorithm  </vt:lpstr>
      <vt:lpstr>The Ford-Fulkerson Algorithm  </vt:lpstr>
      <vt:lpstr>The Ford-Fulkerson Algorithm  </vt:lpstr>
      <vt:lpstr>The Ford-Fulkerson Algorithm  </vt:lpstr>
      <vt:lpstr>The Ford-Fulkerson Algorithm  </vt:lpstr>
      <vt:lpstr>The Ford-Fulkerson Algorithm  </vt:lpstr>
      <vt:lpstr>PowerPoint Presentation</vt:lpstr>
      <vt:lpstr>Application: Maximum Matching </vt:lpstr>
      <vt:lpstr>Spanning Tree</vt:lpstr>
      <vt:lpstr>Spanning Tree</vt:lpstr>
      <vt:lpstr>Kruskal’s Algorithm for MSTs</vt:lpstr>
      <vt:lpstr>Kruskal’s Algorithm for MSTs</vt:lpstr>
      <vt:lpstr>Kruskal’s Algorithm for MSTs</vt:lpstr>
      <vt:lpstr>Kruskal’s Algorithm for MSTs</vt:lpstr>
      <vt:lpstr>Kruskal’s Algorithm for MSTs</vt:lpstr>
      <vt:lpstr>Kruskal’s Algorithm for MSTs</vt:lpstr>
      <vt:lpstr>Kruskal’s Algorithm for MSTs</vt:lpstr>
      <vt:lpstr>Kruskal’s Algorithm for MSTs</vt:lpstr>
      <vt:lpstr>Kruskal’s Algorithm for MSTs</vt:lpstr>
      <vt:lpstr>Kruskal’s Algorithm for MSTs</vt:lpstr>
      <vt:lpstr>Kruskal’s Algorithm for MSTs</vt:lpstr>
      <vt:lpstr>Kruskal’s Algorithm for MSTs</vt:lpstr>
      <vt:lpstr>Kruskal’s Algorithm for MSTs</vt:lpstr>
      <vt:lpstr>Prim’s Algorithm for MSTs</vt:lpstr>
      <vt:lpstr>Prim’s Algorithm for MSTs</vt:lpstr>
      <vt:lpstr>Prim’s Algorithm for MSTs</vt:lpstr>
      <vt:lpstr>Prim’s Algorithm for MSTs</vt:lpstr>
      <vt:lpstr>Prim’s Algorithm for MSTs</vt:lpstr>
      <vt:lpstr>Prim’s Algorithm for MSTs</vt:lpstr>
      <vt:lpstr>Prim’s Algorithm for MSTs</vt:lpstr>
      <vt:lpstr>Prim’s Algorithm for MSTs</vt:lpstr>
      <vt:lpstr>Prim’s Algorithm for MSTs</vt:lpstr>
    </vt:vector>
  </TitlesOfParts>
  <Company>SUTD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L00 Introduction</dc:title>
  <dc:creator>Simon Lui</dc:creator>
  <cp:lastModifiedBy>Ioannis Panageas</cp:lastModifiedBy>
  <cp:revision>319</cp:revision>
  <dcterms:created xsi:type="dcterms:W3CDTF">2015-09-14T04:42:16Z</dcterms:created>
  <dcterms:modified xsi:type="dcterms:W3CDTF">2024-06-06T22:49:35Z</dcterms:modified>
</cp:coreProperties>
</file>