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0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12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9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20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21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307" r:id="rId3"/>
    <p:sldId id="308" r:id="rId4"/>
    <p:sldId id="309" r:id="rId5"/>
    <p:sldId id="310" r:id="rId6"/>
    <p:sldId id="334" r:id="rId7"/>
    <p:sldId id="333" r:id="rId8"/>
    <p:sldId id="335" r:id="rId9"/>
    <p:sldId id="336" r:id="rId10"/>
    <p:sldId id="337" r:id="rId11"/>
    <p:sldId id="311" r:id="rId12"/>
    <p:sldId id="313" r:id="rId13"/>
    <p:sldId id="314" r:id="rId14"/>
    <p:sldId id="312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31" r:id="rId29"/>
    <p:sldId id="328" r:id="rId30"/>
    <p:sldId id="329" r:id="rId31"/>
    <p:sldId id="375" r:id="rId32"/>
    <p:sldId id="376" r:id="rId33"/>
    <p:sldId id="377" r:id="rId34"/>
    <p:sldId id="378" r:id="rId35"/>
    <p:sldId id="379" r:id="rId36"/>
    <p:sldId id="380" r:id="rId37"/>
    <p:sldId id="384" r:id="rId38"/>
    <p:sldId id="381" r:id="rId39"/>
    <p:sldId id="383" r:id="rId40"/>
    <p:sldId id="385" r:id="rId41"/>
    <p:sldId id="332" r:id="rId42"/>
    <p:sldId id="306" r:id="rId43"/>
    <p:sldId id="338" r:id="rId44"/>
    <p:sldId id="330" r:id="rId45"/>
    <p:sldId id="339" r:id="rId46"/>
    <p:sldId id="386" r:id="rId47"/>
    <p:sldId id="387" r:id="rId48"/>
    <p:sldId id="260" r:id="rId49"/>
    <p:sldId id="392" r:id="rId50"/>
    <p:sldId id="389" r:id="rId51"/>
    <p:sldId id="393" r:id="rId52"/>
    <p:sldId id="388" r:id="rId53"/>
    <p:sldId id="396" r:id="rId54"/>
    <p:sldId id="390" r:id="rId55"/>
    <p:sldId id="395" r:id="rId56"/>
    <p:sldId id="391" r:id="rId57"/>
    <p:sldId id="394" r:id="rId58"/>
    <p:sldId id="263" r:id="rId59"/>
    <p:sldId id="399" r:id="rId60"/>
    <p:sldId id="398" r:id="rId61"/>
    <p:sldId id="278" r:id="rId62"/>
    <p:sldId id="400" r:id="rId63"/>
    <p:sldId id="397" r:id="rId64"/>
    <p:sldId id="403" r:id="rId65"/>
    <p:sldId id="417" r:id="rId66"/>
    <p:sldId id="404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01" r:id="rId79"/>
    <p:sldId id="429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8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9/4/2024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1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1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83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52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110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004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9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30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4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116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8.png"/><Relationship Id="rId2" Type="http://schemas.openxmlformats.org/officeDocument/2006/relationships/tags" Target="../tags/tag36.xml"/><Relationship Id="rId16" Type="http://schemas.openxmlformats.org/officeDocument/2006/relationships/image" Target="../media/image17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7.png"/><Relationship Id="rId5" Type="http://schemas.openxmlformats.org/officeDocument/2006/relationships/tags" Target="../tags/tag39.xml"/><Relationship Id="rId1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tags" Target="../tags/tag38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27.png"/><Relationship Id="rId2" Type="http://schemas.openxmlformats.org/officeDocument/2006/relationships/tags" Target="../tags/tag43.xml"/><Relationship Id="rId16" Type="http://schemas.openxmlformats.org/officeDocument/2006/relationships/image" Target="../media/image31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26.png"/><Relationship Id="rId5" Type="http://schemas.openxmlformats.org/officeDocument/2006/relationships/tags" Target="../tags/tag46.xml"/><Relationship Id="rId1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tags" Target="../tags/tag45.xml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51.xml"/><Relationship Id="rId21" Type="http://schemas.openxmlformats.org/officeDocument/2006/relationships/image" Target="../media/image31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5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oleObject" Target="../embeddings/oleObject5.bin"/><Relationship Id="rId5" Type="http://schemas.openxmlformats.org/officeDocument/2006/relationships/tags" Target="../tags/tag53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34.png"/><Relationship Id="rId10" Type="http://schemas.openxmlformats.org/officeDocument/2006/relationships/tags" Target="../tags/tag58.xml"/><Relationship Id="rId19" Type="http://schemas.openxmlformats.org/officeDocument/2006/relationships/image" Target="../media/image29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63.xml"/><Relationship Id="rId21" Type="http://schemas.openxmlformats.org/officeDocument/2006/relationships/image" Target="../media/image31.png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6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oleObject" Target="../embeddings/oleObject5.bin"/><Relationship Id="rId5" Type="http://schemas.openxmlformats.org/officeDocument/2006/relationships/tags" Target="../tags/tag65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37.png"/><Relationship Id="rId10" Type="http://schemas.openxmlformats.org/officeDocument/2006/relationships/tags" Target="../tags/tag70.xml"/><Relationship Id="rId19" Type="http://schemas.openxmlformats.org/officeDocument/2006/relationships/image" Target="../media/image29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75.xml"/><Relationship Id="rId21" Type="http://schemas.openxmlformats.org/officeDocument/2006/relationships/image" Target="../media/image31.png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7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oleObject" Target="../embeddings/oleObject5.bin"/><Relationship Id="rId5" Type="http://schemas.openxmlformats.org/officeDocument/2006/relationships/tags" Target="../tags/tag77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38.png"/><Relationship Id="rId10" Type="http://schemas.openxmlformats.org/officeDocument/2006/relationships/tags" Target="../tags/tag82.xml"/><Relationship Id="rId19" Type="http://schemas.openxmlformats.org/officeDocument/2006/relationships/image" Target="../media/image29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87.xml"/><Relationship Id="rId21" Type="http://schemas.openxmlformats.org/officeDocument/2006/relationships/image" Target="../media/image31.png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8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oleObject" Target="../embeddings/oleObject5.bin"/><Relationship Id="rId5" Type="http://schemas.openxmlformats.org/officeDocument/2006/relationships/tags" Target="../tags/tag89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39.png"/><Relationship Id="rId10" Type="http://schemas.openxmlformats.org/officeDocument/2006/relationships/tags" Target="../tags/tag94.xml"/><Relationship Id="rId19" Type="http://schemas.openxmlformats.org/officeDocument/2006/relationships/image" Target="../media/image29.pn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99.xml"/><Relationship Id="rId21" Type="http://schemas.openxmlformats.org/officeDocument/2006/relationships/image" Target="../media/image31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9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01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0.png"/><Relationship Id="rId10" Type="http://schemas.openxmlformats.org/officeDocument/2006/relationships/tags" Target="../tags/tag106.xml"/><Relationship Id="rId19" Type="http://schemas.openxmlformats.org/officeDocument/2006/relationships/image" Target="../media/image29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111.xml"/><Relationship Id="rId21" Type="http://schemas.openxmlformats.org/officeDocument/2006/relationships/image" Target="../media/image31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11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13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1.png"/><Relationship Id="rId10" Type="http://schemas.openxmlformats.org/officeDocument/2006/relationships/tags" Target="../tags/tag118.xml"/><Relationship Id="rId19" Type="http://schemas.openxmlformats.org/officeDocument/2006/relationships/image" Target="../media/image29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123.xml"/><Relationship Id="rId21" Type="http://schemas.openxmlformats.org/officeDocument/2006/relationships/image" Target="../media/image31.png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12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25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2.png"/><Relationship Id="rId10" Type="http://schemas.openxmlformats.org/officeDocument/2006/relationships/tags" Target="../tags/tag130.xml"/><Relationship Id="rId19" Type="http://schemas.openxmlformats.org/officeDocument/2006/relationships/image" Target="../media/image29.png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135.xml"/><Relationship Id="rId21" Type="http://schemas.openxmlformats.org/officeDocument/2006/relationships/image" Target="../media/image31.png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13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37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3.png"/><Relationship Id="rId10" Type="http://schemas.openxmlformats.org/officeDocument/2006/relationships/tags" Target="../tags/tag142.xml"/><Relationship Id="rId19" Type="http://schemas.openxmlformats.org/officeDocument/2006/relationships/image" Target="../media/image29.png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147.xml"/><Relationship Id="rId21" Type="http://schemas.openxmlformats.org/officeDocument/2006/relationships/image" Target="../media/image31.pn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14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49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4.png"/><Relationship Id="rId10" Type="http://schemas.openxmlformats.org/officeDocument/2006/relationships/tags" Target="../tags/tag154.xml"/><Relationship Id="rId19" Type="http://schemas.openxmlformats.org/officeDocument/2006/relationships/image" Target="../media/image29.pn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159.xml"/><Relationship Id="rId21" Type="http://schemas.openxmlformats.org/officeDocument/2006/relationships/image" Target="../media/image31.png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15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61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5.png"/><Relationship Id="rId10" Type="http://schemas.openxmlformats.org/officeDocument/2006/relationships/tags" Target="../tags/tag166.xml"/><Relationship Id="rId19" Type="http://schemas.openxmlformats.org/officeDocument/2006/relationships/image" Target="../media/image29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171.xml"/><Relationship Id="rId21" Type="http://schemas.openxmlformats.org/officeDocument/2006/relationships/image" Target="../media/image31.png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17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73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6.png"/><Relationship Id="rId10" Type="http://schemas.openxmlformats.org/officeDocument/2006/relationships/tags" Target="../tags/tag178.xml"/><Relationship Id="rId19" Type="http://schemas.openxmlformats.org/officeDocument/2006/relationships/image" Target="../media/image29.png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183.xml"/><Relationship Id="rId21" Type="http://schemas.openxmlformats.org/officeDocument/2006/relationships/image" Target="../media/image31.png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18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85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7.png"/><Relationship Id="rId10" Type="http://schemas.openxmlformats.org/officeDocument/2006/relationships/tags" Target="../tags/tag190.xml"/><Relationship Id="rId19" Type="http://schemas.openxmlformats.org/officeDocument/2006/relationships/image" Target="../media/image29.png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tags" Target="../tags/tag195.xml"/><Relationship Id="rId21" Type="http://schemas.openxmlformats.org/officeDocument/2006/relationships/image" Target="../media/image31.png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image" Target="../media/image27.png"/><Relationship Id="rId25" Type="http://schemas.openxmlformats.org/officeDocument/2006/relationships/image" Target="../media/image22.emf"/><Relationship Id="rId2" Type="http://schemas.openxmlformats.org/officeDocument/2006/relationships/tags" Target="../tags/tag19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5.png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oleObject" Target="../embeddings/oleObject5.bin"/><Relationship Id="rId5" Type="http://schemas.openxmlformats.org/officeDocument/2006/relationships/tags" Target="../tags/tag197.xml"/><Relationship Id="rId15" Type="http://schemas.openxmlformats.org/officeDocument/2006/relationships/image" Target="../media/image24.png"/><Relationship Id="rId23" Type="http://schemas.openxmlformats.org/officeDocument/2006/relationships/image" Target="../media/image21.emf"/><Relationship Id="rId28" Type="http://schemas.openxmlformats.org/officeDocument/2006/relationships/image" Target="../media/image47.png"/><Relationship Id="rId10" Type="http://schemas.openxmlformats.org/officeDocument/2006/relationships/tags" Target="../tags/tag202.xml"/><Relationship Id="rId19" Type="http://schemas.openxmlformats.org/officeDocument/2006/relationships/image" Target="../media/image29.png"/><Relationship Id="rId31" Type="http://schemas.openxmlformats.org/officeDocument/2006/relationships/image" Target="../media/image49.png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2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51.png"/><Relationship Id="rId2" Type="http://schemas.openxmlformats.org/officeDocument/2006/relationships/tags" Target="../tags/tag206.xml"/><Relationship Id="rId16" Type="http://schemas.openxmlformats.org/officeDocument/2006/relationships/image" Target="../media/image55.png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50.png"/><Relationship Id="rId5" Type="http://schemas.openxmlformats.org/officeDocument/2006/relationships/tags" Target="../tags/tag209.xml"/><Relationship Id="rId1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tags" Target="../tags/tag208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image" Target="../media/image50.png"/><Relationship Id="rId18" Type="http://schemas.openxmlformats.org/officeDocument/2006/relationships/image" Target="../media/image59.png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image" Target="../media/image48.png"/><Relationship Id="rId17" Type="http://schemas.openxmlformats.org/officeDocument/2006/relationships/image" Target="../media/image58.png"/><Relationship Id="rId2" Type="http://schemas.openxmlformats.org/officeDocument/2006/relationships/tags" Target="../tags/tag213.xml"/><Relationship Id="rId16" Type="http://schemas.openxmlformats.org/officeDocument/2006/relationships/image" Target="../media/image57.png"/><Relationship Id="rId20" Type="http://schemas.openxmlformats.org/officeDocument/2006/relationships/image" Target="../media/image55.png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216.xml"/><Relationship Id="rId15" Type="http://schemas.openxmlformats.org/officeDocument/2006/relationships/image" Target="../media/image5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0.png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image" Target="../media/image50.png"/><Relationship Id="rId18" Type="http://schemas.openxmlformats.org/officeDocument/2006/relationships/image" Target="../media/image59.png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12" Type="http://schemas.openxmlformats.org/officeDocument/2006/relationships/image" Target="../media/image48.png"/><Relationship Id="rId17" Type="http://schemas.openxmlformats.org/officeDocument/2006/relationships/image" Target="../media/image58.png"/><Relationship Id="rId2" Type="http://schemas.openxmlformats.org/officeDocument/2006/relationships/tags" Target="../tags/tag222.xml"/><Relationship Id="rId16" Type="http://schemas.openxmlformats.org/officeDocument/2006/relationships/image" Target="../media/image57.png"/><Relationship Id="rId20" Type="http://schemas.openxmlformats.org/officeDocument/2006/relationships/image" Target="../media/image55.png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225.xml"/><Relationship Id="rId15" Type="http://schemas.openxmlformats.org/officeDocument/2006/relationships/image" Target="../media/image5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0.png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232.xml"/><Relationship Id="rId7" Type="http://schemas.openxmlformats.org/officeDocument/2006/relationships/image" Target="../media/image61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233.xml"/><Relationship Id="rId9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236.xml"/><Relationship Id="rId7" Type="http://schemas.openxmlformats.org/officeDocument/2006/relationships/image" Target="../media/image61.png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237.xml"/><Relationship Id="rId9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240.xml"/><Relationship Id="rId7" Type="http://schemas.openxmlformats.org/officeDocument/2006/relationships/image" Target="../media/image61.png"/><Relationship Id="rId12" Type="http://schemas.openxmlformats.org/officeDocument/2006/relationships/image" Target="../media/image69.png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6.png"/><Relationship Id="rId5" Type="http://schemas.openxmlformats.org/officeDocument/2006/relationships/tags" Target="../tags/tag242.xml"/><Relationship Id="rId10" Type="http://schemas.openxmlformats.org/officeDocument/2006/relationships/image" Target="../media/image65.png"/><Relationship Id="rId4" Type="http://schemas.openxmlformats.org/officeDocument/2006/relationships/tags" Target="../tags/tag241.xml"/><Relationship Id="rId9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245.xml"/><Relationship Id="rId7" Type="http://schemas.openxmlformats.org/officeDocument/2006/relationships/image" Target="../media/image61.png"/><Relationship Id="rId12" Type="http://schemas.openxmlformats.org/officeDocument/2006/relationships/image" Target="../media/image71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5" Type="http://schemas.openxmlformats.org/officeDocument/2006/relationships/tags" Target="../tags/tag247.xml"/><Relationship Id="rId10" Type="http://schemas.openxmlformats.org/officeDocument/2006/relationships/image" Target="../media/image65.png"/><Relationship Id="rId4" Type="http://schemas.openxmlformats.org/officeDocument/2006/relationships/tags" Target="../tags/tag246.xml"/><Relationship Id="rId9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250.xml"/><Relationship Id="rId7" Type="http://schemas.openxmlformats.org/officeDocument/2006/relationships/image" Target="../media/image61.png"/><Relationship Id="rId12" Type="http://schemas.openxmlformats.org/officeDocument/2006/relationships/image" Target="../media/image73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5" Type="http://schemas.openxmlformats.org/officeDocument/2006/relationships/tags" Target="../tags/tag252.xml"/><Relationship Id="rId10" Type="http://schemas.openxmlformats.org/officeDocument/2006/relationships/image" Target="../media/image65.png"/><Relationship Id="rId4" Type="http://schemas.openxmlformats.org/officeDocument/2006/relationships/tags" Target="../tags/tag251.xml"/><Relationship Id="rId9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10.xml"/><Relationship Id="rId9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4.xml"/><Relationship Id="rId4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6.xml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8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8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87.png"/><Relationship Id="rId5" Type="http://schemas.openxmlformats.org/officeDocument/2006/relationships/image" Target="../media/image89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tags" Target="../tags/tag273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263.xml"/><Relationship Id="rId21" Type="http://schemas.openxmlformats.org/officeDocument/2006/relationships/image" Target="../media/image29.png"/><Relationship Id="rId34" Type="http://schemas.openxmlformats.org/officeDocument/2006/relationships/image" Target="../media/image96.png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32.png"/><Relationship Id="rId2" Type="http://schemas.openxmlformats.org/officeDocument/2006/relationships/tags" Target="../tags/tag262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95.png"/><Relationship Id="rId5" Type="http://schemas.openxmlformats.org/officeDocument/2006/relationships/tags" Target="../tags/tag26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270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268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tags" Target="../tags/tag287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277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96.png"/><Relationship Id="rId2" Type="http://schemas.openxmlformats.org/officeDocument/2006/relationships/tags" Target="../tags/tag276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97.png"/><Relationship Id="rId5" Type="http://schemas.openxmlformats.org/officeDocument/2006/relationships/tags" Target="../tags/tag27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284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282.xml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tags" Target="../tags/tag301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291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99.png"/><Relationship Id="rId2" Type="http://schemas.openxmlformats.org/officeDocument/2006/relationships/tags" Target="../tags/tag290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98.png"/><Relationship Id="rId5" Type="http://schemas.openxmlformats.org/officeDocument/2006/relationships/tags" Target="../tags/tag29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298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296.xml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tags" Target="../tags/tag315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305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309.xml"/><Relationship Id="rId12" Type="http://schemas.openxmlformats.org/officeDocument/2006/relationships/tags" Target="../tags/tag314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99.png"/><Relationship Id="rId2" Type="http://schemas.openxmlformats.org/officeDocument/2006/relationships/tags" Target="../tags/tag304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00.png"/><Relationship Id="rId5" Type="http://schemas.openxmlformats.org/officeDocument/2006/relationships/tags" Target="../tags/tag30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312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tags" Target="../tags/tag316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3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17.xml"/><Relationship Id="rId10" Type="http://schemas.openxmlformats.org/officeDocument/2006/relationships/image" Target="../media/image8.png"/><Relationship Id="rId4" Type="http://schemas.openxmlformats.org/officeDocument/2006/relationships/tags" Target="../tags/tag16.xml"/><Relationship Id="rId9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tags" Target="../tags/tag329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319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102.png"/><Relationship Id="rId2" Type="http://schemas.openxmlformats.org/officeDocument/2006/relationships/tags" Target="../tags/tag318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01.png"/><Relationship Id="rId5" Type="http://schemas.openxmlformats.org/officeDocument/2006/relationships/tags" Target="../tags/tag32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326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tags" Target="../tags/tag330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324.xml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tags" Target="../tags/tag343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333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102.png"/><Relationship Id="rId2" Type="http://schemas.openxmlformats.org/officeDocument/2006/relationships/tags" Target="../tags/tag332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03.png"/><Relationship Id="rId5" Type="http://schemas.openxmlformats.org/officeDocument/2006/relationships/tags" Target="../tags/tag33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340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tags" Target="../tags/tag344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338.xml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tags" Target="../tags/tag357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347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351.xml"/><Relationship Id="rId12" Type="http://schemas.openxmlformats.org/officeDocument/2006/relationships/tags" Target="../tags/tag356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105.png"/><Relationship Id="rId2" Type="http://schemas.openxmlformats.org/officeDocument/2006/relationships/tags" Target="../tags/tag346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tags" Target="../tags/tag355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04.png"/><Relationship Id="rId5" Type="http://schemas.openxmlformats.org/officeDocument/2006/relationships/tags" Target="../tags/tag34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354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348.xml"/><Relationship Id="rId9" Type="http://schemas.openxmlformats.org/officeDocument/2006/relationships/tags" Target="../tags/tag353.xml"/><Relationship Id="rId14" Type="http://schemas.openxmlformats.org/officeDocument/2006/relationships/tags" Target="../tags/tag358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352.xml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tags" Target="../tags/tag371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361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365.xml"/><Relationship Id="rId12" Type="http://schemas.openxmlformats.org/officeDocument/2006/relationships/tags" Target="../tags/tag370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107.png"/><Relationship Id="rId2" Type="http://schemas.openxmlformats.org/officeDocument/2006/relationships/tags" Target="../tags/tag360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359.xml"/><Relationship Id="rId6" Type="http://schemas.openxmlformats.org/officeDocument/2006/relationships/tags" Target="../tags/tag364.xml"/><Relationship Id="rId11" Type="http://schemas.openxmlformats.org/officeDocument/2006/relationships/tags" Target="../tags/tag369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06.png"/><Relationship Id="rId5" Type="http://schemas.openxmlformats.org/officeDocument/2006/relationships/tags" Target="../tags/tag36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368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362.xml"/><Relationship Id="rId9" Type="http://schemas.openxmlformats.org/officeDocument/2006/relationships/tags" Target="../tags/tag367.xml"/><Relationship Id="rId14" Type="http://schemas.openxmlformats.org/officeDocument/2006/relationships/tags" Target="../tags/tag372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366.xml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tags" Target="../tags/tag385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375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379.xml"/><Relationship Id="rId12" Type="http://schemas.openxmlformats.org/officeDocument/2006/relationships/tags" Target="../tags/tag384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109.png"/><Relationship Id="rId2" Type="http://schemas.openxmlformats.org/officeDocument/2006/relationships/tags" Target="../tags/tag374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08.png"/><Relationship Id="rId5" Type="http://schemas.openxmlformats.org/officeDocument/2006/relationships/tags" Target="../tags/tag37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382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380.xml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tags" Target="../tags/tag399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389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393.xml"/><Relationship Id="rId12" Type="http://schemas.openxmlformats.org/officeDocument/2006/relationships/tags" Target="../tags/tag398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109.png"/><Relationship Id="rId2" Type="http://schemas.openxmlformats.org/officeDocument/2006/relationships/tags" Target="../tags/tag388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387.xml"/><Relationship Id="rId6" Type="http://schemas.openxmlformats.org/officeDocument/2006/relationships/tags" Target="../tags/tag392.xml"/><Relationship Id="rId11" Type="http://schemas.openxmlformats.org/officeDocument/2006/relationships/tags" Target="../tags/tag397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10.png"/><Relationship Id="rId5" Type="http://schemas.openxmlformats.org/officeDocument/2006/relationships/tags" Target="../tags/tag39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396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390.xml"/><Relationship Id="rId9" Type="http://schemas.openxmlformats.org/officeDocument/2006/relationships/tags" Target="../tags/tag395.xml"/><Relationship Id="rId14" Type="http://schemas.openxmlformats.org/officeDocument/2006/relationships/tags" Target="../tags/tag400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394.xml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tags" Target="../tags/tag413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403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407.xml"/><Relationship Id="rId12" Type="http://schemas.openxmlformats.org/officeDocument/2006/relationships/tags" Target="../tags/tag412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112.png"/><Relationship Id="rId2" Type="http://schemas.openxmlformats.org/officeDocument/2006/relationships/tags" Target="../tags/tag402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tags" Target="../tags/tag411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11.png"/><Relationship Id="rId5" Type="http://schemas.openxmlformats.org/officeDocument/2006/relationships/tags" Target="../tags/tag40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410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404.xml"/><Relationship Id="rId9" Type="http://schemas.openxmlformats.org/officeDocument/2006/relationships/tags" Target="../tags/tag409.xml"/><Relationship Id="rId14" Type="http://schemas.openxmlformats.org/officeDocument/2006/relationships/tags" Target="../tags/tag414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408.xml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tags" Target="../tags/tag427.xml"/><Relationship Id="rId18" Type="http://schemas.openxmlformats.org/officeDocument/2006/relationships/image" Target="../media/image92.png"/><Relationship Id="rId26" Type="http://schemas.openxmlformats.org/officeDocument/2006/relationships/oleObject" Target="../embeddings/oleObject5.bin"/><Relationship Id="rId3" Type="http://schemas.openxmlformats.org/officeDocument/2006/relationships/tags" Target="../tags/tag417.xml"/><Relationship Id="rId21" Type="http://schemas.openxmlformats.org/officeDocument/2006/relationships/image" Target="../media/image29.png"/><Relationship Id="rId34" Type="http://schemas.openxmlformats.org/officeDocument/2006/relationships/image" Target="../media/image95.png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17" Type="http://schemas.openxmlformats.org/officeDocument/2006/relationships/image" Target="../media/image91.png"/><Relationship Id="rId25" Type="http://schemas.openxmlformats.org/officeDocument/2006/relationships/image" Target="../media/image21.emf"/><Relationship Id="rId33" Type="http://schemas.openxmlformats.org/officeDocument/2006/relationships/image" Target="../media/image112.png"/><Relationship Id="rId2" Type="http://schemas.openxmlformats.org/officeDocument/2006/relationships/tags" Target="../tags/tag416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29" Type="http://schemas.openxmlformats.org/officeDocument/2006/relationships/image" Target="../media/image34.png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24" Type="http://schemas.openxmlformats.org/officeDocument/2006/relationships/oleObject" Target="../embeddings/oleObject4.bin"/><Relationship Id="rId32" Type="http://schemas.openxmlformats.org/officeDocument/2006/relationships/image" Target="../media/image113.png"/><Relationship Id="rId5" Type="http://schemas.openxmlformats.org/officeDocument/2006/relationships/tags" Target="../tags/tag41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4.png"/><Relationship Id="rId28" Type="http://schemas.openxmlformats.org/officeDocument/2006/relationships/image" Target="../media/image33.png"/><Relationship Id="rId10" Type="http://schemas.openxmlformats.org/officeDocument/2006/relationships/tags" Target="../tags/tag424.xml"/><Relationship Id="rId19" Type="http://schemas.openxmlformats.org/officeDocument/2006/relationships/image" Target="../media/image27.png"/><Relationship Id="rId31" Type="http://schemas.openxmlformats.org/officeDocument/2006/relationships/image" Target="../media/image36.png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tags" Target="../tags/tag428.xml"/><Relationship Id="rId22" Type="http://schemas.openxmlformats.org/officeDocument/2006/relationships/image" Target="../media/image30.png"/><Relationship Id="rId27" Type="http://schemas.openxmlformats.org/officeDocument/2006/relationships/image" Target="../media/image22.emf"/><Relationship Id="rId30" Type="http://schemas.openxmlformats.org/officeDocument/2006/relationships/image" Target="../media/image35.png"/><Relationship Id="rId8" Type="http://schemas.openxmlformats.org/officeDocument/2006/relationships/tags" Target="../tags/tag42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tags" Target="../tags/tag431.xml"/><Relationship Id="rId7" Type="http://schemas.openxmlformats.org/officeDocument/2006/relationships/tags" Target="../tags/tag435.xml"/><Relationship Id="rId12" Type="http://schemas.openxmlformats.org/officeDocument/2006/relationships/image" Target="../media/image50.png"/><Relationship Id="rId17" Type="http://schemas.openxmlformats.org/officeDocument/2006/relationships/image" Target="../media/image119.png"/><Relationship Id="rId2" Type="http://schemas.openxmlformats.org/officeDocument/2006/relationships/tags" Target="../tags/tag430.xml"/><Relationship Id="rId16" Type="http://schemas.openxmlformats.org/officeDocument/2006/relationships/image" Target="../media/image118.png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1" Type="http://schemas.openxmlformats.org/officeDocument/2006/relationships/image" Target="../media/image48.png"/><Relationship Id="rId5" Type="http://schemas.openxmlformats.org/officeDocument/2006/relationships/tags" Target="../tags/tag433.xml"/><Relationship Id="rId15" Type="http://schemas.openxmlformats.org/officeDocument/2006/relationships/image" Target="../media/image117.png"/><Relationship Id="rId10" Type="http://schemas.openxmlformats.org/officeDocument/2006/relationships/notesSlide" Target="../notesSlides/notesSlide22.xml"/><Relationship Id="rId4" Type="http://schemas.openxmlformats.org/officeDocument/2006/relationships/tags" Target="../tags/tag43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8.png"/><Relationship Id="rId2" Type="http://schemas.openxmlformats.org/officeDocument/2006/relationships/tags" Target="../tags/tag19.xml"/><Relationship Id="rId16" Type="http://schemas.openxmlformats.org/officeDocument/2006/relationships/image" Target="../media/image12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7.png"/><Relationship Id="rId5" Type="http://schemas.openxmlformats.org/officeDocument/2006/relationships/tags" Target="../tags/tag22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21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27.xml"/><Relationship Id="rId21" Type="http://schemas.openxmlformats.org/officeDocument/2006/relationships/image" Target="../media/image14.png"/><Relationship Id="rId7" Type="http://schemas.openxmlformats.org/officeDocument/2006/relationships/tags" Target="../tags/tag31.xml"/><Relationship Id="rId12" Type="http://schemas.openxmlformats.org/officeDocument/2006/relationships/notesSlide" Target="../notesSlides/notesSlide8.xml"/><Relationship Id="rId17" Type="http://schemas.openxmlformats.org/officeDocument/2006/relationships/image" Target="../media/image10.png"/><Relationship Id="rId2" Type="http://schemas.openxmlformats.org/officeDocument/2006/relationships/tags" Target="../tags/tag26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5" Type="http://schemas.openxmlformats.org/officeDocument/2006/relationships/image" Target="../media/image8.png"/><Relationship Id="rId10" Type="http://schemas.openxmlformats.org/officeDocument/2006/relationships/tags" Target="../tags/tag34.xml"/><Relationship Id="rId19" Type="http://schemas.openxmlformats.org/officeDocument/2006/relationships/image" Target="../media/image12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0865" y="2240444"/>
            <a:ext cx="7941922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3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Divide and Conquer I: Introduction, Merge-sort and Master Theorem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6" name="Picture 25" descr="\documentclass{article}&#10;\usepackage{amsmath}&#10;\usepackage{xcolor}&#10;\pagestyle{empty}&#10;\begin{document}&#10;&#10;\noindent \textbf{Exercise:} Let $T(n) = T(n-1) + 1, \textrm{with }T(1) = 1.$  &#10;&#10;&#10;&#10;&#10;\end{document}" title="IguanaTex Bitmap Display">
            <a:extLst>
              <a:ext uri="{FF2B5EF4-FFF2-40B4-BE49-F238E27FC236}">
                <a16:creationId xmlns:a16="http://schemas.microsoft.com/office/drawing/2014/main" id="{17C24EB3-8118-605F-072E-81B0CCD84A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42829" y="1637287"/>
            <a:ext cx="6972164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xcolor}&#10;\pagestyle{empty}&#10;\begin{document}&#10;&#10;\textcolor{red}{Find $T(n)$.}&#10;&#10;&#10;&#10;&#10;\end{document}" title="IguanaTex Bitmap Display">
            <a:extLst>
              <a:ext uri="{FF2B5EF4-FFF2-40B4-BE49-F238E27FC236}">
                <a16:creationId xmlns:a16="http://schemas.microsoft.com/office/drawing/2014/main" id="{D44E8B5B-BDBD-9B8F-DFA4-DF2B7DF259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578816" y="2104876"/>
            <a:ext cx="1444261" cy="31283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xcolor}&#10;\pagestyle{empty}&#10;\begin{document}&#10;&#10;\textcolor{red}{Solution:}&#10;&#10;&#10;&#10;&#10;\end{document}" title="IguanaTex Bitmap Display">
            <a:extLst>
              <a:ext uri="{FF2B5EF4-FFF2-40B4-BE49-F238E27FC236}">
                <a16:creationId xmlns:a16="http://schemas.microsoft.com/office/drawing/2014/main" id="{303F4855-0BC1-8520-91D6-1CA70D269D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2829" y="2605969"/>
            <a:ext cx="1165150" cy="226661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xcolor}&#10;\pagestyle{empty}&#10;\begin{document}&#10;&#10;Since $T(n-i) = T(n-i-1)+1,$ by substitution we have  &#10;&#10;&#10;&#10;&#10;\end{document}" title="IguanaTex Bitmap Display">
            <a:extLst>
              <a:ext uri="{FF2B5EF4-FFF2-40B4-BE49-F238E27FC236}">
                <a16:creationId xmlns:a16="http://schemas.microsoft.com/office/drawing/2014/main" id="{B1296246-C31F-6748-41F0-549C14C0F0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42829" y="3153543"/>
            <a:ext cx="7978087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$T(n) = T(n-i)+i.$&#10;&#10;&#10;&#10;&#10;\end{document}" title="IguanaTex Bitmap Display">
            <a:extLst>
              <a:ext uri="{FF2B5EF4-FFF2-40B4-BE49-F238E27FC236}">
                <a16:creationId xmlns:a16="http://schemas.microsoft.com/office/drawing/2014/main" id="{14F4933E-406E-9768-50AC-73CB144027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22094" y="3621132"/>
            <a:ext cx="2749906" cy="31283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&#10;By setting \textbf{\textcolor{red}{$i=n-1$}} we have&#10;&#10;&#10;&#10;\end{document}" title="IguanaTex Bitmap Display">
            <a:extLst>
              <a:ext uri="{FF2B5EF4-FFF2-40B4-BE49-F238E27FC236}">
                <a16:creationId xmlns:a16="http://schemas.microsoft.com/office/drawing/2014/main" id="{B7AF274D-471F-1D5E-CE66-52FA2CA846C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42829" y="4390687"/>
            <a:ext cx="3913186" cy="279112"/>
          </a:xfrm>
          <a:prstGeom prst="rect">
            <a:avLst/>
          </a:prstGeom>
        </p:spPr>
      </p:pic>
      <p:pic>
        <p:nvPicPr>
          <p:cNvPr id="22" name="Picture 21" descr="\documentclass{article}&#10;\usepackage{amsmath}&#10;\usepackage{xcolor}&#10;\pagestyle{empty}&#10;\begin{document}&#10;&#10;$T(n) = T(1)+n-1 = n \textrm{ which is }\textcolor{red}{\Theta(n)}.$&#10;&#10;&#10;&#10;&#10;\end{document}" title="IguanaTex Bitmap Display">
            <a:extLst>
              <a:ext uri="{FF2B5EF4-FFF2-40B4-BE49-F238E27FC236}">
                <a16:creationId xmlns:a16="http://schemas.microsoft.com/office/drawing/2014/main" id="{D3A2597E-7868-6794-55D6-266AAD69AFD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861427" y="4858276"/>
            <a:ext cx="5424885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4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25" y="3119738"/>
            <a:ext cx="8733950" cy="60128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Key idea: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Divide</a:t>
            </a:r>
            <a:r>
              <a:rPr lang="en-US" dirty="0"/>
              <a:t> input into two parts of equal size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Sort</a:t>
            </a:r>
            <a:r>
              <a:rPr lang="en-US" dirty="0"/>
              <a:t> each part </a:t>
            </a:r>
            <a:r>
              <a:rPr lang="en-US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Merge</a:t>
            </a:r>
            <a:r>
              <a:rPr lang="en-US" dirty="0"/>
              <a:t> the two sorted parts to obtain the solution.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0781DDE-316A-44AA-1BB5-3ACB17637F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459" y="1600200"/>
                <a:ext cx="8676167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Have seen algorithms like </a:t>
                </a:r>
                <a:r>
                  <a:rPr lang="en-US" dirty="0">
                    <a:solidFill>
                      <a:srgbClr val="FF0000"/>
                    </a:solidFill>
                  </a:rPr>
                  <a:t>insertion sort</a:t>
                </a:r>
                <a:r>
                  <a:rPr lang="en-US" dirty="0">
                    <a:solidFill>
                      <a:srgbClr val="3A3A82"/>
                    </a:solidFill>
                  </a:rPr>
                  <a:t> that have running time (</a:t>
                </a:r>
                <a:r>
                  <a:rPr lang="en-US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>
                    <a:solidFill>
                      <a:srgbClr val="3A3A82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0781DDE-316A-44AA-1BB5-3ACB1763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59" y="1600200"/>
                <a:ext cx="8676167" cy="4525963"/>
              </a:xfrm>
              <a:prstGeom prst="rect">
                <a:avLst/>
              </a:prstGeom>
              <a:blipFill>
                <a:blip r:embed="rId2"/>
                <a:stretch>
                  <a:fillRect l="-175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75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Key idea: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Divide</a:t>
            </a:r>
            <a:r>
              <a:rPr lang="en-US" sz="2200" dirty="0"/>
              <a:t> input into two parts of equal size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Sort</a:t>
            </a:r>
            <a:r>
              <a:rPr lang="en-US" sz="2200" dirty="0"/>
              <a:t> each part </a:t>
            </a:r>
            <a:r>
              <a:rPr lang="en-US" sz="2200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Merge</a:t>
            </a:r>
            <a:r>
              <a:rPr lang="en-US" sz="2200" dirty="0"/>
              <a:t> the two sorted parts to obtain the solution.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rgbClr val="3A3A82"/>
                </a:solidFill>
              </a:rPr>
              <a:t>Example: Sort the following 11 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D6BFD1-5349-B711-E09A-8DCCBFE80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3506099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65100" progId="Equation.DSMT4">
                  <p:embed/>
                </p:oleObj>
              </mc:Choice>
              <mc:Fallback>
                <p:oleObj name="Equation" r:id="rId2" imgW="1511300" imgH="1651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D6BFD1-5349-B711-E09A-8DCCBFE80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012" y="3506099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7FA485-8C67-2457-E838-C16355E4008B}"/>
              </a:ext>
            </a:extLst>
          </p:cNvPr>
          <p:cNvSpPr txBox="1"/>
          <p:nvPr/>
        </p:nvSpPr>
        <p:spPr>
          <a:xfrm>
            <a:off x="6833264" y="4262005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63FF3-4BC6-AC6F-1552-EA710EA08B08}"/>
              </a:ext>
            </a:extLst>
          </p:cNvPr>
          <p:cNvSpPr txBox="1"/>
          <p:nvPr/>
        </p:nvSpPr>
        <p:spPr>
          <a:xfrm>
            <a:off x="7137897" y="421604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Divide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1EB59-E516-E7B7-C4F9-BCA927898E1D}"/>
              </a:ext>
            </a:extLst>
          </p:cNvPr>
          <p:cNvSpPr txBox="1"/>
          <p:nvPr/>
        </p:nvSpPr>
        <p:spPr>
          <a:xfrm>
            <a:off x="6836690" y="4984620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3528A-5F9D-2734-8123-90B237136265}"/>
              </a:ext>
            </a:extLst>
          </p:cNvPr>
          <p:cNvSpPr txBox="1"/>
          <p:nvPr/>
        </p:nvSpPr>
        <p:spPr>
          <a:xfrm>
            <a:off x="6935840" y="495205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Recursion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E00F-68BF-F5A2-603D-D162F7F57B26}"/>
              </a:ext>
            </a:extLst>
          </p:cNvPr>
          <p:cNvSpPr txBox="1"/>
          <p:nvPr/>
        </p:nvSpPr>
        <p:spPr>
          <a:xfrm>
            <a:off x="6833264" y="5702139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D6131-6843-A39D-4188-5F083803EC7E}"/>
              </a:ext>
            </a:extLst>
          </p:cNvPr>
          <p:cNvSpPr txBox="1"/>
          <p:nvPr/>
        </p:nvSpPr>
        <p:spPr>
          <a:xfrm>
            <a:off x="7137897" y="565617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Merge</a:t>
            </a:r>
          </a:p>
        </p:txBody>
      </p:sp>
    </p:spTree>
    <p:extLst>
      <p:ext uri="{BB962C8B-B14F-4D97-AF65-F5344CB8AC3E}">
        <p14:creationId xmlns:p14="http://schemas.microsoft.com/office/powerpoint/2010/main" val="218610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Key idea: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Divide</a:t>
            </a:r>
            <a:r>
              <a:rPr lang="en-US" sz="2200" dirty="0"/>
              <a:t> input into two parts of equal size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Sort</a:t>
            </a:r>
            <a:r>
              <a:rPr lang="en-US" sz="2200" dirty="0"/>
              <a:t> each part </a:t>
            </a:r>
            <a:r>
              <a:rPr lang="en-US" sz="2200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Merge</a:t>
            </a:r>
            <a:r>
              <a:rPr lang="en-US" sz="2200" dirty="0"/>
              <a:t> the two sorted parts to obtain the solution.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rgbClr val="3A3A82"/>
                </a:solidFill>
              </a:rPr>
              <a:t>Example: Sort the following 11 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D6BFD1-5349-B711-E09A-8DCCBFE80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3506099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65100" progId="Equation.DSMT4">
                  <p:embed/>
                </p:oleObj>
              </mc:Choice>
              <mc:Fallback>
                <p:oleObj name="Equation" r:id="rId2" imgW="1511300" imgH="1651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D6BFD1-5349-B711-E09A-8DCCBFE80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012" y="3506099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1FA5A-454B-B40A-8ED3-A155B21BF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24" y="4286563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152400" progId="Equation.DSMT4">
                  <p:embed/>
                </p:oleObj>
              </mc:Choice>
              <mc:Fallback>
                <p:oleObj name="Equation" r:id="rId4" imgW="787400" imgH="15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A1FA5A-454B-B40A-8ED3-A155B21BF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724" y="4286563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09EAE6-A060-6407-F4E6-4B2BAFC3B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654" y="4242114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165100" progId="Equation.DSMT4">
                  <p:embed/>
                </p:oleObj>
              </mc:Choice>
              <mc:Fallback>
                <p:oleObj name="Equation" r:id="rId6" imgW="774700" imgH="1651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E09EAE6-A060-6407-F4E6-4B2BAFC3B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3654" y="4242114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7FA485-8C67-2457-E838-C16355E4008B}"/>
              </a:ext>
            </a:extLst>
          </p:cNvPr>
          <p:cNvSpPr txBox="1"/>
          <p:nvPr/>
        </p:nvSpPr>
        <p:spPr>
          <a:xfrm>
            <a:off x="6833264" y="4262005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63FF3-4BC6-AC6F-1552-EA710EA08B08}"/>
              </a:ext>
            </a:extLst>
          </p:cNvPr>
          <p:cNvSpPr txBox="1"/>
          <p:nvPr/>
        </p:nvSpPr>
        <p:spPr>
          <a:xfrm>
            <a:off x="7137897" y="421604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Divide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1EB59-E516-E7B7-C4F9-BCA927898E1D}"/>
              </a:ext>
            </a:extLst>
          </p:cNvPr>
          <p:cNvSpPr txBox="1"/>
          <p:nvPr/>
        </p:nvSpPr>
        <p:spPr>
          <a:xfrm>
            <a:off x="6836690" y="4984620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3528A-5F9D-2734-8123-90B237136265}"/>
              </a:ext>
            </a:extLst>
          </p:cNvPr>
          <p:cNvSpPr txBox="1"/>
          <p:nvPr/>
        </p:nvSpPr>
        <p:spPr>
          <a:xfrm>
            <a:off x="6935840" y="495205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Recursion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E00F-68BF-F5A2-603D-D162F7F57B26}"/>
              </a:ext>
            </a:extLst>
          </p:cNvPr>
          <p:cNvSpPr txBox="1"/>
          <p:nvPr/>
        </p:nvSpPr>
        <p:spPr>
          <a:xfrm>
            <a:off x="6833264" y="5702139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D6131-6843-A39D-4188-5F083803EC7E}"/>
              </a:ext>
            </a:extLst>
          </p:cNvPr>
          <p:cNvSpPr txBox="1"/>
          <p:nvPr/>
        </p:nvSpPr>
        <p:spPr>
          <a:xfrm>
            <a:off x="7137897" y="565617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Merge</a:t>
            </a:r>
          </a:p>
        </p:txBody>
      </p:sp>
    </p:spTree>
    <p:extLst>
      <p:ext uri="{BB962C8B-B14F-4D97-AF65-F5344CB8AC3E}">
        <p14:creationId xmlns:p14="http://schemas.microsoft.com/office/powerpoint/2010/main" val="4755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Key idea: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Divide</a:t>
            </a:r>
            <a:r>
              <a:rPr lang="en-US" sz="2200" dirty="0"/>
              <a:t> input into two parts of equal size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Sort</a:t>
            </a:r>
            <a:r>
              <a:rPr lang="en-US" sz="2200" dirty="0"/>
              <a:t> each part </a:t>
            </a:r>
            <a:r>
              <a:rPr lang="en-US" sz="2200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Merge</a:t>
            </a:r>
            <a:r>
              <a:rPr lang="en-US" sz="2200" dirty="0"/>
              <a:t> the two sorted parts to obtain the solution.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rgbClr val="3A3A82"/>
                </a:solidFill>
              </a:rPr>
              <a:t>Example: Sort the following 11 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D6BFD1-5349-B711-E09A-8DCCBFE80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109850"/>
              </p:ext>
            </p:extLst>
          </p:nvPr>
        </p:nvGraphicFramePr>
        <p:xfrm>
          <a:off x="2381012" y="3506099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65100" progId="Equation.DSMT4">
                  <p:embed/>
                </p:oleObj>
              </mc:Choice>
              <mc:Fallback>
                <p:oleObj name="Equation" r:id="rId2" imgW="1511300" imgH="1651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012" y="3506099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1FA5A-454B-B40A-8ED3-A155B21BF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91744"/>
              </p:ext>
            </p:extLst>
          </p:nvPr>
        </p:nvGraphicFramePr>
        <p:xfrm>
          <a:off x="1917724" y="4286563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152400" progId="Equation.DSMT4">
                  <p:embed/>
                </p:oleObj>
              </mc:Choice>
              <mc:Fallback>
                <p:oleObj name="Equation" r:id="rId4" imgW="787400" imgH="15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724" y="4286563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09EAE6-A060-6407-F4E6-4B2BAFC3B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92588"/>
              </p:ext>
            </p:extLst>
          </p:nvPr>
        </p:nvGraphicFramePr>
        <p:xfrm>
          <a:off x="4703654" y="4242114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165100" progId="Equation.DSMT4">
                  <p:embed/>
                </p:oleObj>
              </mc:Choice>
              <mc:Fallback>
                <p:oleObj name="Equation" r:id="rId6" imgW="774700" imgH="1651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3654" y="4242114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7FA485-8C67-2457-E838-C16355E4008B}"/>
              </a:ext>
            </a:extLst>
          </p:cNvPr>
          <p:cNvSpPr txBox="1"/>
          <p:nvPr/>
        </p:nvSpPr>
        <p:spPr>
          <a:xfrm>
            <a:off x="6833264" y="4262005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63FF3-4BC6-AC6F-1552-EA710EA08B08}"/>
              </a:ext>
            </a:extLst>
          </p:cNvPr>
          <p:cNvSpPr txBox="1"/>
          <p:nvPr/>
        </p:nvSpPr>
        <p:spPr>
          <a:xfrm>
            <a:off x="7137897" y="421604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Divide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1EB59-E516-E7B7-C4F9-BCA927898E1D}"/>
              </a:ext>
            </a:extLst>
          </p:cNvPr>
          <p:cNvSpPr txBox="1"/>
          <p:nvPr/>
        </p:nvSpPr>
        <p:spPr>
          <a:xfrm>
            <a:off x="6836690" y="4984620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3528A-5F9D-2734-8123-90B237136265}"/>
              </a:ext>
            </a:extLst>
          </p:cNvPr>
          <p:cNvSpPr txBox="1"/>
          <p:nvPr/>
        </p:nvSpPr>
        <p:spPr>
          <a:xfrm>
            <a:off x="6935840" y="495205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Recursion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E00F-68BF-F5A2-603D-D162F7F57B26}"/>
              </a:ext>
            </a:extLst>
          </p:cNvPr>
          <p:cNvSpPr txBox="1"/>
          <p:nvPr/>
        </p:nvSpPr>
        <p:spPr>
          <a:xfrm>
            <a:off x="6833264" y="5702139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D6131-6843-A39D-4188-5F083803EC7E}"/>
              </a:ext>
            </a:extLst>
          </p:cNvPr>
          <p:cNvSpPr txBox="1"/>
          <p:nvPr/>
        </p:nvSpPr>
        <p:spPr>
          <a:xfrm>
            <a:off x="7137897" y="565617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Merge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461B233-6E36-E5B0-3E38-6E8708F45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944609"/>
              </p:ext>
            </p:extLst>
          </p:nvPr>
        </p:nvGraphicFramePr>
        <p:xfrm>
          <a:off x="1917724" y="5006706"/>
          <a:ext cx="1997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17724" y="5006706"/>
                        <a:ext cx="19970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AE693A7-2357-1F8B-A0A2-3FA2C3295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47813"/>
              </p:ext>
            </p:extLst>
          </p:nvPr>
        </p:nvGraphicFramePr>
        <p:xfrm>
          <a:off x="4688547" y="4962473"/>
          <a:ext cx="1997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8547" y="4962473"/>
                        <a:ext cx="199707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48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89CFD4-8B2F-7B67-9CA5-6DECC980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Key idea: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Divide</a:t>
            </a:r>
            <a:r>
              <a:rPr lang="en-US" sz="2200" dirty="0"/>
              <a:t> input into two parts of equal size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Sort</a:t>
            </a:r>
            <a:r>
              <a:rPr lang="en-US" sz="2200" dirty="0"/>
              <a:t> each part </a:t>
            </a:r>
            <a:r>
              <a:rPr lang="en-US" sz="2200" u="sng" dirty="0">
                <a:solidFill>
                  <a:srgbClr val="FF0000"/>
                </a:solidFill>
              </a:rPr>
              <a:t>recursively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Merge</a:t>
            </a:r>
            <a:r>
              <a:rPr lang="en-US" sz="2200" dirty="0"/>
              <a:t> the two sorted parts to obtain the solution.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rgbClr val="3A3A82"/>
                </a:solidFill>
              </a:rPr>
              <a:t>Example: Sort the following 11 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D6BFD1-5349-B711-E09A-8DCCBFE80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3506099"/>
          <a:ext cx="3714988" cy="40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165100" progId="Equation.DSMT4">
                  <p:embed/>
                </p:oleObj>
              </mc:Choice>
              <mc:Fallback>
                <p:oleObj name="Equation" r:id="rId2" imgW="1511300" imgH="1651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D6BFD1-5349-B711-E09A-8DCCBFE80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012" y="3506099"/>
                        <a:ext cx="3714988" cy="405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1FA5A-454B-B40A-8ED3-A155B21BF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24" y="4286563"/>
          <a:ext cx="1935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152400" progId="Equation.DSMT4">
                  <p:embed/>
                </p:oleObj>
              </mc:Choice>
              <mc:Fallback>
                <p:oleObj name="Equation" r:id="rId4" imgW="787400" imgH="15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A1FA5A-454B-B40A-8ED3-A155B21BF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7724" y="4286563"/>
                        <a:ext cx="1935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09EAE6-A060-6407-F4E6-4B2BAFC3B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3654" y="4242114"/>
          <a:ext cx="19034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165100" progId="Equation.DSMT4">
                  <p:embed/>
                </p:oleObj>
              </mc:Choice>
              <mc:Fallback>
                <p:oleObj name="Equation" r:id="rId6" imgW="774700" imgH="1651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E09EAE6-A060-6407-F4E6-4B2BAFC3B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03654" y="4242114"/>
                        <a:ext cx="1903413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7FA485-8C67-2457-E838-C16355E4008B}"/>
              </a:ext>
            </a:extLst>
          </p:cNvPr>
          <p:cNvSpPr txBox="1"/>
          <p:nvPr/>
        </p:nvSpPr>
        <p:spPr>
          <a:xfrm>
            <a:off x="6833264" y="4262005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63FF3-4BC6-AC6F-1552-EA710EA08B08}"/>
              </a:ext>
            </a:extLst>
          </p:cNvPr>
          <p:cNvSpPr txBox="1"/>
          <p:nvPr/>
        </p:nvSpPr>
        <p:spPr>
          <a:xfrm>
            <a:off x="7137897" y="421604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Divide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1EB59-E516-E7B7-C4F9-BCA927898E1D}"/>
              </a:ext>
            </a:extLst>
          </p:cNvPr>
          <p:cNvSpPr txBox="1"/>
          <p:nvPr/>
        </p:nvSpPr>
        <p:spPr>
          <a:xfrm>
            <a:off x="6836690" y="4984620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3528A-5F9D-2734-8123-90B237136265}"/>
              </a:ext>
            </a:extLst>
          </p:cNvPr>
          <p:cNvSpPr txBox="1"/>
          <p:nvPr/>
        </p:nvSpPr>
        <p:spPr>
          <a:xfrm>
            <a:off x="6935840" y="495205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Recursion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E00F-68BF-F5A2-603D-D162F7F57B26}"/>
              </a:ext>
            </a:extLst>
          </p:cNvPr>
          <p:cNvSpPr txBox="1"/>
          <p:nvPr/>
        </p:nvSpPr>
        <p:spPr>
          <a:xfrm>
            <a:off x="6833264" y="5702139"/>
            <a:ext cx="190341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D6131-6843-A39D-4188-5F083803EC7E}"/>
              </a:ext>
            </a:extLst>
          </p:cNvPr>
          <p:cNvSpPr txBox="1"/>
          <p:nvPr/>
        </p:nvSpPr>
        <p:spPr>
          <a:xfrm>
            <a:off x="7137897" y="5656174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   Merge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461B233-6E36-E5B0-3E38-6E8708F45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24" y="5006706"/>
          <a:ext cx="1997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152400" progId="Equation.DSMT4">
                  <p:embed/>
                </p:oleObj>
              </mc:Choice>
              <mc:Fallback>
                <p:oleObj name="Equation" r:id="rId8" imgW="812800" imgH="15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461B233-6E36-E5B0-3E38-6E8708F454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17724" y="5006706"/>
                        <a:ext cx="19970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AE693A7-2357-1F8B-A0A2-3FA2C3295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8547" y="4962473"/>
          <a:ext cx="1997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165100" progId="Equation.DSMT4">
                  <p:embed/>
                </p:oleObj>
              </mc:Choice>
              <mc:Fallback>
                <p:oleObj name="Equation" r:id="rId10" imgW="812800" imgH="1651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AE693A7-2357-1F8B-A0A2-3FA2C3295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8547" y="4962473"/>
                        <a:ext cx="1997075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EB821D1-B81C-A6E5-0242-3276CDB43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012" y="5656174"/>
          <a:ext cx="3870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800" imgH="165100" progId="Equation.DSMT4">
                  <p:embed/>
                </p:oleObj>
              </mc:Choice>
              <mc:Fallback>
                <p:oleObj name="Equation" r:id="rId12" imgW="1574800" imgH="1651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EB821D1-B81C-A6E5-0242-3276CDB43A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81012" y="5656174"/>
                        <a:ext cx="387032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5D7FFA-B4F2-A2D9-320E-ABEDEE84ED84}"/>
              </a:ext>
            </a:extLst>
          </p:cNvPr>
          <p:cNvCxnSpPr>
            <a:cxnSpLocks/>
          </p:cNvCxnSpPr>
          <p:nvPr/>
        </p:nvCxnSpPr>
        <p:spPr>
          <a:xfrm>
            <a:off x="3029283" y="5433173"/>
            <a:ext cx="551261" cy="2496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357B92-2270-AE83-65B7-0E5B1B09296F}"/>
              </a:ext>
            </a:extLst>
          </p:cNvPr>
          <p:cNvCxnSpPr>
            <a:cxnSpLocks/>
          </p:cNvCxnSpPr>
          <p:nvPr/>
        </p:nvCxnSpPr>
        <p:spPr>
          <a:xfrm flipH="1">
            <a:off x="5165211" y="5433173"/>
            <a:ext cx="618252" cy="2332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3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9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A42E7436-EDC6-5EA4-4AD4-D15F0A6592F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90A777E6-EC37-536A-12FD-C52F693D44D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95796"/>
              </p:ext>
            </p:extLst>
          </p:nvPr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461B233-6E36-E5B0-3E38-6E8708F454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15198"/>
              </p:ext>
            </p:extLst>
          </p:nvPr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AE693A7-2357-1F8B-A0A2-3FA2C3295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22461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244957" y="4829387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686782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092107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506159" y="5005829"/>
            <a:ext cx="129252" cy="2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$ &#10;&#10;&#10;&#10;\end{document}" title="IguanaTex Bitmap Display">
            <a:extLst>
              <a:ext uri="{FF2B5EF4-FFF2-40B4-BE49-F238E27FC236}">
                <a16:creationId xmlns:a16="http://schemas.microsoft.com/office/drawing/2014/main" id="{237EC430-9DFF-25A8-19E2-24B15D1B49D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620040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302724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506159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7686782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5448100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5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$ &#10;&#10;&#10;&#10;\end{document}" title="IguanaTex Bitmap Display">
            <a:extLst>
              <a:ext uri="{FF2B5EF4-FFF2-40B4-BE49-F238E27FC236}">
                <a16:creationId xmlns:a16="http://schemas.microsoft.com/office/drawing/2014/main" id="{2D5848E3-6334-0D1D-FBFE-71A722BDA5C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871053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302724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711639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7892262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5448100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7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06" y="1417638"/>
            <a:ext cx="8733950" cy="23287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Definition</a:t>
            </a:r>
            <a:r>
              <a:rPr lang="en-US" dirty="0"/>
              <a:t>: </a:t>
            </a:r>
          </a:p>
          <a:p>
            <a:pPr lvl="1"/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Solving a task where the solution depends on solutions to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smaller instances of the same problem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using </a:t>
            </a:r>
            <a:r>
              <a:rPr lang="en-US" dirty="0">
                <a:solidFill>
                  <a:srgbClr val="3A3A8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functions/</a:t>
            </a:r>
            <a:r>
              <a:rPr lang="en-US" b="0" i="0" strike="noStrike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that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call themselves.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4251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$ &#10;&#10;&#10;&#10;\end{document}" title="IguanaTex Bitmap Display">
            <a:extLst>
              <a:ext uri="{FF2B5EF4-FFF2-40B4-BE49-F238E27FC236}">
                <a16:creationId xmlns:a16="http://schemas.microsoft.com/office/drawing/2014/main" id="{C86FD511-08B1-8F83-3076-A91E64D6EF4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1114573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554437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711639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7892262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5699813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1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 \; 3 \; 3$ &#10;&#10;&#10;&#10;\end{document}" title="IguanaTex Bitmap Display">
            <a:extLst>
              <a:ext uri="{FF2B5EF4-FFF2-40B4-BE49-F238E27FC236}">
                <a16:creationId xmlns:a16="http://schemas.microsoft.com/office/drawing/2014/main" id="{1B6A36A5-BFBD-5806-CFC2-CAD815C70A2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1356220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554437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947941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8128564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5699813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1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 \; 3 \; 4$ &#10;&#10;&#10;&#10;\end{document}" title="IguanaTex Bitmap Display">
            <a:extLst>
              <a:ext uri="{FF2B5EF4-FFF2-40B4-BE49-F238E27FC236}">
                <a16:creationId xmlns:a16="http://schemas.microsoft.com/office/drawing/2014/main" id="{3DD567BA-98AB-15D3-328B-C4E1478DA0B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1603487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795876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947941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8128564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5941252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94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 \; 3 \; 3 \; 4 \; 5$ &#10;&#10;&#10;&#10;\end{document}" title="IguanaTex Bitmap Display">
            <a:extLst>
              <a:ext uri="{FF2B5EF4-FFF2-40B4-BE49-F238E27FC236}">
                <a16:creationId xmlns:a16="http://schemas.microsoft.com/office/drawing/2014/main" id="{2741B51D-5E2D-42E5-CB56-A0A9E10F7DC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1839514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795876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8179106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8359729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5941252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7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 \; 3 \; 4 \; 5 \; 7$ &#10;&#10;&#10;&#10;\end{document}" title="IguanaTex Bitmap Display">
            <a:extLst>
              <a:ext uri="{FF2B5EF4-FFF2-40B4-BE49-F238E27FC236}">
                <a16:creationId xmlns:a16="http://schemas.microsoft.com/office/drawing/2014/main" id="{622D7513-6E01-D27F-CABA-5642307DC33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2092400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795876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8399997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8580620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5941252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53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 \; 3 \; 3 \; 4 \; 5 \; 7 \; 8$ &#10;&#10;&#10;&#10;\end{document}" title="IguanaTex Bitmap Display">
            <a:extLst>
              <a:ext uri="{FF2B5EF4-FFF2-40B4-BE49-F238E27FC236}">
                <a16:creationId xmlns:a16="http://schemas.microsoft.com/office/drawing/2014/main" id="{0B010F88-0686-CC91-91B8-4BDB59D6672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2324681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5795876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8728765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8909388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5941252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8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161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1161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112031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 \; 3 \; 4 \; 5 \; 7 \; 8 \; 9$ &#10;&#10;&#10;&#10;\end{document}" title="IguanaTex Bitmap Display">
            <a:extLst>
              <a:ext uri="{FF2B5EF4-FFF2-40B4-BE49-F238E27FC236}">
                <a16:creationId xmlns:a16="http://schemas.microsoft.com/office/drawing/2014/main" id="{D635D57C-2792-2A6D-B947-C29DDA0A23F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89" y="5507050"/>
            <a:ext cx="2566328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196564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8728765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8909388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6341940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46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73441"/>
              </p:ext>
            </p:extLst>
          </p:nvPr>
        </p:nvGraphicFramePr>
        <p:xfrm>
          <a:off x="7484380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484380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050387" y="4552845"/>
            <a:ext cx="387759" cy="21167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C: 1 \; 2 \; 3 \; 3 \; 4 \; 5 \; 7 \; 8 \; 9\; 10$ &#10;&#10;&#10;&#10;\end{document}" title="IguanaTex Bitmap Display">
            <a:extLst>
              <a:ext uri="{FF2B5EF4-FFF2-40B4-BE49-F238E27FC236}">
                <a16:creationId xmlns:a16="http://schemas.microsoft.com/office/drawing/2014/main" id="{28B90C0E-922D-A39F-2E2C-1F4CC1C80A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90" y="5507050"/>
            <a:ext cx="2965325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196564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8918834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9099457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6341940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7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4380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484380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050387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 \; 3 \; 4 \; 5 \; 7 \; 8 \; 9\; 10\; 220$ &#10;&#10;&#10;&#10;\end{document}" title="IguanaTex Bitmap Display">
            <a:extLst>
              <a:ext uri="{FF2B5EF4-FFF2-40B4-BE49-F238E27FC236}">
                <a16:creationId xmlns:a16="http://schemas.microsoft.com/office/drawing/2014/main" id="{799E6C23-D874-B083-CBEB-E8A602B8028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91" y="5507050"/>
            <a:ext cx="3517927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525332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8918834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9099457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6670708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1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4078076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- A fast sorting recursive Algorithm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Tricky part: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Merge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merge them to a sorted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4"/>
                <a:stretch>
                  <a:fillRect l="-1273" t="-6154" r="-1980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\textbf{If} $A[i]&lt;= B[j]$ \textbf{then}&#10;&#10;&#10;\end{document}" title="IguanaTex Bitmap Display">
            <a:extLst>
              <a:ext uri="{FF2B5EF4-FFF2-40B4-BE49-F238E27FC236}">
                <a16:creationId xmlns:a16="http://schemas.microsoft.com/office/drawing/2014/main" id="{C7054A23-E896-C01F-19BD-A4EFBB48E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91643" y="3881595"/>
            <a:ext cx="2909127" cy="31283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C[k]\leftarrow A[i]$ &#10;&#10;&#10;&#10;\end{document}" title="IguanaTex Bitmap Display">
            <a:extLst>
              <a:ext uri="{FF2B5EF4-FFF2-40B4-BE49-F238E27FC236}">
                <a16:creationId xmlns:a16="http://schemas.microsoft.com/office/drawing/2014/main" id="{7E9C6A94-47A1-FDFC-FCEC-1AE092EBFD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87198" y="4313886"/>
            <a:ext cx="1534177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7197" y="4729613"/>
            <a:ext cx="2564454" cy="275365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$C[k]\leftarrow B[j]$ &#10;&#10;&#10;&#10;\end{document}" title="IguanaTex Bitmap Display">
            <a:extLst>
              <a:ext uri="{FF2B5EF4-FFF2-40B4-BE49-F238E27FC236}">
                <a16:creationId xmlns:a16="http://schemas.microsoft.com/office/drawing/2014/main" id="{1A6C075A-7404-4A39-6B7C-C5CD06F5E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26999" y="5555828"/>
            <a:ext cx="1592247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26998" y="5972369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91643" y="5107875"/>
            <a:ext cx="546983" cy="2172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textbf{While} $k&lt;\textrm{len(A)}+\textrm{len(B)}$ \textbf{do}&#10;&#10;&#10;\end{document}" title="IguanaTex Bitmap Display">
            <a:extLst>
              <a:ext uri="{FF2B5EF4-FFF2-40B4-BE49-F238E27FC236}">
                <a16:creationId xmlns:a16="http://schemas.microsoft.com/office/drawing/2014/main" id="{FAD8D835-EC19-48D7-85FC-7372657E6D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7201" y="3465054"/>
            <a:ext cx="4197910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164" y="449204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800" imgH="152400" progId="Equation.DSMT4">
                  <p:embed/>
                </p:oleObj>
              </mc:Choice>
              <mc:Fallback>
                <p:oleObj name="Equation" r:id="rId22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40164" y="449204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4380" y="449204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65100" progId="Equation.DSMT4">
                  <p:embed/>
                </p:oleObj>
              </mc:Choice>
              <mc:Fallback>
                <p:oleObj name="Equation" r:id="rId24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484380" y="449204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\documentclass{article}&#10;\usepackage{amsmath}&#10;\pagestyle{empty}&#10;\begin{document}&#10;&#10;$A:$ &#10;&#10;&#10;&#10;\end{document}" title="IguanaTex Bitmap Display">
            <a:extLst>
              <a:ext uri="{FF2B5EF4-FFF2-40B4-BE49-F238E27FC236}">
                <a16:creationId xmlns:a16="http://schemas.microsoft.com/office/drawing/2014/main" id="{D8BE8C8D-6C2D-2881-6C25-91B78BA9CB6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92725" y="4515567"/>
            <a:ext cx="370900" cy="22291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050387" y="4552845"/>
            <a:ext cx="387759" cy="2116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: 1 \; 2 \; 3 \; 3 \; 4 \; 5 \; 7 \; 8 \; 9\; 10\; 220$ &#10;&#10;&#10;&#10;\end{document}" title="IguanaTex Bitmap Display">
            <a:extLst>
              <a:ext uri="{FF2B5EF4-FFF2-40B4-BE49-F238E27FC236}">
                <a16:creationId xmlns:a16="http://schemas.microsoft.com/office/drawing/2014/main" id="{799E6C23-D874-B083-CBEB-E8A602B8028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432691" y="5507050"/>
            <a:ext cx="3517927" cy="22666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525332" y="4984431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8918834" y="5005829"/>
            <a:ext cx="129252" cy="2678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A4866-A8FA-4F5A-BF4C-F3081FCDF7E3}"/>
              </a:ext>
            </a:extLst>
          </p:cNvPr>
          <p:cNvCxnSpPr>
            <a:cxnSpLocks/>
          </p:cNvCxnSpPr>
          <p:nvPr/>
        </p:nvCxnSpPr>
        <p:spPr>
          <a:xfrm flipV="1">
            <a:off x="9099457" y="48602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4DFCA-E002-693C-E4D5-0EA928F8B5CF}"/>
              </a:ext>
            </a:extLst>
          </p:cNvPr>
          <p:cNvCxnSpPr>
            <a:cxnSpLocks/>
          </p:cNvCxnSpPr>
          <p:nvPr/>
        </p:nvCxnSpPr>
        <p:spPr>
          <a:xfrm flipV="1">
            <a:off x="6670708" y="4830850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672B5C-CD26-903D-F1B2-AE33E45B5358}"/>
              </a:ext>
            </a:extLst>
          </p:cNvPr>
          <p:cNvSpPr txBox="1"/>
          <p:nvPr/>
        </p:nvSpPr>
        <p:spPr>
          <a:xfrm>
            <a:off x="5432691" y="3520411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928F37-ECD8-E63F-1FC2-0F32E1C851E3}"/>
                  </a:ext>
                </a:extLst>
              </p:cNvPr>
              <p:cNvSpPr txBox="1"/>
              <p:nvPr/>
            </p:nvSpPr>
            <p:spPr>
              <a:xfrm>
                <a:off x="5823970" y="3487847"/>
                <a:ext cx="4572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200" b="1" dirty="0">
                    <a:solidFill>
                      <a:schemeClr val="bg1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928F37-ECD8-E63F-1FC2-0F32E1C8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70" y="3487847"/>
                <a:ext cx="4572000" cy="430887"/>
              </a:xfrm>
              <a:prstGeom prst="rect">
                <a:avLst/>
              </a:prstGeom>
              <a:blipFill>
                <a:blip r:embed="rId31"/>
                <a:stretch>
                  <a:fillRect l="-1733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05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246206" y="1417638"/>
            <a:ext cx="8733950" cy="23287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Definition</a:t>
            </a:r>
            <a:r>
              <a:rPr lang="en-US" dirty="0"/>
              <a:t>: </a:t>
            </a:r>
          </a:p>
          <a:p>
            <a:pPr lvl="1"/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Solving a task where the solution depends on solutions to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smaller instances of the same problem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using </a:t>
            </a:r>
            <a:r>
              <a:rPr lang="en-US" dirty="0">
                <a:solidFill>
                  <a:srgbClr val="3A3A8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functions/</a:t>
            </a:r>
            <a:r>
              <a:rPr lang="en-US" b="0" i="0" strike="noStrike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that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call themselves.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4113B9FE-1E5D-0A3E-A823-9683F11CB130}"/>
              </a:ext>
            </a:extLst>
          </p:cNvPr>
          <p:cNvSpPr txBox="1">
            <a:spLocks/>
          </p:cNvSpPr>
          <p:nvPr/>
        </p:nvSpPr>
        <p:spPr>
          <a:xfrm>
            <a:off x="246206" y="3871547"/>
            <a:ext cx="8733950" cy="232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Example</a:t>
            </a:r>
            <a:r>
              <a:rPr lang="en-US" dirty="0"/>
              <a:t>: </a:t>
            </a:r>
          </a:p>
          <a:p>
            <a:pPr marL="457200" lvl="1"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5" name="Picture 14" descr="\documentclass{article}&#10;\usepackage{amsmath}&#10;\pagestyle{empty}&#10;\usepackage{xcolor}&#10;\begin{document}&#10;&#10; $\textrm{Factorial}(n)$&#10;&#10;&#10;\end{document}" title="IguanaTex Bitmap Display">
            <a:extLst>
              <a:ext uri="{FF2B5EF4-FFF2-40B4-BE49-F238E27FC236}">
                <a16:creationId xmlns:a16="http://schemas.microsoft.com/office/drawing/2014/main" id="{A6049663-1EA3-2404-CE0B-35400F577B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4439" y="4500460"/>
            <a:ext cx="1772695" cy="34951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\textrm{\textbf{If }} n==0 \textbf{\textrm{ then return }} 1$ &#10;&#10;&#10;\end{document}" title="IguanaTex Bitmap Display">
            <a:extLst>
              <a:ext uri="{FF2B5EF4-FFF2-40B4-BE49-F238E27FC236}">
                <a16:creationId xmlns:a16="http://schemas.microsoft.com/office/drawing/2014/main" id="{714463FE-E9EE-40B3-50CC-37ED044894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78251" y="5057730"/>
            <a:ext cx="3991185" cy="25115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bf{return} $n\cdot\textrm{Factorial}(n-1)$  &#10;&#10;&#10;\end{document}" title="IguanaTex Bitmap Display">
            <a:extLst>
              <a:ext uri="{FF2B5EF4-FFF2-40B4-BE49-F238E27FC236}">
                <a16:creationId xmlns:a16="http://schemas.microsoft.com/office/drawing/2014/main" id="{6A143AF8-081E-6D59-F68D-BC8E79F77C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62177" y="5528530"/>
            <a:ext cx="4053967" cy="3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7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85807"/>
            <a:ext cx="8733950" cy="60128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Pseudocode: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4" name="Picture 23" descr="\documentclass{article}&#10;\usepackage{amsmath}&#10;\pagestyle{empty}&#10;\begin{document}&#10;&#10;\textrm{Mergesort}$(A[1:n])$&#10;&#10;&#10;\end{document}" title="IguanaTex Bitmap Display">
            <a:extLst>
              <a:ext uri="{FF2B5EF4-FFF2-40B4-BE49-F238E27FC236}">
                <a16:creationId xmlns:a16="http://schemas.microsoft.com/office/drawing/2014/main" id="{C9041BE3-9902-1D5C-7928-58556E9FB3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09264" y="1825905"/>
            <a:ext cx="2566327" cy="31283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FF3D86CB-B9CA-422D-D578-1084A1FB7A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33447" y="2220510"/>
            <a:ext cx="2169202" cy="221042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return} $A$&#10;&#10;&#10;\end{document}" title="IguanaTex Bitmap Display">
            <a:extLst>
              <a:ext uri="{FF2B5EF4-FFF2-40B4-BE49-F238E27FC236}">
                <a16:creationId xmlns:a16="http://schemas.microsoft.com/office/drawing/2014/main" id="{95597A4A-8540-5572-8444-3F6662031B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15235" y="2551667"/>
            <a:ext cx="1313135" cy="224788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Mergesort $(A[1:\frac{n}{2}])$&#10;&#10;&#10;\end{document}" title="IguanaTex Bitmap Display">
            <a:extLst>
              <a:ext uri="{FF2B5EF4-FFF2-40B4-BE49-F238E27FC236}">
                <a16:creationId xmlns:a16="http://schemas.microsoft.com/office/drawing/2014/main" id="{345C638D-DA7A-BBC4-8BA9-F2777304BFA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33447" y="2873307"/>
            <a:ext cx="2712438" cy="340929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Mergesort $(A[\frac{n}{2}+1:n])$&#10;&#10;&#10;\end{document}" title="IguanaTex Bitmap Display">
            <a:extLst>
              <a:ext uri="{FF2B5EF4-FFF2-40B4-BE49-F238E27FC236}">
                <a16:creationId xmlns:a16="http://schemas.microsoft.com/office/drawing/2014/main" id="{E7118D6D-52C7-431E-CB43-A366CFE84F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240487" y="3301036"/>
            <a:ext cx="3280026" cy="34092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$C \leftarrow \textrm{Merge}(A[1:\frac{n}{2}], A[\frac{n}{2}+1:n])$&#10;&#10;&#10;\end{document}" title="IguanaTex Bitmap Display">
            <a:extLst>
              <a:ext uri="{FF2B5EF4-FFF2-40B4-BE49-F238E27FC236}">
                <a16:creationId xmlns:a16="http://schemas.microsoft.com/office/drawing/2014/main" id="{11969448-FC9A-E64A-63C3-381F035984D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33447" y="3702019"/>
            <a:ext cx="4566935" cy="340929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\textbf{return} $C$&#10;&#10;&#10;\end{document}" title="IguanaTex Bitmap Display">
            <a:extLst>
              <a:ext uri="{FF2B5EF4-FFF2-40B4-BE49-F238E27FC236}">
                <a16:creationId xmlns:a16="http://schemas.microsoft.com/office/drawing/2014/main" id="{BBF732AE-8C4A-87C2-44D9-D2C37503AFE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29956" y="4069340"/>
            <a:ext cx="1326248" cy="2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 </a:t>
            </a:r>
            <a:endParaRPr lang="en-US" dirty="0">
              <a:latin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Example: Sort </a:t>
            </a:r>
            <a:r>
              <a:rPr lang="en-US" b="1" dirty="0">
                <a:solidFill>
                  <a:srgbClr val="3A3A82"/>
                </a:solidFill>
                <a:latin typeface="Tahoma" charset="0"/>
              </a:rPr>
              <a:t>7 2 9 4 3 8 6 1</a:t>
            </a:r>
          </a:p>
        </p:txBody>
      </p:sp>
      <p:cxnSp>
        <p:nvCxnSpPr>
          <p:cNvPr id="21509" name="AutoShape 4"/>
          <p:cNvCxnSpPr>
            <a:cxnSpLocks noChangeShapeType="1"/>
            <a:stCxn id="21535" idx="0"/>
            <a:endCxn id="21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36" idx="0"/>
            <a:endCxn id="2153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7" idx="0"/>
            <a:endCxn id="2153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9" idx="0"/>
            <a:endCxn id="2153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35" idx="2"/>
            <a:endCxn id="2152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36" idx="2"/>
            <a:endCxn id="2153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515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1539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21540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21516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1535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1536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1537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1538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1517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152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152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152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153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153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153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153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1518" name="AutoShape 27"/>
          <p:cNvCxnSpPr>
            <a:cxnSpLocks noChangeShapeType="1"/>
            <a:stCxn id="21537" idx="0"/>
            <a:endCxn id="21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9" name="AutoShape 28"/>
          <p:cNvCxnSpPr>
            <a:cxnSpLocks noChangeShapeType="1"/>
            <a:stCxn id="21538" idx="0"/>
            <a:endCxn id="21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29"/>
          <p:cNvCxnSpPr>
            <a:cxnSpLocks noChangeShapeType="1"/>
            <a:stCxn id="21531" idx="0"/>
            <a:endCxn id="2153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30"/>
          <p:cNvCxnSpPr>
            <a:cxnSpLocks noChangeShapeType="1"/>
            <a:stCxn id="21533" idx="0"/>
            <a:endCxn id="2153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31"/>
          <p:cNvCxnSpPr>
            <a:cxnSpLocks noChangeShapeType="1"/>
            <a:stCxn id="21537" idx="2"/>
            <a:endCxn id="2153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3" name="AutoShape 32"/>
          <p:cNvCxnSpPr>
            <a:cxnSpLocks noChangeShapeType="1"/>
            <a:stCxn id="21538" idx="2"/>
            <a:endCxn id="2153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25" name="AutoShape 34"/>
          <p:cNvCxnSpPr>
            <a:cxnSpLocks noChangeShapeType="1"/>
            <a:stCxn id="21539" idx="0"/>
            <a:endCxn id="2152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6" name="AutoShape 35"/>
          <p:cNvCxnSpPr>
            <a:cxnSpLocks noChangeShapeType="1"/>
            <a:stCxn id="21540" idx="0"/>
            <a:endCxn id="2152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B39B069-FBDE-CF9D-159D-AECC25A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Recursive call, left part</a:t>
            </a:r>
          </a:p>
        </p:txBody>
      </p:sp>
      <p:cxnSp>
        <p:nvCxnSpPr>
          <p:cNvPr id="22533" name="AutoShape 4"/>
          <p:cNvCxnSpPr>
            <a:cxnSpLocks noChangeShapeType="1"/>
            <a:stCxn id="22561" idx="0"/>
            <a:endCxn id="22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62" idx="0"/>
            <a:endCxn id="22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53" idx="0"/>
            <a:endCxn id="225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55" idx="0"/>
            <a:endCxn id="225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61" idx="2"/>
            <a:endCxn id="2255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62" idx="2"/>
            <a:endCxn id="2255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2561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2562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2563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2564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2542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255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255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255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255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255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255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255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256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2543" name="AutoShape 27"/>
          <p:cNvCxnSpPr>
            <a:cxnSpLocks noChangeShapeType="1"/>
            <a:stCxn id="2256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28"/>
          <p:cNvCxnSpPr>
            <a:cxnSpLocks noChangeShapeType="1"/>
            <a:stCxn id="2256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5" name="AutoShape 29"/>
          <p:cNvCxnSpPr>
            <a:cxnSpLocks noChangeShapeType="1"/>
            <a:stCxn id="22557" idx="0"/>
            <a:endCxn id="225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AutoShape 30"/>
          <p:cNvCxnSpPr>
            <a:cxnSpLocks noChangeShapeType="1"/>
            <a:stCxn id="22559" idx="0"/>
            <a:endCxn id="225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7" name="AutoShape 31"/>
          <p:cNvCxnSpPr>
            <a:cxnSpLocks noChangeShapeType="1"/>
            <a:stCxn id="22563" idx="2"/>
            <a:endCxn id="2255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AutoShape 32"/>
          <p:cNvCxnSpPr>
            <a:cxnSpLocks noChangeShapeType="1"/>
            <a:stCxn id="22564" idx="2"/>
            <a:endCxn id="2256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9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50" name="AutoShape 34"/>
          <p:cNvCxnSpPr>
            <a:cxnSpLocks noChangeShapeType="1"/>
            <a:stCxn id="22539" idx="0"/>
            <a:endCxn id="2254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1" name="AutoShape 35"/>
          <p:cNvCxnSpPr>
            <a:cxnSpLocks noChangeShapeType="1"/>
            <a:stCxn id="22540" idx="0"/>
            <a:endCxn id="2254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2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03799E7-39DF-351C-173F-A60846C4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Recursive call, left part</a:t>
            </a:r>
          </a:p>
        </p:txBody>
      </p:sp>
      <p:cxnSp>
        <p:nvCxnSpPr>
          <p:cNvPr id="23557" name="AutoShape 4"/>
          <p:cNvCxnSpPr>
            <a:cxnSpLocks noChangeShapeType="1"/>
            <a:stCxn id="23565" idx="0"/>
            <a:endCxn id="23563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59" name="AutoShape 6"/>
          <p:cNvCxnSpPr>
            <a:cxnSpLocks noChangeShapeType="1"/>
            <a:stCxn id="23580" idx="0"/>
            <a:endCxn id="23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0" name="AutoShape 7"/>
          <p:cNvCxnSpPr>
            <a:cxnSpLocks noChangeShapeType="1"/>
            <a:stCxn id="23582" idx="0"/>
            <a:endCxn id="23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1" name="AutoShape 8"/>
          <p:cNvCxnSpPr>
            <a:cxnSpLocks noChangeShapeType="1"/>
            <a:stCxn id="23565" idx="2"/>
            <a:endCxn id="2358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2" name="AutoShape 9"/>
          <p:cNvCxnSpPr>
            <a:cxnSpLocks noChangeShapeType="1"/>
            <a:stCxn id="23566" idx="2"/>
            <a:endCxn id="2358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358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7 </a:t>
              </a:r>
              <a:r>
                <a:rPr lang="en-US" sz="1800" b="1" dirty="0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 dirty="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358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2 </a:t>
              </a:r>
              <a:r>
                <a:rPr lang="en-US" sz="1800" b="1" dirty="0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 dirty="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358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9 </a:t>
              </a:r>
              <a:r>
                <a:rPr lang="en-US" sz="1800" b="1" dirty="0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 dirty="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358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358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358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358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358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3570" name="AutoShape 26"/>
          <p:cNvCxnSpPr>
            <a:cxnSpLocks noChangeShapeType="1"/>
            <a:stCxn id="23567" idx="0"/>
            <a:endCxn id="2356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1" name="AutoShape 27"/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2" name="AutoShape 28"/>
          <p:cNvCxnSpPr>
            <a:cxnSpLocks noChangeShapeType="1"/>
            <a:stCxn id="23584" idx="0"/>
            <a:endCxn id="23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3" name="AutoShape 29"/>
          <p:cNvCxnSpPr>
            <a:cxnSpLocks noChangeShapeType="1"/>
            <a:stCxn id="23586" idx="0"/>
            <a:endCxn id="23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30"/>
          <p:cNvCxnSpPr>
            <a:cxnSpLocks noChangeShapeType="1"/>
            <a:stCxn id="23567" idx="2"/>
            <a:endCxn id="2358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5" name="AutoShape 31"/>
          <p:cNvCxnSpPr>
            <a:cxnSpLocks noChangeShapeType="1"/>
            <a:stCxn id="23568" idx="2"/>
            <a:endCxn id="2358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77" name="AutoShape 33"/>
          <p:cNvCxnSpPr>
            <a:cxnSpLocks noChangeShapeType="1"/>
            <a:stCxn id="23563" idx="0"/>
            <a:endCxn id="2357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8" name="AutoShape 34"/>
          <p:cNvCxnSpPr>
            <a:cxnSpLocks noChangeShapeType="1"/>
            <a:stCxn id="23564" idx="0"/>
            <a:endCxn id="2357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4E53582-5572-9685-7D59-A99914F8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Recursive call, base case</a:t>
            </a:r>
          </a:p>
        </p:txBody>
      </p:sp>
      <p:cxnSp>
        <p:nvCxnSpPr>
          <p:cNvPr id="24581" name="AutoShape 4"/>
          <p:cNvCxnSpPr>
            <a:cxnSpLocks noChangeShapeType="1"/>
            <a:stCxn id="24608" idx="0"/>
            <a:endCxn id="2458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2" name="AutoShape 5"/>
          <p:cNvCxnSpPr>
            <a:cxnSpLocks noChangeShapeType="1"/>
            <a:stCxn id="24609" idx="0"/>
            <a:endCxn id="2458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3" name="AutoShape 6"/>
          <p:cNvCxnSpPr>
            <a:cxnSpLocks noChangeShapeType="1"/>
            <a:stCxn id="24590" idx="0"/>
            <a:endCxn id="24608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2" idx="0"/>
            <a:endCxn id="2460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608" idx="2"/>
            <a:endCxn id="24591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86" name="AutoShape 9"/>
          <p:cNvCxnSpPr>
            <a:cxnSpLocks noChangeShapeType="1"/>
            <a:stCxn id="24609" idx="2"/>
            <a:endCxn id="2459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4589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4608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24609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4610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4611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24590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7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7</a:t>
            </a:r>
          </a:p>
        </p:txBody>
      </p:sp>
      <p:sp>
        <p:nvSpPr>
          <p:cNvPr id="24591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4592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3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4594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95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4596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4597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4598" name="AutoShape 26"/>
          <p:cNvCxnSpPr>
            <a:cxnSpLocks noChangeShapeType="1"/>
            <a:stCxn id="24610" idx="0"/>
            <a:endCxn id="2458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9" name="AutoShape 27"/>
          <p:cNvCxnSpPr>
            <a:cxnSpLocks noChangeShapeType="1"/>
            <a:stCxn id="24611" idx="0"/>
            <a:endCxn id="2458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0" name="AutoShape 28"/>
          <p:cNvCxnSpPr>
            <a:cxnSpLocks noChangeShapeType="1"/>
            <a:stCxn id="24594" idx="0"/>
            <a:endCxn id="246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1" name="AutoShape 29"/>
          <p:cNvCxnSpPr>
            <a:cxnSpLocks noChangeShapeType="1"/>
            <a:stCxn id="24596" idx="0"/>
            <a:endCxn id="246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2" name="AutoShape 30"/>
          <p:cNvCxnSpPr>
            <a:cxnSpLocks noChangeShapeType="1"/>
            <a:stCxn id="24610" idx="2"/>
            <a:endCxn id="2459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3" name="AutoShape 31"/>
          <p:cNvCxnSpPr>
            <a:cxnSpLocks noChangeShapeType="1"/>
            <a:stCxn id="24611" idx="2"/>
            <a:endCxn id="2459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605" name="AutoShape 33"/>
          <p:cNvCxnSpPr>
            <a:cxnSpLocks noChangeShapeType="1"/>
            <a:stCxn id="24587" idx="0"/>
            <a:endCxn id="2460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6" name="AutoShape 34"/>
          <p:cNvCxnSpPr>
            <a:cxnSpLocks noChangeShapeType="1"/>
            <a:stCxn id="24588" idx="0"/>
            <a:endCxn id="2460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7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837E3880-D465-52C8-A0DC-8A19D5BE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Recursive call, base case</a:t>
            </a:r>
          </a:p>
        </p:txBody>
      </p:sp>
      <p:cxnSp>
        <p:nvCxnSpPr>
          <p:cNvPr id="25605" name="AutoShape 4"/>
          <p:cNvCxnSpPr>
            <a:cxnSpLocks noChangeShapeType="1"/>
            <a:stCxn id="25613" idx="0"/>
            <a:endCxn id="2561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6" name="AutoShape 5"/>
          <p:cNvCxnSpPr>
            <a:cxnSpLocks noChangeShapeType="1"/>
            <a:stCxn id="25614" idx="0"/>
            <a:endCxn id="256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7" name="AutoShape 6"/>
          <p:cNvCxnSpPr>
            <a:cxnSpLocks noChangeShapeType="1"/>
            <a:stCxn id="25617" idx="0"/>
            <a:endCxn id="25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19" idx="0"/>
            <a:endCxn id="25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13" idx="2"/>
            <a:endCxn id="2561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0" name="AutoShape 9"/>
          <p:cNvCxnSpPr>
            <a:cxnSpLocks noChangeShapeType="1"/>
            <a:stCxn id="25614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7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7</a:t>
            </a:r>
          </a:p>
        </p:txBody>
      </p:sp>
      <p:sp>
        <p:nvSpPr>
          <p:cNvPr id="25618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2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2</a:t>
            </a:r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5623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5624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5625" name="AutoShape 26"/>
          <p:cNvCxnSpPr>
            <a:cxnSpLocks noChangeShapeType="1"/>
            <a:stCxn id="25615" idx="0"/>
            <a:endCxn id="2561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6" name="AutoShape 27"/>
          <p:cNvCxnSpPr>
            <a:cxnSpLocks noChangeShapeType="1"/>
            <a:stCxn id="25616" idx="0"/>
            <a:endCxn id="2561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7" name="AutoShape 28"/>
          <p:cNvCxnSpPr>
            <a:cxnSpLocks noChangeShapeType="1"/>
            <a:stCxn id="25621" idx="0"/>
            <a:endCxn id="25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  <a:stCxn id="25623" idx="0"/>
            <a:endCxn id="25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9" name="AutoShape 30"/>
          <p:cNvCxnSpPr>
            <a:cxnSpLocks noChangeShapeType="1"/>
            <a:stCxn id="25615" idx="2"/>
            <a:endCxn id="2562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0" name="AutoShape 31"/>
          <p:cNvCxnSpPr>
            <a:cxnSpLocks noChangeShapeType="1"/>
            <a:stCxn id="25616" idx="2"/>
            <a:endCxn id="2562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31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32" name="AutoShape 33"/>
          <p:cNvCxnSpPr>
            <a:cxnSpLocks noChangeShapeType="1"/>
            <a:stCxn id="25611" idx="0"/>
            <a:endCxn id="2563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3" name="AutoShape 34"/>
          <p:cNvCxnSpPr>
            <a:cxnSpLocks noChangeShapeType="1"/>
            <a:stCxn id="25612" idx="0"/>
            <a:endCxn id="2563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34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EB55DFC-2577-89F3-E1DE-59AE183A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Merge </a:t>
            </a:r>
          </a:p>
        </p:txBody>
      </p:sp>
      <p:cxnSp>
        <p:nvCxnSpPr>
          <p:cNvPr id="26629" name="AutoShape 4"/>
          <p:cNvCxnSpPr>
            <a:cxnSpLocks noChangeShapeType="1"/>
            <a:stCxn id="26637" idx="0"/>
            <a:endCxn id="26635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0" name="AutoShape 5"/>
          <p:cNvCxnSpPr>
            <a:cxnSpLocks noChangeShapeType="1"/>
            <a:stCxn id="26638" idx="0"/>
            <a:endCxn id="2663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1" name="AutoShape 6"/>
          <p:cNvCxnSpPr>
            <a:cxnSpLocks noChangeShapeType="1"/>
            <a:stCxn id="26641" idx="0"/>
            <a:endCxn id="26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3" idx="0"/>
            <a:endCxn id="26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37" idx="2"/>
            <a:endCxn id="26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4" name="AutoShape 9"/>
          <p:cNvCxnSpPr>
            <a:cxnSpLocks noChangeShapeType="1"/>
            <a:stCxn id="26638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2  7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7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7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2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2</a:t>
            </a:r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6649" name="AutoShape 25"/>
          <p:cNvCxnSpPr>
            <a:cxnSpLocks noChangeShapeType="1"/>
            <a:stCxn id="26639" idx="0"/>
            <a:endCxn id="2663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0" idx="0"/>
            <a:endCxn id="2663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  <a:stCxn id="26645" idx="0"/>
            <a:endCxn id="26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2" name="AutoShape 28"/>
          <p:cNvCxnSpPr>
            <a:cxnSpLocks noChangeShapeType="1"/>
            <a:stCxn id="26647" idx="0"/>
            <a:endCxn id="26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3" name="AutoShape 29"/>
          <p:cNvCxnSpPr>
            <a:cxnSpLocks noChangeShapeType="1"/>
            <a:stCxn id="26639" idx="2"/>
            <a:endCxn id="26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4" name="AutoShape 30"/>
          <p:cNvCxnSpPr>
            <a:cxnSpLocks noChangeShapeType="1"/>
            <a:stCxn id="26640" idx="2"/>
            <a:endCxn id="26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56" name="AutoShape 32"/>
          <p:cNvCxnSpPr>
            <a:cxnSpLocks noChangeShapeType="1"/>
            <a:stCxn id="26635" idx="0"/>
            <a:endCxn id="26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7" name="AutoShape 33"/>
          <p:cNvCxnSpPr>
            <a:cxnSpLocks noChangeShapeType="1"/>
            <a:stCxn id="26636" idx="0"/>
            <a:endCxn id="26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39CC7D6-A8F3-E182-8E01-B72DFB04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Similarly</a:t>
            </a:r>
          </a:p>
        </p:txBody>
      </p:sp>
      <p:cxnSp>
        <p:nvCxnSpPr>
          <p:cNvPr id="27653" name="AutoShape 4"/>
          <p:cNvCxnSpPr>
            <a:cxnSpLocks noChangeShapeType="1"/>
            <a:stCxn id="27661" idx="0"/>
            <a:endCxn id="27659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4" name="AutoShape 5"/>
          <p:cNvCxnSpPr>
            <a:cxnSpLocks noChangeShapeType="1"/>
            <a:stCxn id="27662" idx="0"/>
            <a:endCxn id="27659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5" name="AutoShape 6"/>
          <p:cNvCxnSpPr>
            <a:cxnSpLocks noChangeShapeType="1"/>
            <a:stCxn id="27665" idx="0"/>
            <a:endCxn id="27661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endCxn id="27662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61" idx="2"/>
            <a:endCxn id="27666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58" name="AutoShape 9"/>
          <p:cNvCxnSpPr>
            <a:cxnSpLocks noChangeShapeType="1"/>
            <a:stCxn id="27662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7661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2  7</a:t>
            </a:r>
          </a:p>
        </p:txBody>
      </p:sp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9  4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4  9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7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7</a:t>
            </a: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2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2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766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766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767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7671" name="AutoShape 24"/>
          <p:cNvCxnSpPr>
            <a:cxnSpLocks noChangeShapeType="1"/>
            <a:stCxn id="27663" idx="0"/>
            <a:endCxn id="2766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2" name="AutoShape 25"/>
          <p:cNvCxnSpPr>
            <a:cxnSpLocks noChangeShapeType="1"/>
            <a:stCxn id="27664" idx="0"/>
            <a:endCxn id="2766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3" name="AutoShape 26"/>
          <p:cNvCxnSpPr>
            <a:cxnSpLocks noChangeShapeType="1"/>
            <a:stCxn id="27667" idx="0"/>
            <a:endCxn id="27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4" name="AutoShape 27"/>
          <p:cNvCxnSpPr>
            <a:cxnSpLocks noChangeShapeType="1"/>
            <a:stCxn id="27669" idx="0"/>
            <a:endCxn id="27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5" name="AutoShape 28"/>
          <p:cNvCxnSpPr>
            <a:cxnSpLocks noChangeShapeType="1"/>
            <a:stCxn id="27663" idx="2"/>
            <a:endCxn id="2766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6" name="AutoShape 29"/>
          <p:cNvCxnSpPr>
            <a:cxnSpLocks noChangeShapeType="1"/>
            <a:stCxn id="27664" idx="2"/>
            <a:endCxn id="2767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7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7678" name="AutoShape 31"/>
          <p:cNvCxnSpPr>
            <a:cxnSpLocks noChangeShapeType="1"/>
            <a:stCxn id="27659" idx="0"/>
            <a:endCxn id="2767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79" name="AutoShape 32"/>
          <p:cNvCxnSpPr>
            <a:cxnSpLocks noChangeShapeType="1"/>
            <a:stCxn id="27660" idx="0"/>
            <a:endCxn id="2767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80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9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9</a:t>
            </a:r>
          </a:p>
        </p:txBody>
      </p:sp>
      <p:sp>
        <p:nvSpPr>
          <p:cNvPr id="27683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4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4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0F4619E-2BBB-9C92-4CA4-069484A8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Merge</a:t>
            </a:r>
          </a:p>
        </p:txBody>
      </p:sp>
      <p:cxnSp>
        <p:nvCxnSpPr>
          <p:cNvPr id="28677" name="AutoShape 4"/>
          <p:cNvCxnSpPr>
            <a:cxnSpLocks noChangeShapeType="1"/>
            <a:stCxn id="28685" idx="0"/>
            <a:endCxn id="28683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8" name="AutoShape 5"/>
          <p:cNvCxnSpPr>
            <a:cxnSpLocks noChangeShapeType="1"/>
            <a:stCxn id="28686" idx="0"/>
            <a:endCxn id="28683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9" name="AutoShape 6"/>
          <p:cNvCxnSpPr>
            <a:cxnSpLocks noChangeShapeType="1"/>
            <a:stCxn id="28689" idx="0"/>
            <a:endCxn id="2868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1" idx="0"/>
            <a:endCxn id="28686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85" idx="2"/>
            <a:endCxn id="28690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2" name="AutoShape 9"/>
          <p:cNvCxnSpPr>
            <a:cxnSpLocks noChangeShapeType="1"/>
            <a:stCxn id="28686" idx="2"/>
            <a:endCxn id="28692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/>
              <a:t>2  4  7  9</a:t>
            </a:r>
          </a:p>
        </p:txBody>
      </p:sp>
      <p:sp>
        <p:nvSpPr>
          <p:cNvPr id="2868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2  7</a:t>
            </a: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9  4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4  9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7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7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2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2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9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9</a:t>
            </a:r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4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4</a:t>
            </a:r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8697" name="AutoShape 25"/>
          <p:cNvCxnSpPr>
            <a:cxnSpLocks noChangeShapeType="1"/>
            <a:stCxn id="28687" idx="0"/>
            <a:endCxn id="2868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stCxn id="28688" idx="0"/>
            <a:endCxn id="2868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9" name="AutoShape 27"/>
          <p:cNvCxnSpPr>
            <a:cxnSpLocks noChangeShapeType="1"/>
            <a:stCxn id="28693" idx="0"/>
            <a:endCxn id="2868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0" name="AutoShape 28"/>
          <p:cNvCxnSpPr>
            <a:cxnSpLocks noChangeShapeType="1"/>
            <a:stCxn id="28695" idx="0"/>
            <a:endCxn id="2868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1" name="AutoShape 29"/>
          <p:cNvCxnSpPr>
            <a:cxnSpLocks noChangeShapeType="1"/>
            <a:stCxn id="28687" idx="2"/>
            <a:endCxn id="286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2" name="AutoShape 30"/>
          <p:cNvCxnSpPr>
            <a:cxnSpLocks noChangeShapeType="1"/>
            <a:stCxn id="28688" idx="2"/>
            <a:endCxn id="286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0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8704" name="AutoShape 32"/>
          <p:cNvCxnSpPr>
            <a:cxnSpLocks noChangeShapeType="1"/>
            <a:stCxn id="28683" idx="0"/>
            <a:endCxn id="28703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05" name="AutoShape 33"/>
          <p:cNvCxnSpPr>
            <a:cxnSpLocks noChangeShapeType="1"/>
            <a:stCxn id="28684" idx="0"/>
            <a:endCxn id="287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CAC63EA-6AA4-3E81-0B8E-8435B23A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cxnSp>
        <p:nvCxnSpPr>
          <p:cNvPr id="29701" name="AutoShape 4"/>
          <p:cNvCxnSpPr>
            <a:cxnSpLocks noChangeShapeType="1"/>
            <a:stCxn id="29709" idx="0"/>
            <a:endCxn id="2970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2" name="AutoShape 5"/>
          <p:cNvCxnSpPr>
            <a:cxnSpLocks noChangeShapeType="1"/>
            <a:stCxn id="29710" idx="0"/>
            <a:endCxn id="29707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3" name="AutoShape 6"/>
          <p:cNvCxnSpPr>
            <a:cxnSpLocks noChangeShapeType="1"/>
            <a:stCxn id="29713" idx="0"/>
            <a:endCxn id="2970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5" idx="0"/>
            <a:endCxn id="29710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9" idx="2"/>
            <a:endCxn id="29714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6" name="AutoShape 9"/>
          <p:cNvCxnSpPr>
            <a:cxnSpLocks noChangeShapeType="1"/>
            <a:stCxn id="29710" idx="2"/>
            <a:endCxn id="29716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/>
              <a:t>2  4  7  9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3  8  6  1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 1  3  6  8</a:t>
            </a: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2  7</a:t>
            </a: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9  4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4  9</a:t>
            </a:r>
          </a:p>
        </p:txBody>
      </p:sp>
      <p:sp>
        <p:nvSpPr>
          <p:cNvPr id="2971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3  8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ym typeface="Symbol" charset="0"/>
              </a:rPr>
              <a:t></a:t>
            </a:r>
            <a:r>
              <a:rPr lang="en-US" sz="1800" dirty="0"/>
              <a:t>  3  8</a:t>
            </a:r>
          </a:p>
        </p:txBody>
      </p:sp>
      <p:sp>
        <p:nvSpPr>
          <p:cNvPr id="2971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6  1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 1  6</a:t>
            </a:r>
          </a:p>
        </p:txBody>
      </p:sp>
      <p:sp>
        <p:nvSpPr>
          <p:cNvPr id="2971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7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7</a:t>
            </a:r>
          </a:p>
        </p:txBody>
      </p:sp>
      <p:sp>
        <p:nvSpPr>
          <p:cNvPr id="2971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2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2</a:t>
            </a:r>
          </a:p>
        </p:txBody>
      </p:sp>
      <p:sp>
        <p:nvSpPr>
          <p:cNvPr id="29715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9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9</a:t>
            </a:r>
          </a:p>
        </p:txBody>
      </p:sp>
      <p:sp>
        <p:nvSpPr>
          <p:cNvPr id="29716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4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4</a:t>
            </a:r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3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3</a:t>
            </a:r>
          </a:p>
        </p:txBody>
      </p: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8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8</a:t>
            </a:r>
          </a:p>
        </p:txBody>
      </p:sp>
      <p:sp>
        <p:nvSpPr>
          <p:cNvPr id="2971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6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6</a:t>
            </a:r>
          </a:p>
        </p:txBody>
      </p:sp>
      <p:sp>
        <p:nvSpPr>
          <p:cNvPr id="2972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1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1</a:t>
            </a:r>
          </a:p>
        </p:txBody>
      </p:sp>
      <p:cxnSp>
        <p:nvCxnSpPr>
          <p:cNvPr id="29721" name="AutoShape 24"/>
          <p:cNvCxnSpPr>
            <a:cxnSpLocks noChangeShapeType="1"/>
            <a:stCxn id="29711" idx="0"/>
            <a:endCxn id="29708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5"/>
          <p:cNvCxnSpPr>
            <a:cxnSpLocks noChangeShapeType="1"/>
            <a:stCxn id="29712" idx="0"/>
            <a:endCxn id="29708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6"/>
          <p:cNvCxnSpPr>
            <a:cxnSpLocks noChangeShapeType="1"/>
            <a:stCxn id="29717" idx="0"/>
            <a:endCxn id="2971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7"/>
          <p:cNvCxnSpPr>
            <a:cxnSpLocks noChangeShapeType="1"/>
            <a:stCxn id="29719" idx="0"/>
            <a:endCxn id="2971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28"/>
          <p:cNvCxnSpPr>
            <a:cxnSpLocks noChangeShapeType="1"/>
            <a:stCxn id="29711" idx="2"/>
            <a:endCxn id="2971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29"/>
          <p:cNvCxnSpPr>
            <a:cxnSpLocks noChangeShapeType="1"/>
            <a:stCxn id="29712" idx="2"/>
            <a:endCxn id="2972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2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9728" name="AutoShape 31"/>
          <p:cNvCxnSpPr>
            <a:cxnSpLocks noChangeShapeType="1"/>
            <a:stCxn id="29707" idx="0"/>
            <a:endCxn id="2972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9" name="AutoShape 32"/>
          <p:cNvCxnSpPr>
            <a:cxnSpLocks noChangeShapeType="1"/>
            <a:stCxn id="29708" idx="0"/>
            <a:endCxn id="29727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0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B014F73-A2A1-7B89-2666-FB39A2D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246206" y="1417638"/>
            <a:ext cx="8733950" cy="23287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Definition</a:t>
            </a:r>
            <a:r>
              <a:rPr lang="en-US" dirty="0"/>
              <a:t>: </a:t>
            </a:r>
          </a:p>
          <a:p>
            <a:pPr lvl="1"/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Solving a task where the solution depends on solutions to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smaller instances of the same problem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using </a:t>
            </a:r>
            <a:r>
              <a:rPr lang="en-US" dirty="0">
                <a:solidFill>
                  <a:srgbClr val="3A3A8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functions/</a:t>
            </a:r>
            <a:r>
              <a:rPr lang="en-US" b="0" i="0" strike="noStrike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that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call themselves.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4113B9FE-1E5D-0A3E-A823-9683F11CB130}"/>
              </a:ext>
            </a:extLst>
          </p:cNvPr>
          <p:cNvSpPr txBox="1">
            <a:spLocks/>
          </p:cNvSpPr>
          <p:nvPr/>
        </p:nvSpPr>
        <p:spPr>
          <a:xfrm>
            <a:off x="246206" y="3871547"/>
            <a:ext cx="8733950" cy="232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Example</a:t>
            </a:r>
            <a:r>
              <a:rPr lang="en-US" dirty="0"/>
              <a:t>: </a:t>
            </a:r>
          </a:p>
          <a:p>
            <a:pPr marL="457200" lvl="1"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5" name="Picture 14" descr="\documentclass{article}&#10;\usepackage{amsmath}&#10;\pagestyle{empty}&#10;\usepackage{xcolor}&#10;\begin{document}&#10;&#10; $\textrm{Factorial}(n)$&#10;&#10;&#10;\end{document}" title="IguanaTex Bitmap Display">
            <a:extLst>
              <a:ext uri="{FF2B5EF4-FFF2-40B4-BE49-F238E27FC236}">
                <a16:creationId xmlns:a16="http://schemas.microsoft.com/office/drawing/2014/main" id="{A6049663-1EA3-2404-CE0B-35400F577B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4439" y="4500460"/>
            <a:ext cx="1772695" cy="34951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\textrm{\textbf{If }} n==0 \textbf{\textrm{ then return }} 1$ &#10;&#10;&#10;\end{document}" title="IguanaTex Bitmap Display">
            <a:extLst>
              <a:ext uri="{FF2B5EF4-FFF2-40B4-BE49-F238E27FC236}">
                <a16:creationId xmlns:a16="http://schemas.microsoft.com/office/drawing/2014/main" id="{714463FE-E9EE-40B3-50CC-37ED044894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78251" y="5057730"/>
            <a:ext cx="3991185" cy="25115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bf{return} $n\cdot\textrm{Factorial}(n-1)$  &#10;&#10;&#10;\end{document}" title="IguanaTex Bitmap Display">
            <a:extLst>
              <a:ext uri="{FF2B5EF4-FFF2-40B4-BE49-F238E27FC236}">
                <a16:creationId xmlns:a16="http://schemas.microsoft.com/office/drawing/2014/main" id="{6A143AF8-081E-6D59-F68D-BC8E79F77C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62177" y="5528530"/>
            <a:ext cx="4053967" cy="3495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7998F9-E105-7E02-04D4-93AFB44A2A02}"/>
              </a:ext>
            </a:extLst>
          </p:cNvPr>
          <p:cNvSpPr txBox="1"/>
          <p:nvPr/>
        </p:nvSpPr>
        <p:spPr>
          <a:xfrm>
            <a:off x="5980509" y="4989966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8FCCF-E3A3-3E96-B7A1-CCA313CE20EA}"/>
              </a:ext>
            </a:extLst>
          </p:cNvPr>
          <p:cNvSpPr txBox="1"/>
          <p:nvPr/>
        </p:nvSpPr>
        <p:spPr>
          <a:xfrm>
            <a:off x="5977703" y="549387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5BA77-F918-D142-56DC-1D6D86CE24F1}"/>
              </a:ext>
            </a:extLst>
          </p:cNvPr>
          <p:cNvSpPr txBox="1"/>
          <p:nvPr/>
        </p:nvSpPr>
        <p:spPr>
          <a:xfrm>
            <a:off x="6795041" y="494400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F5CB9-2241-67C9-89AF-44FFFF9A656D}"/>
              </a:ext>
            </a:extLst>
          </p:cNvPr>
          <p:cNvSpPr txBox="1"/>
          <p:nvPr/>
        </p:nvSpPr>
        <p:spPr>
          <a:xfrm>
            <a:off x="6795041" y="544036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522367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3A3A82"/>
                </a:solidFill>
              </a:rPr>
              <a:t>Mergesort</a:t>
            </a:r>
            <a:r>
              <a:rPr lang="en-US" dirty="0">
                <a:solidFill>
                  <a:srgbClr val="3A3A82"/>
                </a:solidFill>
              </a:rPr>
              <a:t> (Example)</a:t>
            </a:r>
            <a:endParaRPr lang="en-US" dirty="0">
              <a:latin typeface="Tahoma" charset="0"/>
            </a:endParaRP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3A3A82"/>
                </a:solidFill>
                <a:latin typeface="Tahoma" charset="0"/>
              </a:rPr>
              <a:t>Merge</a:t>
            </a:r>
          </a:p>
        </p:txBody>
      </p:sp>
      <p:cxnSp>
        <p:nvCxnSpPr>
          <p:cNvPr id="30725" name="AutoShape 4"/>
          <p:cNvCxnSpPr>
            <a:cxnSpLocks noChangeShapeType="1"/>
            <a:stCxn id="30733" idx="0"/>
            <a:endCxn id="3073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6" name="AutoShape 5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7" name="AutoShape 6"/>
          <p:cNvCxnSpPr>
            <a:cxnSpLocks noChangeShapeType="1"/>
            <a:stCxn id="30737" idx="0"/>
            <a:endCxn id="3073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8" name="AutoShape 7"/>
          <p:cNvCxnSpPr>
            <a:cxnSpLocks noChangeShapeType="1"/>
            <a:stCxn id="30739" idx="0"/>
            <a:endCxn id="3073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29" name="AutoShape 8"/>
          <p:cNvCxnSpPr>
            <a:cxnSpLocks noChangeShapeType="1"/>
            <a:stCxn id="30733" idx="2"/>
            <a:endCxn id="3073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30" name="AutoShape 9"/>
          <p:cNvCxnSpPr>
            <a:cxnSpLocks noChangeShapeType="1"/>
            <a:stCxn id="30734" idx="2"/>
            <a:endCxn id="3074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/>
              <a:t>2  4  7  9</a:t>
            </a:r>
          </a:p>
        </p:txBody>
      </p:sp>
      <p:sp>
        <p:nvSpPr>
          <p:cNvPr id="307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3  8  6  1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1  3  6  8</a:t>
            </a:r>
          </a:p>
        </p:txBody>
      </p:sp>
      <p:sp>
        <p:nvSpPr>
          <p:cNvPr id="30733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2  7</a:t>
            </a:r>
          </a:p>
        </p:txBody>
      </p:sp>
      <p:sp>
        <p:nvSpPr>
          <p:cNvPr id="30734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9  4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4  9</a:t>
            </a:r>
          </a:p>
        </p:txBody>
      </p:sp>
      <p:sp>
        <p:nvSpPr>
          <p:cNvPr id="30735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3  8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3  8</a:t>
            </a:r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6  1 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/>
              <a:t>1  6</a:t>
            </a:r>
          </a:p>
        </p:txBody>
      </p:sp>
      <p:sp>
        <p:nvSpPr>
          <p:cNvPr id="30737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7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7</a:t>
            </a:r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2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2</a:t>
            </a:r>
          </a:p>
        </p:txBody>
      </p:sp>
      <p:sp>
        <p:nvSpPr>
          <p:cNvPr id="30739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9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9</a:t>
            </a:r>
          </a:p>
        </p:txBody>
      </p:sp>
      <p:sp>
        <p:nvSpPr>
          <p:cNvPr id="30740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4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4</a:t>
            </a:r>
          </a:p>
        </p:txBody>
      </p:sp>
      <p:sp>
        <p:nvSpPr>
          <p:cNvPr id="30741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3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3</a:t>
            </a:r>
          </a:p>
        </p:txBody>
      </p:sp>
      <p:sp>
        <p:nvSpPr>
          <p:cNvPr id="30742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8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8</a:t>
            </a:r>
          </a:p>
        </p:txBody>
      </p:sp>
      <p:sp>
        <p:nvSpPr>
          <p:cNvPr id="30743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6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6</a:t>
            </a:r>
          </a:p>
        </p:txBody>
      </p:sp>
      <p:sp>
        <p:nvSpPr>
          <p:cNvPr id="30744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solidFill>
                  <a:schemeClr val="bg2"/>
                </a:solidFill>
              </a:rPr>
              <a:t>1 </a:t>
            </a:r>
            <a:r>
              <a:rPr lang="en-US" sz="1800" b="1" dirty="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1800" dirty="0">
                <a:solidFill>
                  <a:schemeClr val="bg2"/>
                </a:solidFill>
              </a:rPr>
              <a:t> 1</a:t>
            </a:r>
          </a:p>
        </p:txBody>
      </p:sp>
      <p:cxnSp>
        <p:nvCxnSpPr>
          <p:cNvPr id="30745" name="AutoShape 24"/>
          <p:cNvCxnSpPr>
            <a:cxnSpLocks noChangeShapeType="1"/>
            <a:stCxn id="30735" idx="0"/>
            <a:endCxn id="3073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6" name="AutoShape 25"/>
          <p:cNvCxnSpPr>
            <a:cxnSpLocks noChangeShapeType="1"/>
            <a:stCxn id="30736" idx="0"/>
            <a:endCxn id="3073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7" name="AutoShape 26"/>
          <p:cNvCxnSpPr>
            <a:cxnSpLocks noChangeShapeType="1"/>
            <a:stCxn id="30741" idx="0"/>
            <a:endCxn id="3073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8" name="AutoShape 27"/>
          <p:cNvCxnSpPr>
            <a:cxnSpLocks noChangeShapeType="1"/>
            <a:stCxn id="30743" idx="0"/>
            <a:endCxn id="3073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9" name="AutoShape 28"/>
          <p:cNvCxnSpPr>
            <a:cxnSpLocks noChangeShapeType="1"/>
            <a:stCxn id="30735" idx="2"/>
            <a:endCxn id="3074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50" name="AutoShape 29"/>
          <p:cNvCxnSpPr>
            <a:cxnSpLocks noChangeShapeType="1"/>
            <a:stCxn id="30736" idx="2"/>
            <a:endCxn id="3074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51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 dirty="0"/>
              <a:t>  1  2  3  4  6  7  8  9</a:t>
            </a:r>
          </a:p>
        </p:txBody>
      </p:sp>
      <p:cxnSp>
        <p:nvCxnSpPr>
          <p:cNvPr id="30752" name="AutoShape 31"/>
          <p:cNvCxnSpPr>
            <a:cxnSpLocks noChangeShapeType="1"/>
            <a:stCxn id="30731" idx="0"/>
            <a:endCxn id="30751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53" name="AutoShape 32"/>
          <p:cNvCxnSpPr>
            <a:cxnSpLocks noChangeShapeType="1"/>
            <a:stCxn id="30732" idx="0"/>
            <a:endCxn id="30751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54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84533B45-DC34-3C4A-79BC-F1E45701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1" y="1207142"/>
            <a:ext cx="8682038" cy="290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Pseudocode</a:t>
            </a:r>
            <a:r>
              <a:rPr lang="en-US" dirty="0"/>
              <a:t>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4" name="Picture 23" descr="\documentclass{article}&#10;\usepackage{amsmath}&#10;\pagestyle{empty}&#10;\begin{document}&#10;&#10;\textrm{Mergesort}$(A[1:n])$&#10;&#10;&#10;\end{document}" title="IguanaTex Bitmap Display">
            <a:extLst>
              <a:ext uri="{FF2B5EF4-FFF2-40B4-BE49-F238E27FC236}">
                <a16:creationId xmlns:a16="http://schemas.microsoft.com/office/drawing/2014/main" id="{C9041BE3-9902-1D5C-7928-58556E9FB3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9264" y="1825905"/>
            <a:ext cx="2566327" cy="31283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FF3D86CB-B9CA-422D-D578-1084A1FB7A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33447" y="2220510"/>
            <a:ext cx="2169202" cy="221042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return} $A$&#10;&#10;&#10;\end{document}" title="IguanaTex Bitmap Display">
            <a:extLst>
              <a:ext uri="{FF2B5EF4-FFF2-40B4-BE49-F238E27FC236}">
                <a16:creationId xmlns:a16="http://schemas.microsoft.com/office/drawing/2014/main" id="{95597A4A-8540-5572-8444-3F6662031B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615235" y="2551667"/>
            <a:ext cx="1313135" cy="224788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usepackage{xcolor}&#10;\begin{document}&#10;&#10;\textcolor{red}{Mergesort $(A[1:\frac{n}{2}])$}&#10;&#10;&#10;\end{document}" title="IguanaTex Bitmap Display">
            <a:extLst>
              <a:ext uri="{FF2B5EF4-FFF2-40B4-BE49-F238E27FC236}">
                <a16:creationId xmlns:a16="http://schemas.microsoft.com/office/drawing/2014/main" id="{C8CCFC8F-191C-D031-F99C-33E62C5E854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33448" y="2868025"/>
            <a:ext cx="2712439" cy="34092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begin{document}&#10;&#10;\textcolor{green}{Mergesort $(A[\frac{n}{2}+1:n])$}&#10;&#10;&#10;\end{document}" title="IguanaTex Bitmap Display">
            <a:extLst>
              <a:ext uri="{FF2B5EF4-FFF2-40B4-BE49-F238E27FC236}">
                <a16:creationId xmlns:a16="http://schemas.microsoft.com/office/drawing/2014/main" id="{F4A7A151-C826-F578-6603-5C4FD1E5C7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40487" y="3265077"/>
            <a:ext cx="3280026" cy="340929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begin{document}&#10;&#10;\textcolor{blue}{$C \leftarrow \textrm{Merge}(A[1:\frac{n}{2}], A[\frac{n}{2}+1:n])$}&#10;&#10;&#10;\end{document}" title="IguanaTex Bitmap Display">
            <a:extLst>
              <a:ext uri="{FF2B5EF4-FFF2-40B4-BE49-F238E27FC236}">
                <a16:creationId xmlns:a16="http://schemas.microsoft.com/office/drawing/2014/main" id="{1BA68CC6-F39D-9382-8515-09C0C670469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3447" y="3666060"/>
            <a:ext cx="4566936" cy="340929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usepackage{xcolor}&#10;\begin{document}&#10;&#10;$T(n) = \textcolor{red}{T(n/2)} + \textcolor{green}{T(n/2)} + \textcolor{blue}{\Theta(n)} + \Theta(1)$&#10;&#10;&#10;\end{document}" title="IguanaTex Bitmap Display">
            <a:extLst>
              <a:ext uri="{FF2B5EF4-FFF2-40B4-BE49-F238E27FC236}">
                <a16:creationId xmlns:a16="http://schemas.microsoft.com/office/drawing/2014/main" id="{EC3633FC-0E31-5000-6802-15C45C91B1B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736334" y="5036038"/>
            <a:ext cx="5409892" cy="3128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DB0D07-0870-3946-0097-8D1C20733171}"/>
              </a:ext>
            </a:extLst>
          </p:cNvPr>
          <p:cNvSpPr txBox="1"/>
          <p:nvPr/>
        </p:nvSpPr>
        <p:spPr>
          <a:xfrm>
            <a:off x="35151" y="4305956"/>
            <a:ext cx="4623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82"/>
                </a:solidFill>
              </a:rPr>
              <a:t>Running time: </a:t>
            </a:r>
            <a:endParaRPr lang="en-US" dirty="0"/>
          </a:p>
        </p:txBody>
      </p:sp>
      <p:pic>
        <p:nvPicPr>
          <p:cNvPr id="44" name="Picture 43" descr="\documentclass{article}&#10;\usepackage{amsmath}&#10;\pagestyle{empty}&#10;\begin{document}&#10;&#10;$ = 2T(n/2)  + \Theta(n)$&#10;&#10;&#10;\end{document}" title="IguanaTex Bitmap Display">
            <a:extLst>
              <a:ext uri="{FF2B5EF4-FFF2-40B4-BE49-F238E27FC236}">
                <a16:creationId xmlns:a16="http://schemas.microsoft.com/office/drawing/2014/main" id="{9A9FB9B0-4A8C-590A-FB26-5C635AB5461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470936" y="5639481"/>
            <a:ext cx="2452059" cy="31283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EC013-79EC-A6D1-9835-705ED1421243}"/>
              </a:ext>
            </a:extLst>
          </p:cNvPr>
          <p:cNvCxnSpPr>
            <a:cxnSpLocks/>
          </p:cNvCxnSpPr>
          <p:nvPr/>
        </p:nvCxnSpPr>
        <p:spPr>
          <a:xfrm>
            <a:off x="2635321" y="3067068"/>
            <a:ext cx="767328" cy="19738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8E714F-0BFD-B853-2D0F-69FA9E5478BB}"/>
              </a:ext>
            </a:extLst>
          </p:cNvPr>
          <p:cNvCxnSpPr>
            <a:cxnSpLocks/>
          </p:cNvCxnSpPr>
          <p:nvPr/>
        </p:nvCxnSpPr>
        <p:spPr>
          <a:xfrm>
            <a:off x="2635321" y="3499567"/>
            <a:ext cx="2051811" cy="153647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A15128A-8CA4-8960-0A25-2BBB8CEC51A1}"/>
              </a:ext>
            </a:extLst>
          </p:cNvPr>
          <p:cNvCxnSpPr>
            <a:cxnSpLocks/>
          </p:cNvCxnSpPr>
          <p:nvPr/>
        </p:nvCxnSpPr>
        <p:spPr>
          <a:xfrm>
            <a:off x="4089115" y="3938244"/>
            <a:ext cx="1497004" cy="109779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\documentclass{article}&#10;\usepackage{amsmath}&#10;\pagestyle{empty}&#10;\begin{document}&#10;&#10;\textbf{return} $C$&#10;&#10;&#10;\end{document}" title="IguanaTex Bitmap Display">
            <a:extLst>
              <a:ext uri="{FF2B5EF4-FFF2-40B4-BE49-F238E27FC236}">
                <a16:creationId xmlns:a16="http://schemas.microsoft.com/office/drawing/2014/main" id="{824E624B-0303-02E3-0AC4-1C209E50E2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229956" y="3997422"/>
            <a:ext cx="1326248" cy="2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2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3A3A82"/>
                </a:solidFill>
              </a:rPr>
              <a:t>Mergesort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1" y="1207142"/>
            <a:ext cx="8682038" cy="290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Pseudocode</a:t>
            </a:r>
            <a:r>
              <a:rPr lang="en-US" dirty="0"/>
              <a:t>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4" name="Picture 23" descr="\documentclass{article}&#10;\usepackage{amsmath}&#10;\pagestyle{empty}&#10;\begin{document}&#10;&#10;\textrm{Mergesort}$(A[1:n])$&#10;&#10;&#10;\end{document}" title="IguanaTex Bitmap Display">
            <a:extLst>
              <a:ext uri="{FF2B5EF4-FFF2-40B4-BE49-F238E27FC236}">
                <a16:creationId xmlns:a16="http://schemas.microsoft.com/office/drawing/2014/main" id="{C9041BE3-9902-1D5C-7928-58556E9FB3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9264" y="1825905"/>
            <a:ext cx="2566327" cy="31283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FF3D86CB-B9CA-422D-D578-1084A1FB7A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33447" y="2220510"/>
            <a:ext cx="2169202" cy="221042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return} $A$&#10;&#10;&#10;\end{document}" title="IguanaTex Bitmap Display">
            <a:extLst>
              <a:ext uri="{FF2B5EF4-FFF2-40B4-BE49-F238E27FC236}">
                <a16:creationId xmlns:a16="http://schemas.microsoft.com/office/drawing/2014/main" id="{95597A4A-8540-5572-8444-3F6662031B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615235" y="2551667"/>
            <a:ext cx="1313135" cy="224788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usepackage{xcolor}&#10;\begin{document}&#10;&#10;\textcolor{red}{Mergesort $(A[1:\frac{n}{2}])$}&#10;&#10;&#10;\end{document}" title="IguanaTex Bitmap Display">
            <a:extLst>
              <a:ext uri="{FF2B5EF4-FFF2-40B4-BE49-F238E27FC236}">
                <a16:creationId xmlns:a16="http://schemas.microsoft.com/office/drawing/2014/main" id="{C8CCFC8F-191C-D031-F99C-33E62C5E854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33448" y="2868025"/>
            <a:ext cx="2712439" cy="34092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begin{document}&#10;&#10;\textcolor{green}{Mergesort $(A[\frac{n}{2}+1:n])$}&#10;&#10;&#10;\end{document}" title="IguanaTex Bitmap Display">
            <a:extLst>
              <a:ext uri="{FF2B5EF4-FFF2-40B4-BE49-F238E27FC236}">
                <a16:creationId xmlns:a16="http://schemas.microsoft.com/office/drawing/2014/main" id="{F4A7A151-C826-F578-6603-5C4FD1E5C7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40487" y="3265077"/>
            <a:ext cx="3280026" cy="340929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begin{document}&#10;&#10;\textcolor{blue}{$C \leftarrow \textrm{Merge}(A[1:\frac{n}{2}], A[\frac{n}{2}+1:n])$}&#10;&#10;&#10;\end{document}" title="IguanaTex Bitmap Display">
            <a:extLst>
              <a:ext uri="{FF2B5EF4-FFF2-40B4-BE49-F238E27FC236}">
                <a16:creationId xmlns:a16="http://schemas.microsoft.com/office/drawing/2014/main" id="{1BA68CC6-F39D-9382-8515-09C0C670469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33447" y="3666060"/>
            <a:ext cx="4566936" cy="340929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usepackage{xcolor}&#10;\begin{document}&#10;&#10;$T(n) = \textcolor{red}{T(n/2)} + \textcolor{green}{T(n/2)} + \textcolor{blue}{\Theta(n)} + \Theta(1)$&#10;&#10;&#10;\end{document}" title="IguanaTex Bitmap Display">
            <a:extLst>
              <a:ext uri="{FF2B5EF4-FFF2-40B4-BE49-F238E27FC236}">
                <a16:creationId xmlns:a16="http://schemas.microsoft.com/office/drawing/2014/main" id="{EC3633FC-0E31-5000-6802-15C45C91B1B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736334" y="5036038"/>
            <a:ext cx="5409892" cy="3128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DB0D07-0870-3946-0097-8D1C20733171}"/>
              </a:ext>
            </a:extLst>
          </p:cNvPr>
          <p:cNvSpPr txBox="1"/>
          <p:nvPr/>
        </p:nvSpPr>
        <p:spPr>
          <a:xfrm>
            <a:off x="35151" y="4305956"/>
            <a:ext cx="4623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82"/>
                </a:solidFill>
              </a:rPr>
              <a:t>Running time: </a:t>
            </a:r>
            <a:endParaRPr lang="en-US" dirty="0"/>
          </a:p>
        </p:txBody>
      </p:sp>
      <p:pic>
        <p:nvPicPr>
          <p:cNvPr id="44" name="Picture 43" descr="\documentclass{article}&#10;\usepackage{amsmath}&#10;\pagestyle{empty}&#10;\begin{document}&#10;&#10;$ = 2T(n/2)  + \Theta(n)$&#10;&#10;&#10;\end{document}" title="IguanaTex Bitmap Display">
            <a:extLst>
              <a:ext uri="{FF2B5EF4-FFF2-40B4-BE49-F238E27FC236}">
                <a16:creationId xmlns:a16="http://schemas.microsoft.com/office/drawing/2014/main" id="{9A9FB9B0-4A8C-590A-FB26-5C635AB5461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470936" y="5639481"/>
            <a:ext cx="2452059" cy="31283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EC013-79EC-A6D1-9835-705ED1421243}"/>
              </a:ext>
            </a:extLst>
          </p:cNvPr>
          <p:cNvCxnSpPr>
            <a:cxnSpLocks/>
          </p:cNvCxnSpPr>
          <p:nvPr/>
        </p:nvCxnSpPr>
        <p:spPr>
          <a:xfrm>
            <a:off x="2635321" y="3067068"/>
            <a:ext cx="767328" cy="19738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8E714F-0BFD-B853-2D0F-69FA9E5478BB}"/>
              </a:ext>
            </a:extLst>
          </p:cNvPr>
          <p:cNvCxnSpPr>
            <a:cxnSpLocks/>
          </p:cNvCxnSpPr>
          <p:nvPr/>
        </p:nvCxnSpPr>
        <p:spPr>
          <a:xfrm>
            <a:off x="2635321" y="3499567"/>
            <a:ext cx="2051811" cy="153647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A15128A-8CA4-8960-0A25-2BBB8CEC51A1}"/>
              </a:ext>
            </a:extLst>
          </p:cNvPr>
          <p:cNvCxnSpPr>
            <a:cxnSpLocks/>
          </p:cNvCxnSpPr>
          <p:nvPr/>
        </p:nvCxnSpPr>
        <p:spPr>
          <a:xfrm>
            <a:off x="4089115" y="3938244"/>
            <a:ext cx="1497004" cy="109779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\documentclass{article}&#10;\usepackage{amsmath}&#10;\pagestyle{empty}&#10;\begin{document}&#10;&#10;\textbf{return} $C$&#10;&#10;&#10;\end{document}" title="IguanaTex Bitmap Display">
            <a:extLst>
              <a:ext uri="{FF2B5EF4-FFF2-40B4-BE49-F238E27FC236}">
                <a16:creationId xmlns:a16="http://schemas.microsoft.com/office/drawing/2014/main" id="{824E624B-0303-02E3-0AC4-1C209E50E2E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229956" y="3997422"/>
            <a:ext cx="1326248" cy="2266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6E602E9-2238-19C9-C8C0-87ABCB488B54}"/>
              </a:ext>
            </a:extLst>
          </p:cNvPr>
          <p:cNvSpPr txBox="1"/>
          <p:nvPr/>
        </p:nvSpPr>
        <p:spPr>
          <a:xfrm>
            <a:off x="5432691" y="560092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7267C9-92E4-02A8-64F0-4D8F6C64D2D4}"/>
              </a:ext>
            </a:extLst>
          </p:cNvPr>
          <p:cNvSpPr txBox="1"/>
          <p:nvPr/>
        </p:nvSpPr>
        <p:spPr>
          <a:xfrm>
            <a:off x="5947259" y="5575013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to analyze?</a:t>
            </a:r>
            <a:endParaRPr lang="en-SG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2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3154227"/>
                <a:ext cx="8733950" cy="41101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Master Theorem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can find the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which is defined </a:t>
                </a:r>
                <a:r>
                  <a:rPr lang="en-US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3154227"/>
                <a:ext cx="8733950" cy="4110189"/>
              </a:xfrm>
              <a:blipFill>
                <a:blip r:embed="rId6"/>
                <a:stretch>
                  <a:fillRect l="-1745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AAB9CEE6-32E5-0B13-7DEE-F3D97426CA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76711" y="2383536"/>
            <a:ext cx="3000290" cy="45549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2108" y="1984479"/>
            <a:ext cx="1396498" cy="455499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63324" y="1546886"/>
            <a:ext cx="482964" cy="134425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82195" y="1672837"/>
            <a:ext cx="2389322" cy="455499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518440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9" y="3154227"/>
                <a:ext cx="8733950" cy="41101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Master Theorem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can find the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which is defined </a:t>
                </a:r>
                <a:r>
                  <a:rPr lang="en-US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3A3A82"/>
                  </a:solidFill>
                </a:endParaRPr>
              </a:p>
              <a:p>
                <a:r>
                  <a:rPr lang="en-US" dirty="0">
                    <a:solidFill>
                      <a:srgbClr val="3A3A82"/>
                    </a:solidFill>
                  </a:rPr>
                  <a:t>Key idea: The answer depends on the comparison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 So, there are </a:t>
                </a:r>
                <a:r>
                  <a:rPr lang="en-US" b="1" dirty="0">
                    <a:solidFill>
                      <a:srgbClr val="FF0000"/>
                    </a:solidFill>
                  </a:rPr>
                  <a:t>3</a:t>
                </a:r>
                <a:r>
                  <a:rPr lang="en-US" dirty="0">
                    <a:solidFill>
                      <a:srgbClr val="3A3A82"/>
                    </a:solidFill>
                  </a:rPr>
                  <a:t> cases!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9" y="3154227"/>
                <a:ext cx="8733950" cy="4110189"/>
              </a:xfrm>
              <a:blipFill>
                <a:blip r:embed="rId6"/>
                <a:stretch>
                  <a:fillRect l="-1745" t="-1778" r="-2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3C196495-0875-38D6-CCE1-6951497DD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76711" y="2383536"/>
            <a:ext cx="3000290" cy="45549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2108" y="1984479"/>
            <a:ext cx="1396498" cy="455499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63324" y="1546886"/>
            <a:ext cx="482964" cy="134425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82195" y="1672837"/>
            <a:ext cx="2389322" cy="455499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618818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A715E6-7394-35BB-E331-A8E41C575C9E}"/>
              </a:ext>
            </a:extLst>
          </p:cNvPr>
          <p:cNvSpPr txBox="1"/>
          <p:nvPr/>
        </p:nvSpPr>
        <p:spPr>
          <a:xfrm>
            <a:off x="4859679" y="1202076"/>
            <a:ext cx="4048015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p:pic>
        <p:nvPicPr>
          <p:cNvPr id="26" name="Picture 25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3C196495-0875-38D6-CCE1-6951497DD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39860" y="1806111"/>
            <a:ext cx="1854486" cy="28154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62777" y="1600545"/>
            <a:ext cx="930224" cy="30341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67170" y="1477951"/>
            <a:ext cx="208904" cy="58145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06641" y="1492435"/>
            <a:ext cx="1362865" cy="259816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8" name="Picture 27" descr="\documentclass{article}&#10;\usepackage{amsmath}&#10;\pagestyle{empty}&#10;\usepackage{xcolor}&#10;\begin{document}&#10;&#10;\begin{enumerate}&#10;\item \textbf{If $f(n) \textrm{ is }O(n^{\log_b a-\epsilon})$, then $T(n)$ is $\Theta(n^{\log_b a})$}&#10;\item If $f(n) \textrm{ is }\Theta(n^{\log_b a} \log^{k} n)$, then $T(n)$ is $\Theta(n^{\log_b a}\log^{k+1}n)$&#10;\item If $f(n) \textrm{ is }\Omega(n^{\log_b a+\epsilon})$, then $T(n)$ is $\Theta(f(n))$,\\ need to check $af(n/b) &lt; f(n).$&#10;\end{enumerate}&#10;&#10;&#10;\end{document}" title="IguanaTex Bitmap Display">
            <a:extLst>
              <a:ext uri="{FF2B5EF4-FFF2-40B4-BE49-F238E27FC236}">
                <a16:creationId xmlns:a16="http://schemas.microsoft.com/office/drawing/2014/main" id="{F7171616-2A28-DD21-EFED-A52FD942EC3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3446" y="2888082"/>
            <a:ext cx="8229602" cy="1950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91491B-8B04-F5E8-866A-8089C1134A4B}"/>
                  </a:ext>
                </a:extLst>
              </p:cNvPr>
              <p:cNvSpPr txBox="1"/>
              <p:nvPr/>
            </p:nvSpPr>
            <p:spPr>
              <a:xfrm>
                <a:off x="457200" y="5175260"/>
                <a:ext cx="8378575" cy="560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Case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dominates</a:t>
                </a:r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91491B-8B04-F5E8-866A-8089C1134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75260"/>
                <a:ext cx="8378575" cy="560090"/>
              </a:xfrm>
              <a:prstGeom prst="rect">
                <a:avLst/>
              </a:prstGeom>
              <a:blipFill>
                <a:blip r:embed="rId12"/>
                <a:stretch>
                  <a:fillRect l="-1456" t="-7609" b="-2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092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A715E6-7394-35BB-E331-A8E41C575C9E}"/>
              </a:ext>
            </a:extLst>
          </p:cNvPr>
          <p:cNvSpPr txBox="1"/>
          <p:nvPr/>
        </p:nvSpPr>
        <p:spPr>
          <a:xfrm>
            <a:off x="4859679" y="1202076"/>
            <a:ext cx="4048015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p:pic>
        <p:nvPicPr>
          <p:cNvPr id="26" name="Picture 25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3C196495-0875-38D6-CCE1-6951497DD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39860" y="1806111"/>
            <a:ext cx="1854486" cy="28154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62777" y="1600545"/>
            <a:ext cx="930224" cy="30341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67170" y="1477951"/>
            <a:ext cx="208904" cy="58145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06641" y="1492435"/>
            <a:ext cx="1362865" cy="259816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begin{enumerate}&#10;\item {If $f(n) \textrm{ is }O(n^{\log_b a-\epsilon})$, then $T(n)$ is $\Theta(n^{\log_b a})$}&#10;\item \textbf{If $f(n) \textrm{ is }\Theta(n^{\log_b a} \log^{k} n)$, then $T(n)$ is $\Theta(n^{\log_b a}\log^{k+1}n)$}&#10;\item If $f(n) \textrm{ is }\Omega(n^{\log_b a+\epsilon})$, then $T(n)$ is $\Theta(f(n))$,\\ need to check $af(n/b) &lt; f(n).$&#10;\end{enumerate}&#10;&#10;&#10;\end{document}" title="IguanaTex Bitmap Display">
            <a:extLst>
              <a:ext uri="{FF2B5EF4-FFF2-40B4-BE49-F238E27FC236}">
                <a16:creationId xmlns:a16="http://schemas.microsoft.com/office/drawing/2014/main" id="{3DEABFDD-3056-C7D3-4CD0-16A551EDD8E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3446" y="2888082"/>
            <a:ext cx="8544692" cy="1950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1FCF9C-8743-5D4B-E77A-BE568721B2B5}"/>
                  </a:ext>
                </a:extLst>
              </p:cNvPr>
              <p:cNvSpPr txBox="1"/>
              <p:nvPr/>
            </p:nvSpPr>
            <p:spPr>
              <a:xfrm>
                <a:off x="457200" y="5198031"/>
                <a:ext cx="8378575" cy="542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Case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have same order as</a:t>
                </a:r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(up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1FCF9C-8743-5D4B-E77A-BE568721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98031"/>
                <a:ext cx="8378575" cy="542393"/>
              </a:xfrm>
              <a:prstGeom prst="rect">
                <a:avLst/>
              </a:prstGeom>
              <a:blipFill>
                <a:blip r:embed="rId12"/>
                <a:stretch>
                  <a:fillRect l="-1456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5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A715E6-7394-35BB-E331-A8E41C575C9E}"/>
              </a:ext>
            </a:extLst>
          </p:cNvPr>
          <p:cNvSpPr txBox="1"/>
          <p:nvPr/>
        </p:nvSpPr>
        <p:spPr>
          <a:xfrm>
            <a:off x="4859679" y="1202076"/>
            <a:ext cx="4048015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</a:t>
            </a:r>
          </a:p>
        </p:txBody>
      </p:sp>
      <p:pic>
        <p:nvPicPr>
          <p:cNvPr id="26" name="Picture 25" descr="\documentclass{article}&#10;\usepackage{amsmath}&#10;\pagestyle{empty}&#10;\usepackage{xcolor}&#10;\begin{document}&#10;&#10;$\textcolor{green}{a}{T(n/\textcolor{red}{b})} + f(n)$&#10;&#10;&#10;\end{document}" title="IguanaTex Bitmap Display">
            <a:extLst>
              <a:ext uri="{FF2B5EF4-FFF2-40B4-BE49-F238E27FC236}">
                <a16:creationId xmlns:a16="http://schemas.microsoft.com/office/drawing/2014/main" id="{3C196495-0875-38D6-CCE1-6951497DD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39860" y="1806111"/>
            <a:ext cx="1854486" cy="28154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T(n) = $&#10;&#10;&#10;\end{document}" title="IguanaTex Bitmap Display">
            <a:extLst>
              <a:ext uri="{FF2B5EF4-FFF2-40B4-BE49-F238E27FC236}">
                <a16:creationId xmlns:a16="http://schemas.microsoft.com/office/drawing/2014/main" id="{D80FE0AA-EEA9-2833-6EEC-762EF12EF7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62777" y="1600545"/>
            <a:ext cx="930224" cy="30341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000A9301-45E9-A9E8-475B-89F0EA85D4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67170" y="1477951"/>
            <a:ext cx="208904" cy="58145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$T(1) = \Theta(1)$&#10;&#10;&#10;\end{document}" title="IguanaTex Bitmap Display">
            <a:extLst>
              <a:ext uri="{FF2B5EF4-FFF2-40B4-BE49-F238E27FC236}">
                <a16:creationId xmlns:a16="http://schemas.microsoft.com/office/drawing/2014/main" id="{3DD14E1D-8C2E-FDD6-DA7A-44ED5DCEF9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06641" y="1492435"/>
            <a:ext cx="1362865" cy="259816"/>
          </a:xfrm>
          <a:prstGeom prst="rect">
            <a:avLst/>
          </a:prstGeom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9FABC45-40FC-4A32-0845-5B61E46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" name="Picture 3" descr="\documentclass{article}&#10;\usepackage{amsmath}&#10;\pagestyle{empty}&#10;\usepackage{xcolor}&#10;\begin{document}&#10;&#10;\begin{enumerate}&#10;\item {If $f(n) \textrm{ is }O(n^{\log_b a-\epsilon})$, then $T(n)$ is $\Theta(n^{\log_b a})$}&#10;\item If $f(n) \textrm{ is }\Theta(n^{\log_b a} \log^{k} n)$, then $T(n)$ is $\Theta(n^{\log_b a}\log^{k+1}n)$&#10;\item \textbf{If $f(n) \textrm{ is }\Omega(n^{\log_b a+\epsilon})$, then $T(n)$ is $\Theta(f(n))$,\\ need to check $af(n/b) &lt; f(n).$}&#10;\end{enumerate}&#10;&#10;&#10;\end{document}" title="IguanaTex Bitmap Display">
            <a:extLst>
              <a:ext uri="{FF2B5EF4-FFF2-40B4-BE49-F238E27FC236}">
                <a16:creationId xmlns:a16="http://schemas.microsoft.com/office/drawing/2014/main" id="{E12F980F-7245-F228-B43F-84840FAD96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3446" y="2888082"/>
            <a:ext cx="8229603" cy="1950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67B5A9-D1B5-62A4-B10C-9AB22BD18C66}"/>
                  </a:ext>
                </a:extLst>
              </p:cNvPr>
              <p:cNvSpPr txBox="1"/>
              <p:nvPr/>
            </p:nvSpPr>
            <p:spPr>
              <a:xfrm>
                <a:off x="457200" y="5200946"/>
                <a:ext cx="8686800" cy="542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3A3A82"/>
                    </a:solidFill>
                  </a:rPr>
                  <a:t>Case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is dominated by</a:t>
                </a:r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(+ another condition)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67B5A9-D1B5-62A4-B10C-9AB22BD1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00946"/>
                <a:ext cx="8686800" cy="542393"/>
              </a:xfrm>
              <a:prstGeom prst="rect">
                <a:avLst/>
              </a:prstGeom>
              <a:blipFill>
                <a:blip r:embed="rId12"/>
                <a:stretch>
                  <a:fillRect l="-1404" t="-6742" r="-98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48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92AF6-4825-80A1-1BC3-1B4D8E99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70" y="1532963"/>
            <a:ext cx="3433763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3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92AF6-4825-80A1-1BC3-1B4D8E99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70" y="1532963"/>
            <a:ext cx="3433763" cy="576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F967C1-5A40-493D-AD00-8D3B447C287B}"/>
                  </a:ext>
                </a:extLst>
              </p:cNvPr>
              <p:cNvSpPr txBox="1"/>
              <p:nvPr/>
            </p:nvSpPr>
            <p:spPr>
              <a:xfrm>
                <a:off x="1006867" y="2250701"/>
                <a:ext cx="713026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		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≫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are in case 1. 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F967C1-5A40-493D-AD00-8D3B447C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7" y="2250701"/>
                <a:ext cx="7130266" cy="2308324"/>
              </a:xfrm>
              <a:prstGeom prst="rect">
                <a:avLst/>
              </a:prstGeom>
              <a:blipFill>
                <a:blip r:embed="rId3"/>
                <a:stretch>
                  <a:fillRect l="-1282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2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246206" y="1417638"/>
            <a:ext cx="8733950" cy="23287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Definition</a:t>
            </a:r>
            <a:r>
              <a:rPr lang="en-US" dirty="0"/>
              <a:t>: </a:t>
            </a:r>
          </a:p>
          <a:p>
            <a:pPr lvl="1"/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Solving a task where the solution depends on solutions to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smaller instances of the same problem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using </a:t>
            </a:r>
            <a:r>
              <a:rPr lang="en-US" dirty="0">
                <a:solidFill>
                  <a:srgbClr val="3A3A8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functions/</a:t>
            </a:r>
            <a:r>
              <a:rPr lang="en-US" b="0" i="0" strike="noStrike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rgbClr val="3A3A8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that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call themselves.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4113B9FE-1E5D-0A3E-A823-9683F11CB130}"/>
              </a:ext>
            </a:extLst>
          </p:cNvPr>
          <p:cNvSpPr txBox="1">
            <a:spLocks/>
          </p:cNvSpPr>
          <p:nvPr/>
        </p:nvSpPr>
        <p:spPr>
          <a:xfrm>
            <a:off x="246206" y="3871547"/>
            <a:ext cx="8733950" cy="232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Example</a:t>
            </a:r>
            <a:r>
              <a:rPr lang="en-US" dirty="0"/>
              <a:t>: </a:t>
            </a:r>
          </a:p>
          <a:p>
            <a:pPr marL="457200" lvl="1"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5" name="Picture 14" descr="\documentclass{article}&#10;\usepackage{amsmath}&#10;\pagestyle{empty}&#10;\usepackage{xcolor}&#10;\begin{document}&#10;&#10; $\textrm{Factorial}(n)$&#10;&#10;&#10;\end{document}" title="IguanaTex Bitmap Display">
            <a:extLst>
              <a:ext uri="{FF2B5EF4-FFF2-40B4-BE49-F238E27FC236}">
                <a16:creationId xmlns:a16="http://schemas.microsoft.com/office/drawing/2014/main" id="{A6049663-1EA3-2404-CE0B-35400F577B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04439" y="4500460"/>
            <a:ext cx="1772695" cy="34951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$\textrm{\textbf{If }} n==0 \textbf{\textrm{ then return }} 1$ &#10;&#10;&#10;\end{document}" title="IguanaTex Bitmap Display">
            <a:extLst>
              <a:ext uri="{FF2B5EF4-FFF2-40B4-BE49-F238E27FC236}">
                <a16:creationId xmlns:a16="http://schemas.microsoft.com/office/drawing/2014/main" id="{714463FE-E9EE-40B3-50CC-37ED044894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78251" y="5057730"/>
            <a:ext cx="3991185" cy="25115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bf{return} $n\cdot\textrm{Factorial}(n-1)$  &#10;&#10;&#10;\end{document}" title="IguanaTex Bitmap Display">
            <a:extLst>
              <a:ext uri="{FF2B5EF4-FFF2-40B4-BE49-F238E27FC236}">
                <a16:creationId xmlns:a16="http://schemas.microsoft.com/office/drawing/2014/main" id="{6A143AF8-081E-6D59-F68D-BC8E79F77C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62177" y="5528530"/>
            <a:ext cx="4053967" cy="3495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7998F9-E105-7E02-04D4-93AFB44A2A02}"/>
              </a:ext>
            </a:extLst>
          </p:cNvPr>
          <p:cNvSpPr txBox="1"/>
          <p:nvPr/>
        </p:nvSpPr>
        <p:spPr>
          <a:xfrm>
            <a:off x="5980509" y="4989966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8FCCF-E3A3-3E96-B7A1-CCA313CE20EA}"/>
              </a:ext>
            </a:extLst>
          </p:cNvPr>
          <p:cNvSpPr txBox="1"/>
          <p:nvPr/>
        </p:nvSpPr>
        <p:spPr>
          <a:xfrm>
            <a:off x="5977703" y="549387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5BA77-F918-D142-56DC-1D6D86CE24F1}"/>
              </a:ext>
            </a:extLst>
          </p:cNvPr>
          <p:cNvSpPr txBox="1"/>
          <p:nvPr/>
        </p:nvSpPr>
        <p:spPr>
          <a:xfrm>
            <a:off x="6795041" y="494400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F5CB9-2241-67C9-89AF-44FFFF9A656D}"/>
              </a:ext>
            </a:extLst>
          </p:cNvPr>
          <p:cNvSpPr txBox="1"/>
          <p:nvPr/>
        </p:nvSpPr>
        <p:spPr>
          <a:xfrm>
            <a:off x="6795041" y="544036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34A40-12E6-3B1C-1F4C-1A0A6C872F4D}"/>
              </a:ext>
            </a:extLst>
          </p:cNvPr>
          <p:cNvSpPr txBox="1"/>
          <p:nvPr/>
        </p:nvSpPr>
        <p:spPr>
          <a:xfrm>
            <a:off x="3242323" y="3392490"/>
            <a:ext cx="557264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</a:t>
            </a:r>
            <a:r>
              <a:rPr lang="en-US" sz="2800" dirty="0">
                <a:solidFill>
                  <a:srgbClr val="3A3A82"/>
                </a:solidFill>
              </a:rPr>
              <a:t>:  </a:t>
            </a:r>
            <a:endParaRPr lang="en-US" sz="2800" dirty="0"/>
          </a:p>
        </p:txBody>
      </p:sp>
      <p:pic>
        <p:nvPicPr>
          <p:cNvPr id="11" name="Picture 10" descr="\documentclass{article}&#10;\usepackage{amsmath}&#10;\pagestyle{empty}&#10;\begin{document}&#10;&#10;$T(n) = T(n-1) + \Theta(1)$&#10;&#10;&#10;\end{document}" title="IguanaTex Bitmap Display">
            <a:extLst>
              <a:ext uri="{FF2B5EF4-FFF2-40B4-BE49-F238E27FC236}">
                <a16:creationId xmlns:a16="http://schemas.microsoft.com/office/drawing/2014/main" id="{0064C659-9E16-FDFE-F411-19868EA876A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524939" y="3511726"/>
            <a:ext cx="3240689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9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9" name="Picture 8" descr="\documentclass{article}&#10;\usepackage{amsmath}&#10;\pagestyle{empty}&#10;\begin{document}&#10;&#10;$T(n) = 2T(n/2)  + \Theta(n)$&#10;&#10;&#10;\end{document}" title="IguanaTex Bitmap Display">
            <a:extLst>
              <a:ext uri="{FF2B5EF4-FFF2-40B4-BE49-F238E27FC236}">
                <a16:creationId xmlns:a16="http://schemas.microsoft.com/office/drawing/2014/main" id="{A63B0435-BB00-F541-01D3-DE12E99E4E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40454" y="1628455"/>
            <a:ext cx="3738703" cy="365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4F550A-ADCC-C5DC-3834-1EDEFFF69BBA}"/>
              </a:ext>
            </a:extLst>
          </p:cNvPr>
          <p:cNvSpPr txBox="1"/>
          <p:nvPr/>
        </p:nvSpPr>
        <p:spPr>
          <a:xfrm>
            <a:off x="6107987" y="1973891"/>
            <a:ext cx="308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Mergesort</a:t>
            </a:r>
            <a:r>
              <a:rPr lang="en-US" sz="1600" dirty="0">
                <a:solidFill>
                  <a:srgbClr val="FF0000"/>
                </a:solidFill>
              </a:rPr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1503916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9" name="Picture 8" descr="\documentclass{article}&#10;\usepackage{amsmath}&#10;\pagestyle{empty}&#10;\begin{document}&#10;&#10;$T(n) = 2T(n/2)  + \Theta(n)$&#10;&#10;&#10;\end{document}" title="IguanaTex Bitmap Display">
            <a:extLst>
              <a:ext uri="{FF2B5EF4-FFF2-40B4-BE49-F238E27FC236}">
                <a16:creationId xmlns:a16="http://schemas.microsoft.com/office/drawing/2014/main" id="{A63B0435-BB00-F541-01D3-DE12E99E4E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40454" y="1628455"/>
            <a:ext cx="3738703" cy="365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4F550A-ADCC-C5DC-3834-1EDEFFF69BBA}"/>
              </a:ext>
            </a:extLst>
          </p:cNvPr>
          <p:cNvSpPr txBox="1"/>
          <p:nvPr/>
        </p:nvSpPr>
        <p:spPr>
          <a:xfrm>
            <a:off x="6107987" y="1973891"/>
            <a:ext cx="308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Mergesort</a:t>
            </a:r>
            <a:r>
              <a:rPr lang="en-US" sz="1600" dirty="0">
                <a:solidFill>
                  <a:srgbClr val="FF0000"/>
                </a:solidFill>
              </a:rPr>
              <a:t>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3CCCD-0203-15BE-FA3A-CAA27A2D72BE}"/>
                  </a:ext>
                </a:extLst>
              </p:cNvPr>
              <p:cNvSpPr txBox="1"/>
              <p:nvPr/>
            </p:nvSpPr>
            <p:spPr>
              <a:xfrm>
                <a:off x="1006867" y="2250701"/>
                <a:ext cx="7130266" cy="270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		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are in case 2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3CCCD-0203-15BE-FA3A-CAA27A2D7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7" y="2250701"/>
                <a:ext cx="7130266" cy="2709268"/>
              </a:xfrm>
              <a:prstGeom prst="rect">
                <a:avLst/>
              </a:prstGeom>
              <a:blipFill>
                <a:blip r:embed="rId4"/>
                <a:stretch>
                  <a:fillRect l="-1282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190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A14B6-C31A-19A8-B30D-6DE934EF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53" y="1507277"/>
            <a:ext cx="4329113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38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A14B6-C31A-19A8-B30D-6DE934EF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53" y="1507277"/>
            <a:ext cx="4329113" cy="576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7CB078-FA76-0E26-C020-F06D38EC5767}"/>
                  </a:ext>
                </a:extLst>
              </p:cNvPr>
              <p:cNvSpPr txBox="1"/>
              <p:nvPr/>
            </p:nvSpPr>
            <p:spPr>
              <a:xfrm>
                <a:off x="1006867" y="2250701"/>
                <a:ext cx="7130266" cy="270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		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are in case 2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7CB078-FA76-0E26-C020-F06D38EC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7" y="2250701"/>
                <a:ext cx="7130266" cy="2709268"/>
              </a:xfrm>
              <a:prstGeom prst="rect">
                <a:avLst/>
              </a:prstGeom>
              <a:blipFill>
                <a:blip r:embed="rId3"/>
                <a:stretch>
                  <a:fillRect l="-1282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2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7D50F-289C-E11A-1889-B92D2F8C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93" y="1417638"/>
            <a:ext cx="3538538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87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7D50F-289C-E11A-1889-B92D2F8C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93" y="1417638"/>
            <a:ext cx="3538538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719D9D-9701-A0A9-B90B-FACFB1D5A477}"/>
                  </a:ext>
                </a:extLst>
              </p:cNvPr>
              <p:cNvSpPr txBox="1"/>
              <p:nvPr/>
            </p:nvSpPr>
            <p:spPr>
              <a:xfrm>
                <a:off x="1006867" y="2250701"/>
                <a:ext cx="7130266" cy="3787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		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are in case 3. Need to check that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which is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(holds)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719D9D-9701-A0A9-B90B-FACFB1D5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7" y="2250701"/>
                <a:ext cx="7130266" cy="3787960"/>
              </a:xfrm>
              <a:prstGeom prst="rect">
                <a:avLst/>
              </a:prstGeom>
              <a:blipFill>
                <a:blip r:embed="rId3"/>
                <a:stretch>
                  <a:fillRect l="-1282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280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A10F8-5FEE-0462-C758-B5CDBA7B85EA}"/>
              </a:ext>
            </a:extLst>
          </p:cNvPr>
          <p:cNvSpPr txBox="1"/>
          <p:nvPr/>
        </p:nvSpPr>
        <p:spPr>
          <a:xfrm>
            <a:off x="6107987" y="1973891"/>
            <a:ext cx="308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Binary search running time</a:t>
            </a:r>
          </a:p>
        </p:txBody>
      </p:sp>
      <p:pic>
        <p:nvPicPr>
          <p:cNvPr id="8" name="Picture 7" descr="\documentclass{article}&#10;\usepackage{amsmath}&#10;\pagestyle{empty}&#10;\begin{document}&#10;&#10;$T(n) = T(n/2)  + \Theta(1)$&#10;&#10;&#10;\end{document}" title="IguanaTex Bitmap Display">
            <a:extLst>
              <a:ext uri="{FF2B5EF4-FFF2-40B4-BE49-F238E27FC236}">
                <a16:creationId xmlns:a16="http://schemas.microsoft.com/office/drawing/2014/main" id="{94EB14C8-29A1-91DA-25F0-410C90C00F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11967" y="1628455"/>
            <a:ext cx="352006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3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Master Theorem (Examples)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A10F8-5FEE-0462-C758-B5CDBA7B85EA}"/>
              </a:ext>
            </a:extLst>
          </p:cNvPr>
          <p:cNvSpPr txBox="1"/>
          <p:nvPr/>
        </p:nvSpPr>
        <p:spPr>
          <a:xfrm>
            <a:off x="6107987" y="1973891"/>
            <a:ext cx="308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Binary search running time</a:t>
            </a:r>
          </a:p>
        </p:txBody>
      </p:sp>
      <p:pic>
        <p:nvPicPr>
          <p:cNvPr id="8" name="Picture 7" descr="\documentclass{article}&#10;\usepackage{amsmath}&#10;\pagestyle{empty}&#10;\begin{document}&#10;&#10;$T(n) = T(n/2)  + \Theta(1)$&#10;&#10;&#10;\end{document}" title="IguanaTex Bitmap Display">
            <a:extLst>
              <a:ext uri="{FF2B5EF4-FFF2-40B4-BE49-F238E27FC236}">
                <a16:creationId xmlns:a16="http://schemas.microsoft.com/office/drawing/2014/main" id="{94EB14C8-29A1-91DA-25F0-410C90C00F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11967" y="1628455"/>
            <a:ext cx="3520065" cy="365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911224-FCB5-C188-7595-C30805D74DB6}"/>
                  </a:ext>
                </a:extLst>
              </p:cNvPr>
              <p:cNvSpPr txBox="1"/>
              <p:nvPr/>
            </p:nvSpPr>
            <p:spPr>
              <a:xfrm>
                <a:off x="1006867" y="2250701"/>
                <a:ext cx="7130266" cy="270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		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=1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are in case 2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911224-FCB5-C188-7595-C30805D74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7" y="2250701"/>
                <a:ext cx="7130266" cy="2709268"/>
              </a:xfrm>
              <a:prstGeom prst="rect">
                <a:avLst/>
              </a:prstGeom>
              <a:blipFill>
                <a:blip r:embed="rId4"/>
                <a:stretch>
                  <a:fillRect l="-1282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670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Divide and conquer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92" y="1468346"/>
            <a:ext cx="8733950" cy="60128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Steps of method: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dirty="0"/>
              <a:t> input into parts (</a:t>
            </a:r>
            <a:r>
              <a:rPr lang="en-US" dirty="0">
                <a:solidFill>
                  <a:srgbClr val="FF0000"/>
                </a:solidFill>
              </a:rPr>
              <a:t>smaller problems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Conquer</a:t>
            </a:r>
            <a:r>
              <a:rPr lang="en-US" dirty="0"/>
              <a:t> (solve) each part </a:t>
            </a:r>
            <a:r>
              <a:rPr lang="en-US" u="sng" dirty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Combine</a:t>
            </a:r>
            <a:r>
              <a:rPr lang="en-US" dirty="0"/>
              <a:t> results to obtain solution of original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24844"/>
              </p:ext>
            </p:extLst>
          </p:nvPr>
        </p:nvGraphicFramePr>
        <p:xfrm>
          <a:off x="1832726" y="4017551"/>
          <a:ext cx="5782004" cy="170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622300" progId="Equation.DSMT4">
                  <p:embed/>
                </p:oleObj>
              </mc:Choice>
              <mc:Fallback>
                <p:oleObj name="Equation" r:id="rId3" imgW="2108200" imgH="6223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726" y="4017551"/>
                        <a:ext cx="5782004" cy="170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04322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Google Shape;55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9317" y="1499906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Given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in an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compute the number of </a:t>
                </a:r>
                <a:r>
                  <a:rPr lang="en-US" dirty="0">
                    <a:solidFill>
                      <a:srgbClr val="FF0000"/>
                    </a:solidFill>
                  </a:rPr>
                  <a:t>inversions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an </a:t>
                </a:r>
                <a:r>
                  <a:rPr lang="en-US" dirty="0">
                    <a:solidFill>
                      <a:srgbClr val="FF0000"/>
                    </a:solidFill>
                  </a:rPr>
                  <a:t>inversion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5" name="Google Shape;55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9317" y="1499906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861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6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6" name="Picture 25" descr="\documentclass{article}&#10;\usepackage{amsmath}&#10;\usepackage{xcolor}&#10;\pagestyle{empty}&#10;\begin{document}&#10;&#10;\noindent \textbf{Exercise:} Let $T(n) = T(n-1) + 1, \textrm{with }T(1) = 1.$  &#10;&#10;&#10;&#10;&#10;\end{document}" title="IguanaTex Bitmap Display">
            <a:extLst>
              <a:ext uri="{FF2B5EF4-FFF2-40B4-BE49-F238E27FC236}">
                <a16:creationId xmlns:a16="http://schemas.microsoft.com/office/drawing/2014/main" id="{17C24EB3-8118-605F-072E-81B0CCD84A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2829" y="1637287"/>
            <a:ext cx="6972164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xcolor}&#10;\pagestyle{empty}&#10;\begin{document}&#10;&#10;\textcolor{red}{Find $T(n)$.}&#10;&#10;&#10;&#10;&#10;\end{document}" title="IguanaTex Bitmap Display">
            <a:extLst>
              <a:ext uri="{FF2B5EF4-FFF2-40B4-BE49-F238E27FC236}">
                <a16:creationId xmlns:a16="http://schemas.microsoft.com/office/drawing/2014/main" id="{D44E8B5B-BDBD-9B8F-DFA4-DF2B7DF259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78816" y="2104876"/>
            <a:ext cx="1444261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440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Google Shape;55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9317" y="1499906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Given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in an 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compute the number of </a:t>
                </a:r>
                <a:r>
                  <a:rPr lang="en-US" dirty="0">
                    <a:solidFill>
                      <a:srgbClr val="FF0000"/>
                    </a:solidFill>
                  </a:rPr>
                  <a:t>inversions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an </a:t>
                </a:r>
                <a:r>
                  <a:rPr lang="en-US" dirty="0">
                    <a:solidFill>
                      <a:srgbClr val="FF0000"/>
                    </a:solidFill>
                  </a:rPr>
                  <a:t>inversion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Example [18, 29, 12, 15, 32, 10] has </a:t>
                </a:r>
                <a:r>
                  <a:rPr lang="en-US" dirty="0">
                    <a:solidFill>
                      <a:srgbClr val="FF0000"/>
                    </a:solidFill>
                  </a:rPr>
                  <a:t>9 inversions</a:t>
                </a:r>
                <a:r>
                  <a:rPr lang="en-US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(18,12), (18,15), (18,10), (29,12), (29,15), (29,10), (12,10), (15,10), (32,10)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5" name="Google Shape;55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9317" y="1499906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861" t="-714" r="-358" b="-1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5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Google Shape;55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9317" y="1499906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Given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in an 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compute the number of </a:t>
                </a:r>
                <a:r>
                  <a:rPr lang="en-US" dirty="0">
                    <a:solidFill>
                      <a:srgbClr val="FF0000"/>
                    </a:solidFill>
                  </a:rPr>
                  <a:t>inversions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an </a:t>
                </a:r>
                <a:r>
                  <a:rPr lang="en-US" dirty="0">
                    <a:solidFill>
                      <a:srgbClr val="FF0000"/>
                    </a:solidFill>
                  </a:rPr>
                  <a:t>inversion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indent="-457200">
                  <a:spcAft>
                    <a:spcPts val="16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Minimum</a:t>
                </a:r>
                <a:r>
                  <a:rPr lang="en-US" dirty="0">
                    <a:solidFill>
                      <a:srgbClr val="3A3A82"/>
                    </a:solidFill>
                  </a:rPr>
                  <a:t> number of inversions is zero (when sorted in increasing order)</a:t>
                </a:r>
              </a:p>
              <a:p>
                <a:pPr indent="-457200">
                  <a:spcAft>
                    <a:spcPts val="16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Maximum</a:t>
                </a:r>
                <a:r>
                  <a:rPr lang="en-US" dirty="0">
                    <a:solidFill>
                      <a:srgbClr val="3A3A82"/>
                    </a:solidFill>
                  </a:rPr>
                  <a:t> number of inversions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(when sorted in decreasing order)</a:t>
                </a:r>
              </a:p>
              <a:p>
                <a:pPr indent="-457200">
                  <a:spcAft>
                    <a:spcPts val="1600"/>
                  </a:spcAft>
                </a:pPr>
                <a:endParaRPr lang="en-US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55" name="Google Shape;55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9317" y="1499906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861" t="-714" b="-30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,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and increase counter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</a:t>
                </a:r>
                <a:r>
                  <a:rPr lang="en-US" sz="2000" dirty="0">
                    <a:solidFill>
                      <a:srgbClr val="3A3A82"/>
                    </a:solidFill>
                  </a:rPr>
                  <a:t>Total number of comparisons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b="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3A3A82"/>
                    </a:solidFill>
                  </a:rPr>
                  <a:t>Use Divide and conquer. Tricky part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324D2CC9-A508-AE52-E826-6776DF33D1FC}"/>
              </a:ext>
            </a:extLst>
          </p:cNvPr>
          <p:cNvSpPr txBox="1">
            <a:spLocks/>
          </p:cNvSpPr>
          <p:nvPr/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l"/>
            <a:r>
              <a:rPr lang="en-US">
                <a:solidFill>
                  <a:srgbClr val="3A3A82"/>
                </a:solidFill>
              </a:rPr>
              <a:t>	  Case study I: Counting inversions</a:t>
            </a:r>
            <a:endParaRPr lang="en-US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86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,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and increase counter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</a:t>
                </a:r>
                <a:r>
                  <a:rPr lang="en-US" sz="2000" dirty="0">
                    <a:solidFill>
                      <a:srgbClr val="3A3A82"/>
                    </a:solidFill>
                  </a:rPr>
                  <a:t>Total number of comparisons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3A3A82"/>
                    </a:solidFill>
                  </a:rPr>
                  <a:t>Use Divide and conquer. Tricky part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3A3A82"/>
                    </a:solidFill>
                  </a:rPr>
                  <a:t>Question: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are both sorted. Can you compute the number of inversions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87DFB96-E6F1-69D4-D204-CE39CA20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294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3A3A82"/>
                    </a:solidFill>
                  </a:rPr>
                  <a:t>Question: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are both sorted. Can you compute the number of inversions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sz="2200" dirty="0">
                    <a:solidFill>
                      <a:srgbClr val="3A3A82"/>
                    </a:solidFill>
                  </a:rPr>
                  <a:t>				</a:t>
                </a:r>
                <a:r>
                  <a:rPr lang="en-US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there are </a:t>
                </a: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			</a:t>
                </a:r>
                <a:endParaRPr dirty="0"/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/>
              <p:nvPr/>
            </p:nvSpPr>
            <p:spPr>
              <a:xfrm>
                <a:off x="919537" y="4667231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37" y="4667231"/>
                <a:ext cx="3467528" cy="374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/>
              <p:nvPr/>
            </p:nvSpPr>
            <p:spPr>
              <a:xfrm>
                <a:off x="5243245" y="4667230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45" y="4667230"/>
                <a:ext cx="3467528" cy="374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311FEE-6B10-E7CD-954F-3BEEF62BAC15}"/>
              </a:ext>
            </a:extLst>
          </p:cNvPr>
          <p:cNvCxnSpPr>
            <a:cxnSpLocks/>
          </p:cNvCxnSpPr>
          <p:nvPr/>
        </p:nvCxnSpPr>
        <p:spPr>
          <a:xfrm flipV="1">
            <a:off x="2614772" y="5143052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22E00-7552-AE04-AAB8-5650B8660864}"/>
              </a:ext>
            </a:extLst>
          </p:cNvPr>
          <p:cNvCxnSpPr>
            <a:cxnSpLocks/>
          </p:cNvCxnSpPr>
          <p:nvPr/>
        </p:nvCxnSpPr>
        <p:spPr>
          <a:xfrm flipV="1">
            <a:off x="6926494" y="5173874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EDD626E7-AEC6-3DD1-DAAD-36560BC7B8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61922" y="5298096"/>
            <a:ext cx="84295" cy="2079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B08AE646-3B84-452A-C06C-163496A2DC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45871" y="5319494"/>
            <a:ext cx="129252" cy="267872"/>
          </a:xfrm>
          <a:prstGeom prst="rect">
            <a:avLst/>
          </a:prstGeom>
        </p:spPr>
      </p:pic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27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3A3A82"/>
                    </a:solidFill>
                  </a:rPr>
                  <a:t>Question: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are both sorted. Can you compute the number of inversions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sz="2200" dirty="0">
                    <a:solidFill>
                      <a:srgbClr val="3A3A82"/>
                    </a:solidFill>
                  </a:rPr>
                  <a:t>				</a:t>
                </a:r>
                <a:r>
                  <a:rPr lang="en-US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there are </a:t>
                </a: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			</a:t>
                </a:r>
                <a:endParaRPr dirty="0"/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/>
              <p:nvPr/>
            </p:nvSpPr>
            <p:spPr>
              <a:xfrm>
                <a:off x="919537" y="4667231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37" y="4667231"/>
                <a:ext cx="3467528" cy="374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/>
              <p:nvPr/>
            </p:nvSpPr>
            <p:spPr>
              <a:xfrm>
                <a:off x="5243245" y="4667230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45" y="4667230"/>
                <a:ext cx="3467528" cy="374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311FEE-6B10-E7CD-954F-3BEEF62BAC15}"/>
              </a:ext>
            </a:extLst>
          </p:cNvPr>
          <p:cNvCxnSpPr>
            <a:cxnSpLocks/>
          </p:cNvCxnSpPr>
          <p:nvPr/>
        </p:nvCxnSpPr>
        <p:spPr>
          <a:xfrm flipV="1">
            <a:off x="2614772" y="5143052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22E00-7552-AE04-AAB8-5650B8660864}"/>
              </a:ext>
            </a:extLst>
          </p:cNvPr>
          <p:cNvCxnSpPr>
            <a:cxnSpLocks/>
          </p:cNvCxnSpPr>
          <p:nvPr/>
        </p:nvCxnSpPr>
        <p:spPr>
          <a:xfrm flipV="1">
            <a:off x="6926494" y="5173874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EDD626E7-AEC6-3DD1-DAAD-36560BC7B8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61922" y="5298096"/>
            <a:ext cx="84295" cy="2079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B08AE646-3B84-452A-C06C-163496A2DC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45871" y="5319494"/>
            <a:ext cx="129252" cy="267872"/>
          </a:xfrm>
          <a:prstGeom prst="rect">
            <a:avLst/>
          </a:prstGeom>
        </p:spPr>
      </p:pic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331F805B-5EA1-276D-6F67-69797D4AF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69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23679"/>
              </p:ext>
            </p:extLst>
          </p:nvPr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40656"/>
              </p:ext>
            </p:extLst>
          </p:nvPr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176402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686782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037690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532991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43" name="Picture 42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89EFD2E9-BDE1-B41E-989F-AFFE11E43E9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A: $ &#10;&#10;&#10;&#10;\end{document}" title="IguanaTex Bitmap Display">
            <a:extLst>
              <a:ext uri="{FF2B5EF4-FFF2-40B4-BE49-F238E27FC236}">
                <a16:creationId xmlns:a16="http://schemas.microsoft.com/office/drawing/2014/main" id="{6BD01315-99D2-CFE8-122E-35761CD4E99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823970" y="4420038"/>
            <a:ext cx="370900" cy="222915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$\textrm{counter} = 0$ &#10;&#10;&#10;&#10;\end{document}" title="IguanaTex Bitmap Display">
            <a:extLst>
              <a:ext uri="{FF2B5EF4-FFF2-40B4-BE49-F238E27FC236}">
                <a16:creationId xmlns:a16="http://schemas.microsoft.com/office/drawing/2014/main" id="{EF213501-D5DD-09DF-6B2E-060AC638B67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790920" y="4757904"/>
            <a:ext cx="1560403" cy="2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218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37674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686782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241639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532991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$ &#10;&#10;&#10;&#10;\end{document}" title="IguanaTex Bitmap Display">
            <a:extLst>
              <a:ext uri="{FF2B5EF4-FFF2-40B4-BE49-F238E27FC236}">
                <a16:creationId xmlns:a16="http://schemas.microsoft.com/office/drawing/2014/main" id="{0EE30126-3ABA-0D00-B136-7FBEEFD14C3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614420" cy="222915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$\textrm{counter} = 0$ &#10;&#10;&#10;&#10;\end{document}" title="IguanaTex Bitmap Display">
            <a:extLst>
              <a:ext uri="{FF2B5EF4-FFF2-40B4-BE49-F238E27FC236}">
                <a16:creationId xmlns:a16="http://schemas.microsoft.com/office/drawing/2014/main" id="{EF213501-D5DD-09DF-6B2E-060AC638B67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0" y="4757904"/>
            <a:ext cx="1560403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37674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93335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241639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779567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8" name="Picture 17" descr="\documentclass{article}&#10;\usepackage{amsmath}&#10;\pagestyle{empty}&#10;\begin{document}&#10;&#10;$A: 1 \; 2$ &#10;&#10;&#10;&#10;\end{document}" title="IguanaTex Bitmap Display">
            <a:extLst>
              <a:ext uri="{FF2B5EF4-FFF2-40B4-BE49-F238E27FC236}">
                <a16:creationId xmlns:a16="http://schemas.microsoft.com/office/drawing/2014/main" id="{3FA50864-FEFA-BBAC-0BE3-9755AB728A8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865434" cy="22291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4$ &#10;&#10;&#10;&#10;\end{document}" title="IguanaTex Bitmap Display">
            <a:extLst>
              <a:ext uri="{FF2B5EF4-FFF2-40B4-BE49-F238E27FC236}">
                <a16:creationId xmlns:a16="http://schemas.microsoft.com/office/drawing/2014/main" id="{DFE09F47-1BA7-A4F4-DD25-F232C4E51A6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0" y="4757905"/>
            <a:ext cx="1564149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077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61818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93335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48307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779567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$ &#10;&#10;&#10;&#10;\end{document}" title="IguanaTex Bitmap Display">
            <a:extLst>
              <a:ext uri="{FF2B5EF4-FFF2-40B4-BE49-F238E27FC236}">
                <a16:creationId xmlns:a16="http://schemas.microsoft.com/office/drawing/2014/main" id="{525E4CE2-9AAE-EED7-544E-BEE1E810018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1108954" cy="23040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4$ &#10;&#10;&#10;&#10;\end{document}" title="IguanaTex Bitmap Display">
            <a:extLst>
              <a:ext uri="{FF2B5EF4-FFF2-40B4-BE49-F238E27FC236}">
                <a16:creationId xmlns:a16="http://schemas.microsoft.com/office/drawing/2014/main" id="{DFE09F47-1BA7-A4F4-DD25-F232C4E51A6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0" y="4757905"/>
            <a:ext cx="1564149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6" name="Picture 25" descr="\documentclass{article}&#10;\usepackage{amsmath}&#10;\usepackage{xcolor}&#10;\pagestyle{empty}&#10;\begin{document}&#10;&#10;\noindent \textbf{Exercise:} Let $T(n) = T(n-1) + 1, \textrm{with }T(1) = 1.$  &#10;&#10;&#10;&#10;&#10;\end{document}" title="IguanaTex Bitmap Display">
            <a:extLst>
              <a:ext uri="{FF2B5EF4-FFF2-40B4-BE49-F238E27FC236}">
                <a16:creationId xmlns:a16="http://schemas.microsoft.com/office/drawing/2014/main" id="{17C24EB3-8118-605F-072E-81B0CCD84A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42829" y="1637287"/>
            <a:ext cx="6972164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xcolor}&#10;\pagestyle{empty}&#10;\begin{document}&#10;&#10;\textcolor{red}{Find $T(n)$.}&#10;&#10;&#10;&#10;&#10;\end{document}" title="IguanaTex Bitmap Display">
            <a:extLst>
              <a:ext uri="{FF2B5EF4-FFF2-40B4-BE49-F238E27FC236}">
                <a16:creationId xmlns:a16="http://schemas.microsoft.com/office/drawing/2014/main" id="{D44E8B5B-BDBD-9B8F-DFA4-DF2B7DF259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78816" y="2104876"/>
            <a:ext cx="1444261" cy="31283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xcolor}&#10;\pagestyle{empty}&#10;\begin{document}&#10;&#10;\textcolor{red}{Solution:}&#10;&#10;&#10;&#10;&#10;\end{document}" title="IguanaTex Bitmap Display">
            <a:extLst>
              <a:ext uri="{FF2B5EF4-FFF2-40B4-BE49-F238E27FC236}">
                <a16:creationId xmlns:a16="http://schemas.microsoft.com/office/drawing/2014/main" id="{303F4855-0BC1-8520-91D6-1CA70D269D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42829" y="2605969"/>
            <a:ext cx="1165150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xcolor}&#10;\pagestyle{empty}&#10;\begin{document}&#10;&#10;Since $T(n-1) = T(n-2)+1,$ by substitution we have  &#10;&#10;&#10;&#10;&#10;\end{document}" title="IguanaTex Bitmap Display">
            <a:extLst>
              <a:ext uri="{FF2B5EF4-FFF2-40B4-BE49-F238E27FC236}">
                <a16:creationId xmlns:a16="http://schemas.microsoft.com/office/drawing/2014/main" id="{2D6CF8AE-95A3-E846-647D-0DED540B63E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04128" y="3206732"/>
            <a:ext cx="7537880" cy="312830"/>
          </a:xfrm>
          <a:prstGeom prst="rect">
            <a:avLst/>
          </a:prstGeom>
        </p:spPr>
      </p:pic>
      <p:pic>
        <p:nvPicPr>
          <p:cNvPr id="42" name="Picture 41" descr="\documentclass{article}&#10;\usepackage{amsmath}&#10;\usepackage{xcolor}&#10;\pagestyle{empty}&#10;\begin{document}&#10;&#10;$T(n) = T(n-2)+2.$&#10;&#10;&#10;&#10;&#10;\end{document}" title="IguanaTex Bitmap Display">
            <a:extLst>
              <a:ext uri="{FF2B5EF4-FFF2-40B4-BE49-F238E27FC236}">
                <a16:creationId xmlns:a16="http://schemas.microsoft.com/office/drawing/2014/main" id="{F2CC5824-3E98-1DDE-E67B-1B7E6355A91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84964" y="3674320"/>
            <a:ext cx="2847312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4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61818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17479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48307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021006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A: 1 \; 2 \; 3 \; 3$ &#10;&#10;&#10;&#10;\end{document}" title="IguanaTex Bitmap Display">
            <a:extLst>
              <a:ext uri="{FF2B5EF4-FFF2-40B4-BE49-F238E27FC236}">
                <a16:creationId xmlns:a16="http://schemas.microsoft.com/office/drawing/2014/main" id="{36B539E5-DE7F-BF0C-48DE-EC1DA5DD57C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1350601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7$ &#10;&#10;&#10;&#10;\end{document}" title="IguanaTex Bitmap Display">
            <a:extLst>
              <a:ext uri="{FF2B5EF4-FFF2-40B4-BE49-F238E27FC236}">
                <a16:creationId xmlns:a16="http://schemas.microsoft.com/office/drawing/2014/main" id="{47597BA2-BE08-82FE-67F3-A82E42B938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1" y="4757906"/>
            <a:ext cx="1567895" cy="2191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07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87503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17479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73992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021006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 \; 3 \; 4$ &#10;&#10;&#10;&#10;\end{document}" title="IguanaTex Bitmap Display">
            <a:extLst>
              <a:ext uri="{FF2B5EF4-FFF2-40B4-BE49-F238E27FC236}">
                <a16:creationId xmlns:a16="http://schemas.microsoft.com/office/drawing/2014/main" id="{4CC0F211-A0F5-F25D-633D-3384BC16CA4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1597868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7$ &#10;&#10;&#10;&#10;\end{document}" title="IguanaTex Bitmap Display">
            <a:extLst>
              <a:ext uri="{FF2B5EF4-FFF2-40B4-BE49-F238E27FC236}">
                <a16:creationId xmlns:a16="http://schemas.microsoft.com/office/drawing/2014/main" id="{47597BA2-BE08-82FE-67F3-A82E42B938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1" y="4757906"/>
            <a:ext cx="1567895" cy="2191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277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87503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39568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73992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241897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A: 1 \; 2 \; 3 \; 3 \; 4 \; 5$ &#10;&#10;&#10;&#10;\end{document}" title="IguanaTex Bitmap Display">
            <a:extLst>
              <a:ext uri="{FF2B5EF4-FFF2-40B4-BE49-F238E27FC236}">
                <a16:creationId xmlns:a16="http://schemas.microsoft.com/office/drawing/2014/main" id="{3131D5EE-6810-E0B5-FCF6-7BC4D520FCF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1833895" cy="23040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9$ &#10;&#10;&#10;&#10;\end{document}" title="IguanaTex Bitmap Display">
            <a:extLst>
              <a:ext uri="{FF2B5EF4-FFF2-40B4-BE49-F238E27FC236}">
                <a16:creationId xmlns:a16="http://schemas.microsoft.com/office/drawing/2014/main" id="{FCDA67A0-8302-2BE7-341C-40AF753A508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1" y="4757907"/>
            <a:ext cx="1558529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161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87503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626853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73992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473062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 \; 3 \; 4 \; 5 \; 7$ &#10;&#10;&#10;&#10;\end{document}" title="IguanaTex Bitmap Display">
            <a:extLst>
              <a:ext uri="{FF2B5EF4-FFF2-40B4-BE49-F238E27FC236}">
                <a16:creationId xmlns:a16="http://schemas.microsoft.com/office/drawing/2014/main" id="{2FF74CC8-935A-2C26-131E-CB8DF32EE4F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2086782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11$ &#10;&#10;&#10;&#10;\end{document}" title="IguanaTex Bitmap Display">
            <a:extLst>
              <a:ext uri="{FF2B5EF4-FFF2-40B4-BE49-F238E27FC236}">
                <a16:creationId xmlns:a16="http://schemas.microsoft.com/office/drawing/2014/main" id="{0F4B4EDD-EDB1-77C5-2DB6-12AE6650052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1" y="4757907"/>
            <a:ext cx="1702768" cy="209803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364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87503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935076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73992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781285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A: 1 \; 2 \; 3 \; 3 \; 4 \; 5 \; 7 \; 8$ &#10;&#10;&#10;&#10;\end{document}" title="IguanaTex Bitmap Display">
            <a:extLst>
              <a:ext uri="{FF2B5EF4-FFF2-40B4-BE49-F238E27FC236}">
                <a16:creationId xmlns:a16="http://schemas.microsoft.com/office/drawing/2014/main" id="{731D2A42-3F9E-8794-C203-045F895D55E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1" y="4420038"/>
            <a:ext cx="2319063" cy="23040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13$ &#10;&#10;&#10;&#10;\end{document}" title="IguanaTex Bitmap Display">
            <a:extLst>
              <a:ext uri="{FF2B5EF4-FFF2-40B4-BE49-F238E27FC236}">
                <a16:creationId xmlns:a16="http://schemas.microsoft.com/office/drawing/2014/main" id="{9439B3D9-8C6D-B343-9229-00F35AA6639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2" y="4757908"/>
            <a:ext cx="1714007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46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6244901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935076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109792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781285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 \; 3 \; 4 \; 5 \; 7 \; 8 \; 9$ &#10;&#10;&#10;&#10;\end{document}" title="IguanaTex Bitmap Display">
            <a:extLst>
              <a:ext uri="{FF2B5EF4-FFF2-40B4-BE49-F238E27FC236}">
                <a16:creationId xmlns:a16="http://schemas.microsoft.com/office/drawing/2014/main" id="{87B43C88-584A-73B9-0A02-42359755F52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1" y="4420038"/>
            <a:ext cx="2560710" cy="23040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13$ &#10;&#10;&#10;&#10;\end{document}" title="IguanaTex Bitmap Display">
            <a:extLst>
              <a:ext uri="{FF2B5EF4-FFF2-40B4-BE49-F238E27FC236}">
                <a16:creationId xmlns:a16="http://schemas.microsoft.com/office/drawing/2014/main" id="{9439B3D9-8C6D-B343-9229-00F35AA6639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2" y="4757908"/>
            <a:ext cx="1714007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54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6244901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9140556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109792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986765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A: 1 \; 2 \; 3 \; 3 \; 4 \; 5 \; 7 \; 8 \; 9 \; 10$ &#10;&#10;&#10;&#10;\end{document}" title="IguanaTex Bitmap Display">
            <a:extLst>
              <a:ext uri="{FF2B5EF4-FFF2-40B4-BE49-F238E27FC236}">
                <a16:creationId xmlns:a16="http://schemas.microsoft.com/office/drawing/2014/main" id="{D4725633-2162-A883-EE08-9432B7B6107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1" y="4420038"/>
            <a:ext cx="2959708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14$ &#10;&#10;&#10;&#10;\end{document}" title="IguanaTex Bitmap Display">
            <a:extLst>
              <a:ext uri="{FF2B5EF4-FFF2-40B4-BE49-F238E27FC236}">
                <a16:creationId xmlns:a16="http://schemas.microsoft.com/office/drawing/2014/main" id="{124DA4F3-7C5E-B59D-933A-176EFF6EA1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2" y="4757909"/>
            <a:ext cx="1719627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98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Problem: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6619902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9140556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484793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986765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 \; 3 \; 4 \; 5 \; 7 \; 8 \; 9 \; 10 \; 220$ &#10;&#10;&#10;&#10;\end{document}" title="IguanaTex Bitmap Display">
            <a:extLst>
              <a:ext uri="{FF2B5EF4-FFF2-40B4-BE49-F238E27FC236}">
                <a16:creationId xmlns:a16="http://schemas.microsoft.com/office/drawing/2014/main" id="{0E182F56-5324-5D57-E640-FB60C282FF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305129" y="4420038"/>
            <a:ext cx="3512311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14$ &#10;&#10;&#10;&#10;\end{document}" title="IguanaTex Bitmap Display">
            <a:extLst>
              <a:ext uri="{FF2B5EF4-FFF2-40B4-BE49-F238E27FC236}">
                <a16:creationId xmlns:a16="http://schemas.microsoft.com/office/drawing/2014/main" id="{124DA4F3-7C5E-B59D-933A-176EFF6EA1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364549" y="4757909"/>
            <a:ext cx="1719627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0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,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 and increase counter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</a:t>
                </a:r>
                <a:r>
                  <a:rPr lang="en-US" sz="2000" dirty="0">
                    <a:solidFill>
                      <a:srgbClr val="3A3A82"/>
                    </a:solidFill>
                  </a:rPr>
                  <a:t>Total number of comparisons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b="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3A3A82"/>
                    </a:solidFill>
                  </a:rPr>
                  <a:t>Use Divide and conquer. Tricky part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FF0000"/>
                    </a:solidFill>
                  </a:rPr>
                  <a:t>Solution: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Run a </a:t>
                </a:r>
                <a:r>
                  <a:rPr lang="en-US" sz="2200" dirty="0">
                    <a:solidFill>
                      <a:srgbClr val="FF0000"/>
                    </a:solidFill>
                  </a:rPr>
                  <a:t>modification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:r>
                  <a:rPr lang="en-US" sz="2200" dirty="0" err="1">
                    <a:solidFill>
                      <a:srgbClr val="3A3A82"/>
                    </a:solidFill>
                  </a:rPr>
                  <a:t>Mergesort</a:t>
                </a:r>
                <a:r>
                  <a:rPr lang="en-US" sz="2200" dirty="0">
                    <a:solidFill>
                      <a:srgbClr val="3A3A82"/>
                    </a:solidFill>
                  </a:rPr>
                  <a:t> that has a </a:t>
                </a:r>
                <a:r>
                  <a:rPr lang="en-US" sz="2200" dirty="0">
                    <a:solidFill>
                      <a:srgbClr val="FF0000"/>
                    </a:solidFill>
                  </a:rPr>
                  <a:t>counter</a:t>
                </a:r>
                <a:r>
                  <a:rPr lang="en-US" sz="2200" dirty="0">
                    <a:solidFill>
                      <a:srgbClr val="3A3A82"/>
                    </a:solidFill>
                  </a:rPr>
                  <a:t> that counts inversions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during merge steps</a:t>
                </a:r>
                <a:r>
                  <a:rPr lang="en-US" sz="22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5CBE9DD-1385-A48E-4839-4A7781117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051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85807"/>
            <a:ext cx="8733950" cy="60128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Pseudocode: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4" name="Picture 23" descr="\documentclass{article}&#10;\usepackage{amsmath}&#10;\pagestyle{empty}&#10;\begin{document}&#10;&#10;\textrm{Mergesort}$(A[1:n])$&#10;&#10;&#10;\end{document}" title="IguanaTex Bitmap Display">
            <a:extLst>
              <a:ext uri="{FF2B5EF4-FFF2-40B4-BE49-F238E27FC236}">
                <a16:creationId xmlns:a16="http://schemas.microsoft.com/office/drawing/2014/main" id="{C9041BE3-9902-1D5C-7928-58556E9FB3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09264" y="1825905"/>
            <a:ext cx="2566327" cy="31283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FF3D86CB-B9CA-422D-D578-1084A1FB7A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33447" y="2220510"/>
            <a:ext cx="2169202" cy="221042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\textbf{return} $A , 0$&#10;&#10;&#10;\end{document}" title="IguanaTex Bitmap Display">
            <a:extLst>
              <a:ext uri="{FF2B5EF4-FFF2-40B4-BE49-F238E27FC236}">
                <a16:creationId xmlns:a16="http://schemas.microsoft.com/office/drawing/2014/main" id="{91CCF183-955B-8C3C-6444-6C257CD7AD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615235" y="2551667"/>
            <a:ext cx="1603486" cy="28285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B, \textbf{\textrm{countL }} = $ Mergesort $(A[1:\frac{n}{2}])$&#10;&#10;&#10;\end{document}" title="IguanaTex Bitmap Display">
            <a:extLst>
              <a:ext uri="{FF2B5EF4-FFF2-40B4-BE49-F238E27FC236}">
                <a16:creationId xmlns:a16="http://schemas.microsoft.com/office/drawing/2014/main" id="{5631EAB8-85F7-64A6-B369-8D58046196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233447" y="3042698"/>
            <a:ext cx="4731781" cy="340929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C, \textbf{\textrm{countR }} = $ Mergesort $(A[\frac{n}{2}+1:n])$&#10;&#10;&#10;\end{document}" title="IguanaTex Bitmap Display">
            <a:extLst>
              <a:ext uri="{FF2B5EF4-FFF2-40B4-BE49-F238E27FC236}">
                <a16:creationId xmlns:a16="http://schemas.microsoft.com/office/drawing/2014/main" id="{DD997067-EC8C-007A-85D7-0522AA133B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33447" y="3459113"/>
            <a:ext cx="5323720" cy="340929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$A \leftarrow \textrm{Merge}(B, C)$&#10;&#10;&#10;\end{document}" title="IguanaTex Bitmap Display">
            <a:extLst>
              <a:ext uri="{FF2B5EF4-FFF2-40B4-BE49-F238E27FC236}">
                <a16:creationId xmlns:a16="http://schemas.microsoft.com/office/drawing/2014/main" id="{CD0D2A84-A480-34AE-A7E9-92B321138EB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33447" y="3982742"/>
            <a:ext cx="2392116" cy="312831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\textbf{return} $A, \textrm{countL} + \textrm{countR} + \textrm{counter}$&#10;&#10;&#10;\end{document}" title="IguanaTex Bitmap Display">
            <a:extLst>
              <a:ext uri="{FF2B5EF4-FFF2-40B4-BE49-F238E27FC236}">
                <a16:creationId xmlns:a16="http://schemas.microsoft.com/office/drawing/2014/main" id="{9642464E-CCD5-C024-EC92-D2075812B15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15834" y="4931407"/>
            <a:ext cx="5151389" cy="282858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Get \textbf{$\textrm{counter}$} from merging&#10;&#10;&#10;\end{document}" title="IguanaTex Bitmap Display">
            <a:extLst>
              <a:ext uri="{FF2B5EF4-FFF2-40B4-BE49-F238E27FC236}">
                <a16:creationId xmlns:a16="http://schemas.microsoft.com/office/drawing/2014/main" id="{C2B8DEFF-80CB-AC79-1924-F128AB360B2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215833" y="4436407"/>
            <a:ext cx="3688393" cy="2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6" name="Picture 25" descr="\documentclass{article}&#10;\usepackage{amsmath}&#10;\usepackage{xcolor}&#10;\pagestyle{empty}&#10;\begin{document}&#10;&#10;\noindent \textbf{Exercise:} Let $T(n) = T(n-1) + 1, \textrm{with }T(1) = 1.$  &#10;&#10;&#10;&#10;&#10;\end{document}" title="IguanaTex Bitmap Display">
            <a:extLst>
              <a:ext uri="{FF2B5EF4-FFF2-40B4-BE49-F238E27FC236}">
                <a16:creationId xmlns:a16="http://schemas.microsoft.com/office/drawing/2014/main" id="{17C24EB3-8118-605F-072E-81B0CCD84A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42829" y="1637287"/>
            <a:ext cx="6972164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xcolor}&#10;\pagestyle{empty}&#10;\begin{document}&#10;&#10;\textcolor{red}{Find $T(n)$.}&#10;&#10;&#10;&#10;&#10;\end{document}" title="IguanaTex Bitmap Display">
            <a:extLst>
              <a:ext uri="{FF2B5EF4-FFF2-40B4-BE49-F238E27FC236}">
                <a16:creationId xmlns:a16="http://schemas.microsoft.com/office/drawing/2014/main" id="{D44E8B5B-BDBD-9B8F-DFA4-DF2B7DF259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578816" y="2104876"/>
            <a:ext cx="1444261" cy="31283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xcolor}&#10;\pagestyle{empty}&#10;\begin{document}&#10;&#10;\textcolor{red}{Solution:}&#10;&#10;&#10;&#10;&#10;\end{document}" title="IguanaTex Bitmap Display">
            <a:extLst>
              <a:ext uri="{FF2B5EF4-FFF2-40B4-BE49-F238E27FC236}">
                <a16:creationId xmlns:a16="http://schemas.microsoft.com/office/drawing/2014/main" id="{303F4855-0BC1-8520-91D6-1CA70D269D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2829" y="2605969"/>
            <a:ext cx="1165150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xcolor}&#10;\pagestyle{empty}&#10;\begin{document}&#10;&#10;Since $T(n-1) = T(n-2)+1,$ by substitution we have  &#10;&#10;&#10;&#10;&#10;\end{document}" title="IguanaTex Bitmap Display">
            <a:extLst>
              <a:ext uri="{FF2B5EF4-FFF2-40B4-BE49-F238E27FC236}">
                <a16:creationId xmlns:a16="http://schemas.microsoft.com/office/drawing/2014/main" id="{2D6CF8AE-95A3-E846-647D-0DED540B63E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04128" y="3206732"/>
            <a:ext cx="7537880" cy="312830"/>
          </a:xfrm>
          <a:prstGeom prst="rect">
            <a:avLst/>
          </a:prstGeom>
        </p:spPr>
      </p:pic>
      <p:pic>
        <p:nvPicPr>
          <p:cNvPr id="42" name="Picture 41" descr="\documentclass{article}&#10;\usepackage{amsmath}&#10;\usepackage{xcolor}&#10;\pagestyle{empty}&#10;\begin{document}&#10;&#10;$T(n) = T(n-2)+2.$&#10;&#10;&#10;&#10;&#10;\end{document}" title="IguanaTex Bitmap Display">
            <a:extLst>
              <a:ext uri="{FF2B5EF4-FFF2-40B4-BE49-F238E27FC236}">
                <a16:creationId xmlns:a16="http://schemas.microsoft.com/office/drawing/2014/main" id="{F2CC5824-3E98-1DDE-E67B-1B7E6355A91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684964" y="3674320"/>
            <a:ext cx="2847312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Since $T(n-2) = T(n-3)+1,$ by substitution we have  &#10;&#10;&#10;&#10;&#10;\end{document}" title="IguanaTex Bitmap Display">
            <a:extLst>
              <a:ext uri="{FF2B5EF4-FFF2-40B4-BE49-F238E27FC236}">
                <a16:creationId xmlns:a16="http://schemas.microsoft.com/office/drawing/2014/main" id="{F84CA2F9-986A-C966-A5C4-C98FA6AAB62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04128" y="4152173"/>
            <a:ext cx="7537879" cy="31283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&#10;$T(n) = T(n-3)+3.$&#10;&#10;&#10;&#10;&#10;\end{document}" title="IguanaTex Bitmap Display">
            <a:extLst>
              <a:ext uri="{FF2B5EF4-FFF2-40B4-BE49-F238E27FC236}">
                <a16:creationId xmlns:a16="http://schemas.microsoft.com/office/drawing/2014/main" id="{CA7A4B1B-7FD9-164B-45D2-FDC884DD5AA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684965" y="4619761"/>
            <a:ext cx="2847313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82"/>
                </a:solidFill>
              </a:rPr>
              <a:t>Recursion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6" name="Picture 25" descr="\documentclass{article}&#10;\usepackage{amsmath}&#10;\usepackage{xcolor}&#10;\pagestyle{empty}&#10;\begin{document}&#10;&#10;\noindent \textbf{Exercise:} Let $T(n) = T(n-1) + 1, \textrm{with }T(1) = 1.$  &#10;&#10;&#10;&#10;&#10;\end{document}" title="IguanaTex Bitmap Display">
            <a:extLst>
              <a:ext uri="{FF2B5EF4-FFF2-40B4-BE49-F238E27FC236}">
                <a16:creationId xmlns:a16="http://schemas.microsoft.com/office/drawing/2014/main" id="{17C24EB3-8118-605F-072E-81B0CCD84A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42829" y="1637287"/>
            <a:ext cx="6972164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xcolor}&#10;\pagestyle{empty}&#10;\begin{document}&#10;&#10;\textcolor{red}{Find $T(n)$.}&#10;&#10;&#10;&#10;&#10;\end{document}" title="IguanaTex Bitmap Display">
            <a:extLst>
              <a:ext uri="{FF2B5EF4-FFF2-40B4-BE49-F238E27FC236}">
                <a16:creationId xmlns:a16="http://schemas.microsoft.com/office/drawing/2014/main" id="{D44E8B5B-BDBD-9B8F-DFA4-DF2B7DF259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78816" y="2104876"/>
            <a:ext cx="1444261" cy="31283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xcolor}&#10;\pagestyle{empty}&#10;\begin{document}&#10;&#10;\textcolor{red}{Solution:}&#10;&#10;&#10;&#10;&#10;\end{document}" title="IguanaTex Bitmap Display">
            <a:extLst>
              <a:ext uri="{FF2B5EF4-FFF2-40B4-BE49-F238E27FC236}">
                <a16:creationId xmlns:a16="http://schemas.microsoft.com/office/drawing/2014/main" id="{303F4855-0BC1-8520-91D6-1CA70D269D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42829" y="2605969"/>
            <a:ext cx="1165150" cy="22666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xcolor}&#10;\pagestyle{empty}&#10;\begin{document}&#10;&#10;Since $T(n-1) = T(n-2)+1,$ by substitution we have  &#10;&#10;&#10;&#10;&#10;\end{document}" title="IguanaTex Bitmap Display">
            <a:extLst>
              <a:ext uri="{FF2B5EF4-FFF2-40B4-BE49-F238E27FC236}">
                <a16:creationId xmlns:a16="http://schemas.microsoft.com/office/drawing/2014/main" id="{2D6CF8AE-95A3-E846-647D-0DED540B63E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04128" y="3206732"/>
            <a:ext cx="7537880" cy="312830"/>
          </a:xfrm>
          <a:prstGeom prst="rect">
            <a:avLst/>
          </a:prstGeom>
        </p:spPr>
      </p:pic>
      <p:pic>
        <p:nvPicPr>
          <p:cNvPr id="42" name="Picture 41" descr="\documentclass{article}&#10;\usepackage{amsmath}&#10;\usepackage{xcolor}&#10;\pagestyle{empty}&#10;\begin{document}&#10;&#10;$T(n) = T(n-2)+2.$&#10;&#10;&#10;&#10;&#10;\end{document}" title="IguanaTex Bitmap Display">
            <a:extLst>
              <a:ext uri="{FF2B5EF4-FFF2-40B4-BE49-F238E27FC236}">
                <a16:creationId xmlns:a16="http://schemas.microsoft.com/office/drawing/2014/main" id="{F2CC5824-3E98-1DDE-E67B-1B7E6355A91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684964" y="3674320"/>
            <a:ext cx="2847312" cy="31283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&#10;Since $T(n-2) = T(n-3)+1,$ by substitution we have  &#10;&#10;&#10;&#10;&#10;\end{document}" title="IguanaTex Bitmap Display">
            <a:extLst>
              <a:ext uri="{FF2B5EF4-FFF2-40B4-BE49-F238E27FC236}">
                <a16:creationId xmlns:a16="http://schemas.microsoft.com/office/drawing/2014/main" id="{F84CA2F9-986A-C966-A5C4-C98FA6AAB62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98991" y="4152173"/>
            <a:ext cx="7537879" cy="31283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&#10;$T(n) = T(n-3)+3.$&#10;&#10;&#10;&#10;&#10;\end{document}" title="IguanaTex Bitmap Display">
            <a:extLst>
              <a:ext uri="{FF2B5EF4-FFF2-40B4-BE49-F238E27FC236}">
                <a16:creationId xmlns:a16="http://schemas.microsoft.com/office/drawing/2014/main" id="{CA7A4B1B-7FD9-164B-45D2-FDC884DD5AA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684965" y="4619761"/>
            <a:ext cx="2847313" cy="312830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xcolor}&#10;\pagestyle{empty}&#10;\begin{document}&#10;&#10;Since $T(n-i) = T(n-i-1)+1,$ by substitution we have  &#10;&#10;&#10;&#10;&#10;\end{document}" title="IguanaTex Bitmap Display">
            <a:extLst>
              <a:ext uri="{FF2B5EF4-FFF2-40B4-BE49-F238E27FC236}">
                <a16:creationId xmlns:a16="http://schemas.microsoft.com/office/drawing/2014/main" id="{B1296246-C31F-6748-41F0-549C14C0F01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52757" y="5654363"/>
            <a:ext cx="7978087" cy="31283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&#10;$T(n) = T(n-i)+i.$&#10;&#10;&#10;&#10;&#10;\end{document}" title="IguanaTex Bitmap Display">
            <a:extLst>
              <a:ext uri="{FF2B5EF4-FFF2-40B4-BE49-F238E27FC236}">
                <a16:creationId xmlns:a16="http://schemas.microsoft.com/office/drawing/2014/main" id="{14F4933E-406E-9768-50AC-73CB144027C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25404" y="6081036"/>
            <a:ext cx="2749906" cy="31283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xcolor}&#10;\pagestyle{empty}&#10;\begin{document}&#10;&#10;$\vdots$&#10;&#10;&#10;&#10;&#10;\end{document}" title="IguanaTex Bitmap Display">
            <a:extLst>
              <a:ext uri="{FF2B5EF4-FFF2-40B4-BE49-F238E27FC236}">
                <a16:creationId xmlns:a16="http://schemas.microsoft.com/office/drawing/2014/main" id="{99F22F39-927D-B1D1-4EA6-4E227022906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027435" y="5116889"/>
            <a:ext cx="45719" cy="3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55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5.1707"/>
  <p:tag name="LATEXADDIN" val="\documentclass{article}&#10;\usepackage{amsmath}&#10;\pagestyle{empty}&#10;\usepackage{xcolor}&#10;\begin{document}&#10;&#10; $\textrm{Factorial}(n)$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97.338"/>
  <p:tag name="LATEXADDIN" val="\documentclass{article}&#10;\usepackage{amsmath}&#10;\pagestyle{empty}&#10;\begin{document}&#10;&#10;$T(n) = T(n-1) + \Theta(1)$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42.9321"/>
  <p:tag name="LATEXADDIN" val="\documentclass{article}&#10;\usepackage{amsmath}&#10;\pagestyle{empty}&#10;\begin{document}&#10;&#10;$C: 1 \; 2 \; 3 \; 3$ &#10;&#10;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91.151"/>
  <p:tag name="LATEXADDIN" val="\documentclass{article}&#10;\usepackage{amsmath}&#10;\usepackage{xcolor}&#10;\pagestyle{empty}&#10;\begin{document}&#10;&#10;\noindent \textbf{Exercise:} Let $T(n) = T(n-1) + 1, \textrm{with }T(1) = 1.$  &#10;&#10;&#10;&#10;&#10;\end{document}"/>
  <p:tag name="IGUANATEXSIZE" val="28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641.9197"/>
  <p:tag name="LATEXADDIN" val="\documentclass{article}&#10;\usepackage{amsmath}&#10;\pagestyle{empty}&#10;\begin{document}&#10;&#10;$C: 1 \; 2 \; 3 \; 3 \; 4$ &#10;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8.1777"/>
  <p:tag name="LATEXADDIN" val="\documentclass{article}&#10;\usepackage{amsmath}&#10;\usepackage{xcolor}&#10;\pagestyle{empty}&#10;\begin{document}&#10;&#10;\textcolor{red}{Find $T(n)$.}&#10;&#10;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91.151"/>
  <p:tag name="LATEXADDIN" val="\documentclass{article}&#10;\usepackage{amsmath}&#10;\usepackage{xcolor}&#10;\pagestyle{empty}&#10;\begin{document}&#10;&#10;\noindent \textbf{Exercise:} Let $T(n) = T(n-1) + 1, \textrm{with }T(1) = 1.$  &#10;&#10;&#10;&#10;&#10;\end{document}"/>
  <p:tag name="IGUANATEXSIZE" val="28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36.408"/>
  <p:tag name="LATEXADDIN" val="\documentclass{article}&#10;\usepackage{amsmath}&#10;\pagestyle{empty}&#10;\begin{document}&#10;&#10;$C: 1 \; 2 \; 3 \; 3 \; 4 \; 5$ &#10;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8.1777"/>
  <p:tag name="LATEXADDIN" val="\documentclass{article}&#10;\usepackage{amsmath}&#10;\usepackage{xcolor}&#10;\pagestyle{empty}&#10;\begin{document}&#10;&#10;\textcolor{red}{Find $T(n)$.}&#10;&#10;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37.6453"/>
  <p:tag name="LATEXADDIN" val="\documentclass{article}&#10;\usepackage{amsmath}&#10;\pagestyle{empty}&#10;\begin{document}&#10;&#10;$C: 1 \; 2 \; 3 \; 3 \; 4 \; 5 \; 7$ &#10;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usepackage{xcolor}&#10;\pagestyle{empty}&#10;\begin{document}&#10;&#10;\textcolor{red}{Solution:}&#10;&#10;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930.6336"/>
  <p:tag name="LATEXADDIN" val="\documentclass{article}&#10;\usepackage{amsmath}&#10;\pagestyle{empty}&#10;\begin{document}&#10;&#10;$C: 1 \; 2 \; 3 \; 3 \; 4 \; 5 \; 7 \; 8$ &#10;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17.623"/>
  <p:tag name="LATEXADDIN" val="\documentclass{article}&#10;\usepackage{amsmath}&#10;\usepackage{xcolor}&#10;\pagestyle{empty}&#10;\begin{document}&#10;&#10;Since $T(n-1) = T(n-2)+1,$ by substitution we have  &#10;&#10;&#10;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027.372"/>
  <p:tag name="LATEXADDIN" val="\documentclass{article}&#10;\usepackage{amsmath}&#10;\pagestyle{empty}&#10;\begin{document}&#10;&#10;$C: 1 \; 2 \; 3 \; 3 \; 4 \; 5 \; 7 \; 8 \; 9$ &#10;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9.857"/>
  <p:tag name="LATEXADDIN" val="\documentclass{article}&#10;\usepackage{amsmath}&#10;\usepackage{xcolor}&#10;\pagestyle{empty}&#10;\begin{document}&#10;&#10;$T(n) = T(n-2)+2.$&#10;&#10;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87.102"/>
  <p:tag name="LATEXADDIN" val="\documentclass{article}&#10;\usepackage{amsmath}&#10;\pagestyle{empty}&#10;\begin{document}&#10;&#10;$C: 1 \; 2 \; 3 \; 3 \; 4 \; 5 \; 7 \; 8 \; 9\; 10$ &#10;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91.151"/>
  <p:tag name="LATEXADDIN" val="\documentclass{article}&#10;\usepackage{amsmath}&#10;\usepackage{xcolor}&#10;\pagestyle{empty}&#10;\begin{document}&#10;&#10;\noindent \textbf{Exercise:} Let $T(n) = T(n-1) + 1, \textrm{with }T(1) = 1.$  &#10;&#10;&#10;&#10;&#10;\end{document}"/>
  <p:tag name="IGUANATEXSIZE" val="28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8.1777"/>
  <p:tag name="LATEXADDIN" val="\documentclass{article}&#10;\usepackage{amsmath}&#10;\usepackage{xcolor}&#10;\pagestyle{empty}&#10;\begin{document}&#10;&#10;\textcolor{red}{Find $T(n)$.}&#10;&#10;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08.324"/>
  <p:tag name="LATEXADDIN" val="\documentclass{article}&#10;\usepackage{amsmath}&#10;\pagestyle{empty}&#10;\begin{document}&#10;&#10;$C: 1 \; 2 \; 3 \; 3 \; 4 \; 5 \; 7 \; 8 \; 9\; 10\; 220$ &#10;&#10;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430.071"/>
  <p:tag name="LATEXADDIN" val="\documentclass{article}&#10;\usepackage{amsmath}&#10;\pagestyle{empty}&#10;\usepackage{xcolor}&#10;\begin{document}&#10;&#10;$\textrm{\textbf{If }} n==0 \textbf{\textrm{ then return }} 1$ &#10;&#10;&#10;\end{document}"/>
  <p:tag name="IGUANATEXSIZE" val="20"/>
  <p:tag name="IGUANATEXCURSOR" val="1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usepackage{xcolor}&#10;\pagestyle{empty}&#10;\begin{document}&#10;&#10;\textcolor{red}{Solution:}&#10;&#10;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08.324"/>
  <p:tag name="LATEXADDIN" val="\documentclass{article}&#10;\usepackage{amsmath}&#10;\pagestyle{empty}&#10;\begin{document}&#10;&#10;$C: 1 \; 2 \; 3 \; 3 \; 4 \; 5 \; 7 \; 8 \; 9\; 10\; 220$ &#10;&#10;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}&#10;\pagestyle{empty}&#10;\begin{document}&#10;&#10;\textrm{Mergesort}$(A[1:n])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525.6843"/>
  <p:tag name="LATEXADDIN" val="\documentclass{article}&#10;\usepackage{amsmath}&#10;\pagestyle{empty}&#10;\begin{document}&#10;&#10;\textbf{return} $A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085.864"/>
  <p:tag name="LATEXADDIN" val="\documentclass{article}&#10;\usepackage{amsmath}&#10;\pagestyle{empty}&#10;\begin{document}&#10;&#10;Mergesort $(A[1:\frac{n}{2}])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313.086"/>
  <p:tag name="LATEXADDIN" val="\documentclass{article}&#10;\usepackage{amsmath}&#10;\pagestyle{empty}&#10;\begin{document}&#10;&#10;Mergesort $(A[\frac{n}{2}+1:n])$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17.623"/>
  <p:tag name="LATEXADDIN" val="\documentclass{article}&#10;\usepackage{amsmath}&#10;\usepackage{xcolor}&#10;\pagestyle{empty}&#10;\begin{document}&#10;&#10;Since $T(n-1) = T(n-2)+1,$ by substitution we have  &#10;&#10;&#10;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828.271"/>
  <p:tag name="LATEXADDIN" val="\documentclass{article}&#10;\usepackage{amsmath}&#10;\pagestyle{empty}&#10;\begin{document}&#10;&#10;$C \leftarrow \textrm{Merge}(A[1:\frac{n}{2}], A[\frac{n}{2}+1:n])$&#10;&#10;&#10;\end{document}"/>
  <p:tag name="IGUANATEXSIZE" val="28"/>
  <p:tag name="IGUANATEXCURSOR" val="14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30.9336"/>
  <p:tag name="LATEXADDIN" val="\documentclass{article}&#10;\usepackage{amsmath}&#10;\pagestyle{empty}&#10;\begin{document}&#10;&#10;\textbf{return} $C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}&#10;\pagestyle{empty}&#10;\begin{document}&#10;&#10;\textrm{Mergesort}$(A[1:n])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525.6843"/>
  <p:tag name="LATEXADDIN" val="\documentclass{article}&#10;\usepackage{amsmath}&#10;\pagestyle{empty}&#10;\begin{document}&#10;&#10;\textbf{return} $A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085.864"/>
  <p:tag name="LATEXADDIN" val="\documentclass{article}&#10;\usepackage{amsmath}&#10;\pagestyle{empty}&#10;\usepackage{xcolor}&#10;\begin{document}&#10;&#10;\textcolor{red}{Mergesort $(A[1:\frac{n}{2}])$}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313.086"/>
  <p:tag name="LATEXADDIN" val="\documentclass{article}&#10;\usepackage{amsmath}&#10;\pagestyle{empty}&#10;\usepackage{xcolor}&#10;\begin{document}&#10;&#10;\textcolor{green}{Mergesort $(A[\frac{n}{2}+1:n])$}&#10;&#10;&#10;\end{document}"/>
  <p:tag name="IGUANATEXSIZE" val="28"/>
  <p:tag name="IGUANATEXCURSOR" val="15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828.271"/>
  <p:tag name="LATEXADDIN" val="\documentclass{article}&#10;\usepackage{amsmath}&#10;\pagestyle{empty}&#10;\usepackage{xcolor}&#10;\begin{document}&#10;&#10;\textcolor{blue}{$C \leftarrow \textrm{Merge}(A[1:\frac{n}{2}], A[\frac{n}{2}+1:n])$}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65.729"/>
  <p:tag name="LATEXADDIN" val="\documentclass{article}&#10;\usepackage{amsmath}&#10;\pagestyle{empty}&#10;\usepackage{xcolor}&#10;\begin{document}&#10;&#10;$T(n) = \textcolor{red}{T(n/2)} + \textcolor{green}{T(n/2)} + \textcolor{blue}{\Theta(n)} + \Theta(1)$&#10;&#10;&#10;\end{document}"/>
  <p:tag name="IGUANATEXSIZE" val="28"/>
  <p:tag name="IGUANATEXCURSOR" val="1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1.6273"/>
  <p:tag name="LATEXADDIN" val="\documentclass{article}&#10;\usepackage{amsmath}&#10;\pagestyle{empty}&#10;\begin{document}&#10;&#10;$ = 2T(n/2)  + \Theta(n)$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9.857"/>
  <p:tag name="LATEXADDIN" val="\documentclass{article}&#10;\usepackage{amsmath}&#10;\usepackage{xcolor}&#10;\pagestyle{empty}&#10;\begin{document}&#10;&#10;$T(n) = T(n-2)+2.$&#10;&#10;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30.9336"/>
  <p:tag name="LATEXADDIN" val="\documentclass{article}&#10;\usepackage{amsmath}&#10;\pagestyle{empty}&#10;\begin{document}&#10;&#10;\textbf{return} $C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}&#10;\pagestyle{empty}&#10;\begin{document}&#10;&#10;\textrm{Mergesort}$(A[1:n])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525.6843"/>
  <p:tag name="LATEXADDIN" val="\documentclass{article}&#10;\usepackage{amsmath}&#10;\pagestyle{empty}&#10;\begin{document}&#10;&#10;\textbf{return} $A$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085.864"/>
  <p:tag name="LATEXADDIN" val="\documentclass{article}&#10;\usepackage{amsmath}&#10;\pagestyle{empty}&#10;\usepackage{xcolor}&#10;\begin{document}&#10;&#10;\textcolor{red}{Mergesort $(A[1:\frac{n}{2}])$}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313.086"/>
  <p:tag name="LATEXADDIN" val="\documentclass{article}&#10;\usepackage{amsmath}&#10;\pagestyle{empty}&#10;\usepackage{xcolor}&#10;\begin{document}&#10;&#10;\textcolor{green}{Mergesort $(A[\frac{n}{2}+1:n])$}&#10;&#10;&#10;\end{document}"/>
  <p:tag name="IGUANATEXSIZE" val="28"/>
  <p:tag name="IGUANATEXCURSOR" val="15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828.271"/>
  <p:tag name="LATEXADDIN" val="\documentclass{article}&#10;\usepackage{amsmath}&#10;\pagestyle{empty}&#10;\usepackage{xcolor}&#10;\begin{document}&#10;&#10;\textcolor{blue}{$C \leftarrow \textrm{Merge}(A[1:\frac{n}{2}], A[\frac{n}{2}+1:n])$}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65.729"/>
  <p:tag name="LATEXADDIN" val="\documentclass{article}&#10;\usepackage{amsmath}&#10;\pagestyle{empty}&#10;\usepackage{xcolor}&#10;\begin{document}&#10;&#10;$T(n) = \textcolor{red}{T(n/2)} + \textcolor{green}{T(n/2)} + \textcolor{blue}{\Theta(n)} + \Theta(1)$&#10;&#10;&#10;\end{document}"/>
  <p:tag name="IGUANATEXSIZE" val="28"/>
  <p:tag name="IGUANATEXCURSOR" val="1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1.6273"/>
  <p:tag name="LATEXADDIN" val="\documentclass{article}&#10;\usepackage{amsmath}&#10;\pagestyle{empty}&#10;\begin{document}&#10;&#10;$ = 2T(n/2)  + \Theta(n)$&#10;&#10;&#10;\end{document}"/>
  <p:tag name="IGUANATEXSIZE" val="28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30.9336"/>
  <p:tag name="LATEXADDIN" val="\documentclass{article}&#10;\usepackage{amsmath}&#10;\pagestyle{empty}&#10;\begin{document}&#10;&#10;\textbf{return} $C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17.623"/>
  <p:tag name="LATEXADDIN" val="\documentclass{article}&#10;\usepackage{amsmath}&#10;\usepackage{xcolor}&#10;\pagestyle{empty}&#10;\begin{document}&#10;&#10;Since $T(n-2) = T(n-3)+1,$ by substitution we have  &#10;&#10;&#10;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9.857"/>
  <p:tag name="LATEXADDIN" val="\documentclass{article}&#10;\usepackage{amsmath}&#10;\usepackage{xcolor}&#10;\pagestyle{empty}&#10;\begin{document}&#10;&#10;$T(n) = T(n-3)+3.$&#10;&#10;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4.402"/>
  <p:tag name="ORIGINALWIDTH" val="3310.086"/>
  <p:tag name="LATEXADDIN" val="\documentclass{article}&#10;\usepackage{amsmath}&#10;\pagestyle{empty}&#10;\usepackage{xcolor}&#10;\begin{document}&#10;&#10;\begin{enumerate}&#10;\item \textbf{If $f(n) \textrm{ is }O(n^{\log_b a-\epsilon})$, then $T(n)$ is $\Theta(n^{\log_b a})$}&#10;\item If $f(n) \textrm{ is }\Theta(n^{\log_b a} \log^{k} n)$, then $T(n)$ is $\Theta(n^{\log_b a}\log^{k+1}n)$&#10;\item If $f(n) \textrm{ is }\Omega(n^{\log_b a+\epsilon})$, then $T(n)$ is $\Theta(f(n))$,\\ need to check $af(n/b) &lt; f(n).$&#10;\end{enumerate}&#10;&#10;&#10;\end{document}"/>
  <p:tag name="IGUANATEXSIZE" val="28"/>
  <p:tag name="IGUANATEXCURSOR" val="2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4.402"/>
  <p:tag name="ORIGINALWIDTH" val="3436.821"/>
  <p:tag name="LATEXADDIN" val="\documentclass{article}&#10;\usepackage{amsmath}&#10;\pagestyle{empty}&#10;\usepackage{xcolor}&#10;\begin{document}&#10;&#10;\begin{enumerate}&#10;\item {If $f(n) \textrm{ is }O(n^{\log_b a-\epsilon})$, then $T(n)$ is $\Theta(n^{\log_b a})$}&#10;\item \textbf{If $f(n) \textrm{ is }\Theta(n^{\log_b a} \log^{k} n)$, then $T(n)$ is $\Theta(n^{\log_b a}\log^{k+1}n)$}&#10;\item If $f(n) \textrm{ is }\Omega(n^{\log_b a+\epsilon})$, then $T(n)$ is $\Theta(f(n))$,\\ need to check $af(n/b) &lt; f(n).$&#10;\end{enumerate}&#10;&#10;&#10;\end{document}"/>
  <p:tag name="IGUANATEXSIZE" val="28"/>
  <p:tag name="IGUANATEXCURSOR" val="3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8969"/>
  <p:tag name="LATEXADDIN" val="\documentclass{article}&#10;\usepackage{amsmath}&#10;\pagestyle{empty}&#10;\usepackage{xcolor}&#10;\begin{document}&#10;&#10;$\textcolor{green}{a}{T(n/\textcolor{red}{b})} + f(n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3.952"/>
  <p:tag name="LATEXADDIN" val="\documentclass{article}&#10;\usepackage{amsmath}&#10;\pagestyle{empty}&#10;\usepackage{xcolor}&#10;\begin{document}&#10;&#10;$T(n) = 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91.151"/>
  <p:tag name="LATEXADDIN" val="\documentclass{article}&#10;\usepackage{amsmath}&#10;\usepackage{xcolor}&#10;\pagestyle{empty}&#10;\begin{document}&#10;&#10;\noindent \textbf{Exercise:} Let $T(n) = T(n-1) + 1, \textrm{with }T(1) = 1.$  &#10;&#10;&#10;&#10;&#10;\end{document}"/>
  <p:tag name="IGUANATEXSIZE" val="28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usepackage{xcolor}&#10;\begin{document}&#10;&#10;$\{$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6.9178"/>
  <p:tag name="LATEXADDIN" val="\documentclass{article}&#10;\usepackage{amsmath}&#10;\pagestyle{empty}&#10;\usepackage{xcolor}&#10;\begin{document}&#10;&#10;$T(1) = \Theta(1)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4.402"/>
  <p:tag name="ORIGINALWIDTH" val="3310.086"/>
  <p:tag name="LATEXADDIN" val="\documentclass{article}&#10;\usepackage{amsmath}&#10;\pagestyle{empty}&#10;\usepackage{xcolor}&#10;\begin{document}&#10;&#10;\begin{enumerate}&#10;\item {If $f(n) \textrm{ is }O(n^{\log_b a-\epsilon})$, then $T(n)$ is $\Theta(n^{\log_b a})$}&#10;\item If $f(n) \textrm{ is }\Theta(n^{\log_b a} \log^{k} n)$, then $T(n)$ is $\Theta(n^{\log_b a}\log^{k+1}n)$&#10;\item \textbf{If $f(n) \textrm{ is }\Omega(n^{\log_b a+\epsilon})$, then $T(n)$ is $\Theta(f(n))$,\\ need to check $af(n/b) &lt; f(n).$}&#10;\end{enumerate}&#10;&#10;&#10;\end{document}"/>
  <p:tag name="IGUANATEXSIZE" val="28"/>
  <p:tag name="IGUANATEXCURSOR" val="4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2.34"/>
  <p:tag name="LATEXADDIN" val="\documentclass{article}&#10;\usepackage{amsmath}&#10;\pagestyle{empty}&#10;\begin{document}&#10;&#10;$T(n) = 2T(n/2)  + \Theta(n)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2.34"/>
  <p:tag name="LATEXADDIN" val="\documentclass{article}&#10;\usepackage{amsmath}&#10;\pagestyle{empty}&#10;\begin{document}&#10;&#10;$T(n) = 2T(n/2)  + \Theta(n)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07.349"/>
  <p:tag name="LATEXADDIN" val="\documentclass{article}&#10;\usepackage{amsmath}&#10;\pagestyle{empty}&#10;\begin{document}&#10;&#10;$T(n) = T(n/2)  + \Theta(1)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07.349"/>
  <p:tag name="LATEXADDIN" val="\documentclass{article}&#10;\usepackage{amsmath}&#10;\pagestyle{empty}&#10;\begin{document}&#10;&#10;$T(n) = T(n/2)  + \Theta(1)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8.1777"/>
  <p:tag name="LATEXADDIN" val="\documentclass{article}&#10;\usepackage{amsmath}&#10;\usepackage{xcolor}&#10;\pagestyle{empty}&#10;\begin{document}&#10;&#10;\textcolor{red}{Find $T(n)$.}&#10;&#10;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usepackage{xcolor}&#10;\pagestyle{empty}&#10;\begin{document}&#10;&#10;\textcolor{red}{Solution:}&#10;&#10;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 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4.6719"/>
  <p:tag name="LATEXADDIN" val="\documentclass{article}&#10;\usepackage{amsmath}&#10;\pagestyle{empty}&#10;\begin{document}&#10;&#10;$\textrm{counter} = 0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17.623"/>
  <p:tag name="LATEXADDIN" val="\documentclass{article}&#10;\usepackage{amsmath}&#10;\usepackage{xcolor}&#10;\pagestyle{empty}&#10;\begin{document}&#10;&#10;Since $T(n-1) = T(n-2)+1,$ by substitution we have  &#10;&#10;&#10;&#10;&#10;\end{document}"/>
  <p:tag name="IGUANATEXSIZE" val="28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45.9692"/>
  <p:tag name="LATEXADDIN" val="\documentclass{article}&#10;\usepackage{amsmath}&#10;\pagestyle{empty}&#10;\begin{document}&#10;&#10;$A: 1$ &#10;&#10;&#10;&#10;\end{document}"/>
  <p:tag name="IGUANATEXSIZE" val="28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4.6719"/>
  <p:tag name="LATEXADDIN" val="\documentclass{article}&#10;\usepackage{amsmath}&#10;\pagestyle{empty}&#10;\begin{document}&#10;&#10;$\textrm{counter} = 0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9.857"/>
  <p:tag name="LATEXADDIN" val="\documentclass{article}&#10;\usepackage{amsmath}&#10;\usepackage{xcolor}&#10;\pagestyle{empty}&#10;\begin{document}&#10;&#10;$T(n) = T(n-2)+2.$&#10;&#10;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52.568"/>
  <p:tag name="LATEXADDIN" val="\documentclass{article}&#10;\usepackage{amsmath}&#10;\pagestyle{empty}&#10;\usepackage{xcolor}&#10;\begin{document}&#10;&#10;\textbf{return} $n\cdot\textrm{Factorial}(n-1)$  &#10;&#10;&#10;\end{document}"/>
  <p:tag name="IGUANATEXSIZE" val="20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17.623"/>
  <p:tag name="LATEXADDIN" val="\documentclass{article}&#10;\usepackage{amsmath}&#10;\usepackage{xcolor}&#10;\pagestyle{empty}&#10;\begin{document}&#10;&#10;Since $T(n-2) = T(n-3)+1,$ by substitution we have  &#10;&#10;&#10;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6.4567"/>
  <p:tag name="LATEXADDIN" val="\documentclass{article}&#10;\usepackage{amsmath}&#10;\pagestyle{empty}&#10;\begin{document}&#10;&#10;$A: 1 \; 2$ &#10;&#10;&#10;&#10;\end{document}"/>
  <p:tag name="IGUANATEXSIZE" val="28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6.1718"/>
  <p:tag name="LATEXADDIN" val="\documentclass{article}&#10;\usepackage{amsmath}&#10;\pagestyle{empty}&#10;\begin{document}&#10;&#10;$\textrm{counter} = 4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9.857"/>
  <p:tag name="LATEXADDIN" val="\documentclass{article}&#10;\usepackage{amsmath}&#10;\usepackage{xcolor}&#10;\pagestyle{empty}&#10;\begin{document}&#10;&#10;$T(n) = T(n-3)+3.$&#10;&#10;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43.9445"/>
  <p:tag name="LATEXADDIN" val="\documentclass{article}&#10;\usepackage{amsmath}&#10;\pagestyle{empty}&#10;\begin{document}&#10;&#10;$A: 1 \; 2 \; 3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6.1718"/>
  <p:tag name="LATEXADDIN" val="\documentclass{article}&#10;\usepackage{amsmath}&#10;\pagestyle{empty}&#10;\begin{document}&#10;&#10;$\textrm{counter} = 4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93.851"/>
  <p:tag name="LATEXADDIN" val="\documentclass{article}&#10;\usepackage{amsmath}&#10;\usepackage{xcolor}&#10;\pagestyle{empty}&#10;\begin{document}&#10;&#10;Since $T(n-i) = T(n-i-1)+1,$ by substitution we have  &#10;&#10;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540.6824"/>
  <p:tag name="LATEXADDIN" val="\documentclass{article}&#10;\usepackage{amsmath}&#10;\pagestyle{empty}&#10;\begin{document}&#10;&#10;$A: 1 \; 2 \; 3 \; 3$ &#10;&#10;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7.6715"/>
  <p:tag name="LATEXADDIN" val="\documentclass{article}&#10;\usepackage{amsmath}&#10;\pagestyle{empty}&#10;\begin{document}&#10;&#10;$\textrm{counter} = 7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00.862"/>
  <p:tag name="LATEXADDIN" val="\documentclass{article}&#10;\usepackage{amsmath}&#10;\usepackage{xcolor}&#10;\pagestyle{empty}&#10;\begin{document}&#10;&#10;$T(n) = T(n-i)+i.$&#10;&#10;&#10;&#10;&#10;\end{document}"/>
  <p:tag name="IGUANATEXSIZE" val="28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usepackage{xcolor}&#10;\pagestyle{empty}&#10;\begin{document}&#10;&#10;$\vdots$&#10;&#10;&#10;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39.67"/>
  <p:tag name="LATEXADDIN" val="\documentclass{article}&#10;\usepackage{amsmath}&#10;\pagestyle{empty}&#10;\begin{document}&#10;&#10;$A: 1 \; 2 \; 3 \; 3 \; 4$ &#10;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7.6715"/>
  <p:tag name="LATEXADDIN" val="\documentclass{article}&#10;\usepackage{amsmath}&#10;\pagestyle{empty}&#10;\begin{document}&#10;&#10;$\textrm{counter} = 7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91.151"/>
  <p:tag name="LATEXADDIN" val="\documentclass{article}&#10;\usepackage{amsmath}&#10;\usepackage{xcolor}&#10;\pagestyle{empty}&#10;\begin{document}&#10;&#10;\noindent \textbf{Exercise:} Let $T(n) = T(n-1) + 1, \textrm{with }T(1) = 1.$  &#10;&#10;&#10;&#10;&#10;\end{document}"/>
  <p:tag name="IGUANATEXSIZE" val="28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734.1582"/>
  <p:tag name="LATEXADDIN" val="\documentclass{article}&#10;\usepackage{amsmath}&#10;\pagestyle{empty}&#10;\begin{document}&#10;&#10;$A: 1 \; 2 \; 3 \; 3 \; 4 \; 5$ &#10;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3.922"/>
  <p:tag name="LATEXADDIN" val="\documentclass{article}&#10;\usepackage{amsmath}&#10;\pagestyle{empty}&#10;\begin{document}&#10;&#10;$\textrm{counter} = 9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8.1777"/>
  <p:tag name="LATEXADDIN" val="\documentclass{article}&#10;\usepackage{amsmath}&#10;\usepackage{xcolor}&#10;\pagestyle{empty}&#10;\begin{document}&#10;&#10;\textcolor{red}{Find $T(n)$.}&#10;&#10;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usepackage{xcolor}&#10;\pagestyle{empty}&#10;\begin{document}&#10;&#10;\textcolor{red}{Solution:}&#10;&#10;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835.3956"/>
  <p:tag name="LATEXADDIN" val="\documentclass{article}&#10;\usepackage{amsmath}&#10;\pagestyle{empty}&#10;\begin{document}&#10;&#10;$A: 1 \; 2 \; 3 \; 3 \; 4 \; 5 \; 7$ &#10;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681.6648"/>
  <p:tag name="LATEXADDIN" val="\documentclass{article}&#10;\usepackage{amsmath}&#10;\pagestyle{empty}&#10;\begin{document}&#10;&#10;$\textrm{counter} = 11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93.851"/>
  <p:tag name="LATEXADDIN" val="\documentclass{article}&#10;\usepackage{amsmath}&#10;\usepackage{xcolor}&#10;\pagestyle{empty}&#10;\begin{document}&#10;&#10;Since $T(n-i) = T(n-i-1)+1,$ by substitution we have  &#10;&#10;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28.3839"/>
  <p:tag name="LATEXADDIN" val="\documentclass{article}&#10;\usepackage{amsmath}&#10;\pagestyle{empty}&#10;\begin{document}&#10;&#10;$A: 1 \; 2 \; 3 \; 3 \; 4 \; 5 \; 7 \; 8$ &#10;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6.1642"/>
  <p:tag name="LATEXADDIN" val="\documentclass{article}&#10;\usepackage{amsmath}&#10;\pagestyle{empty}&#10;\begin{document}&#10;&#10;$\textrm{counter} = 13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00.862"/>
  <p:tag name="LATEXADDIN" val="\documentclass{article}&#10;\usepackage{amsmath}&#10;\usepackage{xcolor}&#10;\pagestyle{empty}&#10;\begin{document}&#10;&#10;$T(n) = T(n-i)+i.$&#10;&#10;&#10;&#10;&#10;\end{document}"/>
  <p:tag name="IGUANATEXSIZE" val="28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025.122"/>
  <p:tag name="LATEXADDIN" val="\documentclass{article}&#10;\usepackage{amsmath}&#10;\pagestyle{empty}&#10;\begin{document}&#10;&#10;$A: 1 \; 2 \; 3 \; 3 \; 4 \; 5 \; 7 \; 8 \; 9$ &#10;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6.1642"/>
  <p:tag name="LATEXADDIN" val="\documentclass{article}&#10;\usepackage{amsmath}&#10;\pagestyle{empty}&#10;\begin{document}&#10;&#10;$\textrm{counter} = 13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5.1707"/>
  <p:tag name="LATEXADDIN" val="\documentclass{article}&#10;\usepackage{amsmath}&#10;\pagestyle{empty}&#10;\usepackage{xcolor}&#10;\begin{document}&#10;&#10; $\textrm{Factorial}(n)$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566.554"/>
  <p:tag name="LATEXADDIN" val="\documentclass{article}&#10;\usepackage{amsmath}&#10;\usepackage{xcolor}&#10;\pagestyle{empty}&#10;\begin{document}&#10;&#10;By setting \textbf{\textcolor{red}{$i=n-1$}} we have&#10;&#10;&#10;&#10;\end{document}"/>
  <p:tag name="IGUANATEXSIZE" val="28"/>
  <p:tag name="IGUANATEXCURSOR" val="14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1.729"/>
  <p:tag name="LATEXADDIN" val="\documentclass{article}&#10;\usepackage{amsmath}&#10;\usepackage{xcolor}&#10;\pagestyle{empty}&#10;\begin{document}&#10;&#10;$T(n) = T(1)+n-1 = n \textrm{ which is }\textcolor{red}{\Theta(n)}.$&#10;&#10;&#10;&#10;&#10;\end{document}"/>
  <p:tag name="IGUANATEXSIZE" val="28"/>
  <p:tag name="IGUANATEXCURSOR" val="16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84.852"/>
  <p:tag name="LATEXADDIN" val="\documentclass{article}&#10;\usepackage{amsmath}&#10;\pagestyle{empty}&#10;\begin{document}&#10;&#10;$A: 1 \; 2 \; 3 \; 3 \; 4 \; 5 \; 7 \; 8 \; 9 \; 10$ &#10;&#10;&#10;&#10;\end{document}"/>
  <p:tag name="IGUANATEXSIZE" val="28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8.4139"/>
  <p:tag name="LATEXADDIN" val="\documentclass{article}&#10;\usepackage{amsmath}&#10;\pagestyle{empty}&#10;\begin{document}&#10;&#10;$\textrm{counter} = 14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406.074"/>
  <p:tag name="LATEXADDIN" val="\documentclass{article}&#10;\usepackage{amsmath}&#10;\pagestyle{empty}&#10;\begin{document}&#10;&#10;$A: 1 \; 2 \; 3 \; 3 \; 4 \; 5 \; 7 \; 8 \; 9 \; 10 \; 220$ &#10;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8.4139"/>
  <p:tag name="LATEXADDIN" val="\documentclass{article}&#10;\usepackage{amsmath}&#10;\pagestyle{empty}&#10;\begin{document}&#10;&#10;$\textrm{counter} = 14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}&#10;\pagestyle{empty}&#10;\begin{document}&#10;&#10;\textrm{Mergesort}$(A[1:n])$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41.9197"/>
  <p:tag name="LATEXADDIN" val="\documentclass{article}&#10;\usepackage{amsmath}&#10;\pagestyle{empty}&#10;\begin{document}&#10;&#10;\textbf{return} $A ,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894.263"/>
  <p:tag name="LATEXADDIN" val="\documentclass{article}&#10;\usepackage{amsmath}&#10;\pagestyle{empty}&#10;\begin{document}&#10;&#10;$B, \textbf{\textrm{countL }} = $ Mergesort $(A[1:\frac{n}{2}])$&#10;&#10;&#10;\end{document}"/>
  <p:tag name="IGUANATEXSIZE" val="28"/>
  <p:tag name="IGUANATEXCURSOR" val="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2131.234"/>
  <p:tag name="LATEXADDIN" val="\documentclass{article}&#10;\usepackage{amsmath}&#10;\pagestyle{empty}&#10;\begin{document}&#10;&#10;$C, \textbf{\textrm{countR }} = $ Mergesort $(A[\frac{n}{2}+1:n])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7.6303"/>
  <p:tag name="LATEXADDIN" val="\documentclass{article}&#10;\usepackage{amsmath}&#10;\pagestyle{empty}&#10;\begin{document}&#10;&#10;$A \leftarrow \textrm{Merge}(B, C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062.242"/>
  <p:tag name="LATEXADDIN" val="\documentclass{article}&#10;\usepackage{amsmath}&#10;\pagestyle{empty}&#10;\begin{document}&#10;&#10;\textbf{return} $A, \textrm{countL} + \textrm{countR} + \textrm{counter}$&#10;&#10;&#10;\end{document}"/>
  <p:tag name="IGUANATEXSIZE" val="28"/>
  <p:tag name="IGUANATEXCURSOR" val="1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76.565"/>
  <p:tag name="LATEXADDIN" val="\documentclass{article}&#10;\usepackage{amsmath}&#10;\pagestyle{empty}&#10;\begin{document}&#10;&#10;Get \textbf{$\textrm{counter}$} from merging&#10;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430.071"/>
  <p:tag name="LATEXADDIN" val="\documentclass{article}&#10;\usepackage{amsmath}&#10;\pagestyle{empty}&#10;\usepackage{xcolor}&#10;\begin{document}&#10;&#10;$\textrm{\textbf{If }} n==0 \textbf{\textrm{ then return }} 1$ &#10;&#10;&#10;\end{document}"/>
  <p:tag name="IGUANATEXSIZE" val="20"/>
  <p:tag name="IGUANATEXCURSOR" val="1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52.568"/>
  <p:tag name="LATEXADDIN" val="\documentclass{article}&#10;\usepackage{amsmath}&#10;\pagestyle{empty}&#10;\usepackage{xcolor}&#10;\begin{document}&#10;&#10;\textbf{return} $n\cdot\textrm{Factorial}(n-1)$  &#10;&#10;&#10;\end{document}"/>
  <p:tag name="IGUANATEXSIZE" val="20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5.1707"/>
  <p:tag name="LATEXADDIN" val="\documentclass{article}&#10;\usepackage{amsmath}&#10;\pagestyle{empty}&#10;\usepackage{xcolor}&#10;\begin{document}&#10;&#10; $\textrm{Factorial}(n)$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48.219"/>
  <p:tag name="LATEXADDIN" val="\documentclass{article}&#10;\usepackage{amsmath}&#10;\pagestyle{empty}&#10;\begin{document}&#10;&#10;$C: 1$ &#10;&#10;&#10;&#10;\end{document}"/>
  <p:tag name="IGUANATEXSIZE" val="28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430.071"/>
  <p:tag name="LATEXADDIN" val="\documentclass{article}&#10;\usepackage{amsmath}&#10;\pagestyle{empty}&#10;\usepackage{xcolor}&#10;\begin{document}&#10;&#10;$\textrm{\textbf{If }} n==0 \textbf{\textrm{ then return }} 1$ &#10;&#10;&#10;\end{document}"/>
  <p:tag name="IGUANATEXSIZE" val="20"/>
  <p:tag name="IGUANATEXCURSOR" val="1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48.7064"/>
  <p:tag name="LATEXADDIN" val="\documentclass{article}&#10;\usepackage{amsmath}&#10;\pagestyle{empty}&#10;\begin{document}&#10;&#10;$C: 1 \; 2$ &#10;&#10;&#10;&#10;\end{document}"/>
  <p:tag name="IGUANATEXSIZE" val="28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C[k]\leftarrow B[j]$ &#10;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52.568"/>
  <p:tag name="LATEXADDIN" val="\documentclass{article}&#10;\usepackage{amsmath}&#10;\pagestyle{empty}&#10;\usepackage{xcolor}&#10;\begin{document}&#10;&#10;\textbf{return} $n\cdot\textrm{Factorial}(n-1)$  &#10;&#10;&#10;\end{document}"/>
  <p:tag name="IGUANATEXSIZE" val="20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80.54"/>
  <p:tag name="LATEXADDIN" val="\documentclass{article}&#10;\usepackage{amsmath}&#10;\pagestyle{empty}&#10;\begin{document}&#10;&#10;\textbf{While} $k&lt;\textrm{len(A)}+\textrm{len(B)}$ \textbf{do}&#10;&#10;&#10;\end{document}"/>
  <p:tag name="IGUANATEXSIZE" val="28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$ &#10;&#10;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46.1942"/>
  <p:tag name="LATEXADDIN" val="\documentclass{article}&#10;\usepackage{amsmath}&#10;\pagestyle{empty}&#10;\begin{document}&#10;&#10;$C: 1 \; 2 \; 3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4.604"/>
  <p:tag name="LATEXADDIN" val="\documentclass{article}&#10;\usepackage{amsmath}&#10;\pagestyle{empty}&#10;\begin{document}&#10;&#10;\textbf{If} $A[i]&lt;= B[j]$ \textbf{then}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4.1732"/>
  <p:tag name="LATEXADDIN" val="\documentclass{article}&#10;\usepackage{amsmath}&#10;\pagestyle{empty}&#10;\begin{document}&#10;&#10;$C[k]\leftarrow A[i]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4050</Words>
  <Application>Microsoft Office PowerPoint</Application>
  <PresentationFormat>On-screen Show (4:3)</PresentationFormat>
  <Paragraphs>621</Paragraphs>
  <Slides>79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Cambria Math</vt:lpstr>
      <vt:lpstr>Symbol</vt:lpstr>
      <vt:lpstr>Tahoma</vt:lpstr>
      <vt:lpstr>Office Theme</vt:lpstr>
      <vt:lpstr>Equation</vt:lpstr>
      <vt:lpstr>       Lecture 3  Divide and Conquer I: Introduction, Merge-sort and Master Theorem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- A fast sorting recursive Algorithm</vt:lpstr>
      <vt:lpstr>Mergesort </vt:lpstr>
      <vt:lpstr>Mergesort (Example) </vt:lpstr>
      <vt:lpstr>Mergesort (Example)</vt:lpstr>
      <vt:lpstr>Mergesort (Example)</vt:lpstr>
      <vt:lpstr>Mergesort (Example)</vt:lpstr>
      <vt:lpstr>Mergesort (Example)</vt:lpstr>
      <vt:lpstr>Mergesort (Example)</vt:lpstr>
      <vt:lpstr>Mergesort (Example)</vt:lpstr>
      <vt:lpstr>Mergesort (Example)</vt:lpstr>
      <vt:lpstr>Mergesort (Example)</vt:lpstr>
      <vt:lpstr>Mergesort (Example)</vt:lpstr>
      <vt:lpstr>Mergesort</vt:lpstr>
      <vt:lpstr>Mergesort</vt:lpstr>
      <vt:lpstr>Master theorem</vt:lpstr>
      <vt:lpstr>Master theorem</vt:lpstr>
      <vt:lpstr>Master theorem</vt:lpstr>
      <vt:lpstr>Master theorem</vt:lpstr>
      <vt:lpstr>Master theorem</vt:lpstr>
      <vt:lpstr>Master Theorem (Examples)</vt:lpstr>
      <vt:lpstr>Master Theorem (Examples)</vt:lpstr>
      <vt:lpstr>Master Theorem (Examples)</vt:lpstr>
      <vt:lpstr>Master Theorem (Examples)</vt:lpstr>
      <vt:lpstr>Master Theorem (Examples)</vt:lpstr>
      <vt:lpstr>Master Theorem (Examples)</vt:lpstr>
      <vt:lpstr>Master Theorem (Examples)</vt:lpstr>
      <vt:lpstr>Master Theorem (Examples)</vt:lpstr>
      <vt:lpstr>Master Theorem (Examples)</vt:lpstr>
      <vt:lpstr>Master Theorem (Examples)</vt:lpstr>
      <vt:lpstr>Divide and conquer method</vt:lpstr>
      <vt:lpstr>   Case study I: Counting inversions</vt:lpstr>
      <vt:lpstr>   Case study I: Counting inversions</vt:lpstr>
      <vt:lpstr>   Case study I: Counting inversions</vt:lpstr>
      <vt:lpstr>PowerPoint Presentation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 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115</cp:revision>
  <dcterms:created xsi:type="dcterms:W3CDTF">2015-09-14T04:42:16Z</dcterms:created>
  <dcterms:modified xsi:type="dcterms:W3CDTF">2024-04-09T20:13:53Z</dcterms:modified>
</cp:coreProperties>
</file>