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4.xml" ContentType="application/inkml+xml"/>
  <Override PartName="/ppt/ink/ink5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16.xml" ContentType="application/inkml+xml"/>
  <Override PartName="/ppt/ink/ink17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18.xml" ContentType="application/inkml+xml"/>
  <Override PartName="/ppt/ink/ink19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20.xml" ContentType="application/inkml+xml"/>
  <Override PartName="/ppt/ink/ink21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24.xml" ContentType="application/inkml+xml"/>
  <Override PartName="/ppt/ink/ink25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26.xml" ContentType="application/inkml+xml"/>
  <Override PartName="/ppt/ink/ink27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notesSlides/notesSlide1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3.xml" ContentType="application/vnd.openxmlformats-officedocument.presentationml.notesSlide+xml"/>
  <Override PartName="/ppt/ink/ink28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5.xml" ContentType="application/vnd.openxmlformats-officedocument.presentationml.notesSlide+xml"/>
  <Override PartName="/ppt/tags/tag106.xml" ContentType="application/vnd.openxmlformats-officedocument.presentationml.tags+xml"/>
  <Override PartName="/ppt/notesSlides/notesSlide26.xml" ContentType="application/vnd.openxmlformats-officedocument.presentationml.notesSlide+xml"/>
  <Override PartName="/ppt/tags/tag107.xml" ContentType="application/vnd.openxmlformats-officedocument.presentationml.tags+xml"/>
  <Override PartName="/ppt/notesSlides/notesSlide27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3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310" r:id="rId3"/>
    <p:sldId id="532" r:id="rId4"/>
    <p:sldId id="564" r:id="rId5"/>
    <p:sldId id="563" r:id="rId6"/>
    <p:sldId id="562" r:id="rId7"/>
    <p:sldId id="566" r:id="rId8"/>
    <p:sldId id="565" r:id="rId9"/>
    <p:sldId id="567" r:id="rId10"/>
    <p:sldId id="318" r:id="rId11"/>
    <p:sldId id="568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80" r:id="rId23"/>
    <p:sldId id="495" r:id="rId24"/>
    <p:sldId id="593" r:id="rId25"/>
    <p:sldId id="592" r:id="rId26"/>
    <p:sldId id="598" r:id="rId27"/>
    <p:sldId id="594" r:id="rId28"/>
    <p:sldId id="599" r:id="rId29"/>
    <p:sldId id="600" r:id="rId30"/>
    <p:sldId id="601" r:id="rId31"/>
    <p:sldId id="602" r:id="rId32"/>
    <p:sldId id="612" r:id="rId33"/>
    <p:sldId id="604" r:id="rId34"/>
    <p:sldId id="613" r:id="rId35"/>
    <p:sldId id="606" r:id="rId36"/>
    <p:sldId id="608" r:id="rId37"/>
    <p:sldId id="609" r:id="rId38"/>
    <p:sldId id="610" r:id="rId39"/>
    <p:sldId id="357" r:id="rId40"/>
    <p:sldId id="358" r:id="rId41"/>
    <p:sldId id="360" r:id="rId42"/>
    <p:sldId id="359" r:id="rId43"/>
    <p:sldId id="361" r:id="rId44"/>
    <p:sldId id="362" r:id="rId45"/>
    <p:sldId id="597" r:id="rId46"/>
    <p:sldId id="596" r:id="rId47"/>
    <p:sldId id="595" r:id="rId48"/>
    <p:sldId id="468" r:id="rId49"/>
    <p:sldId id="611" r:id="rId50"/>
    <p:sldId id="614" r:id="rId51"/>
    <p:sldId id="615" r:id="rId52"/>
    <p:sldId id="616" r:id="rId53"/>
    <p:sldId id="617" r:id="rId54"/>
    <p:sldId id="618" r:id="rId55"/>
    <p:sldId id="619" r:id="rId56"/>
    <p:sldId id="620" r:id="rId57"/>
    <p:sldId id="621" r:id="rId58"/>
    <p:sldId id="623" r:id="rId59"/>
    <p:sldId id="622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282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01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1250 24575,'-7'-6'0,"1"0"0,0-1 0,1 0 0,-1 0 0,2 0 0,-1-1 0,1 0 0,0 0 0,0 0 0,-3-12 0,6 13 0,-1 0 0,0 0 0,0-1 0,-1 1 0,0 1 0,0-1 0,-1 0 0,0 1 0,0 0 0,-8-10 0,9 12 0,-1-1 0,1 0 0,0 0 0,0 0 0,0-1 0,1 1 0,0 0 0,0-1 0,-2-10 0,1-3 0,-1-33 0,3 35 0,0 0 0,-6-27 0,2 20 0,0 1 0,2-1 0,1 0 0,1-29 0,0 28 0,-1 0 0,-9-39 0,6 39 0,1-1 0,-1-34 0,6 10 0,8-57 0,-6 69 0,-2-63 0,0-14 0,1 107 0,-1 0 0,1 0 0,1 0 0,4-10 0,2-10 0,-14 39 0,0 0 0,-1 0 0,-1-1 0,1 0 0,-2 0 0,-12 13 0,13-13 0,-1 1 0,1 0 0,1 0 0,0 0 0,-5 14 0,3-8 0,5-8 0,0-1 0,1 1 0,0 0 0,0 0 0,-1 15 0,0-1 0,4-14 0,5-10 0,10-14 0,-11 9 0,9-6 0,-1-1 0,0-1 0,-1 0 0,0-1 0,-1 0 0,11-20 0,-21 32 0,0 0 0,1 1 0,0 0 0,-1-1 0,1 1 0,0 0 0,0 0 0,0 0 0,1 0 0,-1 0 0,0 1 0,1-1 0,-1 1 0,1-1 0,-1 1 0,1 0 0,0 0 0,5-1 0,-6 2 0,0-1 0,0 1 0,0 0 0,0 0 0,0 0 0,0 0 0,0 0 0,1 1 0,-1-1 0,0 1 0,0-1 0,0 1 0,0 0 0,-1 0 0,1 0 0,0 0 0,0 0 0,0 0 0,-1 1 0,1-1 0,0 0 0,-1 1 0,0-1 0,1 1 0,1 3 0,3 4 17,-1 0 0,-1 0 1,0 1-1,0-1 0,-1 1 0,3 13 0,-3-5-512,0 0 0,0 31 0,-3-36-6331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7:4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1028 24575,'0'-357'0,"-1"350"0,0 0 0,0-1 0,0 1 0,-1 0 0,0 0 0,-4-8 0,-6-25 0,9 27 0,-1 1 0,0 0 0,-1 0 0,-9-18 0,-1 0 0,10 19 0,1 2 0,0 0 0,0 0 0,1 0 0,0 0 0,1-1 0,-1 1 0,0-15 0,4-128 0,-1-20 0,0 171 0,0-1 0,0 1 0,0-1 0,-1 1 0,1-1 0,0 1 0,-1 0 0,1-1 0,-1 1 0,1-1 0,-1 1 0,-1-2 0,2 3 0,0 0 0,0 0 0,0 0 0,0 0 0,0 0 0,-1 0 0,1 0 0,0 0 0,0 0 0,0-1 0,0 1 0,-1 0 0,1 0 0,0 0 0,0 0 0,0 0 0,0 0 0,0 0 0,-1 0 0,1 0 0,0 0 0,0 0 0,0 0 0,0 0 0,-1 1 0,1-1 0,0 0 0,0 0 0,0 0 0,0 0 0,-1 0 0,1 0 0,0 0 0,-7 11 0,-4 17 0,9-22 0,0 1 0,0-1 0,-1 0 0,0 0 0,0 0 0,-7 8 0,-2 0 0,4-4 0,-1 0 0,-9 16 0,8-8 0,1-4 0,1 1 0,0 1 0,-6 19 0,9-24 0,5-11 0,0 0 0,0 0 0,0 0 0,-1 0 0,1 0 0,0 0 0,0 0 0,0 0 0,0 0 0,0 0 0,0 0 0,0 0 0,0 0 0,0 0 0,0 0 0,0 0 0,-1 0 0,1 0 0,0-1 0,0 1 0,0 0 0,0 0 0,0 0 0,0 0 0,0 0 0,0 0 0,0 0 0,0 0 0,0 0 0,0 0 0,0 0 0,0 0 0,0 0 0,0 0 0,-1-1 0,1 1 0,0 0 0,0 0 0,0 0 0,0 0 0,0 0 0,0 0 0,0 0 0,0 0 0,0 0 0,0 0 0,0-1 0,0 1 0,0 0 0,0 0 0,1 0 0,-1 0 0,0 0 0,0 0 0,0-23 0,0 16 0,0-2 0,0 0 0,1 1 0,1-1 0,-1 0 0,1 1 0,1-1 0,-1 1 0,2-1 0,-1 1 0,1 0 0,0 1 0,1-1 0,0 1 0,0-1 0,0 1 0,1 1 0,0-1 0,0 1 0,10-7 0,37-29 0,-47 38 0,1 0 0,0 0 0,1 0 0,-1 1 0,0 0 0,11-2 0,-3 1 0,-6 1 0,1 1 0,0 0 0,0 0 0,0 1 0,12 0 0,-19 1 0,0 1 0,-1-1 0,1 1 0,0-1 0,-1 1 0,1 0 0,-1 0 0,1 0 0,-1 0 0,1 1 0,-1-1 0,0 1 0,0-1 0,0 1 0,0 0 0,0 0 0,0 0 0,0 0 0,0 0 0,-1 0 0,1 0 0,-1 1 0,0-1 0,2 3 0,0 3 0,-1 1 0,1-1 0,-1 0 0,-1 1 0,0 0 0,1 9 0,-2-8 0,1 0 0,1 0 0,0 0 0,3 11 0,14 21-1365,-15-34-5461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8:46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902 1089 24575,'-1'-2'0,"0"-1"0,0 1 0,0-1 0,0 1 0,0 0 0,-1 0 0,1 0 0,0 0 0,-1 0 0,0 0 0,0 0 0,1 0 0,-1 1 0,0-1 0,-3-1 0,-3-5 0,-1 0 0,-5-5 0,-17-22 0,27 30 0,0 0 0,1-1 0,0 1 0,0-1 0,0 1 0,1-1 0,-1 0 0,-1-10 0,1 6 0,0 0 0,-1 0 0,0 1 0,-1-1 0,0 1 0,0 0 0,-1 0 0,-1 1 0,1-1 0,-11-8 0,14 14 0,0 0 0,0 1 0,-1-1 0,1 1 0,-5-2 0,5 3 0,1 0 0,0 0 0,0-1 0,-1 1 0,1 0 0,0-1 0,0 0 0,0 1 0,0-1 0,1 0 0,-1 0 0,0 0 0,1 0 0,-2-4 0,1 1 0,0 1 0,0-1 0,0 1 0,0 0 0,-1 0 0,1 0 0,-1 0 0,0 0 0,-1 1 0,1-1 0,-1 1 0,1 0 0,-1 0 0,0 0 0,-4-3 0,-2 1 0,-1-2 0,0 1 0,-11-11 0,19 14 0,0 1 0,0-1 0,1-1 0,-1 1 0,1 0 0,-1 0 0,1-1 0,0 0 0,0 1 0,-2-8 0,0 1 0,-1-1 0,0 1 0,-10-15 0,-8-18 0,19 36 0,1 0 0,-1 1 0,-7-9 0,7 10 0,0-1 0,0 1 0,1-1 0,0 0 0,-3-6 0,-1-9 0,-14-27 0,17 41 0,0 0 0,0 0 0,-1 1 0,0 0 0,0 0 0,-1 0 0,-7-6 0,3 2 0,1 1 0,-15-19 0,-9-10 0,2 13 0,24 20 0,0 0 0,1-1 0,-1 0 0,1 0 0,-8-11 0,5 7 0,0-1 0,0 1 0,-1 0 0,-17-12 0,-1-2 0,24 20 0,-1-1 0,1-1 0,0 1 0,1-1 0,-4-6 0,-6-9 0,11 19 0,0-1 0,0 1 0,0-1 0,0 1 0,0 0 0,-1 0 0,1 0 0,-1 0 0,1 0 0,-1 1 0,0-1 0,0 1 0,0-1 0,0 1 0,0 0 0,0 0 0,0 1 0,0-1 0,-6 0 0,8 1 0,1 0 0,-1 0 0,0 1 0,1-1 0,-1 0 0,0 1 0,1-1 0,-1 0 0,0 1 0,1-1 0,-1 1 0,1-1 0,-1 1 0,1-1 0,-1 1 0,1-1 0,-1 1 0,1 0 0,-1-1 0,1 1 0,0-1 0,-1 1 0,1 0 0,0 0 0,0-1 0,0 1 0,-1 0 0,1-1 0,0 1 0,0 0 0,0 1 0,-1 27 0,2-24 0,1 382 0,-2-702 0,0 313 0,0 0 0,0 0 0,0 0 0,0 0 0,1-1 0,-1 1 0,1 0 0,-1 0 0,1 0 0,0 0 0,0 0 0,0 0 0,0 0 0,0 1 0,0-1 0,1 0 0,1-2 0,-1 2 0,1 1 0,-1-1 0,0 1 0,1 0 0,-1-1 0,1 1 0,-1 0 0,1 1 0,0-1 0,-1 0 0,1 1 0,0-1 0,4 1 0,113 1 124,-42 1-1613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9:01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8949 1343 24575,'-185'0'0,"181"-1"0,1 1 0,0-1 0,-1 0 0,1 0 0,0 0 0,0 0 0,0 0 0,0-1 0,0 1 0,0-1 0,0 0 0,0 0 0,1 0 0,-4-4 0,-16-10 0,14 11 0,0 1 0,0 0 0,0 0 0,0 0 0,-1 1 0,1 1 0,-1-1 0,-14-1 0,2 1 0,1 0 0,1-2 0,-1 0 0,1-1 0,0-1 0,-29-15 0,32 14 0,0 1 0,0 1 0,-1 0 0,0 1 0,0 1 0,0 0 0,-20-1 0,-14 2 0,-56 4 0,-34-2 0,135 0 0,-1-1 0,0 1 0,1-1 0,-1-1 0,1 1 0,-1-1 0,-5-4 0,5 4 0,0-1 0,-1 1 0,1 0 0,0 1 0,-9-2 0,-11 0 0,16 3 0,0-1 0,-1 0 0,-10-4 0,5 1 0,0 1 0,0 1 0,0 0 0,-22 0 0,-73 3 0,47 2 0,17-1 0,5 0 0,-77-8 0,47-1 0,-134 6 0,109 3 0,-22 0 0,-125-2 0,148-7 0,-42 0 0,47 9 0,-99-1 0,174-2 0,1-1 0,-24-6 0,21 4 0,-25-2 0,-51-4 0,-171-9 0,-309 21 0,551-1 0,-26-4 0,42 3 0,0 0 0,0-1 0,1 0 0,-1 0 0,1-1 0,-1 0 0,-9-5 0,-7-5 0,0 2 0,-1 0 0,0 2 0,-1 1 0,-27-6 0,-19-5 0,40 8 0,17 6 0,0 0 0,-27-5 0,-37-2 0,-40-5 0,64 11 0,-85-3 0,-787 9 0,910-1 0,0-1 0,0-1 0,0 0 0,1-1 0,-28-11 0,24 8 0,9 4 0,0 1 0,-16-3 0,18 4 0,0 0 0,-1-1 0,1 0 0,-11-5 0,-80-30 0,-21-9 0,104 38 0,0 1 0,0 0 0,0 1 0,-1 1 0,1 1 0,-1 0 0,-26-1 0,-136 5 0,72 2 0,70-2 0,-12 1 0,-89-11 0,95 3 0,16 4 0,-39-11 0,46 7 0,1-1 0,-31-18 0,10 5 0,9 6 0,-137-63 0,105 49 0,-26-9 0,77 34 0,-1 0 0,0 0 0,1 2 0,-29-3 0,-35 6 0,47 0 0,1-1 0,-40-5 0,1-1 0,7 2 0,51 2 0,0-1 0,-16-5 0,18 5 0,-1 0 0,0 0 0,-16-2 0,-8 4 0,21 0 0,0 1 0,0-2 0,-18-3 0,0-2 0,-1 1 0,1 2 0,-1 1 0,-48 2 0,67 0 0,-1 0 0,2 0 0,-1-2 0,-19-5 0,17 4 0,1 1 0,-28-4 0,-3 6 0,25 1 0,1 0 0,-37-7 0,37 4 0,0 1 0,-1 0 0,-33 3 0,34 0 0,0-1 0,0 0 0,0-2 0,-18-3 0,34 5 0,0-1 0,0 1 0,1-1 0,-1 0 0,0 0 0,1 0 0,-1 0 0,0 0 0,1 0 0,0 0 0,-1 0 0,1 0 0,-3-3 0,-6-6 0,10 10 0,0 0 0,-1 0 0,1 0 0,0 0 0,0 0 0,0 0 0,0 0 0,-1 0 0,1 0 0,0 0 0,0 0 0,0 0 0,0 0 0,0 0 0,0 0 0,-1 0 0,1 0 0,0 1 0,0-1 0,0 0 0,0 0 0,0 0 0,0 0 0,0 0 0,-1 0 0,1 1 0,0-1 0,0 0 0,0 0 0,0 0 0,0 0 0,0 0 0,0 1 0,0-1 0,0 0 0,0 0 0,0 0 0,0 0 0,0 0 0,0 1 0,0-1 0,0 0 0,0 0 0,0 0 0,0 0 0,0 0 0,0 1 0,0 8 0,0-8 0,0 3 0,1 0 0,-1 0 0,1 0 0,0 0 0,0 0 0,1 0 0,-1 0 0,1 0 0,0-1 0,0 1 0,0 0 0,0-1 0,1 0 0,3 5 0,5 3 0,0-1 0,21 16 0,-12-11 0,-13-11 0,-1 1 0,1-2 0,0 1 0,12 3 0,-13-5 0,-1 0 0,0 0 0,0 0 0,-1 0 0,1 1 0,0 0 0,-1 0 0,0 0 0,1 1 0,-1-1 0,5 7 0,2 17 0,-10-26 0,-1 1 0,1-1 0,-1 1 0,1-1 0,-1 1 0,0-1 0,0 1 0,0-1 0,0 1 0,0-1 0,0 1 0,0-1 0,-1 1 0,1-1 0,0 1 0,-2 1 0,2-2 0,-1-1 0,0 1 0,1-1 0,-1 0 0,0 1 0,0-1 0,0 0 0,1 1 0,-1-1 0,0 0 0,0 0 0,0 0 0,0 0 0,0 0 0,1 0 0,-1 0 0,0 0 0,0 0 0,0 0 0,0 0 0,1-1 0,-1 1 0,0 0 0,0-1 0,0 1 0,1 0 0,-1-1 0,-1 0 0,-23-16 0,24 16 0,-10-8 0,2 0 0,-1-1 0,1 0 0,-8-12 0,-2-1 0,8 7 0,8 12 0,1 1 0,0 0 0,-1-1 0,0 1 0,1 0 0,-5-3 0,3 3 0,1 0 0,0 0 0,0-1 0,0 1 0,1-1 0,-1 0 0,1 1 0,0-1 0,0 0 0,0-1 0,0 1 0,-1-6 0,1 1 0,0-1 0,0 0 0,1 1 0,0-18 0,1 26 0,0-1 0,0 1 0,0-1 0,1 1 0,-1 0 0,0-1 0,1 1 0,0-1 0,-1 1 0,1 0 0,0-1 0,-1 1 0,1 0 0,0 0 0,0 0 0,0-1 0,0 1 0,0 0 0,0 0 0,1 1 0,-1-1 0,0 0 0,0 0 0,1 0 0,-1 1 0,0-1 0,1 1 0,-1-1 0,1 1 0,-1 0 0,2-1 0,6 0 0,0 0 0,0 0 0,0 1 0,10 0 0,-10 1 0,25 0 0,-10 1 0,24-3 0,-45 1 0,0 0 0,-1-1 0,1 1 0,-1-1 0,1 0 0,0 0 0,-1 0 0,0 0 0,1 0 0,-1 0 0,0 0 0,1-1 0,-1 1 0,0-1 0,0 0 0,0 0 0,0 0 0,-1 0 0,1 0 0,0 0 0,-1 0 0,0 0 0,1-1 0,1-3 0,0-5 0,1 0 0,-2 0 0,1-1 0,0-18 0,-2 20 0,0 0 0,1 0 0,0 1 0,4-12 0,-6 20 0,0 0 0,0 1 0,1-1 0,-1 1 0,0-1 0,0 1 0,1-1 0,-1 1 0,0-1 0,0 1 0,1-1 0,-1 1 0,1 0 0,-1-1 0,0 1 0,1-1 0,-1 1 0,1 0 0,-1-1 0,1 1 0,-1 0 0,1 0 0,-1-1 0,1 1 0,-1 0 0,1 0 0,-1 0 0,1 0 0,-1 0 0,1 0 0,0 0 0,-1 0 0,1 0 0,-1 0 0,1 0 0,-1 0 0,1 0 0,-1 0 0,1 0 0,0 0 0,-1 1 0,1-1 0,-1 0 0,1 0 0,-1 1 0,1-1 0,-1 0 0,0 1 0,1-1 0,-1 0 0,1 1 0,-1-1 0,0 1 0,1 0 0,4 5 0,-1-1 0,1 1 0,4 10 0,-4-8 0,22 23 126,-10-12-1617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9:0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24575,'545'0'-1365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52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1161 24575,'0'-6'0,"-1"1"0,0 0 0,0 0 0,-1 0 0,1 0 0,-5-8 0,-4-12 0,7 10 0,1-1 0,0 0 0,1 0 0,1-19 0,0 16 0,0-1 0,-4-21 0,-3-13 0,3 0 0,5-79 0,0 49 0,-1 53 0,-1 1 0,1 1 0,2-1 0,1 1 0,11-52 0,-11 67 0,0 1 0,-2-1 0,1 0 0,-2-25 0,-1 20 0,4-29 0,4 31 0,-6 15 0,0 1 0,-1-1 0,1 1 0,0-1 0,-1 1 0,1-1 0,-1 0 0,1 1 0,-1-1 0,0 0 0,1 1 0,-1-1 0,0 0 0,0 1 0,-1-4 0,1 5 0,0-1 0,-1 1 0,1 0 0,0-1 0,-1 1 0,1 0 0,0-1 0,-1 1 0,1 0 0,-1-1 0,1 1 0,-1 0 0,1 0 0,-1 0 0,1-1 0,-1 1 0,1 0 0,-1 0 0,1 0 0,-1 0 0,1 0 0,-1 0 0,1 0 0,-1 0 0,1 0 0,-1 0 0,1 0 0,-1 0 0,1 0 0,-1 0 0,1 1 0,0-1 0,-1 0 0,1 0 0,-1 0 0,1 1 0,-1-1 0,1 0 0,0 1 0,-1-1 0,1 0 0,-1 1 0,1-1 0,-1 1 0,-15 17 0,11-9 0,-16 21 0,19-28 0,1-1 0,0 0 0,0 1 0,0-1 0,-1 0 0,1 0 0,-1 0 0,1 0 0,-1 0 0,1 0 0,-1 0 0,0 0 0,1-1 0,-1 1 0,0-1 0,-3 1 0,5-1 0,0 0 0,0 0 0,-1 0 0,1 0 0,0 0 0,-1 0 0,1 0 0,0 0 0,0-1 0,-1 1 0,1 0 0,0 0 0,0 0 0,-1 0 0,1-1 0,0 1 0,0 0 0,-1 0 0,1 0 0,0-1 0,0 1 0,0 0 0,0 0 0,-1-1 0,1 1 0,0 0 0,0 0 0,0-1 0,0 1 0,0 0 0,0-1 0,0 1 0,0 0 0,0 0 0,0-1 0,0 1 0,0 0 0,0-1 0,0 1 0,0 0 0,0-1 0,0 1 0,0 0 0,0 0 0,0-1 0,1 1 0,-1 0 0,0 0 0,0-1 0,8-16 0,-7 16 0,3-5 0,0 0 0,0 1 0,1 0 0,-1 0 0,8-6 0,-8 8 0,0 0 0,-1 0 0,0 0 0,0-1 0,0 1 0,0-1 0,0 1 0,-1-1 0,1 0 0,-1 0 0,0 0 0,-1-1 0,3-7 0,-2 4 0,-1 0 0,0 0 0,1 0 0,0 0 0,5-13 0,-6 19 0,1 0 0,-1-1 0,1 1 0,-1 0 0,1 0 0,0 0 0,-1 0 0,1 0 0,0 0 0,0 1 0,1-1 0,-1 1 0,0-1 0,0 1 0,1 0 0,-1 0 0,1 0 0,4-1 0,-2 0 0,0 1 0,-1 0 0,1 1 0,0-1 0,0 1 0,0 0 0,0 0 0,0 0 0,0 1 0,-1 0 0,1 0 0,0 0 0,0 0 0,-1 1 0,1 0 0,-1 0 0,0 0 0,1 0 0,-1 1 0,0-1 0,0 1 0,0 0 0,-1 1 0,1-1 0,-1 1 0,0-1 0,0 1 0,0 0 0,0 0 0,-1 0 0,1 1 0,-1-1 0,0 1 0,0-1 0,1 8 0,1 20 0,-3-24 0,-1-1 0,1 1 0,1-1 0,-1 1 0,1-1 0,5 13 0,-6-20 0,-1 1 0,0 0 0,0-1 0,0 1 0,1-1 0,-1 1 0,0-1 0,1 1 0,-1-1 0,0 1 0,1-1 0,-1 1 0,1-1 0,-1 1 0,1-1 0,-1 0 0,1 1 0,-1-1 0,1 0 0,-1 1 0,1-1 0,0 0 0,-1 0 0,1 0 0,-1 1 0,1-1 0,0 0 0,-1 0 0,1 0 0,0 0 0,-1 0 0,1 0 0,0 0 0,-1 0 0,1 0 0,-1-1 0,1 1 0,0 0 0,-1 0 0,1 0 0,-1-1 0,1 1 0,-1 0 0,1-1 0,-1 1 0,1-1 0,-1 1 0,1 0 0,0-2 0,0 1 0,0 0 0,0 0 0,0-1 0,-1 1 0,1 0 0,0-1 0,-1 1 0,1 0 0,-1-1 0,0 1 0,1-1 0,-1 1 0,0-1 0,0 1 0,0-1 0,0 1 0,0 0 0,0-1 0,0 1 0,0-1 0,-1 1 0,0-3 0,-1 0 0,0 1 0,-1-1 0,1 0 0,-1 1 0,0 0 0,0-1 0,-1 1 0,1 0 0,0 1 0,-1-1 0,0 1 0,-7-5 0,-15-10 0,18 11 0,1 0 0,-1 1 0,-1 0 0,1 0 0,-1 1 0,1 0 0,-1 0 0,-16-4 0,10 5 0,9 1 0,-1 1 0,1 0 0,0 0 0,-8 0 0,11 1 0,0 1 0,1-1 0,-1 1 0,0-1 0,1 1 0,-1 0 0,1 0 0,-1 0 0,1 0 0,0 1 0,-1-1 0,1 1 0,-3 2 0,0 1-124,0 0 0,0 0 0,1 0 0,0 1 0,0 0 0,0 0-1,0 0 1,1 0 0,0 0 0,-2 9 0,2-5-6702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5:05:11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1 283 24575,'16'63'0,"17"47"0,-32-106 0,1 0 0,0 0 0,0 0 0,0 0 0,0-1 0,0 1 0,1-1 0,0 0 0,0 1 0,0-1 0,0 0 0,0-1 0,5 4 0,-3-3 0,0-1 0,1 1 0,0-1 0,-1 0 0,1-1 0,0 1 0,0-1 0,0 0 0,7 0 0,183-2 0,-116-2 0,1051-3 0,-695 7 0,-380-3 0,61-12 0,-2 1 0,-74 10 0,184-9 0,-180 13 0,60-2 0,-104 1 0,0 0 0,-1 0 0,1 0 0,-1 0 0,1 0 0,0 0 0,-1 0 0,1-1 0,0 1 0,-1 0 0,1 0 0,-1-1 0,1 1 0,-1 0 0,1 0 0,-1-1 0,1 1 0,-1-1 0,1 1 0,0-1 0,-1 0 0,0 1 0,0-1 0,0 1 0,0-1 0,0 1 0,0-1 0,0 1 0,0 0 0,0-1 0,0 1 0,0-1 0,0 1 0,0-1 0,-1 1 0,1 0 0,0-1 0,0 1 0,0-1 0,-1 1 0,1 0 0,-1-1 0,-3-4 0,0 1 0,0 0 0,-8-5 0,8 7 0,-232-150 0,172 115 0,44 26 0,0 1 0,0 1 0,-1 0 0,-1 2 0,1 0 0,-26-3 0,39 8 0,1-1 0,0 0 0,-1 0 0,1-1 0,1 1 0,-1-2 0,0 1 0,1-1 0,0 0 0,-7-7 0,-25-18 0,25 21 0,0-1 0,1 0 0,0-1 0,-16-19 0,25 27 0,-1 0 0,1 0 0,-1 0 0,1 1 0,-1-1 0,0 1 0,0 0 0,0 0 0,0 0 0,0 1 0,-1-1 0,1 1 0,0 0 0,-6 0 0,10 1 0,0 0 0,0 0 0,0 0 0,0 0 0,0 0 0,0 0 0,-1 0 0,1 0 0,0 0 0,0 0 0,0 0 0,0 0 0,0 0 0,0 0 0,-1 0 0,1 1 0,0-1 0,0 0 0,0 0 0,0 0 0,0 0 0,0 0 0,0 0 0,0 0 0,0 0 0,0 1 0,0-1 0,-1 0 0,1 0 0,0 0 0,0 0 0,0 0 0,0 1 0,0-1 0,0 0 0,0 0 0,0 0 0,0 0 0,0 0 0,0 0 0,0 1 0,0-1 0,1 0 0,-1 0 0,0 0 0,0 0 0,0 0 0,0 0 0,0 1 0,0-1 0,0 0 0,0 0 0,0 0 0,0 0 0,0 0 0,1 0 0,-1 0 0,0 0 0,6 9 0,19 14 0,0-2 0,46 30 0,-19-14 0,99 68 0,-102-72 0,-36-26 0,-1 1 0,1 1 0,-2 0 0,22 22 0,-24-21 0,0 1 0,0-2 0,2 1 0,-1-1 0,1 0 0,0-1 0,0-1 0,1 0 0,17 8 0,11 5 0,-30-14 0,1-1 0,13 6 0,-11-7 0,0-1 0,1 1 0,0-2 0,-1 0 0,1-1 0,18 0 0,-28-1 0,1 0 0,-1 1 0,0-1 0,0 1 0,7 2 0,-11-3 0,1 1 0,0-1 0,-1 0 0,1 0 0,-1 0 0,1 0 0,-1 1 0,1-1 0,-1 0 0,1 1 0,-1-1 0,0 0 0,1 1 0,-1-1 0,1 0 0,-1 1 0,0-1 0,1 1 0,-1-1 0,0 1 0,0-1 0,1 1 0,-1-1 0,0 1 0,0-1 0,0 1 0,1-1 0,-1 1 0,0-1 0,0 1 0,0-1 0,0 1 0,0 0 0,0-1 0,0 1 0,0-1 0,0 1 0,-1-1 0,1 1 0,0-1 0,0 1 0,0-1 0,-1 1 0,1-1 0,0 1 0,0-1 0,-1 1 0,1-1 0,-1 0 0,1 1 0,0-1 0,-1 1 0,1-1 0,-1 0 0,0 1 0,-4 3 0,-1 0 0,1 0 0,-1-1 0,0 0 0,0 0 0,-1 0 0,-8 2 0,-2 1 0,-50 18 0,-109 24 0,-29 9 0,169-44 0,-1 2 0,2 2 0,0 1 0,-48 33 0,46-24 0,-64 58 0,0 26 0,98-106 0,-1-1 0,0-1 0,0 1 0,-1 0 0,1-1 0,-1 0 0,0 0 0,1 0 0,-1-1 0,-11 4 0,16-6 0,0 0 0,0 0 0,0 0 0,0 1 0,-1-1 0,1 0 0,0 0 0,0 0 0,0 0 0,-1 0 0,1 0 0,0 0 0,0 0 0,0 0 0,-1 0 0,1 0 0,0 0 0,0 0 0,0 0 0,-1 0 0,1 0 0,0 0 0,0-1 0,0 1 0,0 0 0,-1 0 0,1 0 0,0 0 0,0 0 0,0 0 0,0 0 0,-1-1 0,1 1 0,0 0 0,3-7 0,12-7 0,-14 13 0,17-15 0,63-51 0,153-94 0,-202 136 0,50-48 0,-66 60 0,-11 8 0,0 1 0,0-1 0,0 0 0,3-6 0,0 1 0,-2 2 0,-1-1 0,0 1 0,0-1 0,4-9 0,-8 15 0,0 1 0,0-1 0,0 1 0,1 0 0,-1 0 0,1 0 0,-1-1 0,1 1 0,0 1 0,0-1 0,0 0 0,3-2 0,1 1 0,-1-1 0,2 1 0,8-2 0,5-4 0,-16 7 0,0-1 0,-1 0 0,0 0 0,1 0 0,-1 0 0,0 0 0,0 0 0,-1-1 0,1 0 0,-1 1 0,0-1 0,0 0 0,0 0 0,2-7 0,-2 6 0,0 1 0,0-1 0,0 1 0,0 0 0,1-1 0,0 1 0,-1 1 0,2-1 0,-1 0 0,0 1 0,1-1 0,3-2 0,-6 6 0,0-1 0,-1 1 0,1-1 0,0 1 0,-1 0 0,1-1 0,-1 1 0,1-1 0,-1 0 0,1 1 0,-1-1 0,1 1 0,-1-1 0,0 0 0,1 1 0,-1-1 0,0 0 0,1 0 0,-1 1 0,0-1 0,0 0 0,0 0 0,0 1 0,0-1 0,0 0 0,0-1 0,0 0 0,-1 1 0,1-1 0,-1 0 0,0 0 0,1 1 0,-1-1 0,0 0 0,0 1 0,0-1 0,-3-2 0,-2-3 0,-1 1 0,0 0 0,-11-8 0,-26-15 0,29 21 0,1-1 0,1-1 0,-1 0 0,1-1 0,1 0 0,-12-14 0,4-2 0,3 4 0,-1 0 0,-28-27 0,42 47 0,1 1 0,-1-1 0,0 1 0,0 0 0,1 0 0,-1 1 0,0-1 0,0 1 0,-1 0 0,1 0 0,-8-1 0,-15-4 0,25 5-49,1 0 1,0 1-1,-1-1 0,1 0 0,0 0 1,-1 0-1,1 0 0,0 0 0,0 0 1,0 0-1,0 0 0,0 0 0,0-1 1,0 1-1,0 0 0,1-1 0,-1 1 1,0-1-1,1 1 0,-1 0 0,1-1 1,0 1-1,-1-1 0,1 0 0,0 1 0,0-1 1,0-1-1,0-9-6777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14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359 816 24575,'-37'1'0,"13"0"0,1-1 0,0-1 0,-1-1 0,-41-9 0,58 8 0,1-1 0,-1 1 0,1-1 0,0 0 0,0 0 0,0-1 0,0 0 0,-5-6 0,9 8 0,-1 0 0,1 0 0,0-1 0,0 1 0,0 0 0,1-1 0,-1 0 0,-1-7 0,-7-35 0,5 16 0,1 14 0,2 5 0,-1 0 0,0 0 0,-6-12 0,-10-30 0,7 18 0,8 23 0,1 1 0,0 0 0,1-1 0,1 1 0,-1-13 0,1-2 0,4-30 0,-3 53 0,1 0 0,-1 0 0,1 0 0,-1 0 0,1 0 0,0 0 0,0 1 0,1-1 0,-1 0 0,0 1 0,1-1 0,0 1 0,-1-1 0,1 1 0,0 0 0,0-1 0,0 1 0,1 0 0,-1 0 0,1 1 0,-1-1 0,5-2 0,4-1 0,0 1 0,0 1 0,1 0 0,19-3 0,-19 4 0,-1 0 0,0 0 0,0-2 0,12-4 0,3-7 0,-21 11 0,0 1 0,0-1 0,0 2 0,1-1 0,6-2 0,96-29 0,-79 24 0,41-20 0,-59 24 0,0-1 0,0-1 0,0 0 0,15-15 0,8-6 0,-26 25 0,0 0 0,0 0 0,1 0 0,0 1 0,-1 1 0,1 0 0,15-2 0,-19 3 0,27-3 0,0 1 0,64 4 0,-32 1 0,749-2 0,-783 1 0,1 1 0,-1 2 0,48 12 0,-70-13 0,-1 0 0,0 0 0,0 1 0,0 0 0,-1 0 0,1 0 0,11 11 0,-10-7 0,1-2 0,0 1 0,12 5 0,-5-4 0,-1 0 0,1 2 0,-2-1 0,1 2 0,-1 0 0,23 23 0,-4 0 0,-20-22 0,-1 1 0,-1-1 0,0 2 0,18 28 0,19 65 0,-19-38 0,-26-60 0,1 1 0,-1-1 0,-1 1 0,1 0 0,-2 0 0,2 11 0,-3 59 0,-1-38 0,1-37 0,-1-1 0,1 0 0,-1 0 0,1 0 0,-1 0 0,0 0 0,-1 0 0,1 0 0,-1 0 0,-4 7 0,2-5 0,0 0 0,-1 0 0,0-1 0,0 0 0,-9 7 0,8-7 0,0 0 0,0 0 0,0-1 0,-1 0 0,1 0 0,-1-1 0,0 0 0,0 0 0,0-1 0,0 1 0,-1-2 0,1 1 0,0-1 0,-1 0 0,-10 0 0,-181-4 0,109-3 0,-59-2 0,-1220 8-1365,1354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23:25:58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1096 24575,'-4'-1'0,"0"0"0,1 0 0,-1 0 0,1 0 0,-1-1 0,1 1 0,0-1 0,0 0 0,0 0 0,0 0 0,0-1 0,0 1 0,-3-5 0,-4-1 0,5 4 0,0-1 0,0 1 0,0-1 0,0 0 0,1-1 0,0 1 0,0-1 0,1 0 0,-1 0 0,1 0 0,1 0 0,-1-1 0,1 1 0,0-1 0,-2-10 0,-1-16 0,-1-57 0,-2-14 0,3 50 0,2 0 0,4-55 0,0 27 0,-1 74 0,-1-8 0,2-1 0,-1 1 0,2-1 0,0 1 0,8-29 0,29-54 0,-37 95 0,0 1 0,0-1 0,1 0 0,-1 1 0,1-1 0,0 1 0,0 0 0,0 0 0,5-3 0,-4 2 0,1 0 0,-1 0 0,0-1 0,5-6 0,0-6 0,12-25 0,-1-1 0,-18 40 0,-1-1 0,1 1 0,0-1 0,-1 0 0,0 0 0,1-5 0,-3 8 0,-3 4 0,-3 5 0,-7 15 0,-27 34 0,33-48 0,-1 1 0,0-1 0,0-1 0,-1 0 0,-17 12 0,18-15 0,1 1 0,-10 11 0,14-13 0,-1 0 0,1 0 0,-1 0 0,0 0 0,0-1 0,0 0 0,0 0 0,0 0 0,-11 3 0,16-6 0,-1 1 0,1-1 0,-1 0 0,1 0 0,-1 0 0,1 0 0,-1 0 0,1 0 0,-1 0 0,1 0 0,-1 0 0,0 0 0,1 0 0,-1 0 0,1 0 0,-1 0 0,1 0 0,-1 0 0,1-1 0,0 1 0,-1 0 0,1 0 0,-1-1 0,1 1 0,-1 0 0,0-1 0,1 0 0,0 1 0,0-1 0,0 0 0,-1 1 0,1-1 0,0 0 0,0 1 0,0-1 0,0 0 0,0 1 0,0-1 0,1 0 0,-1 1 0,0-1 0,0 0 0,0 1 0,1-2 0,1-2 0,0-1 0,0 1 0,1 0 0,4-6 0,-2 4 0,0 0 0,0 0 0,1 1 0,-1 0 0,1 0 0,1 0 0,-1 1 0,1 0 0,-1 0 0,1 0 0,0 1 0,1 0 0,-1 1 0,0 0 0,1 0 0,10-2 0,-11 4 0,-2 0 0,-1 0 0,1 0 0,0 0 0,-1-1 0,1 0 0,0 0 0,-1 0 0,1 0 0,-1-1 0,1 0 0,-1 0 0,0 0 0,4-3 0,-6 4 0,0-1 0,0 1 0,0 0 0,0 0 0,0 0 0,1 0 0,-1 0 0,4 0 0,-6 1 0,1 0 0,-1 0 0,1 0 0,0 0 0,-1 0 0,1 0 0,-1 0 0,1 0 0,0 0 0,-1 1 0,1-1 0,-1 0 0,1 1 0,-1-1 0,1 0 0,-1 1 0,1-1 0,-1 0 0,1 1 0,-1-1 0,0 1 0,1-1 0,-1 1 0,1-1 0,-1 1 0,0-1 0,0 1 0,1 0 0,-1-1 0,0 1 0,0-1 0,0 1 0,0 0 0,0-1 0,1 1 0,-1-1 0,0 2 0,1 11 0,0-1 0,-1 1 0,-2 14 0,1 20 0,2-45 0,-1 1 0,1-1 0,0 0 0,-1 0 0,1 1 0,0-1 0,0 0 0,1 0 0,-1 0 0,0 0 0,1 0 0,-1-1 0,1 1 0,0 0 0,-1-1 0,1 1 0,4 2 0,-4-2 0,1 0 0,-1 0 0,1 0 0,-1 0 0,0 1 0,0-1 0,0 1 0,0 0 0,2 4 0,-2-2 0,-1 0 0,0 0 0,0 0 0,0 6 0,-1-8 0,0 0 0,1 1 0,-1-1 0,1 0 0,-1 0 0,1 0 0,0 0 0,0 1 0,1-1 0,2 5 0,-4-8 0,0 0 0,0 1 0,1-1 0,-1 0 0,0 0 0,0 0 0,0 1 0,0-1 0,1 0 0,-1 0 0,0 0 0,0 1 0,1-1 0,-1 0 0,0 0 0,0 0 0,1 0 0,-1 0 0,0 1 0,1-1 0,-1 0 0,0 0 0,0 0 0,1 0 0,-1 0 0,0 0 0,1 0 0,-1 0 0,0 0 0,0 0 0,1 0 0,-1 0 0,0-1 0,1 1 0,-1 0 0,0 0 0,0 0 0,1 0 0,-1 0 0,0 0 0,0-1 0,1 1 0,-1 0 0,0 0 0,0 0 0,0-1 0,0 1 0,1 0 0,-1 0 0,0-1 0,0 1 0,0 0 0,0 0 0,0-1 0,1 1 0,-1 0 0,0-1 0,0 1 0,0-1 0,4-18 0,-2 9 0,-1 0 0,-1 0 0,0-16 0,-1 23 0,1 0 0,-1 0 0,1 0 0,-1-1 0,0 1 0,0 0 0,0 0 0,-1 0 0,1 0 0,-1 1 0,0-1 0,1 0 0,-1 1 0,0-1 0,-3-2 0,0 1-76,1-1 1,-1 1-1,1-1 0,0 0 0,0 0 0,1-1 0,-1 1 0,1-1 1,0 0-1,1 1 0,0-1 0,0-1 0,0 1 0,0 0 1,1 0-1,0-1 0,0-8 0,1 0-6750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23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73 24575,'-4'0'0,"1"0"0,-1 1 0,1-1 0,-1 1 0,0-1 0,1 1 0,-1 1 0,1-1 0,0 0 0,-1 1 0,-4 3 0,0 0 0,2 1 0,-1 0 0,-8 9 0,1-1 0,10-10 0,-1-1 0,0 1 0,0-1 0,0 0 0,-1-1 0,1 1 0,-1-1 0,0 0 0,-9 2 0,8-2 0,0 0 0,1 0 0,-1 1 0,0-1 0,1 2 0,-8 4 0,13-7 0,-1 1 0,0-1 0,1 1 0,0 0 0,-1 0 0,1 0 0,0 0 0,0 0 0,0 0 0,0 0 0,0 0 0,1 0 0,-1 0 0,0 3 0,-3 37 0,2-14 0,-3 12 0,2 0 0,1 0 0,6 54 0,-3-87 0,0 0 0,1 0 0,0 0 0,4 10 0,5 17 0,-10-25 0,1-1 0,0 1 0,0-1 0,1 1 0,0-1 0,1 0 0,0 0 0,0 0 0,0-1 0,1 1 0,0-1 0,1 0 0,0-1 0,9 10 0,-1-4 0,6 5 0,0 2 0,30 35 0,-34-35 0,0-1 0,1-1 0,0 0 0,29 19 0,1 0 0,1-3 0,64 33 0,-25-23 0,182 61 0,-251-98 0,1-2 0,0-1 0,26 2 0,58-4 0,431-1 0,-351 8 0,-145-3 0,1 1 0,63 18 0,-87-19 0,10 4 0,0-2 0,0 0 0,0-2 0,1 0 0,36 0 0,255 4 0,-49-4 0,-158-6 0,-101 1 0,-1 0 0,0-1 0,1 0 0,-1 0 0,0 0 0,11-4 0,-16 3 0,0 1 0,0-1 0,1 0 0,-1 0 0,-1 0 0,1 0 0,0 0 0,0-1 0,-1 1 0,1-1 0,-1 1 0,0-1 0,0 0 0,0 0 0,0 0 0,0-1 0,1-3 0,22-58 0,-15 36 0,26-51 0,-31 71 0,0 1 0,1 0 0,0 0 0,0 0 0,1 0 0,0 1 0,0 0 0,1 1 0,15-11 0,-2 4 0,1 2 0,34-14 0,-43 20 0,1 1 0,0 0 0,-1 1 0,2 1 0,24-2 0,115 6 0,52-2 0,-141-6 0,15-1 0,-40 6 0,-1 1 0,77-11 0,-80 4 0,116-18 0,244 11 0,227 14 0,-609 2 0,0 0 0,0 0 0,0 2 0,-1-1 0,26 12 0,-34-13 0,2 1 0,5 2 0,0-1 0,1 0 0,-1 0 0,1-1 0,0-1 0,19 2 0,-31-4 0,16 0 0,1 0 0,27-4 0,-39 3 0,0 0 0,0-1 0,0 0 0,-1 0 0,1 0 0,-1-1 0,1 0 0,-1 0 0,0 0 0,0-1 0,5-4 0,30-35 0,-29 29 0,24-20 0,-30 29 0,1 1 0,0-1 0,-1-1 0,0 1 0,0-1 0,-1 0 0,0 0 0,0 0 0,0-1 0,-1 1 0,0-1 0,0 0 0,0 0 0,-1 0 0,0 0 0,-1-1 0,1 1 0,0-12 0,-5-144 0,3 157 0,-1 0 0,0 0 0,-1 0 0,1 1 0,-1-1 0,-1 0 0,1 1 0,-1-1 0,-6-9 0,0 2 0,-2 0 0,-14-14 0,-5-5 0,16 18 0,0 1 0,-29-22 0,6 6 0,33 25 0,0 0 0,-1 1 0,1-1 0,-1 1 0,0 0 0,0 1 0,0-1 0,0 1 0,0 0 0,-1 0 0,-9-2 0,6 3 0,0-1 0,0 0 0,0-1 0,1 1 0,-1-2 0,1 1 0,0-1 0,-15-10 0,16 10 0,1 0 0,-1 0 0,0 1 0,0-1 0,0 2 0,-1-1 0,-8-1 0,3 1 0,-1 1 0,0 0 0,-15 0 0,21 2 0,1 0 0,0-1 0,0 0 0,-1 0 0,1 0 0,0-1 0,0-1 0,1 1 0,-11-5 0,4 1 0,0 1 0,-1 0 0,1 1 0,-22-3 0,-59-3 0,6 1 0,-41-6 0,84 11 0,0 1 0,-56 4 0,29 0 0,67-1 0,-42 0 0,1 1 0,-52 10 0,-8 2 0,16-2 0,49-1 0,33-7 0,1-1 0,-1 0 0,0 0 0,0-1 0,0 0 0,0-1 0,-9 0 0,-56-12 0,-4-1 0,2 8 0,-71-9 0,102 7 0,-66-1 0,-45 9 0,56 0 0,19 0 0,-86-2 0,111-6 0,33 4 0,-29-2 0,-85 7 0,-89-3 0,153-6 0,-16 0 0,-217 6 0,141 2 0,141-2 0,0-2 0,-37-8 0,-25-3 0,-118 12 0,106 4 0,65 0 0,1 2 0,0 1 0,0 1 0,-54 19 0,74-21 0,-5 1 0,0 1 0,-1-2 0,0 0 0,0-1 0,-34 2 0,-526-7 0,410 2 0,155-1 45,-1 0-1,-16-4 1,-14-2-1544,31 7-5327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37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24575,'0'1'0,"0"0"0,0 0 0,0 1 0,1-1 0,-1 0 0,1 0 0,-1 0 0,1 1 0,-1-1 0,1 0 0,-1 0 0,1 0 0,0 0 0,0 0 0,0 0 0,-1 0 0,1 0 0,0-1 0,0 1 0,0 0 0,0 0 0,1-1 0,-1 1 0,0-1 0,0 1 0,0-1 0,0 1 0,1-1 0,-1 0 0,0 0 0,3 1 0,5 0 0,0 0 0,0 0 0,13-2 0,-12 1 0,124-1-1365,-119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42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234 276 24575,'-63'1'0,"-70"-2"0,132 1 0,-1 0 0,1-1 0,-1 1 0,0 0 0,1-1 0,-1 1 0,1-1 0,-1 1 0,1-1 0,-1 0 0,1 0 0,0 1 0,-1-1 0,1 0 0,0 0 0,0-1 0,0 1 0,-1 0 0,1 0 0,0 0 0,1-1 0,-1 1 0,0 0 0,0-1 0,0 1 0,1-1 0,-1 1 0,1-1 0,-1 1 0,1-3 0,-1-5 0,0 1 0,0-1 0,1 1 0,2-15 0,0 4 0,0-113 0,-2 130 0,0 1 0,0-1 0,1 0 0,-1 1 0,1-1 0,0 1 0,-1-1 0,1 1 0,0 0 0,0-1 0,0 1 0,0 0 0,0-1 0,0 1 0,0 0 0,0 0 0,1 0 0,-1 0 0,0 0 0,1 0 0,-1 0 0,1 1 0,-1-1 0,1 0 0,-1 1 0,1-1 0,-1 1 0,1-1 0,-1 1 0,4 0 0,6-1 0,1 0 0,-1 1 0,18 2 0,-12-1 0,61-1 0,26 2 0,-102-2 0,0 0 0,0 0 0,0 0 0,-1 1 0,1-1 0,0 1 0,0-1 0,0 1 0,-1 0 0,1-1 0,0 1 0,-1 0 0,1 0 0,0 0 0,-1 1 0,1-1 0,-1 0 0,0 0 0,1 1 0,-1-1 0,0 1 0,1 1 0,0 1 0,-1 0 0,1 0 0,-1 0 0,0 1 0,-1-1 0,1 0 0,-1 0 0,0 8 0,0 8 0,0-16 0,-1 1 0,1-1 0,0 1 0,0 0 0,1-1 0,-1 1 0,1-1 0,0 1 0,0-1 0,1 1 0,-1-1 0,5 8 0,-2-6 0,0 0 0,-1 1 0,1 0 0,-1-1 0,-1 1 0,1 1 0,-1-1 0,-1 0 0,1 0 0,-1 1 0,0-1 0,-1 1 0,0 11 0,0 60 0,-2 68 0,2-144 0,-1 0 0,1 1 0,-1-1 0,0 0 0,1 0 0,-2 0 0,1 0 0,0 0 0,0 0 0,-1 0 0,0 0 0,1-1 0,-1 1 0,0-1 0,0 1 0,-1-1 0,1 0 0,0 1 0,-1-1 0,1 0 0,-1-1 0,0 1 0,-5 2 0,-4 1 0,0-1 0,0-1 0,0 0 0,-23 3 0,1-1 0,9-1 0,0-2 0,0 0 0,0-2 0,-30-3 0,54 3-45,-1 0-1,0 0 1,1-1-1,-1 1 1,0 0-1,1-1 1,-1 1-1,0-1 1,1 1-1,-1-1 1,1 0-1,-1 0 1,1 0-1,-1 0 1,1 0-1,0 0 1,-1 0-1,1 0 1,0 0-1,0-1 1,0 1-1,0 0 1,0-1-1,0 1 0,0-1 1,1 1-1,-1-1 1,0 1-1,0-3 1,-1-10-6781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29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24575,'1'24'0,"7"41"0,-6-53 0,2 25 0,8 34 0,-10-63 0,0 0 0,0-1 0,1 1 0,0-1 0,1 0 0,0 0 0,4 6 0,-3-6 0,1 1 0,-1-1 0,1 0 0,0 0 0,0-1 0,8 7 0,-7-6 0,1 0 0,-1 1 0,0-1 0,9 16 0,-1-3 0,-11-14 0,15 17 0,-19-22 0,1-1 0,-1 1 0,1-1 0,-1 0 0,0 1 0,1-1 0,-1 1 0,1-1 0,0 0 0,-1 1 0,1-1 0,-1 0 0,1 0 0,-1 0 0,1 1 0,0-1 0,-1 0 0,1 0 0,-1 0 0,1 0 0,0 0 0,-1 0 0,1 0 0,0 0 0,-1 0 0,1 0 0,-1 0 0,1-1 0,0 1 0,-1 0 0,1 0 0,-1-1 0,1 1 0,-1 0 0,1-1 0,0 0 0,7-8 0,13-20 0,-14 19 0,0 0 0,11-11 0,-8 13 0,-1-2 0,-1 1 0,0-1 0,0 0 0,-1-1 0,0 0 0,9-20 0,-10 18 0,14-25 0,-15 30 0,-1 1 0,0-1 0,0 0 0,-1 0 0,0 0 0,0 0 0,-1 0 0,2-14 0,-3-61-822,-1 77 279,-1-8-6283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31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24575,'4'0'0,"5"0"0,3 0 0,2 0 0,0 0 0,1 0 0,1 0 0,-1 0 0,2 0 0,1 0 0,0 0 0,-2 0 0,1 0 0,-2 0 0,0 0 0,2 0 0,0 0 0,-2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49:46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1 114 24575,'2'0'0,"6"0"0,1-2 0,0-4 0,-2-3 0,-3-2 0,1 0 0,0 1 0,-1-4 0,1 0 0,0 1 0,-2 0 0,0 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0:55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9330 1395 24575,'-2'0'0,"0"1"0,0-1 0,0 1 0,-1-1 0,1 0 0,0 0 0,0 0 0,-1-1 0,-1 1 0,-6-1 0,-513-14-101,315 6-116,-224-14-74,329 17 267,-45-3 149,-7-21 385,78 13-512,-80-17 2,-173-33 0,313 64 0,-1 1 0,1 0 0,-30 2 0,38 0 0,1-1 0,0 1 0,-17-4 0,-1-1 0,-115-17 0,-56-7 0,137 24 0,-82 1 0,101 3 0,0-2 0,1-2 0,-66-16 0,41 8 0,16 3 0,-1 2 0,0 2 0,-51 2 0,67 4 0,1-1 0,0-2 0,0-1 0,-34-9 0,13 2 0,1 2 0,-60-3 0,-111 9 0,206 3 0,-93-1 0,88-1 0,1-1 0,-43-9 0,10 1 0,37 8 0,0-1 0,-18-6 0,-64-21 0,-197-35 0,181 52 0,-200-1 0,280 15 0,0-2 0,-56-10 0,-258-52 0,142 44 0,-1 19 0,162 2 0,-94-2 0,121-1 0,-1 0 0,1-2 0,0 0 0,-37-13 0,-60-22 0,-171-35 0,277 71 0,-228-48 0,150 35 0,43 9 0,-76-23 0,107 25 0,-6-3 0,0 1 0,0 2 0,0 0 0,-37-4 0,-11 3 0,-22 0 0,-3 7 0,-113-2 0,196 0 0,-1-1 0,1 0 0,0 0 0,0-1 0,-11-4 0,-52-26 0,57 23 0,-1 2 0,0 0 0,0 2 0,0 0 0,-26-5 0,-59 0 0,62 8 0,-61 1 0,58 3 0,-50-7 0,19 0 0,-78 4 0,114 2 0,22-1 0,0-1 0,0 0 0,-25-8 0,23 5 0,0 1 0,-26-2 0,39 6 0,0-1 0,1 0 0,-1-1 0,0 1 0,0-1 0,-9-5 0,7 4 0,36 38 0,-9-5 0,-15-23 0,-1-1 0,1 0 0,0 0 0,1 0 0,-1-1 0,1 1 0,0-1 0,1 0 0,-1 0 0,12 7 0,-4-6 0,-6-3 0,-1 0 0,1 1 0,-1 0 0,1 0 0,-1 0 0,0 0 0,-1 1 0,1 0 0,6 9 0,-4-6 0,-1 0 0,1-1 0,1 0 0,-1-1 0,20 12 0,-26-18 0,-7-6 0,-11-8 0,-33-17 0,-5-4 0,-9-9 0,37 28 0,2-2 0,-36-33 0,51 43 0,5 4 0,0 0 0,0 0 0,0-1 0,0 0 0,0 0 0,1 0 0,-6-10 0,0-4 0,6 15 0,0 0 0,1 0 0,0-1 0,0 1 0,0-1 0,-1-7 0,3 11 0,-1 0 0,1 0 0,0 0 0,0 0 0,1 0 0,-1 0 0,0 0 0,0 0 0,0 1 0,0-1 0,1 0 0,-1 0 0,0 0 0,1 0 0,-1 0 0,2-1 0,-1 1 0,0 0 0,0 0 0,0 0 0,0 0 0,1 1 0,-1-1 0,0 0 0,1 1 0,-1-1 0,1 0 0,-1 1 0,0-1 0,3 1 0,13-3 0,0 2 0,0 0 0,0 1 0,23 2 0,4 0 0,6-1 0,95-2 0,-143 1 2,0 0-1,0-1 0,1 1 0,-1 0 1,0-1-1,0 1 0,0-1 1,0 0-1,0 0 0,0 0 1,0 0-1,-1 0 0,1 0 0,0 0 1,0 0-1,-1-1 0,1 1 1,-1-1-1,1 1 0,-1-1 1,0 0-1,1 0 0,-1 1 1,0-1-1,1-3 0,0-2-27,0 0 1,0-1-1,-1 1 0,0-1 1,0-13-1,2-14-1219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2:37.8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1074 1165 24575,'0'-3'0,"-1"0"0,0 0 0,1 0 0,-1 0 0,0 0 0,-1 0 0,-1-4 0,-2-4 0,-6-13 0,0 2 0,-23-33 0,22 36 0,0 0 0,1-1 0,-14-39 0,23 54 0,1 0 0,-1 0 0,0 1 0,0-1 0,0 0 0,-1 1 0,0-1 0,1 1 0,-2 0 0,1-1 0,0 2 0,-1-1 0,0 0 0,0 1 0,0-1 0,0 1 0,-6-3 0,5 3 0,0-1 0,0 1 0,1-1 0,-1 0 0,1-1 0,-1 1 0,-3-7 0,-23-37 0,16 23 0,-20-29 0,-2 1 0,-57-61 0,92 112 0,-1-1 0,1 1 0,-1 0 0,0 0 0,0 0 0,0 0 0,0 1 0,0-1 0,-1 1 0,1 0 0,0 0 0,-1 0 0,1 0 0,-1 0 0,-5 1 0,-19-6 0,0-8 0,23 12 0,1-1 0,-1 1 0,1 0 0,-1 0 0,-6-2 0,2 2 0,0-1 0,0-1 0,0 0 0,1 0 0,-1-1 0,-9-7 0,-15-8 0,28 16 0,-1 0 0,1 0 0,0-1 0,0 0 0,0 0 0,1 0 0,-7-10 0,-14-16 0,15 22 0,1 0 0,-1 0 0,2 0 0,-1-1 0,1 0 0,1 0 0,-8-14 0,9 12 0,-1-1 0,0 1 0,-1 0 0,-15-17 0,20 25 0,-1-1 0,1 0 0,0 0 0,0 0 0,0-1 0,-1-5 0,2 6 0,0 0 0,0 1 0,-1-1 0,1 1 0,-1 0 0,0-1 0,0 1 0,-6-6 0,1 4 0,-1 0 0,1 1 0,-1 0 0,0 0 0,0 1 0,-13-4 0,0-1 0,21 8 0,0 1 0,1-1 0,-1 1 0,0 0 0,0-1 0,0 1 0,0 0 0,0 0 0,0-1 0,0 1 0,0 0 0,0 0 0,1 0 0,-1 0 0,0 0 0,0 0 0,0 1 0,0-1 0,0 0 0,0 0 0,0 1 0,0-1 0,0 0 0,1 1 0,-1-1 0,0 1 0,0-1 0,0 1 0,1 0 0,-1-1 0,0 1 0,1 0 0,-1-1 0,0 1 0,1 0 0,-1 0 0,1-1 0,-1 1 0,1 0 0,0 0 0,-1 0 0,1 0 0,0 0 0,0 0 0,-1 0 0,1 1 0,-1 7 0,0-1 0,1 1 0,0-1 0,1 12 0,-1-7 0,2 228 0,9-284 0,-7 28 0,0 1 0,12-28 0,-9 26 0,9-32 0,-16 43 0,1 0 0,0 1 0,0 0 0,1-1 0,-1 1 0,1 0 0,0 0 0,0 0 0,1 0 0,-1 0 0,1 0 0,-1 0 0,1 1 0,5-4 0,-6 4 0,1 1 0,-1 0 0,0-1 0,1 0 0,2-4 0,-4 5 0,0 0 0,0 0 0,1 0 0,-1 0 0,1 1 0,-1-1 0,1 0 0,0 1 0,-1 0 0,1-1 0,0 1 0,0 0 0,0 0 0,3-2 0,0 2 0,0 0 0,0 0 0,0 0 0,0 0 0,0 1 0,0 0 0,0 0 0,0 1 0,9 1 0,-12-2 0,1 1 0,0 0 0,-1 0 0,1 0 0,0 0 0,-1 0 0,1 1 0,-1-1 0,0 1 0,1 0 0,-1-1 0,0 1 0,0 0 0,0 0 0,0 1 0,-1-1 0,1 0 0,2 4 0,-1 0 0,0 0 0,1 0 0,0 0 0,1-1 0,-1 1 0,1-1 0,0 0 0,0-1 0,0 1 0,1-1 0,0 0 0,0 0 0,0-1 0,0 0 0,0 0 0,1 0 0,12 3 0,-9-3 38,0 1 0,12 7 0,-13-7-531,0 0 0,17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2:50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1003 1187 24575,'-3'-4'0,"-1"2"0,1-1 0,-1 0 0,-8-3 0,-5-5 0,14 9 0,1 0 0,-1 0 0,1-1 0,0 1 0,0-1 0,0 0 0,0 0 0,0 0 0,-2-5 0,-9-31 0,3 9 0,-22-54 0,29 79 0,1 0 0,-1 0 0,0 1 0,0-1 0,-6-6 0,5 6 0,0 0 0,0 0 0,-4-9 0,5 7 0,0 1 0,0 0 0,-1 0 0,1 0 0,-2 0 0,1 1 0,0-1 0,-1 1 0,0 0 0,0 0 0,-9-5 0,7 5 0,0 0 0,1-1 0,-1 0 0,1 0 0,0 0 0,1 0 0,0-1 0,-6-9 0,-1-6 0,-14-34 0,-1-1 0,-7-13 0,-6-14 0,33 71 0,-1 1 0,0 0 0,-1 1 0,-12-14 0,16 21 0,1 0 0,-1 1 0,-8-6 0,9 8 0,1-1 0,0 0 0,0 0 0,0 0 0,0-1 0,0 1 0,0-1 0,1 1 0,-1-1 0,-3-5 0,4 5 0,-3-10 0,-2 1 0,1 0 0,-2 0 0,0 1 0,0 0 0,-1 0 0,-16-15 0,18 20 0,1-1 0,-1 0 0,-8-13 0,9 11 0,-1 1 0,-10-10 0,13 14 0,0 1 0,-1 0 0,1 1 0,-1-1 0,-9-3 0,10 5 0,0 0 0,1-1 0,-1 0 0,1 0 0,-1 0 0,1 0 0,0 0 0,0-1 0,0 1 0,0-1 0,0 0 0,-4-5 0,2-1 0,-1 1 0,0 0 0,0 0 0,-1 0 0,0 1 0,-11-10 0,13 14 0,0 0 0,0-1 0,-1 2 0,1-1 0,-1 1 0,1-1 0,-1 1 0,0 1 0,0-1 0,0 1 0,1 0 0,-9 0 0,-13 2 0,22-1 0,-1 1 0,1-1 0,-1 0 0,0 0 0,1-1 0,-1 0 0,1 0 0,0 0 0,-9-4 0,14 5 0,-1 0 0,1 0 0,0 0 0,-1-1 0,1 1 0,0 0 0,0 0 0,-1 0 0,1 0 0,0 0 0,-1 0 0,1 0 0,0 0 0,-1 0 0,1 0 0,0 0 0,-1 0 0,1 0 0,0 0 0,0 0 0,-1 0 0,1 0 0,0 0 0,-1 0 0,1 0 0,0 1 0,-1-1 0,1 0 0,0 0 0,-1 1 0,-2 10 0,4 21 0,0-22 0,-1 2 0,1 1 0,1-1 0,0 0 0,0 1 0,1-1 0,1 0 0,8 17 0,-7-16 0,6 23 0,4 10 0,-13-72 0,-3-32 0,2-69 0,-1 124 0,0 0 0,0-1 0,1 1 0,-1 0 0,1 0 0,0 0 0,0 0 0,0 0 0,0 0 0,0 0 0,0 1 0,1-1 0,0 0 0,-1 1 0,1-1 0,0 1 0,0-1 0,1 1 0,-1 0 0,0 0 0,1 0 0,-1 0 0,1 0 0,0 1 0,-1-1 0,1 1 0,0 0 0,0 0 0,0 0 0,0 0 0,0 0 0,0 0 0,0 1 0,0 0 0,6 0 0,136-1 0,-62 3 0,-1-2-1365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17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9370 1453 24575,'-889'0'0,"870"0"0,0-2 0,-1-1 0,1 0 0,0-1 0,-22-9 0,-7 1 0,-67-10 0,53 12 0,-84-8 0,-27-6 0,-59-22 0,75 29 0,13 2 0,-105-21 0,236 34 0,-212-35 0,35-8 0,11 3 0,131 33 0,-89-4 0,-36 15 0,-39-2 0,186-3 0,-46-10 0,31 4 0,-24-7 0,-20-3 0,-39 1 0,-186-5 0,266 22 0,1-3 0,-1-1 0,1-3 0,0-1 0,-46-17 0,39 13 0,-57-7 0,0 0 0,57 11 0,-1 2 0,0 3 0,-64 2 0,32 1 0,34-2 0,-77-16 0,17 1 0,-454-65 0,512 75 0,0 2 0,-86 1 0,80 3 0,-1-3 0,-91-19 0,74 10 0,-289-72 0,328 78 0,1 1 0,-1 2 0,1 1 0,-71 2 0,93 2 0,1 0 0,0-2 0,-1 1 0,1-1 0,-13-5 0,-55-22 0,21 6 0,28 14 0,-47-8 0,-4-1 0,39 5 0,14 4 0,0 1 0,0 2 0,-1 0 0,-44-1 0,-486 8 0,551-1 0,0 0 0,-1-1 0,1 0 0,0 0 0,-1-1 0,1-1 0,0 0 0,0 0 0,-15-8 0,17 8 0,0 0 0,-1 0 0,1 1 0,0-1 0,-1 2 0,0-1 0,0 1 0,1 0 0,-1 1 0,-14 1 0,10-1 0,-1 0 0,1-1 0,-19-4 0,2-2 0,0 1 0,0 2 0,-54-2 0,-174 7 0,252-1 0,-1 0 0,0-1 0,1 0 0,-1 0 0,0 0 0,1-1 0,-1 1 0,1-1 0,0-1 0,0 1 0,0-1 0,-9-6 0,3 0 0,0-1 0,0 0 0,-16-22 0,21 25 0,-1-1 0,0 1 0,-1 0 0,0 0 0,0 1 0,0 0 0,-17-8 0,24 13 0,-1 1 0,1-1 0,-1 1 0,0-1 0,1 1 0,-1-1 0,0 1 0,1 0 0,-1 0 0,0 0 0,0 0 0,1 0 0,-3 1 0,3-1 0,0 1 0,1-1 0,-1 0 0,1 1 0,-1-1 0,1 0 0,-1 1 0,1-1 0,-1 1 0,1-1 0,-1 1 0,1-1 0,0 1 0,-1-1 0,1 1 0,0-1 0,-1 1 0,1-1 0,0 1 0,0 0 0,0-1 0,0 1 0,-1-1 0,1 1 0,0 0 0,0-1 0,0 1 0,0 0 0,0-1 0,0 1 0,1-1 0,-1 1 0,0 0 0,0-1 0,0 1 0,0-1 0,1 1 0,-1 0 0,0-1 0,1 1 0,3 7 0,0 0 0,1 0 0,0 0 0,1-1 0,-1 0 0,1 0 0,0 0 0,14 10 0,-7-5 0,14 16 0,45 74 0,-52-71 0,-4-11 0,-11-14 0,-1 0 0,1 1 0,5 11 0,-9-15 0,1 0 0,-1 0 0,1 0 0,0 0 0,0-1 0,0 1 0,0 0 0,5 3 0,-6-6 0,-4-5 0,-4-6 0,-61-69 0,41 54 0,21 20 0,-1 0 0,-10-13 0,15 16 0,0 0 0,1 0 0,-1 0 0,1 0 0,-1-1 0,1 1 0,0 0 0,0 0 0,0-1 0,1 1 0,-1-5 0,1-88 0,1 44 0,-1 50 0,0-1 0,0 1 0,0 0 0,0-1 0,1 1 0,-1 0 0,1 0 0,-1-1 0,1 1 0,0 0 0,0 0 0,2-4 0,-1 4 0,0 0 0,0 0 0,0 0 0,1 0 0,-1 1 0,1-1 0,-1 1 0,1-1 0,-1 1 0,4-1 0,10-4 0,0 2 0,0-1 0,0 2 0,0 0 0,1 1 0,-1 1 0,1 0 0,17 2 0,-29-1 0,1 0 0,-1 0 0,1 0 0,-1-1 0,12-3 0,-14 3 0,0 0 0,0-1 0,-1 1 0,1-1 0,0 0 0,0 0 0,-1 0 0,1 0 0,-1-1 0,0 1 0,3-4 0,9-10 0,-9 11 0,-1 1 0,0-1 0,0 0 0,-1 0 0,1 0 0,-1-1 0,0 1 0,3-9 0,-3 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23:4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29/4/2024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78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5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456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520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505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309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832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813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693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05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862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063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608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723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816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4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20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626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482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385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13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410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00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7179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2424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141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435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457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0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7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01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086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8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56AF4-9FCA-4818-B28D-98B33E97B48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6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94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18" Type="http://schemas.openxmlformats.org/officeDocument/2006/relationships/customXml" Target="../ink/ink3.xml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17" Type="http://schemas.openxmlformats.org/officeDocument/2006/relationships/image" Target="../media/image87.png"/><Relationship Id="rId2" Type="http://schemas.openxmlformats.org/officeDocument/2006/relationships/tags" Target="../tags/tag6.xml"/><Relationship Id="rId16" Type="http://schemas.openxmlformats.org/officeDocument/2006/relationships/customXml" Target="../ink/ink2.xml"/><Relationship Id="rId1" Type="http://schemas.openxmlformats.org/officeDocument/2006/relationships/tags" Target="../tags/tag5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86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8.png"/><Relationship Id="rId4" Type="http://schemas.openxmlformats.org/officeDocument/2006/relationships/image" Target="../media/image77.png"/><Relationship Id="rId9" Type="http://schemas.openxmlformats.org/officeDocument/2006/relationships/oleObject" Target="../embeddings/oleObject4.bin"/><Relationship Id="rId1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17" Type="http://schemas.openxmlformats.org/officeDocument/2006/relationships/image" Target="../media/image91.png"/><Relationship Id="rId2" Type="http://schemas.openxmlformats.org/officeDocument/2006/relationships/tags" Target="../tags/tag8.xml"/><Relationship Id="rId16" Type="http://schemas.openxmlformats.org/officeDocument/2006/relationships/customXml" Target="../ink/ink5.xml"/><Relationship Id="rId1" Type="http://schemas.openxmlformats.org/officeDocument/2006/relationships/tags" Target="../tags/tag7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0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4.bin"/><Relationship Id="rId1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png"/><Relationship Id="rId18" Type="http://schemas.openxmlformats.org/officeDocument/2006/relationships/image" Target="../media/image9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emf"/><Relationship Id="rId12" Type="http://schemas.openxmlformats.org/officeDocument/2006/relationships/oleObject" Target="../embeddings/oleObject6.bin"/><Relationship Id="rId17" Type="http://schemas.openxmlformats.org/officeDocument/2006/relationships/customXml" Target="../ink/ink7.xml"/><Relationship Id="rId2" Type="http://schemas.openxmlformats.org/officeDocument/2006/relationships/tags" Target="../tags/tag10.xml"/><Relationship Id="rId16" Type="http://schemas.openxmlformats.org/officeDocument/2006/relationships/image" Target="../media/image93.png"/><Relationship Id="rId1" Type="http://schemas.openxmlformats.org/officeDocument/2006/relationships/tags" Target="../tags/tag9.x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92.png"/><Relationship Id="rId15" Type="http://schemas.openxmlformats.org/officeDocument/2006/relationships/customXml" Target="../ink/ink6.xml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18" Type="http://schemas.openxmlformats.org/officeDocument/2006/relationships/image" Target="../media/image97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17" Type="http://schemas.openxmlformats.org/officeDocument/2006/relationships/customXml" Target="../ink/ink10.xml"/><Relationship Id="rId2" Type="http://schemas.openxmlformats.org/officeDocument/2006/relationships/tags" Target="../tags/tag12.xml"/><Relationship Id="rId16" Type="http://schemas.openxmlformats.org/officeDocument/2006/relationships/customXml" Target="../ink/ink9.xml"/><Relationship Id="rId1" Type="http://schemas.openxmlformats.org/officeDocument/2006/relationships/tags" Target="../tags/tag11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5.png"/><Relationship Id="rId9" Type="http://schemas.openxmlformats.org/officeDocument/2006/relationships/oleObject" Target="../embeddings/oleObject4.bin"/><Relationship Id="rId1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18" Type="http://schemas.openxmlformats.org/officeDocument/2006/relationships/image" Target="../media/image99.png"/><Relationship Id="rId3" Type="http://schemas.openxmlformats.org/officeDocument/2006/relationships/slideLayout" Target="../slideLayouts/slideLayout6.xml"/><Relationship Id="rId21" Type="http://schemas.openxmlformats.org/officeDocument/2006/relationships/customXml" Target="../ink/ink1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17" Type="http://schemas.openxmlformats.org/officeDocument/2006/relationships/customXml" Target="../ink/ink13.xml"/><Relationship Id="rId2" Type="http://schemas.openxmlformats.org/officeDocument/2006/relationships/tags" Target="../tags/tag14.xml"/><Relationship Id="rId16" Type="http://schemas.openxmlformats.org/officeDocument/2006/relationships/customXml" Target="../ink/ink12.xml"/><Relationship Id="rId20" Type="http://schemas.openxmlformats.org/officeDocument/2006/relationships/image" Target="../media/image100.png"/><Relationship Id="rId1" Type="http://schemas.openxmlformats.org/officeDocument/2006/relationships/tags" Target="../tags/tag13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5.bin"/><Relationship Id="rId19" Type="http://schemas.openxmlformats.org/officeDocument/2006/relationships/customXml" Target="../ink/ink14.xml"/><Relationship Id="rId4" Type="http://schemas.openxmlformats.org/officeDocument/2006/relationships/image" Target="../media/image98.png"/><Relationship Id="rId9" Type="http://schemas.openxmlformats.org/officeDocument/2006/relationships/oleObject" Target="../embeddings/oleObject4.bin"/><Relationship Id="rId14" Type="http://schemas.openxmlformats.org/officeDocument/2006/relationships/customXml" Target="../ink/ink11.xml"/><Relationship Id="rId22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6" Type="http://schemas.openxmlformats.org/officeDocument/2006/relationships/customXml" Target="../ink/ink17.xml"/><Relationship Id="rId1" Type="http://schemas.openxmlformats.org/officeDocument/2006/relationships/tags" Target="../tags/tag15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4.bin"/><Relationship Id="rId1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2" Type="http://schemas.openxmlformats.org/officeDocument/2006/relationships/tags" Target="../tags/tag18.xml"/><Relationship Id="rId16" Type="http://schemas.openxmlformats.org/officeDocument/2006/relationships/customXml" Target="../ink/ink19.xml"/><Relationship Id="rId1" Type="http://schemas.openxmlformats.org/officeDocument/2006/relationships/tags" Target="../tags/tag17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3.png"/><Relationship Id="rId9" Type="http://schemas.openxmlformats.org/officeDocument/2006/relationships/oleObject" Target="../embeddings/oleObject4.bin"/><Relationship Id="rId1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2" Type="http://schemas.openxmlformats.org/officeDocument/2006/relationships/tags" Target="../tags/tag20.xml"/><Relationship Id="rId16" Type="http://schemas.openxmlformats.org/officeDocument/2006/relationships/customXml" Target="../ink/ink21.xml"/><Relationship Id="rId1" Type="http://schemas.openxmlformats.org/officeDocument/2006/relationships/tags" Target="../tags/tag19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4.png"/><Relationship Id="rId9" Type="http://schemas.openxmlformats.org/officeDocument/2006/relationships/oleObject" Target="../embeddings/oleObject4.bin"/><Relationship Id="rId14" Type="http://schemas.openxmlformats.org/officeDocument/2006/relationships/customXml" Target="../ink/ink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2" Type="http://schemas.openxmlformats.org/officeDocument/2006/relationships/tags" Target="../tags/tag22.xml"/><Relationship Id="rId16" Type="http://schemas.openxmlformats.org/officeDocument/2006/relationships/customXml" Target="../ink/ink23.xml"/><Relationship Id="rId1" Type="http://schemas.openxmlformats.org/officeDocument/2006/relationships/tags" Target="../tags/tag21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5.png"/><Relationship Id="rId9" Type="http://schemas.openxmlformats.org/officeDocument/2006/relationships/oleObject" Target="../embeddings/oleObject4.bin"/><Relationship Id="rId14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png"/><Relationship Id="rId2" Type="http://schemas.openxmlformats.org/officeDocument/2006/relationships/tags" Target="../tags/tag24.xml"/><Relationship Id="rId16" Type="http://schemas.openxmlformats.org/officeDocument/2006/relationships/customXml" Target="../ink/ink25.xml"/><Relationship Id="rId1" Type="http://schemas.openxmlformats.org/officeDocument/2006/relationships/tags" Target="../tags/tag23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6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6.png"/><Relationship Id="rId9" Type="http://schemas.openxmlformats.org/officeDocument/2006/relationships/oleObject" Target="../embeddings/oleObject4.bin"/><Relationship Id="rId14" Type="http://schemas.openxmlformats.org/officeDocument/2006/relationships/customXml" Target="../ink/ink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customXml" Target="../ink/ink26.xml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png"/><Relationship Id="rId5" Type="http://schemas.openxmlformats.org/officeDocument/2006/relationships/image" Target="../media/image8.emf"/><Relationship Id="rId15" Type="http://schemas.openxmlformats.org/officeDocument/2006/relationships/customXml" Target="../ink/ink27.xml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15.png"/><Relationship Id="rId3" Type="http://schemas.openxmlformats.org/officeDocument/2006/relationships/tags" Target="../tags/tag29.xml"/><Relationship Id="rId21" Type="http://schemas.openxmlformats.org/officeDocument/2006/relationships/image" Target="../media/image18.png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4.png"/><Relationship Id="rId2" Type="http://schemas.openxmlformats.org/officeDocument/2006/relationships/tags" Target="../tags/tag28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tags" Target="../tags/tag36.xml"/><Relationship Id="rId19" Type="http://schemas.openxmlformats.org/officeDocument/2006/relationships/image" Target="../media/image16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16.png"/><Relationship Id="rId3" Type="http://schemas.openxmlformats.org/officeDocument/2006/relationships/tags" Target="../tags/tag40.xml"/><Relationship Id="rId21" Type="http://schemas.openxmlformats.org/officeDocument/2006/relationships/image" Target="../media/image19.png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image" Target="../media/image14.png"/><Relationship Id="rId25" Type="http://schemas.openxmlformats.org/officeDocument/2006/relationships/image" Target="../media/image11.png"/><Relationship Id="rId2" Type="http://schemas.openxmlformats.org/officeDocument/2006/relationships/tags" Target="../tags/tag39.xml"/><Relationship Id="rId16" Type="http://schemas.openxmlformats.org/officeDocument/2006/relationships/image" Target="../media/image13.png"/><Relationship Id="rId20" Type="http://schemas.openxmlformats.org/officeDocument/2006/relationships/image" Target="../media/image18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15.png"/><Relationship Id="rId5" Type="http://schemas.openxmlformats.org/officeDocument/2006/relationships/tags" Target="../tags/tag42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tags" Target="../tags/tag47.xml"/><Relationship Id="rId19" Type="http://schemas.openxmlformats.org/officeDocument/2006/relationships/image" Target="../media/image17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notesSlide" Target="../notesSlides/notesSlide10.xml"/><Relationship Id="rId2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13" Type="http://schemas.openxmlformats.org/officeDocument/2006/relationships/image" Target="../media/image25.png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23.png"/><Relationship Id="rId5" Type="http://schemas.openxmlformats.org/officeDocument/2006/relationships/tags" Target="../tags/tag55.xml"/><Relationship Id="rId15" Type="http://schemas.openxmlformats.org/officeDocument/2006/relationships/image" Target="../media/image27.png"/><Relationship Id="rId10" Type="http://schemas.openxmlformats.org/officeDocument/2006/relationships/image" Target="../media/image4.png"/><Relationship Id="rId4" Type="http://schemas.openxmlformats.org/officeDocument/2006/relationships/tags" Target="../tags/tag54.xml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7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hyperlink" Target="http://loki.cs.brown.edu:8081/webae/images/cover-large.jpg" TargetMode="External"/><Relationship Id="rId4" Type="http://schemas.openxmlformats.org/officeDocument/2006/relationships/image" Target="../media/image7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61.xml"/><Relationship Id="rId21" Type="http://schemas.openxmlformats.org/officeDocument/2006/relationships/image" Target="../media/image45.png"/><Relationship Id="rId7" Type="http://schemas.openxmlformats.org/officeDocument/2006/relationships/tags" Target="../tags/tag65.xml"/><Relationship Id="rId12" Type="http://schemas.openxmlformats.org/officeDocument/2006/relationships/notesSlide" Target="../notesSlides/notesSlide20.xml"/><Relationship Id="rId17" Type="http://schemas.openxmlformats.org/officeDocument/2006/relationships/image" Target="../media/image41.png"/><Relationship Id="rId2" Type="http://schemas.openxmlformats.org/officeDocument/2006/relationships/tags" Target="../tags/tag60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63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tags" Target="../tags/tag68.xml"/><Relationship Id="rId19" Type="http://schemas.openxmlformats.org/officeDocument/2006/relationships/image" Target="../media/image43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71.xml"/><Relationship Id="rId21" Type="http://schemas.openxmlformats.org/officeDocument/2006/relationships/image" Target="../media/image45.png"/><Relationship Id="rId7" Type="http://schemas.openxmlformats.org/officeDocument/2006/relationships/tags" Target="../tags/tag75.xml"/><Relationship Id="rId12" Type="http://schemas.openxmlformats.org/officeDocument/2006/relationships/notesSlide" Target="../notesSlides/notesSlide21.xml"/><Relationship Id="rId17" Type="http://schemas.openxmlformats.org/officeDocument/2006/relationships/image" Target="../media/image41.png"/><Relationship Id="rId2" Type="http://schemas.openxmlformats.org/officeDocument/2006/relationships/tags" Target="../tags/tag70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73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tags" Target="../tags/tag78.xml"/><Relationship Id="rId19" Type="http://schemas.openxmlformats.org/officeDocument/2006/relationships/image" Target="../media/image43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49.png"/><Relationship Id="rId18" Type="http://schemas.openxmlformats.org/officeDocument/2006/relationships/image" Target="../media/image45.png"/><Relationship Id="rId3" Type="http://schemas.openxmlformats.org/officeDocument/2006/relationships/tags" Target="../tags/tag81.xml"/><Relationship Id="rId21" Type="http://schemas.openxmlformats.org/officeDocument/2006/relationships/image" Target="../media/image42.png"/><Relationship Id="rId7" Type="http://schemas.openxmlformats.org/officeDocument/2006/relationships/tags" Target="../tags/tag85.xml"/><Relationship Id="rId12" Type="http://schemas.openxmlformats.org/officeDocument/2006/relationships/image" Target="../media/image48.png"/><Relationship Id="rId17" Type="http://schemas.openxmlformats.org/officeDocument/2006/relationships/image" Target="../media/image44.png"/><Relationship Id="rId2" Type="http://schemas.openxmlformats.org/officeDocument/2006/relationships/tags" Target="../tags/tag80.xml"/><Relationship Id="rId16" Type="http://schemas.openxmlformats.org/officeDocument/2006/relationships/image" Target="../media/image52.png"/><Relationship Id="rId20" Type="http://schemas.openxmlformats.org/officeDocument/2006/relationships/image" Target="../media/image47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notesSlide" Target="../notesSlides/notesSlide22.xml"/><Relationship Id="rId5" Type="http://schemas.openxmlformats.org/officeDocument/2006/relationships/tags" Target="../tags/tag83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53.pn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48.png"/><Relationship Id="rId18" Type="http://schemas.openxmlformats.org/officeDocument/2006/relationships/image" Target="../media/image45.png"/><Relationship Id="rId3" Type="http://schemas.openxmlformats.org/officeDocument/2006/relationships/tags" Target="../tags/tag90.xml"/><Relationship Id="rId21" Type="http://schemas.openxmlformats.org/officeDocument/2006/relationships/customXml" Target="../ink/ink28.xml"/><Relationship Id="rId7" Type="http://schemas.openxmlformats.org/officeDocument/2006/relationships/tags" Target="../tags/tag94.xml"/><Relationship Id="rId12" Type="http://schemas.openxmlformats.org/officeDocument/2006/relationships/notesSlide" Target="../notesSlides/notesSlide23.xml"/><Relationship Id="rId17" Type="http://schemas.openxmlformats.org/officeDocument/2006/relationships/image" Target="../media/image44.png"/><Relationship Id="rId25" Type="http://schemas.openxmlformats.org/officeDocument/2006/relationships/image" Target="../media/image49.png"/><Relationship Id="rId2" Type="http://schemas.openxmlformats.org/officeDocument/2006/relationships/tags" Target="../tags/tag89.xml"/><Relationship Id="rId16" Type="http://schemas.openxmlformats.org/officeDocument/2006/relationships/image" Target="../media/image52.png"/><Relationship Id="rId20" Type="http://schemas.openxmlformats.org/officeDocument/2006/relationships/image" Target="../media/image53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42.png"/><Relationship Id="rId5" Type="http://schemas.openxmlformats.org/officeDocument/2006/relationships/tags" Target="../tags/tag92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tags" Target="../tags/tag97.xml"/><Relationship Id="rId19" Type="http://schemas.openxmlformats.org/officeDocument/2006/relationships/image" Target="../media/image47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00.xml"/><Relationship Id="rId7" Type="http://schemas.openxmlformats.org/officeDocument/2006/relationships/image" Target="../media/image56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57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55.png"/><Relationship Id="rId4" Type="http://schemas.openxmlformats.org/officeDocument/2006/relationships/tags" Target="../tags/tag101.xml"/><Relationship Id="rId9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04.xml"/><Relationship Id="rId7" Type="http://schemas.openxmlformats.org/officeDocument/2006/relationships/image" Target="../media/image56.png"/><Relationship Id="rId12" Type="http://schemas.openxmlformats.org/officeDocument/2006/relationships/image" Target="../media/image57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58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55.png"/><Relationship Id="rId4" Type="http://schemas.openxmlformats.org/officeDocument/2006/relationships/tags" Target="../tags/tag105.xml"/><Relationship Id="rId9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6.xml"/><Relationship Id="rId6" Type="http://schemas.openxmlformats.org/officeDocument/2006/relationships/image" Target="../media/image66.png"/><Relationship Id="rId5" Type="http://schemas.openxmlformats.org/officeDocument/2006/relationships/image" Target="../media/image4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32.xml"/><Relationship Id="rId18" Type="http://schemas.openxmlformats.org/officeDocument/2006/relationships/image" Target="../media/image72.png"/><Relationship Id="rId3" Type="http://schemas.openxmlformats.org/officeDocument/2006/relationships/notesSlide" Target="../notesSlides/notesSlide27.xml"/><Relationship Id="rId7" Type="http://schemas.openxmlformats.org/officeDocument/2006/relationships/customXml" Target="../ink/ink29.xml"/><Relationship Id="rId12" Type="http://schemas.openxmlformats.org/officeDocument/2006/relationships/image" Target="../media/image69.png"/><Relationship Id="rId17" Type="http://schemas.openxmlformats.org/officeDocument/2006/relationships/customXml" Target="../ink/ink34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1" Type="http://schemas.openxmlformats.org/officeDocument/2006/relationships/tags" Target="../tags/tag107.xml"/><Relationship Id="rId6" Type="http://schemas.openxmlformats.org/officeDocument/2006/relationships/image" Target="../media/image66.png"/><Relationship Id="rId11" Type="http://schemas.openxmlformats.org/officeDocument/2006/relationships/customXml" Target="../ink/ink31.xml"/><Relationship Id="rId5" Type="http://schemas.openxmlformats.org/officeDocument/2006/relationships/image" Target="../media/image4.png"/><Relationship Id="rId15" Type="http://schemas.openxmlformats.org/officeDocument/2006/relationships/customXml" Target="../ink/ink33.xml"/><Relationship Id="rId10" Type="http://schemas.openxmlformats.org/officeDocument/2006/relationships/image" Target="../media/image68.png"/><Relationship Id="rId19" Type="http://schemas.openxmlformats.org/officeDocument/2006/relationships/customXml" Target="../ink/ink35.xml"/><Relationship Id="rId4" Type="http://schemas.openxmlformats.org/officeDocument/2006/relationships/image" Target="../media/image65.png"/><Relationship Id="rId9" Type="http://schemas.openxmlformats.org/officeDocument/2006/relationships/customXml" Target="../ink/ink30.xml"/><Relationship Id="rId1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110.xml"/><Relationship Id="rId7" Type="http://schemas.openxmlformats.org/officeDocument/2006/relationships/notesSlide" Target="../notesSlides/notesSlide33.xml"/><Relationship Id="rId12" Type="http://schemas.openxmlformats.org/officeDocument/2006/relationships/image" Target="../media/image109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08.png"/><Relationship Id="rId5" Type="http://schemas.openxmlformats.org/officeDocument/2006/relationships/tags" Target="../tags/tag112.xml"/><Relationship Id="rId10" Type="http://schemas.openxmlformats.org/officeDocument/2006/relationships/image" Target="../media/image107.png"/><Relationship Id="rId4" Type="http://schemas.openxmlformats.org/officeDocument/2006/relationships/tags" Target="../tags/tag111.xml"/><Relationship Id="rId9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0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109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08.png"/><Relationship Id="rId5" Type="http://schemas.openxmlformats.org/officeDocument/2006/relationships/tags" Target="../tags/tag117.xml"/><Relationship Id="rId10" Type="http://schemas.openxmlformats.org/officeDocument/2006/relationships/image" Target="../media/image107.png"/><Relationship Id="rId4" Type="http://schemas.openxmlformats.org/officeDocument/2006/relationships/tags" Target="../tags/tag116.xml"/><Relationship Id="rId9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098531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9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Dynamic Programming II: Knapsack, Interval Scheduling, Bellman-Ford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14038"/>
              </p:ext>
            </p:extLst>
          </p:nvPr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13" name="Picture 12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263CBDE4-C077-E988-7BE8-F063DADC78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\textcolor{red}{Initialization}: &#10;&#10;\end{document}" title="IguanaTex Bitmap Display">
            <a:extLst>
              <a:ext uri="{FF2B5EF4-FFF2-40B4-BE49-F238E27FC236}">
                <a16:creationId xmlns:a16="http://schemas.microsoft.com/office/drawing/2014/main" id="{16A13D99-2109-423F-D5DA-CE2B7870AA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9600" y="2436448"/>
            <a:ext cx="1788935" cy="219168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9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9235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9235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203125" r="-3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306316" r="-300897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97" t="-406316" r="-3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983AE9-F201-8935-63BA-127502A531C4}"/>
                  </a:ext>
                </a:extLst>
              </p14:cNvPr>
              <p14:cNvContentPartPr/>
              <p14:nvPr/>
            </p14:nvContentPartPr>
            <p14:xfrm>
              <a:off x="3347879" y="3716138"/>
              <a:ext cx="99360" cy="45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983AE9-F201-8935-63BA-127502A531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1759" y="3710018"/>
                <a:ext cx="1116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59AE4A-0721-DAFB-E343-2AE7990D3B5C}"/>
                  </a:ext>
                </a:extLst>
              </p14:cNvPr>
              <p14:cNvContentPartPr/>
              <p14:nvPr/>
            </p14:nvContentPartPr>
            <p14:xfrm>
              <a:off x="3385679" y="4267298"/>
              <a:ext cx="120960" cy="417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59AE4A-0721-DAFB-E343-2AE7990D3B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9559" y="4261178"/>
                <a:ext cx="1332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729ED1-D8CC-4450-1BB6-4067A9B49173}"/>
                  </a:ext>
                </a:extLst>
              </p14:cNvPr>
              <p14:cNvContentPartPr/>
              <p14:nvPr/>
            </p14:nvContentPartPr>
            <p14:xfrm>
              <a:off x="3367679" y="4860578"/>
              <a:ext cx="121320" cy="39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729ED1-D8CC-4450-1BB6-4067A9B491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1559" y="4854458"/>
                <a:ext cx="13356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9098286-F23B-9C81-FDC2-57240F2A84E5}"/>
              </a:ext>
            </a:extLst>
          </p:cNvPr>
          <p:cNvSpPr txBox="1">
            <a:spLocks/>
          </p:cNvSpPr>
          <p:nvPr/>
        </p:nvSpPr>
        <p:spPr>
          <a:xfrm>
            <a:off x="3124200" y="639557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700296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700296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897" t="-203125" r="-2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BC5E2D-6953-34AA-690F-A0243581C449}"/>
                  </a:ext>
                </a:extLst>
              </p14:cNvPr>
              <p14:cNvContentPartPr/>
              <p14:nvPr/>
            </p14:nvContentPartPr>
            <p14:xfrm>
              <a:off x="2348519" y="3597338"/>
              <a:ext cx="3359160" cy="50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BC5E2D-6953-34AA-690F-A0243581C4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0519" y="3579338"/>
                <a:ext cx="33948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FEC242-49A7-563F-4A1A-C4D7B9D2DEF1}"/>
                  </a:ext>
                </a:extLst>
              </p14:cNvPr>
              <p14:cNvContentPartPr/>
              <p14:nvPr/>
            </p14:nvContentPartPr>
            <p14:xfrm>
              <a:off x="4883999" y="3690218"/>
              <a:ext cx="386640" cy="419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FEC242-49A7-563F-4A1A-C4D7B9D2DE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6359" y="3672218"/>
                <a:ext cx="422280" cy="45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B5ABBEC-0F66-B82F-8F5E-7450D93C279B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44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529567"/>
                  </p:ext>
                </p:extLst>
              </p:nvPr>
            </p:nvGraphicFramePr>
            <p:xfrm>
              <a:off x="609600" y="2819400"/>
              <a:ext cx="8153400" cy="29565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529567"/>
                  </p:ext>
                </p:extLst>
              </p:nvPr>
            </p:nvGraphicFramePr>
            <p:xfrm>
              <a:off x="609600" y="2819400"/>
              <a:ext cx="8153400" cy="29565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897" t="-277143" r="-200897" b="-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300" imgH="165100" progId="Equation.DSMT4">
                  <p:embed/>
                </p:oleObj>
              </mc:Choice>
              <mc:Fallback>
                <p:oleObj name="Equation" r:id="rId12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8DA700-5EC4-3334-4DAF-C9898516390C}"/>
                  </a:ext>
                </a:extLst>
              </p14:cNvPr>
              <p14:cNvContentPartPr/>
              <p14:nvPr/>
            </p14:nvContentPartPr>
            <p14:xfrm>
              <a:off x="4955639" y="4252898"/>
              <a:ext cx="361440" cy="42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8DA700-5EC4-3334-4DAF-C989851639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7999" y="4234898"/>
                <a:ext cx="3970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EB6FAA-6BB5-423B-7901-28C961616AE1}"/>
                  </a:ext>
                </a:extLst>
              </p14:cNvPr>
              <p14:cNvContentPartPr/>
              <p14:nvPr/>
            </p14:nvContentPartPr>
            <p14:xfrm>
              <a:off x="2339159" y="4146338"/>
              <a:ext cx="3373560" cy="52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EB6FAA-6BB5-423B-7901-28C961616A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21159" y="4128698"/>
                <a:ext cx="3409200" cy="55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5970C32-C5D1-CA6E-9295-08F988E4808E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79984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5057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65057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897" t="-406316" r="-2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E75203-229C-C028-78A7-05782BB448D9}"/>
                  </a:ext>
                </a:extLst>
              </p14:cNvPr>
              <p14:cNvContentPartPr/>
              <p14:nvPr/>
            </p14:nvContentPartPr>
            <p14:xfrm>
              <a:off x="4751159" y="4874978"/>
              <a:ext cx="137520" cy="370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E75203-229C-C028-78A7-05782BB448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45039" y="4868858"/>
                <a:ext cx="149760" cy="382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93CCCE5-3644-7846-76B9-B901393E6E40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28847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7169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7169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203125" r="-1008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1C1F2B-E100-205C-9B76-BEB612935A01}"/>
                  </a:ext>
                </a:extLst>
              </p14:cNvPr>
              <p14:cNvContentPartPr/>
              <p14:nvPr/>
            </p14:nvContentPartPr>
            <p14:xfrm>
              <a:off x="6296999" y="3717578"/>
              <a:ext cx="324720" cy="39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1C1F2B-E100-205C-9B76-BEB612935A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78999" y="3699938"/>
                <a:ext cx="3603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34E9DD-CCD8-AA9F-E927-78CE04394A04}"/>
                  </a:ext>
                </a:extLst>
              </p14:cNvPr>
              <p14:cNvContentPartPr/>
              <p14:nvPr/>
            </p14:nvContentPartPr>
            <p14:xfrm>
              <a:off x="3718319" y="3595538"/>
              <a:ext cx="3222000" cy="483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34E9DD-CCD8-AA9F-E927-78CE04394A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00319" y="3577898"/>
                <a:ext cx="32576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88A1EF-5FAA-DDDE-E289-DCA825E2DE1C}"/>
                  </a:ext>
                </a:extLst>
              </p14:cNvPr>
              <p14:cNvContentPartPr/>
              <p14:nvPr/>
            </p14:nvContentPartPr>
            <p14:xfrm>
              <a:off x="6898919" y="4073618"/>
              <a:ext cx="1965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88A1EF-5FAA-DDDE-E289-DCA825E2DE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81279" y="4055978"/>
                <a:ext cx="2322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0274F38-3F2E-294D-14E0-B80CD9904BE6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9298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5502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550242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306316" r="-100897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882FF5C-D9C7-80AC-7106-8E1909C75396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90623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0431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04317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97" t="-406316" r="-100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61228B2-2531-E075-E404-9440D09714DF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6618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137021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max(0,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137021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203125" r="-89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7150140-E63A-5688-BD18-20E4B3F4AAA1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6735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470290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max(1,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+1)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470290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306316" r="-897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98CB239-090D-2B71-2B9E-189674991E52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7790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376738"/>
            <a:ext cx="9002881" cy="527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Technique</a:t>
            </a:r>
            <a:r>
              <a:rPr lang="en-US" dirty="0">
                <a:solidFill>
                  <a:srgbClr val="3A3A82"/>
                </a:solidFill>
              </a:rPr>
              <a:t> for solving optimization problems.</a:t>
            </a:r>
          </a:p>
          <a:p>
            <a:pPr marL="0" indent="0"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Solve problem by solving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sub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-problems and combine: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latin typeface="+mj-lt"/>
                <a:cs typeface="Times New Roman"/>
              </a:rPr>
              <a:t>This is called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/>
              </a:rPr>
              <a:t>Optimal substructure </a:t>
            </a:r>
            <a:r>
              <a:rPr lang="en-US" sz="3200" dirty="0">
                <a:solidFill>
                  <a:srgbClr val="3A3A82"/>
                </a:solidFill>
                <a:latin typeface="+mj-lt"/>
                <a:cs typeface="Times New Roman"/>
              </a:rPr>
              <a:t>property.</a:t>
            </a:r>
            <a:endParaRPr lang="en-US" sz="3200" dirty="0">
              <a:solidFill>
                <a:srgbClr val="3A3A82"/>
              </a:solidFill>
              <a:latin typeface="+mj-lt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Similar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 to divide-and-conquer: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recursion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 (for   solving sub-problems)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 Sub-problems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overlap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: solve them only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once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!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  <a:cs typeface="Calibri"/>
              </a:rPr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  <a:cs typeface="Calibri"/>
              </a:rPr>
              <a:t>			</a:t>
            </a:r>
            <a:r>
              <a:rPr lang="en-US" sz="3200" dirty="0">
                <a:solidFill>
                  <a:srgbClr val="3A3A82"/>
                </a:solidFill>
                <a:cs typeface="Calibri"/>
              </a:rPr>
              <a:t>DP = recursion + re-use (</a:t>
            </a:r>
            <a:r>
              <a:rPr lang="en-US" dirty="0" err="1">
                <a:solidFill>
                  <a:srgbClr val="FF0000"/>
                </a:solidFill>
              </a:rPr>
              <a:t>Memoization</a:t>
            </a:r>
            <a:r>
              <a:rPr lang="en-US" dirty="0"/>
              <a:t>)</a:t>
            </a:r>
            <a:endParaRPr lang="en-US" sz="3200" dirty="0">
              <a:solidFill>
                <a:srgbClr val="3A3A82"/>
              </a:solidFill>
              <a:cs typeface="Calibri"/>
            </a:endParaRPr>
          </a:p>
          <a:p>
            <a:endParaRPr lang="en-US" sz="3200"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F142DC-D078-ADD7-DE55-7E05BB1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6681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64923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max(2,0+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964923"/>
                  </p:ext>
                </p:extLst>
              </p:nvPr>
            </p:nvGraphicFramePr>
            <p:xfrm>
              <a:off x="609600" y="2819400"/>
              <a:ext cx="8153400" cy="2895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358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89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897" t="-406316" r="-897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A9899B4-6AD9-E5C7-9906-68D1298D611F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88930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10420"/>
              </p:ext>
            </p:extLst>
          </p:nvPr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pic>
        <p:nvPicPr>
          <p:cNvPr id="5" name="Picture 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D5D617C-F32D-4BD3-5700-69E502B201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begin{document}&#10;&#10;\noindent 3 items, $W=4$\\&#10;$w_1=2, v_1=1, w_2=2, v_2=1, w_3=3, v_3=5$&#10;&#10;\end{document}" title="IguanaTex Bitmap Display">
            <a:extLst>
              <a:ext uri="{FF2B5EF4-FFF2-40B4-BE49-F238E27FC236}">
                <a16:creationId xmlns:a16="http://schemas.microsoft.com/office/drawing/2014/main" id="{D69F03B7-BF3C-39B4-FC8F-1F375FFA2B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95359" y="1143000"/>
            <a:ext cx="4918857" cy="52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0F8D90-B55D-1B84-8A50-E5796740F2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14:cNvPr>
              <p14:cNvContentPartPr/>
              <p14:nvPr/>
            </p14:nvContentPartPr>
            <p14:xfrm>
              <a:off x="-1197121" y="10067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E6DC82-89DD-61CB-22F7-0C66B17C5C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14761" y="98877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402E85C-67AC-AE09-22CE-8E51271A41DF}"/>
              </a:ext>
            </a:extLst>
          </p:cNvPr>
          <p:cNvSpPr txBox="1">
            <a:spLocks/>
          </p:cNvSpPr>
          <p:nvPr/>
        </p:nvSpPr>
        <p:spPr>
          <a:xfrm>
            <a:off x="3221803" y="643153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99311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832470" y="3830194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4837629" y="3787378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>
                <a:solidFill>
                  <a:srgbClr val="3A3A82"/>
                </a:solidFill>
              </a:rPr>
              <a:t>Case study II: 0/1 Knapsack </a:t>
            </a:r>
            <a:br>
              <a:rPr lang="en-US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\documentclass{article}&#10;\usepackage{amsmath}&#10;\pagestyle{empty}&#10;\begin{document}&#10;&#10;$\textbf{return } \textrm{DP}[n,W]$&#10;&#10;&#10;\end{document}" title="IguanaTex Bitmap Display">
            <a:extLst>
              <a:ext uri="{FF2B5EF4-FFF2-40B4-BE49-F238E27FC236}">
                <a16:creationId xmlns:a16="http://schemas.microsoft.com/office/drawing/2014/main" id="{3DD82AFF-989F-2C1F-D0E9-A50BFCAF1F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40805" y="5534443"/>
            <a:ext cx="2350907" cy="31283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Array DP[][]&#10;&#10;&#10;\end{document}" title="IguanaTex Bitmap Display">
            <a:extLst>
              <a:ext uri="{FF2B5EF4-FFF2-40B4-BE49-F238E27FC236}">
                <a16:creationId xmlns:a16="http://schemas.microsoft.com/office/drawing/2014/main" id="{410308E7-5F05-D938-F8C5-0CE05E4FCD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5131" y="1877907"/>
            <a:ext cx="164095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\textrm{DP}[i,0] \leftarrow 0$&#10;&#10;&#10;\end{document}" title="IguanaTex Bitmap Display">
            <a:extLst>
              <a:ext uri="{FF2B5EF4-FFF2-40B4-BE49-F238E27FC236}">
                <a16:creationId xmlns:a16="http://schemas.microsoft.com/office/drawing/2014/main" id="{989B427A-FD8D-6BF4-F641-EB7E402262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1145" y="2584820"/>
            <a:ext cx="1640950" cy="312830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j &lt; w_i$ \textbf{ then }&#10;&#10;&#10;\end{document}" title="IguanaTex Bitmap Display">
            <a:extLst>
              <a:ext uri="{FF2B5EF4-FFF2-40B4-BE49-F238E27FC236}">
                <a16:creationId xmlns:a16="http://schemas.microsoft.com/office/drawing/2014/main" id="{99FD8776-5D1C-D687-8EF6-49E1D77827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48544" y="4346083"/>
            <a:ext cx="2176696" cy="280984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\textrm{DP}[i,j] \leftarrow\textrm{DP}[i-1,j]$&#10;&#10;\end{document}" title="IguanaTex Bitmap Display">
            <a:extLst>
              <a:ext uri="{FF2B5EF4-FFF2-40B4-BE49-F238E27FC236}">
                <a16:creationId xmlns:a16="http://schemas.microsoft.com/office/drawing/2014/main" id="{99AECB55-A328-4F04-12FF-51CDF1AD827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273563" y="4723544"/>
            <a:ext cx="3000917" cy="31282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For} $i = 0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FDDC606E-1595-D1D0-1A7E-F85A43C0EDD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45241" y="2257089"/>
            <a:ext cx="2431454" cy="222914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109A420E-8B38-D27C-2A70-95530DDDF9E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5131" y="3621165"/>
            <a:ext cx="2431454" cy="21916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\textrm{DP}[0,j] \leftarrow 0$&#10;&#10;&#10;\end{document}" title="IguanaTex Bitmap Display">
            <a:extLst>
              <a:ext uri="{FF2B5EF4-FFF2-40B4-BE49-F238E27FC236}">
                <a16:creationId xmlns:a16="http://schemas.microsoft.com/office/drawing/2014/main" id="{A0515C26-56BC-0B06-9753-73CB9DDBB34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01145" y="3270764"/>
            <a:ext cx="1680288" cy="31283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12A453C-752B-8870-F4B1-A40E147E9BC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45241" y="2963581"/>
            <a:ext cx="2620650" cy="279111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341454E-BD4F-F3DC-72F5-2B4175BD87F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01145" y="3968702"/>
            <a:ext cx="2620650" cy="27911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4832470" y="271887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4880227" y="267605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832470" y="551808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6CC423-1230-6FD4-C931-B3925B971ED8}"/>
              </a:ext>
            </a:extLst>
          </p:cNvPr>
          <p:cNvSpPr txBox="1"/>
          <p:nvPr/>
        </p:nvSpPr>
        <p:spPr>
          <a:xfrm>
            <a:off x="4880227" y="547526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Goal</a:t>
            </a:r>
          </a:p>
        </p:txBody>
      </p:sp>
      <p:pic>
        <p:nvPicPr>
          <p:cNvPr id="11" name="Picture 10" descr="\documentclass{article}&#10;\usepackage{amsmath}&#10;\pagestyle{empty}&#10;\begin{document}&#10;&#10;\textbf{else} $\textrm{DP}[i,j] \leftarrow \max(\textrm{DP}[i-1,j], \textrm{DP}[i-1,j-w_i]+v_i)$&#10;&#10;&#10;\end{document}" title="IguanaTex Bitmap Display">
            <a:extLst>
              <a:ext uri="{FF2B5EF4-FFF2-40B4-BE49-F238E27FC236}">
                <a16:creationId xmlns:a16="http://schemas.microsoft.com/office/drawing/2014/main" id="{86C3BF23-0F6E-9256-6ABD-47B1AAB8B3D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48546" y="5096983"/>
            <a:ext cx="7524779" cy="3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1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832470" y="3830194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4837629" y="3787378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>
                <a:solidFill>
                  <a:srgbClr val="3A3A82"/>
                </a:solidFill>
              </a:rPr>
              <a:t>Case study II: 0/1 Knapsack </a:t>
            </a:r>
            <a:br>
              <a:rPr lang="en-US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59" name="Picture 58" descr="\documentclass{article}&#10;\usepackage{amsmath}&#10;\pagestyle{empty}&#10;\begin{document}&#10;&#10;Array DP[][]&#10;&#10;&#10;\end{document}" title="IguanaTex Bitmap Display">
            <a:extLst>
              <a:ext uri="{FF2B5EF4-FFF2-40B4-BE49-F238E27FC236}">
                <a16:creationId xmlns:a16="http://schemas.microsoft.com/office/drawing/2014/main" id="{410308E7-5F05-D938-F8C5-0CE05E4FCD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5131" y="1877907"/>
            <a:ext cx="164095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\textrm{DP}[i,0] \leftarrow 0$&#10;&#10;&#10;\end{document}" title="IguanaTex Bitmap Display">
            <a:extLst>
              <a:ext uri="{FF2B5EF4-FFF2-40B4-BE49-F238E27FC236}">
                <a16:creationId xmlns:a16="http://schemas.microsoft.com/office/drawing/2014/main" id="{989B427A-FD8D-6BF4-F641-EB7E402262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1145" y="2584820"/>
            <a:ext cx="1640950" cy="312830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j &lt; w_i$ \textbf{ then }&#10;&#10;&#10;\end{document}" title="IguanaTex Bitmap Display">
            <a:extLst>
              <a:ext uri="{FF2B5EF4-FFF2-40B4-BE49-F238E27FC236}">
                <a16:creationId xmlns:a16="http://schemas.microsoft.com/office/drawing/2014/main" id="{99FD8776-5D1C-D687-8EF6-49E1D77827B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48544" y="4346083"/>
            <a:ext cx="2176696" cy="280984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For} $i = 0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FDDC606E-1595-D1D0-1A7E-F85A43C0EDD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45241" y="2257089"/>
            <a:ext cx="2431454" cy="222914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109A420E-8B38-D27C-2A70-95530DDDF9E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5131" y="3621165"/>
            <a:ext cx="2431454" cy="21916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\textrm{DP}[0,j] \leftarrow 0$&#10;&#10;&#10;\end{document}" title="IguanaTex Bitmap Display">
            <a:extLst>
              <a:ext uri="{FF2B5EF4-FFF2-40B4-BE49-F238E27FC236}">
                <a16:creationId xmlns:a16="http://schemas.microsoft.com/office/drawing/2014/main" id="{A0515C26-56BC-0B06-9753-73CB9DDBB3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01145" y="3270764"/>
            <a:ext cx="1680288" cy="31283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12A453C-752B-8870-F4B1-A40E147E9BC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45241" y="2963581"/>
            <a:ext cx="2620650" cy="279111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textbf{For} $j = 1 \textrm{ to }W$ \textbf{do}&#10;&#10;&#10;\end{document}" title="IguanaTex Bitmap Display">
            <a:extLst>
              <a:ext uri="{FF2B5EF4-FFF2-40B4-BE49-F238E27FC236}">
                <a16:creationId xmlns:a16="http://schemas.microsoft.com/office/drawing/2014/main" id="{C341454E-BD4F-F3DC-72F5-2B4175BD87F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01145" y="3968702"/>
            <a:ext cx="2620650" cy="27911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4832470" y="271887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4880227" y="267605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832470" y="551808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6CC423-1230-6FD4-C931-B3925B971ED8}"/>
              </a:ext>
            </a:extLst>
          </p:cNvPr>
          <p:cNvSpPr txBox="1"/>
          <p:nvPr/>
        </p:nvSpPr>
        <p:spPr>
          <a:xfrm>
            <a:off x="4880227" y="5475266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Goal</a:t>
            </a:r>
          </a:p>
        </p:txBody>
      </p:sp>
      <p:pic>
        <p:nvPicPr>
          <p:cNvPr id="70" name="Picture 69" descr="\documentclass{article}&#10;\usepackage{amsmath}&#10;\pagestyle{empty}&#10;\usepackage{xcolor}&#10;\begin{document}&#10;&#10;Running time: \textcolor{red}{$\Theta(nW)$}&#10;&#10;&#10;\end{document}" title="IguanaTex Bitmap Display">
            <a:extLst>
              <a:ext uri="{FF2B5EF4-FFF2-40B4-BE49-F238E27FC236}">
                <a16:creationId xmlns:a16="http://schemas.microsoft.com/office/drawing/2014/main" id="{56DB4DAE-DC46-8B3A-D3C5-1CCDD922018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006837" y="6021580"/>
            <a:ext cx="3062730" cy="312830"/>
          </a:xfrm>
          <a:prstGeom prst="rect">
            <a:avLst/>
          </a:prstGeom>
        </p:spPr>
      </p:pic>
      <p:sp>
        <p:nvSpPr>
          <p:cNvPr id="71" name="Content Placeholder 2 2">
            <a:extLst>
              <a:ext uri="{FF2B5EF4-FFF2-40B4-BE49-F238E27FC236}">
                <a16:creationId xmlns:a16="http://schemas.microsoft.com/office/drawing/2014/main" id="{C7C8F8E1-8EE4-62F1-E9D5-D9FE387C7416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\documentclass{article}&#10;\usepackage{amsmath}&#10;\pagestyle{empty}&#10;\begin{document}&#10;&#10;\textbf{else} $\textrm{DP}[i,j] \leftarrow \max(\textrm{DP}[i-1,j], \textrm{DP}[i-1,j-w_i]+v_i)$&#10;&#10;&#10;\end{document}" title="IguanaTex Bitmap Display">
            <a:extLst>
              <a:ext uri="{FF2B5EF4-FFF2-40B4-BE49-F238E27FC236}">
                <a16:creationId xmlns:a16="http://schemas.microsoft.com/office/drawing/2014/main" id="{F6B4D288-5CAD-2A1D-36A9-011F6F21915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48546" y="5096983"/>
            <a:ext cx="7524779" cy="312828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\textrm{DP}[i,j] \leftarrow\textrm{DP}[i-1,j]$&#10;&#10;\end{document}" title="IguanaTex Bitmap Display">
            <a:extLst>
              <a:ext uri="{FF2B5EF4-FFF2-40B4-BE49-F238E27FC236}">
                <a16:creationId xmlns:a16="http://schemas.microsoft.com/office/drawing/2014/main" id="{9E84DBAC-C087-FCEF-A45C-10BD2C3A56C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273563" y="4723544"/>
            <a:ext cx="3000917" cy="31282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bf{return } \textrm{DP}[n,W]$&#10;&#10;&#10;\end{document}" title="IguanaTex Bitmap Display">
            <a:extLst>
              <a:ext uri="{FF2B5EF4-FFF2-40B4-BE49-F238E27FC236}">
                <a16:creationId xmlns:a16="http://schemas.microsoft.com/office/drawing/2014/main" id="{BF0E943A-F897-8032-1C35-F7F62846149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440805" y="5534443"/>
            <a:ext cx="2350907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7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Given a directed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 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with edge-weights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source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find all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shortest-path weights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all other vertices. </a:t>
                </a: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Remark: A path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has weight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08" r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993669"/>
            <a:ext cx="1238205" cy="2753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2D2F06-A7E9-2610-92F0-07B13ACED301}"/>
              </a:ext>
            </a:extLst>
          </p:cNvPr>
          <p:cNvGrpSpPr/>
          <p:nvPr/>
        </p:nvGrpSpPr>
        <p:grpSpPr>
          <a:xfrm>
            <a:off x="537075" y="3409887"/>
            <a:ext cx="3827890" cy="2767797"/>
            <a:chOff x="1395143" y="4338819"/>
            <a:chExt cx="3087982" cy="21217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C6A01C-F27C-602E-0534-A5E124E44DA0}"/>
                </a:ext>
              </a:extLst>
            </p:cNvPr>
            <p:cNvSpPr txBox="1"/>
            <p:nvPr/>
          </p:nvSpPr>
          <p:spPr>
            <a:xfrm>
              <a:off x="1395143" y="4956481"/>
              <a:ext cx="305041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7C1576-D1A1-B459-5B85-0043A5F00265}"/>
                </a:ext>
              </a:extLst>
            </p:cNvPr>
            <p:cNvSpPr/>
            <p:nvPr/>
          </p:nvSpPr>
          <p:spPr>
            <a:xfrm>
              <a:off x="1547664" y="5373216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C01965-B400-FF23-8D12-251828836626}"/>
                </a:ext>
              </a:extLst>
            </p:cNvPr>
            <p:cNvSpPr/>
            <p:nvPr/>
          </p:nvSpPr>
          <p:spPr>
            <a:xfrm>
              <a:off x="4024299" y="5366795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357241-4102-7B51-3062-9E83846D7A3F}"/>
                </a:ext>
              </a:extLst>
            </p:cNvPr>
            <p:cNvSpPr/>
            <p:nvPr/>
          </p:nvSpPr>
          <p:spPr>
            <a:xfrm>
              <a:off x="2771800" y="4797152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81CABC-8DFC-A7A9-7F72-767DEA1FB4F4}"/>
                </a:ext>
              </a:extLst>
            </p:cNvPr>
            <p:cNvSpPr/>
            <p:nvPr/>
          </p:nvSpPr>
          <p:spPr>
            <a:xfrm>
              <a:off x="2771800" y="5974432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00206-129F-0002-EAF3-60F1234FAF60}"/>
                </a:ext>
              </a:extLst>
            </p:cNvPr>
            <p:cNvCxnSpPr>
              <a:stCxn id="27" idx="7"/>
              <a:endCxn id="29" idx="3"/>
            </p:cNvCxnSpPr>
            <p:nvPr/>
          </p:nvCxnSpPr>
          <p:spPr>
            <a:xfrm flipV="1">
              <a:off x="1670589" y="4920077"/>
              <a:ext cx="1122302" cy="47423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864BE1-7548-31D4-8E04-D9D2388FA505}"/>
                </a:ext>
              </a:extLst>
            </p:cNvPr>
            <p:cNvCxnSpPr>
              <a:stCxn id="27" idx="6"/>
              <a:endCxn id="30" idx="1"/>
            </p:cNvCxnSpPr>
            <p:nvPr/>
          </p:nvCxnSpPr>
          <p:spPr>
            <a:xfrm>
              <a:off x="1691680" y="5445224"/>
              <a:ext cx="1101211" cy="55029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48EF19-7CAB-42A8-273A-9E51AD2805D8}"/>
                </a:ext>
              </a:extLst>
            </p:cNvPr>
            <p:cNvCxnSpPr>
              <a:stCxn id="29" idx="6"/>
              <a:endCxn id="28" idx="1"/>
            </p:cNvCxnSpPr>
            <p:nvPr/>
          </p:nvCxnSpPr>
          <p:spPr>
            <a:xfrm>
              <a:off x="2915816" y="4869160"/>
              <a:ext cx="1129574" cy="51872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200BACF-5A16-5C40-F027-D0CE97E2D6C2}"/>
                </a:ext>
              </a:extLst>
            </p:cNvPr>
            <p:cNvCxnSpPr>
              <a:stCxn id="30" idx="7"/>
              <a:endCxn id="28" idx="3"/>
            </p:cNvCxnSpPr>
            <p:nvPr/>
          </p:nvCxnSpPr>
          <p:spPr>
            <a:xfrm flipV="1">
              <a:off x="2894725" y="5489720"/>
              <a:ext cx="1150665" cy="505803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1AD472DB-B959-C1DB-FB6B-98591F66BE29}"/>
                </a:ext>
              </a:extLst>
            </p:cNvPr>
            <p:cNvSpPr/>
            <p:nvPr/>
          </p:nvSpPr>
          <p:spPr>
            <a:xfrm>
              <a:off x="2873737" y="4913003"/>
              <a:ext cx="345589" cy="1039042"/>
            </a:xfrm>
            <a:custGeom>
              <a:avLst/>
              <a:gdLst>
                <a:gd name="connsiteX0" fmla="*/ 0 w 345589"/>
                <a:gd name="connsiteY0" fmla="*/ 0 h 1039042"/>
                <a:gd name="connsiteX1" fmla="*/ 307900 w 345589"/>
                <a:gd name="connsiteY1" fmla="*/ 359175 h 1039042"/>
                <a:gd name="connsiteX2" fmla="*/ 307900 w 345589"/>
                <a:gd name="connsiteY2" fmla="*/ 731178 h 1039042"/>
                <a:gd name="connsiteX3" fmla="*/ 12829 w 345589"/>
                <a:gd name="connsiteY3" fmla="*/ 1039042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589" h="1039042">
                  <a:moveTo>
                    <a:pt x="0" y="0"/>
                  </a:moveTo>
                  <a:cubicBezTo>
                    <a:pt x="128291" y="118656"/>
                    <a:pt x="256583" y="237312"/>
                    <a:pt x="307900" y="359175"/>
                  </a:cubicBezTo>
                  <a:cubicBezTo>
                    <a:pt x="359217" y="481038"/>
                    <a:pt x="357078" y="617867"/>
                    <a:pt x="307900" y="731178"/>
                  </a:cubicBezTo>
                  <a:cubicBezTo>
                    <a:pt x="258722" y="844489"/>
                    <a:pt x="12829" y="1039042"/>
                    <a:pt x="12829" y="103904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7563D4B8-0BD2-B2D2-B172-AF8B9D672EF0}"/>
                </a:ext>
              </a:extLst>
            </p:cNvPr>
            <p:cNvSpPr/>
            <p:nvPr/>
          </p:nvSpPr>
          <p:spPr>
            <a:xfrm rot="10800000">
              <a:off x="2514520" y="4956481"/>
              <a:ext cx="345589" cy="1039042"/>
            </a:xfrm>
            <a:custGeom>
              <a:avLst/>
              <a:gdLst>
                <a:gd name="connsiteX0" fmla="*/ 0 w 345589"/>
                <a:gd name="connsiteY0" fmla="*/ 0 h 1039042"/>
                <a:gd name="connsiteX1" fmla="*/ 307900 w 345589"/>
                <a:gd name="connsiteY1" fmla="*/ 359175 h 1039042"/>
                <a:gd name="connsiteX2" fmla="*/ 307900 w 345589"/>
                <a:gd name="connsiteY2" fmla="*/ 731178 h 1039042"/>
                <a:gd name="connsiteX3" fmla="*/ 12829 w 345589"/>
                <a:gd name="connsiteY3" fmla="*/ 1039042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589" h="1039042">
                  <a:moveTo>
                    <a:pt x="0" y="0"/>
                  </a:moveTo>
                  <a:cubicBezTo>
                    <a:pt x="128291" y="118656"/>
                    <a:pt x="256583" y="237312"/>
                    <a:pt x="307900" y="359175"/>
                  </a:cubicBezTo>
                  <a:cubicBezTo>
                    <a:pt x="359217" y="481038"/>
                    <a:pt x="357078" y="617867"/>
                    <a:pt x="307900" y="731178"/>
                  </a:cubicBezTo>
                  <a:cubicBezTo>
                    <a:pt x="258722" y="844489"/>
                    <a:pt x="12829" y="1039042"/>
                    <a:pt x="12829" y="103904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8A5BB27-519E-B510-657F-75BF4A6E40AB}"/>
                </a:ext>
              </a:extLst>
            </p:cNvPr>
            <p:cNvSpPr txBox="1"/>
            <p:nvPr/>
          </p:nvSpPr>
          <p:spPr>
            <a:xfrm>
              <a:off x="2640370" y="4338819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56CEFBA-CA4D-CC13-6AA7-59EB10C9CCD8}"/>
                </a:ext>
              </a:extLst>
            </p:cNvPr>
            <p:cNvSpPr txBox="1"/>
            <p:nvPr/>
          </p:nvSpPr>
          <p:spPr>
            <a:xfrm>
              <a:off x="2860109" y="599885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C0E268-26AF-F602-A556-8B4DB94593A0}"/>
                </a:ext>
              </a:extLst>
            </p:cNvPr>
            <p:cNvSpPr txBox="1"/>
            <p:nvPr/>
          </p:nvSpPr>
          <p:spPr>
            <a:xfrm>
              <a:off x="4168315" y="5049146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F8304E-F4FC-6ECD-B852-BC1B17C13B41}"/>
                </a:ext>
              </a:extLst>
            </p:cNvPr>
            <p:cNvSpPr txBox="1"/>
            <p:nvPr/>
          </p:nvSpPr>
          <p:spPr>
            <a:xfrm>
              <a:off x="1979712" y="472564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495807E-02D9-3978-DF9A-616E8F622880}"/>
                </a:ext>
              </a:extLst>
            </p:cNvPr>
            <p:cNvSpPr txBox="1"/>
            <p:nvPr/>
          </p:nvSpPr>
          <p:spPr>
            <a:xfrm>
              <a:off x="1961783" y="565678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BBA40-AD6E-CBCD-36C1-59E94DAC684C}"/>
                </a:ext>
              </a:extLst>
            </p:cNvPr>
            <p:cNvSpPr txBox="1"/>
            <p:nvPr/>
          </p:nvSpPr>
          <p:spPr>
            <a:xfrm>
              <a:off x="3511262" y="472564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A62C502-B454-A924-695F-76B29C05993A}"/>
                </a:ext>
              </a:extLst>
            </p:cNvPr>
            <p:cNvSpPr txBox="1"/>
            <p:nvPr/>
          </p:nvSpPr>
          <p:spPr>
            <a:xfrm>
              <a:off x="3170604" y="5171858"/>
              <a:ext cx="43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-1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7E6CD9C-E433-EA04-ECC9-D5D694E979C3}"/>
                </a:ext>
              </a:extLst>
            </p:cNvPr>
            <p:cNvSpPr txBox="1"/>
            <p:nvPr/>
          </p:nvSpPr>
          <p:spPr>
            <a:xfrm>
              <a:off x="2201987" y="5214391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51F1BA7-326F-F15E-2E5F-4D80A2708AC6}"/>
                </a:ext>
              </a:extLst>
            </p:cNvPr>
            <p:cNvSpPr txBox="1"/>
            <p:nvPr/>
          </p:nvSpPr>
          <p:spPr>
            <a:xfrm>
              <a:off x="3493333" y="5612863"/>
              <a:ext cx="274408" cy="35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828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Given a directed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 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with edge-weights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source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find all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shortest-path weights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all other vertices. </a:t>
                </a: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Remark: A path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has weight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9"/>
                <a:stretch>
                  <a:fillRect l="-212" t="-308" r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64344" y="2993669"/>
            <a:ext cx="1238205" cy="2753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2D2F06-A7E9-2610-92F0-07B13ACED301}"/>
              </a:ext>
            </a:extLst>
          </p:cNvPr>
          <p:cNvGrpSpPr/>
          <p:nvPr/>
        </p:nvGrpSpPr>
        <p:grpSpPr>
          <a:xfrm>
            <a:off x="537075" y="3409887"/>
            <a:ext cx="3827890" cy="2767797"/>
            <a:chOff x="1395143" y="4338819"/>
            <a:chExt cx="3087982" cy="21217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C6A01C-F27C-602E-0534-A5E124E44DA0}"/>
                </a:ext>
              </a:extLst>
            </p:cNvPr>
            <p:cNvSpPr txBox="1"/>
            <p:nvPr/>
          </p:nvSpPr>
          <p:spPr>
            <a:xfrm>
              <a:off x="1395143" y="4956481"/>
              <a:ext cx="305041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7C1576-D1A1-B459-5B85-0043A5F00265}"/>
                </a:ext>
              </a:extLst>
            </p:cNvPr>
            <p:cNvSpPr/>
            <p:nvPr/>
          </p:nvSpPr>
          <p:spPr>
            <a:xfrm>
              <a:off x="1547664" y="5373216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C01965-B400-FF23-8D12-251828836626}"/>
                </a:ext>
              </a:extLst>
            </p:cNvPr>
            <p:cNvSpPr/>
            <p:nvPr/>
          </p:nvSpPr>
          <p:spPr>
            <a:xfrm>
              <a:off x="4024299" y="5366795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357241-4102-7B51-3062-9E83846D7A3F}"/>
                </a:ext>
              </a:extLst>
            </p:cNvPr>
            <p:cNvSpPr/>
            <p:nvPr/>
          </p:nvSpPr>
          <p:spPr>
            <a:xfrm>
              <a:off x="2771800" y="4797152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81CABC-8DFC-A7A9-7F72-767DEA1FB4F4}"/>
                </a:ext>
              </a:extLst>
            </p:cNvPr>
            <p:cNvSpPr/>
            <p:nvPr/>
          </p:nvSpPr>
          <p:spPr>
            <a:xfrm>
              <a:off x="2771800" y="5974432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00206-129F-0002-EAF3-60F1234FAF60}"/>
                </a:ext>
              </a:extLst>
            </p:cNvPr>
            <p:cNvCxnSpPr>
              <a:stCxn id="27" idx="7"/>
              <a:endCxn id="29" idx="3"/>
            </p:cNvCxnSpPr>
            <p:nvPr/>
          </p:nvCxnSpPr>
          <p:spPr>
            <a:xfrm flipV="1">
              <a:off x="1670589" y="4920077"/>
              <a:ext cx="1122302" cy="47423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864BE1-7548-31D4-8E04-D9D2388FA505}"/>
                </a:ext>
              </a:extLst>
            </p:cNvPr>
            <p:cNvCxnSpPr>
              <a:stCxn id="27" idx="6"/>
              <a:endCxn id="30" idx="1"/>
            </p:cNvCxnSpPr>
            <p:nvPr/>
          </p:nvCxnSpPr>
          <p:spPr>
            <a:xfrm>
              <a:off x="1691680" y="5445224"/>
              <a:ext cx="1101211" cy="55029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48EF19-7CAB-42A8-273A-9E51AD2805D8}"/>
                </a:ext>
              </a:extLst>
            </p:cNvPr>
            <p:cNvCxnSpPr>
              <a:stCxn id="29" idx="6"/>
              <a:endCxn id="28" idx="1"/>
            </p:cNvCxnSpPr>
            <p:nvPr/>
          </p:nvCxnSpPr>
          <p:spPr>
            <a:xfrm>
              <a:off x="2915816" y="4869160"/>
              <a:ext cx="1129574" cy="51872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200BACF-5A16-5C40-F027-D0CE97E2D6C2}"/>
                </a:ext>
              </a:extLst>
            </p:cNvPr>
            <p:cNvCxnSpPr>
              <a:stCxn id="30" idx="7"/>
              <a:endCxn id="28" idx="3"/>
            </p:cNvCxnSpPr>
            <p:nvPr/>
          </p:nvCxnSpPr>
          <p:spPr>
            <a:xfrm flipV="1">
              <a:off x="2894725" y="5489720"/>
              <a:ext cx="1150665" cy="505803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1AD472DB-B959-C1DB-FB6B-98591F66BE29}"/>
                </a:ext>
              </a:extLst>
            </p:cNvPr>
            <p:cNvSpPr/>
            <p:nvPr/>
          </p:nvSpPr>
          <p:spPr>
            <a:xfrm>
              <a:off x="2873737" y="4913003"/>
              <a:ext cx="345589" cy="1039042"/>
            </a:xfrm>
            <a:custGeom>
              <a:avLst/>
              <a:gdLst>
                <a:gd name="connsiteX0" fmla="*/ 0 w 345589"/>
                <a:gd name="connsiteY0" fmla="*/ 0 h 1039042"/>
                <a:gd name="connsiteX1" fmla="*/ 307900 w 345589"/>
                <a:gd name="connsiteY1" fmla="*/ 359175 h 1039042"/>
                <a:gd name="connsiteX2" fmla="*/ 307900 w 345589"/>
                <a:gd name="connsiteY2" fmla="*/ 731178 h 1039042"/>
                <a:gd name="connsiteX3" fmla="*/ 12829 w 345589"/>
                <a:gd name="connsiteY3" fmla="*/ 1039042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589" h="1039042">
                  <a:moveTo>
                    <a:pt x="0" y="0"/>
                  </a:moveTo>
                  <a:cubicBezTo>
                    <a:pt x="128291" y="118656"/>
                    <a:pt x="256583" y="237312"/>
                    <a:pt x="307900" y="359175"/>
                  </a:cubicBezTo>
                  <a:cubicBezTo>
                    <a:pt x="359217" y="481038"/>
                    <a:pt x="357078" y="617867"/>
                    <a:pt x="307900" y="731178"/>
                  </a:cubicBezTo>
                  <a:cubicBezTo>
                    <a:pt x="258722" y="844489"/>
                    <a:pt x="12829" y="1039042"/>
                    <a:pt x="12829" y="103904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7563D4B8-0BD2-B2D2-B172-AF8B9D672EF0}"/>
                </a:ext>
              </a:extLst>
            </p:cNvPr>
            <p:cNvSpPr/>
            <p:nvPr/>
          </p:nvSpPr>
          <p:spPr>
            <a:xfrm rot="10800000">
              <a:off x="2514520" y="4956481"/>
              <a:ext cx="345589" cy="1039042"/>
            </a:xfrm>
            <a:custGeom>
              <a:avLst/>
              <a:gdLst>
                <a:gd name="connsiteX0" fmla="*/ 0 w 345589"/>
                <a:gd name="connsiteY0" fmla="*/ 0 h 1039042"/>
                <a:gd name="connsiteX1" fmla="*/ 307900 w 345589"/>
                <a:gd name="connsiteY1" fmla="*/ 359175 h 1039042"/>
                <a:gd name="connsiteX2" fmla="*/ 307900 w 345589"/>
                <a:gd name="connsiteY2" fmla="*/ 731178 h 1039042"/>
                <a:gd name="connsiteX3" fmla="*/ 12829 w 345589"/>
                <a:gd name="connsiteY3" fmla="*/ 1039042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589" h="1039042">
                  <a:moveTo>
                    <a:pt x="0" y="0"/>
                  </a:moveTo>
                  <a:cubicBezTo>
                    <a:pt x="128291" y="118656"/>
                    <a:pt x="256583" y="237312"/>
                    <a:pt x="307900" y="359175"/>
                  </a:cubicBezTo>
                  <a:cubicBezTo>
                    <a:pt x="359217" y="481038"/>
                    <a:pt x="357078" y="617867"/>
                    <a:pt x="307900" y="731178"/>
                  </a:cubicBezTo>
                  <a:cubicBezTo>
                    <a:pt x="258722" y="844489"/>
                    <a:pt x="12829" y="1039042"/>
                    <a:pt x="12829" y="103904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8A5BB27-519E-B510-657F-75BF4A6E40AB}"/>
                </a:ext>
              </a:extLst>
            </p:cNvPr>
            <p:cNvSpPr txBox="1"/>
            <p:nvPr/>
          </p:nvSpPr>
          <p:spPr>
            <a:xfrm>
              <a:off x="2640370" y="4338819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56CEFBA-CA4D-CC13-6AA7-59EB10C9CCD8}"/>
                </a:ext>
              </a:extLst>
            </p:cNvPr>
            <p:cNvSpPr txBox="1"/>
            <p:nvPr/>
          </p:nvSpPr>
          <p:spPr>
            <a:xfrm>
              <a:off x="2860109" y="599885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C0E268-26AF-F602-A556-8B4DB94593A0}"/>
                </a:ext>
              </a:extLst>
            </p:cNvPr>
            <p:cNvSpPr txBox="1"/>
            <p:nvPr/>
          </p:nvSpPr>
          <p:spPr>
            <a:xfrm>
              <a:off x="4168315" y="5049146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F8304E-F4FC-6ECD-B852-BC1B17C13B41}"/>
                </a:ext>
              </a:extLst>
            </p:cNvPr>
            <p:cNvSpPr txBox="1"/>
            <p:nvPr/>
          </p:nvSpPr>
          <p:spPr>
            <a:xfrm>
              <a:off x="1979712" y="472564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495807E-02D9-3978-DF9A-616E8F622880}"/>
                </a:ext>
              </a:extLst>
            </p:cNvPr>
            <p:cNvSpPr txBox="1"/>
            <p:nvPr/>
          </p:nvSpPr>
          <p:spPr>
            <a:xfrm>
              <a:off x="1961783" y="565678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EBBA40-AD6E-CBCD-36C1-59E94DAC684C}"/>
                </a:ext>
              </a:extLst>
            </p:cNvPr>
            <p:cNvSpPr txBox="1"/>
            <p:nvPr/>
          </p:nvSpPr>
          <p:spPr>
            <a:xfrm>
              <a:off x="3511262" y="472564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A62C502-B454-A924-695F-76B29C05993A}"/>
                </a:ext>
              </a:extLst>
            </p:cNvPr>
            <p:cNvSpPr txBox="1"/>
            <p:nvPr/>
          </p:nvSpPr>
          <p:spPr>
            <a:xfrm>
              <a:off x="3170604" y="5171858"/>
              <a:ext cx="43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-1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7E6CD9C-E433-EA04-ECC9-D5D694E979C3}"/>
                </a:ext>
              </a:extLst>
            </p:cNvPr>
            <p:cNvSpPr txBox="1"/>
            <p:nvPr/>
          </p:nvSpPr>
          <p:spPr>
            <a:xfrm>
              <a:off x="2201987" y="5214391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51F1BA7-326F-F15E-2E5F-4D80A2708AC6}"/>
                </a:ext>
              </a:extLst>
            </p:cNvPr>
            <p:cNvSpPr txBox="1"/>
            <p:nvPr/>
          </p:nvSpPr>
          <p:spPr>
            <a:xfrm>
              <a:off x="3493333" y="5612863"/>
              <a:ext cx="274408" cy="35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5</a:t>
              </a:r>
            </a:p>
          </p:txBody>
        </p:sp>
      </p:grpSp>
      <p:pic>
        <p:nvPicPr>
          <p:cNvPr id="5" name="Picture 4" descr="\documentclass{article}&#10;\usepackage{amsmath}&#10;\pagestyle{empty}&#10;\usepackage{xcolor}&#10;\begin{document}&#10;&#10;\textcolor{red}{Solution}: &#10;&#10;\end{document}" title="IguanaTex Bitmap Display">
            <a:extLst>
              <a:ext uri="{FF2B5EF4-FFF2-40B4-BE49-F238E27FC236}">
                <a16:creationId xmlns:a16="http://schemas.microsoft.com/office/drawing/2014/main" id="{32D07CAC-82AC-A169-98E6-AB86429452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654495" y="3039065"/>
            <a:ext cx="1165149" cy="226661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d[s]=0$&#10;&#10;&#10;\end{document}" title="IguanaTex Bitmap Display">
            <a:extLst>
              <a:ext uri="{FF2B5EF4-FFF2-40B4-BE49-F238E27FC236}">
                <a16:creationId xmlns:a16="http://schemas.microsoft.com/office/drawing/2014/main" id="{DCA98939-811F-BF48-9686-0330CFC2C1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654495" y="3639059"/>
            <a:ext cx="1432466" cy="43574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d[a]=2$&#10;&#10;&#10;\end{document}" title="IguanaTex Bitmap Display">
            <a:extLst>
              <a:ext uri="{FF2B5EF4-FFF2-40B4-BE49-F238E27FC236}">
                <a16:creationId xmlns:a16="http://schemas.microsoft.com/office/drawing/2014/main" id="{9F26A1E7-DB2F-2C46-9F4F-C56C8C69CB3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42581" y="4230262"/>
            <a:ext cx="1453340" cy="43574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d[b]=1$&#10;&#10;&#10;\end{document}" title="IguanaTex Bitmap Display">
            <a:extLst>
              <a:ext uri="{FF2B5EF4-FFF2-40B4-BE49-F238E27FC236}">
                <a16:creationId xmlns:a16="http://schemas.microsoft.com/office/drawing/2014/main" id="{9395BBAF-EBD1-F101-5A80-D14230DA30D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71283" y="4855603"/>
            <a:ext cx="1395937" cy="43574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d[c]=6$&#10;&#10;&#10;\end{document}" title="IguanaTex Bitmap Display">
            <a:extLst>
              <a:ext uri="{FF2B5EF4-FFF2-40B4-BE49-F238E27FC236}">
                <a16:creationId xmlns:a16="http://schemas.microsoft.com/office/drawing/2014/main" id="{D040128B-2025-6116-D214-4EBC8EED3A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691024" y="5454263"/>
            <a:ext cx="1414202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3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310563" y="1101549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Assumption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  <a:r>
              <a:rPr lang="el-GR" sz="2400" dirty="0">
                <a:solidFill>
                  <a:srgbClr val="3A3A82"/>
                </a:solidFill>
              </a:rPr>
              <a:t> </a:t>
            </a:r>
            <a:r>
              <a:rPr lang="en-US" sz="2400" dirty="0">
                <a:solidFill>
                  <a:srgbClr val="3A3A82"/>
                </a:solidFill>
              </a:rPr>
              <a:t>There are no negative cycles. Otherwise, the question of shortest-path is ill-posed. Why?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4344" y="2300164"/>
            <a:ext cx="1238205" cy="275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2563F-3E4D-0FD0-F2B3-51A629023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33" y="2437846"/>
            <a:ext cx="4639390" cy="31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310563" y="1101549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Assumption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  <a:r>
              <a:rPr lang="el-GR" sz="2400" dirty="0">
                <a:solidFill>
                  <a:srgbClr val="3A3A82"/>
                </a:solidFill>
              </a:rPr>
              <a:t> </a:t>
            </a:r>
            <a:r>
              <a:rPr lang="en-US" sz="2400" dirty="0">
                <a:solidFill>
                  <a:srgbClr val="3A3A82"/>
                </a:solidFill>
              </a:rPr>
              <a:t>There are no negative cycles. Otherwise, the question of shortest-path is ill-posed. Why?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4344" y="2300164"/>
            <a:ext cx="1238205" cy="275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2563F-3E4D-0FD0-F2B3-51A629023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33" y="2437846"/>
            <a:ext cx="4639390" cy="313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347244-D167-7B9C-563E-794092340408}"/>
              </a:ext>
            </a:extLst>
          </p:cNvPr>
          <p:cNvSpPr txBox="1"/>
          <p:nvPr/>
        </p:nvSpPr>
        <p:spPr>
          <a:xfrm>
            <a:off x="4832470" y="5703014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66F496-7E74-B0FD-D69A-625889D0BFFD}"/>
                  </a:ext>
                </a:extLst>
              </p:cNvPr>
              <p:cNvSpPr txBox="1"/>
              <p:nvPr/>
            </p:nvSpPr>
            <p:spPr>
              <a:xfrm>
                <a:off x="3899748" y="5654285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		Shortest path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66F496-7E74-B0FD-D69A-625889D0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48" y="5654285"/>
                <a:ext cx="4633644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034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785301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shortest weight</a:t>
                </a:r>
                <a:r>
                  <a:rPr lang="en-US" dirty="0">
                    <a:solidFill>
                      <a:srgbClr val="3A3A82"/>
                    </a:solidFill>
                  </a:rPr>
                  <a:t> from   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using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edges.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785301" cy="4484674"/>
              </a:xfrm>
              <a:prstGeom prst="rect">
                <a:avLst/>
              </a:prstGeom>
              <a:blipFill>
                <a:blip r:embed="rId3"/>
                <a:stretch>
                  <a:fillRect l="-1804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A4FD8EE5-D5B1-78E7-EA09-DA921EF617AC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3A3A82"/>
                </a:solidFill>
              </a:rPr>
              <a:t>Case study III: Bellman-Ford </a:t>
            </a:r>
            <a:br>
              <a:rPr lang="en-US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9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shortest weight</a:t>
                </a:r>
                <a:r>
                  <a:rPr lang="en-US" dirty="0">
                    <a:solidFill>
                      <a:srgbClr val="3A3A82"/>
                    </a:solidFill>
                  </a:rPr>
                  <a:t> from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using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edges.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for shortest weight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E7FB8CD4-1C93-0328-ABD9-B020EBE84C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having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positive benefit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You are asked to choose items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total benefit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 that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weight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 most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B1AF244-0226-AB45-5970-C781C406170C}"/>
              </a:ext>
            </a:extLst>
          </p:cNvPr>
          <p:cNvGrpSpPr>
            <a:grpSpLocks/>
          </p:cNvGrpSpPr>
          <p:nvPr/>
        </p:nvGrpSpPr>
        <p:grpSpPr bwMode="auto">
          <a:xfrm>
            <a:off x="3740943" y="2821609"/>
            <a:ext cx="885825" cy="1262063"/>
            <a:chOff x="3474" y="61"/>
            <a:chExt cx="558" cy="795"/>
          </a:xfrm>
        </p:grpSpPr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0B442FE2-0639-7A96-9914-566EAFFF4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66"/>
              <a:ext cx="540" cy="774"/>
            </a:xfrm>
            <a:custGeom>
              <a:avLst/>
              <a:gdLst>
                <a:gd name="T0" fmla="*/ 0 w 920"/>
                <a:gd name="T1" fmla="*/ 129 h 1680"/>
                <a:gd name="T2" fmla="*/ 692 w 920"/>
                <a:gd name="T3" fmla="*/ 30 h 1680"/>
                <a:gd name="T4" fmla="*/ 693 w 920"/>
                <a:gd name="T5" fmla="*/ 29 h 1680"/>
                <a:gd name="T6" fmla="*/ 696 w 920"/>
                <a:gd name="T7" fmla="*/ 26 h 1680"/>
                <a:gd name="T8" fmla="*/ 703 w 920"/>
                <a:gd name="T9" fmla="*/ 23 h 1680"/>
                <a:gd name="T10" fmla="*/ 711 w 920"/>
                <a:gd name="T11" fmla="*/ 19 h 1680"/>
                <a:gd name="T12" fmla="*/ 720 w 920"/>
                <a:gd name="T13" fmla="*/ 15 h 1680"/>
                <a:gd name="T14" fmla="*/ 732 w 920"/>
                <a:gd name="T15" fmla="*/ 10 h 1680"/>
                <a:gd name="T16" fmla="*/ 746 w 920"/>
                <a:gd name="T17" fmla="*/ 7 h 1680"/>
                <a:gd name="T18" fmla="*/ 761 w 920"/>
                <a:gd name="T19" fmla="*/ 3 h 1680"/>
                <a:gd name="T20" fmla="*/ 776 w 920"/>
                <a:gd name="T21" fmla="*/ 1 h 1680"/>
                <a:gd name="T22" fmla="*/ 793 w 920"/>
                <a:gd name="T23" fmla="*/ 0 h 1680"/>
                <a:gd name="T24" fmla="*/ 810 w 920"/>
                <a:gd name="T25" fmla="*/ 1 h 1680"/>
                <a:gd name="T26" fmla="*/ 829 w 920"/>
                <a:gd name="T27" fmla="*/ 4 h 1680"/>
                <a:gd name="T28" fmla="*/ 848 w 920"/>
                <a:gd name="T29" fmla="*/ 9 h 1680"/>
                <a:gd name="T30" fmla="*/ 867 w 920"/>
                <a:gd name="T31" fmla="*/ 18 h 1680"/>
                <a:gd name="T32" fmla="*/ 886 w 920"/>
                <a:gd name="T33" fmla="*/ 30 h 1680"/>
                <a:gd name="T34" fmla="*/ 906 w 920"/>
                <a:gd name="T35" fmla="*/ 45 h 1680"/>
                <a:gd name="T36" fmla="*/ 920 w 920"/>
                <a:gd name="T37" fmla="*/ 1640 h 1680"/>
                <a:gd name="T38" fmla="*/ 918 w 920"/>
                <a:gd name="T39" fmla="*/ 1641 h 1680"/>
                <a:gd name="T40" fmla="*/ 914 w 920"/>
                <a:gd name="T41" fmla="*/ 1642 h 1680"/>
                <a:gd name="T42" fmla="*/ 907 w 920"/>
                <a:gd name="T43" fmla="*/ 1645 h 1680"/>
                <a:gd name="T44" fmla="*/ 898 w 920"/>
                <a:gd name="T45" fmla="*/ 1648 h 1680"/>
                <a:gd name="T46" fmla="*/ 887 w 920"/>
                <a:gd name="T47" fmla="*/ 1651 h 1680"/>
                <a:gd name="T48" fmla="*/ 874 w 920"/>
                <a:gd name="T49" fmla="*/ 1656 h 1680"/>
                <a:gd name="T50" fmla="*/ 859 w 920"/>
                <a:gd name="T51" fmla="*/ 1661 h 1680"/>
                <a:gd name="T52" fmla="*/ 841 w 920"/>
                <a:gd name="T53" fmla="*/ 1664 h 1680"/>
                <a:gd name="T54" fmla="*/ 822 w 920"/>
                <a:gd name="T55" fmla="*/ 1669 h 1680"/>
                <a:gd name="T56" fmla="*/ 802 w 920"/>
                <a:gd name="T57" fmla="*/ 1672 h 1680"/>
                <a:gd name="T58" fmla="*/ 780 w 920"/>
                <a:gd name="T59" fmla="*/ 1676 h 1680"/>
                <a:gd name="T60" fmla="*/ 758 w 920"/>
                <a:gd name="T61" fmla="*/ 1678 h 1680"/>
                <a:gd name="T62" fmla="*/ 734 w 920"/>
                <a:gd name="T63" fmla="*/ 1679 h 1680"/>
                <a:gd name="T64" fmla="*/ 710 w 920"/>
                <a:gd name="T65" fmla="*/ 1680 h 1680"/>
                <a:gd name="T66" fmla="*/ 685 w 920"/>
                <a:gd name="T67" fmla="*/ 1679 h 1680"/>
                <a:gd name="T68" fmla="*/ 659 w 920"/>
                <a:gd name="T69" fmla="*/ 1677 h 1680"/>
                <a:gd name="T70" fmla="*/ 20 w 920"/>
                <a:gd name="T71" fmla="*/ 1632 h 1680"/>
                <a:gd name="T72" fmla="*/ 0 w 920"/>
                <a:gd name="T73" fmla="*/ 129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1680">
                  <a:moveTo>
                    <a:pt x="0" y="129"/>
                  </a:moveTo>
                  <a:lnTo>
                    <a:pt x="692" y="30"/>
                  </a:lnTo>
                  <a:lnTo>
                    <a:pt x="693" y="29"/>
                  </a:lnTo>
                  <a:lnTo>
                    <a:pt x="696" y="26"/>
                  </a:lnTo>
                  <a:lnTo>
                    <a:pt x="703" y="23"/>
                  </a:lnTo>
                  <a:lnTo>
                    <a:pt x="711" y="19"/>
                  </a:lnTo>
                  <a:lnTo>
                    <a:pt x="720" y="15"/>
                  </a:lnTo>
                  <a:lnTo>
                    <a:pt x="732" y="10"/>
                  </a:lnTo>
                  <a:lnTo>
                    <a:pt x="746" y="7"/>
                  </a:lnTo>
                  <a:lnTo>
                    <a:pt x="761" y="3"/>
                  </a:lnTo>
                  <a:lnTo>
                    <a:pt x="776" y="1"/>
                  </a:lnTo>
                  <a:lnTo>
                    <a:pt x="793" y="0"/>
                  </a:lnTo>
                  <a:lnTo>
                    <a:pt x="810" y="1"/>
                  </a:lnTo>
                  <a:lnTo>
                    <a:pt x="829" y="4"/>
                  </a:lnTo>
                  <a:lnTo>
                    <a:pt x="848" y="9"/>
                  </a:lnTo>
                  <a:lnTo>
                    <a:pt x="867" y="18"/>
                  </a:lnTo>
                  <a:lnTo>
                    <a:pt x="886" y="30"/>
                  </a:lnTo>
                  <a:lnTo>
                    <a:pt x="906" y="45"/>
                  </a:lnTo>
                  <a:lnTo>
                    <a:pt x="920" y="1640"/>
                  </a:lnTo>
                  <a:lnTo>
                    <a:pt x="918" y="1641"/>
                  </a:lnTo>
                  <a:lnTo>
                    <a:pt x="914" y="1642"/>
                  </a:lnTo>
                  <a:lnTo>
                    <a:pt x="907" y="1645"/>
                  </a:lnTo>
                  <a:lnTo>
                    <a:pt x="898" y="1648"/>
                  </a:lnTo>
                  <a:lnTo>
                    <a:pt x="887" y="1651"/>
                  </a:lnTo>
                  <a:lnTo>
                    <a:pt x="874" y="1656"/>
                  </a:lnTo>
                  <a:lnTo>
                    <a:pt x="859" y="1661"/>
                  </a:lnTo>
                  <a:lnTo>
                    <a:pt x="841" y="1664"/>
                  </a:lnTo>
                  <a:lnTo>
                    <a:pt x="822" y="1669"/>
                  </a:lnTo>
                  <a:lnTo>
                    <a:pt x="802" y="1672"/>
                  </a:lnTo>
                  <a:lnTo>
                    <a:pt x="780" y="1676"/>
                  </a:lnTo>
                  <a:lnTo>
                    <a:pt x="758" y="1678"/>
                  </a:lnTo>
                  <a:lnTo>
                    <a:pt x="734" y="1679"/>
                  </a:lnTo>
                  <a:lnTo>
                    <a:pt x="710" y="1680"/>
                  </a:lnTo>
                  <a:lnTo>
                    <a:pt x="685" y="1679"/>
                  </a:lnTo>
                  <a:lnTo>
                    <a:pt x="659" y="1677"/>
                  </a:lnTo>
                  <a:lnTo>
                    <a:pt x="20" y="1632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99">
              <a:extLst>
                <a:ext uri="{FF2B5EF4-FFF2-40B4-BE49-F238E27FC236}">
                  <a16:creationId xmlns:a16="http://schemas.microsoft.com/office/drawing/2014/main" id="{800A6FD7-025C-7063-ECEC-AD46237E0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85"/>
              <a:ext cx="436" cy="752"/>
            </a:xfrm>
            <a:custGeom>
              <a:avLst/>
              <a:gdLst>
                <a:gd name="T0" fmla="*/ 703 w 743"/>
                <a:gd name="T1" fmla="*/ 0 h 1632"/>
                <a:gd name="T2" fmla="*/ 743 w 743"/>
                <a:gd name="T3" fmla="*/ 1632 h 1632"/>
                <a:gd name="T4" fmla="*/ 21 w 743"/>
                <a:gd name="T5" fmla="*/ 1602 h 1632"/>
                <a:gd name="T6" fmla="*/ 0 w 743"/>
                <a:gd name="T7" fmla="*/ 106 h 1632"/>
                <a:gd name="T8" fmla="*/ 703 w 743"/>
                <a:gd name="T9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1632">
                  <a:moveTo>
                    <a:pt x="703" y="0"/>
                  </a:moveTo>
                  <a:lnTo>
                    <a:pt x="743" y="1632"/>
                  </a:lnTo>
                  <a:lnTo>
                    <a:pt x="21" y="1602"/>
                  </a:lnTo>
                  <a:lnTo>
                    <a:pt x="0" y="10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100">
              <a:extLst>
                <a:ext uri="{FF2B5EF4-FFF2-40B4-BE49-F238E27FC236}">
                  <a16:creationId xmlns:a16="http://schemas.microsoft.com/office/drawing/2014/main" id="{BD63E863-D16F-761F-0E71-25265605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73"/>
              <a:ext cx="85" cy="783"/>
            </a:xfrm>
            <a:custGeom>
              <a:avLst/>
              <a:gdLst>
                <a:gd name="T0" fmla="*/ 75 w 144"/>
                <a:gd name="T1" fmla="*/ 10 h 1701"/>
                <a:gd name="T2" fmla="*/ 75 w 144"/>
                <a:gd name="T3" fmla="*/ 80 h 1701"/>
                <a:gd name="T4" fmla="*/ 77 w 144"/>
                <a:gd name="T5" fmla="*/ 264 h 1701"/>
                <a:gd name="T6" fmla="*/ 81 w 144"/>
                <a:gd name="T7" fmla="*/ 526 h 1701"/>
                <a:gd name="T8" fmla="*/ 88 w 144"/>
                <a:gd name="T9" fmla="*/ 825 h 1701"/>
                <a:gd name="T10" fmla="*/ 96 w 144"/>
                <a:gd name="T11" fmla="*/ 1126 h 1701"/>
                <a:gd name="T12" fmla="*/ 108 w 144"/>
                <a:gd name="T13" fmla="*/ 1387 h 1701"/>
                <a:gd name="T14" fmla="*/ 123 w 144"/>
                <a:gd name="T15" fmla="*/ 1574 h 1701"/>
                <a:gd name="T16" fmla="*/ 144 w 144"/>
                <a:gd name="T17" fmla="*/ 1646 h 1701"/>
                <a:gd name="T18" fmla="*/ 31 w 144"/>
                <a:gd name="T19" fmla="*/ 1701 h 1701"/>
                <a:gd name="T20" fmla="*/ 0 w 144"/>
                <a:gd name="T21" fmla="*/ 26 h 1701"/>
                <a:gd name="T22" fmla="*/ 2 w 144"/>
                <a:gd name="T23" fmla="*/ 24 h 1701"/>
                <a:gd name="T24" fmla="*/ 10 w 144"/>
                <a:gd name="T25" fmla="*/ 19 h 1701"/>
                <a:gd name="T26" fmla="*/ 21 w 144"/>
                <a:gd name="T27" fmla="*/ 13 h 1701"/>
                <a:gd name="T28" fmla="*/ 35 w 144"/>
                <a:gd name="T29" fmla="*/ 6 h 1701"/>
                <a:gd name="T30" fmla="*/ 47 w 144"/>
                <a:gd name="T31" fmla="*/ 2 h 1701"/>
                <a:gd name="T32" fmla="*/ 59 w 144"/>
                <a:gd name="T33" fmla="*/ 0 h 1701"/>
                <a:gd name="T34" fmla="*/ 69 w 144"/>
                <a:gd name="T35" fmla="*/ 2 h 1701"/>
                <a:gd name="T36" fmla="*/ 75 w 144"/>
                <a:gd name="T37" fmla="*/ 1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701">
                  <a:moveTo>
                    <a:pt x="75" y="10"/>
                  </a:moveTo>
                  <a:lnTo>
                    <a:pt x="75" y="80"/>
                  </a:lnTo>
                  <a:lnTo>
                    <a:pt x="77" y="264"/>
                  </a:lnTo>
                  <a:lnTo>
                    <a:pt x="81" y="526"/>
                  </a:lnTo>
                  <a:lnTo>
                    <a:pt x="88" y="825"/>
                  </a:lnTo>
                  <a:lnTo>
                    <a:pt x="96" y="1126"/>
                  </a:lnTo>
                  <a:lnTo>
                    <a:pt x="108" y="1387"/>
                  </a:lnTo>
                  <a:lnTo>
                    <a:pt x="123" y="1574"/>
                  </a:lnTo>
                  <a:lnTo>
                    <a:pt x="144" y="1646"/>
                  </a:lnTo>
                  <a:lnTo>
                    <a:pt x="31" y="1701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19"/>
                  </a:lnTo>
                  <a:lnTo>
                    <a:pt x="21" y="13"/>
                  </a:lnTo>
                  <a:lnTo>
                    <a:pt x="35" y="6"/>
                  </a:lnTo>
                  <a:lnTo>
                    <a:pt x="47" y="2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5" y="1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101">
              <a:extLst>
                <a:ext uri="{FF2B5EF4-FFF2-40B4-BE49-F238E27FC236}">
                  <a16:creationId xmlns:a16="http://schemas.microsoft.com/office/drawing/2014/main" id="{14D6458B-363F-D270-E9E7-05B822BC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188"/>
              <a:ext cx="124" cy="51"/>
            </a:xfrm>
            <a:custGeom>
              <a:avLst/>
              <a:gdLst>
                <a:gd name="T0" fmla="*/ 4 w 210"/>
                <a:gd name="T1" fmla="*/ 20 h 111"/>
                <a:gd name="T2" fmla="*/ 6 w 210"/>
                <a:gd name="T3" fmla="*/ 20 h 111"/>
                <a:gd name="T4" fmla="*/ 11 w 210"/>
                <a:gd name="T5" fmla="*/ 19 h 111"/>
                <a:gd name="T6" fmla="*/ 19 w 210"/>
                <a:gd name="T7" fmla="*/ 17 h 111"/>
                <a:gd name="T8" fmla="*/ 31 w 210"/>
                <a:gd name="T9" fmla="*/ 14 h 111"/>
                <a:gd name="T10" fmla="*/ 43 w 210"/>
                <a:gd name="T11" fmla="*/ 12 h 111"/>
                <a:gd name="T12" fmla="*/ 58 w 210"/>
                <a:gd name="T13" fmla="*/ 10 h 111"/>
                <a:gd name="T14" fmla="*/ 74 w 210"/>
                <a:gd name="T15" fmla="*/ 6 h 111"/>
                <a:gd name="T16" fmla="*/ 92 w 210"/>
                <a:gd name="T17" fmla="*/ 4 h 111"/>
                <a:gd name="T18" fmla="*/ 109 w 210"/>
                <a:gd name="T19" fmla="*/ 3 h 111"/>
                <a:gd name="T20" fmla="*/ 127 w 210"/>
                <a:gd name="T21" fmla="*/ 0 h 111"/>
                <a:gd name="T22" fmla="*/ 145 w 210"/>
                <a:gd name="T23" fmla="*/ 0 h 111"/>
                <a:gd name="T24" fmla="*/ 161 w 210"/>
                <a:gd name="T25" fmla="*/ 0 h 111"/>
                <a:gd name="T26" fmla="*/ 176 w 210"/>
                <a:gd name="T27" fmla="*/ 2 h 111"/>
                <a:gd name="T28" fmla="*/ 190 w 210"/>
                <a:gd name="T29" fmla="*/ 5 h 111"/>
                <a:gd name="T30" fmla="*/ 201 w 210"/>
                <a:gd name="T31" fmla="*/ 9 h 111"/>
                <a:gd name="T32" fmla="*/ 210 w 210"/>
                <a:gd name="T33" fmla="*/ 14 h 111"/>
                <a:gd name="T34" fmla="*/ 206 w 210"/>
                <a:gd name="T35" fmla="*/ 101 h 111"/>
                <a:gd name="T36" fmla="*/ 203 w 210"/>
                <a:gd name="T37" fmla="*/ 101 h 111"/>
                <a:gd name="T38" fmla="*/ 198 w 210"/>
                <a:gd name="T39" fmla="*/ 100 h 111"/>
                <a:gd name="T40" fmla="*/ 188 w 210"/>
                <a:gd name="T41" fmla="*/ 98 h 111"/>
                <a:gd name="T42" fmla="*/ 177 w 210"/>
                <a:gd name="T43" fmla="*/ 97 h 111"/>
                <a:gd name="T44" fmla="*/ 163 w 210"/>
                <a:gd name="T45" fmla="*/ 96 h 111"/>
                <a:gd name="T46" fmla="*/ 147 w 210"/>
                <a:gd name="T47" fmla="*/ 95 h 111"/>
                <a:gd name="T48" fmla="*/ 130 w 210"/>
                <a:gd name="T49" fmla="*/ 94 h 111"/>
                <a:gd name="T50" fmla="*/ 111 w 210"/>
                <a:gd name="T51" fmla="*/ 93 h 111"/>
                <a:gd name="T52" fmla="*/ 93 w 210"/>
                <a:gd name="T53" fmla="*/ 91 h 111"/>
                <a:gd name="T54" fmla="*/ 74 w 210"/>
                <a:gd name="T55" fmla="*/ 93 h 111"/>
                <a:gd name="T56" fmla="*/ 57 w 210"/>
                <a:gd name="T57" fmla="*/ 93 h 111"/>
                <a:gd name="T58" fmla="*/ 41 w 210"/>
                <a:gd name="T59" fmla="*/ 95 h 111"/>
                <a:gd name="T60" fmla="*/ 27 w 210"/>
                <a:gd name="T61" fmla="*/ 97 h 111"/>
                <a:gd name="T62" fmla="*/ 15 w 210"/>
                <a:gd name="T63" fmla="*/ 101 h 111"/>
                <a:gd name="T64" fmla="*/ 5 w 210"/>
                <a:gd name="T65" fmla="*/ 105 h 111"/>
                <a:gd name="T66" fmla="*/ 0 w 210"/>
                <a:gd name="T67" fmla="*/ 111 h 111"/>
                <a:gd name="T68" fmla="*/ 4 w 210"/>
                <a:gd name="T69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0" h="111">
                  <a:moveTo>
                    <a:pt x="4" y="20"/>
                  </a:moveTo>
                  <a:lnTo>
                    <a:pt x="6" y="20"/>
                  </a:lnTo>
                  <a:lnTo>
                    <a:pt x="11" y="19"/>
                  </a:lnTo>
                  <a:lnTo>
                    <a:pt x="19" y="17"/>
                  </a:lnTo>
                  <a:lnTo>
                    <a:pt x="31" y="14"/>
                  </a:lnTo>
                  <a:lnTo>
                    <a:pt x="43" y="12"/>
                  </a:lnTo>
                  <a:lnTo>
                    <a:pt x="58" y="10"/>
                  </a:lnTo>
                  <a:lnTo>
                    <a:pt x="74" y="6"/>
                  </a:lnTo>
                  <a:lnTo>
                    <a:pt x="92" y="4"/>
                  </a:lnTo>
                  <a:lnTo>
                    <a:pt x="109" y="3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61" y="0"/>
                  </a:lnTo>
                  <a:lnTo>
                    <a:pt x="176" y="2"/>
                  </a:lnTo>
                  <a:lnTo>
                    <a:pt x="190" y="5"/>
                  </a:lnTo>
                  <a:lnTo>
                    <a:pt x="201" y="9"/>
                  </a:lnTo>
                  <a:lnTo>
                    <a:pt x="210" y="14"/>
                  </a:lnTo>
                  <a:lnTo>
                    <a:pt x="206" y="101"/>
                  </a:lnTo>
                  <a:lnTo>
                    <a:pt x="203" y="101"/>
                  </a:lnTo>
                  <a:lnTo>
                    <a:pt x="198" y="100"/>
                  </a:lnTo>
                  <a:lnTo>
                    <a:pt x="188" y="98"/>
                  </a:lnTo>
                  <a:lnTo>
                    <a:pt x="177" y="97"/>
                  </a:lnTo>
                  <a:lnTo>
                    <a:pt x="163" y="96"/>
                  </a:lnTo>
                  <a:lnTo>
                    <a:pt x="147" y="95"/>
                  </a:lnTo>
                  <a:lnTo>
                    <a:pt x="130" y="94"/>
                  </a:lnTo>
                  <a:lnTo>
                    <a:pt x="111" y="93"/>
                  </a:lnTo>
                  <a:lnTo>
                    <a:pt x="93" y="91"/>
                  </a:lnTo>
                  <a:lnTo>
                    <a:pt x="74" y="93"/>
                  </a:lnTo>
                  <a:lnTo>
                    <a:pt x="57" y="93"/>
                  </a:lnTo>
                  <a:lnTo>
                    <a:pt x="41" y="95"/>
                  </a:lnTo>
                  <a:lnTo>
                    <a:pt x="27" y="97"/>
                  </a:lnTo>
                  <a:lnTo>
                    <a:pt x="15" y="101"/>
                  </a:lnTo>
                  <a:lnTo>
                    <a:pt x="5" y="105"/>
                  </a:lnTo>
                  <a:lnTo>
                    <a:pt x="0" y="111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102">
              <a:extLst>
                <a:ext uri="{FF2B5EF4-FFF2-40B4-BE49-F238E27FC236}">
                  <a16:creationId xmlns:a16="http://schemas.microsoft.com/office/drawing/2014/main" id="{F021F42C-6E29-F465-C2F2-69DCA4F50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" y="188"/>
              <a:ext cx="65" cy="44"/>
            </a:xfrm>
            <a:custGeom>
              <a:avLst/>
              <a:gdLst>
                <a:gd name="T0" fmla="*/ 0 w 109"/>
                <a:gd name="T1" fmla="*/ 12 h 94"/>
                <a:gd name="T2" fmla="*/ 3 w 109"/>
                <a:gd name="T3" fmla="*/ 13 h 94"/>
                <a:gd name="T4" fmla="*/ 12 w 109"/>
                <a:gd name="T5" fmla="*/ 17 h 94"/>
                <a:gd name="T6" fmla="*/ 24 w 109"/>
                <a:gd name="T7" fmla="*/ 23 h 94"/>
                <a:gd name="T8" fmla="*/ 38 w 109"/>
                <a:gd name="T9" fmla="*/ 31 h 94"/>
                <a:gd name="T10" fmla="*/ 51 w 109"/>
                <a:gd name="T11" fmla="*/ 42 h 94"/>
                <a:gd name="T12" fmla="*/ 62 w 109"/>
                <a:gd name="T13" fmla="*/ 55 h 94"/>
                <a:gd name="T14" fmla="*/ 69 w 109"/>
                <a:gd name="T15" fmla="*/ 71 h 94"/>
                <a:gd name="T16" fmla="*/ 69 w 109"/>
                <a:gd name="T17" fmla="*/ 88 h 94"/>
                <a:gd name="T18" fmla="*/ 109 w 109"/>
                <a:gd name="T19" fmla="*/ 94 h 94"/>
                <a:gd name="T20" fmla="*/ 104 w 109"/>
                <a:gd name="T21" fmla="*/ 8 h 94"/>
                <a:gd name="T22" fmla="*/ 102 w 109"/>
                <a:gd name="T23" fmla="*/ 7 h 94"/>
                <a:gd name="T24" fmla="*/ 96 w 109"/>
                <a:gd name="T25" fmla="*/ 5 h 94"/>
                <a:gd name="T26" fmla="*/ 87 w 109"/>
                <a:gd name="T27" fmla="*/ 2 h 94"/>
                <a:gd name="T28" fmla="*/ 75 w 109"/>
                <a:gd name="T29" fmla="*/ 1 h 94"/>
                <a:gd name="T30" fmla="*/ 60 w 109"/>
                <a:gd name="T31" fmla="*/ 0 h 94"/>
                <a:gd name="T32" fmla="*/ 41 w 109"/>
                <a:gd name="T33" fmla="*/ 1 h 94"/>
                <a:gd name="T34" fmla="*/ 22 w 109"/>
                <a:gd name="T35" fmla="*/ 5 h 94"/>
                <a:gd name="T36" fmla="*/ 0 w 109"/>
                <a:gd name="T37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94">
                  <a:moveTo>
                    <a:pt x="0" y="12"/>
                  </a:moveTo>
                  <a:lnTo>
                    <a:pt x="3" y="13"/>
                  </a:lnTo>
                  <a:lnTo>
                    <a:pt x="12" y="17"/>
                  </a:lnTo>
                  <a:lnTo>
                    <a:pt x="24" y="23"/>
                  </a:lnTo>
                  <a:lnTo>
                    <a:pt x="38" y="31"/>
                  </a:lnTo>
                  <a:lnTo>
                    <a:pt x="51" y="42"/>
                  </a:lnTo>
                  <a:lnTo>
                    <a:pt x="62" y="55"/>
                  </a:lnTo>
                  <a:lnTo>
                    <a:pt x="69" y="71"/>
                  </a:lnTo>
                  <a:lnTo>
                    <a:pt x="69" y="88"/>
                  </a:lnTo>
                  <a:lnTo>
                    <a:pt x="109" y="94"/>
                  </a:lnTo>
                  <a:lnTo>
                    <a:pt x="104" y="8"/>
                  </a:lnTo>
                  <a:lnTo>
                    <a:pt x="102" y="7"/>
                  </a:lnTo>
                  <a:lnTo>
                    <a:pt x="96" y="5"/>
                  </a:lnTo>
                  <a:lnTo>
                    <a:pt x="87" y="2"/>
                  </a:lnTo>
                  <a:lnTo>
                    <a:pt x="75" y="1"/>
                  </a:lnTo>
                  <a:lnTo>
                    <a:pt x="60" y="0"/>
                  </a:lnTo>
                  <a:lnTo>
                    <a:pt x="41" y="1"/>
                  </a:lnTo>
                  <a:lnTo>
                    <a:pt x="22" y="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C45CF417-77C2-A027-3C61-D2C299FFA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269"/>
              <a:ext cx="123" cy="18"/>
            </a:xfrm>
            <a:custGeom>
              <a:avLst/>
              <a:gdLst>
                <a:gd name="T0" fmla="*/ 5 w 211"/>
                <a:gd name="T1" fmla="*/ 7 h 39"/>
                <a:gd name="T2" fmla="*/ 7 w 211"/>
                <a:gd name="T3" fmla="*/ 7 h 39"/>
                <a:gd name="T4" fmla="*/ 12 w 211"/>
                <a:gd name="T5" fmla="*/ 7 h 39"/>
                <a:gd name="T6" fmla="*/ 20 w 211"/>
                <a:gd name="T7" fmla="*/ 5 h 39"/>
                <a:gd name="T8" fmla="*/ 31 w 211"/>
                <a:gd name="T9" fmla="*/ 4 h 39"/>
                <a:gd name="T10" fmla="*/ 44 w 211"/>
                <a:gd name="T11" fmla="*/ 4 h 39"/>
                <a:gd name="T12" fmla="*/ 59 w 211"/>
                <a:gd name="T13" fmla="*/ 3 h 39"/>
                <a:gd name="T14" fmla="*/ 75 w 211"/>
                <a:gd name="T15" fmla="*/ 2 h 39"/>
                <a:gd name="T16" fmla="*/ 92 w 211"/>
                <a:gd name="T17" fmla="*/ 1 h 39"/>
                <a:gd name="T18" fmla="*/ 110 w 211"/>
                <a:gd name="T19" fmla="*/ 1 h 39"/>
                <a:gd name="T20" fmla="*/ 128 w 211"/>
                <a:gd name="T21" fmla="*/ 0 h 39"/>
                <a:gd name="T22" fmla="*/ 145 w 211"/>
                <a:gd name="T23" fmla="*/ 0 h 39"/>
                <a:gd name="T24" fmla="*/ 162 w 211"/>
                <a:gd name="T25" fmla="*/ 1 h 39"/>
                <a:gd name="T26" fmla="*/ 176 w 211"/>
                <a:gd name="T27" fmla="*/ 1 h 39"/>
                <a:gd name="T28" fmla="*/ 190 w 211"/>
                <a:gd name="T29" fmla="*/ 2 h 39"/>
                <a:gd name="T30" fmla="*/ 202 w 211"/>
                <a:gd name="T31" fmla="*/ 3 h 39"/>
                <a:gd name="T32" fmla="*/ 211 w 211"/>
                <a:gd name="T33" fmla="*/ 5 h 39"/>
                <a:gd name="T34" fmla="*/ 206 w 211"/>
                <a:gd name="T35" fmla="*/ 35 h 39"/>
                <a:gd name="T36" fmla="*/ 204 w 211"/>
                <a:gd name="T37" fmla="*/ 35 h 39"/>
                <a:gd name="T38" fmla="*/ 198 w 211"/>
                <a:gd name="T39" fmla="*/ 35 h 39"/>
                <a:gd name="T40" fmla="*/ 189 w 211"/>
                <a:gd name="T41" fmla="*/ 34 h 39"/>
                <a:gd name="T42" fmla="*/ 178 w 211"/>
                <a:gd name="T43" fmla="*/ 34 h 39"/>
                <a:gd name="T44" fmla="*/ 164 w 211"/>
                <a:gd name="T45" fmla="*/ 33 h 39"/>
                <a:gd name="T46" fmla="*/ 148 w 211"/>
                <a:gd name="T47" fmla="*/ 33 h 39"/>
                <a:gd name="T48" fmla="*/ 130 w 211"/>
                <a:gd name="T49" fmla="*/ 33 h 39"/>
                <a:gd name="T50" fmla="*/ 112 w 211"/>
                <a:gd name="T51" fmla="*/ 32 h 39"/>
                <a:gd name="T52" fmla="*/ 94 w 211"/>
                <a:gd name="T53" fmla="*/ 32 h 39"/>
                <a:gd name="T54" fmla="*/ 75 w 211"/>
                <a:gd name="T55" fmla="*/ 32 h 39"/>
                <a:gd name="T56" fmla="*/ 58 w 211"/>
                <a:gd name="T57" fmla="*/ 32 h 39"/>
                <a:gd name="T58" fmla="*/ 42 w 211"/>
                <a:gd name="T59" fmla="*/ 33 h 39"/>
                <a:gd name="T60" fmla="*/ 28 w 211"/>
                <a:gd name="T61" fmla="*/ 34 h 39"/>
                <a:gd name="T62" fmla="*/ 15 w 211"/>
                <a:gd name="T63" fmla="*/ 35 h 39"/>
                <a:gd name="T64" fmla="*/ 6 w 211"/>
                <a:gd name="T65" fmla="*/ 37 h 39"/>
                <a:gd name="T66" fmla="*/ 0 w 211"/>
                <a:gd name="T67" fmla="*/ 39 h 39"/>
                <a:gd name="T68" fmla="*/ 5 w 211"/>
                <a:gd name="T6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9">
                  <a:moveTo>
                    <a:pt x="5" y="7"/>
                  </a:moveTo>
                  <a:lnTo>
                    <a:pt x="7" y="7"/>
                  </a:lnTo>
                  <a:lnTo>
                    <a:pt x="12" y="7"/>
                  </a:lnTo>
                  <a:lnTo>
                    <a:pt x="20" y="5"/>
                  </a:lnTo>
                  <a:lnTo>
                    <a:pt x="31" y="4"/>
                  </a:lnTo>
                  <a:lnTo>
                    <a:pt x="44" y="4"/>
                  </a:lnTo>
                  <a:lnTo>
                    <a:pt x="59" y="3"/>
                  </a:lnTo>
                  <a:lnTo>
                    <a:pt x="75" y="2"/>
                  </a:lnTo>
                  <a:lnTo>
                    <a:pt x="92" y="1"/>
                  </a:lnTo>
                  <a:lnTo>
                    <a:pt x="110" y="1"/>
                  </a:lnTo>
                  <a:lnTo>
                    <a:pt x="128" y="0"/>
                  </a:lnTo>
                  <a:lnTo>
                    <a:pt x="145" y="0"/>
                  </a:lnTo>
                  <a:lnTo>
                    <a:pt x="162" y="1"/>
                  </a:lnTo>
                  <a:lnTo>
                    <a:pt x="176" y="1"/>
                  </a:lnTo>
                  <a:lnTo>
                    <a:pt x="190" y="2"/>
                  </a:lnTo>
                  <a:lnTo>
                    <a:pt x="202" y="3"/>
                  </a:lnTo>
                  <a:lnTo>
                    <a:pt x="211" y="5"/>
                  </a:lnTo>
                  <a:lnTo>
                    <a:pt x="206" y="35"/>
                  </a:lnTo>
                  <a:lnTo>
                    <a:pt x="204" y="35"/>
                  </a:lnTo>
                  <a:lnTo>
                    <a:pt x="198" y="35"/>
                  </a:lnTo>
                  <a:lnTo>
                    <a:pt x="189" y="34"/>
                  </a:lnTo>
                  <a:lnTo>
                    <a:pt x="178" y="34"/>
                  </a:lnTo>
                  <a:lnTo>
                    <a:pt x="164" y="33"/>
                  </a:lnTo>
                  <a:lnTo>
                    <a:pt x="148" y="33"/>
                  </a:lnTo>
                  <a:lnTo>
                    <a:pt x="130" y="33"/>
                  </a:lnTo>
                  <a:lnTo>
                    <a:pt x="112" y="32"/>
                  </a:lnTo>
                  <a:lnTo>
                    <a:pt x="94" y="32"/>
                  </a:lnTo>
                  <a:lnTo>
                    <a:pt x="75" y="32"/>
                  </a:lnTo>
                  <a:lnTo>
                    <a:pt x="58" y="32"/>
                  </a:lnTo>
                  <a:lnTo>
                    <a:pt x="42" y="33"/>
                  </a:lnTo>
                  <a:lnTo>
                    <a:pt x="28" y="34"/>
                  </a:lnTo>
                  <a:lnTo>
                    <a:pt x="15" y="35"/>
                  </a:lnTo>
                  <a:lnTo>
                    <a:pt x="6" y="37"/>
                  </a:lnTo>
                  <a:lnTo>
                    <a:pt x="0" y="39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 104">
              <a:extLst>
                <a:ext uri="{FF2B5EF4-FFF2-40B4-BE49-F238E27FC236}">
                  <a16:creationId xmlns:a16="http://schemas.microsoft.com/office/drawing/2014/main" id="{C6DB08FD-641A-84A8-3B14-0BA80C7E7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69"/>
              <a:ext cx="65" cy="16"/>
            </a:xfrm>
            <a:custGeom>
              <a:avLst/>
              <a:gdLst>
                <a:gd name="T0" fmla="*/ 0 w 110"/>
                <a:gd name="T1" fmla="*/ 4 h 33"/>
                <a:gd name="T2" fmla="*/ 4 w 110"/>
                <a:gd name="T3" fmla="*/ 4 h 33"/>
                <a:gd name="T4" fmla="*/ 12 w 110"/>
                <a:gd name="T5" fmla="*/ 6 h 33"/>
                <a:gd name="T6" fmla="*/ 25 w 110"/>
                <a:gd name="T7" fmla="*/ 8 h 33"/>
                <a:gd name="T8" fmla="*/ 38 w 110"/>
                <a:gd name="T9" fmla="*/ 11 h 33"/>
                <a:gd name="T10" fmla="*/ 51 w 110"/>
                <a:gd name="T11" fmla="*/ 15 h 33"/>
                <a:gd name="T12" fmla="*/ 61 w 110"/>
                <a:gd name="T13" fmla="*/ 19 h 33"/>
                <a:gd name="T14" fmla="*/ 68 w 110"/>
                <a:gd name="T15" fmla="*/ 25 h 33"/>
                <a:gd name="T16" fmla="*/ 68 w 110"/>
                <a:gd name="T17" fmla="*/ 31 h 33"/>
                <a:gd name="T18" fmla="*/ 110 w 110"/>
                <a:gd name="T19" fmla="*/ 33 h 33"/>
                <a:gd name="T20" fmla="*/ 105 w 110"/>
                <a:gd name="T21" fmla="*/ 2 h 33"/>
                <a:gd name="T22" fmla="*/ 103 w 110"/>
                <a:gd name="T23" fmla="*/ 2 h 33"/>
                <a:gd name="T24" fmla="*/ 97 w 110"/>
                <a:gd name="T25" fmla="*/ 1 h 33"/>
                <a:gd name="T26" fmla="*/ 88 w 110"/>
                <a:gd name="T27" fmla="*/ 1 h 33"/>
                <a:gd name="T28" fmla="*/ 75 w 110"/>
                <a:gd name="T29" fmla="*/ 0 h 33"/>
                <a:gd name="T30" fmla="*/ 59 w 110"/>
                <a:gd name="T31" fmla="*/ 0 h 33"/>
                <a:gd name="T32" fmla="*/ 42 w 110"/>
                <a:gd name="T33" fmla="*/ 0 h 33"/>
                <a:gd name="T34" fmla="*/ 22 w 110"/>
                <a:gd name="T35" fmla="*/ 2 h 33"/>
                <a:gd name="T36" fmla="*/ 0 w 110"/>
                <a:gd name="T3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33">
                  <a:moveTo>
                    <a:pt x="0" y="4"/>
                  </a:moveTo>
                  <a:lnTo>
                    <a:pt x="4" y="4"/>
                  </a:lnTo>
                  <a:lnTo>
                    <a:pt x="12" y="6"/>
                  </a:lnTo>
                  <a:lnTo>
                    <a:pt x="25" y="8"/>
                  </a:lnTo>
                  <a:lnTo>
                    <a:pt x="38" y="11"/>
                  </a:lnTo>
                  <a:lnTo>
                    <a:pt x="51" y="15"/>
                  </a:lnTo>
                  <a:lnTo>
                    <a:pt x="61" y="19"/>
                  </a:lnTo>
                  <a:lnTo>
                    <a:pt x="68" y="25"/>
                  </a:lnTo>
                  <a:lnTo>
                    <a:pt x="68" y="31"/>
                  </a:lnTo>
                  <a:lnTo>
                    <a:pt x="110" y="33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88" y="1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2D654033-ED6A-F2DF-1385-B5A1889A7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722"/>
              <a:ext cx="118" cy="29"/>
            </a:xfrm>
            <a:custGeom>
              <a:avLst/>
              <a:gdLst>
                <a:gd name="T0" fmla="*/ 4 w 203"/>
                <a:gd name="T1" fmla="*/ 27 h 61"/>
                <a:gd name="T2" fmla="*/ 6 w 203"/>
                <a:gd name="T3" fmla="*/ 27 h 61"/>
                <a:gd name="T4" fmla="*/ 11 w 203"/>
                <a:gd name="T5" fmla="*/ 26 h 61"/>
                <a:gd name="T6" fmla="*/ 19 w 203"/>
                <a:gd name="T7" fmla="*/ 24 h 61"/>
                <a:gd name="T8" fmla="*/ 29 w 203"/>
                <a:gd name="T9" fmla="*/ 21 h 61"/>
                <a:gd name="T10" fmla="*/ 42 w 203"/>
                <a:gd name="T11" fmla="*/ 19 h 61"/>
                <a:gd name="T12" fmla="*/ 57 w 203"/>
                <a:gd name="T13" fmla="*/ 17 h 61"/>
                <a:gd name="T14" fmla="*/ 72 w 203"/>
                <a:gd name="T15" fmla="*/ 13 h 61"/>
                <a:gd name="T16" fmla="*/ 88 w 203"/>
                <a:gd name="T17" fmla="*/ 11 h 61"/>
                <a:gd name="T18" fmla="*/ 105 w 203"/>
                <a:gd name="T19" fmla="*/ 8 h 61"/>
                <a:gd name="T20" fmla="*/ 122 w 203"/>
                <a:gd name="T21" fmla="*/ 5 h 61"/>
                <a:gd name="T22" fmla="*/ 138 w 203"/>
                <a:gd name="T23" fmla="*/ 3 h 61"/>
                <a:gd name="T24" fmla="*/ 155 w 203"/>
                <a:gd name="T25" fmla="*/ 2 h 61"/>
                <a:gd name="T26" fmla="*/ 169 w 203"/>
                <a:gd name="T27" fmla="*/ 1 h 61"/>
                <a:gd name="T28" fmla="*/ 183 w 203"/>
                <a:gd name="T29" fmla="*/ 0 h 61"/>
                <a:gd name="T30" fmla="*/ 194 w 203"/>
                <a:gd name="T31" fmla="*/ 0 h 61"/>
                <a:gd name="T32" fmla="*/ 203 w 203"/>
                <a:gd name="T33" fmla="*/ 1 h 61"/>
                <a:gd name="T34" fmla="*/ 199 w 203"/>
                <a:gd name="T35" fmla="*/ 32 h 61"/>
                <a:gd name="T36" fmla="*/ 197 w 203"/>
                <a:gd name="T37" fmla="*/ 32 h 61"/>
                <a:gd name="T38" fmla="*/ 191 w 203"/>
                <a:gd name="T39" fmla="*/ 33 h 61"/>
                <a:gd name="T40" fmla="*/ 183 w 203"/>
                <a:gd name="T41" fmla="*/ 33 h 61"/>
                <a:gd name="T42" fmla="*/ 172 w 203"/>
                <a:gd name="T43" fmla="*/ 34 h 61"/>
                <a:gd name="T44" fmla="*/ 158 w 203"/>
                <a:gd name="T45" fmla="*/ 35 h 61"/>
                <a:gd name="T46" fmla="*/ 142 w 203"/>
                <a:gd name="T47" fmla="*/ 36 h 61"/>
                <a:gd name="T48" fmla="*/ 126 w 203"/>
                <a:gd name="T49" fmla="*/ 39 h 61"/>
                <a:gd name="T50" fmla="*/ 108 w 203"/>
                <a:gd name="T51" fmla="*/ 41 h 61"/>
                <a:gd name="T52" fmla="*/ 90 w 203"/>
                <a:gd name="T53" fmla="*/ 42 h 61"/>
                <a:gd name="T54" fmla="*/ 73 w 203"/>
                <a:gd name="T55" fmla="*/ 44 h 61"/>
                <a:gd name="T56" fmla="*/ 57 w 203"/>
                <a:gd name="T57" fmla="*/ 47 h 61"/>
                <a:gd name="T58" fmla="*/ 40 w 203"/>
                <a:gd name="T59" fmla="*/ 50 h 61"/>
                <a:gd name="T60" fmla="*/ 27 w 203"/>
                <a:gd name="T61" fmla="*/ 53 h 61"/>
                <a:gd name="T62" fmla="*/ 15 w 203"/>
                <a:gd name="T63" fmla="*/ 55 h 61"/>
                <a:gd name="T64" fmla="*/ 6 w 203"/>
                <a:gd name="T65" fmla="*/ 58 h 61"/>
                <a:gd name="T66" fmla="*/ 0 w 203"/>
                <a:gd name="T67" fmla="*/ 61 h 61"/>
                <a:gd name="T68" fmla="*/ 4 w 203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61">
                  <a:moveTo>
                    <a:pt x="4" y="27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9" y="24"/>
                  </a:lnTo>
                  <a:lnTo>
                    <a:pt x="29" y="21"/>
                  </a:lnTo>
                  <a:lnTo>
                    <a:pt x="42" y="19"/>
                  </a:lnTo>
                  <a:lnTo>
                    <a:pt x="57" y="17"/>
                  </a:lnTo>
                  <a:lnTo>
                    <a:pt x="72" y="13"/>
                  </a:lnTo>
                  <a:lnTo>
                    <a:pt x="88" y="11"/>
                  </a:lnTo>
                  <a:lnTo>
                    <a:pt x="105" y="8"/>
                  </a:lnTo>
                  <a:lnTo>
                    <a:pt x="122" y="5"/>
                  </a:lnTo>
                  <a:lnTo>
                    <a:pt x="138" y="3"/>
                  </a:lnTo>
                  <a:lnTo>
                    <a:pt x="155" y="2"/>
                  </a:lnTo>
                  <a:lnTo>
                    <a:pt x="169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3" y="1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1" y="33"/>
                  </a:lnTo>
                  <a:lnTo>
                    <a:pt x="183" y="33"/>
                  </a:lnTo>
                  <a:lnTo>
                    <a:pt x="172" y="34"/>
                  </a:lnTo>
                  <a:lnTo>
                    <a:pt x="158" y="35"/>
                  </a:lnTo>
                  <a:lnTo>
                    <a:pt x="142" y="36"/>
                  </a:lnTo>
                  <a:lnTo>
                    <a:pt x="126" y="39"/>
                  </a:lnTo>
                  <a:lnTo>
                    <a:pt x="108" y="41"/>
                  </a:lnTo>
                  <a:lnTo>
                    <a:pt x="90" y="42"/>
                  </a:lnTo>
                  <a:lnTo>
                    <a:pt x="73" y="44"/>
                  </a:lnTo>
                  <a:lnTo>
                    <a:pt x="57" y="47"/>
                  </a:lnTo>
                  <a:lnTo>
                    <a:pt x="40" y="50"/>
                  </a:lnTo>
                  <a:lnTo>
                    <a:pt x="27" y="53"/>
                  </a:lnTo>
                  <a:lnTo>
                    <a:pt x="15" y="55"/>
                  </a:lnTo>
                  <a:lnTo>
                    <a:pt x="6" y="58"/>
                  </a:lnTo>
                  <a:lnTo>
                    <a:pt x="0" y="61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ABE2B613-5133-076A-AA96-4FEEB6553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724"/>
              <a:ext cx="63" cy="16"/>
            </a:xfrm>
            <a:custGeom>
              <a:avLst/>
              <a:gdLst>
                <a:gd name="T0" fmla="*/ 0 w 106"/>
                <a:gd name="T1" fmla="*/ 15 h 33"/>
                <a:gd name="T2" fmla="*/ 3 w 106"/>
                <a:gd name="T3" fmla="*/ 15 h 33"/>
                <a:gd name="T4" fmla="*/ 11 w 106"/>
                <a:gd name="T5" fmla="*/ 15 h 33"/>
                <a:gd name="T6" fmla="*/ 23 w 106"/>
                <a:gd name="T7" fmla="*/ 16 h 33"/>
                <a:gd name="T8" fmla="*/ 37 w 106"/>
                <a:gd name="T9" fmla="*/ 17 h 33"/>
                <a:gd name="T10" fmla="*/ 49 w 106"/>
                <a:gd name="T11" fmla="*/ 20 h 33"/>
                <a:gd name="T12" fmla="*/ 60 w 106"/>
                <a:gd name="T13" fmla="*/ 23 h 33"/>
                <a:gd name="T14" fmla="*/ 67 w 106"/>
                <a:gd name="T15" fmla="*/ 28 h 33"/>
                <a:gd name="T16" fmla="*/ 67 w 106"/>
                <a:gd name="T17" fmla="*/ 33 h 33"/>
                <a:gd name="T18" fmla="*/ 106 w 106"/>
                <a:gd name="T19" fmla="*/ 31 h 33"/>
                <a:gd name="T20" fmla="*/ 101 w 106"/>
                <a:gd name="T21" fmla="*/ 0 h 33"/>
                <a:gd name="T22" fmla="*/ 99 w 106"/>
                <a:gd name="T23" fmla="*/ 0 h 33"/>
                <a:gd name="T24" fmla="*/ 93 w 106"/>
                <a:gd name="T25" fmla="*/ 0 h 33"/>
                <a:gd name="T26" fmla="*/ 84 w 106"/>
                <a:gd name="T27" fmla="*/ 0 h 33"/>
                <a:gd name="T28" fmla="*/ 72 w 106"/>
                <a:gd name="T29" fmla="*/ 1 h 33"/>
                <a:gd name="T30" fmla="*/ 57 w 106"/>
                <a:gd name="T31" fmla="*/ 3 h 33"/>
                <a:gd name="T32" fmla="*/ 40 w 106"/>
                <a:gd name="T33" fmla="*/ 6 h 33"/>
                <a:gd name="T34" fmla="*/ 21 w 106"/>
                <a:gd name="T35" fmla="*/ 9 h 33"/>
                <a:gd name="T36" fmla="*/ 0 w 106"/>
                <a:gd name="T37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33">
                  <a:moveTo>
                    <a:pt x="0" y="15"/>
                  </a:moveTo>
                  <a:lnTo>
                    <a:pt x="3" y="15"/>
                  </a:lnTo>
                  <a:lnTo>
                    <a:pt x="11" y="15"/>
                  </a:lnTo>
                  <a:lnTo>
                    <a:pt x="23" y="16"/>
                  </a:lnTo>
                  <a:lnTo>
                    <a:pt x="37" y="17"/>
                  </a:lnTo>
                  <a:lnTo>
                    <a:pt x="49" y="20"/>
                  </a:lnTo>
                  <a:lnTo>
                    <a:pt x="60" y="23"/>
                  </a:lnTo>
                  <a:lnTo>
                    <a:pt x="67" y="28"/>
                  </a:lnTo>
                  <a:lnTo>
                    <a:pt x="67" y="33"/>
                  </a:lnTo>
                  <a:lnTo>
                    <a:pt x="106" y="3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2" y="1"/>
                  </a:lnTo>
                  <a:lnTo>
                    <a:pt x="57" y="3"/>
                  </a:lnTo>
                  <a:lnTo>
                    <a:pt x="40" y="6"/>
                  </a:lnTo>
                  <a:lnTo>
                    <a:pt x="21" y="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 109">
              <a:extLst>
                <a:ext uri="{FF2B5EF4-FFF2-40B4-BE49-F238E27FC236}">
                  <a16:creationId xmlns:a16="http://schemas.microsoft.com/office/drawing/2014/main" id="{EE087EC4-129F-0F66-DA6D-F7BF9617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" y="822"/>
              <a:ext cx="472" cy="34"/>
            </a:xfrm>
            <a:custGeom>
              <a:avLst/>
              <a:gdLst>
                <a:gd name="T0" fmla="*/ 3 w 803"/>
                <a:gd name="T1" fmla="*/ 30 h 75"/>
                <a:gd name="T2" fmla="*/ 26 w 803"/>
                <a:gd name="T3" fmla="*/ 28 h 75"/>
                <a:gd name="T4" fmla="*/ 72 w 803"/>
                <a:gd name="T5" fmla="*/ 25 h 75"/>
                <a:gd name="T6" fmla="*/ 137 w 803"/>
                <a:gd name="T7" fmla="*/ 24 h 75"/>
                <a:gd name="T8" fmla="*/ 219 w 803"/>
                <a:gd name="T9" fmla="*/ 25 h 75"/>
                <a:gd name="T10" fmla="*/ 315 w 803"/>
                <a:gd name="T11" fmla="*/ 31 h 75"/>
                <a:gd name="T12" fmla="*/ 426 w 803"/>
                <a:gd name="T13" fmla="*/ 43 h 75"/>
                <a:gd name="T14" fmla="*/ 547 w 803"/>
                <a:gd name="T15" fmla="*/ 62 h 75"/>
                <a:gd name="T16" fmla="*/ 613 w 803"/>
                <a:gd name="T17" fmla="*/ 75 h 75"/>
                <a:gd name="T18" fmla="*/ 626 w 803"/>
                <a:gd name="T19" fmla="*/ 72 h 75"/>
                <a:gd name="T20" fmla="*/ 652 w 803"/>
                <a:gd name="T21" fmla="*/ 69 h 75"/>
                <a:gd name="T22" fmla="*/ 684 w 803"/>
                <a:gd name="T23" fmla="*/ 63 h 75"/>
                <a:gd name="T24" fmla="*/ 719 w 803"/>
                <a:gd name="T25" fmla="*/ 55 h 75"/>
                <a:gd name="T26" fmla="*/ 752 w 803"/>
                <a:gd name="T27" fmla="*/ 44 h 75"/>
                <a:gd name="T28" fmla="*/ 780 w 803"/>
                <a:gd name="T29" fmla="*/ 29 h 75"/>
                <a:gd name="T30" fmla="*/ 798 w 803"/>
                <a:gd name="T31" fmla="*/ 10 h 75"/>
                <a:gd name="T32" fmla="*/ 801 w 803"/>
                <a:gd name="T33" fmla="*/ 0 h 75"/>
                <a:gd name="T34" fmla="*/ 791 w 803"/>
                <a:gd name="T35" fmla="*/ 5 h 75"/>
                <a:gd name="T36" fmla="*/ 774 w 803"/>
                <a:gd name="T37" fmla="*/ 10 h 75"/>
                <a:gd name="T38" fmla="*/ 748 w 803"/>
                <a:gd name="T39" fmla="*/ 17 h 75"/>
                <a:gd name="T40" fmla="*/ 720 w 803"/>
                <a:gd name="T41" fmla="*/ 25 h 75"/>
                <a:gd name="T42" fmla="*/ 689 w 803"/>
                <a:gd name="T43" fmla="*/ 32 h 75"/>
                <a:gd name="T44" fmla="*/ 656 w 803"/>
                <a:gd name="T45" fmla="*/ 37 h 75"/>
                <a:gd name="T46" fmla="*/ 625 w 803"/>
                <a:gd name="T47" fmla="*/ 38 h 75"/>
                <a:gd name="T48" fmla="*/ 606 w 803"/>
                <a:gd name="T49" fmla="*/ 36 h 75"/>
                <a:gd name="T50" fmla="*/ 569 w 803"/>
                <a:gd name="T51" fmla="*/ 32 h 75"/>
                <a:gd name="T52" fmla="*/ 504 w 803"/>
                <a:gd name="T53" fmla="*/ 26 h 75"/>
                <a:gd name="T54" fmla="*/ 419 w 803"/>
                <a:gd name="T55" fmla="*/ 20 h 75"/>
                <a:gd name="T56" fmla="*/ 322 w 803"/>
                <a:gd name="T57" fmla="*/ 14 h 75"/>
                <a:gd name="T58" fmla="*/ 221 w 803"/>
                <a:gd name="T59" fmla="*/ 11 h 75"/>
                <a:gd name="T60" fmla="*/ 122 w 803"/>
                <a:gd name="T61" fmla="*/ 14 h 75"/>
                <a:gd name="T62" fmla="*/ 35 w 803"/>
                <a:gd name="T63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75">
                  <a:moveTo>
                    <a:pt x="0" y="30"/>
                  </a:moveTo>
                  <a:lnTo>
                    <a:pt x="3" y="30"/>
                  </a:lnTo>
                  <a:lnTo>
                    <a:pt x="11" y="29"/>
                  </a:lnTo>
                  <a:lnTo>
                    <a:pt x="26" y="28"/>
                  </a:lnTo>
                  <a:lnTo>
                    <a:pt x="47" y="26"/>
                  </a:lnTo>
                  <a:lnTo>
                    <a:pt x="72" y="25"/>
                  </a:lnTo>
                  <a:lnTo>
                    <a:pt x="102" y="24"/>
                  </a:lnTo>
                  <a:lnTo>
                    <a:pt x="137" y="24"/>
                  </a:lnTo>
                  <a:lnTo>
                    <a:pt x="176" y="24"/>
                  </a:lnTo>
                  <a:lnTo>
                    <a:pt x="219" y="25"/>
                  </a:lnTo>
                  <a:lnTo>
                    <a:pt x="265" y="28"/>
                  </a:lnTo>
                  <a:lnTo>
                    <a:pt x="315" y="31"/>
                  </a:lnTo>
                  <a:lnTo>
                    <a:pt x="369" y="36"/>
                  </a:lnTo>
                  <a:lnTo>
                    <a:pt x="426" y="43"/>
                  </a:lnTo>
                  <a:lnTo>
                    <a:pt x="485" y="52"/>
                  </a:lnTo>
                  <a:lnTo>
                    <a:pt x="547" y="62"/>
                  </a:lnTo>
                  <a:lnTo>
                    <a:pt x="610" y="75"/>
                  </a:lnTo>
                  <a:lnTo>
                    <a:pt x="613" y="75"/>
                  </a:lnTo>
                  <a:lnTo>
                    <a:pt x="618" y="74"/>
                  </a:lnTo>
                  <a:lnTo>
                    <a:pt x="626" y="72"/>
                  </a:lnTo>
                  <a:lnTo>
                    <a:pt x="638" y="71"/>
                  </a:lnTo>
                  <a:lnTo>
                    <a:pt x="652" y="69"/>
                  </a:lnTo>
                  <a:lnTo>
                    <a:pt x="668" y="67"/>
                  </a:lnTo>
                  <a:lnTo>
                    <a:pt x="684" y="63"/>
                  </a:lnTo>
                  <a:lnTo>
                    <a:pt x="701" y="60"/>
                  </a:lnTo>
                  <a:lnTo>
                    <a:pt x="719" y="55"/>
                  </a:lnTo>
                  <a:lnTo>
                    <a:pt x="736" y="49"/>
                  </a:lnTo>
                  <a:lnTo>
                    <a:pt x="752" y="44"/>
                  </a:lnTo>
                  <a:lnTo>
                    <a:pt x="767" y="37"/>
                  </a:lnTo>
                  <a:lnTo>
                    <a:pt x="780" y="29"/>
                  </a:lnTo>
                  <a:lnTo>
                    <a:pt x="790" y="21"/>
                  </a:lnTo>
                  <a:lnTo>
                    <a:pt x="798" y="10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2"/>
                  </a:lnTo>
                  <a:lnTo>
                    <a:pt x="791" y="5"/>
                  </a:lnTo>
                  <a:lnTo>
                    <a:pt x="783" y="7"/>
                  </a:lnTo>
                  <a:lnTo>
                    <a:pt x="774" y="10"/>
                  </a:lnTo>
                  <a:lnTo>
                    <a:pt x="762" y="14"/>
                  </a:lnTo>
                  <a:lnTo>
                    <a:pt x="748" y="17"/>
                  </a:lnTo>
                  <a:lnTo>
                    <a:pt x="735" y="22"/>
                  </a:lnTo>
                  <a:lnTo>
                    <a:pt x="720" y="25"/>
                  </a:lnTo>
                  <a:lnTo>
                    <a:pt x="705" y="29"/>
                  </a:lnTo>
                  <a:lnTo>
                    <a:pt x="689" y="32"/>
                  </a:lnTo>
                  <a:lnTo>
                    <a:pt x="672" y="34"/>
                  </a:lnTo>
                  <a:lnTo>
                    <a:pt x="656" y="37"/>
                  </a:lnTo>
                  <a:lnTo>
                    <a:pt x="640" y="38"/>
                  </a:lnTo>
                  <a:lnTo>
                    <a:pt x="625" y="38"/>
                  </a:lnTo>
                  <a:lnTo>
                    <a:pt x="610" y="37"/>
                  </a:lnTo>
                  <a:lnTo>
                    <a:pt x="606" y="36"/>
                  </a:lnTo>
                  <a:lnTo>
                    <a:pt x="592" y="34"/>
                  </a:lnTo>
                  <a:lnTo>
                    <a:pt x="569" y="32"/>
                  </a:lnTo>
                  <a:lnTo>
                    <a:pt x="540" y="29"/>
                  </a:lnTo>
                  <a:lnTo>
                    <a:pt x="504" y="26"/>
                  </a:lnTo>
                  <a:lnTo>
                    <a:pt x="464" y="23"/>
                  </a:lnTo>
                  <a:lnTo>
                    <a:pt x="419" y="20"/>
                  </a:lnTo>
                  <a:lnTo>
                    <a:pt x="372" y="16"/>
                  </a:lnTo>
                  <a:lnTo>
                    <a:pt x="322" y="14"/>
                  </a:lnTo>
                  <a:lnTo>
                    <a:pt x="272" y="11"/>
                  </a:lnTo>
                  <a:lnTo>
                    <a:pt x="221" y="11"/>
                  </a:lnTo>
                  <a:lnTo>
                    <a:pt x="170" y="11"/>
                  </a:lnTo>
                  <a:lnTo>
                    <a:pt x="122" y="14"/>
                  </a:lnTo>
                  <a:lnTo>
                    <a:pt x="77" y="17"/>
                  </a:lnTo>
                  <a:lnTo>
                    <a:pt x="35" y="2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110">
              <a:extLst>
                <a:ext uri="{FF2B5EF4-FFF2-40B4-BE49-F238E27FC236}">
                  <a16:creationId xmlns:a16="http://schemas.microsoft.com/office/drawing/2014/main" id="{FAB993A9-FCE0-910D-12FF-14909117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104"/>
              <a:ext cx="14" cy="703"/>
            </a:xfrm>
            <a:custGeom>
              <a:avLst/>
              <a:gdLst>
                <a:gd name="T0" fmla="*/ 0 w 25"/>
                <a:gd name="T1" fmla="*/ 0 h 1526"/>
                <a:gd name="T2" fmla="*/ 13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3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 111">
              <a:extLst>
                <a:ext uri="{FF2B5EF4-FFF2-40B4-BE49-F238E27FC236}">
                  <a16:creationId xmlns:a16="http://schemas.microsoft.com/office/drawing/2014/main" id="{BD980E1F-5BE3-FB88-C0BE-2BD7ECCCC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112"/>
              <a:ext cx="15" cy="702"/>
            </a:xfrm>
            <a:custGeom>
              <a:avLst/>
              <a:gdLst>
                <a:gd name="T0" fmla="*/ 0 w 25"/>
                <a:gd name="T1" fmla="*/ 0 h 1526"/>
                <a:gd name="T2" fmla="*/ 14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4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 112">
              <a:extLst>
                <a:ext uri="{FF2B5EF4-FFF2-40B4-BE49-F238E27FC236}">
                  <a16:creationId xmlns:a16="http://schemas.microsoft.com/office/drawing/2014/main" id="{97124F47-4028-D867-4245-5160179EF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" y="61"/>
              <a:ext cx="136" cy="38"/>
            </a:xfrm>
            <a:custGeom>
              <a:avLst/>
              <a:gdLst>
                <a:gd name="T0" fmla="*/ 0 w 233"/>
                <a:gd name="T1" fmla="*/ 34 h 82"/>
                <a:gd name="T2" fmla="*/ 2 w 233"/>
                <a:gd name="T3" fmla="*/ 32 h 82"/>
                <a:gd name="T4" fmla="*/ 9 w 233"/>
                <a:gd name="T5" fmla="*/ 29 h 82"/>
                <a:gd name="T6" fmla="*/ 21 w 233"/>
                <a:gd name="T7" fmla="*/ 26 h 82"/>
                <a:gd name="T8" fmla="*/ 34 w 233"/>
                <a:gd name="T9" fmla="*/ 20 h 82"/>
                <a:gd name="T10" fmla="*/ 52 w 233"/>
                <a:gd name="T11" fmla="*/ 15 h 82"/>
                <a:gd name="T12" fmla="*/ 70 w 233"/>
                <a:gd name="T13" fmla="*/ 9 h 82"/>
                <a:gd name="T14" fmla="*/ 91 w 233"/>
                <a:gd name="T15" fmla="*/ 5 h 82"/>
                <a:gd name="T16" fmla="*/ 112 w 233"/>
                <a:gd name="T17" fmla="*/ 1 h 82"/>
                <a:gd name="T18" fmla="*/ 132 w 233"/>
                <a:gd name="T19" fmla="*/ 0 h 82"/>
                <a:gd name="T20" fmla="*/ 153 w 233"/>
                <a:gd name="T21" fmla="*/ 1 h 82"/>
                <a:gd name="T22" fmla="*/ 173 w 233"/>
                <a:gd name="T23" fmla="*/ 5 h 82"/>
                <a:gd name="T24" fmla="*/ 191 w 233"/>
                <a:gd name="T25" fmla="*/ 12 h 82"/>
                <a:gd name="T26" fmla="*/ 206 w 233"/>
                <a:gd name="T27" fmla="*/ 22 h 82"/>
                <a:gd name="T28" fmla="*/ 219 w 233"/>
                <a:gd name="T29" fmla="*/ 37 h 82"/>
                <a:gd name="T30" fmla="*/ 228 w 233"/>
                <a:gd name="T31" fmla="*/ 57 h 82"/>
                <a:gd name="T32" fmla="*/ 233 w 233"/>
                <a:gd name="T33" fmla="*/ 82 h 82"/>
                <a:gd name="T34" fmla="*/ 231 w 233"/>
                <a:gd name="T35" fmla="*/ 81 h 82"/>
                <a:gd name="T36" fmla="*/ 230 w 233"/>
                <a:gd name="T37" fmla="*/ 77 h 82"/>
                <a:gd name="T38" fmla="*/ 227 w 233"/>
                <a:gd name="T39" fmla="*/ 73 h 82"/>
                <a:gd name="T40" fmla="*/ 222 w 233"/>
                <a:gd name="T41" fmla="*/ 67 h 82"/>
                <a:gd name="T42" fmla="*/ 215 w 233"/>
                <a:gd name="T43" fmla="*/ 60 h 82"/>
                <a:gd name="T44" fmla="*/ 207 w 233"/>
                <a:gd name="T45" fmla="*/ 53 h 82"/>
                <a:gd name="T46" fmla="*/ 197 w 233"/>
                <a:gd name="T47" fmla="*/ 46 h 82"/>
                <a:gd name="T48" fmla="*/ 185 w 233"/>
                <a:gd name="T49" fmla="*/ 38 h 82"/>
                <a:gd name="T50" fmla="*/ 170 w 233"/>
                <a:gd name="T51" fmla="*/ 32 h 82"/>
                <a:gd name="T52" fmla="*/ 154 w 233"/>
                <a:gd name="T53" fmla="*/ 27 h 82"/>
                <a:gd name="T54" fmla="*/ 135 w 233"/>
                <a:gd name="T55" fmla="*/ 22 h 82"/>
                <a:gd name="T56" fmla="*/ 114 w 233"/>
                <a:gd name="T57" fmla="*/ 20 h 82"/>
                <a:gd name="T58" fmla="*/ 90 w 233"/>
                <a:gd name="T59" fmla="*/ 20 h 82"/>
                <a:gd name="T60" fmla="*/ 62 w 233"/>
                <a:gd name="T61" fmla="*/ 21 h 82"/>
                <a:gd name="T62" fmla="*/ 32 w 233"/>
                <a:gd name="T63" fmla="*/ 26 h 82"/>
                <a:gd name="T64" fmla="*/ 0 w 233"/>
                <a:gd name="T65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82">
                  <a:moveTo>
                    <a:pt x="0" y="34"/>
                  </a:moveTo>
                  <a:lnTo>
                    <a:pt x="2" y="32"/>
                  </a:lnTo>
                  <a:lnTo>
                    <a:pt x="9" y="29"/>
                  </a:lnTo>
                  <a:lnTo>
                    <a:pt x="21" y="26"/>
                  </a:lnTo>
                  <a:lnTo>
                    <a:pt x="34" y="20"/>
                  </a:lnTo>
                  <a:lnTo>
                    <a:pt x="52" y="15"/>
                  </a:lnTo>
                  <a:lnTo>
                    <a:pt x="70" y="9"/>
                  </a:lnTo>
                  <a:lnTo>
                    <a:pt x="91" y="5"/>
                  </a:lnTo>
                  <a:lnTo>
                    <a:pt x="112" y="1"/>
                  </a:lnTo>
                  <a:lnTo>
                    <a:pt x="132" y="0"/>
                  </a:lnTo>
                  <a:lnTo>
                    <a:pt x="153" y="1"/>
                  </a:lnTo>
                  <a:lnTo>
                    <a:pt x="173" y="5"/>
                  </a:lnTo>
                  <a:lnTo>
                    <a:pt x="191" y="12"/>
                  </a:lnTo>
                  <a:lnTo>
                    <a:pt x="206" y="22"/>
                  </a:lnTo>
                  <a:lnTo>
                    <a:pt x="219" y="37"/>
                  </a:lnTo>
                  <a:lnTo>
                    <a:pt x="228" y="57"/>
                  </a:lnTo>
                  <a:lnTo>
                    <a:pt x="233" y="82"/>
                  </a:lnTo>
                  <a:lnTo>
                    <a:pt x="231" y="81"/>
                  </a:lnTo>
                  <a:lnTo>
                    <a:pt x="230" y="77"/>
                  </a:lnTo>
                  <a:lnTo>
                    <a:pt x="227" y="73"/>
                  </a:lnTo>
                  <a:lnTo>
                    <a:pt x="222" y="67"/>
                  </a:lnTo>
                  <a:lnTo>
                    <a:pt x="215" y="60"/>
                  </a:lnTo>
                  <a:lnTo>
                    <a:pt x="207" y="53"/>
                  </a:lnTo>
                  <a:lnTo>
                    <a:pt x="197" y="46"/>
                  </a:lnTo>
                  <a:lnTo>
                    <a:pt x="185" y="38"/>
                  </a:lnTo>
                  <a:lnTo>
                    <a:pt x="170" y="32"/>
                  </a:lnTo>
                  <a:lnTo>
                    <a:pt x="154" y="27"/>
                  </a:lnTo>
                  <a:lnTo>
                    <a:pt x="135" y="22"/>
                  </a:lnTo>
                  <a:lnTo>
                    <a:pt x="114" y="20"/>
                  </a:lnTo>
                  <a:lnTo>
                    <a:pt x="90" y="20"/>
                  </a:lnTo>
                  <a:lnTo>
                    <a:pt x="62" y="21"/>
                  </a:lnTo>
                  <a:lnTo>
                    <a:pt x="32" y="2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81560-C16F-DE2A-B495-E9FCFA043D83}"/>
              </a:ext>
            </a:extLst>
          </p:cNvPr>
          <p:cNvGrpSpPr>
            <a:grpSpLocks/>
          </p:cNvGrpSpPr>
          <p:nvPr/>
        </p:nvGrpSpPr>
        <p:grpSpPr bwMode="auto">
          <a:xfrm>
            <a:off x="3131343" y="3126409"/>
            <a:ext cx="762000" cy="947740"/>
            <a:chOff x="2496" y="48"/>
            <a:chExt cx="614" cy="837"/>
          </a:xfrm>
        </p:grpSpPr>
        <p:sp>
          <p:nvSpPr>
            <p:cNvPr id="72" name="Freeform 107">
              <a:extLst>
                <a:ext uri="{FF2B5EF4-FFF2-40B4-BE49-F238E27FC236}">
                  <a16:creationId xmlns:a16="http://schemas.microsoft.com/office/drawing/2014/main" id="{9B86DE5D-5561-7C8E-6F43-526333648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76"/>
              <a:ext cx="408" cy="95"/>
            </a:xfrm>
            <a:custGeom>
              <a:avLst/>
              <a:gdLst>
                <a:gd name="T0" fmla="*/ 693 w 693"/>
                <a:gd name="T1" fmla="*/ 0 h 208"/>
                <a:gd name="T2" fmla="*/ 81 w 693"/>
                <a:gd name="T3" fmla="*/ 91 h 208"/>
                <a:gd name="T4" fmla="*/ 78 w 693"/>
                <a:gd name="T5" fmla="*/ 91 h 208"/>
                <a:gd name="T6" fmla="*/ 68 w 693"/>
                <a:gd name="T7" fmla="*/ 92 h 208"/>
                <a:gd name="T8" fmla="*/ 53 w 693"/>
                <a:gd name="T9" fmla="*/ 96 h 208"/>
                <a:gd name="T10" fmla="*/ 37 w 693"/>
                <a:gd name="T11" fmla="*/ 104 h 208"/>
                <a:gd name="T12" fmla="*/ 20 w 693"/>
                <a:gd name="T13" fmla="*/ 118 h 208"/>
                <a:gd name="T14" fmla="*/ 8 w 693"/>
                <a:gd name="T15" fmla="*/ 139 h 208"/>
                <a:gd name="T16" fmla="*/ 0 w 693"/>
                <a:gd name="T17" fmla="*/ 168 h 208"/>
                <a:gd name="T18" fmla="*/ 0 w 693"/>
                <a:gd name="T19" fmla="*/ 208 h 208"/>
                <a:gd name="T20" fmla="*/ 0 w 693"/>
                <a:gd name="T21" fmla="*/ 204 h 208"/>
                <a:gd name="T22" fmla="*/ 0 w 693"/>
                <a:gd name="T23" fmla="*/ 195 h 208"/>
                <a:gd name="T24" fmla="*/ 2 w 693"/>
                <a:gd name="T25" fmla="*/ 181 h 208"/>
                <a:gd name="T26" fmla="*/ 5 w 693"/>
                <a:gd name="T27" fmla="*/ 164 h 208"/>
                <a:gd name="T28" fmla="*/ 13 w 693"/>
                <a:gd name="T29" fmla="*/ 148 h 208"/>
                <a:gd name="T30" fmla="*/ 25 w 693"/>
                <a:gd name="T31" fmla="*/ 132 h 208"/>
                <a:gd name="T32" fmla="*/ 43 w 693"/>
                <a:gd name="T33" fmla="*/ 118 h 208"/>
                <a:gd name="T34" fmla="*/ 68 w 693"/>
                <a:gd name="T35" fmla="*/ 110 h 208"/>
                <a:gd name="T36" fmla="*/ 73 w 693"/>
                <a:gd name="T37" fmla="*/ 109 h 208"/>
                <a:gd name="T38" fmla="*/ 89 w 693"/>
                <a:gd name="T39" fmla="*/ 106 h 208"/>
                <a:gd name="T40" fmla="*/ 116 w 693"/>
                <a:gd name="T41" fmla="*/ 102 h 208"/>
                <a:gd name="T42" fmla="*/ 149 w 693"/>
                <a:gd name="T43" fmla="*/ 96 h 208"/>
                <a:gd name="T44" fmla="*/ 191 w 693"/>
                <a:gd name="T45" fmla="*/ 89 h 208"/>
                <a:gd name="T46" fmla="*/ 236 w 693"/>
                <a:gd name="T47" fmla="*/ 82 h 208"/>
                <a:gd name="T48" fmla="*/ 286 w 693"/>
                <a:gd name="T49" fmla="*/ 73 h 208"/>
                <a:gd name="T50" fmla="*/ 339 w 693"/>
                <a:gd name="T51" fmla="*/ 65 h 208"/>
                <a:gd name="T52" fmla="*/ 392 w 693"/>
                <a:gd name="T53" fmla="*/ 56 h 208"/>
                <a:gd name="T54" fmla="*/ 447 w 693"/>
                <a:gd name="T55" fmla="*/ 46 h 208"/>
                <a:gd name="T56" fmla="*/ 500 w 693"/>
                <a:gd name="T57" fmla="*/ 37 h 208"/>
                <a:gd name="T58" fmla="*/ 549 w 693"/>
                <a:gd name="T59" fmla="*/ 28 h 208"/>
                <a:gd name="T60" fmla="*/ 594 w 693"/>
                <a:gd name="T61" fmla="*/ 20 h 208"/>
                <a:gd name="T62" fmla="*/ 634 w 693"/>
                <a:gd name="T63" fmla="*/ 12 h 208"/>
                <a:gd name="T64" fmla="*/ 668 w 693"/>
                <a:gd name="T65" fmla="*/ 6 h 208"/>
                <a:gd name="T66" fmla="*/ 693 w 693"/>
                <a:gd name="T6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3" h="208">
                  <a:moveTo>
                    <a:pt x="693" y="0"/>
                  </a:moveTo>
                  <a:lnTo>
                    <a:pt x="81" y="91"/>
                  </a:lnTo>
                  <a:lnTo>
                    <a:pt x="78" y="91"/>
                  </a:lnTo>
                  <a:lnTo>
                    <a:pt x="68" y="92"/>
                  </a:lnTo>
                  <a:lnTo>
                    <a:pt x="53" y="96"/>
                  </a:lnTo>
                  <a:lnTo>
                    <a:pt x="37" y="104"/>
                  </a:lnTo>
                  <a:lnTo>
                    <a:pt x="20" y="118"/>
                  </a:lnTo>
                  <a:lnTo>
                    <a:pt x="8" y="139"/>
                  </a:lnTo>
                  <a:lnTo>
                    <a:pt x="0" y="168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195"/>
                  </a:lnTo>
                  <a:lnTo>
                    <a:pt x="2" y="181"/>
                  </a:lnTo>
                  <a:lnTo>
                    <a:pt x="5" y="164"/>
                  </a:lnTo>
                  <a:lnTo>
                    <a:pt x="13" y="148"/>
                  </a:lnTo>
                  <a:lnTo>
                    <a:pt x="25" y="132"/>
                  </a:lnTo>
                  <a:lnTo>
                    <a:pt x="43" y="118"/>
                  </a:lnTo>
                  <a:lnTo>
                    <a:pt x="68" y="110"/>
                  </a:lnTo>
                  <a:lnTo>
                    <a:pt x="73" y="109"/>
                  </a:lnTo>
                  <a:lnTo>
                    <a:pt x="89" y="106"/>
                  </a:lnTo>
                  <a:lnTo>
                    <a:pt x="116" y="102"/>
                  </a:lnTo>
                  <a:lnTo>
                    <a:pt x="149" y="96"/>
                  </a:lnTo>
                  <a:lnTo>
                    <a:pt x="191" y="89"/>
                  </a:lnTo>
                  <a:lnTo>
                    <a:pt x="236" y="82"/>
                  </a:lnTo>
                  <a:lnTo>
                    <a:pt x="286" y="73"/>
                  </a:lnTo>
                  <a:lnTo>
                    <a:pt x="339" y="65"/>
                  </a:lnTo>
                  <a:lnTo>
                    <a:pt x="392" y="56"/>
                  </a:lnTo>
                  <a:lnTo>
                    <a:pt x="447" y="46"/>
                  </a:lnTo>
                  <a:lnTo>
                    <a:pt x="500" y="37"/>
                  </a:lnTo>
                  <a:lnTo>
                    <a:pt x="549" y="28"/>
                  </a:lnTo>
                  <a:lnTo>
                    <a:pt x="594" y="20"/>
                  </a:lnTo>
                  <a:lnTo>
                    <a:pt x="634" y="12"/>
                  </a:lnTo>
                  <a:lnTo>
                    <a:pt x="668" y="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108">
              <a:extLst>
                <a:ext uri="{FF2B5EF4-FFF2-40B4-BE49-F238E27FC236}">
                  <a16:creationId xmlns:a16="http://schemas.microsoft.com/office/drawing/2014/main" id="{E6C7FF96-FD25-EFD3-7028-729B8FA06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204"/>
              <a:ext cx="58" cy="635"/>
            </a:xfrm>
            <a:custGeom>
              <a:avLst/>
              <a:gdLst>
                <a:gd name="T0" fmla="*/ 0 w 98"/>
                <a:gd name="T1" fmla="*/ 0 h 1380"/>
                <a:gd name="T2" fmla="*/ 30 w 98"/>
                <a:gd name="T3" fmla="*/ 1273 h 1380"/>
                <a:gd name="T4" fmla="*/ 30 w 98"/>
                <a:gd name="T5" fmla="*/ 1277 h 1380"/>
                <a:gd name="T6" fmla="*/ 29 w 98"/>
                <a:gd name="T7" fmla="*/ 1288 h 1380"/>
                <a:gd name="T8" fmla="*/ 29 w 98"/>
                <a:gd name="T9" fmla="*/ 1304 h 1380"/>
                <a:gd name="T10" fmla="*/ 33 w 98"/>
                <a:gd name="T11" fmla="*/ 1322 h 1380"/>
                <a:gd name="T12" fmla="*/ 40 w 98"/>
                <a:gd name="T13" fmla="*/ 1341 h 1380"/>
                <a:gd name="T14" fmla="*/ 52 w 98"/>
                <a:gd name="T15" fmla="*/ 1357 h 1380"/>
                <a:gd name="T16" fmla="*/ 72 w 98"/>
                <a:gd name="T17" fmla="*/ 1367 h 1380"/>
                <a:gd name="T18" fmla="*/ 98 w 98"/>
                <a:gd name="T19" fmla="*/ 1372 h 1380"/>
                <a:gd name="T20" fmla="*/ 94 w 98"/>
                <a:gd name="T21" fmla="*/ 1374 h 1380"/>
                <a:gd name="T22" fmla="*/ 82 w 98"/>
                <a:gd name="T23" fmla="*/ 1378 h 1380"/>
                <a:gd name="T24" fmla="*/ 66 w 98"/>
                <a:gd name="T25" fmla="*/ 1380 h 1380"/>
                <a:gd name="T26" fmla="*/ 48 w 98"/>
                <a:gd name="T27" fmla="*/ 1376 h 1380"/>
                <a:gd name="T28" fmla="*/ 30 w 98"/>
                <a:gd name="T29" fmla="*/ 1364 h 1380"/>
                <a:gd name="T30" fmla="*/ 14 w 98"/>
                <a:gd name="T31" fmla="*/ 1337 h 1380"/>
                <a:gd name="T32" fmla="*/ 5 w 98"/>
                <a:gd name="T33" fmla="*/ 1292 h 1380"/>
                <a:gd name="T34" fmla="*/ 3 w 98"/>
                <a:gd name="T35" fmla="*/ 1228 h 1380"/>
                <a:gd name="T36" fmla="*/ 0 w 98"/>
                <a:gd name="T37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380">
                  <a:moveTo>
                    <a:pt x="0" y="0"/>
                  </a:moveTo>
                  <a:lnTo>
                    <a:pt x="30" y="1273"/>
                  </a:lnTo>
                  <a:lnTo>
                    <a:pt x="30" y="1277"/>
                  </a:lnTo>
                  <a:lnTo>
                    <a:pt x="29" y="1288"/>
                  </a:lnTo>
                  <a:lnTo>
                    <a:pt x="29" y="1304"/>
                  </a:lnTo>
                  <a:lnTo>
                    <a:pt x="33" y="1322"/>
                  </a:lnTo>
                  <a:lnTo>
                    <a:pt x="40" y="1341"/>
                  </a:lnTo>
                  <a:lnTo>
                    <a:pt x="52" y="1357"/>
                  </a:lnTo>
                  <a:lnTo>
                    <a:pt x="72" y="1367"/>
                  </a:lnTo>
                  <a:lnTo>
                    <a:pt x="98" y="1372"/>
                  </a:lnTo>
                  <a:lnTo>
                    <a:pt x="94" y="1374"/>
                  </a:lnTo>
                  <a:lnTo>
                    <a:pt x="82" y="1378"/>
                  </a:lnTo>
                  <a:lnTo>
                    <a:pt x="66" y="1380"/>
                  </a:lnTo>
                  <a:lnTo>
                    <a:pt x="48" y="1376"/>
                  </a:lnTo>
                  <a:lnTo>
                    <a:pt x="30" y="1364"/>
                  </a:lnTo>
                  <a:lnTo>
                    <a:pt x="14" y="1337"/>
                  </a:lnTo>
                  <a:lnTo>
                    <a:pt x="5" y="1292"/>
                  </a:lnTo>
                  <a:lnTo>
                    <a:pt x="3" y="1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4" name="Freeform 113">
              <a:extLst>
                <a:ext uri="{FF2B5EF4-FFF2-40B4-BE49-F238E27FC236}">
                  <a16:creationId xmlns:a16="http://schemas.microsoft.com/office/drawing/2014/main" id="{FF00F6FC-C57A-B15A-D0C2-0FE9423D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" y="54"/>
              <a:ext cx="567" cy="815"/>
            </a:xfrm>
            <a:custGeom>
              <a:avLst/>
              <a:gdLst>
                <a:gd name="T0" fmla="*/ 0 w 968"/>
                <a:gd name="T1" fmla="*/ 136 h 1769"/>
                <a:gd name="T2" fmla="*/ 727 w 968"/>
                <a:gd name="T3" fmla="*/ 31 h 1769"/>
                <a:gd name="T4" fmla="*/ 728 w 968"/>
                <a:gd name="T5" fmla="*/ 30 h 1769"/>
                <a:gd name="T6" fmla="*/ 733 w 968"/>
                <a:gd name="T7" fmla="*/ 28 h 1769"/>
                <a:gd name="T8" fmla="*/ 739 w 968"/>
                <a:gd name="T9" fmla="*/ 24 h 1769"/>
                <a:gd name="T10" fmla="*/ 747 w 968"/>
                <a:gd name="T11" fmla="*/ 21 h 1769"/>
                <a:gd name="T12" fmla="*/ 758 w 968"/>
                <a:gd name="T13" fmla="*/ 16 h 1769"/>
                <a:gd name="T14" fmla="*/ 770 w 968"/>
                <a:gd name="T15" fmla="*/ 12 h 1769"/>
                <a:gd name="T16" fmla="*/ 784 w 968"/>
                <a:gd name="T17" fmla="*/ 7 h 1769"/>
                <a:gd name="T18" fmla="*/ 800 w 968"/>
                <a:gd name="T19" fmla="*/ 4 h 1769"/>
                <a:gd name="T20" fmla="*/ 816 w 968"/>
                <a:gd name="T21" fmla="*/ 1 h 1769"/>
                <a:gd name="T22" fmla="*/ 834 w 968"/>
                <a:gd name="T23" fmla="*/ 0 h 1769"/>
                <a:gd name="T24" fmla="*/ 853 w 968"/>
                <a:gd name="T25" fmla="*/ 1 h 1769"/>
                <a:gd name="T26" fmla="*/ 872 w 968"/>
                <a:gd name="T27" fmla="*/ 5 h 1769"/>
                <a:gd name="T28" fmla="*/ 893 w 968"/>
                <a:gd name="T29" fmla="*/ 10 h 1769"/>
                <a:gd name="T30" fmla="*/ 913 w 968"/>
                <a:gd name="T31" fmla="*/ 20 h 1769"/>
                <a:gd name="T32" fmla="*/ 933 w 968"/>
                <a:gd name="T33" fmla="*/ 31 h 1769"/>
                <a:gd name="T34" fmla="*/ 954 w 968"/>
                <a:gd name="T35" fmla="*/ 47 h 1769"/>
                <a:gd name="T36" fmla="*/ 968 w 968"/>
                <a:gd name="T37" fmla="*/ 1727 h 1769"/>
                <a:gd name="T38" fmla="*/ 967 w 968"/>
                <a:gd name="T39" fmla="*/ 1728 h 1769"/>
                <a:gd name="T40" fmla="*/ 962 w 968"/>
                <a:gd name="T41" fmla="*/ 1729 h 1769"/>
                <a:gd name="T42" fmla="*/ 955 w 968"/>
                <a:gd name="T43" fmla="*/ 1731 h 1769"/>
                <a:gd name="T44" fmla="*/ 945 w 968"/>
                <a:gd name="T45" fmla="*/ 1735 h 1769"/>
                <a:gd name="T46" fmla="*/ 933 w 968"/>
                <a:gd name="T47" fmla="*/ 1739 h 1769"/>
                <a:gd name="T48" fmla="*/ 919 w 968"/>
                <a:gd name="T49" fmla="*/ 1743 h 1769"/>
                <a:gd name="T50" fmla="*/ 903 w 968"/>
                <a:gd name="T51" fmla="*/ 1747 h 1769"/>
                <a:gd name="T52" fmla="*/ 885 w 968"/>
                <a:gd name="T53" fmla="*/ 1752 h 1769"/>
                <a:gd name="T54" fmla="*/ 865 w 968"/>
                <a:gd name="T55" fmla="*/ 1757 h 1769"/>
                <a:gd name="T56" fmla="*/ 843 w 968"/>
                <a:gd name="T57" fmla="*/ 1760 h 1769"/>
                <a:gd name="T58" fmla="*/ 822 w 968"/>
                <a:gd name="T59" fmla="*/ 1764 h 1769"/>
                <a:gd name="T60" fmla="*/ 797 w 968"/>
                <a:gd name="T61" fmla="*/ 1767 h 1769"/>
                <a:gd name="T62" fmla="*/ 772 w 968"/>
                <a:gd name="T63" fmla="*/ 1768 h 1769"/>
                <a:gd name="T64" fmla="*/ 747 w 968"/>
                <a:gd name="T65" fmla="*/ 1769 h 1769"/>
                <a:gd name="T66" fmla="*/ 720 w 968"/>
                <a:gd name="T67" fmla="*/ 1768 h 1769"/>
                <a:gd name="T68" fmla="*/ 694 w 968"/>
                <a:gd name="T69" fmla="*/ 1766 h 1769"/>
                <a:gd name="T70" fmla="*/ 22 w 968"/>
                <a:gd name="T71" fmla="*/ 1719 h 1769"/>
                <a:gd name="T72" fmla="*/ 0 w 968"/>
                <a:gd name="T73" fmla="*/ 136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8" h="1769">
                  <a:moveTo>
                    <a:pt x="0" y="136"/>
                  </a:moveTo>
                  <a:lnTo>
                    <a:pt x="727" y="31"/>
                  </a:lnTo>
                  <a:lnTo>
                    <a:pt x="728" y="30"/>
                  </a:lnTo>
                  <a:lnTo>
                    <a:pt x="733" y="28"/>
                  </a:lnTo>
                  <a:lnTo>
                    <a:pt x="739" y="24"/>
                  </a:lnTo>
                  <a:lnTo>
                    <a:pt x="747" y="21"/>
                  </a:lnTo>
                  <a:lnTo>
                    <a:pt x="758" y="16"/>
                  </a:lnTo>
                  <a:lnTo>
                    <a:pt x="770" y="12"/>
                  </a:lnTo>
                  <a:lnTo>
                    <a:pt x="784" y="7"/>
                  </a:lnTo>
                  <a:lnTo>
                    <a:pt x="800" y="4"/>
                  </a:lnTo>
                  <a:lnTo>
                    <a:pt x="816" y="1"/>
                  </a:lnTo>
                  <a:lnTo>
                    <a:pt x="834" y="0"/>
                  </a:lnTo>
                  <a:lnTo>
                    <a:pt x="853" y="1"/>
                  </a:lnTo>
                  <a:lnTo>
                    <a:pt x="872" y="5"/>
                  </a:lnTo>
                  <a:lnTo>
                    <a:pt x="893" y="10"/>
                  </a:lnTo>
                  <a:lnTo>
                    <a:pt x="913" y="20"/>
                  </a:lnTo>
                  <a:lnTo>
                    <a:pt x="933" y="31"/>
                  </a:lnTo>
                  <a:lnTo>
                    <a:pt x="954" y="47"/>
                  </a:lnTo>
                  <a:lnTo>
                    <a:pt x="968" y="1727"/>
                  </a:lnTo>
                  <a:lnTo>
                    <a:pt x="967" y="1728"/>
                  </a:lnTo>
                  <a:lnTo>
                    <a:pt x="962" y="1729"/>
                  </a:lnTo>
                  <a:lnTo>
                    <a:pt x="955" y="1731"/>
                  </a:lnTo>
                  <a:lnTo>
                    <a:pt x="945" y="1735"/>
                  </a:lnTo>
                  <a:lnTo>
                    <a:pt x="933" y="1739"/>
                  </a:lnTo>
                  <a:lnTo>
                    <a:pt x="919" y="1743"/>
                  </a:lnTo>
                  <a:lnTo>
                    <a:pt x="903" y="1747"/>
                  </a:lnTo>
                  <a:lnTo>
                    <a:pt x="885" y="1752"/>
                  </a:lnTo>
                  <a:lnTo>
                    <a:pt x="865" y="1757"/>
                  </a:lnTo>
                  <a:lnTo>
                    <a:pt x="843" y="1760"/>
                  </a:lnTo>
                  <a:lnTo>
                    <a:pt x="822" y="1764"/>
                  </a:lnTo>
                  <a:lnTo>
                    <a:pt x="797" y="1767"/>
                  </a:lnTo>
                  <a:lnTo>
                    <a:pt x="772" y="1768"/>
                  </a:lnTo>
                  <a:lnTo>
                    <a:pt x="747" y="1769"/>
                  </a:lnTo>
                  <a:lnTo>
                    <a:pt x="720" y="1768"/>
                  </a:lnTo>
                  <a:lnTo>
                    <a:pt x="694" y="1766"/>
                  </a:lnTo>
                  <a:lnTo>
                    <a:pt x="22" y="171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5" name="Freeform 114">
              <a:extLst>
                <a:ext uri="{FF2B5EF4-FFF2-40B4-BE49-F238E27FC236}">
                  <a16:creationId xmlns:a16="http://schemas.microsoft.com/office/drawing/2014/main" id="{27939370-4EFA-102E-AB5B-00B3DD6B1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73"/>
              <a:ext cx="458" cy="792"/>
            </a:xfrm>
            <a:custGeom>
              <a:avLst/>
              <a:gdLst>
                <a:gd name="T0" fmla="*/ 738 w 781"/>
                <a:gd name="T1" fmla="*/ 0 h 1718"/>
                <a:gd name="T2" fmla="*/ 781 w 781"/>
                <a:gd name="T3" fmla="*/ 1718 h 1718"/>
                <a:gd name="T4" fmla="*/ 21 w 781"/>
                <a:gd name="T5" fmla="*/ 1686 h 1718"/>
                <a:gd name="T6" fmla="*/ 0 w 781"/>
                <a:gd name="T7" fmla="*/ 111 h 1718"/>
                <a:gd name="T8" fmla="*/ 738 w 781"/>
                <a:gd name="T9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718">
                  <a:moveTo>
                    <a:pt x="738" y="0"/>
                  </a:moveTo>
                  <a:lnTo>
                    <a:pt x="781" y="1718"/>
                  </a:lnTo>
                  <a:lnTo>
                    <a:pt x="21" y="1686"/>
                  </a:lnTo>
                  <a:lnTo>
                    <a:pt x="0" y="11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704426CA-3440-AEF3-AD84-25036161D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61"/>
              <a:ext cx="90" cy="824"/>
            </a:xfrm>
            <a:custGeom>
              <a:avLst/>
              <a:gdLst>
                <a:gd name="T0" fmla="*/ 79 w 152"/>
                <a:gd name="T1" fmla="*/ 12 h 1791"/>
                <a:gd name="T2" fmla="*/ 79 w 152"/>
                <a:gd name="T3" fmla="*/ 85 h 1791"/>
                <a:gd name="T4" fmla="*/ 81 w 152"/>
                <a:gd name="T5" fmla="*/ 280 h 1791"/>
                <a:gd name="T6" fmla="*/ 86 w 152"/>
                <a:gd name="T7" fmla="*/ 555 h 1791"/>
                <a:gd name="T8" fmla="*/ 92 w 152"/>
                <a:gd name="T9" fmla="*/ 870 h 1791"/>
                <a:gd name="T10" fmla="*/ 101 w 152"/>
                <a:gd name="T11" fmla="*/ 1186 h 1791"/>
                <a:gd name="T12" fmla="*/ 114 w 152"/>
                <a:gd name="T13" fmla="*/ 1462 h 1791"/>
                <a:gd name="T14" fmla="*/ 131 w 152"/>
                <a:gd name="T15" fmla="*/ 1658 h 1791"/>
                <a:gd name="T16" fmla="*/ 152 w 152"/>
                <a:gd name="T17" fmla="*/ 1732 h 1791"/>
                <a:gd name="T18" fmla="*/ 33 w 152"/>
                <a:gd name="T19" fmla="*/ 1791 h 1791"/>
                <a:gd name="T20" fmla="*/ 0 w 152"/>
                <a:gd name="T21" fmla="*/ 28 h 1791"/>
                <a:gd name="T22" fmla="*/ 3 w 152"/>
                <a:gd name="T23" fmla="*/ 25 h 1791"/>
                <a:gd name="T24" fmla="*/ 11 w 152"/>
                <a:gd name="T25" fmla="*/ 21 h 1791"/>
                <a:gd name="T26" fmla="*/ 23 w 152"/>
                <a:gd name="T27" fmla="*/ 14 h 1791"/>
                <a:gd name="T28" fmla="*/ 37 w 152"/>
                <a:gd name="T29" fmla="*/ 7 h 1791"/>
                <a:gd name="T30" fmla="*/ 50 w 152"/>
                <a:gd name="T31" fmla="*/ 2 h 1791"/>
                <a:gd name="T32" fmla="*/ 63 w 152"/>
                <a:gd name="T33" fmla="*/ 0 h 1791"/>
                <a:gd name="T34" fmla="*/ 73 w 152"/>
                <a:gd name="T35" fmla="*/ 4 h 1791"/>
                <a:gd name="T36" fmla="*/ 79 w 152"/>
                <a:gd name="T37" fmla="*/ 12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1791">
                  <a:moveTo>
                    <a:pt x="79" y="12"/>
                  </a:moveTo>
                  <a:lnTo>
                    <a:pt x="79" y="85"/>
                  </a:lnTo>
                  <a:lnTo>
                    <a:pt x="81" y="280"/>
                  </a:lnTo>
                  <a:lnTo>
                    <a:pt x="86" y="555"/>
                  </a:lnTo>
                  <a:lnTo>
                    <a:pt x="92" y="870"/>
                  </a:lnTo>
                  <a:lnTo>
                    <a:pt x="101" y="1186"/>
                  </a:lnTo>
                  <a:lnTo>
                    <a:pt x="114" y="1462"/>
                  </a:lnTo>
                  <a:lnTo>
                    <a:pt x="131" y="1658"/>
                  </a:lnTo>
                  <a:lnTo>
                    <a:pt x="152" y="1732"/>
                  </a:lnTo>
                  <a:lnTo>
                    <a:pt x="33" y="1791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1"/>
                  </a:lnTo>
                  <a:lnTo>
                    <a:pt x="23" y="14"/>
                  </a:lnTo>
                  <a:lnTo>
                    <a:pt x="37" y="7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73" y="4"/>
                  </a:lnTo>
                  <a:lnTo>
                    <a:pt x="79" y="12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116">
              <a:extLst>
                <a:ext uri="{FF2B5EF4-FFF2-40B4-BE49-F238E27FC236}">
                  <a16:creationId xmlns:a16="http://schemas.microsoft.com/office/drawing/2014/main" id="{E87F2E2C-7452-3925-C44D-15180EE9E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182"/>
              <a:ext cx="129" cy="53"/>
            </a:xfrm>
            <a:custGeom>
              <a:avLst/>
              <a:gdLst>
                <a:gd name="T0" fmla="*/ 4 w 221"/>
                <a:gd name="T1" fmla="*/ 20 h 116"/>
                <a:gd name="T2" fmla="*/ 6 w 221"/>
                <a:gd name="T3" fmla="*/ 20 h 116"/>
                <a:gd name="T4" fmla="*/ 12 w 221"/>
                <a:gd name="T5" fmla="*/ 18 h 116"/>
                <a:gd name="T6" fmla="*/ 20 w 221"/>
                <a:gd name="T7" fmla="*/ 17 h 116"/>
                <a:gd name="T8" fmla="*/ 32 w 221"/>
                <a:gd name="T9" fmla="*/ 15 h 116"/>
                <a:gd name="T10" fmla="*/ 46 w 221"/>
                <a:gd name="T11" fmla="*/ 11 h 116"/>
                <a:gd name="T12" fmla="*/ 61 w 221"/>
                <a:gd name="T13" fmla="*/ 9 h 116"/>
                <a:gd name="T14" fmla="*/ 78 w 221"/>
                <a:gd name="T15" fmla="*/ 7 h 116"/>
                <a:gd name="T16" fmla="*/ 96 w 221"/>
                <a:gd name="T17" fmla="*/ 3 h 116"/>
                <a:gd name="T18" fmla="*/ 115 w 221"/>
                <a:gd name="T19" fmla="*/ 2 h 116"/>
                <a:gd name="T20" fmla="*/ 133 w 221"/>
                <a:gd name="T21" fmla="*/ 1 h 116"/>
                <a:gd name="T22" fmla="*/ 152 w 221"/>
                <a:gd name="T23" fmla="*/ 0 h 116"/>
                <a:gd name="T24" fmla="*/ 169 w 221"/>
                <a:gd name="T25" fmla="*/ 0 h 116"/>
                <a:gd name="T26" fmla="*/ 185 w 221"/>
                <a:gd name="T27" fmla="*/ 2 h 116"/>
                <a:gd name="T28" fmla="*/ 199 w 221"/>
                <a:gd name="T29" fmla="*/ 4 h 116"/>
                <a:gd name="T30" fmla="*/ 212 w 221"/>
                <a:gd name="T31" fmla="*/ 9 h 116"/>
                <a:gd name="T32" fmla="*/ 221 w 221"/>
                <a:gd name="T33" fmla="*/ 15 h 116"/>
                <a:gd name="T34" fmla="*/ 216 w 221"/>
                <a:gd name="T35" fmla="*/ 106 h 116"/>
                <a:gd name="T36" fmla="*/ 214 w 221"/>
                <a:gd name="T37" fmla="*/ 106 h 116"/>
                <a:gd name="T38" fmla="*/ 208 w 221"/>
                <a:gd name="T39" fmla="*/ 104 h 116"/>
                <a:gd name="T40" fmla="*/ 198 w 221"/>
                <a:gd name="T41" fmla="*/ 103 h 116"/>
                <a:gd name="T42" fmla="*/ 185 w 221"/>
                <a:gd name="T43" fmla="*/ 102 h 116"/>
                <a:gd name="T44" fmla="*/ 170 w 221"/>
                <a:gd name="T45" fmla="*/ 101 h 116"/>
                <a:gd name="T46" fmla="*/ 154 w 221"/>
                <a:gd name="T47" fmla="*/ 99 h 116"/>
                <a:gd name="T48" fmla="*/ 136 w 221"/>
                <a:gd name="T49" fmla="*/ 98 h 116"/>
                <a:gd name="T50" fmla="*/ 117 w 221"/>
                <a:gd name="T51" fmla="*/ 96 h 116"/>
                <a:gd name="T52" fmla="*/ 97 w 221"/>
                <a:gd name="T53" fmla="*/ 96 h 116"/>
                <a:gd name="T54" fmla="*/ 78 w 221"/>
                <a:gd name="T55" fmla="*/ 96 h 116"/>
                <a:gd name="T56" fmla="*/ 59 w 221"/>
                <a:gd name="T57" fmla="*/ 98 h 116"/>
                <a:gd name="T58" fmla="*/ 43 w 221"/>
                <a:gd name="T59" fmla="*/ 99 h 116"/>
                <a:gd name="T60" fmla="*/ 28 w 221"/>
                <a:gd name="T61" fmla="*/ 101 h 116"/>
                <a:gd name="T62" fmla="*/ 16 w 221"/>
                <a:gd name="T63" fmla="*/ 104 h 116"/>
                <a:gd name="T64" fmla="*/ 5 w 221"/>
                <a:gd name="T65" fmla="*/ 110 h 116"/>
                <a:gd name="T66" fmla="*/ 0 w 221"/>
                <a:gd name="T67" fmla="*/ 116 h 116"/>
                <a:gd name="T68" fmla="*/ 4 w 221"/>
                <a:gd name="T69" fmla="*/ 2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116">
                  <a:moveTo>
                    <a:pt x="4" y="20"/>
                  </a:moveTo>
                  <a:lnTo>
                    <a:pt x="6" y="20"/>
                  </a:lnTo>
                  <a:lnTo>
                    <a:pt x="12" y="18"/>
                  </a:lnTo>
                  <a:lnTo>
                    <a:pt x="20" y="17"/>
                  </a:lnTo>
                  <a:lnTo>
                    <a:pt x="32" y="15"/>
                  </a:lnTo>
                  <a:lnTo>
                    <a:pt x="46" y="11"/>
                  </a:lnTo>
                  <a:lnTo>
                    <a:pt x="61" y="9"/>
                  </a:lnTo>
                  <a:lnTo>
                    <a:pt x="78" y="7"/>
                  </a:lnTo>
                  <a:lnTo>
                    <a:pt x="96" y="3"/>
                  </a:lnTo>
                  <a:lnTo>
                    <a:pt x="115" y="2"/>
                  </a:lnTo>
                  <a:lnTo>
                    <a:pt x="133" y="1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5" y="2"/>
                  </a:lnTo>
                  <a:lnTo>
                    <a:pt x="199" y="4"/>
                  </a:lnTo>
                  <a:lnTo>
                    <a:pt x="212" y="9"/>
                  </a:lnTo>
                  <a:lnTo>
                    <a:pt x="221" y="15"/>
                  </a:lnTo>
                  <a:lnTo>
                    <a:pt x="216" y="106"/>
                  </a:lnTo>
                  <a:lnTo>
                    <a:pt x="214" y="106"/>
                  </a:lnTo>
                  <a:lnTo>
                    <a:pt x="208" y="104"/>
                  </a:lnTo>
                  <a:lnTo>
                    <a:pt x="198" y="103"/>
                  </a:lnTo>
                  <a:lnTo>
                    <a:pt x="185" y="102"/>
                  </a:lnTo>
                  <a:lnTo>
                    <a:pt x="170" y="101"/>
                  </a:lnTo>
                  <a:lnTo>
                    <a:pt x="154" y="99"/>
                  </a:lnTo>
                  <a:lnTo>
                    <a:pt x="136" y="98"/>
                  </a:lnTo>
                  <a:lnTo>
                    <a:pt x="117" y="96"/>
                  </a:lnTo>
                  <a:lnTo>
                    <a:pt x="97" y="96"/>
                  </a:lnTo>
                  <a:lnTo>
                    <a:pt x="78" y="96"/>
                  </a:lnTo>
                  <a:lnTo>
                    <a:pt x="59" y="98"/>
                  </a:lnTo>
                  <a:lnTo>
                    <a:pt x="43" y="99"/>
                  </a:lnTo>
                  <a:lnTo>
                    <a:pt x="28" y="101"/>
                  </a:lnTo>
                  <a:lnTo>
                    <a:pt x="16" y="104"/>
                  </a:lnTo>
                  <a:lnTo>
                    <a:pt x="5" y="110"/>
                  </a:lnTo>
                  <a:lnTo>
                    <a:pt x="0" y="116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EDC2DFD8-27B1-62E5-1D07-87C406A35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82"/>
              <a:ext cx="69" cy="46"/>
            </a:xfrm>
            <a:custGeom>
              <a:avLst/>
              <a:gdLst>
                <a:gd name="T0" fmla="*/ 0 w 116"/>
                <a:gd name="T1" fmla="*/ 13 h 98"/>
                <a:gd name="T2" fmla="*/ 3 w 116"/>
                <a:gd name="T3" fmla="*/ 14 h 98"/>
                <a:gd name="T4" fmla="*/ 13 w 116"/>
                <a:gd name="T5" fmla="*/ 17 h 98"/>
                <a:gd name="T6" fmla="*/ 25 w 116"/>
                <a:gd name="T7" fmla="*/ 24 h 98"/>
                <a:gd name="T8" fmla="*/ 40 w 116"/>
                <a:gd name="T9" fmla="*/ 32 h 98"/>
                <a:gd name="T10" fmla="*/ 54 w 116"/>
                <a:gd name="T11" fmla="*/ 44 h 98"/>
                <a:gd name="T12" fmla="*/ 66 w 116"/>
                <a:gd name="T13" fmla="*/ 58 h 98"/>
                <a:gd name="T14" fmla="*/ 73 w 116"/>
                <a:gd name="T15" fmla="*/ 74 h 98"/>
                <a:gd name="T16" fmla="*/ 73 w 116"/>
                <a:gd name="T17" fmla="*/ 93 h 98"/>
                <a:gd name="T18" fmla="*/ 116 w 116"/>
                <a:gd name="T19" fmla="*/ 98 h 98"/>
                <a:gd name="T20" fmla="*/ 111 w 116"/>
                <a:gd name="T21" fmla="*/ 8 h 98"/>
                <a:gd name="T22" fmla="*/ 108 w 116"/>
                <a:gd name="T23" fmla="*/ 7 h 98"/>
                <a:gd name="T24" fmla="*/ 103 w 116"/>
                <a:gd name="T25" fmla="*/ 5 h 98"/>
                <a:gd name="T26" fmla="*/ 92 w 116"/>
                <a:gd name="T27" fmla="*/ 2 h 98"/>
                <a:gd name="T28" fmla="*/ 79 w 116"/>
                <a:gd name="T29" fmla="*/ 0 h 98"/>
                <a:gd name="T30" fmla="*/ 63 w 116"/>
                <a:gd name="T31" fmla="*/ 0 h 98"/>
                <a:gd name="T32" fmla="*/ 44 w 116"/>
                <a:gd name="T33" fmla="*/ 1 h 98"/>
                <a:gd name="T34" fmla="*/ 23 w 116"/>
                <a:gd name="T35" fmla="*/ 5 h 98"/>
                <a:gd name="T36" fmla="*/ 0 w 116"/>
                <a:gd name="T37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98">
                  <a:moveTo>
                    <a:pt x="0" y="13"/>
                  </a:moveTo>
                  <a:lnTo>
                    <a:pt x="3" y="14"/>
                  </a:lnTo>
                  <a:lnTo>
                    <a:pt x="13" y="17"/>
                  </a:lnTo>
                  <a:lnTo>
                    <a:pt x="25" y="24"/>
                  </a:lnTo>
                  <a:lnTo>
                    <a:pt x="40" y="32"/>
                  </a:lnTo>
                  <a:lnTo>
                    <a:pt x="54" y="44"/>
                  </a:lnTo>
                  <a:lnTo>
                    <a:pt x="66" y="58"/>
                  </a:lnTo>
                  <a:lnTo>
                    <a:pt x="73" y="74"/>
                  </a:lnTo>
                  <a:lnTo>
                    <a:pt x="73" y="93"/>
                  </a:lnTo>
                  <a:lnTo>
                    <a:pt x="116" y="98"/>
                  </a:lnTo>
                  <a:lnTo>
                    <a:pt x="111" y="8"/>
                  </a:lnTo>
                  <a:lnTo>
                    <a:pt x="108" y="7"/>
                  </a:lnTo>
                  <a:lnTo>
                    <a:pt x="103" y="5"/>
                  </a:lnTo>
                  <a:lnTo>
                    <a:pt x="92" y="2"/>
                  </a:lnTo>
                  <a:lnTo>
                    <a:pt x="79" y="0"/>
                  </a:lnTo>
                  <a:lnTo>
                    <a:pt x="63" y="0"/>
                  </a:lnTo>
                  <a:lnTo>
                    <a:pt x="44" y="1"/>
                  </a:lnTo>
                  <a:lnTo>
                    <a:pt x="23" y="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46948A5D-E405-FD1C-5BF0-ACE1743F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67"/>
              <a:ext cx="131" cy="19"/>
            </a:xfrm>
            <a:custGeom>
              <a:avLst/>
              <a:gdLst>
                <a:gd name="T0" fmla="*/ 5 w 221"/>
                <a:gd name="T1" fmla="*/ 7 h 41"/>
                <a:gd name="T2" fmla="*/ 7 w 221"/>
                <a:gd name="T3" fmla="*/ 7 h 41"/>
                <a:gd name="T4" fmla="*/ 13 w 221"/>
                <a:gd name="T5" fmla="*/ 6 h 41"/>
                <a:gd name="T6" fmla="*/ 21 w 221"/>
                <a:gd name="T7" fmla="*/ 6 h 41"/>
                <a:gd name="T8" fmla="*/ 32 w 221"/>
                <a:gd name="T9" fmla="*/ 5 h 41"/>
                <a:gd name="T10" fmla="*/ 46 w 221"/>
                <a:gd name="T11" fmla="*/ 4 h 41"/>
                <a:gd name="T12" fmla="*/ 62 w 221"/>
                <a:gd name="T13" fmla="*/ 3 h 41"/>
                <a:gd name="T14" fmla="*/ 80 w 221"/>
                <a:gd name="T15" fmla="*/ 3 h 41"/>
                <a:gd name="T16" fmla="*/ 97 w 221"/>
                <a:gd name="T17" fmla="*/ 1 h 41"/>
                <a:gd name="T18" fmla="*/ 115 w 221"/>
                <a:gd name="T19" fmla="*/ 0 h 41"/>
                <a:gd name="T20" fmla="*/ 134 w 221"/>
                <a:gd name="T21" fmla="*/ 0 h 41"/>
                <a:gd name="T22" fmla="*/ 152 w 221"/>
                <a:gd name="T23" fmla="*/ 0 h 41"/>
                <a:gd name="T24" fmla="*/ 169 w 221"/>
                <a:gd name="T25" fmla="*/ 0 h 41"/>
                <a:gd name="T26" fmla="*/ 186 w 221"/>
                <a:gd name="T27" fmla="*/ 0 h 41"/>
                <a:gd name="T28" fmla="*/ 199 w 221"/>
                <a:gd name="T29" fmla="*/ 1 h 41"/>
                <a:gd name="T30" fmla="*/ 212 w 221"/>
                <a:gd name="T31" fmla="*/ 3 h 41"/>
                <a:gd name="T32" fmla="*/ 221 w 221"/>
                <a:gd name="T33" fmla="*/ 5 h 41"/>
                <a:gd name="T34" fmla="*/ 217 w 221"/>
                <a:gd name="T35" fmla="*/ 37 h 41"/>
                <a:gd name="T36" fmla="*/ 214 w 221"/>
                <a:gd name="T37" fmla="*/ 37 h 41"/>
                <a:gd name="T38" fmla="*/ 209 w 221"/>
                <a:gd name="T39" fmla="*/ 37 h 41"/>
                <a:gd name="T40" fmla="*/ 198 w 221"/>
                <a:gd name="T41" fmla="*/ 36 h 41"/>
                <a:gd name="T42" fmla="*/ 187 w 221"/>
                <a:gd name="T43" fmla="*/ 36 h 41"/>
                <a:gd name="T44" fmla="*/ 172 w 221"/>
                <a:gd name="T45" fmla="*/ 35 h 41"/>
                <a:gd name="T46" fmla="*/ 154 w 221"/>
                <a:gd name="T47" fmla="*/ 35 h 41"/>
                <a:gd name="T48" fmla="*/ 136 w 221"/>
                <a:gd name="T49" fmla="*/ 35 h 41"/>
                <a:gd name="T50" fmla="*/ 118 w 221"/>
                <a:gd name="T51" fmla="*/ 34 h 41"/>
                <a:gd name="T52" fmla="*/ 98 w 221"/>
                <a:gd name="T53" fmla="*/ 34 h 41"/>
                <a:gd name="T54" fmla="*/ 80 w 221"/>
                <a:gd name="T55" fmla="*/ 34 h 41"/>
                <a:gd name="T56" fmla="*/ 61 w 221"/>
                <a:gd name="T57" fmla="*/ 34 h 41"/>
                <a:gd name="T58" fmla="*/ 44 w 221"/>
                <a:gd name="T59" fmla="*/ 35 h 41"/>
                <a:gd name="T60" fmla="*/ 29 w 221"/>
                <a:gd name="T61" fmla="*/ 36 h 41"/>
                <a:gd name="T62" fmla="*/ 16 w 221"/>
                <a:gd name="T63" fmla="*/ 37 h 41"/>
                <a:gd name="T64" fmla="*/ 7 w 221"/>
                <a:gd name="T65" fmla="*/ 38 h 41"/>
                <a:gd name="T66" fmla="*/ 0 w 221"/>
                <a:gd name="T67" fmla="*/ 41 h 41"/>
                <a:gd name="T68" fmla="*/ 5 w 221"/>
                <a:gd name="T6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41">
                  <a:moveTo>
                    <a:pt x="5" y="7"/>
                  </a:moveTo>
                  <a:lnTo>
                    <a:pt x="7" y="7"/>
                  </a:lnTo>
                  <a:lnTo>
                    <a:pt x="13" y="6"/>
                  </a:lnTo>
                  <a:lnTo>
                    <a:pt x="21" y="6"/>
                  </a:lnTo>
                  <a:lnTo>
                    <a:pt x="32" y="5"/>
                  </a:lnTo>
                  <a:lnTo>
                    <a:pt x="46" y="4"/>
                  </a:lnTo>
                  <a:lnTo>
                    <a:pt x="62" y="3"/>
                  </a:lnTo>
                  <a:lnTo>
                    <a:pt x="80" y="3"/>
                  </a:lnTo>
                  <a:lnTo>
                    <a:pt x="97" y="1"/>
                  </a:lnTo>
                  <a:lnTo>
                    <a:pt x="115" y="0"/>
                  </a:lnTo>
                  <a:lnTo>
                    <a:pt x="134" y="0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1"/>
                  </a:lnTo>
                  <a:lnTo>
                    <a:pt x="212" y="3"/>
                  </a:lnTo>
                  <a:lnTo>
                    <a:pt x="221" y="5"/>
                  </a:lnTo>
                  <a:lnTo>
                    <a:pt x="217" y="37"/>
                  </a:lnTo>
                  <a:lnTo>
                    <a:pt x="214" y="37"/>
                  </a:lnTo>
                  <a:lnTo>
                    <a:pt x="209" y="37"/>
                  </a:lnTo>
                  <a:lnTo>
                    <a:pt x="198" y="36"/>
                  </a:lnTo>
                  <a:lnTo>
                    <a:pt x="187" y="36"/>
                  </a:lnTo>
                  <a:lnTo>
                    <a:pt x="172" y="35"/>
                  </a:lnTo>
                  <a:lnTo>
                    <a:pt x="154" y="35"/>
                  </a:lnTo>
                  <a:lnTo>
                    <a:pt x="136" y="35"/>
                  </a:lnTo>
                  <a:lnTo>
                    <a:pt x="118" y="34"/>
                  </a:lnTo>
                  <a:lnTo>
                    <a:pt x="98" y="34"/>
                  </a:lnTo>
                  <a:lnTo>
                    <a:pt x="80" y="34"/>
                  </a:lnTo>
                  <a:lnTo>
                    <a:pt x="61" y="34"/>
                  </a:lnTo>
                  <a:lnTo>
                    <a:pt x="44" y="35"/>
                  </a:lnTo>
                  <a:lnTo>
                    <a:pt x="29" y="36"/>
                  </a:lnTo>
                  <a:lnTo>
                    <a:pt x="16" y="37"/>
                  </a:lnTo>
                  <a:lnTo>
                    <a:pt x="7" y="38"/>
                  </a:lnTo>
                  <a:lnTo>
                    <a:pt x="0" y="41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7B622159-FE02-F83F-65B0-9E4B2BB1F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67"/>
              <a:ext cx="68" cy="16"/>
            </a:xfrm>
            <a:custGeom>
              <a:avLst/>
              <a:gdLst>
                <a:gd name="T0" fmla="*/ 0 w 115"/>
                <a:gd name="T1" fmla="*/ 5 h 35"/>
                <a:gd name="T2" fmla="*/ 3 w 115"/>
                <a:gd name="T3" fmla="*/ 5 h 35"/>
                <a:gd name="T4" fmla="*/ 12 w 115"/>
                <a:gd name="T5" fmla="*/ 7 h 35"/>
                <a:gd name="T6" fmla="*/ 25 w 115"/>
                <a:gd name="T7" fmla="*/ 9 h 35"/>
                <a:gd name="T8" fmla="*/ 39 w 115"/>
                <a:gd name="T9" fmla="*/ 12 h 35"/>
                <a:gd name="T10" fmla="*/ 53 w 115"/>
                <a:gd name="T11" fmla="*/ 16 h 35"/>
                <a:gd name="T12" fmla="*/ 64 w 115"/>
                <a:gd name="T13" fmla="*/ 21 h 35"/>
                <a:gd name="T14" fmla="*/ 71 w 115"/>
                <a:gd name="T15" fmla="*/ 27 h 35"/>
                <a:gd name="T16" fmla="*/ 71 w 115"/>
                <a:gd name="T17" fmla="*/ 34 h 35"/>
                <a:gd name="T18" fmla="*/ 115 w 115"/>
                <a:gd name="T19" fmla="*/ 35 h 35"/>
                <a:gd name="T20" fmla="*/ 110 w 115"/>
                <a:gd name="T21" fmla="*/ 4 h 35"/>
                <a:gd name="T22" fmla="*/ 108 w 115"/>
                <a:gd name="T23" fmla="*/ 4 h 35"/>
                <a:gd name="T24" fmla="*/ 102 w 115"/>
                <a:gd name="T25" fmla="*/ 3 h 35"/>
                <a:gd name="T26" fmla="*/ 92 w 115"/>
                <a:gd name="T27" fmla="*/ 1 h 35"/>
                <a:gd name="T28" fmla="*/ 78 w 115"/>
                <a:gd name="T29" fmla="*/ 0 h 35"/>
                <a:gd name="T30" fmla="*/ 62 w 115"/>
                <a:gd name="T31" fmla="*/ 0 h 35"/>
                <a:gd name="T32" fmla="*/ 43 w 115"/>
                <a:gd name="T33" fmla="*/ 0 h 35"/>
                <a:gd name="T34" fmla="*/ 23 w 115"/>
                <a:gd name="T35" fmla="*/ 3 h 35"/>
                <a:gd name="T36" fmla="*/ 0 w 115"/>
                <a:gd name="T3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35">
                  <a:moveTo>
                    <a:pt x="0" y="5"/>
                  </a:moveTo>
                  <a:lnTo>
                    <a:pt x="3" y="5"/>
                  </a:lnTo>
                  <a:lnTo>
                    <a:pt x="12" y="7"/>
                  </a:lnTo>
                  <a:lnTo>
                    <a:pt x="25" y="9"/>
                  </a:lnTo>
                  <a:lnTo>
                    <a:pt x="39" y="12"/>
                  </a:lnTo>
                  <a:lnTo>
                    <a:pt x="53" y="16"/>
                  </a:lnTo>
                  <a:lnTo>
                    <a:pt x="64" y="21"/>
                  </a:lnTo>
                  <a:lnTo>
                    <a:pt x="71" y="27"/>
                  </a:lnTo>
                  <a:lnTo>
                    <a:pt x="71" y="34"/>
                  </a:lnTo>
                  <a:lnTo>
                    <a:pt x="115" y="35"/>
                  </a:lnTo>
                  <a:lnTo>
                    <a:pt x="110" y="4"/>
                  </a:lnTo>
                  <a:lnTo>
                    <a:pt x="108" y="4"/>
                  </a:lnTo>
                  <a:lnTo>
                    <a:pt x="102" y="3"/>
                  </a:lnTo>
                  <a:lnTo>
                    <a:pt x="92" y="1"/>
                  </a:lnTo>
                  <a:lnTo>
                    <a:pt x="78" y="0"/>
                  </a:lnTo>
                  <a:lnTo>
                    <a:pt x="62" y="0"/>
                  </a:lnTo>
                  <a:lnTo>
                    <a:pt x="43" y="0"/>
                  </a:lnTo>
                  <a:lnTo>
                    <a:pt x="23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AAE12440-044F-6946-BA00-6662DFA6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744"/>
              <a:ext cx="126" cy="31"/>
            </a:xfrm>
            <a:custGeom>
              <a:avLst/>
              <a:gdLst>
                <a:gd name="T0" fmla="*/ 5 w 214"/>
                <a:gd name="T1" fmla="*/ 30 h 65"/>
                <a:gd name="T2" fmla="*/ 7 w 214"/>
                <a:gd name="T3" fmla="*/ 30 h 65"/>
                <a:gd name="T4" fmla="*/ 12 w 214"/>
                <a:gd name="T5" fmla="*/ 29 h 65"/>
                <a:gd name="T6" fmla="*/ 21 w 214"/>
                <a:gd name="T7" fmla="*/ 26 h 65"/>
                <a:gd name="T8" fmla="*/ 31 w 214"/>
                <a:gd name="T9" fmla="*/ 24 h 65"/>
                <a:gd name="T10" fmla="*/ 45 w 214"/>
                <a:gd name="T11" fmla="*/ 22 h 65"/>
                <a:gd name="T12" fmla="*/ 60 w 214"/>
                <a:gd name="T13" fmla="*/ 18 h 65"/>
                <a:gd name="T14" fmla="*/ 76 w 214"/>
                <a:gd name="T15" fmla="*/ 16 h 65"/>
                <a:gd name="T16" fmla="*/ 93 w 214"/>
                <a:gd name="T17" fmla="*/ 12 h 65"/>
                <a:gd name="T18" fmla="*/ 112 w 214"/>
                <a:gd name="T19" fmla="*/ 9 h 65"/>
                <a:gd name="T20" fmla="*/ 129 w 214"/>
                <a:gd name="T21" fmla="*/ 7 h 65"/>
                <a:gd name="T22" fmla="*/ 146 w 214"/>
                <a:gd name="T23" fmla="*/ 4 h 65"/>
                <a:gd name="T24" fmla="*/ 164 w 214"/>
                <a:gd name="T25" fmla="*/ 2 h 65"/>
                <a:gd name="T26" fmla="*/ 179 w 214"/>
                <a:gd name="T27" fmla="*/ 1 h 65"/>
                <a:gd name="T28" fmla="*/ 194 w 214"/>
                <a:gd name="T29" fmla="*/ 0 h 65"/>
                <a:gd name="T30" fmla="*/ 205 w 214"/>
                <a:gd name="T31" fmla="*/ 0 h 65"/>
                <a:gd name="T32" fmla="*/ 214 w 214"/>
                <a:gd name="T33" fmla="*/ 1 h 65"/>
                <a:gd name="T34" fmla="*/ 210 w 214"/>
                <a:gd name="T35" fmla="*/ 34 h 65"/>
                <a:gd name="T36" fmla="*/ 207 w 214"/>
                <a:gd name="T37" fmla="*/ 34 h 65"/>
                <a:gd name="T38" fmla="*/ 202 w 214"/>
                <a:gd name="T39" fmla="*/ 35 h 65"/>
                <a:gd name="T40" fmla="*/ 192 w 214"/>
                <a:gd name="T41" fmla="*/ 35 h 65"/>
                <a:gd name="T42" fmla="*/ 180 w 214"/>
                <a:gd name="T43" fmla="*/ 37 h 65"/>
                <a:gd name="T44" fmla="*/ 166 w 214"/>
                <a:gd name="T45" fmla="*/ 38 h 65"/>
                <a:gd name="T46" fmla="*/ 150 w 214"/>
                <a:gd name="T47" fmla="*/ 40 h 65"/>
                <a:gd name="T48" fmla="*/ 131 w 214"/>
                <a:gd name="T49" fmla="*/ 41 h 65"/>
                <a:gd name="T50" fmla="*/ 114 w 214"/>
                <a:gd name="T51" fmla="*/ 44 h 65"/>
                <a:gd name="T52" fmla="*/ 94 w 214"/>
                <a:gd name="T53" fmla="*/ 46 h 65"/>
                <a:gd name="T54" fmla="*/ 76 w 214"/>
                <a:gd name="T55" fmla="*/ 48 h 65"/>
                <a:gd name="T56" fmla="*/ 59 w 214"/>
                <a:gd name="T57" fmla="*/ 50 h 65"/>
                <a:gd name="T58" fmla="*/ 43 w 214"/>
                <a:gd name="T59" fmla="*/ 53 h 65"/>
                <a:gd name="T60" fmla="*/ 28 w 214"/>
                <a:gd name="T61" fmla="*/ 56 h 65"/>
                <a:gd name="T62" fmla="*/ 16 w 214"/>
                <a:gd name="T63" fmla="*/ 60 h 65"/>
                <a:gd name="T64" fmla="*/ 6 w 214"/>
                <a:gd name="T65" fmla="*/ 62 h 65"/>
                <a:gd name="T66" fmla="*/ 0 w 214"/>
                <a:gd name="T67" fmla="*/ 65 h 65"/>
                <a:gd name="T68" fmla="*/ 5 w 214"/>
                <a:gd name="T6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65">
                  <a:moveTo>
                    <a:pt x="5" y="30"/>
                  </a:moveTo>
                  <a:lnTo>
                    <a:pt x="7" y="30"/>
                  </a:lnTo>
                  <a:lnTo>
                    <a:pt x="12" y="29"/>
                  </a:lnTo>
                  <a:lnTo>
                    <a:pt x="21" y="26"/>
                  </a:lnTo>
                  <a:lnTo>
                    <a:pt x="31" y="24"/>
                  </a:lnTo>
                  <a:lnTo>
                    <a:pt x="45" y="22"/>
                  </a:lnTo>
                  <a:lnTo>
                    <a:pt x="60" y="18"/>
                  </a:lnTo>
                  <a:lnTo>
                    <a:pt x="76" y="16"/>
                  </a:lnTo>
                  <a:lnTo>
                    <a:pt x="93" y="12"/>
                  </a:lnTo>
                  <a:lnTo>
                    <a:pt x="112" y="9"/>
                  </a:lnTo>
                  <a:lnTo>
                    <a:pt x="129" y="7"/>
                  </a:lnTo>
                  <a:lnTo>
                    <a:pt x="146" y="4"/>
                  </a:lnTo>
                  <a:lnTo>
                    <a:pt x="164" y="2"/>
                  </a:lnTo>
                  <a:lnTo>
                    <a:pt x="179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4" y="1"/>
                  </a:lnTo>
                  <a:lnTo>
                    <a:pt x="210" y="34"/>
                  </a:lnTo>
                  <a:lnTo>
                    <a:pt x="207" y="34"/>
                  </a:lnTo>
                  <a:lnTo>
                    <a:pt x="202" y="35"/>
                  </a:lnTo>
                  <a:lnTo>
                    <a:pt x="192" y="35"/>
                  </a:lnTo>
                  <a:lnTo>
                    <a:pt x="180" y="37"/>
                  </a:lnTo>
                  <a:lnTo>
                    <a:pt x="166" y="38"/>
                  </a:lnTo>
                  <a:lnTo>
                    <a:pt x="150" y="40"/>
                  </a:lnTo>
                  <a:lnTo>
                    <a:pt x="131" y="41"/>
                  </a:lnTo>
                  <a:lnTo>
                    <a:pt x="114" y="44"/>
                  </a:lnTo>
                  <a:lnTo>
                    <a:pt x="94" y="46"/>
                  </a:lnTo>
                  <a:lnTo>
                    <a:pt x="76" y="48"/>
                  </a:lnTo>
                  <a:lnTo>
                    <a:pt x="59" y="50"/>
                  </a:lnTo>
                  <a:lnTo>
                    <a:pt x="43" y="53"/>
                  </a:lnTo>
                  <a:lnTo>
                    <a:pt x="28" y="56"/>
                  </a:lnTo>
                  <a:lnTo>
                    <a:pt x="16" y="60"/>
                  </a:lnTo>
                  <a:lnTo>
                    <a:pt x="6" y="62"/>
                  </a:lnTo>
                  <a:lnTo>
                    <a:pt x="0" y="65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E395853A-0F8C-F554-D1F4-FEAB0256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" y="746"/>
              <a:ext cx="67" cy="16"/>
            </a:xfrm>
            <a:custGeom>
              <a:avLst/>
              <a:gdLst>
                <a:gd name="T0" fmla="*/ 0 w 113"/>
                <a:gd name="T1" fmla="*/ 15 h 35"/>
                <a:gd name="T2" fmla="*/ 4 w 113"/>
                <a:gd name="T3" fmla="*/ 15 h 35"/>
                <a:gd name="T4" fmla="*/ 13 w 113"/>
                <a:gd name="T5" fmla="*/ 15 h 35"/>
                <a:gd name="T6" fmla="*/ 24 w 113"/>
                <a:gd name="T7" fmla="*/ 16 h 35"/>
                <a:gd name="T8" fmla="*/ 39 w 113"/>
                <a:gd name="T9" fmla="*/ 18 h 35"/>
                <a:gd name="T10" fmla="*/ 52 w 113"/>
                <a:gd name="T11" fmla="*/ 20 h 35"/>
                <a:gd name="T12" fmla="*/ 64 w 113"/>
                <a:gd name="T13" fmla="*/ 23 h 35"/>
                <a:gd name="T14" fmla="*/ 70 w 113"/>
                <a:gd name="T15" fmla="*/ 28 h 35"/>
                <a:gd name="T16" fmla="*/ 70 w 113"/>
                <a:gd name="T17" fmla="*/ 35 h 35"/>
                <a:gd name="T18" fmla="*/ 113 w 113"/>
                <a:gd name="T19" fmla="*/ 31 h 35"/>
                <a:gd name="T20" fmla="*/ 107 w 113"/>
                <a:gd name="T21" fmla="*/ 0 h 35"/>
                <a:gd name="T22" fmla="*/ 105 w 113"/>
                <a:gd name="T23" fmla="*/ 0 h 35"/>
                <a:gd name="T24" fmla="*/ 99 w 113"/>
                <a:gd name="T25" fmla="*/ 0 h 35"/>
                <a:gd name="T26" fmla="*/ 90 w 113"/>
                <a:gd name="T27" fmla="*/ 0 h 35"/>
                <a:gd name="T28" fmla="*/ 76 w 113"/>
                <a:gd name="T29" fmla="*/ 2 h 35"/>
                <a:gd name="T30" fmla="*/ 61 w 113"/>
                <a:gd name="T31" fmla="*/ 3 h 35"/>
                <a:gd name="T32" fmla="*/ 43 w 113"/>
                <a:gd name="T33" fmla="*/ 6 h 35"/>
                <a:gd name="T34" fmla="*/ 22 w 113"/>
                <a:gd name="T35" fmla="*/ 10 h 35"/>
                <a:gd name="T36" fmla="*/ 0 w 113"/>
                <a:gd name="T3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35">
                  <a:moveTo>
                    <a:pt x="0" y="15"/>
                  </a:moveTo>
                  <a:lnTo>
                    <a:pt x="4" y="15"/>
                  </a:lnTo>
                  <a:lnTo>
                    <a:pt x="13" y="15"/>
                  </a:lnTo>
                  <a:lnTo>
                    <a:pt x="24" y="16"/>
                  </a:lnTo>
                  <a:lnTo>
                    <a:pt x="39" y="18"/>
                  </a:lnTo>
                  <a:lnTo>
                    <a:pt x="52" y="20"/>
                  </a:lnTo>
                  <a:lnTo>
                    <a:pt x="64" y="23"/>
                  </a:lnTo>
                  <a:lnTo>
                    <a:pt x="70" y="28"/>
                  </a:lnTo>
                  <a:lnTo>
                    <a:pt x="70" y="35"/>
                  </a:lnTo>
                  <a:lnTo>
                    <a:pt x="113" y="3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61" y="3"/>
                  </a:lnTo>
                  <a:lnTo>
                    <a:pt x="43" y="6"/>
                  </a:lnTo>
                  <a:lnTo>
                    <a:pt x="22" y="1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D5C93243-66F2-5971-C7E7-9585ED073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63"/>
              <a:ext cx="429" cy="101"/>
            </a:xfrm>
            <a:custGeom>
              <a:avLst/>
              <a:gdLst>
                <a:gd name="T0" fmla="*/ 730 w 730"/>
                <a:gd name="T1" fmla="*/ 0 h 219"/>
                <a:gd name="T2" fmla="*/ 87 w 730"/>
                <a:gd name="T3" fmla="*/ 95 h 219"/>
                <a:gd name="T4" fmla="*/ 82 w 730"/>
                <a:gd name="T5" fmla="*/ 95 h 219"/>
                <a:gd name="T6" fmla="*/ 72 w 730"/>
                <a:gd name="T7" fmla="*/ 97 h 219"/>
                <a:gd name="T8" fmla="*/ 57 w 730"/>
                <a:gd name="T9" fmla="*/ 101 h 219"/>
                <a:gd name="T10" fmla="*/ 40 w 730"/>
                <a:gd name="T11" fmla="*/ 109 h 219"/>
                <a:gd name="T12" fmla="*/ 22 w 730"/>
                <a:gd name="T13" fmla="*/ 123 h 219"/>
                <a:gd name="T14" fmla="*/ 10 w 730"/>
                <a:gd name="T15" fmla="*/ 145 h 219"/>
                <a:gd name="T16" fmla="*/ 0 w 730"/>
                <a:gd name="T17" fmla="*/ 177 h 219"/>
                <a:gd name="T18" fmla="*/ 0 w 730"/>
                <a:gd name="T19" fmla="*/ 219 h 219"/>
                <a:gd name="T20" fmla="*/ 0 w 730"/>
                <a:gd name="T21" fmla="*/ 215 h 219"/>
                <a:gd name="T22" fmla="*/ 0 w 730"/>
                <a:gd name="T23" fmla="*/ 205 h 219"/>
                <a:gd name="T24" fmla="*/ 3 w 730"/>
                <a:gd name="T25" fmla="*/ 190 h 219"/>
                <a:gd name="T26" fmla="*/ 7 w 730"/>
                <a:gd name="T27" fmla="*/ 173 h 219"/>
                <a:gd name="T28" fmla="*/ 15 w 730"/>
                <a:gd name="T29" fmla="*/ 155 h 219"/>
                <a:gd name="T30" fmla="*/ 28 w 730"/>
                <a:gd name="T31" fmla="*/ 138 h 219"/>
                <a:gd name="T32" fmla="*/ 46 w 730"/>
                <a:gd name="T33" fmla="*/ 124 h 219"/>
                <a:gd name="T34" fmla="*/ 73 w 730"/>
                <a:gd name="T35" fmla="*/ 115 h 219"/>
                <a:gd name="T36" fmla="*/ 79 w 730"/>
                <a:gd name="T37" fmla="*/ 114 h 219"/>
                <a:gd name="T38" fmla="*/ 96 w 730"/>
                <a:gd name="T39" fmla="*/ 112 h 219"/>
                <a:gd name="T40" fmla="*/ 124 w 730"/>
                <a:gd name="T41" fmla="*/ 107 h 219"/>
                <a:gd name="T42" fmla="*/ 159 w 730"/>
                <a:gd name="T43" fmla="*/ 101 h 219"/>
                <a:gd name="T44" fmla="*/ 202 w 730"/>
                <a:gd name="T45" fmla="*/ 93 h 219"/>
                <a:gd name="T46" fmla="*/ 250 w 730"/>
                <a:gd name="T47" fmla="*/ 85 h 219"/>
                <a:gd name="T48" fmla="*/ 303 w 730"/>
                <a:gd name="T49" fmla="*/ 77 h 219"/>
                <a:gd name="T50" fmla="*/ 359 w 730"/>
                <a:gd name="T51" fmla="*/ 68 h 219"/>
                <a:gd name="T52" fmla="*/ 415 w 730"/>
                <a:gd name="T53" fmla="*/ 57 h 219"/>
                <a:gd name="T54" fmla="*/ 472 w 730"/>
                <a:gd name="T55" fmla="*/ 48 h 219"/>
                <a:gd name="T56" fmla="*/ 526 w 730"/>
                <a:gd name="T57" fmla="*/ 38 h 219"/>
                <a:gd name="T58" fmla="*/ 579 w 730"/>
                <a:gd name="T59" fmla="*/ 29 h 219"/>
                <a:gd name="T60" fmla="*/ 626 w 730"/>
                <a:gd name="T61" fmla="*/ 21 h 219"/>
                <a:gd name="T62" fmla="*/ 669 w 730"/>
                <a:gd name="T63" fmla="*/ 12 h 219"/>
                <a:gd name="T64" fmla="*/ 703 w 730"/>
                <a:gd name="T65" fmla="*/ 6 h 219"/>
                <a:gd name="T66" fmla="*/ 730 w 730"/>
                <a:gd name="T6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0" h="219">
                  <a:moveTo>
                    <a:pt x="730" y="0"/>
                  </a:moveTo>
                  <a:lnTo>
                    <a:pt x="87" y="95"/>
                  </a:lnTo>
                  <a:lnTo>
                    <a:pt x="82" y="95"/>
                  </a:lnTo>
                  <a:lnTo>
                    <a:pt x="72" y="97"/>
                  </a:lnTo>
                  <a:lnTo>
                    <a:pt x="57" y="101"/>
                  </a:lnTo>
                  <a:lnTo>
                    <a:pt x="40" y="109"/>
                  </a:lnTo>
                  <a:lnTo>
                    <a:pt x="22" y="123"/>
                  </a:lnTo>
                  <a:lnTo>
                    <a:pt x="10" y="145"/>
                  </a:lnTo>
                  <a:lnTo>
                    <a:pt x="0" y="177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05"/>
                  </a:lnTo>
                  <a:lnTo>
                    <a:pt x="3" y="190"/>
                  </a:lnTo>
                  <a:lnTo>
                    <a:pt x="7" y="173"/>
                  </a:lnTo>
                  <a:lnTo>
                    <a:pt x="15" y="155"/>
                  </a:lnTo>
                  <a:lnTo>
                    <a:pt x="28" y="138"/>
                  </a:lnTo>
                  <a:lnTo>
                    <a:pt x="46" y="124"/>
                  </a:lnTo>
                  <a:lnTo>
                    <a:pt x="73" y="115"/>
                  </a:lnTo>
                  <a:lnTo>
                    <a:pt x="79" y="114"/>
                  </a:lnTo>
                  <a:lnTo>
                    <a:pt x="96" y="112"/>
                  </a:lnTo>
                  <a:lnTo>
                    <a:pt x="124" y="107"/>
                  </a:lnTo>
                  <a:lnTo>
                    <a:pt x="159" y="101"/>
                  </a:lnTo>
                  <a:lnTo>
                    <a:pt x="202" y="93"/>
                  </a:lnTo>
                  <a:lnTo>
                    <a:pt x="250" y="85"/>
                  </a:lnTo>
                  <a:lnTo>
                    <a:pt x="303" y="77"/>
                  </a:lnTo>
                  <a:lnTo>
                    <a:pt x="359" y="68"/>
                  </a:lnTo>
                  <a:lnTo>
                    <a:pt x="415" y="57"/>
                  </a:lnTo>
                  <a:lnTo>
                    <a:pt x="472" y="48"/>
                  </a:lnTo>
                  <a:lnTo>
                    <a:pt x="526" y="38"/>
                  </a:lnTo>
                  <a:lnTo>
                    <a:pt x="579" y="29"/>
                  </a:lnTo>
                  <a:lnTo>
                    <a:pt x="626" y="21"/>
                  </a:lnTo>
                  <a:lnTo>
                    <a:pt x="669" y="12"/>
                  </a:lnTo>
                  <a:lnTo>
                    <a:pt x="703" y="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 124">
              <a:extLst>
                <a:ext uri="{FF2B5EF4-FFF2-40B4-BE49-F238E27FC236}">
                  <a16:creationId xmlns:a16="http://schemas.microsoft.com/office/drawing/2014/main" id="{0B08C435-2530-EB50-0283-9E838ED2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849"/>
              <a:ext cx="495" cy="36"/>
            </a:xfrm>
            <a:custGeom>
              <a:avLst/>
              <a:gdLst>
                <a:gd name="T0" fmla="*/ 4 w 845"/>
                <a:gd name="T1" fmla="*/ 31 h 79"/>
                <a:gd name="T2" fmla="*/ 28 w 845"/>
                <a:gd name="T3" fmla="*/ 28 h 79"/>
                <a:gd name="T4" fmla="*/ 76 w 845"/>
                <a:gd name="T5" fmla="*/ 26 h 79"/>
                <a:gd name="T6" fmla="*/ 144 w 845"/>
                <a:gd name="T7" fmla="*/ 25 h 79"/>
                <a:gd name="T8" fmla="*/ 231 w 845"/>
                <a:gd name="T9" fmla="*/ 26 h 79"/>
                <a:gd name="T10" fmla="*/ 332 w 845"/>
                <a:gd name="T11" fmla="*/ 33 h 79"/>
                <a:gd name="T12" fmla="*/ 449 w 845"/>
                <a:gd name="T13" fmla="*/ 46 h 79"/>
                <a:gd name="T14" fmla="*/ 575 w 845"/>
                <a:gd name="T15" fmla="*/ 65 h 79"/>
                <a:gd name="T16" fmla="*/ 644 w 845"/>
                <a:gd name="T17" fmla="*/ 79 h 79"/>
                <a:gd name="T18" fmla="*/ 659 w 845"/>
                <a:gd name="T19" fmla="*/ 77 h 79"/>
                <a:gd name="T20" fmla="*/ 686 w 845"/>
                <a:gd name="T21" fmla="*/ 73 h 79"/>
                <a:gd name="T22" fmla="*/ 720 w 845"/>
                <a:gd name="T23" fmla="*/ 68 h 79"/>
                <a:gd name="T24" fmla="*/ 756 w 845"/>
                <a:gd name="T25" fmla="*/ 58 h 79"/>
                <a:gd name="T26" fmla="*/ 792 w 845"/>
                <a:gd name="T27" fmla="*/ 46 h 79"/>
                <a:gd name="T28" fmla="*/ 821 w 845"/>
                <a:gd name="T29" fmla="*/ 31 h 79"/>
                <a:gd name="T30" fmla="*/ 840 w 845"/>
                <a:gd name="T31" fmla="*/ 11 h 79"/>
                <a:gd name="T32" fmla="*/ 844 w 845"/>
                <a:gd name="T33" fmla="*/ 0 h 79"/>
                <a:gd name="T34" fmla="*/ 833 w 845"/>
                <a:gd name="T35" fmla="*/ 4 h 79"/>
                <a:gd name="T36" fmla="*/ 814 w 845"/>
                <a:gd name="T37" fmla="*/ 10 h 79"/>
                <a:gd name="T38" fmla="*/ 788 w 845"/>
                <a:gd name="T39" fmla="*/ 18 h 79"/>
                <a:gd name="T40" fmla="*/ 757 w 845"/>
                <a:gd name="T41" fmla="*/ 26 h 79"/>
                <a:gd name="T42" fmla="*/ 724 w 845"/>
                <a:gd name="T43" fmla="*/ 33 h 79"/>
                <a:gd name="T44" fmla="*/ 690 w 845"/>
                <a:gd name="T45" fmla="*/ 38 h 79"/>
                <a:gd name="T46" fmla="*/ 657 w 845"/>
                <a:gd name="T47" fmla="*/ 40 h 79"/>
                <a:gd name="T48" fmla="*/ 638 w 845"/>
                <a:gd name="T49" fmla="*/ 38 h 79"/>
                <a:gd name="T50" fmla="*/ 598 w 845"/>
                <a:gd name="T51" fmla="*/ 34 h 79"/>
                <a:gd name="T52" fmla="*/ 530 w 845"/>
                <a:gd name="T53" fmla="*/ 27 h 79"/>
                <a:gd name="T54" fmla="*/ 442 w 845"/>
                <a:gd name="T55" fmla="*/ 20 h 79"/>
                <a:gd name="T56" fmla="*/ 339 w 845"/>
                <a:gd name="T57" fmla="*/ 15 h 79"/>
                <a:gd name="T58" fmla="*/ 232 w 845"/>
                <a:gd name="T59" fmla="*/ 11 h 79"/>
                <a:gd name="T60" fmla="*/ 129 w 845"/>
                <a:gd name="T61" fmla="*/ 13 h 79"/>
                <a:gd name="T62" fmla="*/ 38 w 845"/>
                <a:gd name="T63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5" h="79">
                  <a:moveTo>
                    <a:pt x="0" y="31"/>
                  </a:moveTo>
                  <a:lnTo>
                    <a:pt x="4" y="31"/>
                  </a:lnTo>
                  <a:lnTo>
                    <a:pt x="13" y="30"/>
                  </a:lnTo>
                  <a:lnTo>
                    <a:pt x="28" y="28"/>
                  </a:lnTo>
                  <a:lnTo>
                    <a:pt x="50" y="27"/>
                  </a:lnTo>
                  <a:lnTo>
                    <a:pt x="76" y="26"/>
                  </a:lnTo>
                  <a:lnTo>
                    <a:pt x="108" y="25"/>
                  </a:lnTo>
                  <a:lnTo>
                    <a:pt x="144" y="25"/>
                  </a:lnTo>
                  <a:lnTo>
                    <a:pt x="185" y="25"/>
                  </a:lnTo>
                  <a:lnTo>
                    <a:pt x="231" y="26"/>
                  </a:lnTo>
                  <a:lnTo>
                    <a:pt x="279" y="28"/>
                  </a:lnTo>
                  <a:lnTo>
                    <a:pt x="332" y="33"/>
                  </a:lnTo>
                  <a:lnTo>
                    <a:pt x="389" y="38"/>
                  </a:lnTo>
                  <a:lnTo>
                    <a:pt x="449" y="46"/>
                  </a:lnTo>
                  <a:lnTo>
                    <a:pt x="511" y="54"/>
                  </a:lnTo>
                  <a:lnTo>
                    <a:pt x="575" y="65"/>
                  </a:lnTo>
                  <a:lnTo>
                    <a:pt x="642" y="79"/>
                  </a:lnTo>
                  <a:lnTo>
                    <a:pt x="644" y="79"/>
                  </a:lnTo>
                  <a:lnTo>
                    <a:pt x="650" y="78"/>
                  </a:lnTo>
                  <a:lnTo>
                    <a:pt x="659" y="77"/>
                  </a:lnTo>
                  <a:lnTo>
                    <a:pt x="672" y="76"/>
                  </a:lnTo>
                  <a:lnTo>
                    <a:pt x="686" y="73"/>
                  </a:lnTo>
                  <a:lnTo>
                    <a:pt x="703" y="71"/>
                  </a:lnTo>
                  <a:lnTo>
                    <a:pt x="720" y="68"/>
                  </a:lnTo>
                  <a:lnTo>
                    <a:pt x="739" y="63"/>
                  </a:lnTo>
                  <a:lnTo>
                    <a:pt x="756" y="58"/>
                  </a:lnTo>
                  <a:lnTo>
                    <a:pt x="775" y="53"/>
                  </a:lnTo>
                  <a:lnTo>
                    <a:pt x="792" y="46"/>
                  </a:lnTo>
                  <a:lnTo>
                    <a:pt x="807" y="39"/>
                  </a:lnTo>
                  <a:lnTo>
                    <a:pt x="821" y="31"/>
                  </a:lnTo>
                  <a:lnTo>
                    <a:pt x="832" y="22"/>
                  </a:lnTo>
                  <a:lnTo>
                    <a:pt x="840" y="11"/>
                  </a:lnTo>
                  <a:lnTo>
                    <a:pt x="845" y="0"/>
                  </a:lnTo>
                  <a:lnTo>
                    <a:pt x="844" y="0"/>
                  </a:lnTo>
                  <a:lnTo>
                    <a:pt x="839" y="2"/>
                  </a:lnTo>
                  <a:lnTo>
                    <a:pt x="833" y="4"/>
                  </a:lnTo>
                  <a:lnTo>
                    <a:pt x="824" y="7"/>
                  </a:lnTo>
                  <a:lnTo>
                    <a:pt x="814" y="10"/>
                  </a:lnTo>
                  <a:lnTo>
                    <a:pt x="802" y="15"/>
                  </a:lnTo>
                  <a:lnTo>
                    <a:pt x="788" y="18"/>
                  </a:lnTo>
                  <a:lnTo>
                    <a:pt x="773" y="23"/>
                  </a:lnTo>
                  <a:lnTo>
                    <a:pt x="757" y="26"/>
                  </a:lnTo>
                  <a:lnTo>
                    <a:pt x="741" y="30"/>
                  </a:lnTo>
                  <a:lnTo>
                    <a:pt x="724" y="33"/>
                  </a:lnTo>
                  <a:lnTo>
                    <a:pt x="708" y="37"/>
                  </a:lnTo>
                  <a:lnTo>
                    <a:pt x="690" y="38"/>
                  </a:lnTo>
                  <a:lnTo>
                    <a:pt x="673" y="40"/>
                  </a:lnTo>
                  <a:lnTo>
                    <a:pt x="657" y="40"/>
                  </a:lnTo>
                  <a:lnTo>
                    <a:pt x="642" y="39"/>
                  </a:lnTo>
                  <a:lnTo>
                    <a:pt x="638" y="38"/>
                  </a:lnTo>
                  <a:lnTo>
                    <a:pt x="623" y="37"/>
                  </a:lnTo>
                  <a:lnTo>
                    <a:pt x="598" y="34"/>
                  </a:lnTo>
                  <a:lnTo>
                    <a:pt x="568" y="31"/>
                  </a:lnTo>
                  <a:lnTo>
                    <a:pt x="530" y="27"/>
                  </a:lnTo>
                  <a:lnTo>
                    <a:pt x="488" y="24"/>
                  </a:lnTo>
                  <a:lnTo>
                    <a:pt x="442" y="20"/>
                  </a:lnTo>
                  <a:lnTo>
                    <a:pt x="391" y="17"/>
                  </a:lnTo>
                  <a:lnTo>
                    <a:pt x="339" y="15"/>
                  </a:lnTo>
                  <a:lnTo>
                    <a:pt x="285" y="12"/>
                  </a:lnTo>
                  <a:lnTo>
                    <a:pt x="232" y="11"/>
                  </a:lnTo>
                  <a:lnTo>
                    <a:pt x="179" y="12"/>
                  </a:lnTo>
                  <a:lnTo>
                    <a:pt x="129" y="13"/>
                  </a:lnTo>
                  <a:lnTo>
                    <a:pt x="81" y="18"/>
                  </a:lnTo>
                  <a:lnTo>
                    <a:pt x="38" y="2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 125">
              <a:extLst>
                <a:ext uri="{FF2B5EF4-FFF2-40B4-BE49-F238E27FC236}">
                  <a16:creationId xmlns:a16="http://schemas.microsoft.com/office/drawing/2014/main" id="{7C611B44-A4A9-8ED5-93E9-7C3CB9BE6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94"/>
              <a:ext cx="16" cy="740"/>
            </a:xfrm>
            <a:custGeom>
              <a:avLst/>
              <a:gdLst>
                <a:gd name="T0" fmla="*/ 0 w 26"/>
                <a:gd name="T1" fmla="*/ 0 h 1606"/>
                <a:gd name="T2" fmla="*/ 15 w 26"/>
                <a:gd name="T3" fmla="*/ 1606 h 1606"/>
                <a:gd name="T4" fmla="*/ 16 w 26"/>
                <a:gd name="T5" fmla="*/ 1537 h 1606"/>
                <a:gd name="T6" fmla="*/ 19 w 26"/>
                <a:gd name="T7" fmla="*/ 1355 h 1606"/>
                <a:gd name="T8" fmla="*/ 23 w 26"/>
                <a:gd name="T9" fmla="*/ 1098 h 1606"/>
                <a:gd name="T10" fmla="*/ 26 w 26"/>
                <a:gd name="T11" fmla="*/ 802 h 1606"/>
                <a:gd name="T12" fmla="*/ 26 w 26"/>
                <a:gd name="T13" fmla="*/ 508 h 1606"/>
                <a:gd name="T14" fmla="*/ 24 w 26"/>
                <a:gd name="T15" fmla="*/ 251 h 1606"/>
                <a:gd name="T16" fmla="*/ 15 w 26"/>
                <a:gd name="T17" fmla="*/ 69 h 1606"/>
                <a:gd name="T18" fmla="*/ 0 w 26"/>
                <a:gd name="T19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6">
                  <a:moveTo>
                    <a:pt x="0" y="0"/>
                  </a:moveTo>
                  <a:lnTo>
                    <a:pt x="15" y="1606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8"/>
                  </a:lnTo>
                  <a:lnTo>
                    <a:pt x="26" y="802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126">
              <a:extLst>
                <a:ext uri="{FF2B5EF4-FFF2-40B4-BE49-F238E27FC236}">
                  <a16:creationId xmlns:a16="http://schemas.microsoft.com/office/drawing/2014/main" id="{FFDBABC0-81CB-9642-D930-639BCB7BC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01"/>
              <a:ext cx="15" cy="740"/>
            </a:xfrm>
            <a:custGeom>
              <a:avLst/>
              <a:gdLst>
                <a:gd name="T0" fmla="*/ 0 w 26"/>
                <a:gd name="T1" fmla="*/ 0 h 1607"/>
                <a:gd name="T2" fmla="*/ 15 w 26"/>
                <a:gd name="T3" fmla="*/ 1607 h 1607"/>
                <a:gd name="T4" fmla="*/ 16 w 26"/>
                <a:gd name="T5" fmla="*/ 1537 h 1607"/>
                <a:gd name="T6" fmla="*/ 19 w 26"/>
                <a:gd name="T7" fmla="*/ 1355 h 1607"/>
                <a:gd name="T8" fmla="*/ 23 w 26"/>
                <a:gd name="T9" fmla="*/ 1099 h 1607"/>
                <a:gd name="T10" fmla="*/ 26 w 26"/>
                <a:gd name="T11" fmla="*/ 803 h 1607"/>
                <a:gd name="T12" fmla="*/ 26 w 26"/>
                <a:gd name="T13" fmla="*/ 508 h 1607"/>
                <a:gd name="T14" fmla="*/ 24 w 26"/>
                <a:gd name="T15" fmla="*/ 251 h 1607"/>
                <a:gd name="T16" fmla="*/ 15 w 26"/>
                <a:gd name="T17" fmla="*/ 69 h 1607"/>
                <a:gd name="T18" fmla="*/ 0 w 26"/>
                <a:gd name="T19" fmla="*/ 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7">
                  <a:moveTo>
                    <a:pt x="0" y="0"/>
                  </a:moveTo>
                  <a:lnTo>
                    <a:pt x="15" y="1607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9"/>
                  </a:lnTo>
                  <a:lnTo>
                    <a:pt x="26" y="803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127">
              <a:extLst>
                <a:ext uri="{FF2B5EF4-FFF2-40B4-BE49-F238E27FC236}">
                  <a16:creationId xmlns:a16="http://schemas.microsoft.com/office/drawing/2014/main" id="{958AE6AB-20E4-12D9-20FF-588117DC1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48"/>
              <a:ext cx="145" cy="40"/>
            </a:xfrm>
            <a:custGeom>
              <a:avLst/>
              <a:gdLst>
                <a:gd name="T0" fmla="*/ 0 w 246"/>
                <a:gd name="T1" fmla="*/ 36 h 87"/>
                <a:gd name="T2" fmla="*/ 3 w 246"/>
                <a:gd name="T3" fmla="*/ 35 h 87"/>
                <a:gd name="T4" fmla="*/ 11 w 246"/>
                <a:gd name="T5" fmla="*/ 32 h 87"/>
                <a:gd name="T6" fmla="*/ 22 w 246"/>
                <a:gd name="T7" fmla="*/ 27 h 87"/>
                <a:gd name="T8" fmla="*/ 37 w 246"/>
                <a:gd name="T9" fmla="*/ 22 h 87"/>
                <a:gd name="T10" fmla="*/ 55 w 246"/>
                <a:gd name="T11" fmla="*/ 17 h 87"/>
                <a:gd name="T12" fmla="*/ 74 w 246"/>
                <a:gd name="T13" fmla="*/ 11 h 87"/>
                <a:gd name="T14" fmla="*/ 96 w 246"/>
                <a:gd name="T15" fmla="*/ 6 h 87"/>
                <a:gd name="T16" fmla="*/ 118 w 246"/>
                <a:gd name="T17" fmla="*/ 3 h 87"/>
                <a:gd name="T18" fmla="*/ 140 w 246"/>
                <a:gd name="T19" fmla="*/ 0 h 87"/>
                <a:gd name="T20" fmla="*/ 162 w 246"/>
                <a:gd name="T21" fmla="*/ 2 h 87"/>
                <a:gd name="T22" fmla="*/ 182 w 246"/>
                <a:gd name="T23" fmla="*/ 5 h 87"/>
                <a:gd name="T24" fmla="*/ 202 w 246"/>
                <a:gd name="T25" fmla="*/ 12 h 87"/>
                <a:gd name="T26" fmla="*/ 218 w 246"/>
                <a:gd name="T27" fmla="*/ 23 h 87"/>
                <a:gd name="T28" fmla="*/ 231 w 246"/>
                <a:gd name="T29" fmla="*/ 40 h 87"/>
                <a:gd name="T30" fmla="*/ 241 w 246"/>
                <a:gd name="T31" fmla="*/ 60 h 87"/>
                <a:gd name="T32" fmla="*/ 246 w 246"/>
                <a:gd name="T33" fmla="*/ 87 h 87"/>
                <a:gd name="T34" fmla="*/ 245 w 246"/>
                <a:gd name="T35" fmla="*/ 86 h 87"/>
                <a:gd name="T36" fmla="*/ 243 w 246"/>
                <a:gd name="T37" fmla="*/ 82 h 87"/>
                <a:gd name="T38" fmla="*/ 240 w 246"/>
                <a:gd name="T39" fmla="*/ 78 h 87"/>
                <a:gd name="T40" fmla="*/ 234 w 246"/>
                <a:gd name="T41" fmla="*/ 72 h 87"/>
                <a:gd name="T42" fmla="*/ 227 w 246"/>
                <a:gd name="T43" fmla="*/ 65 h 87"/>
                <a:gd name="T44" fmla="*/ 219 w 246"/>
                <a:gd name="T45" fmla="*/ 57 h 87"/>
                <a:gd name="T46" fmla="*/ 208 w 246"/>
                <a:gd name="T47" fmla="*/ 49 h 87"/>
                <a:gd name="T48" fmla="*/ 195 w 246"/>
                <a:gd name="T49" fmla="*/ 42 h 87"/>
                <a:gd name="T50" fmla="*/ 180 w 246"/>
                <a:gd name="T51" fmla="*/ 35 h 87"/>
                <a:gd name="T52" fmla="*/ 163 w 246"/>
                <a:gd name="T53" fmla="*/ 29 h 87"/>
                <a:gd name="T54" fmla="*/ 142 w 246"/>
                <a:gd name="T55" fmla="*/ 25 h 87"/>
                <a:gd name="T56" fmla="*/ 120 w 246"/>
                <a:gd name="T57" fmla="*/ 21 h 87"/>
                <a:gd name="T58" fmla="*/ 95 w 246"/>
                <a:gd name="T59" fmla="*/ 21 h 87"/>
                <a:gd name="T60" fmla="*/ 66 w 246"/>
                <a:gd name="T61" fmla="*/ 23 h 87"/>
                <a:gd name="T62" fmla="*/ 35 w 246"/>
                <a:gd name="T63" fmla="*/ 28 h 87"/>
                <a:gd name="T64" fmla="*/ 0 w 246"/>
                <a:gd name="T65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87">
                  <a:moveTo>
                    <a:pt x="0" y="36"/>
                  </a:moveTo>
                  <a:lnTo>
                    <a:pt x="3" y="35"/>
                  </a:lnTo>
                  <a:lnTo>
                    <a:pt x="11" y="32"/>
                  </a:lnTo>
                  <a:lnTo>
                    <a:pt x="22" y="27"/>
                  </a:lnTo>
                  <a:lnTo>
                    <a:pt x="37" y="22"/>
                  </a:lnTo>
                  <a:lnTo>
                    <a:pt x="55" y="17"/>
                  </a:lnTo>
                  <a:lnTo>
                    <a:pt x="74" y="11"/>
                  </a:lnTo>
                  <a:lnTo>
                    <a:pt x="96" y="6"/>
                  </a:lnTo>
                  <a:lnTo>
                    <a:pt x="118" y="3"/>
                  </a:lnTo>
                  <a:lnTo>
                    <a:pt x="140" y="0"/>
                  </a:lnTo>
                  <a:lnTo>
                    <a:pt x="162" y="2"/>
                  </a:lnTo>
                  <a:lnTo>
                    <a:pt x="182" y="5"/>
                  </a:lnTo>
                  <a:lnTo>
                    <a:pt x="202" y="12"/>
                  </a:lnTo>
                  <a:lnTo>
                    <a:pt x="218" y="23"/>
                  </a:lnTo>
                  <a:lnTo>
                    <a:pt x="231" y="40"/>
                  </a:lnTo>
                  <a:lnTo>
                    <a:pt x="241" y="60"/>
                  </a:lnTo>
                  <a:lnTo>
                    <a:pt x="246" y="87"/>
                  </a:lnTo>
                  <a:lnTo>
                    <a:pt x="245" y="86"/>
                  </a:lnTo>
                  <a:lnTo>
                    <a:pt x="243" y="82"/>
                  </a:lnTo>
                  <a:lnTo>
                    <a:pt x="240" y="78"/>
                  </a:lnTo>
                  <a:lnTo>
                    <a:pt x="234" y="72"/>
                  </a:lnTo>
                  <a:lnTo>
                    <a:pt x="227" y="65"/>
                  </a:lnTo>
                  <a:lnTo>
                    <a:pt x="219" y="57"/>
                  </a:lnTo>
                  <a:lnTo>
                    <a:pt x="208" y="49"/>
                  </a:lnTo>
                  <a:lnTo>
                    <a:pt x="195" y="42"/>
                  </a:lnTo>
                  <a:lnTo>
                    <a:pt x="180" y="35"/>
                  </a:lnTo>
                  <a:lnTo>
                    <a:pt x="163" y="29"/>
                  </a:lnTo>
                  <a:lnTo>
                    <a:pt x="142" y="25"/>
                  </a:lnTo>
                  <a:lnTo>
                    <a:pt x="120" y="21"/>
                  </a:lnTo>
                  <a:lnTo>
                    <a:pt x="95" y="21"/>
                  </a:lnTo>
                  <a:lnTo>
                    <a:pt x="66" y="23"/>
                  </a:lnTo>
                  <a:lnTo>
                    <a:pt x="35" y="2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7898223-7980-65E8-C8E7-35545C63181B}"/>
              </a:ext>
            </a:extLst>
          </p:cNvPr>
          <p:cNvGrpSpPr>
            <a:grpSpLocks/>
          </p:cNvGrpSpPr>
          <p:nvPr/>
        </p:nvGrpSpPr>
        <p:grpSpPr bwMode="auto">
          <a:xfrm>
            <a:off x="2369343" y="3202609"/>
            <a:ext cx="915988" cy="895350"/>
            <a:chOff x="2448" y="386"/>
            <a:chExt cx="577" cy="564"/>
          </a:xfrm>
        </p:grpSpPr>
        <p:sp>
          <p:nvSpPr>
            <p:cNvPr id="62" name="Freeform 128">
              <a:extLst>
                <a:ext uri="{FF2B5EF4-FFF2-40B4-BE49-F238E27FC236}">
                  <a16:creationId xmlns:a16="http://schemas.microsoft.com/office/drawing/2014/main" id="{506CA266-0CFB-330B-BC80-7765A7527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394"/>
              <a:ext cx="566" cy="556"/>
            </a:xfrm>
            <a:custGeom>
              <a:avLst/>
              <a:gdLst>
                <a:gd name="T0" fmla="*/ 776 w 964"/>
                <a:gd name="T1" fmla="*/ 100 h 1206"/>
                <a:gd name="T2" fmla="*/ 784 w 964"/>
                <a:gd name="T3" fmla="*/ 172 h 1206"/>
                <a:gd name="T4" fmla="*/ 800 w 964"/>
                <a:gd name="T5" fmla="*/ 300 h 1206"/>
                <a:gd name="T6" fmla="*/ 823 w 964"/>
                <a:gd name="T7" fmla="*/ 463 h 1206"/>
                <a:gd name="T8" fmla="*/ 850 w 964"/>
                <a:gd name="T9" fmla="*/ 640 h 1206"/>
                <a:gd name="T10" fmla="*/ 880 w 964"/>
                <a:gd name="T11" fmla="*/ 813 h 1206"/>
                <a:gd name="T12" fmla="*/ 913 w 964"/>
                <a:gd name="T13" fmla="*/ 961 h 1206"/>
                <a:gd name="T14" fmla="*/ 947 w 964"/>
                <a:gd name="T15" fmla="*/ 1067 h 1206"/>
                <a:gd name="T16" fmla="*/ 860 w 964"/>
                <a:gd name="T17" fmla="*/ 1206 h 1206"/>
                <a:gd name="T18" fmla="*/ 837 w 964"/>
                <a:gd name="T19" fmla="*/ 1200 h 1206"/>
                <a:gd name="T20" fmla="*/ 774 w 964"/>
                <a:gd name="T21" fmla="*/ 1186 h 1206"/>
                <a:gd name="T22" fmla="*/ 684 w 964"/>
                <a:gd name="T23" fmla="*/ 1167 h 1206"/>
                <a:gd name="T24" fmla="*/ 576 w 964"/>
                <a:gd name="T25" fmla="*/ 1147 h 1206"/>
                <a:gd name="T26" fmla="*/ 462 w 964"/>
                <a:gd name="T27" fmla="*/ 1129 h 1206"/>
                <a:gd name="T28" fmla="*/ 353 w 964"/>
                <a:gd name="T29" fmla="*/ 1117 h 1206"/>
                <a:gd name="T30" fmla="*/ 260 w 964"/>
                <a:gd name="T31" fmla="*/ 1115 h 1206"/>
                <a:gd name="T32" fmla="*/ 194 w 964"/>
                <a:gd name="T33" fmla="*/ 1124 h 1206"/>
                <a:gd name="T34" fmla="*/ 190 w 964"/>
                <a:gd name="T35" fmla="*/ 1086 h 1206"/>
                <a:gd name="T36" fmla="*/ 176 w 964"/>
                <a:gd name="T37" fmla="*/ 983 h 1206"/>
                <a:gd name="T38" fmla="*/ 155 w 964"/>
                <a:gd name="T39" fmla="*/ 838 h 1206"/>
                <a:gd name="T40" fmla="*/ 129 w 964"/>
                <a:gd name="T41" fmla="*/ 670 h 1206"/>
                <a:gd name="T42" fmla="*/ 99 w 964"/>
                <a:gd name="T43" fmla="*/ 499 h 1206"/>
                <a:gd name="T44" fmla="*/ 65 w 964"/>
                <a:gd name="T45" fmla="*/ 346 h 1206"/>
                <a:gd name="T46" fmla="*/ 32 w 964"/>
                <a:gd name="T47" fmla="*/ 232 h 1206"/>
                <a:gd name="T48" fmla="*/ 0 w 964"/>
                <a:gd name="T49" fmla="*/ 176 h 1206"/>
                <a:gd name="T50" fmla="*/ 23 w 964"/>
                <a:gd name="T51" fmla="*/ 163 h 1206"/>
                <a:gd name="T52" fmla="*/ 73 w 964"/>
                <a:gd name="T53" fmla="*/ 127 h 1206"/>
                <a:gd name="T54" fmla="*/ 118 w 964"/>
                <a:gd name="T55" fmla="*/ 72 h 1206"/>
                <a:gd name="T56" fmla="*/ 129 w 964"/>
                <a:gd name="T57" fmla="*/ 0 h 1206"/>
                <a:gd name="T58" fmla="*/ 154 w 964"/>
                <a:gd name="T59" fmla="*/ 4 h 1206"/>
                <a:gd name="T60" fmla="*/ 221 w 964"/>
                <a:gd name="T61" fmla="*/ 15 h 1206"/>
                <a:gd name="T62" fmla="*/ 318 w 964"/>
                <a:gd name="T63" fmla="*/ 31 h 1206"/>
                <a:gd name="T64" fmla="*/ 429 w 964"/>
                <a:gd name="T65" fmla="*/ 48 h 1206"/>
                <a:gd name="T66" fmla="*/ 544 w 964"/>
                <a:gd name="T67" fmla="*/ 64 h 1206"/>
                <a:gd name="T68" fmla="*/ 649 w 964"/>
                <a:gd name="T69" fmla="*/ 79 h 1206"/>
                <a:gd name="T70" fmla="*/ 730 w 964"/>
                <a:gd name="T71" fmla="*/ 88 h 1206"/>
                <a:gd name="T72" fmla="*/ 775 w 964"/>
                <a:gd name="T73" fmla="*/ 8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4" h="1206">
                  <a:moveTo>
                    <a:pt x="775" y="89"/>
                  </a:moveTo>
                  <a:lnTo>
                    <a:pt x="776" y="100"/>
                  </a:lnTo>
                  <a:lnTo>
                    <a:pt x="780" y="127"/>
                  </a:lnTo>
                  <a:lnTo>
                    <a:pt x="784" y="172"/>
                  </a:lnTo>
                  <a:lnTo>
                    <a:pt x="792" y="231"/>
                  </a:lnTo>
                  <a:lnTo>
                    <a:pt x="800" y="300"/>
                  </a:lnTo>
                  <a:lnTo>
                    <a:pt x="811" y="377"/>
                  </a:lnTo>
                  <a:lnTo>
                    <a:pt x="823" y="463"/>
                  </a:lnTo>
                  <a:lnTo>
                    <a:pt x="836" y="550"/>
                  </a:lnTo>
                  <a:lnTo>
                    <a:pt x="850" y="640"/>
                  </a:lnTo>
                  <a:lnTo>
                    <a:pt x="865" y="728"/>
                  </a:lnTo>
                  <a:lnTo>
                    <a:pt x="880" y="813"/>
                  </a:lnTo>
                  <a:lnTo>
                    <a:pt x="896" y="891"/>
                  </a:lnTo>
                  <a:lnTo>
                    <a:pt x="913" y="961"/>
                  </a:lnTo>
                  <a:lnTo>
                    <a:pt x="930" y="1021"/>
                  </a:lnTo>
                  <a:lnTo>
                    <a:pt x="947" y="1067"/>
                  </a:lnTo>
                  <a:lnTo>
                    <a:pt x="964" y="1097"/>
                  </a:lnTo>
                  <a:lnTo>
                    <a:pt x="860" y="1206"/>
                  </a:lnTo>
                  <a:lnTo>
                    <a:pt x="854" y="1204"/>
                  </a:lnTo>
                  <a:lnTo>
                    <a:pt x="837" y="1200"/>
                  </a:lnTo>
                  <a:lnTo>
                    <a:pt x="809" y="1194"/>
                  </a:lnTo>
                  <a:lnTo>
                    <a:pt x="774" y="1186"/>
                  </a:lnTo>
                  <a:lnTo>
                    <a:pt x="732" y="1177"/>
                  </a:lnTo>
                  <a:lnTo>
                    <a:pt x="684" y="1167"/>
                  </a:lnTo>
                  <a:lnTo>
                    <a:pt x="631" y="1157"/>
                  </a:lnTo>
                  <a:lnTo>
                    <a:pt x="576" y="1147"/>
                  </a:lnTo>
                  <a:lnTo>
                    <a:pt x="519" y="1138"/>
                  </a:lnTo>
                  <a:lnTo>
                    <a:pt x="462" y="1129"/>
                  </a:lnTo>
                  <a:lnTo>
                    <a:pt x="406" y="1123"/>
                  </a:lnTo>
                  <a:lnTo>
                    <a:pt x="353" y="1117"/>
                  </a:lnTo>
                  <a:lnTo>
                    <a:pt x="304" y="1115"/>
                  </a:lnTo>
                  <a:lnTo>
                    <a:pt x="260" y="1115"/>
                  </a:lnTo>
                  <a:lnTo>
                    <a:pt x="223" y="1117"/>
                  </a:lnTo>
                  <a:lnTo>
                    <a:pt x="194" y="1124"/>
                  </a:lnTo>
                  <a:lnTo>
                    <a:pt x="193" y="1113"/>
                  </a:lnTo>
                  <a:lnTo>
                    <a:pt x="190" y="1086"/>
                  </a:lnTo>
                  <a:lnTo>
                    <a:pt x="184" y="1041"/>
                  </a:lnTo>
                  <a:lnTo>
                    <a:pt x="176" y="983"/>
                  </a:lnTo>
                  <a:lnTo>
                    <a:pt x="167" y="915"/>
                  </a:lnTo>
                  <a:lnTo>
                    <a:pt x="155" y="838"/>
                  </a:lnTo>
                  <a:lnTo>
                    <a:pt x="142" y="755"/>
                  </a:lnTo>
                  <a:lnTo>
                    <a:pt x="129" y="670"/>
                  </a:lnTo>
                  <a:lnTo>
                    <a:pt x="114" y="584"/>
                  </a:lnTo>
                  <a:lnTo>
                    <a:pt x="99" y="499"/>
                  </a:lnTo>
                  <a:lnTo>
                    <a:pt x="83" y="420"/>
                  </a:lnTo>
                  <a:lnTo>
                    <a:pt x="65" y="346"/>
                  </a:lnTo>
                  <a:lnTo>
                    <a:pt x="49" y="283"/>
                  </a:lnTo>
                  <a:lnTo>
                    <a:pt x="32" y="232"/>
                  </a:lnTo>
                  <a:lnTo>
                    <a:pt x="16" y="195"/>
                  </a:lnTo>
                  <a:lnTo>
                    <a:pt x="0" y="176"/>
                  </a:lnTo>
                  <a:lnTo>
                    <a:pt x="6" y="172"/>
                  </a:lnTo>
                  <a:lnTo>
                    <a:pt x="23" y="163"/>
                  </a:lnTo>
                  <a:lnTo>
                    <a:pt x="47" y="148"/>
                  </a:lnTo>
                  <a:lnTo>
                    <a:pt x="73" y="127"/>
                  </a:lnTo>
                  <a:lnTo>
                    <a:pt x="99" y="102"/>
                  </a:lnTo>
                  <a:lnTo>
                    <a:pt x="118" y="72"/>
                  </a:lnTo>
                  <a:lnTo>
                    <a:pt x="130" y="38"/>
                  </a:lnTo>
                  <a:lnTo>
                    <a:pt x="129" y="0"/>
                  </a:lnTo>
                  <a:lnTo>
                    <a:pt x="136" y="1"/>
                  </a:lnTo>
                  <a:lnTo>
                    <a:pt x="154" y="4"/>
                  </a:lnTo>
                  <a:lnTo>
                    <a:pt x="183" y="9"/>
                  </a:lnTo>
                  <a:lnTo>
                    <a:pt x="221" y="15"/>
                  </a:lnTo>
                  <a:lnTo>
                    <a:pt x="267" y="23"/>
                  </a:lnTo>
                  <a:lnTo>
                    <a:pt x="318" y="31"/>
                  </a:lnTo>
                  <a:lnTo>
                    <a:pt x="373" y="39"/>
                  </a:lnTo>
                  <a:lnTo>
                    <a:pt x="429" y="48"/>
                  </a:lnTo>
                  <a:lnTo>
                    <a:pt x="488" y="56"/>
                  </a:lnTo>
                  <a:lnTo>
                    <a:pt x="544" y="64"/>
                  </a:lnTo>
                  <a:lnTo>
                    <a:pt x="599" y="72"/>
                  </a:lnTo>
                  <a:lnTo>
                    <a:pt x="649" y="79"/>
                  </a:lnTo>
                  <a:lnTo>
                    <a:pt x="693" y="84"/>
                  </a:lnTo>
                  <a:lnTo>
                    <a:pt x="730" y="88"/>
                  </a:lnTo>
                  <a:lnTo>
                    <a:pt x="758" y="89"/>
                  </a:lnTo>
                  <a:lnTo>
                    <a:pt x="775" y="8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129">
              <a:extLst>
                <a:ext uri="{FF2B5EF4-FFF2-40B4-BE49-F238E27FC236}">
                  <a16:creationId xmlns:a16="http://schemas.microsoft.com/office/drawing/2014/main" id="{297B532C-066B-4F46-F17C-1BA2FCCD3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" y="406"/>
              <a:ext cx="411" cy="80"/>
            </a:xfrm>
            <a:custGeom>
              <a:avLst/>
              <a:gdLst>
                <a:gd name="T0" fmla="*/ 700 w 700"/>
                <a:gd name="T1" fmla="*/ 80 h 172"/>
                <a:gd name="T2" fmla="*/ 614 w 700"/>
                <a:gd name="T3" fmla="*/ 172 h 172"/>
                <a:gd name="T4" fmla="*/ 607 w 700"/>
                <a:gd name="T5" fmla="*/ 171 h 172"/>
                <a:gd name="T6" fmla="*/ 590 w 700"/>
                <a:gd name="T7" fmla="*/ 168 h 172"/>
                <a:gd name="T8" fmla="*/ 561 w 700"/>
                <a:gd name="T9" fmla="*/ 165 h 172"/>
                <a:gd name="T10" fmla="*/ 524 w 700"/>
                <a:gd name="T11" fmla="*/ 160 h 172"/>
                <a:gd name="T12" fmla="*/ 479 w 700"/>
                <a:gd name="T13" fmla="*/ 154 h 172"/>
                <a:gd name="T14" fmla="*/ 431 w 700"/>
                <a:gd name="T15" fmla="*/ 149 h 172"/>
                <a:gd name="T16" fmla="*/ 378 w 700"/>
                <a:gd name="T17" fmla="*/ 142 h 172"/>
                <a:gd name="T18" fmla="*/ 323 w 700"/>
                <a:gd name="T19" fmla="*/ 136 h 172"/>
                <a:gd name="T20" fmla="*/ 266 w 700"/>
                <a:gd name="T21" fmla="*/ 130 h 172"/>
                <a:gd name="T22" fmla="*/ 212 w 700"/>
                <a:gd name="T23" fmla="*/ 124 h 172"/>
                <a:gd name="T24" fmla="*/ 160 w 700"/>
                <a:gd name="T25" fmla="*/ 121 h 172"/>
                <a:gd name="T26" fmla="*/ 113 w 700"/>
                <a:gd name="T27" fmla="*/ 118 h 172"/>
                <a:gd name="T28" fmla="*/ 71 w 700"/>
                <a:gd name="T29" fmla="*/ 115 h 172"/>
                <a:gd name="T30" fmla="*/ 38 w 700"/>
                <a:gd name="T31" fmla="*/ 115 h 172"/>
                <a:gd name="T32" fmla="*/ 14 w 700"/>
                <a:gd name="T33" fmla="*/ 118 h 172"/>
                <a:gd name="T34" fmla="*/ 0 w 700"/>
                <a:gd name="T35" fmla="*/ 121 h 172"/>
                <a:gd name="T36" fmla="*/ 91 w 700"/>
                <a:gd name="T37" fmla="*/ 0 h 172"/>
                <a:gd name="T38" fmla="*/ 97 w 700"/>
                <a:gd name="T39" fmla="*/ 1 h 172"/>
                <a:gd name="T40" fmla="*/ 112 w 700"/>
                <a:gd name="T41" fmla="*/ 3 h 172"/>
                <a:gd name="T42" fmla="*/ 136 w 700"/>
                <a:gd name="T43" fmla="*/ 7 h 172"/>
                <a:gd name="T44" fmla="*/ 167 w 700"/>
                <a:gd name="T45" fmla="*/ 13 h 172"/>
                <a:gd name="T46" fmla="*/ 205 w 700"/>
                <a:gd name="T47" fmla="*/ 18 h 172"/>
                <a:gd name="T48" fmla="*/ 248 w 700"/>
                <a:gd name="T49" fmla="*/ 25 h 172"/>
                <a:gd name="T50" fmla="*/ 295 w 700"/>
                <a:gd name="T51" fmla="*/ 32 h 172"/>
                <a:gd name="T52" fmla="*/ 345 w 700"/>
                <a:gd name="T53" fmla="*/ 39 h 172"/>
                <a:gd name="T54" fmla="*/ 396 w 700"/>
                <a:gd name="T55" fmla="*/ 47 h 172"/>
                <a:gd name="T56" fmla="*/ 448 w 700"/>
                <a:gd name="T57" fmla="*/ 54 h 172"/>
                <a:gd name="T58" fmla="*/ 499 w 700"/>
                <a:gd name="T59" fmla="*/ 61 h 172"/>
                <a:gd name="T60" fmla="*/ 548 w 700"/>
                <a:gd name="T61" fmla="*/ 67 h 172"/>
                <a:gd name="T62" fmla="*/ 593 w 700"/>
                <a:gd name="T63" fmla="*/ 73 h 172"/>
                <a:gd name="T64" fmla="*/ 635 w 700"/>
                <a:gd name="T65" fmla="*/ 76 h 172"/>
                <a:gd name="T66" fmla="*/ 672 w 700"/>
                <a:gd name="T67" fmla="*/ 78 h 172"/>
                <a:gd name="T68" fmla="*/ 700 w 700"/>
                <a:gd name="T69" fmla="*/ 8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172">
                  <a:moveTo>
                    <a:pt x="700" y="80"/>
                  </a:moveTo>
                  <a:lnTo>
                    <a:pt x="614" y="172"/>
                  </a:lnTo>
                  <a:lnTo>
                    <a:pt x="607" y="171"/>
                  </a:lnTo>
                  <a:lnTo>
                    <a:pt x="590" y="168"/>
                  </a:lnTo>
                  <a:lnTo>
                    <a:pt x="561" y="165"/>
                  </a:lnTo>
                  <a:lnTo>
                    <a:pt x="524" y="160"/>
                  </a:lnTo>
                  <a:lnTo>
                    <a:pt x="479" y="154"/>
                  </a:lnTo>
                  <a:lnTo>
                    <a:pt x="431" y="149"/>
                  </a:lnTo>
                  <a:lnTo>
                    <a:pt x="378" y="142"/>
                  </a:lnTo>
                  <a:lnTo>
                    <a:pt x="323" y="136"/>
                  </a:lnTo>
                  <a:lnTo>
                    <a:pt x="266" y="130"/>
                  </a:lnTo>
                  <a:lnTo>
                    <a:pt x="212" y="124"/>
                  </a:lnTo>
                  <a:lnTo>
                    <a:pt x="160" y="121"/>
                  </a:lnTo>
                  <a:lnTo>
                    <a:pt x="113" y="118"/>
                  </a:lnTo>
                  <a:lnTo>
                    <a:pt x="71" y="115"/>
                  </a:lnTo>
                  <a:lnTo>
                    <a:pt x="38" y="115"/>
                  </a:lnTo>
                  <a:lnTo>
                    <a:pt x="14" y="118"/>
                  </a:lnTo>
                  <a:lnTo>
                    <a:pt x="0" y="121"/>
                  </a:lnTo>
                  <a:lnTo>
                    <a:pt x="91" y="0"/>
                  </a:lnTo>
                  <a:lnTo>
                    <a:pt x="97" y="1"/>
                  </a:lnTo>
                  <a:lnTo>
                    <a:pt x="112" y="3"/>
                  </a:lnTo>
                  <a:lnTo>
                    <a:pt x="136" y="7"/>
                  </a:lnTo>
                  <a:lnTo>
                    <a:pt x="167" y="13"/>
                  </a:lnTo>
                  <a:lnTo>
                    <a:pt x="205" y="18"/>
                  </a:lnTo>
                  <a:lnTo>
                    <a:pt x="248" y="25"/>
                  </a:lnTo>
                  <a:lnTo>
                    <a:pt x="295" y="32"/>
                  </a:lnTo>
                  <a:lnTo>
                    <a:pt x="345" y="39"/>
                  </a:lnTo>
                  <a:lnTo>
                    <a:pt x="396" y="47"/>
                  </a:lnTo>
                  <a:lnTo>
                    <a:pt x="448" y="54"/>
                  </a:lnTo>
                  <a:lnTo>
                    <a:pt x="499" y="61"/>
                  </a:lnTo>
                  <a:lnTo>
                    <a:pt x="548" y="67"/>
                  </a:lnTo>
                  <a:lnTo>
                    <a:pt x="593" y="73"/>
                  </a:lnTo>
                  <a:lnTo>
                    <a:pt x="635" y="76"/>
                  </a:lnTo>
                  <a:lnTo>
                    <a:pt x="672" y="78"/>
                  </a:lnTo>
                  <a:lnTo>
                    <a:pt x="700" y="8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130">
              <a:extLst>
                <a:ext uri="{FF2B5EF4-FFF2-40B4-BE49-F238E27FC236}">
                  <a16:creationId xmlns:a16="http://schemas.microsoft.com/office/drawing/2014/main" id="{B57243FA-C54D-4407-CD62-91E58E1B3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458"/>
              <a:ext cx="178" cy="492"/>
            </a:xfrm>
            <a:custGeom>
              <a:avLst/>
              <a:gdLst>
                <a:gd name="T0" fmla="*/ 0 w 303"/>
                <a:gd name="T1" fmla="*/ 88 h 1068"/>
                <a:gd name="T2" fmla="*/ 0 w 303"/>
                <a:gd name="T3" fmla="*/ 95 h 1068"/>
                <a:gd name="T4" fmla="*/ 2 w 303"/>
                <a:gd name="T5" fmla="*/ 115 h 1068"/>
                <a:gd name="T6" fmla="*/ 6 w 303"/>
                <a:gd name="T7" fmla="*/ 147 h 1068"/>
                <a:gd name="T8" fmla="*/ 9 w 303"/>
                <a:gd name="T9" fmla="*/ 190 h 1068"/>
                <a:gd name="T10" fmla="*/ 15 w 303"/>
                <a:gd name="T11" fmla="*/ 241 h 1068"/>
                <a:gd name="T12" fmla="*/ 23 w 303"/>
                <a:gd name="T13" fmla="*/ 300 h 1068"/>
                <a:gd name="T14" fmla="*/ 31 w 303"/>
                <a:gd name="T15" fmla="*/ 367 h 1068"/>
                <a:gd name="T16" fmla="*/ 42 w 303"/>
                <a:gd name="T17" fmla="*/ 440 h 1068"/>
                <a:gd name="T18" fmla="*/ 54 w 303"/>
                <a:gd name="T19" fmla="*/ 516 h 1068"/>
                <a:gd name="T20" fmla="*/ 69 w 303"/>
                <a:gd name="T21" fmla="*/ 595 h 1068"/>
                <a:gd name="T22" fmla="*/ 85 w 303"/>
                <a:gd name="T23" fmla="*/ 677 h 1068"/>
                <a:gd name="T24" fmla="*/ 104 w 303"/>
                <a:gd name="T25" fmla="*/ 759 h 1068"/>
                <a:gd name="T26" fmla="*/ 124 w 303"/>
                <a:gd name="T27" fmla="*/ 839 h 1068"/>
                <a:gd name="T28" fmla="*/ 146 w 303"/>
                <a:gd name="T29" fmla="*/ 919 h 1068"/>
                <a:gd name="T30" fmla="*/ 172 w 303"/>
                <a:gd name="T31" fmla="*/ 996 h 1068"/>
                <a:gd name="T32" fmla="*/ 199 w 303"/>
                <a:gd name="T33" fmla="*/ 1068 h 1068"/>
                <a:gd name="T34" fmla="*/ 303 w 303"/>
                <a:gd name="T35" fmla="*/ 959 h 1068"/>
                <a:gd name="T36" fmla="*/ 303 w 303"/>
                <a:gd name="T37" fmla="*/ 959 h 1068"/>
                <a:gd name="T38" fmla="*/ 301 w 303"/>
                <a:gd name="T39" fmla="*/ 957 h 1068"/>
                <a:gd name="T40" fmla="*/ 297 w 303"/>
                <a:gd name="T41" fmla="*/ 953 h 1068"/>
                <a:gd name="T42" fmla="*/ 294 w 303"/>
                <a:gd name="T43" fmla="*/ 944 h 1068"/>
                <a:gd name="T44" fmla="*/ 288 w 303"/>
                <a:gd name="T45" fmla="*/ 930 h 1068"/>
                <a:gd name="T46" fmla="*/ 281 w 303"/>
                <a:gd name="T47" fmla="*/ 909 h 1068"/>
                <a:gd name="T48" fmla="*/ 272 w 303"/>
                <a:gd name="T49" fmla="*/ 879 h 1068"/>
                <a:gd name="T50" fmla="*/ 263 w 303"/>
                <a:gd name="T51" fmla="*/ 839 h 1068"/>
                <a:gd name="T52" fmla="*/ 250 w 303"/>
                <a:gd name="T53" fmla="*/ 789 h 1068"/>
                <a:gd name="T54" fmla="*/ 237 w 303"/>
                <a:gd name="T55" fmla="*/ 725 h 1068"/>
                <a:gd name="T56" fmla="*/ 221 w 303"/>
                <a:gd name="T57" fmla="*/ 647 h 1068"/>
                <a:gd name="T58" fmla="*/ 204 w 303"/>
                <a:gd name="T59" fmla="*/ 555 h 1068"/>
                <a:gd name="T60" fmla="*/ 185 w 303"/>
                <a:gd name="T61" fmla="*/ 444 h 1068"/>
                <a:gd name="T62" fmla="*/ 163 w 303"/>
                <a:gd name="T63" fmla="*/ 317 h 1068"/>
                <a:gd name="T64" fmla="*/ 140 w 303"/>
                <a:gd name="T65" fmla="*/ 169 h 1068"/>
                <a:gd name="T66" fmla="*/ 115 w 303"/>
                <a:gd name="T67" fmla="*/ 0 h 1068"/>
                <a:gd name="T68" fmla="*/ 0 w 303"/>
                <a:gd name="T69" fmla="*/ 8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3" h="1068">
                  <a:moveTo>
                    <a:pt x="0" y="88"/>
                  </a:moveTo>
                  <a:lnTo>
                    <a:pt x="0" y="95"/>
                  </a:lnTo>
                  <a:lnTo>
                    <a:pt x="2" y="115"/>
                  </a:lnTo>
                  <a:lnTo>
                    <a:pt x="6" y="147"/>
                  </a:lnTo>
                  <a:lnTo>
                    <a:pt x="9" y="190"/>
                  </a:lnTo>
                  <a:lnTo>
                    <a:pt x="15" y="241"/>
                  </a:lnTo>
                  <a:lnTo>
                    <a:pt x="23" y="300"/>
                  </a:lnTo>
                  <a:lnTo>
                    <a:pt x="31" y="367"/>
                  </a:lnTo>
                  <a:lnTo>
                    <a:pt x="42" y="440"/>
                  </a:lnTo>
                  <a:lnTo>
                    <a:pt x="54" y="516"/>
                  </a:lnTo>
                  <a:lnTo>
                    <a:pt x="69" y="595"/>
                  </a:lnTo>
                  <a:lnTo>
                    <a:pt x="85" y="677"/>
                  </a:lnTo>
                  <a:lnTo>
                    <a:pt x="104" y="759"/>
                  </a:lnTo>
                  <a:lnTo>
                    <a:pt x="124" y="839"/>
                  </a:lnTo>
                  <a:lnTo>
                    <a:pt x="146" y="919"/>
                  </a:lnTo>
                  <a:lnTo>
                    <a:pt x="172" y="996"/>
                  </a:lnTo>
                  <a:lnTo>
                    <a:pt x="199" y="1068"/>
                  </a:lnTo>
                  <a:lnTo>
                    <a:pt x="303" y="959"/>
                  </a:lnTo>
                  <a:lnTo>
                    <a:pt x="303" y="959"/>
                  </a:lnTo>
                  <a:lnTo>
                    <a:pt x="301" y="957"/>
                  </a:lnTo>
                  <a:lnTo>
                    <a:pt x="297" y="953"/>
                  </a:lnTo>
                  <a:lnTo>
                    <a:pt x="294" y="944"/>
                  </a:lnTo>
                  <a:lnTo>
                    <a:pt x="288" y="930"/>
                  </a:lnTo>
                  <a:lnTo>
                    <a:pt x="281" y="909"/>
                  </a:lnTo>
                  <a:lnTo>
                    <a:pt x="272" y="879"/>
                  </a:lnTo>
                  <a:lnTo>
                    <a:pt x="263" y="839"/>
                  </a:lnTo>
                  <a:lnTo>
                    <a:pt x="250" y="789"/>
                  </a:lnTo>
                  <a:lnTo>
                    <a:pt x="237" y="725"/>
                  </a:lnTo>
                  <a:lnTo>
                    <a:pt x="221" y="647"/>
                  </a:lnTo>
                  <a:lnTo>
                    <a:pt x="204" y="555"/>
                  </a:lnTo>
                  <a:lnTo>
                    <a:pt x="185" y="444"/>
                  </a:lnTo>
                  <a:lnTo>
                    <a:pt x="163" y="317"/>
                  </a:lnTo>
                  <a:lnTo>
                    <a:pt x="140" y="169"/>
                  </a:lnTo>
                  <a:lnTo>
                    <a:pt x="115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131">
              <a:extLst>
                <a:ext uri="{FF2B5EF4-FFF2-40B4-BE49-F238E27FC236}">
                  <a16:creationId xmlns:a16="http://schemas.microsoft.com/office/drawing/2014/main" id="{161B59DB-B61E-D62A-644C-BCEF4AD27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443"/>
              <a:ext cx="54" cy="43"/>
            </a:xfrm>
            <a:custGeom>
              <a:avLst/>
              <a:gdLst>
                <a:gd name="T0" fmla="*/ 91 w 91"/>
                <a:gd name="T1" fmla="*/ 0 h 92"/>
                <a:gd name="T2" fmla="*/ 87 w 91"/>
                <a:gd name="T3" fmla="*/ 2 h 92"/>
                <a:gd name="T4" fmla="*/ 74 w 91"/>
                <a:gd name="T5" fmla="*/ 8 h 92"/>
                <a:gd name="T6" fmla="*/ 57 w 91"/>
                <a:gd name="T7" fmla="*/ 18 h 92"/>
                <a:gd name="T8" fmla="*/ 37 w 91"/>
                <a:gd name="T9" fmla="*/ 29 h 92"/>
                <a:gd name="T10" fmla="*/ 20 w 91"/>
                <a:gd name="T11" fmla="*/ 43 h 92"/>
                <a:gd name="T12" fmla="*/ 6 w 91"/>
                <a:gd name="T13" fmla="*/ 59 h 92"/>
                <a:gd name="T14" fmla="*/ 0 w 91"/>
                <a:gd name="T15" fmla="*/ 76 h 92"/>
                <a:gd name="T16" fmla="*/ 5 w 91"/>
                <a:gd name="T17" fmla="*/ 92 h 92"/>
                <a:gd name="T18" fmla="*/ 91 w 91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87" y="2"/>
                  </a:lnTo>
                  <a:lnTo>
                    <a:pt x="74" y="8"/>
                  </a:lnTo>
                  <a:lnTo>
                    <a:pt x="57" y="18"/>
                  </a:lnTo>
                  <a:lnTo>
                    <a:pt x="37" y="29"/>
                  </a:lnTo>
                  <a:lnTo>
                    <a:pt x="20" y="43"/>
                  </a:lnTo>
                  <a:lnTo>
                    <a:pt x="6" y="59"/>
                  </a:lnTo>
                  <a:lnTo>
                    <a:pt x="0" y="76"/>
                  </a:lnTo>
                  <a:lnTo>
                    <a:pt x="5" y="9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132">
              <a:extLst>
                <a:ext uri="{FF2B5EF4-FFF2-40B4-BE49-F238E27FC236}">
                  <a16:creationId xmlns:a16="http://schemas.microsoft.com/office/drawing/2014/main" id="{D7597BC5-9079-315B-D1FF-6555D7EAD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386"/>
              <a:ext cx="384" cy="42"/>
            </a:xfrm>
            <a:custGeom>
              <a:avLst/>
              <a:gdLst>
                <a:gd name="T0" fmla="*/ 654 w 654"/>
                <a:gd name="T1" fmla="*/ 91 h 92"/>
                <a:gd name="T2" fmla="*/ 652 w 654"/>
                <a:gd name="T3" fmla="*/ 91 h 92"/>
                <a:gd name="T4" fmla="*/ 648 w 654"/>
                <a:gd name="T5" fmla="*/ 91 h 92"/>
                <a:gd name="T6" fmla="*/ 640 w 654"/>
                <a:gd name="T7" fmla="*/ 92 h 92"/>
                <a:gd name="T8" fmla="*/ 627 w 654"/>
                <a:gd name="T9" fmla="*/ 92 h 92"/>
                <a:gd name="T10" fmla="*/ 611 w 654"/>
                <a:gd name="T11" fmla="*/ 92 h 92"/>
                <a:gd name="T12" fmla="*/ 591 w 654"/>
                <a:gd name="T13" fmla="*/ 92 h 92"/>
                <a:gd name="T14" fmla="*/ 565 w 654"/>
                <a:gd name="T15" fmla="*/ 91 h 92"/>
                <a:gd name="T16" fmla="*/ 534 w 654"/>
                <a:gd name="T17" fmla="*/ 89 h 92"/>
                <a:gd name="T18" fmla="*/ 498 w 654"/>
                <a:gd name="T19" fmla="*/ 86 h 92"/>
                <a:gd name="T20" fmla="*/ 454 w 654"/>
                <a:gd name="T21" fmla="*/ 81 h 92"/>
                <a:gd name="T22" fmla="*/ 406 w 654"/>
                <a:gd name="T23" fmla="*/ 75 h 92"/>
                <a:gd name="T24" fmla="*/ 349 w 654"/>
                <a:gd name="T25" fmla="*/ 68 h 92"/>
                <a:gd name="T26" fmla="*/ 287 w 654"/>
                <a:gd name="T27" fmla="*/ 59 h 92"/>
                <a:gd name="T28" fmla="*/ 216 w 654"/>
                <a:gd name="T29" fmla="*/ 47 h 92"/>
                <a:gd name="T30" fmla="*/ 137 w 654"/>
                <a:gd name="T31" fmla="*/ 35 h 92"/>
                <a:gd name="T32" fmla="*/ 51 w 654"/>
                <a:gd name="T33" fmla="*/ 19 h 92"/>
                <a:gd name="T34" fmla="*/ 49 w 654"/>
                <a:gd name="T35" fmla="*/ 18 h 92"/>
                <a:gd name="T36" fmla="*/ 43 w 654"/>
                <a:gd name="T37" fmla="*/ 16 h 92"/>
                <a:gd name="T38" fmla="*/ 34 w 654"/>
                <a:gd name="T39" fmla="*/ 14 h 92"/>
                <a:gd name="T40" fmla="*/ 24 w 654"/>
                <a:gd name="T41" fmla="*/ 14 h 92"/>
                <a:gd name="T42" fmla="*/ 15 w 654"/>
                <a:gd name="T43" fmla="*/ 15 h 92"/>
                <a:gd name="T44" fmla="*/ 8 w 654"/>
                <a:gd name="T45" fmla="*/ 21 h 92"/>
                <a:gd name="T46" fmla="*/ 5 w 654"/>
                <a:gd name="T47" fmla="*/ 30 h 92"/>
                <a:gd name="T48" fmla="*/ 6 w 654"/>
                <a:gd name="T49" fmla="*/ 44 h 92"/>
                <a:gd name="T50" fmla="*/ 5 w 654"/>
                <a:gd name="T51" fmla="*/ 42 h 92"/>
                <a:gd name="T52" fmla="*/ 1 w 654"/>
                <a:gd name="T53" fmla="*/ 34 h 92"/>
                <a:gd name="T54" fmla="*/ 0 w 654"/>
                <a:gd name="T55" fmla="*/ 24 h 92"/>
                <a:gd name="T56" fmla="*/ 1 w 654"/>
                <a:gd name="T57" fmla="*/ 14 h 92"/>
                <a:gd name="T58" fmla="*/ 7 w 654"/>
                <a:gd name="T59" fmla="*/ 6 h 92"/>
                <a:gd name="T60" fmla="*/ 20 w 654"/>
                <a:gd name="T61" fmla="*/ 0 h 92"/>
                <a:gd name="T62" fmla="*/ 43 w 654"/>
                <a:gd name="T63" fmla="*/ 0 h 92"/>
                <a:gd name="T64" fmla="*/ 76 w 654"/>
                <a:gd name="T65" fmla="*/ 8 h 92"/>
                <a:gd name="T66" fmla="*/ 80 w 654"/>
                <a:gd name="T67" fmla="*/ 9 h 92"/>
                <a:gd name="T68" fmla="*/ 91 w 654"/>
                <a:gd name="T69" fmla="*/ 12 h 92"/>
                <a:gd name="T70" fmla="*/ 109 w 654"/>
                <a:gd name="T71" fmla="*/ 15 h 92"/>
                <a:gd name="T72" fmla="*/ 132 w 654"/>
                <a:gd name="T73" fmla="*/ 20 h 92"/>
                <a:gd name="T74" fmla="*/ 160 w 654"/>
                <a:gd name="T75" fmla="*/ 26 h 92"/>
                <a:gd name="T76" fmla="*/ 194 w 654"/>
                <a:gd name="T77" fmla="*/ 31 h 92"/>
                <a:gd name="T78" fmla="*/ 232 w 654"/>
                <a:gd name="T79" fmla="*/ 38 h 92"/>
                <a:gd name="T80" fmla="*/ 273 w 654"/>
                <a:gd name="T81" fmla="*/ 45 h 92"/>
                <a:gd name="T82" fmla="*/ 317 w 654"/>
                <a:gd name="T83" fmla="*/ 53 h 92"/>
                <a:gd name="T84" fmla="*/ 363 w 654"/>
                <a:gd name="T85" fmla="*/ 60 h 92"/>
                <a:gd name="T86" fmla="*/ 410 w 654"/>
                <a:gd name="T87" fmla="*/ 67 h 92"/>
                <a:gd name="T88" fmla="*/ 460 w 654"/>
                <a:gd name="T89" fmla="*/ 74 h 92"/>
                <a:gd name="T90" fmla="*/ 510 w 654"/>
                <a:gd name="T91" fmla="*/ 80 h 92"/>
                <a:gd name="T92" fmla="*/ 558 w 654"/>
                <a:gd name="T93" fmla="*/ 84 h 92"/>
                <a:gd name="T94" fmla="*/ 606 w 654"/>
                <a:gd name="T95" fmla="*/ 89 h 92"/>
                <a:gd name="T96" fmla="*/ 654 w 654"/>
                <a:gd name="T9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92">
                  <a:moveTo>
                    <a:pt x="654" y="91"/>
                  </a:moveTo>
                  <a:lnTo>
                    <a:pt x="652" y="91"/>
                  </a:lnTo>
                  <a:lnTo>
                    <a:pt x="648" y="91"/>
                  </a:lnTo>
                  <a:lnTo>
                    <a:pt x="640" y="92"/>
                  </a:lnTo>
                  <a:lnTo>
                    <a:pt x="627" y="92"/>
                  </a:lnTo>
                  <a:lnTo>
                    <a:pt x="611" y="92"/>
                  </a:lnTo>
                  <a:lnTo>
                    <a:pt x="591" y="92"/>
                  </a:lnTo>
                  <a:lnTo>
                    <a:pt x="565" y="91"/>
                  </a:lnTo>
                  <a:lnTo>
                    <a:pt x="534" y="89"/>
                  </a:lnTo>
                  <a:lnTo>
                    <a:pt x="498" y="86"/>
                  </a:lnTo>
                  <a:lnTo>
                    <a:pt x="454" y="81"/>
                  </a:lnTo>
                  <a:lnTo>
                    <a:pt x="406" y="75"/>
                  </a:lnTo>
                  <a:lnTo>
                    <a:pt x="349" y="68"/>
                  </a:lnTo>
                  <a:lnTo>
                    <a:pt x="287" y="59"/>
                  </a:lnTo>
                  <a:lnTo>
                    <a:pt x="216" y="47"/>
                  </a:lnTo>
                  <a:lnTo>
                    <a:pt x="137" y="35"/>
                  </a:lnTo>
                  <a:lnTo>
                    <a:pt x="51" y="19"/>
                  </a:lnTo>
                  <a:lnTo>
                    <a:pt x="49" y="18"/>
                  </a:lnTo>
                  <a:lnTo>
                    <a:pt x="43" y="16"/>
                  </a:lnTo>
                  <a:lnTo>
                    <a:pt x="34" y="14"/>
                  </a:lnTo>
                  <a:lnTo>
                    <a:pt x="24" y="14"/>
                  </a:lnTo>
                  <a:lnTo>
                    <a:pt x="15" y="15"/>
                  </a:lnTo>
                  <a:lnTo>
                    <a:pt x="8" y="21"/>
                  </a:lnTo>
                  <a:lnTo>
                    <a:pt x="5" y="30"/>
                  </a:lnTo>
                  <a:lnTo>
                    <a:pt x="6" y="44"/>
                  </a:lnTo>
                  <a:lnTo>
                    <a:pt x="5" y="42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6"/>
                  </a:lnTo>
                  <a:lnTo>
                    <a:pt x="20" y="0"/>
                  </a:lnTo>
                  <a:lnTo>
                    <a:pt x="43" y="0"/>
                  </a:lnTo>
                  <a:lnTo>
                    <a:pt x="76" y="8"/>
                  </a:lnTo>
                  <a:lnTo>
                    <a:pt x="80" y="9"/>
                  </a:lnTo>
                  <a:lnTo>
                    <a:pt x="91" y="12"/>
                  </a:lnTo>
                  <a:lnTo>
                    <a:pt x="109" y="15"/>
                  </a:lnTo>
                  <a:lnTo>
                    <a:pt x="132" y="20"/>
                  </a:lnTo>
                  <a:lnTo>
                    <a:pt x="160" y="26"/>
                  </a:lnTo>
                  <a:lnTo>
                    <a:pt x="194" y="31"/>
                  </a:lnTo>
                  <a:lnTo>
                    <a:pt x="232" y="38"/>
                  </a:lnTo>
                  <a:lnTo>
                    <a:pt x="273" y="45"/>
                  </a:lnTo>
                  <a:lnTo>
                    <a:pt x="317" y="53"/>
                  </a:lnTo>
                  <a:lnTo>
                    <a:pt x="363" y="60"/>
                  </a:lnTo>
                  <a:lnTo>
                    <a:pt x="410" y="67"/>
                  </a:lnTo>
                  <a:lnTo>
                    <a:pt x="460" y="74"/>
                  </a:lnTo>
                  <a:lnTo>
                    <a:pt x="510" y="80"/>
                  </a:lnTo>
                  <a:lnTo>
                    <a:pt x="558" y="84"/>
                  </a:lnTo>
                  <a:lnTo>
                    <a:pt x="606" y="89"/>
                  </a:lnTo>
                  <a:lnTo>
                    <a:pt x="65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133">
              <a:extLst>
                <a:ext uri="{FF2B5EF4-FFF2-40B4-BE49-F238E27FC236}">
                  <a16:creationId xmlns:a16="http://schemas.microsoft.com/office/drawing/2014/main" id="{314465DD-76F7-0BD3-D68D-B67ACCB95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458"/>
              <a:ext cx="396" cy="29"/>
            </a:xfrm>
            <a:custGeom>
              <a:avLst/>
              <a:gdLst>
                <a:gd name="T0" fmla="*/ 674 w 674"/>
                <a:gd name="T1" fmla="*/ 59 h 62"/>
                <a:gd name="T2" fmla="*/ 667 w 674"/>
                <a:gd name="T3" fmla="*/ 58 h 62"/>
                <a:gd name="T4" fmla="*/ 649 w 674"/>
                <a:gd name="T5" fmla="*/ 55 h 62"/>
                <a:gd name="T6" fmla="*/ 620 w 674"/>
                <a:gd name="T7" fmla="*/ 51 h 62"/>
                <a:gd name="T8" fmla="*/ 582 w 674"/>
                <a:gd name="T9" fmla="*/ 45 h 62"/>
                <a:gd name="T10" fmla="*/ 536 w 674"/>
                <a:gd name="T11" fmla="*/ 38 h 62"/>
                <a:gd name="T12" fmla="*/ 484 w 674"/>
                <a:gd name="T13" fmla="*/ 31 h 62"/>
                <a:gd name="T14" fmla="*/ 429 w 674"/>
                <a:gd name="T15" fmla="*/ 24 h 62"/>
                <a:gd name="T16" fmla="*/ 371 w 674"/>
                <a:gd name="T17" fmla="*/ 17 h 62"/>
                <a:gd name="T18" fmla="*/ 312 w 674"/>
                <a:gd name="T19" fmla="*/ 11 h 62"/>
                <a:gd name="T20" fmla="*/ 254 w 674"/>
                <a:gd name="T21" fmla="*/ 6 h 62"/>
                <a:gd name="T22" fmla="*/ 197 w 674"/>
                <a:gd name="T23" fmla="*/ 2 h 62"/>
                <a:gd name="T24" fmla="*/ 145 w 674"/>
                <a:gd name="T25" fmla="*/ 0 h 62"/>
                <a:gd name="T26" fmla="*/ 98 w 674"/>
                <a:gd name="T27" fmla="*/ 0 h 62"/>
                <a:gd name="T28" fmla="*/ 59 w 674"/>
                <a:gd name="T29" fmla="*/ 2 h 62"/>
                <a:gd name="T30" fmla="*/ 27 w 674"/>
                <a:gd name="T31" fmla="*/ 8 h 62"/>
                <a:gd name="T32" fmla="*/ 6 w 674"/>
                <a:gd name="T33" fmla="*/ 16 h 62"/>
                <a:gd name="T34" fmla="*/ 5 w 674"/>
                <a:gd name="T35" fmla="*/ 17 h 62"/>
                <a:gd name="T36" fmla="*/ 4 w 674"/>
                <a:gd name="T37" fmla="*/ 18 h 62"/>
                <a:gd name="T38" fmla="*/ 1 w 674"/>
                <a:gd name="T39" fmla="*/ 22 h 62"/>
                <a:gd name="T40" fmla="*/ 0 w 674"/>
                <a:gd name="T41" fmla="*/ 26 h 62"/>
                <a:gd name="T42" fmla="*/ 0 w 674"/>
                <a:gd name="T43" fmla="*/ 33 h 62"/>
                <a:gd name="T44" fmla="*/ 2 w 674"/>
                <a:gd name="T45" fmla="*/ 41 h 62"/>
                <a:gd name="T46" fmla="*/ 9 w 674"/>
                <a:gd name="T47" fmla="*/ 51 h 62"/>
                <a:gd name="T48" fmla="*/ 20 w 674"/>
                <a:gd name="T49" fmla="*/ 62 h 62"/>
                <a:gd name="T50" fmla="*/ 19 w 674"/>
                <a:gd name="T51" fmla="*/ 61 h 62"/>
                <a:gd name="T52" fmla="*/ 19 w 674"/>
                <a:gd name="T53" fmla="*/ 56 h 62"/>
                <a:gd name="T54" fmla="*/ 17 w 674"/>
                <a:gd name="T55" fmla="*/ 49 h 62"/>
                <a:gd name="T56" fmla="*/ 19 w 674"/>
                <a:gd name="T57" fmla="*/ 43 h 62"/>
                <a:gd name="T58" fmla="*/ 23 w 674"/>
                <a:gd name="T59" fmla="*/ 36 h 62"/>
                <a:gd name="T60" fmla="*/ 31 w 674"/>
                <a:gd name="T61" fmla="*/ 29 h 62"/>
                <a:gd name="T62" fmla="*/ 45 w 674"/>
                <a:gd name="T63" fmla="*/ 24 h 62"/>
                <a:gd name="T64" fmla="*/ 65 w 674"/>
                <a:gd name="T65" fmla="*/ 23 h 62"/>
                <a:gd name="T66" fmla="*/ 66 w 674"/>
                <a:gd name="T67" fmla="*/ 23 h 62"/>
                <a:gd name="T68" fmla="*/ 72 w 674"/>
                <a:gd name="T69" fmla="*/ 22 h 62"/>
                <a:gd name="T70" fmla="*/ 81 w 674"/>
                <a:gd name="T71" fmla="*/ 22 h 62"/>
                <a:gd name="T72" fmla="*/ 93 w 674"/>
                <a:gd name="T73" fmla="*/ 21 h 62"/>
                <a:gd name="T74" fmla="*/ 111 w 674"/>
                <a:gd name="T75" fmla="*/ 20 h 62"/>
                <a:gd name="T76" fmla="*/ 134 w 674"/>
                <a:gd name="T77" fmla="*/ 20 h 62"/>
                <a:gd name="T78" fmla="*/ 160 w 674"/>
                <a:gd name="T79" fmla="*/ 18 h 62"/>
                <a:gd name="T80" fmla="*/ 193 w 674"/>
                <a:gd name="T81" fmla="*/ 20 h 62"/>
                <a:gd name="T82" fmla="*/ 231 w 674"/>
                <a:gd name="T83" fmla="*/ 21 h 62"/>
                <a:gd name="T84" fmla="*/ 274 w 674"/>
                <a:gd name="T85" fmla="*/ 22 h 62"/>
                <a:gd name="T86" fmla="*/ 324 w 674"/>
                <a:gd name="T87" fmla="*/ 25 h 62"/>
                <a:gd name="T88" fmla="*/ 380 w 674"/>
                <a:gd name="T89" fmla="*/ 29 h 62"/>
                <a:gd name="T90" fmla="*/ 443 w 674"/>
                <a:gd name="T91" fmla="*/ 34 h 62"/>
                <a:gd name="T92" fmla="*/ 513 w 674"/>
                <a:gd name="T93" fmla="*/ 40 h 62"/>
                <a:gd name="T94" fmla="*/ 590 w 674"/>
                <a:gd name="T95" fmla="*/ 48 h 62"/>
                <a:gd name="T96" fmla="*/ 674 w 674"/>
                <a:gd name="T9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2">
                  <a:moveTo>
                    <a:pt x="674" y="59"/>
                  </a:moveTo>
                  <a:lnTo>
                    <a:pt x="667" y="58"/>
                  </a:lnTo>
                  <a:lnTo>
                    <a:pt x="649" y="55"/>
                  </a:lnTo>
                  <a:lnTo>
                    <a:pt x="620" y="51"/>
                  </a:lnTo>
                  <a:lnTo>
                    <a:pt x="582" y="45"/>
                  </a:lnTo>
                  <a:lnTo>
                    <a:pt x="536" y="38"/>
                  </a:lnTo>
                  <a:lnTo>
                    <a:pt x="484" y="31"/>
                  </a:lnTo>
                  <a:lnTo>
                    <a:pt x="429" y="24"/>
                  </a:lnTo>
                  <a:lnTo>
                    <a:pt x="371" y="17"/>
                  </a:lnTo>
                  <a:lnTo>
                    <a:pt x="312" y="11"/>
                  </a:lnTo>
                  <a:lnTo>
                    <a:pt x="254" y="6"/>
                  </a:lnTo>
                  <a:lnTo>
                    <a:pt x="197" y="2"/>
                  </a:lnTo>
                  <a:lnTo>
                    <a:pt x="145" y="0"/>
                  </a:lnTo>
                  <a:lnTo>
                    <a:pt x="98" y="0"/>
                  </a:lnTo>
                  <a:lnTo>
                    <a:pt x="59" y="2"/>
                  </a:lnTo>
                  <a:lnTo>
                    <a:pt x="27" y="8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20" y="62"/>
                  </a:lnTo>
                  <a:lnTo>
                    <a:pt x="19" y="61"/>
                  </a:lnTo>
                  <a:lnTo>
                    <a:pt x="19" y="56"/>
                  </a:lnTo>
                  <a:lnTo>
                    <a:pt x="17" y="49"/>
                  </a:lnTo>
                  <a:lnTo>
                    <a:pt x="19" y="43"/>
                  </a:lnTo>
                  <a:lnTo>
                    <a:pt x="23" y="36"/>
                  </a:lnTo>
                  <a:lnTo>
                    <a:pt x="31" y="29"/>
                  </a:lnTo>
                  <a:lnTo>
                    <a:pt x="45" y="24"/>
                  </a:lnTo>
                  <a:lnTo>
                    <a:pt x="65" y="23"/>
                  </a:lnTo>
                  <a:lnTo>
                    <a:pt x="66" y="23"/>
                  </a:lnTo>
                  <a:lnTo>
                    <a:pt x="72" y="22"/>
                  </a:lnTo>
                  <a:lnTo>
                    <a:pt x="81" y="22"/>
                  </a:lnTo>
                  <a:lnTo>
                    <a:pt x="93" y="21"/>
                  </a:lnTo>
                  <a:lnTo>
                    <a:pt x="111" y="20"/>
                  </a:lnTo>
                  <a:lnTo>
                    <a:pt x="134" y="20"/>
                  </a:lnTo>
                  <a:lnTo>
                    <a:pt x="160" y="18"/>
                  </a:lnTo>
                  <a:lnTo>
                    <a:pt x="193" y="20"/>
                  </a:lnTo>
                  <a:lnTo>
                    <a:pt x="231" y="21"/>
                  </a:lnTo>
                  <a:lnTo>
                    <a:pt x="274" y="22"/>
                  </a:lnTo>
                  <a:lnTo>
                    <a:pt x="324" y="25"/>
                  </a:lnTo>
                  <a:lnTo>
                    <a:pt x="380" y="29"/>
                  </a:lnTo>
                  <a:lnTo>
                    <a:pt x="443" y="34"/>
                  </a:lnTo>
                  <a:lnTo>
                    <a:pt x="513" y="40"/>
                  </a:lnTo>
                  <a:lnTo>
                    <a:pt x="590" y="48"/>
                  </a:lnTo>
                  <a:lnTo>
                    <a:pt x="67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134">
              <a:extLst>
                <a:ext uri="{FF2B5EF4-FFF2-40B4-BE49-F238E27FC236}">
                  <a16:creationId xmlns:a16="http://schemas.microsoft.com/office/drawing/2014/main" id="{4673180E-92A0-23DE-59EB-CF1D93D95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435"/>
              <a:ext cx="109" cy="455"/>
            </a:xfrm>
            <a:custGeom>
              <a:avLst/>
              <a:gdLst>
                <a:gd name="T0" fmla="*/ 0 w 187"/>
                <a:gd name="T1" fmla="*/ 0 h 990"/>
                <a:gd name="T2" fmla="*/ 1 w 187"/>
                <a:gd name="T3" fmla="*/ 9 h 990"/>
                <a:gd name="T4" fmla="*/ 3 w 187"/>
                <a:gd name="T5" fmla="*/ 36 h 990"/>
                <a:gd name="T6" fmla="*/ 6 w 187"/>
                <a:gd name="T7" fmla="*/ 77 h 990"/>
                <a:gd name="T8" fmla="*/ 11 w 187"/>
                <a:gd name="T9" fmla="*/ 131 h 990"/>
                <a:gd name="T10" fmla="*/ 18 w 187"/>
                <a:gd name="T11" fmla="*/ 196 h 990"/>
                <a:gd name="T12" fmla="*/ 24 w 187"/>
                <a:gd name="T13" fmla="*/ 268 h 990"/>
                <a:gd name="T14" fmla="*/ 34 w 187"/>
                <a:gd name="T15" fmla="*/ 348 h 990"/>
                <a:gd name="T16" fmla="*/ 44 w 187"/>
                <a:gd name="T17" fmla="*/ 431 h 990"/>
                <a:gd name="T18" fmla="*/ 57 w 187"/>
                <a:gd name="T19" fmla="*/ 517 h 990"/>
                <a:gd name="T20" fmla="*/ 71 w 187"/>
                <a:gd name="T21" fmla="*/ 602 h 990"/>
                <a:gd name="T22" fmla="*/ 86 w 187"/>
                <a:gd name="T23" fmla="*/ 685 h 990"/>
                <a:gd name="T24" fmla="*/ 103 w 187"/>
                <a:gd name="T25" fmla="*/ 764 h 990"/>
                <a:gd name="T26" fmla="*/ 121 w 187"/>
                <a:gd name="T27" fmla="*/ 835 h 990"/>
                <a:gd name="T28" fmla="*/ 141 w 187"/>
                <a:gd name="T29" fmla="*/ 899 h 990"/>
                <a:gd name="T30" fmla="*/ 163 w 187"/>
                <a:gd name="T31" fmla="*/ 950 h 990"/>
                <a:gd name="T32" fmla="*/ 187 w 187"/>
                <a:gd name="T33" fmla="*/ 990 h 990"/>
                <a:gd name="T34" fmla="*/ 186 w 187"/>
                <a:gd name="T35" fmla="*/ 985 h 990"/>
                <a:gd name="T36" fmla="*/ 182 w 187"/>
                <a:gd name="T37" fmla="*/ 971 h 990"/>
                <a:gd name="T38" fmla="*/ 175 w 187"/>
                <a:gd name="T39" fmla="*/ 949 h 990"/>
                <a:gd name="T40" fmla="*/ 167 w 187"/>
                <a:gd name="T41" fmla="*/ 919 h 990"/>
                <a:gd name="T42" fmla="*/ 158 w 187"/>
                <a:gd name="T43" fmla="*/ 880 h 990"/>
                <a:gd name="T44" fmla="*/ 147 w 187"/>
                <a:gd name="T45" fmla="*/ 834 h 990"/>
                <a:gd name="T46" fmla="*/ 134 w 187"/>
                <a:gd name="T47" fmla="*/ 780 h 990"/>
                <a:gd name="T48" fmla="*/ 120 w 187"/>
                <a:gd name="T49" fmla="*/ 719 h 990"/>
                <a:gd name="T50" fmla="*/ 106 w 187"/>
                <a:gd name="T51" fmla="*/ 651 h 990"/>
                <a:gd name="T52" fmla="*/ 91 w 187"/>
                <a:gd name="T53" fmla="*/ 576 h 990"/>
                <a:gd name="T54" fmla="*/ 75 w 187"/>
                <a:gd name="T55" fmla="*/ 494 h 990"/>
                <a:gd name="T56" fmla="*/ 59 w 187"/>
                <a:gd name="T57" fmla="*/ 407 h 990"/>
                <a:gd name="T58" fmla="*/ 44 w 187"/>
                <a:gd name="T59" fmla="*/ 313 h 990"/>
                <a:gd name="T60" fmla="*/ 29 w 187"/>
                <a:gd name="T61" fmla="*/ 214 h 990"/>
                <a:gd name="T62" fmla="*/ 14 w 187"/>
                <a:gd name="T63" fmla="*/ 110 h 990"/>
                <a:gd name="T64" fmla="*/ 0 w 187"/>
                <a:gd name="T65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7" h="990">
                  <a:moveTo>
                    <a:pt x="0" y="0"/>
                  </a:moveTo>
                  <a:lnTo>
                    <a:pt x="1" y="9"/>
                  </a:lnTo>
                  <a:lnTo>
                    <a:pt x="3" y="36"/>
                  </a:lnTo>
                  <a:lnTo>
                    <a:pt x="6" y="77"/>
                  </a:lnTo>
                  <a:lnTo>
                    <a:pt x="11" y="131"/>
                  </a:lnTo>
                  <a:lnTo>
                    <a:pt x="18" y="196"/>
                  </a:lnTo>
                  <a:lnTo>
                    <a:pt x="24" y="268"/>
                  </a:lnTo>
                  <a:lnTo>
                    <a:pt x="34" y="348"/>
                  </a:lnTo>
                  <a:lnTo>
                    <a:pt x="44" y="431"/>
                  </a:lnTo>
                  <a:lnTo>
                    <a:pt x="57" y="517"/>
                  </a:lnTo>
                  <a:lnTo>
                    <a:pt x="71" y="602"/>
                  </a:lnTo>
                  <a:lnTo>
                    <a:pt x="86" y="685"/>
                  </a:lnTo>
                  <a:lnTo>
                    <a:pt x="103" y="764"/>
                  </a:lnTo>
                  <a:lnTo>
                    <a:pt x="121" y="835"/>
                  </a:lnTo>
                  <a:lnTo>
                    <a:pt x="141" y="899"/>
                  </a:lnTo>
                  <a:lnTo>
                    <a:pt x="163" y="950"/>
                  </a:lnTo>
                  <a:lnTo>
                    <a:pt x="187" y="990"/>
                  </a:lnTo>
                  <a:lnTo>
                    <a:pt x="186" y="985"/>
                  </a:lnTo>
                  <a:lnTo>
                    <a:pt x="182" y="971"/>
                  </a:lnTo>
                  <a:lnTo>
                    <a:pt x="175" y="949"/>
                  </a:lnTo>
                  <a:lnTo>
                    <a:pt x="167" y="919"/>
                  </a:lnTo>
                  <a:lnTo>
                    <a:pt x="158" y="880"/>
                  </a:lnTo>
                  <a:lnTo>
                    <a:pt x="147" y="834"/>
                  </a:lnTo>
                  <a:lnTo>
                    <a:pt x="134" y="780"/>
                  </a:lnTo>
                  <a:lnTo>
                    <a:pt x="120" y="719"/>
                  </a:lnTo>
                  <a:lnTo>
                    <a:pt x="106" y="651"/>
                  </a:lnTo>
                  <a:lnTo>
                    <a:pt x="91" y="576"/>
                  </a:lnTo>
                  <a:lnTo>
                    <a:pt x="75" y="494"/>
                  </a:lnTo>
                  <a:lnTo>
                    <a:pt x="59" y="407"/>
                  </a:lnTo>
                  <a:lnTo>
                    <a:pt x="44" y="313"/>
                  </a:lnTo>
                  <a:lnTo>
                    <a:pt x="29" y="214"/>
                  </a:lnTo>
                  <a:lnTo>
                    <a:pt x="14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135">
              <a:extLst>
                <a:ext uri="{FF2B5EF4-FFF2-40B4-BE49-F238E27FC236}">
                  <a16:creationId xmlns:a16="http://schemas.microsoft.com/office/drawing/2014/main" id="{84F7777C-2B7F-891B-5636-4B7714292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498"/>
              <a:ext cx="117" cy="447"/>
            </a:xfrm>
            <a:custGeom>
              <a:avLst/>
              <a:gdLst>
                <a:gd name="T0" fmla="*/ 0 w 199"/>
                <a:gd name="T1" fmla="*/ 0 h 969"/>
                <a:gd name="T2" fmla="*/ 1 w 199"/>
                <a:gd name="T3" fmla="*/ 11 h 969"/>
                <a:gd name="T4" fmla="*/ 4 w 199"/>
                <a:gd name="T5" fmla="*/ 40 h 969"/>
                <a:gd name="T6" fmla="*/ 10 w 199"/>
                <a:gd name="T7" fmla="*/ 85 h 969"/>
                <a:gd name="T8" fmla="*/ 18 w 199"/>
                <a:gd name="T9" fmla="*/ 143 h 969"/>
                <a:gd name="T10" fmla="*/ 27 w 199"/>
                <a:gd name="T11" fmla="*/ 212 h 969"/>
                <a:gd name="T12" fmla="*/ 38 w 199"/>
                <a:gd name="T13" fmla="*/ 290 h 969"/>
                <a:gd name="T14" fmla="*/ 51 w 199"/>
                <a:gd name="T15" fmla="*/ 374 h 969"/>
                <a:gd name="T16" fmla="*/ 64 w 199"/>
                <a:gd name="T17" fmla="*/ 460 h 969"/>
                <a:gd name="T18" fmla="*/ 79 w 199"/>
                <a:gd name="T19" fmla="*/ 549 h 969"/>
                <a:gd name="T20" fmla="*/ 94 w 199"/>
                <a:gd name="T21" fmla="*/ 634 h 969"/>
                <a:gd name="T22" fmla="*/ 112 w 199"/>
                <a:gd name="T23" fmla="*/ 716 h 969"/>
                <a:gd name="T24" fmla="*/ 128 w 199"/>
                <a:gd name="T25" fmla="*/ 791 h 969"/>
                <a:gd name="T26" fmla="*/ 146 w 199"/>
                <a:gd name="T27" fmla="*/ 856 h 969"/>
                <a:gd name="T28" fmla="*/ 163 w 199"/>
                <a:gd name="T29" fmla="*/ 909 h 969"/>
                <a:gd name="T30" fmla="*/ 182 w 199"/>
                <a:gd name="T31" fmla="*/ 947 h 969"/>
                <a:gd name="T32" fmla="*/ 199 w 199"/>
                <a:gd name="T33" fmla="*/ 969 h 969"/>
                <a:gd name="T34" fmla="*/ 198 w 199"/>
                <a:gd name="T35" fmla="*/ 967 h 969"/>
                <a:gd name="T36" fmla="*/ 196 w 199"/>
                <a:gd name="T37" fmla="*/ 961 h 969"/>
                <a:gd name="T38" fmla="*/ 191 w 199"/>
                <a:gd name="T39" fmla="*/ 948 h 969"/>
                <a:gd name="T40" fmla="*/ 184 w 199"/>
                <a:gd name="T41" fmla="*/ 931 h 969"/>
                <a:gd name="T42" fmla="*/ 176 w 199"/>
                <a:gd name="T43" fmla="*/ 907 h 969"/>
                <a:gd name="T44" fmla="*/ 167 w 199"/>
                <a:gd name="T45" fmla="*/ 875 h 969"/>
                <a:gd name="T46" fmla="*/ 155 w 199"/>
                <a:gd name="T47" fmla="*/ 836 h 969"/>
                <a:gd name="T48" fmla="*/ 143 w 199"/>
                <a:gd name="T49" fmla="*/ 787 h 969"/>
                <a:gd name="T50" fmla="*/ 129 w 199"/>
                <a:gd name="T51" fmla="*/ 730 h 969"/>
                <a:gd name="T52" fmla="*/ 114 w 199"/>
                <a:gd name="T53" fmla="*/ 662 h 969"/>
                <a:gd name="T54" fmla="*/ 97 w 199"/>
                <a:gd name="T55" fmla="*/ 582 h 969"/>
                <a:gd name="T56" fmla="*/ 79 w 199"/>
                <a:gd name="T57" fmla="*/ 492 h 969"/>
                <a:gd name="T58" fmla="*/ 61 w 199"/>
                <a:gd name="T59" fmla="*/ 390 h 969"/>
                <a:gd name="T60" fmla="*/ 41 w 199"/>
                <a:gd name="T61" fmla="*/ 273 h 969"/>
                <a:gd name="T62" fmla="*/ 21 w 199"/>
                <a:gd name="T63" fmla="*/ 144 h 969"/>
                <a:gd name="T64" fmla="*/ 0 w 199"/>
                <a:gd name="T6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969">
                  <a:moveTo>
                    <a:pt x="0" y="0"/>
                  </a:moveTo>
                  <a:lnTo>
                    <a:pt x="1" y="11"/>
                  </a:lnTo>
                  <a:lnTo>
                    <a:pt x="4" y="40"/>
                  </a:lnTo>
                  <a:lnTo>
                    <a:pt x="10" y="85"/>
                  </a:lnTo>
                  <a:lnTo>
                    <a:pt x="18" y="143"/>
                  </a:lnTo>
                  <a:lnTo>
                    <a:pt x="27" y="212"/>
                  </a:lnTo>
                  <a:lnTo>
                    <a:pt x="38" y="290"/>
                  </a:lnTo>
                  <a:lnTo>
                    <a:pt x="51" y="374"/>
                  </a:lnTo>
                  <a:lnTo>
                    <a:pt x="64" y="460"/>
                  </a:lnTo>
                  <a:lnTo>
                    <a:pt x="79" y="549"/>
                  </a:lnTo>
                  <a:lnTo>
                    <a:pt x="94" y="634"/>
                  </a:lnTo>
                  <a:lnTo>
                    <a:pt x="112" y="716"/>
                  </a:lnTo>
                  <a:lnTo>
                    <a:pt x="128" y="791"/>
                  </a:lnTo>
                  <a:lnTo>
                    <a:pt x="146" y="856"/>
                  </a:lnTo>
                  <a:lnTo>
                    <a:pt x="163" y="909"/>
                  </a:lnTo>
                  <a:lnTo>
                    <a:pt x="182" y="947"/>
                  </a:lnTo>
                  <a:lnTo>
                    <a:pt x="199" y="969"/>
                  </a:lnTo>
                  <a:lnTo>
                    <a:pt x="198" y="967"/>
                  </a:lnTo>
                  <a:lnTo>
                    <a:pt x="196" y="961"/>
                  </a:lnTo>
                  <a:lnTo>
                    <a:pt x="191" y="948"/>
                  </a:lnTo>
                  <a:lnTo>
                    <a:pt x="184" y="931"/>
                  </a:lnTo>
                  <a:lnTo>
                    <a:pt x="176" y="907"/>
                  </a:lnTo>
                  <a:lnTo>
                    <a:pt x="167" y="875"/>
                  </a:lnTo>
                  <a:lnTo>
                    <a:pt x="155" y="836"/>
                  </a:lnTo>
                  <a:lnTo>
                    <a:pt x="143" y="787"/>
                  </a:lnTo>
                  <a:lnTo>
                    <a:pt x="129" y="730"/>
                  </a:lnTo>
                  <a:lnTo>
                    <a:pt x="114" y="662"/>
                  </a:lnTo>
                  <a:lnTo>
                    <a:pt x="97" y="582"/>
                  </a:lnTo>
                  <a:lnTo>
                    <a:pt x="79" y="492"/>
                  </a:lnTo>
                  <a:lnTo>
                    <a:pt x="61" y="390"/>
                  </a:lnTo>
                  <a:lnTo>
                    <a:pt x="41" y="273"/>
                  </a:lnTo>
                  <a:lnTo>
                    <a:pt x="2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136">
              <a:extLst>
                <a:ext uri="{FF2B5EF4-FFF2-40B4-BE49-F238E27FC236}">
                  <a16:creationId xmlns:a16="http://schemas.microsoft.com/office/drawing/2014/main" id="{ED0A34E5-9FEF-972D-3DF4-A214C089E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" y="900"/>
              <a:ext cx="55" cy="45"/>
            </a:xfrm>
            <a:custGeom>
              <a:avLst/>
              <a:gdLst>
                <a:gd name="T0" fmla="*/ 93 w 93"/>
                <a:gd name="T1" fmla="*/ 0 h 98"/>
                <a:gd name="T2" fmla="*/ 92 w 93"/>
                <a:gd name="T3" fmla="*/ 4 h 98"/>
                <a:gd name="T4" fmla="*/ 89 w 93"/>
                <a:gd name="T5" fmla="*/ 13 h 98"/>
                <a:gd name="T6" fmla="*/ 85 w 93"/>
                <a:gd name="T7" fmla="*/ 26 h 98"/>
                <a:gd name="T8" fmla="*/ 77 w 93"/>
                <a:gd name="T9" fmla="*/ 41 h 98"/>
                <a:gd name="T10" fmla="*/ 65 w 93"/>
                <a:gd name="T11" fmla="*/ 58 h 98"/>
                <a:gd name="T12" fmla="*/ 49 w 93"/>
                <a:gd name="T13" fmla="*/ 74 h 98"/>
                <a:gd name="T14" fmla="*/ 27 w 93"/>
                <a:gd name="T15" fmla="*/ 88 h 98"/>
                <a:gd name="T16" fmla="*/ 0 w 93"/>
                <a:gd name="T17" fmla="*/ 98 h 98"/>
                <a:gd name="T18" fmla="*/ 3 w 93"/>
                <a:gd name="T19" fmla="*/ 95 h 98"/>
                <a:gd name="T20" fmla="*/ 12 w 93"/>
                <a:gd name="T21" fmla="*/ 88 h 98"/>
                <a:gd name="T22" fmla="*/ 26 w 93"/>
                <a:gd name="T23" fmla="*/ 75 h 98"/>
                <a:gd name="T24" fmla="*/ 41 w 93"/>
                <a:gd name="T25" fmla="*/ 61 h 98"/>
                <a:gd name="T26" fmla="*/ 58 w 93"/>
                <a:gd name="T27" fmla="*/ 45 h 98"/>
                <a:gd name="T28" fmla="*/ 73 w 93"/>
                <a:gd name="T29" fmla="*/ 29 h 98"/>
                <a:gd name="T30" fmla="*/ 85 w 93"/>
                <a:gd name="T31" fmla="*/ 14 h 98"/>
                <a:gd name="T32" fmla="*/ 93 w 93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98">
                  <a:moveTo>
                    <a:pt x="93" y="0"/>
                  </a:moveTo>
                  <a:lnTo>
                    <a:pt x="92" y="4"/>
                  </a:lnTo>
                  <a:lnTo>
                    <a:pt x="89" y="13"/>
                  </a:lnTo>
                  <a:lnTo>
                    <a:pt x="85" y="26"/>
                  </a:lnTo>
                  <a:lnTo>
                    <a:pt x="77" y="41"/>
                  </a:lnTo>
                  <a:lnTo>
                    <a:pt x="65" y="58"/>
                  </a:lnTo>
                  <a:lnTo>
                    <a:pt x="49" y="74"/>
                  </a:lnTo>
                  <a:lnTo>
                    <a:pt x="27" y="8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2" y="88"/>
                  </a:lnTo>
                  <a:lnTo>
                    <a:pt x="26" y="75"/>
                  </a:lnTo>
                  <a:lnTo>
                    <a:pt x="41" y="61"/>
                  </a:lnTo>
                  <a:lnTo>
                    <a:pt x="58" y="45"/>
                  </a:lnTo>
                  <a:lnTo>
                    <a:pt x="73" y="29"/>
                  </a:lnTo>
                  <a:lnTo>
                    <a:pt x="85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137">
              <a:extLst>
                <a:ext uri="{FF2B5EF4-FFF2-40B4-BE49-F238E27FC236}">
                  <a16:creationId xmlns:a16="http://schemas.microsoft.com/office/drawing/2014/main" id="{7594A1DA-AD2B-A8AB-6D84-9985A98EA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912"/>
              <a:ext cx="383" cy="34"/>
            </a:xfrm>
            <a:custGeom>
              <a:avLst/>
              <a:gdLst>
                <a:gd name="T0" fmla="*/ 652 w 652"/>
                <a:gd name="T1" fmla="*/ 74 h 74"/>
                <a:gd name="T2" fmla="*/ 647 w 652"/>
                <a:gd name="T3" fmla="*/ 72 h 74"/>
                <a:gd name="T4" fmla="*/ 629 w 652"/>
                <a:gd name="T5" fmla="*/ 69 h 74"/>
                <a:gd name="T6" fmla="*/ 603 w 652"/>
                <a:gd name="T7" fmla="*/ 63 h 74"/>
                <a:gd name="T8" fmla="*/ 567 w 652"/>
                <a:gd name="T9" fmla="*/ 56 h 74"/>
                <a:gd name="T10" fmla="*/ 526 w 652"/>
                <a:gd name="T11" fmla="*/ 48 h 74"/>
                <a:gd name="T12" fmla="*/ 478 w 652"/>
                <a:gd name="T13" fmla="*/ 40 h 74"/>
                <a:gd name="T14" fmla="*/ 427 w 652"/>
                <a:gd name="T15" fmla="*/ 32 h 74"/>
                <a:gd name="T16" fmla="*/ 372 w 652"/>
                <a:gd name="T17" fmla="*/ 23 h 74"/>
                <a:gd name="T18" fmla="*/ 316 w 652"/>
                <a:gd name="T19" fmla="*/ 16 h 74"/>
                <a:gd name="T20" fmla="*/ 261 w 652"/>
                <a:gd name="T21" fmla="*/ 9 h 74"/>
                <a:gd name="T22" fmla="*/ 205 w 652"/>
                <a:gd name="T23" fmla="*/ 3 h 74"/>
                <a:gd name="T24" fmla="*/ 153 w 652"/>
                <a:gd name="T25" fmla="*/ 1 h 74"/>
                <a:gd name="T26" fmla="*/ 106 w 652"/>
                <a:gd name="T27" fmla="*/ 0 h 74"/>
                <a:gd name="T28" fmla="*/ 64 w 652"/>
                <a:gd name="T29" fmla="*/ 2 h 74"/>
                <a:gd name="T30" fmla="*/ 28 w 652"/>
                <a:gd name="T31" fmla="*/ 7 h 74"/>
                <a:gd name="T32" fmla="*/ 0 w 652"/>
                <a:gd name="T33" fmla="*/ 16 h 74"/>
                <a:gd name="T34" fmla="*/ 5 w 652"/>
                <a:gd name="T35" fmla="*/ 16 h 74"/>
                <a:gd name="T36" fmla="*/ 20 w 652"/>
                <a:gd name="T37" fmla="*/ 16 h 74"/>
                <a:gd name="T38" fmla="*/ 43 w 652"/>
                <a:gd name="T39" fmla="*/ 17 h 74"/>
                <a:gd name="T40" fmla="*/ 74 w 652"/>
                <a:gd name="T41" fmla="*/ 17 h 74"/>
                <a:gd name="T42" fmla="*/ 111 w 652"/>
                <a:gd name="T43" fmla="*/ 18 h 74"/>
                <a:gd name="T44" fmla="*/ 153 w 652"/>
                <a:gd name="T45" fmla="*/ 19 h 74"/>
                <a:gd name="T46" fmla="*/ 201 w 652"/>
                <a:gd name="T47" fmla="*/ 22 h 74"/>
                <a:gd name="T48" fmla="*/ 251 w 652"/>
                <a:gd name="T49" fmla="*/ 24 h 74"/>
                <a:gd name="T50" fmla="*/ 304 w 652"/>
                <a:gd name="T51" fmla="*/ 28 h 74"/>
                <a:gd name="T52" fmla="*/ 359 w 652"/>
                <a:gd name="T53" fmla="*/ 32 h 74"/>
                <a:gd name="T54" fmla="*/ 413 w 652"/>
                <a:gd name="T55" fmla="*/ 37 h 74"/>
                <a:gd name="T56" fmla="*/ 467 w 652"/>
                <a:gd name="T57" fmla="*/ 41 h 74"/>
                <a:gd name="T58" fmla="*/ 519 w 652"/>
                <a:gd name="T59" fmla="*/ 48 h 74"/>
                <a:gd name="T60" fmla="*/ 567 w 652"/>
                <a:gd name="T61" fmla="*/ 55 h 74"/>
                <a:gd name="T62" fmla="*/ 612 w 652"/>
                <a:gd name="T63" fmla="*/ 64 h 74"/>
                <a:gd name="T64" fmla="*/ 652 w 652"/>
                <a:gd name="T6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2" h="74">
                  <a:moveTo>
                    <a:pt x="652" y="74"/>
                  </a:moveTo>
                  <a:lnTo>
                    <a:pt x="647" y="72"/>
                  </a:lnTo>
                  <a:lnTo>
                    <a:pt x="629" y="69"/>
                  </a:lnTo>
                  <a:lnTo>
                    <a:pt x="603" y="63"/>
                  </a:lnTo>
                  <a:lnTo>
                    <a:pt x="567" y="56"/>
                  </a:lnTo>
                  <a:lnTo>
                    <a:pt x="526" y="48"/>
                  </a:lnTo>
                  <a:lnTo>
                    <a:pt x="478" y="40"/>
                  </a:lnTo>
                  <a:lnTo>
                    <a:pt x="427" y="32"/>
                  </a:lnTo>
                  <a:lnTo>
                    <a:pt x="372" y="23"/>
                  </a:lnTo>
                  <a:lnTo>
                    <a:pt x="316" y="16"/>
                  </a:lnTo>
                  <a:lnTo>
                    <a:pt x="261" y="9"/>
                  </a:lnTo>
                  <a:lnTo>
                    <a:pt x="205" y="3"/>
                  </a:lnTo>
                  <a:lnTo>
                    <a:pt x="153" y="1"/>
                  </a:lnTo>
                  <a:lnTo>
                    <a:pt x="106" y="0"/>
                  </a:lnTo>
                  <a:lnTo>
                    <a:pt x="64" y="2"/>
                  </a:lnTo>
                  <a:lnTo>
                    <a:pt x="28" y="7"/>
                  </a:lnTo>
                  <a:lnTo>
                    <a:pt x="0" y="16"/>
                  </a:lnTo>
                  <a:lnTo>
                    <a:pt x="5" y="16"/>
                  </a:lnTo>
                  <a:lnTo>
                    <a:pt x="20" y="16"/>
                  </a:lnTo>
                  <a:lnTo>
                    <a:pt x="43" y="17"/>
                  </a:lnTo>
                  <a:lnTo>
                    <a:pt x="74" y="17"/>
                  </a:lnTo>
                  <a:lnTo>
                    <a:pt x="111" y="18"/>
                  </a:lnTo>
                  <a:lnTo>
                    <a:pt x="153" y="19"/>
                  </a:lnTo>
                  <a:lnTo>
                    <a:pt x="201" y="22"/>
                  </a:lnTo>
                  <a:lnTo>
                    <a:pt x="251" y="24"/>
                  </a:lnTo>
                  <a:lnTo>
                    <a:pt x="304" y="28"/>
                  </a:lnTo>
                  <a:lnTo>
                    <a:pt x="359" y="32"/>
                  </a:lnTo>
                  <a:lnTo>
                    <a:pt x="413" y="37"/>
                  </a:lnTo>
                  <a:lnTo>
                    <a:pt x="467" y="41"/>
                  </a:lnTo>
                  <a:lnTo>
                    <a:pt x="519" y="48"/>
                  </a:lnTo>
                  <a:lnTo>
                    <a:pt x="567" y="55"/>
                  </a:lnTo>
                  <a:lnTo>
                    <a:pt x="612" y="64"/>
                  </a:lnTo>
                  <a:lnTo>
                    <a:pt x="65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Text Box 10">
            <a:extLst>
              <a:ext uri="{FF2B5EF4-FFF2-40B4-BE49-F238E27FC236}">
                <a16:creationId xmlns:a16="http://schemas.microsoft.com/office/drawing/2014/main" id="{CD9EC354-06DA-D082-B3D9-35482AA1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79" y="4509528"/>
            <a:ext cx="123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Weight</a:t>
            </a:r>
            <a:r>
              <a:rPr lang="en-US" dirty="0"/>
              <a:t>: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EDAAF1EC-41A7-4A1C-4359-C91BBC0F0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51" y="4879009"/>
            <a:ext cx="12430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Benefit</a:t>
            </a:r>
            <a:r>
              <a:rPr lang="en-US" dirty="0"/>
              <a:t>: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1B5C20B2-85E2-E222-71F3-88C7715E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0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4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A6CEBA1F-910E-5A33-8695-742F1104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55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18243ECF-9FF8-15D8-7DDA-B9E360BC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114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16A837B-820B-0B28-14D2-F888F57F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264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6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6B75735-FD15-52F4-B4B0-3A5471758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952" y="4574209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2 </a:t>
            </a:r>
            <a:r>
              <a:rPr lang="en-US" sz="1800" dirty="0" err="1">
                <a:solidFill>
                  <a:srgbClr val="3A3A82"/>
                </a:solidFill>
              </a:rPr>
              <a:t>lbs</a:t>
            </a:r>
            <a:endParaRPr lang="en-US" sz="1800" dirty="0">
              <a:solidFill>
                <a:srgbClr val="3A3A82"/>
              </a:solidFill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D323C79E-A412-E5DE-1378-C9DFE6B1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581" y="4955209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$20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4200DA6-C426-831F-DCF0-04E5335A1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856" y="4955209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$3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E61F7D78-C134-41B4-7B74-CF424766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006" y="4955209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$6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91668855-DC07-BDF1-32DE-0587BA60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243" y="4955209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$25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9F2ED780-DB81-EDC9-EA2C-47531C38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343" y="4955209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solidFill>
                  <a:srgbClr val="3A3A82"/>
                </a:solidFill>
              </a:rPr>
              <a:t>$80</a:t>
            </a:r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id="{E6B45F4C-0769-816B-7C41-BC99F8BE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78" y="3336021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Items</a:t>
            </a:r>
            <a:r>
              <a:rPr lang="en-US" dirty="0"/>
              <a:t>: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457E2931-0038-BD30-8D82-EB949B44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466" y="4574209"/>
            <a:ext cx="24822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rgbClr val="3A3A82"/>
                </a:solidFill>
              </a:rPr>
              <a:t>Solution: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5 ($80, 2 </a:t>
            </a:r>
            <a:r>
              <a:rPr lang="en-US" sz="2000" dirty="0" err="1">
                <a:solidFill>
                  <a:srgbClr val="3A3A82"/>
                </a:solidFill>
              </a:rPr>
              <a:t>lbs</a:t>
            </a:r>
            <a:r>
              <a:rPr lang="en-US" sz="2000" dirty="0">
                <a:solidFill>
                  <a:srgbClr val="3A3A82"/>
                </a:solidFill>
              </a:rPr>
              <a:t>)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3 ($6, 2lbs)</a:t>
            </a: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3A3A82"/>
                </a:solidFill>
              </a:rPr>
              <a:t> item 1 ($20, 4lbs)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D80C515F-F23B-75DA-DF54-B14C288F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280" y="2210800"/>
            <a:ext cx="2770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3A3A82"/>
                </a:solidFill>
              </a:rPr>
              <a:t>knapsack</a:t>
            </a:r>
            <a:r>
              <a:rPr lang="ja-JP" altLang="en-US" dirty="0">
                <a:latin typeface="Arial"/>
              </a:rPr>
              <a:t>” </a:t>
            </a:r>
            <a:r>
              <a:rPr lang="en-US" altLang="ja-JP" dirty="0">
                <a:solidFill>
                  <a:srgbClr val="3A3A82"/>
                </a:solidFill>
                <a:latin typeface="Arial"/>
              </a:rPr>
              <a:t>with 9 </a:t>
            </a:r>
            <a:r>
              <a:rPr lang="en-US" altLang="ja-JP" dirty="0" err="1">
                <a:solidFill>
                  <a:srgbClr val="3A3A82"/>
                </a:solidFill>
                <a:latin typeface="Arial"/>
              </a:rPr>
              <a:t>lbs</a:t>
            </a:r>
            <a:r>
              <a:rPr lang="en-US" altLang="ja-JP" dirty="0">
                <a:solidFill>
                  <a:srgbClr val="3A3A82"/>
                </a:solidFill>
                <a:latin typeface="Arial"/>
              </a:rPr>
              <a:t> capacity</a:t>
            </a: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25" name="Picture 24" descr="cover-small">
            <a:hlinkClick r:id="rId5"/>
            <a:extLst>
              <a:ext uri="{FF2B5EF4-FFF2-40B4-BE49-F238E27FC236}">
                <a16:creationId xmlns:a16="http://schemas.microsoft.com/office/drawing/2014/main" id="{A7140312-82B4-550F-4890-F5785C0C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81" y="2897809"/>
            <a:ext cx="944562" cy="1173163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165D9E2-AE47-8417-3ADC-7D14C8DB8BDC}"/>
              </a:ext>
            </a:extLst>
          </p:cNvPr>
          <p:cNvGrpSpPr>
            <a:grpSpLocks/>
          </p:cNvGrpSpPr>
          <p:nvPr/>
        </p:nvGrpSpPr>
        <p:grpSpPr bwMode="auto">
          <a:xfrm>
            <a:off x="1683558" y="2897809"/>
            <a:ext cx="1090620" cy="1209676"/>
            <a:chOff x="1392" y="198"/>
            <a:chExt cx="687" cy="762"/>
          </a:xfrm>
        </p:grpSpPr>
        <p:sp>
          <p:nvSpPr>
            <p:cNvPr id="34" name="Freeform 123">
              <a:extLst>
                <a:ext uri="{FF2B5EF4-FFF2-40B4-BE49-F238E27FC236}">
                  <a16:creationId xmlns:a16="http://schemas.microsoft.com/office/drawing/2014/main" id="{FE377CA0-BFBF-418C-014F-EB22F5CB2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198"/>
              <a:ext cx="61" cy="669"/>
            </a:xfrm>
            <a:custGeom>
              <a:avLst/>
              <a:gdLst>
                <a:gd name="T0" fmla="*/ 0 w 104"/>
                <a:gd name="T1" fmla="*/ 0 h 1452"/>
                <a:gd name="T2" fmla="*/ 31 w 104"/>
                <a:gd name="T3" fmla="*/ 1339 h 1452"/>
                <a:gd name="T4" fmla="*/ 31 w 104"/>
                <a:gd name="T5" fmla="*/ 1344 h 1452"/>
                <a:gd name="T6" fmla="*/ 30 w 104"/>
                <a:gd name="T7" fmla="*/ 1355 h 1452"/>
                <a:gd name="T8" fmla="*/ 31 w 104"/>
                <a:gd name="T9" fmla="*/ 1371 h 1452"/>
                <a:gd name="T10" fmla="*/ 35 w 104"/>
                <a:gd name="T11" fmla="*/ 1391 h 1452"/>
                <a:gd name="T12" fmla="*/ 42 w 104"/>
                <a:gd name="T13" fmla="*/ 1411 h 1452"/>
                <a:gd name="T14" fmla="*/ 55 w 104"/>
                <a:gd name="T15" fmla="*/ 1427 h 1452"/>
                <a:gd name="T16" fmla="*/ 75 w 104"/>
                <a:gd name="T17" fmla="*/ 1438 h 1452"/>
                <a:gd name="T18" fmla="*/ 104 w 104"/>
                <a:gd name="T19" fmla="*/ 1443 h 1452"/>
                <a:gd name="T20" fmla="*/ 99 w 104"/>
                <a:gd name="T21" fmla="*/ 1445 h 1452"/>
                <a:gd name="T22" fmla="*/ 86 w 104"/>
                <a:gd name="T23" fmla="*/ 1450 h 1452"/>
                <a:gd name="T24" fmla="*/ 70 w 104"/>
                <a:gd name="T25" fmla="*/ 1452 h 1452"/>
                <a:gd name="T26" fmla="*/ 51 w 104"/>
                <a:gd name="T27" fmla="*/ 1447 h 1452"/>
                <a:gd name="T28" fmla="*/ 31 w 104"/>
                <a:gd name="T29" fmla="*/ 1434 h 1452"/>
                <a:gd name="T30" fmla="*/ 15 w 104"/>
                <a:gd name="T31" fmla="*/ 1406 h 1452"/>
                <a:gd name="T32" fmla="*/ 5 w 104"/>
                <a:gd name="T33" fmla="*/ 1360 h 1452"/>
                <a:gd name="T34" fmla="*/ 2 w 104"/>
                <a:gd name="T35" fmla="*/ 1291 h 1452"/>
                <a:gd name="T36" fmla="*/ 0 w 104"/>
                <a:gd name="T37" fmla="*/ 0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452">
                  <a:moveTo>
                    <a:pt x="0" y="0"/>
                  </a:moveTo>
                  <a:lnTo>
                    <a:pt x="31" y="1339"/>
                  </a:lnTo>
                  <a:lnTo>
                    <a:pt x="31" y="1344"/>
                  </a:lnTo>
                  <a:lnTo>
                    <a:pt x="30" y="1355"/>
                  </a:lnTo>
                  <a:lnTo>
                    <a:pt x="31" y="1371"/>
                  </a:lnTo>
                  <a:lnTo>
                    <a:pt x="35" y="1391"/>
                  </a:lnTo>
                  <a:lnTo>
                    <a:pt x="42" y="1411"/>
                  </a:lnTo>
                  <a:lnTo>
                    <a:pt x="55" y="1427"/>
                  </a:lnTo>
                  <a:lnTo>
                    <a:pt x="75" y="1438"/>
                  </a:lnTo>
                  <a:lnTo>
                    <a:pt x="104" y="1443"/>
                  </a:lnTo>
                  <a:lnTo>
                    <a:pt x="99" y="1445"/>
                  </a:lnTo>
                  <a:lnTo>
                    <a:pt x="86" y="1450"/>
                  </a:lnTo>
                  <a:lnTo>
                    <a:pt x="70" y="1452"/>
                  </a:lnTo>
                  <a:lnTo>
                    <a:pt x="51" y="1447"/>
                  </a:lnTo>
                  <a:lnTo>
                    <a:pt x="31" y="1434"/>
                  </a:lnTo>
                  <a:lnTo>
                    <a:pt x="15" y="1406"/>
                  </a:lnTo>
                  <a:lnTo>
                    <a:pt x="5" y="1360"/>
                  </a:lnTo>
                  <a:lnTo>
                    <a:pt x="2" y="1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138">
              <a:extLst>
                <a:ext uri="{FF2B5EF4-FFF2-40B4-BE49-F238E27FC236}">
                  <a16:creationId xmlns:a16="http://schemas.microsoft.com/office/drawing/2014/main" id="{FE9C899F-C5A2-7B55-ED06-4482E379C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" y="492"/>
              <a:ext cx="99" cy="403"/>
            </a:xfrm>
            <a:custGeom>
              <a:avLst/>
              <a:gdLst>
                <a:gd name="T0" fmla="*/ 0 w 168"/>
                <a:gd name="T1" fmla="*/ 0 h 874"/>
                <a:gd name="T2" fmla="*/ 7 w 168"/>
                <a:gd name="T3" fmla="*/ 15 h 874"/>
                <a:gd name="T4" fmla="*/ 24 w 168"/>
                <a:gd name="T5" fmla="*/ 58 h 874"/>
                <a:gd name="T6" fmla="*/ 48 w 168"/>
                <a:gd name="T7" fmla="*/ 131 h 874"/>
                <a:gd name="T8" fmla="*/ 77 w 168"/>
                <a:gd name="T9" fmla="*/ 230 h 874"/>
                <a:gd name="T10" fmla="*/ 107 w 168"/>
                <a:gd name="T11" fmla="*/ 356 h 874"/>
                <a:gd name="T12" fmla="*/ 133 w 168"/>
                <a:gd name="T13" fmla="*/ 505 h 874"/>
                <a:gd name="T14" fmla="*/ 155 w 168"/>
                <a:gd name="T15" fmla="*/ 678 h 874"/>
                <a:gd name="T16" fmla="*/ 168 w 168"/>
                <a:gd name="T17" fmla="*/ 874 h 874"/>
                <a:gd name="T18" fmla="*/ 165 w 168"/>
                <a:gd name="T19" fmla="*/ 845 h 874"/>
                <a:gd name="T20" fmla="*/ 154 w 168"/>
                <a:gd name="T21" fmla="*/ 766 h 874"/>
                <a:gd name="T22" fmla="*/ 138 w 168"/>
                <a:gd name="T23" fmla="*/ 650 h 874"/>
                <a:gd name="T24" fmla="*/ 116 w 168"/>
                <a:gd name="T25" fmla="*/ 512 h 874"/>
                <a:gd name="T26" fmla="*/ 91 w 168"/>
                <a:gd name="T27" fmla="*/ 365 h 874"/>
                <a:gd name="T28" fmla="*/ 62 w 168"/>
                <a:gd name="T29" fmla="*/ 221 h 874"/>
                <a:gd name="T30" fmla="*/ 32 w 168"/>
                <a:gd name="T31" fmla="*/ 95 h 874"/>
                <a:gd name="T32" fmla="*/ 0 w 168"/>
                <a:gd name="T33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874">
                  <a:moveTo>
                    <a:pt x="0" y="0"/>
                  </a:moveTo>
                  <a:lnTo>
                    <a:pt x="7" y="15"/>
                  </a:lnTo>
                  <a:lnTo>
                    <a:pt x="24" y="58"/>
                  </a:lnTo>
                  <a:lnTo>
                    <a:pt x="48" y="131"/>
                  </a:lnTo>
                  <a:lnTo>
                    <a:pt x="77" y="230"/>
                  </a:lnTo>
                  <a:lnTo>
                    <a:pt x="107" y="356"/>
                  </a:lnTo>
                  <a:lnTo>
                    <a:pt x="133" y="505"/>
                  </a:lnTo>
                  <a:lnTo>
                    <a:pt x="155" y="678"/>
                  </a:lnTo>
                  <a:lnTo>
                    <a:pt x="168" y="874"/>
                  </a:lnTo>
                  <a:lnTo>
                    <a:pt x="165" y="845"/>
                  </a:lnTo>
                  <a:lnTo>
                    <a:pt x="154" y="766"/>
                  </a:lnTo>
                  <a:lnTo>
                    <a:pt x="138" y="650"/>
                  </a:lnTo>
                  <a:lnTo>
                    <a:pt x="116" y="512"/>
                  </a:lnTo>
                  <a:lnTo>
                    <a:pt x="91" y="365"/>
                  </a:lnTo>
                  <a:lnTo>
                    <a:pt x="62" y="221"/>
                  </a:lnTo>
                  <a:lnTo>
                    <a:pt x="32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139">
              <a:extLst>
                <a:ext uri="{FF2B5EF4-FFF2-40B4-BE49-F238E27FC236}">
                  <a16:creationId xmlns:a16="http://schemas.microsoft.com/office/drawing/2014/main" id="{759A8253-4222-3984-B6F1-636EAFE4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408"/>
              <a:ext cx="60" cy="45"/>
            </a:xfrm>
            <a:custGeom>
              <a:avLst/>
              <a:gdLst>
                <a:gd name="T0" fmla="*/ 102 w 102"/>
                <a:gd name="T1" fmla="*/ 0 h 98"/>
                <a:gd name="T2" fmla="*/ 99 w 102"/>
                <a:gd name="T3" fmla="*/ 4 h 98"/>
                <a:gd name="T4" fmla="*/ 95 w 102"/>
                <a:gd name="T5" fmla="*/ 13 h 98"/>
                <a:gd name="T6" fmla="*/ 87 w 102"/>
                <a:gd name="T7" fmla="*/ 27 h 98"/>
                <a:gd name="T8" fmla="*/ 75 w 102"/>
                <a:gd name="T9" fmla="*/ 42 h 98"/>
                <a:gd name="T10" fmla="*/ 60 w 102"/>
                <a:gd name="T11" fmla="*/ 59 h 98"/>
                <a:gd name="T12" fmla="*/ 43 w 102"/>
                <a:gd name="T13" fmla="*/ 75 h 98"/>
                <a:gd name="T14" fmla="*/ 23 w 102"/>
                <a:gd name="T15" fmla="*/ 89 h 98"/>
                <a:gd name="T16" fmla="*/ 0 w 102"/>
                <a:gd name="T17" fmla="*/ 98 h 98"/>
                <a:gd name="T18" fmla="*/ 5 w 102"/>
                <a:gd name="T19" fmla="*/ 95 h 98"/>
                <a:gd name="T20" fmla="*/ 15 w 102"/>
                <a:gd name="T21" fmla="*/ 86 h 98"/>
                <a:gd name="T22" fmla="*/ 31 w 102"/>
                <a:gd name="T23" fmla="*/ 72 h 98"/>
                <a:gd name="T24" fmla="*/ 49 w 102"/>
                <a:gd name="T25" fmla="*/ 55 h 98"/>
                <a:gd name="T26" fmla="*/ 67 w 102"/>
                <a:gd name="T27" fmla="*/ 39 h 98"/>
                <a:gd name="T28" fmla="*/ 83 w 102"/>
                <a:gd name="T29" fmla="*/ 22 h 98"/>
                <a:gd name="T30" fmla="*/ 96 w 102"/>
                <a:gd name="T31" fmla="*/ 9 h 98"/>
                <a:gd name="T32" fmla="*/ 102 w 102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lnTo>
                    <a:pt x="99" y="4"/>
                  </a:lnTo>
                  <a:lnTo>
                    <a:pt x="95" y="13"/>
                  </a:lnTo>
                  <a:lnTo>
                    <a:pt x="87" y="27"/>
                  </a:lnTo>
                  <a:lnTo>
                    <a:pt x="75" y="42"/>
                  </a:lnTo>
                  <a:lnTo>
                    <a:pt x="60" y="59"/>
                  </a:lnTo>
                  <a:lnTo>
                    <a:pt x="43" y="75"/>
                  </a:lnTo>
                  <a:lnTo>
                    <a:pt x="23" y="89"/>
                  </a:lnTo>
                  <a:lnTo>
                    <a:pt x="0" y="98"/>
                  </a:lnTo>
                  <a:lnTo>
                    <a:pt x="5" y="95"/>
                  </a:lnTo>
                  <a:lnTo>
                    <a:pt x="15" y="86"/>
                  </a:lnTo>
                  <a:lnTo>
                    <a:pt x="31" y="72"/>
                  </a:lnTo>
                  <a:lnTo>
                    <a:pt x="49" y="55"/>
                  </a:lnTo>
                  <a:lnTo>
                    <a:pt x="67" y="39"/>
                  </a:lnTo>
                  <a:lnTo>
                    <a:pt x="83" y="22"/>
                  </a:lnTo>
                  <a:lnTo>
                    <a:pt x="96" y="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140">
              <a:extLst>
                <a:ext uri="{FF2B5EF4-FFF2-40B4-BE49-F238E27FC236}">
                  <a16:creationId xmlns:a16="http://schemas.microsoft.com/office/drawing/2014/main" id="{A85348DE-7BB4-2A38-F1F0-28F7E2F7C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285"/>
              <a:ext cx="669" cy="666"/>
            </a:xfrm>
            <a:custGeom>
              <a:avLst/>
              <a:gdLst>
                <a:gd name="T0" fmla="*/ 822 w 1140"/>
                <a:gd name="T1" fmla="*/ 14 h 1447"/>
                <a:gd name="T2" fmla="*/ 823 w 1140"/>
                <a:gd name="T3" fmla="*/ 13 h 1447"/>
                <a:gd name="T4" fmla="*/ 828 w 1140"/>
                <a:gd name="T5" fmla="*/ 12 h 1447"/>
                <a:gd name="T6" fmla="*/ 836 w 1140"/>
                <a:gd name="T7" fmla="*/ 9 h 1447"/>
                <a:gd name="T8" fmla="*/ 845 w 1140"/>
                <a:gd name="T9" fmla="*/ 6 h 1447"/>
                <a:gd name="T10" fmla="*/ 858 w 1140"/>
                <a:gd name="T11" fmla="*/ 4 h 1447"/>
                <a:gd name="T12" fmla="*/ 872 w 1140"/>
                <a:gd name="T13" fmla="*/ 1 h 1447"/>
                <a:gd name="T14" fmla="*/ 891 w 1140"/>
                <a:gd name="T15" fmla="*/ 0 h 1447"/>
                <a:gd name="T16" fmla="*/ 910 w 1140"/>
                <a:gd name="T17" fmla="*/ 0 h 1447"/>
                <a:gd name="T18" fmla="*/ 932 w 1140"/>
                <a:gd name="T19" fmla="*/ 3 h 1447"/>
                <a:gd name="T20" fmla="*/ 957 w 1140"/>
                <a:gd name="T21" fmla="*/ 7 h 1447"/>
                <a:gd name="T22" fmla="*/ 983 w 1140"/>
                <a:gd name="T23" fmla="*/ 14 h 1447"/>
                <a:gd name="T24" fmla="*/ 1011 w 1140"/>
                <a:gd name="T25" fmla="*/ 24 h 1447"/>
                <a:gd name="T26" fmla="*/ 1041 w 1140"/>
                <a:gd name="T27" fmla="*/ 38 h 1447"/>
                <a:gd name="T28" fmla="*/ 1072 w 1140"/>
                <a:gd name="T29" fmla="*/ 57 h 1447"/>
                <a:gd name="T30" fmla="*/ 1105 w 1140"/>
                <a:gd name="T31" fmla="*/ 79 h 1447"/>
                <a:gd name="T32" fmla="*/ 1140 w 1140"/>
                <a:gd name="T33" fmla="*/ 105 h 1447"/>
                <a:gd name="T34" fmla="*/ 991 w 1140"/>
                <a:gd name="T35" fmla="*/ 1438 h 1447"/>
                <a:gd name="T36" fmla="*/ 989 w 1140"/>
                <a:gd name="T37" fmla="*/ 1438 h 1447"/>
                <a:gd name="T38" fmla="*/ 983 w 1140"/>
                <a:gd name="T39" fmla="*/ 1439 h 1447"/>
                <a:gd name="T40" fmla="*/ 973 w 1140"/>
                <a:gd name="T41" fmla="*/ 1440 h 1447"/>
                <a:gd name="T42" fmla="*/ 960 w 1140"/>
                <a:gd name="T43" fmla="*/ 1442 h 1447"/>
                <a:gd name="T44" fmla="*/ 944 w 1140"/>
                <a:gd name="T45" fmla="*/ 1444 h 1447"/>
                <a:gd name="T46" fmla="*/ 925 w 1140"/>
                <a:gd name="T47" fmla="*/ 1445 h 1447"/>
                <a:gd name="T48" fmla="*/ 906 w 1140"/>
                <a:gd name="T49" fmla="*/ 1446 h 1447"/>
                <a:gd name="T50" fmla="*/ 884 w 1140"/>
                <a:gd name="T51" fmla="*/ 1447 h 1447"/>
                <a:gd name="T52" fmla="*/ 861 w 1140"/>
                <a:gd name="T53" fmla="*/ 1447 h 1447"/>
                <a:gd name="T54" fmla="*/ 837 w 1140"/>
                <a:gd name="T55" fmla="*/ 1446 h 1447"/>
                <a:gd name="T56" fmla="*/ 811 w 1140"/>
                <a:gd name="T57" fmla="*/ 1444 h 1447"/>
                <a:gd name="T58" fmla="*/ 787 w 1140"/>
                <a:gd name="T59" fmla="*/ 1440 h 1447"/>
                <a:gd name="T60" fmla="*/ 763 w 1140"/>
                <a:gd name="T61" fmla="*/ 1435 h 1447"/>
                <a:gd name="T62" fmla="*/ 740 w 1140"/>
                <a:gd name="T63" fmla="*/ 1430 h 1447"/>
                <a:gd name="T64" fmla="*/ 718 w 1140"/>
                <a:gd name="T65" fmla="*/ 1422 h 1447"/>
                <a:gd name="T66" fmla="*/ 697 w 1140"/>
                <a:gd name="T67" fmla="*/ 1411 h 1447"/>
                <a:gd name="T68" fmla="*/ 0 w 1140"/>
                <a:gd name="T69" fmla="*/ 1373 h 1447"/>
                <a:gd name="T70" fmla="*/ 111 w 1140"/>
                <a:gd name="T71" fmla="*/ 170 h 1447"/>
                <a:gd name="T72" fmla="*/ 822 w 1140"/>
                <a:gd name="T73" fmla="*/ 14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0" h="1447">
                  <a:moveTo>
                    <a:pt x="822" y="14"/>
                  </a:moveTo>
                  <a:lnTo>
                    <a:pt x="823" y="13"/>
                  </a:lnTo>
                  <a:lnTo>
                    <a:pt x="828" y="12"/>
                  </a:lnTo>
                  <a:lnTo>
                    <a:pt x="836" y="9"/>
                  </a:lnTo>
                  <a:lnTo>
                    <a:pt x="845" y="6"/>
                  </a:lnTo>
                  <a:lnTo>
                    <a:pt x="858" y="4"/>
                  </a:lnTo>
                  <a:lnTo>
                    <a:pt x="872" y="1"/>
                  </a:lnTo>
                  <a:lnTo>
                    <a:pt x="891" y="0"/>
                  </a:lnTo>
                  <a:lnTo>
                    <a:pt x="910" y="0"/>
                  </a:lnTo>
                  <a:lnTo>
                    <a:pt x="932" y="3"/>
                  </a:lnTo>
                  <a:lnTo>
                    <a:pt x="957" y="7"/>
                  </a:lnTo>
                  <a:lnTo>
                    <a:pt x="983" y="14"/>
                  </a:lnTo>
                  <a:lnTo>
                    <a:pt x="1011" y="24"/>
                  </a:lnTo>
                  <a:lnTo>
                    <a:pt x="1041" y="38"/>
                  </a:lnTo>
                  <a:lnTo>
                    <a:pt x="1072" y="57"/>
                  </a:lnTo>
                  <a:lnTo>
                    <a:pt x="1105" y="79"/>
                  </a:lnTo>
                  <a:lnTo>
                    <a:pt x="1140" y="105"/>
                  </a:lnTo>
                  <a:lnTo>
                    <a:pt x="991" y="1438"/>
                  </a:lnTo>
                  <a:lnTo>
                    <a:pt x="989" y="1438"/>
                  </a:lnTo>
                  <a:lnTo>
                    <a:pt x="983" y="1439"/>
                  </a:lnTo>
                  <a:lnTo>
                    <a:pt x="973" y="1440"/>
                  </a:lnTo>
                  <a:lnTo>
                    <a:pt x="960" y="1442"/>
                  </a:lnTo>
                  <a:lnTo>
                    <a:pt x="944" y="1444"/>
                  </a:lnTo>
                  <a:lnTo>
                    <a:pt x="925" y="1445"/>
                  </a:lnTo>
                  <a:lnTo>
                    <a:pt x="906" y="1446"/>
                  </a:lnTo>
                  <a:lnTo>
                    <a:pt x="884" y="1447"/>
                  </a:lnTo>
                  <a:lnTo>
                    <a:pt x="861" y="1447"/>
                  </a:lnTo>
                  <a:lnTo>
                    <a:pt x="837" y="1446"/>
                  </a:lnTo>
                  <a:lnTo>
                    <a:pt x="811" y="1444"/>
                  </a:lnTo>
                  <a:lnTo>
                    <a:pt x="787" y="1440"/>
                  </a:lnTo>
                  <a:lnTo>
                    <a:pt x="763" y="1435"/>
                  </a:lnTo>
                  <a:lnTo>
                    <a:pt x="740" y="1430"/>
                  </a:lnTo>
                  <a:lnTo>
                    <a:pt x="718" y="1422"/>
                  </a:lnTo>
                  <a:lnTo>
                    <a:pt x="697" y="1411"/>
                  </a:lnTo>
                  <a:lnTo>
                    <a:pt x="0" y="1373"/>
                  </a:lnTo>
                  <a:lnTo>
                    <a:pt x="111" y="170"/>
                  </a:lnTo>
                  <a:lnTo>
                    <a:pt x="822" y="14"/>
                  </a:lnTo>
                  <a:close/>
                </a:path>
              </a:pathLst>
            </a:custGeom>
            <a:solidFill>
              <a:srgbClr val="BAE57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41">
              <a:extLst>
                <a:ext uri="{FF2B5EF4-FFF2-40B4-BE49-F238E27FC236}">
                  <a16:creationId xmlns:a16="http://schemas.microsoft.com/office/drawing/2014/main" id="{8771668D-5CED-0E9B-33E4-2A7F39F14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294"/>
              <a:ext cx="546" cy="641"/>
            </a:xfrm>
            <a:custGeom>
              <a:avLst/>
              <a:gdLst>
                <a:gd name="T0" fmla="*/ 930 w 930"/>
                <a:gd name="T1" fmla="*/ 6 h 1392"/>
                <a:gd name="T2" fmla="*/ 783 w 930"/>
                <a:gd name="T3" fmla="*/ 1392 h 1392"/>
                <a:gd name="T4" fmla="*/ 0 w 930"/>
                <a:gd name="T5" fmla="*/ 1366 h 1392"/>
                <a:gd name="T6" fmla="*/ 134 w 930"/>
                <a:gd name="T7" fmla="*/ 150 h 1392"/>
                <a:gd name="T8" fmla="*/ 136 w 930"/>
                <a:gd name="T9" fmla="*/ 150 h 1392"/>
                <a:gd name="T10" fmla="*/ 142 w 930"/>
                <a:gd name="T11" fmla="*/ 147 h 1392"/>
                <a:gd name="T12" fmla="*/ 152 w 930"/>
                <a:gd name="T13" fmla="*/ 145 h 1392"/>
                <a:gd name="T14" fmla="*/ 166 w 930"/>
                <a:gd name="T15" fmla="*/ 142 h 1392"/>
                <a:gd name="T16" fmla="*/ 184 w 930"/>
                <a:gd name="T17" fmla="*/ 138 h 1392"/>
                <a:gd name="T18" fmla="*/ 204 w 930"/>
                <a:gd name="T19" fmla="*/ 133 h 1392"/>
                <a:gd name="T20" fmla="*/ 227 w 930"/>
                <a:gd name="T21" fmla="*/ 128 h 1392"/>
                <a:gd name="T22" fmla="*/ 253 w 930"/>
                <a:gd name="T23" fmla="*/ 122 h 1392"/>
                <a:gd name="T24" fmla="*/ 280 w 930"/>
                <a:gd name="T25" fmla="*/ 115 h 1392"/>
                <a:gd name="T26" fmla="*/ 310 w 930"/>
                <a:gd name="T27" fmla="*/ 108 h 1392"/>
                <a:gd name="T28" fmla="*/ 343 w 930"/>
                <a:gd name="T29" fmla="*/ 101 h 1392"/>
                <a:gd name="T30" fmla="*/ 376 w 930"/>
                <a:gd name="T31" fmla="*/ 93 h 1392"/>
                <a:gd name="T32" fmla="*/ 409 w 930"/>
                <a:gd name="T33" fmla="*/ 86 h 1392"/>
                <a:gd name="T34" fmla="*/ 445 w 930"/>
                <a:gd name="T35" fmla="*/ 78 h 1392"/>
                <a:gd name="T36" fmla="*/ 481 w 930"/>
                <a:gd name="T37" fmla="*/ 70 h 1392"/>
                <a:gd name="T38" fmla="*/ 518 w 930"/>
                <a:gd name="T39" fmla="*/ 63 h 1392"/>
                <a:gd name="T40" fmla="*/ 553 w 930"/>
                <a:gd name="T41" fmla="*/ 55 h 1392"/>
                <a:gd name="T42" fmla="*/ 590 w 930"/>
                <a:gd name="T43" fmla="*/ 48 h 1392"/>
                <a:gd name="T44" fmla="*/ 626 w 930"/>
                <a:gd name="T45" fmla="*/ 41 h 1392"/>
                <a:gd name="T46" fmla="*/ 660 w 930"/>
                <a:gd name="T47" fmla="*/ 34 h 1392"/>
                <a:gd name="T48" fmla="*/ 695 w 930"/>
                <a:gd name="T49" fmla="*/ 28 h 1392"/>
                <a:gd name="T50" fmla="*/ 728 w 930"/>
                <a:gd name="T51" fmla="*/ 22 h 1392"/>
                <a:gd name="T52" fmla="*/ 760 w 930"/>
                <a:gd name="T53" fmla="*/ 16 h 1392"/>
                <a:gd name="T54" fmla="*/ 789 w 930"/>
                <a:gd name="T55" fmla="*/ 11 h 1392"/>
                <a:gd name="T56" fmla="*/ 817 w 930"/>
                <a:gd name="T57" fmla="*/ 8 h 1392"/>
                <a:gd name="T58" fmla="*/ 842 w 930"/>
                <a:gd name="T59" fmla="*/ 4 h 1392"/>
                <a:gd name="T60" fmla="*/ 864 w 930"/>
                <a:gd name="T61" fmla="*/ 2 h 1392"/>
                <a:gd name="T62" fmla="*/ 885 w 930"/>
                <a:gd name="T63" fmla="*/ 1 h 1392"/>
                <a:gd name="T64" fmla="*/ 901 w 930"/>
                <a:gd name="T65" fmla="*/ 0 h 1392"/>
                <a:gd name="T66" fmla="*/ 915 w 930"/>
                <a:gd name="T67" fmla="*/ 1 h 1392"/>
                <a:gd name="T68" fmla="*/ 924 w 930"/>
                <a:gd name="T69" fmla="*/ 2 h 1392"/>
                <a:gd name="T70" fmla="*/ 930 w 930"/>
                <a:gd name="T71" fmla="*/ 6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0" h="1392">
                  <a:moveTo>
                    <a:pt x="930" y="6"/>
                  </a:moveTo>
                  <a:lnTo>
                    <a:pt x="783" y="1392"/>
                  </a:lnTo>
                  <a:lnTo>
                    <a:pt x="0" y="1366"/>
                  </a:lnTo>
                  <a:lnTo>
                    <a:pt x="134" y="150"/>
                  </a:lnTo>
                  <a:lnTo>
                    <a:pt x="136" y="150"/>
                  </a:lnTo>
                  <a:lnTo>
                    <a:pt x="142" y="147"/>
                  </a:lnTo>
                  <a:lnTo>
                    <a:pt x="152" y="145"/>
                  </a:lnTo>
                  <a:lnTo>
                    <a:pt x="166" y="142"/>
                  </a:lnTo>
                  <a:lnTo>
                    <a:pt x="184" y="138"/>
                  </a:lnTo>
                  <a:lnTo>
                    <a:pt x="204" y="133"/>
                  </a:lnTo>
                  <a:lnTo>
                    <a:pt x="227" y="128"/>
                  </a:lnTo>
                  <a:lnTo>
                    <a:pt x="253" y="122"/>
                  </a:lnTo>
                  <a:lnTo>
                    <a:pt x="280" y="115"/>
                  </a:lnTo>
                  <a:lnTo>
                    <a:pt x="310" y="108"/>
                  </a:lnTo>
                  <a:lnTo>
                    <a:pt x="343" y="101"/>
                  </a:lnTo>
                  <a:lnTo>
                    <a:pt x="376" y="93"/>
                  </a:lnTo>
                  <a:lnTo>
                    <a:pt x="409" y="86"/>
                  </a:lnTo>
                  <a:lnTo>
                    <a:pt x="445" y="78"/>
                  </a:lnTo>
                  <a:lnTo>
                    <a:pt x="481" y="70"/>
                  </a:lnTo>
                  <a:lnTo>
                    <a:pt x="518" y="63"/>
                  </a:lnTo>
                  <a:lnTo>
                    <a:pt x="553" y="55"/>
                  </a:lnTo>
                  <a:lnTo>
                    <a:pt x="590" y="48"/>
                  </a:lnTo>
                  <a:lnTo>
                    <a:pt x="626" y="41"/>
                  </a:lnTo>
                  <a:lnTo>
                    <a:pt x="660" y="34"/>
                  </a:lnTo>
                  <a:lnTo>
                    <a:pt x="695" y="28"/>
                  </a:lnTo>
                  <a:lnTo>
                    <a:pt x="728" y="22"/>
                  </a:lnTo>
                  <a:lnTo>
                    <a:pt x="760" y="16"/>
                  </a:lnTo>
                  <a:lnTo>
                    <a:pt x="789" y="11"/>
                  </a:lnTo>
                  <a:lnTo>
                    <a:pt x="817" y="8"/>
                  </a:lnTo>
                  <a:lnTo>
                    <a:pt x="842" y="4"/>
                  </a:lnTo>
                  <a:lnTo>
                    <a:pt x="864" y="2"/>
                  </a:lnTo>
                  <a:lnTo>
                    <a:pt x="885" y="1"/>
                  </a:lnTo>
                  <a:lnTo>
                    <a:pt x="901" y="0"/>
                  </a:lnTo>
                  <a:lnTo>
                    <a:pt x="915" y="1"/>
                  </a:lnTo>
                  <a:lnTo>
                    <a:pt x="924" y="2"/>
                  </a:lnTo>
                  <a:lnTo>
                    <a:pt x="930" y="6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142">
              <a:extLst>
                <a:ext uri="{FF2B5EF4-FFF2-40B4-BE49-F238E27FC236}">
                  <a16:creationId xmlns:a16="http://schemas.microsoft.com/office/drawing/2014/main" id="{B2FF495E-0258-3DF4-08D2-A911812FB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317"/>
              <a:ext cx="132" cy="598"/>
            </a:xfrm>
            <a:custGeom>
              <a:avLst/>
              <a:gdLst>
                <a:gd name="T0" fmla="*/ 0 w 223"/>
                <a:gd name="T1" fmla="*/ 33 h 1298"/>
                <a:gd name="T2" fmla="*/ 5 w 223"/>
                <a:gd name="T3" fmla="*/ 69 h 1298"/>
                <a:gd name="T4" fmla="*/ 20 w 223"/>
                <a:gd name="T5" fmla="*/ 171 h 1298"/>
                <a:gd name="T6" fmla="*/ 39 w 223"/>
                <a:gd name="T7" fmla="*/ 322 h 1298"/>
                <a:gd name="T8" fmla="*/ 58 w 223"/>
                <a:gd name="T9" fmla="*/ 507 h 1298"/>
                <a:gd name="T10" fmla="*/ 72 w 223"/>
                <a:gd name="T11" fmla="*/ 712 h 1298"/>
                <a:gd name="T12" fmla="*/ 78 w 223"/>
                <a:gd name="T13" fmla="*/ 923 h 1298"/>
                <a:gd name="T14" fmla="*/ 70 w 223"/>
                <a:gd name="T15" fmla="*/ 1123 h 1298"/>
                <a:gd name="T16" fmla="*/ 44 w 223"/>
                <a:gd name="T17" fmla="*/ 1298 h 1298"/>
                <a:gd name="T18" fmla="*/ 223 w 223"/>
                <a:gd name="T19" fmla="*/ 0 h 1298"/>
                <a:gd name="T20" fmla="*/ 0 w 223"/>
                <a:gd name="T21" fmla="*/ 3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1298">
                  <a:moveTo>
                    <a:pt x="0" y="33"/>
                  </a:moveTo>
                  <a:lnTo>
                    <a:pt x="5" y="69"/>
                  </a:lnTo>
                  <a:lnTo>
                    <a:pt x="20" y="171"/>
                  </a:lnTo>
                  <a:lnTo>
                    <a:pt x="39" y="322"/>
                  </a:lnTo>
                  <a:lnTo>
                    <a:pt x="58" y="507"/>
                  </a:lnTo>
                  <a:lnTo>
                    <a:pt x="72" y="712"/>
                  </a:lnTo>
                  <a:lnTo>
                    <a:pt x="78" y="923"/>
                  </a:lnTo>
                  <a:lnTo>
                    <a:pt x="70" y="1123"/>
                  </a:lnTo>
                  <a:lnTo>
                    <a:pt x="44" y="1298"/>
                  </a:lnTo>
                  <a:lnTo>
                    <a:pt x="22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87D119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143">
              <a:extLst>
                <a:ext uri="{FF2B5EF4-FFF2-40B4-BE49-F238E27FC236}">
                  <a16:creationId xmlns:a16="http://schemas.microsoft.com/office/drawing/2014/main" id="{F8DB4963-3AE3-22C0-B0C3-FD6F7725B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317"/>
              <a:ext cx="116" cy="630"/>
            </a:xfrm>
            <a:custGeom>
              <a:avLst/>
              <a:gdLst>
                <a:gd name="T0" fmla="*/ 133 w 198"/>
                <a:gd name="T1" fmla="*/ 0 h 1368"/>
                <a:gd name="T2" fmla="*/ 0 w 198"/>
                <a:gd name="T3" fmla="*/ 1368 h 1368"/>
                <a:gd name="T4" fmla="*/ 40 w 198"/>
                <a:gd name="T5" fmla="*/ 1367 h 1368"/>
                <a:gd name="T6" fmla="*/ 198 w 198"/>
                <a:gd name="T7" fmla="*/ 70 h 1368"/>
                <a:gd name="T8" fmla="*/ 133 w 198"/>
                <a:gd name="T9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368">
                  <a:moveTo>
                    <a:pt x="133" y="0"/>
                  </a:moveTo>
                  <a:lnTo>
                    <a:pt x="0" y="1368"/>
                  </a:lnTo>
                  <a:lnTo>
                    <a:pt x="40" y="1367"/>
                  </a:lnTo>
                  <a:lnTo>
                    <a:pt x="198" y="7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144">
              <a:extLst>
                <a:ext uri="{FF2B5EF4-FFF2-40B4-BE49-F238E27FC236}">
                  <a16:creationId xmlns:a16="http://schemas.microsoft.com/office/drawing/2014/main" id="{257E5041-8536-DEE8-4176-C9650DAD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397"/>
              <a:ext cx="191" cy="38"/>
            </a:xfrm>
            <a:custGeom>
              <a:avLst/>
              <a:gdLst>
                <a:gd name="T0" fmla="*/ 324 w 324"/>
                <a:gd name="T1" fmla="*/ 83 h 83"/>
                <a:gd name="T2" fmla="*/ 323 w 324"/>
                <a:gd name="T3" fmla="*/ 82 h 83"/>
                <a:gd name="T4" fmla="*/ 319 w 324"/>
                <a:gd name="T5" fmla="*/ 77 h 83"/>
                <a:gd name="T6" fmla="*/ 312 w 324"/>
                <a:gd name="T7" fmla="*/ 72 h 83"/>
                <a:gd name="T8" fmla="*/ 302 w 324"/>
                <a:gd name="T9" fmla="*/ 65 h 83"/>
                <a:gd name="T10" fmla="*/ 291 w 324"/>
                <a:gd name="T11" fmla="*/ 57 h 83"/>
                <a:gd name="T12" fmla="*/ 276 w 324"/>
                <a:gd name="T13" fmla="*/ 48 h 83"/>
                <a:gd name="T14" fmla="*/ 260 w 324"/>
                <a:gd name="T15" fmla="*/ 37 h 83"/>
                <a:gd name="T16" fmla="*/ 240 w 324"/>
                <a:gd name="T17" fmla="*/ 28 h 83"/>
                <a:gd name="T18" fmla="*/ 218 w 324"/>
                <a:gd name="T19" fmla="*/ 20 h 83"/>
                <a:gd name="T20" fmla="*/ 194 w 324"/>
                <a:gd name="T21" fmla="*/ 12 h 83"/>
                <a:gd name="T22" fmla="*/ 168 w 324"/>
                <a:gd name="T23" fmla="*/ 6 h 83"/>
                <a:gd name="T24" fmla="*/ 138 w 324"/>
                <a:gd name="T25" fmla="*/ 1 h 83"/>
                <a:gd name="T26" fmla="*/ 107 w 324"/>
                <a:gd name="T27" fmla="*/ 0 h 83"/>
                <a:gd name="T28" fmla="*/ 73 w 324"/>
                <a:gd name="T29" fmla="*/ 0 h 83"/>
                <a:gd name="T30" fmla="*/ 38 w 324"/>
                <a:gd name="T31" fmla="*/ 5 h 83"/>
                <a:gd name="T32" fmla="*/ 0 w 324"/>
                <a:gd name="T33" fmla="*/ 13 h 83"/>
                <a:gd name="T34" fmla="*/ 3 w 324"/>
                <a:gd name="T35" fmla="*/ 13 h 83"/>
                <a:gd name="T36" fmla="*/ 11 w 324"/>
                <a:gd name="T37" fmla="*/ 14 h 83"/>
                <a:gd name="T38" fmla="*/ 25 w 324"/>
                <a:gd name="T39" fmla="*/ 15 h 83"/>
                <a:gd name="T40" fmla="*/ 43 w 324"/>
                <a:gd name="T41" fmla="*/ 18 h 83"/>
                <a:gd name="T42" fmla="*/ 64 w 324"/>
                <a:gd name="T43" fmla="*/ 20 h 83"/>
                <a:gd name="T44" fmla="*/ 88 w 324"/>
                <a:gd name="T45" fmla="*/ 23 h 83"/>
                <a:gd name="T46" fmla="*/ 115 w 324"/>
                <a:gd name="T47" fmla="*/ 27 h 83"/>
                <a:gd name="T48" fmla="*/ 142 w 324"/>
                <a:gd name="T49" fmla="*/ 31 h 83"/>
                <a:gd name="T50" fmla="*/ 171 w 324"/>
                <a:gd name="T51" fmla="*/ 36 h 83"/>
                <a:gd name="T52" fmla="*/ 199 w 324"/>
                <a:gd name="T53" fmla="*/ 42 h 83"/>
                <a:gd name="T54" fmla="*/ 226 w 324"/>
                <a:gd name="T55" fmla="*/ 48 h 83"/>
                <a:gd name="T56" fmla="*/ 252 w 324"/>
                <a:gd name="T57" fmla="*/ 53 h 83"/>
                <a:gd name="T58" fmla="*/ 275 w 324"/>
                <a:gd name="T59" fmla="*/ 60 h 83"/>
                <a:gd name="T60" fmla="*/ 296 w 324"/>
                <a:gd name="T61" fmla="*/ 67 h 83"/>
                <a:gd name="T62" fmla="*/ 312 w 324"/>
                <a:gd name="T63" fmla="*/ 75 h 83"/>
                <a:gd name="T64" fmla="*/ 324 w 324"/>
                <a:gd name="T6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3">
                  <a:moveTo>
                    <a:pt x="324" y="83"/>
                  </a:moveTo>
                  <a:lnTo>
                    <a:pt x="323" y="82"/>
                  </a:lnTo>
                  <a:lnTo>
                    <a:pt x="319" y="77"/>
                  </a:lnTo>
                  <a:lnTo>
                    <a:pt x="312" y="72"/>
                  </a:lnTo>
                  <a:lnTo>
                    <a:pt x="302" y="65"/>
                  </a:lnTo>
                  <a:lnTo>
                    <a:pt x="291" y="57"/>
                  </a:lnTo>
                  <a:lnTo>
                    <a:pt x="276" y="48"/>
                  </a:lnTo>
                  <a:lnTo>
                    <a:pt x="260" y="37"/>
                  </a:lnTo>
                  <a:lnTo>
                    <a:pt x="240" y="28"/>
                  </a:lnTo>
                  <a:lnTo>
                    <a:pt x="218" y="20"/>
                  </a:lnTo>
                  <a:lnTo>
                    <a:pt x="194" y="12"/>
                  </a:lnTo>
                  <a:lnTo>
                    <a:pt x="168" y="6"/>
                  </a:lnTo>
                  <a:lnTo>
                    <a:pt x="138" y="1"/>
                  </a:lnTo>
                  <a:lnTo>
                    <a:pt x="107" y="0"/>
                  </a:lnTo>
                  <a:lnTo>
                    <a:pt x="73" y="0"/>
                  </a:lnTo>
                  <a:lnTo>
                    <a:pt x="38" y="5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14"/>
                  </a:lnTo>
                  <a:lnTo>
                    <a:pt x="25" y="15"/>
                  </a:lnTo>
                  <a:lnTo>
                    <a:pt x="43" y="18"/>
                  </a:lnTo>
                  <a:lnTo>
                    <a:pt x="64" y="20"/>
                  </a:lnTo>
                  <a:lnTo>
                    <a:pt x="88" y="23"/>
                  </a:lnTo>
                  <a:lnTo>
                    <a:pt x="115" y="27"/>
                  </a:lnTo>
                  <a:lnTo>
                    <a:pt x="142" y="31"/>
                  </a:lnTo>
                  <a:lnTo>
                    <a:pt x="171" y="36"/>
                  </a:lnTo>
                  <a:lnTo>
                    <a:pt x="199" y="42"/>
                  </a:lnTo>
                  <a:lnTo>
                    <a:pt x="226" y="48"/>
                  </a:lnTo>
                  <a:lnTo>
                    <a:pt x="252" y="53"/>
                  </a:lnTo>
                  <a:lnTo>
                    <a:pt x="275" y="60"/>
                  </a:lnTo>
                  <a:lnTo>
                    <a:pt x="296" y="67"/>
                  </a:lnTo>
                  <a:lnTo>
                    <a:pt x="312" y="75"/>
                  </a:lnTo>
                  <a:lnTo>
                    <a:pt x="324" y="83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145">
              <a:extLst>
                <a:ext uri="{FF2B5EF4-FFF2-40B4-BE49-F238E27FC236}">
                  <a16:creationId xmlns:a16="http://schemas.microsoft.com/office/drawing/2014/main" id="{0B469DAB-E42B-BC13-78A2-5D52ED039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429"/>
              <a:ext cx="191" cy="41"/>
            </a:xfrm>
            <a:custGeom>
              <a:avLst/>
              <a:gdLst>
                <a:gd name="T0" fmla="*/ 324 w 324"/>
                <a:gd name="T1" fmla="*/ 87 h 87"/>
                <a:gd name="T2" fmla="*/ 323 w 324"/>
                <a:gd name="T3" fmla="*/ 86 h 87"/>
                <a:gd name="T4" fmla="*/ 317 w 324"/>
                <a:gd name="T5" fmla="*/ 82 h 87"/>
                <a:gd name="T6" fmla="*/ 309 w 324"/>
                <a:gd name="T7" fmla="*/ 75 h 87"/>
                <a:gd name="T8" fmla="*/ 298 w 324"/>
                <a:gd name="T9" fmla="*/ 67 h 87"/>
                <a:gd name="T10" fmla="*/ 284 w 324"/>
                <a:gd name="T11" fmla="*/ 57 h 87"/>
                <a:gd name="T12" fmla="*/ 268 w 324"/>
                <a:gd name="T13" fmla="*/ 47 h 87"/>
                <a:gd name="T14" fmla="*/ 248 w 324"/>
                <a:gd name="T15" fmla="*/ 38 h 87"/>
                <a:gd name="T16" fmla="*/ 228 w 324"/>
                <a:gd name="T17" fmla="*/ 27 h 87"/>
                <a:gd name="T18" fmla="*/ 205 w 324"/>
                <a:gd name="T19" fmla="*/ 18 h 87"/>
                <a:gd name="T20" fmla="*/ 179 w 324"/>
                <a:gd name="T21" fmla="*/ 10 h 87"/>
                <a:gd name="T22" fmla="*/ 153 w 324"/>
                <a:gd name="T23" fmla="*/ 4 h 87"/>
                <a:gd name="T24" fmla="*/ 124 w 324"/>
                <a:gd name="T25" fmla="*/ 0 h 87"/>
                <a:gd name="T26" fmla="*/ 94 w 324"/>
                <a:gd name="T27" fmla="*/ 0 h 87"/>
                <a:gd name="T28" fmla="*/ 64 w 324"/>
                <a:gd name="T29" fmla="*/ 2 h 87"/>
                <a:gd name="T30" fmla="*/ 32 w 324"/>
                <a:gd name="T31" fmla="*/ 8 h 87"/>
                <a:gd name="T32" fmla="*/ 0 w 324"/>
                <a:gd name="T33" fmla="*/ 18 h 87"/>
                <a:gd name="T34" fmla="*/ 3 w 324"/>
                <a:gd name="T35" fmla="*/ 18 h 87"/>
                <a:gd name="T36" fmla="*/ 11 w 324"/>
                <a:gd name="T37" fmla="*/ 19 h 87"/>
                <a:gd name="T38" fmla="*/ 25 w 324"/>
                <a:gd name="T39" fmla="*/ 20 h 87"/>
                <a:gd name="T40" fmla="*/ 43 w 324"/>
                <a:gd name="T41" fmla="*/ 23 h 87"/>
                <a:gd name="T42" fmla="*/ 64 w 324"/>
                <a:gd name="T43" fmla="*/ 25 h 87"/>
                <a:gd name="T44" fmla="*/ 88 w 324"/>
                <a:gd name="T45" fmla="*/ 29 h 87"/>
                <a:gd name="T46" fmla="*/ 115 w 324"/>
                <a:gd name="T47" fmla="*/ 32 h 87"/>
                <a:gd name="T48" fmla="*/ 142 w 324"/>
                <a:gd name="T49" fmla="*/ 37 h 87"/>
                <a:gd name="T50" fmla="*/ 171 w 324"/>
                <a:gd name="T51" fmla="*/ 41 h 87"/>
                <a:gd name="T52" fmla="*/ 199 w 324"/>
                <a:gd name="T53" fmla="*/ 46 h 87"/>
                <a:gd name="T54" fmla="*/ 226 w 324"/>
                <a:gd name="T55" fmla="*/ 52 h 87"/>
                <a:gd name="T56" fmla="*/ 252 w 324"/>
                <a:gd name="T57" fmla="*/ 58 h 87"/>
                <a:gd name="T58" fmla="*/ 275 w 324"/>
                <a:gd name="T59" fmla="*/ 64 h 87"/>
                <a:gd name="T60" fmla="*/ 296 w 324"/>
                <a:gd name="T61" fmla="*/ 72 h 87"/>
                <a:gd name="T62" fmla="*/ 312 w 324"/>
                <a:gd name="T63" fmla="*/ 79 h 87"/>
                <a:gd name="T64" fmla="*/ 324 w 324"/>
                <a:gd name="T6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7">
                  <a:moveTo>
                    <a:pt x="324" y="87"/>
                  </a:moveTo>
                  <a:lnTo>
                    <a:pt x="323" y="86"/>
                  </a:lnTo>
                  <a:lnTo>
                    <a:pt x="317" y="82"/>
                  </a:lnTo>
                  <a:lnTo>
                    <a:pt x="309" y="75"/>
                  </a:lnTo>
                  <a:lnTo>
                    <a:pt x="298" y="67"/>
                  </a:lnTo>
                  <a:lnTo>
                    <a:pt x="284" y="57"/>
                  </a:lnTo>
                  <a:lnTo>
                    <a:pt x="268" y="47"/>
                  </a:lnTo>
                  <a:lnTo>
                    <a:pt x="248" y="38"/>
                  </a:lnTo>
                  <a:lnTo>
                    <a:pt x="228" y="27"/>
                  </a:lnTo>
                  <a:lnTo>
                    <a:pt x="205" y="18"/>
                  </a:lnTo>
                  <a:lnTo>
                    <a:pt x="179" y="10"/>
                  </a:lnTo>
                  <a:lnTo>
                    <a:pt x="153" y="4"/>
                  </a:lnTo>
                  <a:lnTo>
                    <a:pt x="124" y="0"/>
                  </a:lnTo>
                  <a:lnTo>
                    <a:pt x="94" y="0"/>
                  </a:lnTo>
                  <a:lnTo>
                    <a:pt x="64" y="2"/>
                  </a:lnTo>
                  <a:lnTo>
                    <a:pt x="32" y="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11" y="19"/>
                  </a:lnTo>
                  <a:lnTo>
                    <a:pt x="25" y="20"/>
                  </a:lnTo>
                  <a:lnTo>
                    <a:pt x="43" y="23"/>
                  </a:lnTo>
                  <a:lnTo>
                    <a:pt x="64" y="25"/>
                  </a:lnTo>
                  <a:lnTo>
                    <a:pt x="88" y="29"/>
                  </a:lnTo>
                  <a:lnTo>
                    <a:pt x="115" y="32"/>
                  </a:lnTo>
                  <a:lnTo>
                    <a:pt x="142" y="37"/>
                  </a:lnTo>
                  <a:lnTo>
                    <a:pt x="171" y="41"/>
                  </a:lnTo>
                  <a:lnTo>
                    <a:pt x="199" y="46"/>
                  </a:lnTo>
                  <a:lnTo>
                    <a:pt x="226" y="52"/>
                  </a:lnTo>
                  <a:lnTo>
                    <a:pt x="252" y="58"/>
                  </a:lnTo>
                  <a:lnTo>
                    <a:pt x="275" y="64"/>
                  </a:lnTo>
                  <a:lnTo>
                    <a:pt x="296" y="72"/>
                  </a:lnTo>
                  <a:lnTo>
                    <a:pt x="312" y="79"/>
                  </a:lnTo>
                  <a:lnTo>
                    <a:pt x="324" y="8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146">
              <a:extLst>
                <a:ext uri="{FF2B5EF4-FFF2-40B4-BE49-F238E27FC236}">
                  <a16:creationId xmlns:a16="http://schemas.microsoft.com/office/drawing/2014/main" id="{489154F3-AD4F-536A-51B7-BB0D0AC72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" y="832"/>
              <a:ext cx="185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6 h 70"/>
                <a:gd name="T6" fmla="*/ 291 w 313"/>
                <a:gd name="T7" fmla="*/ 60 h 70"/>
                <a:gd name="T8" fmla="*/ 276 w 313"/>
                <a:gd name="T9" fmla="*/ 52 h 70"/>
                <a:gd name="T10" fmla="*/ 257 w 313"/>
                <a:gd name="T11" fmla="*/ 44 h 70"/>
                <a:gd name="T12" fmla="*/ 236 w 313"/>
                <a:gd name="T13" fmla="*/ 36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6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5 h 70"/>
                <a:gd name="T30" fmla="*/ 17 w 313"/>
                <a:gd name="T31" fmla="*/ 13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8 h 70"/>
                <a:gd name="T40" fmla="*/ 40 w 313"/>
                <a:gd name="T41" fmla="*/ 29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6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39 w 313"/>
                <a:gd name="T57" fmla="*/ 53 h 70"/>
                <a:gd name="T58" fmla="*/ 262 w 313"/>
                <a:gd name="T59" fmla="*/ 56 h 70"/>
                <a:gd name="T60" fmla="*/ 283 w 313"/>
                <a:gd name="T61" fmla="*/ 61 h 70"/>
                <a:gd name="T62" fmla="*/ 300 w 313"/>
                <a:gd name="T63" fmla="*/ 66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6"/>
                  </a:lnTo>
                  <a:lnTo>
                    <a:pt x="291" y="60"/>
                  </a:lnTo>
                  <a:lnTo>
                    <a:pt x="276" y="52"/>
                  </a:lnTo>
                  <a:lnTo>
                    <a:pt x="257" y="44"/>
                  </a:lnTo>
                  <a:lnTo>
                    <a:pt x="236" y="36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6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5"/>
                  </a:lnTo>
                  <a:lnTo>
                    <a:pt x="17" y="13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8"/>
                  </a:lnTo>
                  <a:lnTo>
                    <a:pt x="40" y="29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6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39" y="53"/>
                  </a:lnTo>
                  <a:lnTo>
                    <a:pt x="262" y="56"/>
                  </a:lnTo>
                  <a:lnTo>
                    <a:pt x="283" y="61"/>
                  </a:lnTo>
                  <a:lnTo>
                    <a:pt x="300" y="66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147">
              <a:extLst>
                <a:ext uri="{FF2B5EF4-FFF2-40B4-BE49-F238E27FC236}">
                  <a16:creationId xmlns:a16="http://schemas.microsoft.com/office/drawing/2014/main" id="{8A9DE6D9-4CB3-B0CE-239D-748E3AAD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862"/>
              <a:ext cx="184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5 h 70"/>
                <a:gd name="T6" fmla="*/ 291 w 313"/>
                <a:gd name="T7" fmla="*/ 60 h 70"/>
                <a:gd name="T8" fmla="*/ 276 w 313"/>
                <a:gd name="T9" fmla="*/ 51 h 70"/>
                <a:gd name="T10" fmla="*/ 257 w 313"/>
                <a:gd name="T11" fmla="*/ 43 h 70"/>
                <a:gd name="T12" fmla="*/ 236 w 313"/>
                <a:gd name="T13" fmla="*/ 35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5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4 h 70"/>
                <a:gd name="T30" fmla="*/ 17 w 313"/>
                <a:gd name="T31" fmla="*/ 12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7 h 70"/>
                <a:gd name="T40" fmla="*/ 40 w 313"/>
                <a:gd name="T41" fmla="*/ 28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5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40 w 313"/>
                <a:gd name="T57" fmla="*/ 53 h 70"/>
                <a:gd name="T58" fmla="*/ 263 w 313"/>
                <a:gd name="T59" fmla="*/ 56 h 70"/>
                <a:gd name="T60" fmla="*/ 283 w 313"/>
                <a:gd name="T61" fmla="*/ 61 h 70"/>
                <a:gd name="T62" fmla="*/ 301 w 313"/>
                <a:gd name="T63" fmla="*/ 65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5"/>
                  </a:lnTo>
                  <a:lnTo>
                    <a:pt x="291" y="60"/>
                  </a:lnTo>
                  <a:lnTo>
                    <a:pt x="276" y="51"/>
                  </a:lnTo>
                  <a:lnTo>
                    <a:pt x="257" y="43"/>
                  </a:lnTo>
                  <a:lnTo>
                    <a:pt x="236" y="35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5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4"/>
                  </a:lnTo>
                  <a:lnTo>
                    <a:pt x="17" y="12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7"/>
                  </a:lnTo>
                  <a:lnTo>
                    <a:pt x="40" y="28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5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40" y="53"/>
                  </a:lnTo>
                  <a:lnTo>
                    <a:pt x="263" y="56"/>
                  </a:lnTo>
                  <a:lnTo>
                    <a:pt x="283" y="61"/>
                  </a:lnTo>
                  <a:lnTo>
                    <a:pt x="301" y="65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148">
              <a:extLst>
                <a:ext uri="{FF2B5EF4-FFF2-40B4-BE49-F238E27FC236}">
                  <a16:creationId xmlns:a16="http://schemas.microsoft.com/office/drawing/2014/main" id="{CE89201C-1F7D-1E7D-1B7D-53F23CA1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399"/>
              <a:ext cx="84" cy="20"/>
            </a:xfrm>
            <a:custGeom>
              <a:avLst/>
              <a:gdLst>
                <a:gd name="T0" fmla="*/ 143 w 143"/>
                <a:gd name="T1" fmla="*/ 45 h 45"/>
                <a:gd name="T2" fmla="*/ 140 w 143"/>
                <a:gd name="T3" fmla="*/ 41 h 45"/>
                <a:gd name="T4" fmla="*/ 132 w 143"/>
                <a:gd name="T5" fmla="*/ 33 h 45"/>
                <a:gd name="T6" fmla="*/ 121 w 143"/>
                <a:gd name="T7" fmla="*/ 22 h 45"/>
                <a:gd name="T8" fmla="*/ 104 w 143"/>
                <a:gd name="T9" fmla="*/ 10 h 45"/>
                <a:gd name="T10" fmla="*/ 83 w 143"/>
                <a:gd name="T11" fmla="*/ 2 h 45"/>
                <a:gd name="T12" fmla="*/ 59 w 143"/>
                <a:gd name="T13" fmla="*/ 0 h 45"/>
                <a:gd name="T14" fmla="*/ 31 w 143"/>
                <a:gd name="T15" fmla="*/ 6 h 45"/>
                <a:gd name="T16" fmla="*/ 0 w 143"/>
                <a:gd name="T17" fmla="*/ 22 h 45"/>
                <a:gd name="T18" fmla="*/ 4 w 143"/>
                <a:gd name="T19" fmla="*/ 23 h 45"/>
                <a:gd name="T20" fmla="*/ 16 w 143"/>
                <a:gd name="T21" fmla="*/ 25 h 45"/>
                <a:gd name="T22" fmla="*/ 34 w 143"/>
                <a:gd name="T23" fmla="*/ 29 h 45"/>
                <a:gd name="T24" fmla="*/ 56 w 143"/>
                <a:gd name="T25" fmla="*/ 33 h 45"/>
                <a:gd name="T26" fmla="*/ 79 w 143"/>
                <a:gd name="T27" fmla="*/ 38 h 45"/>
                <a:gd name="T28" fmla="*/ 104 w 143"/>
                <a:gd name="T29" fmla="*/ 41 h 45"/>
                <a:gd name="T30" fmla="*/ 125 w 143"/>
                <a:gd name="T31" fmla="*/ 44 h 45"/>
                <a:gd name="T32" fmla="*/ 143 w 143"/>
                <a:gd name="T3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45">
                  <a:moveTo>
                    <a:pt x="143" y="45"/>
                  </a:moveTo>
                  <a:lnTo>
                    <a:pt x="140" y="41"/>
                  </a:lnTo>
                  <a:lnTo>
                    <a:pt x="132" y="33"/>
                  </a:lnTo>
                  <a:lnTo>
                    <a:pt x="121" y="22"/>
                  </a:lnTo>
                  <a:lnTo>
                    <a:pt x="104" y="10"/>
                  </a:lnTo>
                  <a:lnTo>
                    <a:pt x="83" y="2"/>
                  </a:lnTo>
                  <a:lnTo>
                    <a:pt x="59" y="0"/>
                  </a:lnTo>
                  <a:lnTo>
                    <a:pt x="31" y="6"/>
                  </a:lnTo>
                  <a:lnTo>
                    <a:pt x="0" y="22"/>
                  </a:lnTo>
                  <a:lnTo>
                    <a:pt x="4" y="23"/>
                  </a:lnTo>
                  <a:lnTo>
                    <a:pt x="16" y="25"/>
                  </a:lnTo>
                  <a:lnTo>
                    <a:pt x="34" y="29"/>
                  </a:lnTo>
                  <a:lnTo>
                    <a:pt x="56" y="33"/>
                  </a:lnTo>
                  <a:lnTo>
                    <a:pt x="79" y="38"/>
                  </a:lnTo>
                  <a:lnTo>
                    <a:pt x="104" y="41"/>
                  </a:lnTo>
                  <a:lnTo>
                    <a:pt x="125" y="44"/>
                  </a:lnTo>
                  <a:lnTo>
                    <a:pt x="143" y="4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149">
              <a:extLst>
                <a:ext uri="{FF2B5EF4-FFF2-40B4-BE49-F238E27FC236}">
                  <a16:creationId xmlns:a16="http://schemas.microsoft.com/office/drawing/2014/main" id="{8AB0AC30-B6A0-D885-6A9A-D853C92F4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435"/>
              <a:ext cx="84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9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4 h 41"/>
                <a:gd name="T16" fmla="*/ 0 w 144"/>
                <a:gd name="T17" fmla="*/ 18 h 41"/>
                <a:gd name="T18" fmla="*/ 4 w 144"/>
                <a:gd name="T19" fmla="*/ 19 h 41"/>
                <a:gd name="T20" fmla="*/ 16 w 144"/>
                <a:gd name="T21" fmla="*/ 21 h 41"/>
                <a:gd name="T22" fmla="*/ 34 w 144"/>
                <a:gd name="T23" fmla="*/ 24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39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8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150">
              <a:extLst>
                <a:ext uri="{FF2B5EF4-FFF2-40B4-BE49-F238E27FC236}">
                  <a16:creationId xmlns:a16="http://schemas.microsoft.com/office/drawing/2014/main" id="{015BB6E4-F8B6-D954-9946-6B8116DC3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837"/>
              <a:ext cx="84" cy="18"/>
            </a:xfrm>
            <a:custGeom>
              <a:avLst/>
              <a:gdLst>
                <a:gd name="T0" fmla="*/ 144 w 144"/>
                <a:gd name="T1" fmla="*/ 40 h 40"/>
                <a:gd name="T2" fmla="*/ 140 w 144"/>
                <a:gd name="T3" fmla="*/ 37 h 40"/>
                <a:gd name="T4" fmla="*/ 131 w 144"/>
                <a:gd name="T5" fmla="*/ 30 h 40"/>
                <a:gd name="T6" fmla="*/ 117 w 144"/>
                <a:gd name="T7" fmla="*/ 20 h 40"/>
                <a:gd name="T8" fmla="*/ 100 w 144"/>
                <a:gd name="T9" fmla="*/ 9 h 40"/>
                <a:gd name="T10" fmla="*/ 78 w 144"/>
                <a:gd name="T11" fmla="*/ 2 h 40"/>
                <a:gd name="T12" fmla="*/ 54 w 144"/>
                <a:gd name="T13" fmla="*/ 0 h 40"/>
                <a:gd name="T14" fmla="*/ 27 w 144"/>
                <a:gd name="T15" fmla="*/ 4 h 40"/>
                <a:gd name="T16" fmla="*/ 0 w 144"/>
                <a:gd name="T17" fmla="*/ 17 h 40"/>
                <a:gd name="T18" fmla="*/ 4 w 144"/>
                <a:gd name="T19" fmla="*/ 19 h 40"/>
                <a:gd name="T20" fmla="*/ 16 w 144"/>
                <a:gd name="T21" fmla="*/ 21 h 40"/>
                <a:gd name="T22" fmla="*/ 34 w 144"/>
                <a:gd name="T23" fmla="*/ 24 h 40"/>
                <a:gd name="T24" fmla="*/ 56 w 144"/>
                <a:gd name="T25" fmla="*/ 29 h 40"/>
                <a:gd name="T26" fmla="*/ 80 w 144"/>
                <a:gd name="T27" fmla="*/ 34 h 40"/>
                <a:gd name="T28" fmla="*/ 103 w 144"/>
                <a:gd name="T29" fmla="*/ 37 h 40"/>
                <a:gd name="T30" fmla="*/ 125 w 144"/>
                <a:gd name="T31" fmla="*/ 39 h 40"/>
                <a:gd name="T32" fmla="*/ 144 w 144"/>
                <a:gd name="T3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0">
                  <a:moveTo>
                    <a:pt x="144" y="40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2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7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151">
              <a:extLst>
                <a:ext uri="{FF2B5EF4-FFF2-40B4-BE49-F238E27FC236}">
                  <a16:creationId xmlns:a16="http://schemas.microsoft.com/office/drawing/2014/main" id="{CC5607B3-E43E-2824-BD95-67354D2E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" y="869"/>
              <a:ext cx="85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11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5 h 41"/>
                <a:gd name="T16" fmla="*/ 0 w 144"/>
                <a:gd name="T17" fmla="*/ 19 h 41"/>
                <a:gd name="T18" fmla="*/ 4 w 144"/>
                <a:gd name="T19" fmla="*/ 20 h 41"/>
                <a:gd name="T20" fmla="*/ 16 w 144"/>
                <a:gd name="T21" fmla="*/ 22 h 41"/>
                <a:gd name="T22" fmla="*/ 34 w 144"/>
                <a:gd name="T23" fmla="*/ 26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40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11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5"/>
                  </a:lnTo>
                  <a:lnTo>
                    <a:pt x="0" y="19"/>
                  </a:lnTo>
                  <a:lnTo>
                    <a:pt x="4" y="20"/>
                  </a:lnTo>
                  <a:lnTo>
                    <a:pt x="16" y="22"/>
                  </a:lnTo>
                  <a:lnTo>
                    <a:pt x="34" y="26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40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152">
              <a:extLst>
                <a:ext uri="{FF2B5EF4-FFF2-40B4-BE49-F238E27FC236}">
                  <a16:creationId xmlns:a16="http://schemas.microsoft.com/office/drawing/2014/main" id="{D4B54528-A68B-55E9-1A58-87242AD7D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442"/>
              <a:ext cx="173" cy="26"/>
            </a:xfrm>
            <a:custGeom>
              <a:avLst/>
              <a:gdLst>
                <a:gd name="T0" fmla="*/ 296 w 296"/>
                <a:gd name="T1" fmla="*/ 58 h 58"/>
                <a:gd name="T2" fmla="*/ 295 w 296"/>
                <a:gd name="T3" fmla="*/ 57 h 58"/>
                <a:gd name="T4" fmla="*/ 290 w 296"/>
                <a:gd name="T5" fmla="*/ 54 h 58"/>
                <a:gd name="T6" fmla="*/ 284 w 296"/>
                <a:gd name="T7" fmla="*/ 52 h 58"/>
                <a:gd name="T8" fmla="*/ 275 w 296"/>
                <a:gd name="T9" fmla="*/ 47 h 58"/>
                <a:gd name="T10" fmla="*/ 264 w 296"/>
                <a:gd name="T11" fmla="*/ 42 h 58"/>
                <a:gd name="T12" fmla="*/ 250 w 296"/>
                <a:gd name="T13" fmla="*/ 37 h 58"/>
                <a:gd name="T14" fmla="*/ 235 w 296"/>
                <a:gd name="T15" fmla="*/ 31 h 58"/>
                <a:gd name="T16" fmla="*/ 216 w 296"/>
                <a:gd name="T17" fmla="*/ 24 h 58"/>
                <a:gd name="T18" fmla="*/ 196 w 296"/>
                <a:gd name="T19" fmla="*/ 19 h 58"/>
                <a:gd name="T20" fmla="*/ 174 w 296"/>
                <a:gd name="T21" fmla="*/ 14 h 58"/>
                <a:gd name="T22" fmla="*/ 149 w 296"/>
                <a:gd name="T23" fmla="*/ 8 h 58"/>
                <a:gd name="T24" fmla="*/ 123 w 296"/>
                <a:gd name="T25" fmla="*/ 5 h 58"/>
                <a:gd name="T26" fmla="*/ 94 w 296"/>
                <a:gd name="T27" fmla="*/ 1 h 58"/>
                <a:gd name="T28" fmla="*/ 64 w 296"/>
                <a:gd name="T29" fmla="*/ 0 h 58"/>
                <a:gd name="T30" fmla="*/ 33 w 296"/>
                <a:gd name="T31" fmla="*/ 0 h 58"/>
                <a:gd name="T32" fmla="*/ 0 w 296"/>
                <a:gd name="T33" fmla="*/ 1 h 58"/>
                <a:gd name="T34" fmla="*/ 2 w 296"/>
                <a:gd name="T35" fmla="*/ 1 h 58"/>
                <a:gd name="T36" fmla="*/ 10 w 296"/>
                <a:gd name="T37" fmla="*/ 3 h 58"/>
                <a:gd name="T38" fmla="*/ 22 w 296"/>
                <a:gd name="T39" fmla="*/ 4 h 58"/>
                <a:gd name="T40" fmla="*/ 37 w 296"/>
                <a:gd name="T41" fmla="*/ 5 h 58"/>
                <a:gd name="T42" fmla="*/ 55 w 296"/>
                <a:gd name="T43" fmla="*/ 7 h 58"/>
                <a:gd name="T44" fmla="*/ 75 w 296"/>
                <a:gd name="T45" fmla="*/ 9 h 58"/>
                <a:gd name="T46" fmla="*/ 98 w 296"/>
                <a:gd name="T47" fmla="*/ 12 h 58"/>
                <a:gd name="T48" fmla="*/ 122 w 296"/>
                <a:gd name="T49" fmla="*/ 15 h 58"/>
                <a:gd name="T50" fmla="*/ 147 w 296"/>
                <a:gd name="T51" fmla="*/ 19 h 58"/>
                <a:gd name="T52" fmla="*/ 171 w 296"/>
                <a:gd name="T53" fmla="*/ 23 h 58"/>
                <a:gd name="T54" fmla="*/ 197 w 296"/>
                <a:gd name="T55" fmla="*/ 28 h 58"/>
                <a:gd name="T56" fmla="*/ 221 w 296"/>
                <a:gd name="T57" fmla="*/ 32 h 58"/>
                <a:gd name="T58" fmla="*/ 243 w 296"/>
                <a:gd name="T59" fmla="*/ 38 h 58"/>
                <a:gd name="T60" fmla="*/ 264 w 296"/>
                <a:gd name="T61" fmla="*/ 44 h 58"/>
                <a:gd name="T62" fmla="*/ 281 w 296"/>
                <a:gd name="T63" fmla="*/ 51 h 58"/>
                <a:gd name="T64" fmla="*/ 296 w 296"/>
                <a:gd name="T6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8">
                  <a:moveTo>
                    <a:pt x="296" y="58"/>
                  </a:moveTo>
                  <a:lnTo>
                    <a:pt x="295" y="57"/>
                  </a:lnTo>
                  <a:lnTo>
                    <a:pt x="290" y="54"/>
                  </a:lnTo>
                  <a:lnTo>
                    <a:pt x="284" y="52"/>
                  </a:lnTo>
                  <a:lnTo>
                    <a:pt x="275" y="47"/>
                  </a:lnTo>
                  <a:lnTo>
                    <a:pt x="264" y="42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6" y="24"/>
                  </a:lnTo>
                  <a:lnTo>
                    <a:pt x="196" y="19"/>
                  </a:lnTo>
                  <a:lnTo>
                    <a:pt x="174" y="14"/>
                  </a:lnTo>
                  <a:lnTo>
                    <a:pt x="149" y="8"/>
                  </a:lnTo>
                  <a:lnTo>
                    <a:pt x="123" y="5"/>
                  </a:lnTo>
                  <a:lnTo>
                    <a:pt x="94" y="1"/>
                  </a:lnTo>
                  <a:lnTo>
                    <a:pt x="64" y="0"/>
                  </a:lnTo>
                  <a:lnTo>
                    <a:pt x="33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10" y="3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5" y="7"/>
                  </a:lnTo>
                  <a:lnTo>
                    <a:pt x="75" y="9"/>
                  </a:lnTo>
                  <a:lnTo>
                    <a:pt x="98" y="12"/>
                  </a:lnTo>
                  <a:lnTo>
                    <a:pt x="122" y="15"/>
                  </a:lnTo>
                  <a:lnTo>
                    <a:pt x="147" y="19"/>
                  </a:lnTo>
                  <a:lnTo>
                    <a:pt x="171" y="23"/>
                  </a:lnTo>
                  <a:lnTo>
                    <a:pt x="197" y="28"/>
                  </a:lnTo>
                  <a:lnTo>
                    <a:pt x="221" y="32"/>
                  </a:lnTo>
                  <a:lnTo>
                    <a:pt x="243" y="38"/>
                  </a:lnTo>
                  <a:lnTo>
                    <a:pt x="264" y="44"/>
                  </a:lnTo>
                  <a:lnTo>
                    <a:pt x="281" y="51"/>
                  </a:lnTo>
                  <a:lnTo>
                    <a:pt x="296" y="58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153">
              <a:extLst>
                <a:ext uri="{FF2B5EF4-FFF2-40B4-BE49-F238E27FC236}">
                  <a16:creationId xmlns:a16="http://schemas.microsoft.com/office/drawing/2014/main" id="{F5D8F1DB-650B-2D48-7801-6B9E4EB8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406"/>
              <a:ext cx="173" cy="27"/>
            </a:xfrm>
            <a:custGeom>
              <a:avLst/>
              <a:gdLst>
                <a:gd name="T0" fmla="*/ 296 w 296"/>
                <a:gd name="T1" fmla="*/ 59 h 59"/>
                <a:gd name="T2" fmla="*/ 295 w 296"/>
                <a:gd name="T3" fmla="*/ 58 h 59"/>
                <a:gd name="T4" fmla="*/ 291 w 296"/>
                <a:gd name="T5" fmla="*/ 55 h 59"/>
                <a:gd name="T6" fmla="*/ 285 w 296"/>
                <a:gd name="T7" fmla="*/ 52 h 59"/>
                <a:gd name="T8" fmla="*/ 276 w 296"/>
                <a:gd name="T9" fmla="*/ 48 h 59"/>
                <a:gd name="T10" fmla="*/ 264 w 296"/>
                <a:gd name="T11" fmla="*/ 43 h 59"/>
                <a:gd name="T12" fmla="*/ 250 w 296"/>
                <a:gd name="T13" fmla="*/ 37 h 59"/>
                <a:gd name="T14" fmla="*/ 235 w 296"/>
                <a:gd name="T15" fmla="*/ 31 h 59"/>
                <a:gd name="T16" fmla="*/ 217 w 296"/>
                <a:gd name="T17" fmla="*/ 25 h 59"/>
                <a:gd name="T18" fmla="*/ 196 w 296"/>
                <a:gd name="T19" fmla="*/ 20 h 59"/>
                <a:gd name="T20" fmla="*/ 174 w 296"/>
                <a:gd name="T21" fmla="*/ 14 h 59"/>
                <a:gd name="T22" fmla="*/ 150 w 296"/>
                <a:gd name="T23" fmla="*/ 9 h 59"/>
                <a:gd name="T24" fmla="*/ 124 w 296"/>
                <a:gd name="T25" fmla="*/ 5 h 59"/>
                <a:gd name="T26" fmla="*/ 95 w 296"/>
                <a:gd name="T27" fmla="*/ 2 h 59"/>
                <a:gd name="T28" fmla="*/ 65 w 296"/>
                <a:gd name="T29" fmla="*/ 0 h 59"/>
                <a:gd name="T30" fmla="*/ 34 w 296"/>
                <a:gd name="T31" fmla="*/ 0 h 59"/>
                <a:gd name="T32" fmla="*/ 0 w 296"/>
                <a:gd name="T33" fmla="*/ 1 h 59"/>
                <a:gd name="T34" fmla="*/ 3 w 296"/>
                <a:gd name="T35" fmla="*/ 1 h 59"/>
                <a:gd name="T36" fmla="*/ 11 w 296"/>
                <a:gd name="T37" fmla="*/ 2 h 59"/>
                <a:gd name="T38" fmla="*/ 22 w 296"/>
                <a:gd name="T39" fmla="*/ 3 h 59"/>
                <a:gd name="T40" fmla="*/ 37 w 296"/>
                <a:gd name="T41" fmla="*/ 5 h 59"/>
                <a:gd name="T42" fmla="*/ 56 w 296"/>
                <a:gd name="T43" fmla="*/ 7 h 59"/>
                <a:gd name="T44" fmla="*/ 75 w 296"/>
                <a:gd name="T45" fmla="*/ 9 h 59"/>
                <a:gd name="T46" fmla="*/ 98 w 296"/>
                <a:gd name="T47" fmla="*/ 13 h 59"/>
                <a:gd name="T48" fmla="*/ 123 w 296"/>
                <a:gd name="T49" fmla="*/ 16 h 59"/>
                <a:gd name="T50" fmla="*/ 148 w 296"/>
                <a:gd name="T51" fmla="*/ 20 h 59"/>
                <a:gd name="T52" fmla="*/ 172 w 296"/>
                <a:gd name="T53" fmla="*/ 24 h 59"/>
                <a:gd name="T54" fmla="*/ 197 w 296"/>
                <a:gd name="T55" fmla="*/ 29 h 59"/>
                <a:gd name="T56" fmla="*/ 222 w 296"/>
                <a:gd name="T57" fmla="*/ 33 h 59"/>
                <a:gd name="T58" fmla="*/ 243 w 296"/>
                <a:gd name="T59" fmla="*/ 39 h 59"/>
                <a:gd name="T60" fmla="*/ 264 w 296"/>
                <a:gd name="T61" fmla="*/ 45 h 59"/>
                <a:gd name="T62" fmla="*/ 281 w 296"/>
                <a:gd name="T63" fmla="*/ 52 h 59"/>
                <a:gd name="T64" fmla="*/ 296 w 296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9">
                  <a:moveTo>
                    <a:pt x="296" y="59"/>
                  </a:moveTo>
                  <a:lnTo>
                    <a:pt x="295" y="58"/>
                  </a:lnTo>
                  <a:lnTo>
                    <a:pt x="291" y="55"/>
                  </a:lnTo>
                  <a:lnTo>
                    <a:pt x="285" y="52"/>
                  </a:lnTo>
                  <a:lnTo>
                    <a:pt x="276" y="48"/>
                  </a:lnTo>
                  <a:lnTo>
                    <a:pt x="264" y="43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6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3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5" y="9"/>
                  </a:lnTo>
                  <a:lnTo>
                    <a:pt x="98" y="13"/>
                  </a:lnTo>
                  <a:lnTo>
                    <a:pt x="123" y="16"/>
                  </a:lnTo>
                  <a:lnTo>
                    <a:pt x="148" y="20"/>
                  </a:lnTo>
                  <a:lnTo>
                    <a:pt x="172" y="24"/>
                  </a:lnTo>
                  <a:lnTo>
                    <a:pt x="197" y="29"/>
                  </a:lnTo>
                  <a:lnTo>
                    <a:pt x="222" y="33"/>
                  </a:lnTo>
                  <a:lnTo>
                    <a:pt x="243" y="39"/>
                  </a:lnTo>
                  <a:lnTo>
                    <a:pt x="264" y="45"/>
                  </a:lnTo>
                  <a:lnTo>
                    <a:pt x="281" y="52"/>
                  </a:lnTo>
                  <a:lnTo>
                    <a:pt x="296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154">
              <a:extLst>
                <a:ext uri="{FF2B5EF4-FFF2-40B4-BE49-F238E27FC236}">
                  <a16:creationId xmlns:a16="http://schemas.microsoft.com/office/drawing/2014/main" id="{13B47F98-9D04-3CEB-38FD-E45E90C1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844"/>
              <a:ext cx="175" cy="27"/>
            </a:xfrm>
            <a:custGeom>
              <a:avLst/>
              <a:gdLst>
                <a:gd name="T0" fmla="*/ 298 w 298"/>
                <a:gd name="T1" fmla="*/ 59 h 59"/>
                <a:gd name="T2" fmla="*/ 296 w 298"/>
                <a:gd name="T3" fmla="*/ 58 h 59"/>
                <a:gd name="T4" fmla="*/ 292 w 298"/>
                <a:gd name="T5" fmla="*/ 55 h 59"/>
                <a:gd name="T6" fmla="*/ 286 w 298"/>
                <a:gd name="T7" fmla="*/ 52 h 59"/>
                <a:gd name="T8" fmla="*/ 277 w 298"/>
                <a:gd name="T9" fmla="*/ 49 h 59"/>
                <a:gd name="T10" fmla="*/ 265 w 298"/>
                <a:gd name="T11" fmla="*/ 43 h 59"/>
                <a:gd name="T12" fmla="*/ 251 w 298"/>
                <a:gd name="T13" fmla="*/ 37 h 59"/>
                <a:gd name="T14" fmla="*/ 235 w 298"/>
                <a:gd name="T15" fmla="*/ 31 h 59"/>
                <a:gd name="T16" fmla="*/ 217 w 298"/>
                <a:gd name="T17" fmla="*/ 25 h 59"/>
                <a:gd name="T18" fmla="*/ 197 w 298"/>
                <a:gd name="T19" fmla="*/ 20 h 59"/>
                <a:gd name="T20" fmla="*/ 174 w 298"/>
                <a:gd name="T21" fmla="*/ 14 h 59"/>
                <a:gd name="T22" fmla="*/ 150 w 298"/>
                <a:gd name="T23" fmla="*/ 9 h 59"/>
                <a:gd name="T24" fmla="*/ 124 w 298"/>
                <a:gd name="T25" fmla="*/ 5 h 59"/>
                <a:gd name="T26" fmla="*/ 95 w 298"/>
                <a:gd name="T27" fmla="*/ 2 h 59"/>
                <a:gd name="T28" fmla="*/ 65 w 298"/>
                <a:gd name="T29" fmla="*/ 0 h 59"/>
                <a:gd name="T30" fmla="*/ 34 w 298"/>
                <a:gd name="T31" fmla="*/ 0 h 59"/>
                <a:gd name="T32" fmla="*/ 0 w 298"/>
                <a:gd name="T33" fmla="*/ 1 h 59"/>
                <a:gd name="T34" fmla="*/ 3 w 298"/>
                <a:gd name="T35" fmla="*/ 1 h 59"/>
                <a:gd name="T36" fmla="*/ 11 w 298"/>
                <a:gd name="T37" fmla="*/ 2 h 59"/>
                <a:gd name="T38" fmla="*/ 22 w 298"/>
                <a:gd name="T39" fmla="*/ 4 h 59"/>
                <a:gd name="T40" fmla="*/ 37 w 298"/>
                <a:gd name="T41" fmla="*/ 5 h 59"/>
                <a:gd name="T42" fmla="*/ 56 w 298"/>
                <a:gd name="T43" fmla="*/ 7 h 59"/>
                <a:gd name="T44" fmla="*/ 76 w 298"/>
                <a:gd name="T45" fmla="*/ 9 h 59"/>
                <a:gd name="T46" fmla="*/ 98 w 298"/>
                <a:gd name="T47" fmla="*/ 13 h 59"/>
                <a:gd name="T48" fmla="*/ 122 w 298"/>
                <a:gd name="T49" fmla="*/ 16 h 59"/>
                <a:gd name="T50" fmla="*/ 148 w 298"/>
                <a:gd name="T51" fmla="*/ 20 h 59"/>
                <a:gd name="T52" fmla="*/ 173 w 298"/>
                <a:gd name="T53" fmla="*/ 24 h 59"/>
                <a:gd name="T54" fmla="*/ 197 w 298"/>
                <a:gd name="T55" fmla="*/ 29 h 59"/>
                <a:gd name="T56" fmla="*/ 222 w 298"/>
                <a:gd name="T57" fmla="*/ 34 h 59"/>
                <a:gd name="T58" fmla="*/ 245 w 298"/>
                <a:gd name="T59" fmla="*/ 39 h 59"/>
                <a:gd name="T60" fmla="*/ 264 w 298"/>
                <a:gd name="T61" fmla="*/ 45 h 59"/>
                <a:gd name="T62" fmla="*/ 283 w 298"/>
                <a:gd name="T63" fmla="*/ 52 h 59"/>
                <a:gd name="T64" fmla="*/ 298 w 298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8" h="59">
                  <a:moveTo>
                    <a:pt x="298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9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2" y="34"/>
                  </a:lnTo>
                  <a:lnTo>
                    <a:pt x="245" y="39"/>
                  </a:lnTo>
                  <a:lnTo>
                    <a:pt x="264" y="45"/>
                  </a:lnTo>
                  <a:lnTo>
                    <a:pt x="283" y="52"/>
                  </a:lnTo>
                  <a:lnTo>
                    <a:pt x="298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155">
              <a:extLst>
                <a:ext uri="{FF2B5EF4-FFF2-40B4-BE49-F238E27FC236}">
                  <a16:creationId xmlns:a16="http://schemas.microsoft.com/office/drawing/2014/main" id="{51C992EC-2AF1-46AE-E138-312870E82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" y="875"/>
              <a:ext cx="175" cy="27"/>
            </a:xfrm>
            <a:custGeom>
              <a:avLst/>
              <a:gdLst>
                <a:gd name="T0" fmla="*/ 297 w 297"/>
                <a:gd name="T1" fmla="*/ 59 h 59"/>
                <a:gd name="T2" fmla="*/ 296 w 297"/>
                <a:gd name="T3" fmla="*/ 58 h 59"/>
                <a:gd name="T4" fmla="*/ 292 w 297"/>
                <a:gd name="T5" fmla="*/ 55 h 59"/>
                <a:gd name="T6" fmla="*/ 286 w 297"/>
                <a:gd name="T7" fmla="*/ 52 h 59"/>
                <a:gd name="T8" fmla="*/ 277 w 297"/>
                <a:gd name="T9" fmla="*/ 48 h 59"/>
                <a:gd name="T10" fmla="*/ 265 w 297"/>
                <a:gd name="T11" fmla="*/ 43 h 59"/>
                <a:gd name="T12" fmla="*/ 251 w 297"/>
                <a:gd name="T13" fmla="*/ 37 h 59"/>
                <a:gd name="T14" fmla="*/ 235 w 297"/>
                <a:gd name="T15" fmla="*/ 31 h 59"/>
                <a:gd name="T16" fmla="*/ 217 w 297"/>
                <a:gd name="T17" fmla="*/ 25 h 59"/>
                <a:gd name="T18" fmla="*/ 197 w 297"/>
                <a:gd name="T19" fmla="*/ 20 h 59"/>
                <a:gd name="T20" fmla="*/ 174 w 297"/>
                <a:gd name="T21" fmla="*/ 14 h 59"/>
                <a:gd name="T22" fmla="*/ 150 w 297"/>
                <a:gd name="T23" fmla="*/ 9 h 59"/>
                <a:gd name="T24" fmla="*/ 123 w 297"/>
                <a:gd name="T25" fmla="*/ 5 h 59"/>
                <a:gd name="T26" fmla="*/ 95 w 297"/>
                <a:gd name="T27" fmla="*/ 2 h 59"/>
                <a:gd name="T28" fmla="*/ 65 w 297"/>
                <a:gd name="T29" fmla="*/ 0 h 59"/>
                <a:gd name="T30" fmla="*/ 34 w 297"/>
                <a:gd name="T31" fmla="*/ 0 h 59"/>
                <a:gd name="T32" fmla="*/ 0 w 297"/>
                <a:gd name="T33" fmla="*/ 1 h 59"/>
                <a:gd name="T34" fmla="*/ 3 w 297"/>
                <a:gd name="T35" fmla="*/ 1 h 59"/>
                <a:gd name="T36" fmla="*/ 11 w 297"/>
                <a:gd name="T37" fmla="*/ 2 h 59"/>
                <a:gd name="T38" fmla="*/ 22 w 297"/>
                <a:gd name="T39" fmla="*/ 4 h 59"/>
                <a:gd name="T40" fmla="*/ 37 w 297"/>
                <a:gd name="T41" fmla="*/ 5 h 59"/>
                <a:gd name="T42" fmla="*/ 56 w 297"/>
                <a:gd name="T43" fmla="*/ 7 h 59"/>
                <a:gd name="T44" fmla="*/ 76 w 297"/>
                <a:gd name="T45" fmla="*/ 9 h 59"/>
                <a:gd name="T46" fmla="*/ 98 w 297"/>
                <a:gd name="T47" fmla="*/ 13 h 59"/>
                <a:gd name="T48" fmla="*/ 122 w 297"/>
                <a:gd name="T49" fmla="*/ 16 h 59"/>
                <a:gd name="T50" fmla="*/ 148 w 297"/>
                <a:gd name="T51" fmla="*/ 20 h 59"/>
                <a:gd name="T52" fmla="*/ 173 w 297"/>
                <a:gd name="T53" fmla="*/ 24 h 59"/>
                <a:gd name="T54" fmla="*/ 197 w 297"/>
                <a:gd name="T55" fmla="*/ 29 h 59"/>
                <a:gd name="T56" fmla="*/ 221 w 297"/>
                <a:gd name="T57" fmla="*/ 34 h 59"/>
                <a:gd name="T58" fmla="*/ 244 w 297"/>
                <a:gd name="T59" fmla="*/ 39 h 59"/>
                <a:gd name="T60" fmla="*/ 264 w 297"/>
                <a:gd name="T61" fmla="*/ 45 h 59"/>
                <a:gd name="T62" fmla="*/ 282 w 297"/>
                <a:gd name="T63" fmla="*/ 52 h 59"/>
                <a:gd name="T64" fmla="*/ 297 w 297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59">
                  <a:moveTo>
                    <a:pt x="297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8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3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1" y="34"/>
                  </a:lnTo>
                  <a:lnTo>
                    <a:pt x="244" y="39"/>
                  </a:lnTo>
                  <a:lnTo>
                    <a:pt x="264" y="45"/>
                  </a:lnTo>
                  <a:lnTo>
                    <a:pt x="282" y="52"/>
                  </a:lnTo>
                  <a:lnTo>
                    <a:pt x="297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156">
              <a:extLst>
                <a:ext uri="{FF2B5EF4-FFF2-40B4-BE49-F238E27FC236}">
                  <a16:creationId xmlns:a16="http://schemas.microsoft.com/office/drawing/2014/main" id="{D8E69B4D-7E64-E4AE-6A05-B35BA722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" y="859"/>
              <a:ext cx="79" cy="64"/>
            </a:xfrm>
            <a:custGeom>
              <a:avLst/>
              <a:gdLst>
                <a:gd name="T0" fmla="*/ 20 w 135"/>
                <a:gd name="T1" fmla="*/ 0 h 139"/>
                <a:gd name="T2" fmla="*/ 22 w 135"/>
                <a:gd name="T3" fmla="*/ 4 h 139"/>
                <a:gd name="T4" fmla="*/ 30 w 135"/>
                <a:gd name="T5" fmla="*/ 18 h 139"/>
                <a:gd name="T6" fmla="*/ 40 w 135"/>
                <a:gd name="T7" fmla="*/ 38 h 139"/>
                <a:gd name="T8" fmla="*/ 55 w 135"/>
                <a:gd name="T9" fmla="*/ 59 h 139"/>
                <a:gd name="T10" fmla="*/ 73 w 135"/>
                <a:gd name="T11" fmla="*/ 84 h 139"/>
                <a:gd name="T12" fmla="*/ 92 w 135"/>
                <a:gd name="T13" fmla="*/ 106 h 139"/>
                <a:gd name="T14" fmla="*/ 113 w 135"/>
                <a:gd name="T15" fmla="*/ 123 h 139"/>
                <a:gd name="T16" fmla="*/ 135 w 135"/>
                <a:gd name="T17" fmla="*/ 134 h 139"/>
                <a:gd name="T18" fmla="*/ 129 w 135"/>
                <a:gd name="T19" fmla="*/ 135 h 139"/>
                <a:gd name="T20" fmla="*/ 114 w 135"/>
                <a:gd name="T21" fmla="*/ 138 h 139"/>
                <a:gd name="T22" fmla="*/ 92 w 135"/>
                <a:gd name="T23" fmla="*/ 139 h 139"/>
                <a:gd name="T24" fmla="*/ 68 w 135"/>
                <a:gd name="T25" fmla="*/ 139 h 139"/>
                <a:gd name="T26" fmla="*/ 43 w 135"/>
                <a:gd name="T27" fmla="*/ 134 h 139"/>
                <a:gd name="T28" fmla="*/ 21 w 135"/>
                <a:gd name="T29" fmla="*/ 123 h 139"/>
                <a:gd name="T30" fmla="*/ 6 w 135"/>
                <a:gd name="T31" fmla="*/ 104 h 139"/>
                <a:gd name="T32" fmla="*/ 0 w 135"/>
                <a:gd name="T33" fmla="*/ 77 h 139"/>
                <a:gd name="T34" fmla="*/ 20 w 135"/>
                <a:gd name="T3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" h="139">
                  <a:moveTo>
                    <a:pt x="20" y="0"/>
                  </a:moveTo>
                  <a:lnTo>
                    <a:pt x="22" y="4"/>
                  </a:lnTo>
                  <a:lnTo>
                    <a:pt x="30" y="18"/>
                  </a:lnTo>
                  <a:lnTo>
                    <a:pt x="40" y="38"/>
                  </a:lnTo>
                  <a:lnTo>
                    <a:pt x="55" y="59"/>
                  </a:lnTo>
                  <a:lnTo>
                    <a:pt x="73" y="84"/>
                  </a:lnTo>
                  <a:lnTo>
                    <a:pt x="92" y="106"/>
                  </a:lnTo>
                  <a:lnTo>
                    <a:pt x="113" y="123"/>
                  </a:lnTo>
                  <a:lnTo>
                    <a:pt x="135" y="134"/>
                  </a:lnTo>
                  <a:lnTo>
                    <a:pt x="129" y="135"/>
                  </a:lnTo>
                  <a:lnTo>
                    <a:pt x="114" y="138"/>
                  </a:lnTo>
                  <a:lnTo>
                    <a:pt x="92" y="139"/>
                  </a:lnTo>
                  <a:lnTo>
                    <a:pt x="68" y="139"/>
                  </a:lnTo>
                  <a:lnTo>
                    <a:pt x="43" y="134"/>
                  </a:lnTo>
                  <a:lnTo>
                    <a:pt x="21" y="123"/>
                  </a:lnTo>
                  <a:lnTo>
                    <a:pt x="6" y="104"/>
                  </a:lnTo>
                  <a:lnTo>
                    <a:pt x="0" y="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157">
              <a:extLst>
                <a:ext uri="{FF2B5EF4-FFF2-40B4-BE49-F238E27FC236}">
                  <a16:creationId xmlns:a16="http://schemas.microsoft.com/office/drawing/2014/main" id="{B22C692B-7EC8-B48A-7D87-E44B0A89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" y="358"/>
              <a:ext cx="78" cy="59"/>
            </a:xfrm>
            <a:custGeom>
              <a:avLst/>
              <a:gdLst>
                <a:gd name="T0" fmla="*/ 133 w 133"/>
                <a:gd name="T1" fmla="*/ 0 h 129"/>
                <a:gd name="T2" fmla="*/ 128 w 133"/>
                <a:gd name="T3" fmla="*/ 3 h 129"/>
                <a:gd name="T4" fmla="*/ 118 w 133"/>
                <a:gd name="T5" fmla="*/ 11 h 129"/>
                <a:gd name="T6" fmla="*/ 102 w 133"/>
                <a:gd name="T7" fmla="*/ 22 h 129"/>
                <a:gd name="T8" fmla="*/ 82 w 133"/>
                <a:gd name="T9" fmla="*/ 38 h 129"/>
                <a:gd name="T10" fmla="*/ 61 w 133"/>
                <a:gd name="T11" fmla="*/ 57 h 129"/>
                <a:gd name="T12" fmla="*/ 42 w 133"/>
                <a:gd name="T13" fmla="*/ 79 h 129"/>
                <a:gd name="T14" fmla="*/ 24 w 133"/>
                <a:gd name="T15" fmla="*/ 103 h 129"/>
                <a:gd name="T16" fmla="*/ 12 w 133"/>
                <a:gd name="T17" fmla="*/ 129 h 129"/>
                <a:gd name="T18" fmla="*/ 11 w 133"/>
                <a:gd name="T19" fmla="*/ 125 h 129"/>
                <a:gd name="T20" fmla="*/ 7 w 133"/>
                <a:gd name="T21" fmla="*/ 114 h 129"/>
                <a:gd name="T22" fmla="*/ 4 w 133"/>
                <a:gd name="T23" fmla="*/ 98 h 129"/>
                <a:gd name="T24" fmla="*/ 0 w 133"/>
                <a:gd name="T25" fmla="*/ 79 h 129"/>
                <a:gd name="T26" fmla="*/ 0 w 133"/>
                <a:gd name="T27" fmla="*/ 58 h 129"/>
                <a:gd name="T28" fmla="*/ 4 w 133"/>
                <a:gd name="T29" fmla="*/ 39 h 129"/>
                <a:gd name="T30" fmla="*/ 13 w 133"/>
                <a:gd name="T31" fmla="*/ 22 h 129"/>
                <a:gd name="T32" fmla="*/ 29 w 133"/>
                <a:gd name="T33" fmla="*/ 11 h 129"/>
                <a:gd name="T34" fmla="*/ 133 w 133"/>
                <a:gd name="T3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29">
                  <a:moveTo>
                    <a:pt x="133" y="0"/>
                  </a:moveTo>
                  <a:lnTo>
                    <a:pt x="128" y="3"/>
                  </a:lnTo>
                  <a:lnTo>
                    <a:pt x="118" y="11"/>
                  </a:lnTo>
                  <a:lnTo>
                    <a:pt x="102" y="22"/>
                  </a:lnTo>
                  <a:lnTo>
                    <a:pt x="82" y="38"/>
                  </a:lnTo>
                  <a:lnTo>
                    <a:pt x="61" y="57"/>
                  </a:lnTo>
                  <a:lnTo>
                    <a:pt x="42" y="79"/>
                  </a:lnTo>
                  <a:lnTo>
                    <a:pt x="24" y="103"/>
                  </a:lnTo>
                  <a:lnTo>
                    <a:pt x="12" y="129"/>
                  </a:lnTo>
                  <a:lnTo>
                    <a:pt x="11" y="125"/>
                  </a:lnTo>
                  <a:lnTo>
                    <a:pt x="7" y="114"/>
                  </a:lnTo>
                  <a:lnTo>
                    <a:pt x="4" y="98"/>
                  </a:lnTo>
                  <a:lnTo>
                    <a:pt x="0" y="79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3" y="22"/>
                  </a:lnTo>
                  <a:lnTo>
                    <a:pt x="29" y="1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158">
              <a:extLst>
                <a:ext uri="{FF2B5EF4-FFF2-40B4-BE49-F238E27FC236}">
                  <a16:creationId xmlns:a16="http://schemas.microsoft.com/office/drawing/2014/main" id="{1E309780-F67F-85BA-EB3D-7379B4286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71"/>
              <a:ext cx="580" cy="73"/>
            </a:xfrm>
            <a:custGeom>
              <a:avLst/>
              <a:gdLst>
                <a:gd name="T0" fmla="*/ 0 w 988"/>
                <a:gd name="T1" fmla="*/ 158 h 158"/>
                <a:gd name="T2" fmla="*/ 641 w 988"/>
                <a:gd name="T3" fmla="*/ 54 h 158"/>
                <a:gd name="T4" fmla="*/ 642 w 988"/>
                <a:gd name="T5" fmla="*/ 53 h 158"/>
                <a:gd name="T6" fmla="*/ 647 w 988"/>
                <a:gd name="T7" fmla="*/ 51 h 158"/>
                <a:gd name="T8" fmla="*/ 654 w 988"/>
                <a:gd name="T9" fmla="*/ 46 h 158"/>
                <a:gd name="T10" fmla="*/ 663 w 988"/>
                <a:gd name="T11" fmla="*/ 42 h 158"/>
                <a:gd name="T12" fmla="*/ 676 w 988"/>
                <a:gd name="T13" fmla="*/ 37 h 158"/>
                <a:gd name="T14" fmla="*/ 691 w 988"/>
                <a:gd name="T15" fmla="*/ 33 h 158"/>
                <a:gd name="T16" fmla="*/ 708 w 988"/>
                <a:gd name="T17" fmla="*/ 28 h 158"/>
                <a:gd name="T18" fmla="*/ 729 w 988"/>
                <a:gd name="T19" fmla="*/ 25 h 158"/>
                <a:gd name="T20" fmla="*/ 752 w 988"/>
                <a:gd name="T21" fmla="*/ 23 h 158"/>
                <a:gd name="T22" fmla="*/ 778 w 988"/>
                <a:gd name="T23" fmla="*/ 23 h 158"/>
                <a:gd name="T24" fmla="*/ 806 w 988"/>
                <a:gd name="T25" fmla="*/ 26 h 158"/>
                <a:gd name="T26" fmla="*/ 837 w 988"/>
                <a:gd name="T27" fmla="*/ 31 h 158"/>
                <a:gd name="T28" fmla="*/ 872 w 988"/>
                <a:gd name="T29" fmla="*/ 39 h 158"/>
                <a:gd name="T30" fmla="*/ 907 w 988"/>
                <a:gd name="T31" fmla="*/ 52 h 158"/>
                <a:gd name="T32" fmla="*/ 947 w 988"/>
                <a:gd name="T33" fmla="*/ 69 h 158"/>
                <a:gd name="T34" fmla="*/ 988 w 988"/>
                <a:gd name="T35" fmla="*/ 90 h 158"/>
                <a:gd name="T36" fmla="*/ 986 w 988"/>
                <a:gd name="T37" fmla="*/ 89 h 158"/>
                <a:gd name="T38" fmla="*/ 980 w 988"/>
                <a:gd name="T39" fmla="*/ 83 h 158"/>
                <a:gd name="T40" fmla="*/ 971 w 988"/>
                <a:gd name="T41" fmla="*/ 76 h 158"/>
                <a:gd name="T42" fmla="*/ 957 w 988"/>
                <a:gd name="T43" fmla="*/ 67 h 158"/>
                <a:gd name="T44" fmla="*/ 941 w 988"/>
                <a:gd name="T45" fmla="*/ 57 h 158"/>
                <a:gd name="T46" fmla="*/ 922 w 988"/>
                <a:gd name="T47" fmla="*/ 46 h 158"/>
                <a:gd name="T48" fmla="*/ 900 w 988"/>
                <a:gd name="T49" fmla="*/ 36 h 158"/>
                <a:gd name="T50" fmla="*/ 876 w 988"/>
                <a:gd name="T51" fmla="*/ 25 h 158"/>
                <a:gd name="T52" fmla="*/ 850 w 988"/>
                <a:gd name="T53" fmla="*/ 15 h 158"/>
                <a:gd name="T54" fmla="*/ 822 w 988"/>
                <a:gd name="T55" fmla="*/ 8 h 158"/>
                <a:gd name="T56" fmla="*/ 792 w 988"/>
                <a:gd name="T57" fmla="*/ 3 h 158"/>
                <a:gd name="T58" fmla="*/ 761 w 988"/>
                <a:gd name="T59" fmla="*/ 0 h 158"/>
                <a:gd name="T60" fmla="*/ 729 w 988"/>
                <a:gd name="T61" fmla="*/ 1 h 158"/>
                <a:gd name="T62" fmla="*/ 695 w 988"/>
                <a:gd name="T63" fmla="*/ 7 h 158"/>
                <a:gd name="T64" fmla="*/ 662 w 988"/>
                <a:gd name="T65" fmla="*/ 18 h 158"/>
                <a:gd name="T66" fmla="*/ 629 w 988"/>
                <a:gd name="T67" fmla="*/ 33 h 158"/>
                <a:gd name="T68" fmla="*/ 0 w 988"/>
                <a:gd name="T6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8" h="158">
                  <a:moveTo>
                    <a:pt x="0" y="158"/>
                  </a:moveTo>
                  <a:lnTo>
                    <a:pt x="641" y="54"/>
                  </a:lnTo>
                  <a:lnTo>
                    <a:pt x="642" y="53"/>
                  </a:lnTo>
                  <a:lnTo>
                    <a:pt x="647" y="51"/>
                  </a:lnTo>
                  <a:lnTo>
                    <a:pt x="654" y="46"/>
                  </a:lnTo>
                  <a:lnTo>
                    <a:pt x="663" y="42"/>
                  </a:lnTo>
                  <a:lnTo>
                    <a:pt x="676" y="37"/>
                  </a:lnTo>
                  <a:lnTo>
                    <a:pt x="691" y="33"/>
                  </a:lnTo>
                  <a:lnTo>
                    <a:pt x="708" y="28"/>
                  </a:lnTo>
                  <a:lnTo>
                    <a:pt x="729" y="25"/>
                  </a:lnTo>
                  <a:lnTo>
                    <a:pt x="752" y="23"/>
                  </a:lnTo>
                  <a:lnTo>
                    <a:pt x="778" y="23"/>
                  </a:lnTo>
                  <a:lnTo>
                    <a:pt x="806" y="26"/>
                  </a:lnTo>
                  <a:lnTo>
                    <a:pt x="837" y="31"/>
                  </a:lnTo>
                  <a:lnTo>
                    <a:pt x="872" y="39"/>
                  </a:lnTo>
                  <a:lnTo>
                    <a:pt x="907" y="52"/>
                  </a:lnTo>
                  <a:lnTo>
                    <a:pt x="947" y="69"/>
                  </a:lnTo>
                  <a:lnTo>
                    <a:pt x="988" y="90"/>
                  </a:lnTo>
                  <a:lnTo>
                    <a:pt x="986" y="89"/>
                  </a:lnTo>
                  <a:lnTo>
                    <a:pt x="980" y="83"/>
                  </a:lnTo>
                  <a:lnTo>
                    <a:pt x="971" y="76"/>
                  </a:lnTo>
                  <a:lnTo>
                    <a:pt x="957" y="67"/>
                  </a:lnTo>
                  <a:lnTo>
                    <a:pt x="941" y="57"/>
                  </a:lnTo>
                  <a:lnTo>
                    <a:pt x="922" y="46"/>
                  </a:lnTo>
                  <a:lnTo>
                    <a:pt x="900" y="36"/>
                  </a:lnTo>
                  <a:lnTo>
                    <a:pt x="876" y="25"/>
                  </a:lnTo>
                  <a:lnTo>
                    <a:pt x="850" y="15"/>
                  </a:lnTo>
                  <a:lnTo>
                    <a:pt x="822" y="8"/>
                  </a:lnTo>
                  <a:lnTo>
                    <a:pt x="792" y="3"/>
                  </a:lnTo>
                  <a:lnTo>
                    <a:pt x="761" y="0"/>
                  </a:lnTo>
                  <a:lnTo>
                    <a:pt x="729" y="1"/>
                  </a:lnTo>
                  <a:lnTo>
                    <a:pt x="695" y="7"/>
                  </a:lnTo>
                  <a:lnTo>
                    <a:pt x="662" y="18"/>
                  </a:lnTo>
                  <a:lnTo>
                    <a:pt x="629" y="33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159">
              <a:extLst>
                <a:ext uri="{FF2B5EF4-FFF2-40B4-BE49-F238E27FC236}">
                  <a16:creationId xmlns:a16="http://schemas.microsoft.com/office/drawing/2014/main" id="{3EE06270-6C2D-6251-8052-B99235D78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43"/>
              <a:ext cx="86" cy="617"/>
            </a:xfrm>
            <a:custGeom>
              <a:avLst/>
              <a:gdLst>
                <a:gd name="T0" fmla="*/ 142 w 147"/>
                <a:gd name="T1" fmla="*/ 0 h 1339"/>
                <a:gd name="T2" fmla="*/ 0 w 147"/>
                <a:gd name="T3" fmla="*/ 1339 h 1339"/>
                <a:gd name="T4" fmla="*/ 8 w 147"/>
                <a:gd name="T5" fmla="*/ 1284 h 1339"/>
                <a:gd name="T6" fmla="*/ 28 w 147"/>
                <a:gd name="T7" fmla="*/ 1139 h 1339"/>
                <a:gd name="T8" fmla="*/ 56 w 147"/>
                <a:gd name="T9" fmla="*/ 933 h 1339"/>
                <a:gd name="T10" fmla="*/ 85 w 147"/>
                <a:gd name="T11" fmla="*/ 694 h 1339"/>
                <a:gd name="T12" fmla="*/ 114 w 147"/>
                <a:gd name="T13" fmla="*/ 452 h 1339"/>
                <a:gd name="T14" fmla="*/ 136 w 147"/>
                <a:gd name="T15" fmla="*/ 237 h 1339"/>
                <a:gd name="T16" fmla="*/ 147 w 147"/>
                <a:gd name="T17" fmla="*/ 76 h 1339"/>
                <a:gd name="T18" fmla="*/ 142 w 147"/>
                <a:gd name="T19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339">
                  <a:moveTo>
                    <a:pt x="142" y="0"/>
                  </a:moveTo>
                  <a:lnTo>
                    <a:pt x="0" y="1339"/>
                  </a:lnTo>
                  <a:lnTo>
                    <a:pt x="8" y="1284"/>
                  </a:lnTo>
                  <a:lnTo>
                    <a:pt x="28" y="1139"/>
                  </a:lnTo>
                  <a:lnTo>
                    <a:pt x="56" y="933"/>
                  </a:lnTo>
                  <a:lnTo>
                    <a:pt x="85" y="694"/>
                  </a:lnTo>
                  <a:lnTo>
                    <a:pt x="114" y="452"/>
                  </a:lnTo>
                  <a:lnTo>
                    <a:pt x="136" y="237"/>
                  </a:lnTo>
                  <a:lnTo>
                    <a:pt x="147" y="7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160">
              <a:extLst>
                <a:ext uri="{FF2B5EF4-FFF2-40B4-BE49-F238E27FC236}">
                  <a16:creationId xmlns:a16="http://schemas.microsoft.com/office/drawing/2014/main" id="{10250113-FC1B-BD3B-6E8E-712EF759F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904"/>
              <a:ext cx="596" cy="56"/>
            </a:xfrm>
            <a:custGeom>
              <a:avLst/>
              <a:gdLst>
                <a:gd name="T0" fmla="*/ 133 w 1015"/>
                <a:gd name="T1" fmla="*/ 55 h 121"/>
                <a:gd name="T2" fmla="*/ 663 w 1015"/>
                <a:gd name="T3" fmla="*/ 103 h 121"/>
                <a:gd name="T4" fmla="*/ 665 w 1015"/>
                <a:gd name="T5" fmla="*/ 103 h 121"/>
                <a:gd name="T6" fmla="*/ 670 w 1015"/>
                <a:gd name="T7" fmla="*/ 104 h 121"/>
                <a:gd name="T8" fmla="*/ 678 w 1015"/>
                <a:gd name="T9" fmla="*/ 105 h 121"/>
                <a:gd name="T10" fmla="*/ 689 w 1015"/>
                <a:gd name="T11" fmla="*/ 106 h 121"/>
                <a:gd name="T12" fmla="*/ 704 w 1015"/>
                <a:gd name="T13" fmla="*/ 108 h 121"/>
                <a:gd name="T14" fmla="*/ 721 w 1015"/>
                <a:gd name="T15" fmla="*/ 110 h 121"/>
                <a:gd name="T16" fmla="*/ 741 w 1015"/>
                <a:gd name="T17" fmla="*/ 111 h 121"/>
                <a:gd name="T18" fmla="*/ 764 w 1015"/>
                <a:gd name="T19" fmla="*/ 113 h 121"/>
                <a:gd name="T20" fmla="*/ 788 w 1015"/>
                <a:gd name="T21" fmla="*/ 116 h 121"/>
                <a:gd name="T22" fmla="*/ 816 w 1015"/>
                <a:gd name="T23" fmla="*/ 117 h 121"/>
                <a:gd name="T24" fmla="*/ 845 w 1015"/>
                <a:gd name="T25" fmla="*/ 119 h 121"/>
                <a:gd name="T26" fmla="*/ 876 w 1015"/>
                <a:gd name="T27" fmla="*/ 120 h 121"/>
                <a:gd name="T28" fmla="*/ 908 w 1015"/>
                <a:gd name="T29" fmla="*/ 121 h 121"/>
                <a:gd name="T30" fmla="*/ 943 w 1015"/>
                <a:gd name="T31" fmla="*/ 121 h 121"/>
                <a:gd name="T32" fmla="*/ 978 w 1015"/>
                <a:gd name="T33" fmla="*/ 121 h 121"/>
                <a:gd name="T34" fmla="*/ 1015 w 1015"/>
                <a:gd name="T35" fmla="*/ 121 h 121"/>
                <a:gd name="T36" fmla="*/ 1014 w 1015"/>
                <a:gd name="T37" fmla="*/ 121 h 121"/>
                <a:gd name="T38" fmla="*/ 1009 w 1015"/>
                <a:gd name="T39" fmla="*/ 121 h 121"/>
                <a:gd name="T40" fmla="*/ 1003 w 1015"/>
                <a:gd name="T41" fmla="*/ 120 h 121"/>
                <a:gd name="T42" fmla="*/ 993 w 1015"/>
                <a:gd name="T43" fmla="*/ 119 h 121"/>
                <a:gd name="T44" fmla="*/ 981 w 1015"/>
                <a:gd name="T45" fmla="*/ 119 h 121"/>
                <a:gd name="T46" fmla="*/ 966 w 1015"/>
                <a:gd name="T47" fmla="*/ 117 h 121"/>
                <a:gd name="T48" fmla="*/ 948 w 1015"/>
                <a:gd name="T49" fmla="*/ 116 h 121"/>
                <a:gd name="T50" fmla="*/ 928 w 1015"/>
                <a:gd name="T51" fmla="*/ 113 h 121"/>
                <a:gd name="T52" fmla="*/ 905 w 1015"/>
                <a:gd name="T53" fmla="*/ 111 h 121"/>
                <a:gd name="T54" fmla="*/ 879 w 1015"/>
                <a:gd name="T55" fmla="*/ 109 h 121"/>
                <a:gd name="T56" fmla="*/ 852 w 1015"/>
                <a:gd name="T57" fmla="*/ 105 h 121"/>
                <a:gd name="T58" fmla="*/ 821 w 1015"/>
                <a:gd name="T59" fmla="*/ 102 h 121"/>
                <a:gd name="T60" fmla="*/ 787 w 1015"/>
                <a:gd name="T61" fmla="*/ 98 h 121"/>
                <a:gd name="T62" fmla="*/ 751 w 1015"/>
                <a:gd name="T63" fmla="*/ 94 h 121"/>
                <a:gd name="T64" fmla="*/ 712 w 1015"/>
                <a:gd name="T65" fmla="*/ 89 h 121"/>
                <a:gd name="T66" fmla="*/ 672 w 1015"/>
                <a:gd name="T67" fmla="*/ 83 h 121"/>
                <a:gd name="T68" fmla="*/ 35 w 1015"/>
                <a:gd name="T69" fmla="*/ 52 h 121"/>
                <a:gd name="T70" fmla="*/ 34 w 1015"/>
                <a:gd name="T71" fmla="*/ 52 h 121"/>
                <a:gd name="T72" fmla="*/ 29 w 1015"/>
                <a:gd name="T73" fmla="*/ 51 h 121"/>
                <a:gd name="T74" fmla="*/ 23 w 1015"/>
                <a:gd name="T75" fmla="*/ 50 h 121"/>
                <a:gd name="T76" fmla="*/ 18 w 1015"/>
                <a:gd name="T77" fmla="*/ 45 h 121"/>
                <a:gd name="T78" fmla="*/ 12 w 1015"/>
                <a:gd name="T79" fmla="*/ 40 h 121"/>
                <a:gd name="T80" fmla="*/ 6 w 1015"/>
                <a:gd name="T81" fmla="*/ 30 h 121"/>
                <a:gd name="T82" fmla="*/ 3 w 1015"/>
                <a:gd name="T83" fmla="*/ 18 h 121"/>
                <a:gd name="T84" fmla="*/ 3 w 1015"/>
                <a:gd name="T85" fmla="*/ 0 h 121"/>
                <a:gd name="T86" fmla="*/ 1 w 1015"/>
                <a:gd name="T87" fmla="*/ 3 h 121"/>
                <a:gd name="T88" fmla="*/ 0 w 1015"/>
                <a:gd name="T89" fmla="*/ 7 h 121"/>
                <a:gd name="T90" fmla="*/ 0 w 1015"/>
                <a:gd name="T91" fmla="*/ 14 h 121"/>
                <a:gd name="T92" fmla="*/ 6 w 1015"/>
                <a:gd name="T93" fmla="*/ 23 h 121"/>
                <a:gd name="T94" fmla="*/ 19 w 1015"/>
                <a:gd name="T95" fmla="*/ 33 h 121"/>
                <a:gd name="T96" fmla="*/ 43 w 1015"/>
                <a:gd name="T97" fmla="*/ 42 h 121"/>
                <a:gd name="T98" fmla="*/ 80 w 1015"/>
                <a:gd name="T99" fmla="*/ 49 h 121"/>
                <a:gd name="T100" fmla="*/ 133 w 1015"/>
                <a:gd name="T101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5" h="121">
                  <a:moveTo>
                    <a:pt x="133" y="55"/>
                  </a:moveTo>
                  <a:lnTo>
                    <a:pt x="663" y="103"/>
                  </a:lnTo>
                  <a:lnTo>
                    <a:pt x="665" y="103"/>
                  </a:lnTo>
                  <a:lnTo>
                    <a:pt x="670" y="104"/>
                  </a:lnTo>
                  <a:lnTo>
                    <a:pt x="678" y="105"/>
                  </a:lnTo>
                  <a:lnTo>
                    <a:pt x="689" y="106"/>
                  </a:lnTo>
                  <a:lnTo>
                    <a:pt x="704" y="108"/>
                  </a:lnTo>
                  <a:lnTo>
                    <a:pt x="721" y="110"/>
                  </a:lnTo>
                  <a:lnTo>
                    <a:pt x="741" y="111"/>
                  </a:lnTo>
                  <a:lnTo>
                    <a:pt x="764" y="113"/>
                  </a:lnTo>
                  <a:lnTo>
                    <a:pt x="788" y="116"/>
                  </a:lnTo>
                  <a:lnTo>
                    <a:pt x="816" y="117"/>
                  </a:lnTo>
                  <a:lnTo>
                    <a:pt x="845" y="119"/>
                  </a:lnTo>
                  <a:lnTo>
                    <a:pt x="876" y="120"/>
                  </a:lnTo>
                  <a:lnTo>
                    <a:pt x="908" y="121"/>
                  </a:lnTo>
                  <a:lnTo>
                    <a:pt x="943" y="121"/>
                  </a:lnTo>
                  <a:lnTo>
                    <a:pt x="978" y="121"/>
                  </a:lnTo>
                  <a:lnTo>
                    <a:pt x="1015" y="121"/>
                  </a:lnTo>
                  <a:lnTo>
                    <a:pt x="1014" y="121"/>
                  </a:lnTo>
                  <a:lnTo>
                    <a:pt x="1009" y="121"/>
                  </a:lnTo>
                  <a:lnTo>
                    <a:pt x="1003" y="120"/>
                  </a:lnTo>
                  <a:lnTo>
                    <a:pt x="993" y="119"/>
                  </a:lnTo>
                  <a:lnTo>
                    <a:pt x="981" y="119"/>
                  </a:lnTo>
                  <a:lnTo>
                    <a:pt x="966" y="117"/>
                  </a:lnTo>
                  <a:lnTo>
                    <a:pt x="948" y="116"/>
                  </a:lnTo>
                  <a:lnTo>
                    <a:pt x="928" y="113"/>
                  </a:lnTo>
                  <a:lnTo>
                    <a:pt x="905" y="111"/>
                  </a:lnTo>
                  <a:lnTo>
                    <a:pt x="879" y="109"/>
                  </a:lnTo>
                  <a:lnTo>
                    <a:pt x="852" y="105"/>
                  </a:lnTo>
                  <a:lnTo>
                    <a:pt x="821" y="102"/>
                  </a:lnTo>
                  <a:lnTo>
                    <a:pt x="787" y="98"/>
                  </a:lnTo>
                  <a:lnTo>
                    <a:pt x="751" y="94"/>
                  </a:lnTo>
                  <a:lnTo>
                    <a:pt x="712" y="89"/>
                  </a:lnTo>
                  <a:lnTo>
                    <a:pt x="672" y="83"/>
                  </a:lnTo>
                  <a:lnTo>
                    <a:pt x="35" y="52"/>
                  </a:lnTo>
                  <a:lnTo>
                    <a:pt x="34" y="52"/>
                  </a:lnTo>
                  <a:lnTo>
                    <a:pt x="29" y="51"/>
                  </a:lnTo>
                  <a:lnTo>
                    <a:pt x="23" y="50"/>
                  </a:lnTo>
                  <a:lnTo>
                    <a:pt x="18" y="45"/>
                  </a:lnTo>
                  <a:lnTo>
                    <a:pt x="12" y="40"/>
                  </a:lnTo>
                  <a:lnTo>
                    <a:pt x="6" y="30"/>
                  </a:lnTo>
                  <a:lnTo>
                    <a:pt x="3" y="18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6" y="23"/>
                  </a:lnTo>
                  <a:lnTo>
                    <a:pt x="19" y="33"/>
                  </a:lnTo>
                  <a:lnTo>
                    <a:pt x="43" y="42"/>
                  </a:lnTo>
                  <a:lnTo>
                    <a:pt x="80" y="49"/>
                  </a:lnTo>
                  <a:lnTo>
                    <a:pt x="133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161">
              <a:extLst>
                <a:ext uri="{FF2B5EF4-FFF2-40B4-BE49-F238E27FC236}">
                  <a16:creationId xmlns:a16="http://schemas.microsoft.com/office/drawing/2014/main" id="{1D19875F-D1C1-F951-4AA7-B97FADDB9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59"/>
              <a:ext cx="69" cy="559"/>
            </a:xfrm>
            <a:custGeom>
              <a:avLst/>
              <a:gdLst>
                <a:gd name="T0" fmla="*/ 118 w 118"/>
                <a:gd name="T1" fmla="*/ 0 h 1211"/>
                <a:gd name="T2" fmla="*/ 0 w 118"/>
                <a:gd name="T3" fmla="*/ 1211 h 1211"/>
                <a:gd name="T4" fmla="*/ 3 w 118"/>
                <a:gd name="T5" fmla="*/ 1160 h 1211"/>
                <a:gd name="T6" fmla="*/ 11 w 118"/>
                <a:gd name="T7" fmla="*/ 1023 h 1211"/>
                <a:gd name="T8" fmla="*/ 23 w 118"/>
                <a:gd name="T9" fmla="*/ 828 h 1211"/>
                <a:gd name="T10" fmla="*/ 38 w 118"/>
                <a:gd name="T11" fmla="*/ 606 h 1211"/>
                <a:gd name="T12" fmla="*/ 57 w 118"/>
                <a:gd name="T13" fmla="*/ 383 h 1211"/>
                <a:gd name="T14" fmla="*/ 76 w 118"/>
                <a:gd name="T15" fmla="*/ 189 h 1211"/>
                <a:gd name="T16" fmla="*/ 97 w 118"/>
                <a:gd name="T17" fmla="*/ 52 h 1211"/>
                <a:gd name="T18" fmla="*/ 118 w 118"/>
                <a:gd name="T19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211">
                  <a:moveTo>
                    <a:pt x="118" y="0"/>
                  </a:moveTo>
                  <a:lnTo>
                    <a:pt x="0" y="1211"/>
                  </a:lnTo>
                  <a:lnTo>
                    <a:pt x="3" y="1160"/>
                  </a:lnTo>
                  <a:lnTo>
                    <a:pt x="11" y="1023"/>
                  </a:lnTo>
                  <a:lnTo>
                    <a:pt x="23" y="828"/>
                  </a:lnTo>
                  <a:lnTo>
                    <a:pt x="38" y="606"/>
                  </a:lnTo>
                  <a:lnTo>
                    <a:pt x="57" y="383"/>
                  </a:lnTo>
                  <a:lnTo>
                    <a:pt x="76" y="189"/>
                  </a:lnTo>
                  <a:lnTo>
                    <a:pt x="97" y="5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162">
              <a:extLst>
                <a:ext uri="{FF2B5EF4-FFF2-40B4-BE49-F238E27FC236}">
                  <a16:creationId xmlns:a16="http://schemas.microsoft.com/office/drawing/2014/main" id="{82A72E02-CE81-F461-3AF0-259A7DD3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316"/>
              <a:ext cx="91" cy="605"/>
            </a:xfrm>
            <a:custGeom>
              <a:avLst/>
              <a:gdLst>
                <a:gd name="T0" fmla="*/ 146 w 153"/>
                <a:gd name="T1" fmla="*/ 0 h 1314"/>
                <a:gd name="T2" fmla="*/ 0 w 153"/>
                <a:gd name="T3" fmla="*/ 1314 h 1314"/>
                <a:gd name="T4" fmla="*/ 2 w 153"/>
                <a:gd name="T5" fmla="*/ 1299 h 1314"/>
                <a:gd name="T6" fmla="*/ 8 w 153"/>
                <a:gd name="T7" fmla="*/ 1259 h 1314"/>
                <a:gd name="T8" fmla="*/ 17 w 153"/>
                <a:gd name="T9" fmla="*/ 1195 h 1314"/>
                <a:gd name="T10" fmla="*/ 29 w 153"/>
                <a:gd name="T11" fmla="*/ 1112 h 1314"/>
                <a:gd name="T12" fmla="*/ 42 w 153"/>
                <a:gd name="T13" fmla="*/ 1014 h 1314"/>
                <a:gd name="T14" fmla="*/ 57 w 153"/>
                <a:gd name="T15" fmla="*/ 904 h 1314"/>
                <a:gd name="T16" fmla="*/ 74 w 153"/>
                <a:gd name="T17" fmla="*/ 787 h 1314"/>
                <a:gd name="T18" fmla="*/ 90 w 153"/>
                <a:gd name="T19" fmla="*/ 665 h 1314"/>
                <a:gd name="T20" fmla="*/ 106 w 153"/>
                <a:gd name="T21" fmla="*/ 544 h 1314"/>
                <a:gd name="T22" fmla="*/ 120 w 153"/>
                <a:gd name="T23" fmla="*/ 425 h 1314"/>
                <a:gd name="T24" fmla="*/ 132 w 153"/>
                <a:gd name="T25" fmla="*/ 315 h 1314"/>
                <a:gd name="T26" fmla="*/ 143 w 153"/>
                <a:gd name="T27" fmla="*/ 214 h 1314"/>
                <a:gd name="T28" fmla="*/ 150 w 153"/>
                <a:gd name="T29" fmla="*/ 129 h 1314"/>
                <a:gd name="T30" fmla="*/ 153 w 153"/>
                <a:gd name="T31" fmla="*/ 62 h 1314"/>
                <a:gd name="T32" fmla="*/ 152 w 153"/>
                <a:gd name="T33" fmla="*/ 19 h 1314"/>
                <a:gd name="T34" fmla="*/ 146 w 153"/>
                <a:gd name="T35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314">
                  <a:moveTo>
                    <a:pt x="146" y="0"/>
                  </a:moveTo>
                  <a:lnTo>
                    <a:pt x="0" y="1314"/>
                  </a:lnTo>
                  <a:lnTo>
                    <a:pt x="2" y="1299"/>
                  </a:lnTo>
                  <a:lnTo>
                    <a:pt x="8" y="1259"/>
                  </a:lnTo>
                  <a:lnTo>
                    <a:pt x="17" y="1195"/>
                  </a:lnTo>
                  <a:lnTo>
                    <a:pt x="29" y="1112"/>
                  </a:lnTo>
                  <a:lnTo>
                    <a:pt x="42" y="1014"/>
                  </a:lnTo>
                  <a:lnTo>
                    <a:pt x="57" y="904"/>
                  </a:lnTo>
                  <a:lnTo>
                    <a:pt x="74" y="787"/>
                  </a:lnTo>
                  <a:lnTo>
                    <a:pt x="90" y="665"/>
                  </a:lnTo>
                  <a:lnTo>
                    <a:pt x="106" y="544"/>
                  </a:lnTo>
                  <a:lnTo>
                    <a:pt x="120" y="425"/>
                  </a:lnTo>
                  <a:lnTo>
                    <a:pt x="132" y="315"/>
                  </a:lnTo>
                  <a:lnTo>
                    <a:pt x="143" y="214"/>
                  </a:lnTo>
                  <a:lnTo>
                    <a:pt x="150" y="129"/>
                  </a:lnTo>
                  <a:lnTo>
                    <a:pt x="153" y="62"/>
                  </a:lnTo>
                  <a:lnTo>
                    <a:pt x="152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163">
              <a:extLst>
                <a:ext uri="{FF2B5EF4-FFF2-40B4-BE49-F238E27FC236}">
                  <a16:creationId xmlns:a16="http://schemas.microsoft.com/office/drawing/2014/main" id="{F266F9BA-A071-7F35-0FAF-3FA781560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" y="856"/>
              <a:ext cx="86" cy="72"/>
            </a:xfrm>
            <a:custGeom>
              <a:avLst/>
              <a:gdLst>
                <a:gd name="T0" fmla="*/ 0 w 146"/>
                <a:gd name="T1" fmla="*/ 0 h 155"/>
                <a:gd name="T2" fmla="*/ 1 w 146"/>
                <a:gd name="T3" fmla="*/ 6 h 155"/>
                <a:gd name="T4" fmla="*/ 6 w 146"/>
                <a:gd name="T5" fmla="*/ 21 h 155"/>
                <a:gd name="T6" fmla="*/ 15 w 146"/>
                <a:gd name="T7" fmla="*/ 42 h 155"/>
                <a:gd name="T8" fmla="*/ 29 w 146"/>
                <a:gd name="T9" fmla="*/ 68 h 155"/>
                <a:gd name="T10" fmla="*/ 48 w 146"/>
                <a:gd name="T11" fmla="*/ 94 h 155"/>
                <a:gd name="T12" fmla="*/ 74 w 146"/>
                <a:gd name="T13" fmla="*/ 120 h 155"/>
                <a:gd name="T14" fmla="*/ 106 w 146"/>
                <a:gd name="T15" fmla="*/ 141 h 155"/>
                <a:gd name="T16" fmla="*/ 146 w 146"/>
                <a:gd name="T17" fmla="*/ 155 h 155"/>
                <a:gd name="T18" fmla="*/ 141 w 146"/>
                <a:gd name="T19" fmla="*/ 152 h 155"/>
                <a:gd name="T20" fmla="*/ 126 w 146"/>
                <a:gd name="T21" fmla="*/ 143 h 155"/>
                <a:gd name="T22" fmla="*/ 105 w 146"/>
                <a:gd name="T23" fmla="*/ 128 h 155"/>
                <a:gd name="T24" fmla="*/ 81 w 146"/>
                <a:gd name="T25" fmla="*/ 108 h 155"/>
                <a:gd name="T26" fmla="*/ 54 w 146"/>
                <a:gd name="T27" fmla="*/ 85 h 155"/>
                <a:gd name="T28" fmla="*/ 31 w 146"/>
                <a:gd name="T29" fmla="*/ 59 h 155"/>
                <a:gd name="T30" fmla="*/ 12 w 146"/>
                <a:gd name="T31" fmla="*/ 30 h 155"/>
                <a:gd name="T32" fmla="*/ 0 w 146"/>
                <a:gd name="T3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55">
                  <a:moveTo>
                    <a:pt x="0" y="0"/>
                  </a:moveTo>
                  <a:lnTo>
                    <a:pt x="1" y="6"/>
                  </a:lnTo>
                  <a:lnTo>
                    <a:pt x="6" y="21"/>
                  </a:lnTo>
                  <a:lnTo>
                    <a:pt x="15" y="42"/>
                  </a:lnTo>
                  <a:lnTo>
                    <a:pt x="29" y="68"/>
                  </a:lnTo>
                  <a:lnTo>
                    <a:pt x="48" y="94"/>
                  </a:lnTo>
                  <a:lnTo>
                    <a:pt x="74" y="120"/>
                  </a:lnTo>
                  <a:lnTo>
                    <a:pt x="106" y="141"/>
                  </a:lnTo>
                  <a:lnTo>
                    <a:pt x="146" y="155"/>
                  </a:lnTo>
                  <a:lnTo>
                    <a:pt x="141" y="152"/>
                  </a:lnTo>
                  <a:lnTo>
                    <a:pt x="126" y="143"/>
                  </a:lnTo>
                  <a:lnTo>
                    <a:pt x="105" y="128"/>
                  </a:lnTo>
                  <a:lnTo>
                    <a:pt x="81" y="108"/>
                  </a:lnTo>
                  <a:lnTo>
                    <a:pt x="54" y="85"/>
                  </a:lnTo>
                  <a:lnTo>
                    <a:pt x="31" y="59"/>
                  </a:lnTo>
                  <a:lnTo>
                    <a:pt x="1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164">
              <a:extLst>
                <a:ext uri="{FF2B5EF4-FFF2-40B4-BE49-F238E27FC236}">
                  <a16:creationId xmlns:a16="http://schemas.microsoft.com/office/drawing/2014/main" id="{547E1ECC-6F50-AA9D-4E0D-015387E75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348"/>
              <a:ext cx="85" cy="73"/>
            </a:xfrm>
            <a:custGeom>
              <a:avLst/>
              <a:gdLst>
                <a:gd name="T0" fmla="*/ 148 w 148"/>
                <a:gd name="T1" fmla="*/ 0 h 158"/>
                <a:gd name="T2" fmla="*/ 142 w 148"/>
                <a:gd name="T3" fmla="*/ 4 h 158"/>
                <a:gd name="T4" fmla="*/ 126 w 148"/>
                <a:gd name="T5" fmla="*/ 14 h 158"/>
                <a:gd name="T6" fmla="*/ 104 w 148"/>
                <a:gd name="T7" fmla="*/ 30 h 158"/>
                <a:gd name="T8" fmla="*/ 77 w 148"/>
                <a:gd name="T9" fmla="*/ 50 h 158"/>
                <a:gd name="T10" fmla="*/ 51 w 148"/>
                <a:gd name="T11" fmla="*/ 74 h 158"/>
                <a:gd name="T12" fmla="*/ 27 w 148"/>
                <a:gd name="T13" fmla="*/ 101 h 158"/>
                <a:gd name="T14" fmla="*/ 9 w 148"/>
                <a:gd name="T15" fmla="*/ 129 h 158"/>
                <a:gd name="T16" fmla="*/ 0 w 148"/>
                <a:gd name="T17" fmla="*/ 158 h 158"/>
                <a:gd name="T18" fmla="*/ 4 w 148"/>
                <a:gd name="T19" fmla="*/ 153 h 158"/>
                <a:gd name="T20" fmla="*/ 13 w 148"/>
                <a:gd name="T21" fmla="*/ 136 h 158"/>
                <a:gd name="T22" fmla="*/ 28 w 148"/>
                <a:gd name="T23" fmla="*/ 113 h 158"/>
                <a:gd name="T24" fmla="*/ 47 w 148"/>
                <a:gd name="T25" fmla="*/ 86 h 158"/>
                <a:gd name="T26" fmla="*/ 69 w 148"/>
                <a:gd name="T27" fmla="*/ 58 h 158"/>
                <a:gd name="T28" fmla="*/ 95 w 148"/>
                <a:gd name="T29" fmla="*/ 33 h 158"/>
                <a:gd name="T30" fmla="*/ 121 w 148"/>
                <a:gd name="T31" fmla="*/ 12 h 158"/>
                <a:gd name="T32" fmla="*/ 148 w 148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lnTo>
                    <a:pt x="142" y="4"/>
                  </a:lnTo>
                  <a:lnTo>
                    <a:pt x="126" y="14"/>
                  </a:lnTo>
                  <a:lnTo>
                    <a:pt x="104" y="30"/>
                  </a:lnTo>
                  <a:lnTo>
                    <a:pt x="77" y="50"/>
                  </a:lnTo>
                  <a:lnTo>
                    <a:pt x="51" y="74"/>
                  </a:lnTo>
                  <a:lnTo>
                    <a:pt x="27" y="101"/>
                  </a:lnTo>
                  <a:lnTo>
                    <a:pt x="9" y="129"/>
                  </a:lnTo>
                  <a:lnTo>
                    <a:pt x="0" y="158"/>
                  </a:lnTo>
                  <a:lnTo>
                    <a:pt x="4" y="153"/>
                  </a:lnTo>
                  <a:lnTo>
                    <a:pt x="13" y="136"/>
                  </a:lnTo>
                  <a:lnTo>
                    <a:pt x="28" y="113"/>
                  </a:lnTo>
                  <a:lnTo>
                    <a:pt x="47" y="86"/>
                  </a:lnTo>
                  <a:lnTo>
                    <a:pt x="69" y="58"/>
                  </a:lnTo>
                  <a:lnTo>
                    <a:pt x="95" y="33"/>
                  </a:lnTo>
                  <a:lnTo>
                    <a:pt x="121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970A887-BE14-9426-5297-86800AC70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691" y="3035922"/>
            <a:ext cx="1333500" cy="1604963"/>
          </a:xfrm>
          <a:prstGeom prst="rect">
            <a:avLst/>
          </a:prstGeom>
        </p:spPr>
      </p:pic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4344" y="2377223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52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shortest weight</a:t>
                </a:r>
                <a:r>
                  <a:rPr lang="en-US" dirty="0">
                    <a:solidFill>
                      <a:srgbClr val="3A3A82"/>
                    </a:solidFill>
                  </a:rPr>
                  <a:t> from </a:t>
                </a:r>
                <a:endParaRPr lang="en-US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using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edges.</a:t>
                </a: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for shortest weight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,0]=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 r="-63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CF6273E9-F7B6-2BC1-016B-E8332A0B2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51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edges via an intermediate edge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or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edges.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197706" y="158697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 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84BB66-EDDF-2677-3193-3309B26E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268" y="4490510"/>
            <a:ext cx="271463" cy="2413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i="1" dirty="0">
                <a:latin typeface="Times New Roman" charset="0"/>
              </a:rPr>
              <a:t>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229B9-E185-5A8C-0C98-FCCF99762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4117448"/>
            <a:ext cx="269875" cy="2413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i="1" dirty="0">
                <a:latin typeface="Times New Roman" charset="0"/>
              </a:rPr>
              <a:t>v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6F0434-1954-5151-A71F-0CB99587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1" y="3707873"/>
            <a:ext cx="271462" cy="2428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i="1" dirty="0">
                <a:latin typeface="Times New Roman" charset="0"/>
              </a:rPr>
              <a:t>s</a:t>
            </a:r>
          </a:p>
        </p:txBody>
      </p:sp>
      <p:cxnSp>
        <p:nvCxnSpPr>
          <p:cNvPr id="8" name="AutoShape 14">
            <a:extLst>
              <a:ext uri="{FF2B5EF4-FFF2-40B4-BE49-F238E27FC236}">
                <a16:creationId xmlns:a16="http://schemas.microsoft.com/office/drawing/2014/main" id="{5F57B774-BF5E-0FE0-3789-1F84BEB24B72}"/>
              </a:ext>
            </a:extLst>
          </p:cNvPr>
          <p:cNvCxnSpPr>
            <a:cxnSpLocks noChangeShapeType="1"/>
            <a:stCxn id="4" idx="5"/>
            <a:endCxn id="3" idx="2"/>
          </p:cNvCxnSpPr>
          <p:nvPr/>
        </p:nvCxnSpPr>
        <p:spPr bwMode="auto">
          <a:xfrm rot="16200000" flipH="1">
            <a:off x="4101307" y="3272104"/>
            <a:ext cx="303213" cy="1628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8C7DD9-734E-1426-3D29-C0439BC15351}"/>
                  </a:ext>
                </a:extLst>
              </p:cNvPr>
              <p:cNvSpPr txBox="1"/>
              <p:nvPr/>
            </p:nvSpPr>
            <p:spPr>
              <a:xfrm>
                <a:off x="3613944" y="3467051"/>
                <a:ext cx="47081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3A3A82"/>
                    </a:solidFill>
                  </a:rPr>
                  <a:t>Shortest path uses</a:t>
                </a:r>
              </a:p>
              <a:p>
                <a:r>
                  <a:rPr lang="en-US" sz="1800" dirty="0">
                    <a:solidFill>
                      <a:srgbClr val="3A3A82"/>
                    </a:solidFill>
                  </a:rPr>
                  <a:t> at most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rgbClr val="3A3A82"/>
                    </a:solidFill>
                  </a:rPr>
                  <a:t> edges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8C7DD9-734E-1426-3D29-C0439BC1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944" y="3467051"/>
                <a:ext cx="4708132" cy="646331"/>
              </a:xfrm>
              <a:prstGeom prst="rect">
                <a:avLst/>
              </a:prstGeom>
              <a:blipFill>
                <a:blip r:embed="rId4"/>
                <a:stretch>
                  <a:fillRect l="-116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16249-B30D-9FF6-68E2-2C83833D9802}"/>
                  </a:ext>
                </a:extLst>
              </p:cNvPr>
              <p:cNvSpPr txBox="1"/>
              <p:nvPr/>
            </p:nvSpPr>
            <p:spPr>
              <a:xfrm>
                <a:off x="2123844" y="4444819"/>
                <a:ext cx="47081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3A3A82"/>
                    </a:solidFill>
                  </a:rPr>
                  <a:t>Shortest Path uses </a:t>
                </a:r>
              </a:p>
              <a:p>
                <a:r>
                  <a:rPr lang="en-US" sz="1800" dirty="0">
                    <a:solidFill>
                      <a:srgbClr val="3A3A82"/>
                    </a:solidFill>
                  </a:rPr>
                  <a:t>via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>
                    <a:solidFill>
                      <a:srgbClr val="3A3A82"/>
                    </a:solidFill>
                  </a:rPr>
                  <a:t> at most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rgbClr val="3A3A82"/>
                    </a:solidFill>
                  </a:rPr>
                  <a:t> edges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16249-B30D-9FF6-68E2-2C83833D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44" y="4444819"/>
                <a:ext cx="4708132" cy="646331"/>
              </a:xfrm>
              <a:prstGeom prst="rect">
                <a:avLst/>
              </a:prstGeom>
              <a:blipFill>
                <a:blip r:embed="rId5"/>
                <a:stretch>
                  <a:fillRect l="-103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AutoShape 14">
            <a:extLst>
              <a:ext uri="{FF2B5EF4-FFF2-40B4-BE49-F238E27FC236}">
                <a16:creationId xmlns:a16="http://schemas.microsoft.com/office/drawing/2014/main" id="{0787A3A1-AF77-0AFA-C1D7-5148136E018C}"/>
              </a:ext>
            </a:extLst>
          </p:cNvPr>
          <p:cNvCxnSpPr>
            <a:cxnSpLocks noChangeShapeType="1"/>
            <a:stCxn id="4" idx="4"/>
          </p:cNvCxnSpPr>
          <p:nvPr/>
        </p:nvCxnSpPr>
        <p:spPr bwMode="auto">
          <a:xfrm rot="16200000" flipH="1">
            <a:off x="3556819" y="3736423"/>
            <a:ext cx="706754" cy="113542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8DC12B-B9D1-BFE8-FD16-A107C99B11D6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4701541" y="4323410"/>
            <a:ext cx="424332" cy="23454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3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edges via an intermediate edge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or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edges.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197706" y="158697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 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84BB66-EDDF-2677-3193-3309B26E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268" y="4490510"/>
            <a:ext cx="271463" cy="2413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i="1" dirty="0">
                <a:latin typeface="Times New Roman" charset="0"/>
              </a:rPr>
              <a:t>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229B9-E185-5A8C-0C98-FCCF99762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4117448"/>
            <a:ext cx="269875" cy="2413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i="1" dirty="0">
                <a:latin typeface="Times New Roman" charset="0"/>
              </a:rPr>
              <a:t>v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6F0434-1954-5151-A71F-0CB99587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1" y="3707873"/>
            <a:ext cx="271462" cy="2428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b="1" i="1" dirty="0">
                <a:latin typeface="Times New Roman" charset="0"/>
              </a:rPr>
              <a:t>s</a:t>
            </a:r>
          </a:p>
        </p:txBody>
      </p:sp>
      <p:cxnSp>
        <p:nvCxnSpPr>
          <p:cNvPr id="8" name="AutoShape 14">
            <a:extLst>
              <a:ext uri="{FF2B5EF4-FFF2-40B4-BE49-F238E27FC236}">
                <a16:creationId xmlns:a16="http://schemas.microsoft.com/office/drawing/2014/main" id="{5F57B774-BF5E-0FE0-3789-1F84BEB24B72}"/>
              </a:ext>
            </a:extLst>
          </p:cNvPr>
          <p:cNvCxnSpPr>
            <a:cxnSpLocks noChangeShapeType="1"/>
            <a:stCxn id="4" idx="5"/>
            <a:endCxn id="3" idx="2"/>
          </p:cNvCxnSpPr>
          <p:nvPr/>
        </p:nvCxnSpPr>
        <p:spPr bwMode="auto">
          <a:xfrm rot="16200000" flipH="1">
            <a:off x="4101307" y="3272104"/>
            <a:ext cx="303213" cy="1628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8C7DD9-734E-1426-3D29-C0439BC15351}"/>
                  </a:ext>
                </a:extLst>
              </p:cNvPr>
              <p:cNvSpPr txBox="1"/>
              <p:nvPr/>
            </p:nvSpPr>
            <p:spPr>
              <a:xfrm>
                <a:off x="3613944" y="3467051"/>
                <a:ext cx="47081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3A3A82"/>
                    </a:solidFill>
                  </a:rPr>
                  <a:t>Shortest path uses</a:t>
                </a:r>
              </a:p>
              <a:p>
                <a:r>
                  <a:rPr lang="en-US" sz="1800" dirty="0">
                    <a:solidFill>
                      <a:srgbClr val="3A3A82"/>
                    </a:solidFill>
                  </a:rPr>
                  <a:t> at most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rgbClr val="3A3A82"/>
                    </a:solidFill>
                  </a:rPr>
                  <a:t> edges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8C7DD9-734E-1426-3D29-C0439BC1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944" y="3467051"/>
                <a:ext cx="4708132" cy="646331"/>
              </a:xfrm>
              <a:prstGeom prst="rect">
                <a:avLst/>
              </a:prstGeom>
              <a:blipFill>
                <a:blip r:embed="rId4"/>
                <a:stretch>
                  <a:fillRect l="-116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16249-B30D-9FF6-68E2-2C83833D9802}"/>
                  </a:ext>
                </a:extLst>
              </p:cNvPr>
              <p:cNvSpPr txBox="1"/>
              <p:nvPr/>
            </p:nvSpPr>
            <p:spPr>
              <a:xfrm>
                <a:off x="2123844" y="4444819"/>
                <a:ext cx="47081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3A3A82"/>
                    </a:solidFill>
                  </a:rPr>
                  <a:t>Shortest Path uses </a:t>
                </a:r>
              </a:p>
              <a:p>
                <a:r>
                  <a:rPr lang="en-US" sz="1800" dirty="0">
                    <a:solidFill>
                      <a:srgbClr val="3A3A82"/>
                    </a:solidFill>
                  </a:rPr>
                  <a:t>via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>
                    <a:solidFill>
                      <a:srgbClr val="3A3A82"/>
                    </a:solidFill>
                  </a:rPr>
                  <a:t> at most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rgbClr val="3A3A82"/>
                    </a:solidFill>
                  </a:rPr>
                  <a:t> edges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16249-B30D-9FF6-68E2-2C83833D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44" y="4444819"/>
                <a:ext cx="4708132" cy="646331"/>
              </a:xfrm>
              <a:prstGeom prst="rect">
                <a:avLst/>
              </a:prstGeom>
              <a:blipFill>
                <a:blip r:embed="rId5"/>
                <a:stretch>
                  <a:fillRect l="-103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AutoShape 14">
            <a:extLst>
              <a:ext uri="{FF2B5EF4-FFF2-40B4-BE49-F238E27FC236}">
                <a16:creationId xmlns:a16="http://schemas.microsoft.com/office/drawing/2014/main" id="{0787A3A1-AF77-0AFA-C1D7-5148136E018C}"/>
              </a:ext>
            </a:extLst>
          </p:cNvPr>
          <p:cNvCxnSpPr>
            <a:cxnSpLocks noChangeShapeType="1"/>
            <a:stCxn id="4" idx="4"/>
          </p:cNvCxnSpPr>
          <p:nvPr/>
        </p:nvCxnSpPr>
        <p:spPr bwMode="auto">
          <a:xfrm rot="16200000" flipH="1">
            <a:off x="3556819" y="3736423"/>
            <a:ext cx="706754" cy="113542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8DC12B-B9D1-BFE8-FD16-A107C99B11D6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4701541" y="4323410"/>
            <a:ext cx="424332" cy="23454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18B741-F1F8-4C11-7323-F5013B7C1B32}"/>
                  </a:ext>
                </a:extLst>
              </p:cNvPr>
              <p:cNvSpPr txBox="1"/>
              <p:nvPr/>
            </p:nvSpPr>
            <p:spPr>
              <a:xfrm>
                <a:off x="197706" y="5451165"/>
                <a:ext cx="8809561" cy="653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limLow>
                            <m:limLowPr>
                              <m:ctrlPr>
                                <a:rPr lang="en-US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lit/>
                            </m:r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sz="2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−1]+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lit/>
                                </m:rPr>
                                <a:rPr lang="en-US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e>
                          </m:func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18B741-F1F8-4C11-7323-F5013B7C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6" y="5451165"/>
                <a:ext cx="8809561" cy="6532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625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5547174" y="373560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5594931" y="3678777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III: Bellman-Ford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" name="Picture 46" descr="\documentclass{article}&#10;\usepackage{amsmath}&#10;\pagestyle{empty}&#10;\begin{document}&#10;&#10;$\textbf{return } \textrm{DP}[w][n-1]$&#10;&#10;&#10;\end{document}" title="IguanaTex Bitmap Display">
            <a:extLst>
              <a:ext uri="{FF2B5EF4-FFF2-40B4-BE49-F238E27FC236}">
                <a16:creationId xmlns:a16="http://schemas.microsoft.com/office/drawing/2014/main" id="{8394AA1E-8B9F-4572-B9E7-71660C3633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0806" y="5258285"/>
            <a:ext cx="2815469" cy="31283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Array d[][]&#10;&#10;&#10;\end{document}" title="IguanaTex Bitmap Display">
            <a:extLst>
              <a:ext uri="{FF2B5EF4-FFF2-40B4-BE49-F238E27FC236}">
                <a16:creationId xmlns:a16="http://schemas.microsoft.com/office/drawing/2014/main" id="{4EBC87C3-BA91-877B-0499-253962BFEC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5131" y="1877907"/>
            <a:ext cx="1363712" cy="312830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begin{document}&#10;&#10;$\textrm{d}[s,k] \leftarrow 0$&#10;&#10;&#10;\end{document}" title="IguanaTex Bitmap Display">
            <a:extLst>
              <a:ext uri="{FF2B5EF4-FFF2-40B4-BE49-F238E27FC236}">
                <a16:creationId xmlns:a16="http://schemas.microsoft.com/office/drawing/2014/main" id="{E797DFF1-F6B2-85A8-233D-55DFC3F582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1147" y="2584820"/>
            <a:ext cx="1419909" cy="312830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\textbf{If} $\textrm{d}[v,k]&gt; \textrm{d}[u,k-1]+w(u,v)$ \textbf{ then }&#10;&#10;&#10;\end{document}" title="IguanaTex Bitmap Display">
            <a:extLst>
              <a:ext uri="{FF2B5EF4-FFF2-40B4-BE49-F238E27FC236}">
                <a16:creationId xmlns:a16="http://schemas.microsoft.com/office/drawing/2014/main" id="{C1E73124-3776-63FB-83D8-3030E8B284A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47505" y="4434581"/>
            <a:ext cx="5220699" cy="312829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\textbf{For} $k = 0 \textrm{ to }n-1$ \textbf{do}&#10;&#10;&#10;\end{document}" title="IguanaTex Bitmap Display">
            <a:extLst>
              <a:ext uri="{FF2B5EF4-FFF2-40B4-BE49-F238E27FC236}">
                <a16:creationId xmlns:a16="http://schemas.microsoft.com/office/drawing/2014/main" id="{FB069674-A39D-792D-F81E-B5E31E6806D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45241" y="2257089"/>
            <a:ext cx="3032762" cy="222914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\textbf{For} $k = 1 \textrm{ to }n-1$ \textbf{do}&#10;&#10;&#10;\end{document}" title="IguanaTex Bitmap Display">
            <a:extLst>
              <a:ext uri="{FF2B5EF4-FFF2-40B4-BE49-F238E27FC236}">
                <a16:creationId xmlns:a16="http://schemas.microsoft.com/office/drawing/2014/main" id="{3BB1AE5D-6455-2273-466C-2C546447B49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5131" y="3726264"/>
            <a:ext cx="3032762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textrm{d}[u,0] \leftarrow +\infty$&#10;&#10;&#10;\end{document}" title="IguanaTex Bitmap Display">
            <a:extLst>
              <a:ext uri="{FF2B5EF4-FFF2-40B4-BE49-F238E27FC236}">
                <a16:creationId xmlns:a16="http://schemas.microsoft.com/office/drawing/2014/main" id="{AF7D2370-67A0-3F86-652F-7DEE71C3960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01146" y="3270764"/>
            <a:ext cx="1828273" cy="31283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For} $\textrm{each vertex }u\neq s$ \textbf{do}&#10;&#10;&#10;\end{document}" title="IguanaTex Bitmap Display">
            <a:extLst>
              <a:ext uri="{FF2B5EF4-FFF2-40B4-BE49-F238E27FC236}">
                <a16:creationId xmlns:a16="http://schemas.microsoft.com/office/drawing/2014/main" id="{87B04CDC-6EEB-785F-5913-C8A9BCD058D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45242" y="2963581"/>
            <a:ext cx="3465474" cy="290351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\textbf{For} $\textrm{each edge }(u,v)$ \textbf{do}&#10;&#10;&#10;\end{document}" title="IguanaTex Bitmap Display">
            <a:extLst>
              <a:ext uri="{FF2B5EF4-FFF2-40B4-BE49-F238E27FC236}">
                <a16:creationId xmlns:a16="http://schemas.microsoft.com/office/drawing/2014/main" id="{2683A0B9-C74A-916C-333F-58C9E60B8FF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98126" y="4063850"/>
            <a:ext cx="3212590" cy="31282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5543053" y="2289902"/>
            <a:ext cx="276820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5605299" y="2451832"/>
            <a:ext cx="4633644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5543053" y="5252481"/>
            <a:ext cx="2768200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2" name="Picture 61" descr="\documentclass{article}&#10;\usepackage{amsmath}&#10;\pagestyle{empty}&#10;\begin{document}&#10;&#10; $\textrm{d}[v,k] \leftarrow \textrm{d}[u,k-1]+w(u,v)$ &#10;&#10;&#10;\end{document}" title="IguanaTex Bitmap Display">
            <a:extLst>
              <a:ext uri="{FF2B5EF4-FFF2-40B4-BE49-F238E27FC236}">
                <a16:creationId xmlns:a16="http://schemas.microsoft.com/office/drawing/2014/main" id="{9DA52DFA-C9EC-89D4-856A-11669C5CBA3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266613" y="4805391"/>
            <a:ext cx="3960013" cy="312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1B8262-6ABD-2EC5-A4FB-D543E26EB0B0}"/>
                  </a:ext>
                </a:extLst>
              </p:cNvPr>
              <p:cNvSpPr txBox="1"/>
              <p:nvPr/>
            </p:nvSpPr>
            <p:spPr>
              <a:xfrm>
                <a:off x="4762731" y="5324637"/>
                <a:ext cx="463364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		Goal (shortest path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		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1B8262-6ABD-2EC5-A4FB-D543E26EB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31" y="5324637"/>
                <a:ext cx="4633644" cy="830997"/>
              </a:xfrm>
              <a:prstGeom prst="rect">
                <a:avLst/>
              </a:prstGeom>
              <a:blipFill>
                <a:blip r:embed="rId2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581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5547174" y="373560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5594931" y="3678777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III: Bellman-Ford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Why 2D? We can use less memory.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" name="Picture 46" descr="\documentclass{article}&#10;\usepackage{amsmath}&#10;\pagestyle{empty}&#10;\begin{document}&#10;&#10;$\textbf{return } \textrm{DP}[w][n-1]$&#10;&#10;&#10;\end{document}" title="IguanaTex Bitmap Display">
            <a:extLst>
              <a:ext uri="{FF2B5EF4-FFF2-40B4-BE49-F238E27FC236}">
                <a16:creationId xmlns:a16="http://schemas.microsoft.com/office/drawing/2014/main" id="{8394AA1E-8B9F-4572-B9E7-71660C3633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0806" y="5258285"/>
            <a:ext cx="2815469" cy="31283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Array d[][]&#10;&#10;&#10;\end{document}" title="IguanaTex Bitmap Display">
            <a:extLst>
              <a:ext uri="{FF2B5EF4-FFF2-40B4-BE49-F238E27FC236}">
                <a16:creationId xmlns:a16="http://schemas.microsoft.com/office/drawing/2014/main" id="{4EBC87C3-BA91-877B-0499-253962BFEC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5131" y="1877907"/>
            <a:ext cx="1363712" cy="312830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begin{document}&#10;&#10;$\textrm{d}[s,k] \leftarrow 0$&#10;&#10;&#10;\end{document}" title="IguanaTex Bitmap Display">
            <a:extLst>
              <a:ext uri="{FF2B5EF4-FFF2-40B4-BE49-F238E27FC236}">
                <a16:creationId xmlns:a16="http://schemas.microsoft.com/office/drawing/2014/main" id="{E797DFF1-F6B2-85A8-233D-55DFC3F582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1147" y="2584820"/>
            <a:ext cx="1419909" cy="312830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\textbf{If} $\textrm{d}[v,k]&gt; \textrm{d}[u,k-1]+w(u,v)$ \textbf{ then }&#10;&#10;&#10;\end{document}" title="IguanaTex Bitmap Display">
            <a:extLst>
              <a:ext uri="{FF2B5EF4-FFF2-40B4-BE49-F238E27FC236}">
                <a16:creationId xmlns:a16="http://schemas.microsoft.com/office/drawing/2014/main" id="{C1E73124-3776-63FB-83D8-3030E8B284A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47505" y="4434581"/>
            <a:ext cx="5220699" cy="312829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\textbf{For} $k = 0 \textrm{ to }n-1$ \textbf{do}&#10;&#10;&#10;\end{document}" title="IguanaTex Bitmap Display">
            <a:extLst>
              <a:ext uri="{FF2B5EF4-FFF2-40B4-BE49-F238E27FC236}">
                <a16:creationId xmlns:a16="http://schemas.microsoft.com/office/drawing/2014/main" id="{FB069674-A39D-792D-F81E-B5E31E6806D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45241" y="2257089"/>
            <a:ext cx="3032762" cy="222914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\textbf{For} $k = 1 \textrm{ to }n-1$ \textbf{do}&#10;&#10;&#10;\end{document}" title="IguanaTex Bitmap Display">
            <a:extLst>
              <a:ext uri="{FF2B5EF4-FFF2-40B4-BE49-F238E27FC236}">
                <a16:creationId xmlns:a16="http://schemas.microsoft.com/office/drawing/2014/main" id="{3BB1AE5D-6455-2273-466C-2C546447B49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5131" y="3726264"/>
            <a:ext cx="3032762" cy="21916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textrm{d}[u,0] \leftarrow +\infty$&#10;&#10;&#10;\end{document}" title="IguanaTex Bitmap Display">
            <a:extLst>
              <a:ext uri="{FF2B5EF4-FFF2-40B4-BE49-F238E27FC236}">
                <a16:creationId xmlns:a16="http://schemas.microsoft.com/office/drawing/2014/main" id="{AF7D2370-67A0-3F86-652F-7DEE71C3960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01146" y="3270764"/>
            <a:ext cx="1828273" cy="31283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For} $\textrm{each vertex }u\neq s$ \textbf{do}&#10;&#10;&#10;\end{document}" title="IguanaTex Bitmap Display">
            <a:extLst>
              <a:ext uri="{FF2B5EF4-FFF2-40B4-BE49-F238E27FC236}">
                <a16:creationId xmlns:a16="http://schemas.microsoft.com/office/drawing/2014/main" id="{87B04CDC-6EEB-785F-5913-C8A9BCD058D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45242" y="2963581"/>
            <a:ext cx="3465474" cy="290351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\textbf{For} $\textrm{each edge }(u,v)$ \textbf{do}&#10;&#10;&#10;\end{document}" title="IguanaTex Bitmap Display">
            <a:extLst>
              <a:ext uri="{FF2B5EF4-FFF2-40B4-BE49-F238E27FC236}">
                <a16:creationId xmlns:a16="http://schemas.microsoft.com/office/drawing/2014/main" id="{2683A0B9-C74A-916C-333F-58C9E60B8FF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98126" y="4063850"/>
            <a:ext cx="3212590" cy="31282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5543053" y="2289902"/>
            <a:ext cx="276820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5605299" y="2451832"/>
            <a:ext cx="4633644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5543053" y="5252481"/>
            <a:ext cx="2768200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2" name="Picture 61" descr="\documentclass{article}&#10;\usepackage{amsmath}&#10;\pagestyle{empty}&#10;\begin{document}&#10;&#10; $\textrm{d}[v,k] \leftarrow \textrm{d}[u,k-1]+w(u,v)$ &#10;&#10;&#10;\end{document}" title="IguanaTex Bitmap Display">
            <a:extLst>
              <a:ext uri="{FF2B5EF4-FFF2-40B4-BE49-F238E27FC236}">
                <a16:creationId xmlns:a16="http://schemas.microsoft.com/office/drawing/2014/main" id="{9DA52DFA-C9EC-89D4-856A-11669C5CBA3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266613" y="4805391"/>
            <a:ext cx="3960013" cy="312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1B8262-6ABD-2EC5-A4FB-D543E26EB0B0}"/>
                  </a:ext>
                </a:extLst>
              </p:cNvPr>
              <p:cNvSpPr txBox="1"/>
              <p:nvPr/>
            </p:nvSpPr>
            <p:spPr>
              <a:xfrm>
                <a:off x="4762731" y="5324637"/>
                <a:ext cx="463364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		Goal (shortest path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		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1B8262-6ABD-2EC5-A4FB-D543E26EB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31" y="5324637"/>
                <a:ext cx="4633644" cy="830997"/>
              </a:xfrm>
              <a:prstGeom prst="rect">
                <a:avLst/>
              </a:prstGeom>
              <a:blipFill>
                <a:blip r:embed="rId2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2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5547174" y="373560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5594931" y="3678777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III: Bellman-Ford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Algorithm to know.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23" descr="\documentclass{article}&#10;\usepackage{amsmath}&#10;\pagestyle{empty}&#10;\begin{document}&#10;&#10;$\textbf{return } \textrm{DP}[w]$&#10;&#10;&#10;\end{document}" title="IguanaTex Bitmap Display">
            <a:extLst>
              <a:ext uri="{FF2B5EF4-FFF2-40B4-BE49-F238E27FC236}">
                <a16:creationId xmlns:a16="http://schemas.microsoft.com/office/drawing/2014/main" id="{FE6B887A-5655-7023-8BC7-3E91FCAE61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40806" y="5216240"/>
            <a:ext cx="1920064" cy="31283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Array d[]&#10;&#10;&#10;\end{document}" title="IguanaTex Bitmap Display">
            <a:extLst>
              <a:ext uri="{FF2B5EF4-FFF2-40B4-BE49-F238E27FC236}">
                <a16:creationId xmlns:a16="http://schemas.microsoft.com/office/drawing/2014/main" id="{92A74C49-D898-9FE2-183D-74BC0CA6E9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35131" y="2172192"/>
            <a:ext cx="1191375" cy="31283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\textrm{d}[s] \leftarrow 0$&#10;&#10;&#10;\end{document}" title="IguanaTex Bitmap Display">
            <a:extLst>
              <a:ext uri="{FF2B5EF4-FFF2-40B4-BE49-F238E27FC236}">
                <a16:creationId xmlns:a16="http://schemas.microsoft.com/office/drawing/2014/main" id="{C59309B4-8A90-839B-6873-46F82F6EEF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1146" y="2584820"/>
            <a:ext cx="1110826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\textbf{If} $\textrm{d}[v]&gt; \textrm{d}[u]+w(u,v)$ \textbf{then }&#10;&#10;&#10;\end{document}" title="IguanaTex Bitmap Display">
            <a:extLst>
              <a:ext uri="{FF2B5EF4-FFF2-40B4-BE49-F238E27FC236}">
                <a16:creationId xmlns:a16="http://schemas.microsoft.com/office/drawing/2014/main" id="{53E68371-CA93-7065-8C90-DA4C14BE64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47506" y="4345246"/>
            <a:ext cx="3946900" cy="31282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}[u] \leftarrow +\infty$&#10;&#10;&#10;\end{document}" title="IguanaTex Bitmap Display">
            <a:extLst>
              <a:ext uri="{FF2B5EF4-FFF2-40B4-BE49-F238E27FC236}">
                <a16:creationId xmlns:a16="http://schemas.microsoft.com/office/drawing/2014/main" id="{B0713463-241E-A5DF-3402-2BD3B654683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1146" y="3270764"/>
            <a:ext cx="1534176" cy="31283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For} $\textrm{each vertex }u\neq s$ \textbf{do}&#10;&#10;&#10;\end{document}" title="IguanaTex Bitmap Display">
            <a:extLst>
              <a:ext uri="{FF2B5EF4-FFF2-40B4-BE49-F238E27FC236}">
                <a16:creationId xmlns:a16="http://schemas.microsoft.com/office/drawing/2014/main" id="{87B04CDC-6EEB-785F-5913-C8A9BCD058D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45242" y="2963581"/>
            <a:ext cx="3465474" cy="290351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\textbf{For} $\textrm{each edge }(u,v)$ \textbf{do}&#10;&#10;&#10;\end{document}" title="IguanaTex Bitmap Display">
            <a:extLst>
              <a:ext uri="{FF2B5EF4-FFF2-40B4-BE49-F238E27FC236}">
                <a16:creationId xmlns:a16="http://schemas.microsoft.com/office/drawing/2014/main" id="{2683A0B9-C74A-916C-333F-58C9E60B8FF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98126" y="3964004"/>
            <a:ext cx="3212590" cy="31282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5543053" y="2289902"/>
            <a:ext cx="276820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5605299" y="2451832"/>
            <a:ext cx="4633644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5543053" y="5252481"/>
            <a:ext cx="2768200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27" name="Picture 26" descr="\documentclass{article}&#10;\usepackage{amsmath}&#10;\pagestyle{empty}&#10;\begin{document}&#10;&#10; $\textrm{d}[v] \leftarrow \textrm{d}[u]+w(u,v)$ &#10;&#10;&#10;\end{document}" title="IguanaTex Bitmap Display">
            <a:extLst>
              <a:ext uri="{FF2B5EF4-FFF2-40B4-BE49-F238E27FC236}">
                <a16:creationId xmlns:a16="http://schemas.microsoft.com/office/drawing/2014/main" id="{E60AA3ED-2EDD-391F-15B9-91159930557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266613" y="4789626"/>
            <a:ext cx="2806102" cy="312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028ACC-827E-DB71-356D-9D140276934D}"/>
                  </a:ext>
                </a:extLst>
              </p:cNvPr>
              <p:cNvSpPr txBox="1"/>
              <p:nvPr/>
            </p:nvSpPr>
            <p:spPr>
              <a:xfrm>
                <a:off x="4762731" y="5324637"/>
                <a:ext cx="463364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		Goal (shortest path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		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028ACC-827E-DB71-356D-9D140276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31" y="5324637"/>
                <a:ext cx="4633644" cy="830997"/>
              </a:xfrm>
              <a:prstGeom prst="rect">
                <a:avLst/>
              </a:prstGeom>
              <a:blipFill>
                <a:blip r:embed="rId20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 descr="\documentclass{article}&#10;\usepackage{amsmath}&#10;\pagestyle{empty}&#10;\begin{document}&#10;&#10;\textbf{For} $k = 1 \textrm{ to }n-1$ \textbf{do}&#10;&#10;&#10;\end{document}" title="IguanaTex Bitmap Display">
            <a:extLst>
              <a:ext uri="{FF2B5EF4-FFF2-40B4-BE49-F238E27FC236}">
                <a16:creationId xmlns:a16="http://schemas.microsoft.com/office/drawing/2014/main" id="{C0336298-9209-F000-6D0F-8E4EDA9A479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5131" y="3673714"/>
            <a:ext cx="3032762" cy="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1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5547174" y="373560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5594931" y="3678777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III: Bellman-Ford</a:t>
            </a: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Algorithm to know.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23" descr="\documentclass{article}&#10;\usepackage{amsmath}&#10;\pagestyle{empty}&#10;\begin{document}&#10;&#10;$\textbf{return } \textrm{DP}[w]$&#10;&#10;&#10;\end{document}" title="IguanaTex Bitmap Display">
            <a:extLst>
              <a:ext uri="{FF2B5EF4-FFF2-40B4-BE49-F238E27FC236}">
                <a16:creationId xmlns:a16="http://schemas.microsoft.com/office/drawing/2014/main" id="{FE6B887A-5655-7023-8BC7-3E91FCAE61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0806" y="5216240"/>
            <a:ext cx="1920064" cy="31283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\textrm{d}[s] \leftarrow 0$&#10;&#10;&#10;\end{document}" title="IguanaTex Bitmap Display">
            <a:extLst>
              <a:ext uri="{FF2B5EF4-FFF2-40B4-BE49-F238E27FC236}">
                <a16:creationId xmlns:a16="http://schemas.microsoft.com/office/drawing/2014/main" id="{C59309B4-8A90-839B-6873-46F82F6EEF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1146" y="2584820"/>
            <a:ext cx="1110826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\textbf{If} $\textrm{d}[v]&gt; \textrm{d}[u]+w(u,v)$ \textbf{then }&#10;&#10;&#10;\end{document}" title="IguanaTex Bitmap Display">
            <a:extLst>
              <a:ext uri="{FF2B5EF4-FFF2-40B4-BE49-F238E27FC236}">
                <a16:creationId xmlns:a16="http://schemas.microsoft.com/office/drawing/2014/main" id="{53E68371-CA93-7065-8C90-DA4C14BE64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47506" y="4345246"/>
            <a:ext cx="3946900" cy="31282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d}[u] \leftarrow +\infty$&#10;&#10;&#10;\end{document}" title="IguanaTex Bitmap Display">
            <a:extLst>
              <a:ext uri="{FF2B5EF4-FFF2-40B4-BE49-F238E27FC236}">
                <a16:creationId xmlns:a16="http://schemas.microsoft.com/office/drawing/2014/main" id="{B0713463-241E-A5DF-3402-2BD3B654683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1146" y="3270764"/>
            <a:ext cx="1534176" cy="31283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For} $\textrm{each vertex }u\neq s$ \textbf{do}&#10;&#10;&#10;\end{document}" title="IguanaTex Bitmap Display">
            <a:extLst>
              <a:ext uri="{FF2B5EF4-FFF2-40B4-BE49-F238E27FC236}">
                <a16:creationId xmlns:a16="http://schemas.microsoft.com/office/drawing/2014/main" id="{87B04CDC-6EEB-785F-5913-C8A9BCD058D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45242" y="2963581"/>
            <a:ext cx="3465474" cy="290351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\textbf{For} $\textrm{each edge }(u,v)$ \textbf{do}&#10;&#10;&#10;\end{document}" title="IguanaTex Bitmap Display">
            <a:extLst>
              <a:ext uri="{FF2B5EF4-FFF2-40B4-BE49-F238E27FC236}">
                <a16:creationId xmlns:a16="http://schemas.microsoft.com/office/drawing/2014/main" id="{2683A0B9-C74A-916C-333F-58C9E60B8FF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98126" y="3964004"/>
            <a:ext cx="3212590" cy="31282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5543053" y="2289902"/>
            <a:ext cx="276820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5605299" y="2451832"/>
            <a:ext cx="4633644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5543053" y="5252481"/>
            <a:ext cx="2768200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06CC423-1230-6FD4-C931-B3925B971ED8}"/>
                  </a:ext>
                </a:extLst>
              </p:cNvPr>
              <p:cNvSpPr txBox="1"/>
              <p:nvPr/>
            </p:nvSpPr>
            <p:spPr>
              <a:xfrm>
                <a:off x="4762731" y="5324637"/>
                <a:ext cx="463364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		Goal (shortest path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		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06CC423-1230-6FD4-C931-B3925B97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31" y="5324637"/>
                <a:ext cx="4633644" cy="830997"/>
              </a:xfrm>
              <a:prstGeom prst="rect">
                <a:avLst/>
              </a:prstGeom>
              <a:blipFill>
                <a:blip r:embed="rId19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\documentclass{article}&#10;\usepackage{amsmath}&#10;\pagestyle{empty}&#10;\begin{document}&#10;&#10; $\textrm{d}[v] \leftarrow \textrm{d}[u]+w(u,v)$ &#10;&#10;&#10;\end{document}" title="IguanaTex Bitmap Display">
            <a:extLst>
              <a:ext uri="{FF2B5EF4-FFF2-40B4-BE49-F238E27FC236}">
                <a16:creationId xmlns:a16="http://schemas.microsoft.com/office/drawing/2014/main" id="{E60AA3ED-2EDD-391F-15B9-91159930557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266613" y="4789626"/>
            <a:ext cx="2806102" cy="3128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695BE0-89E3-5E6E-4511-43F28E494CEE}"/>
              </a:ext>
            </a:extLst>
          </p:cNvPr>
          <p:cNvSpPr/>
          <p:nvPr/>
        </p:nvSpPr>
        <p:spPr>
          <a:xfrm>
            <a:off x="771136" y="4120418"/>
            <a:ext cx="4247553" cy="1075549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3107FB-EDE5-56BB-DA07-96CAFCDA3F8D}"/>
                  </a:ext>
                </a:extLst>
              </p14:cNvPr>
              <p14:cNvContentPartPr/>
              <p14:nvPr/>
            </p14:nvContentPartPr>
            <p14:xfrm>
              <a:off x="5044659" y="4549047"/>
              <a:ext cx="997920" cy="386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3107FB-EDE5-56BB-DA07-96CAFCDA3F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38539" y="4542927"/>
                <a:ext cx="1010160" cy="3988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 descr="\documentclass{article}&#10;\usepackage{amsmath}&#10;\pagestyle{empty}&#10;\usepackage{xcolor}&#10;\begin{document}&#10;&#10;\textbf{\textcolor{red}{Relaxation of $(u,v)$}} &#10;&#10;\end{document}" title="IguanaTex Bitmap Display">
            <a:extLst>
              <a:ext uri="{FF2B5EF4-FFF2-40B4-BE49-F238E27FC236}">
                <a16:creationId xmlns:a16="http://schemas.microsoft.com/office/drawing/2014/main" id="{69173575-B104-FC33-7483-E9CD2DA2FBB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068549" y="4586428"/>
            <a:ext cx="2888521" cy="31283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\textbf{For} $k = 1 \textrm{ to }n-1$ \textbf{do}&#10;&#10;&#10;\end{document}" title="IguanaTex Bitmap Display">
            <a:extLst>
              <a:ext uri="{FF2B5EF4-FFF2-40B4-BE49-F238E27FC236}">
                <a16:creationId xmlns:a16="http://schemas.microsoft.com/office/drawing/2014/main" id="{7F85E6C7-D7D5-9A66-8DC9-7C5F23C6499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35131" y="3668459"/>
            <a:ext cx="3032762" cy="21916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Array d[]&#10;&#10;&#10;\end{document}" title="IguanaTex Bitmap Display">
            <a:extLst>
              <a:ext uri="{FF2B5EF4-FFF2-40B4-BE49-F238E27FC236}">
                <a16:creationId xmlns:a16="http://schemas.microsoft.com/office/drawing/2014/main" id="{D92ADB65-52E8-3BC2-5395-D603F5F2E1F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435131" y="2172192"/>
            <a:ext cx="1191375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54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III: Bellman-Ford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 2">
                <a:extLst>
                  <a:ext uri="{FF2B5EF4-FFF2-40B4-BE49-F238E27FC236}">
                    <a16:creationId xmlns:a16="http://schemas.microsoft.com/office/drawing/2014/main" id="{B59E6BFB-1A0E-84A5-8942-C8BA63069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231" y="1110419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In words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]=0,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]=+∞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times, relax all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Content Placeholder 2 2">
                <a:extLst>
                  <a:ext uri="{FF2B5EF4-FFF2-40B4-BE49-F238E27FC236}">
                    <a16:creationId xmlns:a16="http://schemas.microsoft.com/office/drawing/2014/main" id="{B59E6BFB-1A0E-84A5-8942-C8BA6306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1" y="1110419"/>
                <a:ext cx="8622816" cy="3277355"/>
              </a:xfrm>
              <a:prstGeom prst="rect">
                <a:avLst/>
              </a:prstGeom>
              <a:blipFill>
                <a:blip r:embed="rId7"/>
                <a:stretch>
                  <a:fillRect l="-1767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\documentclass{article}&#10;\usepackage{amsmath}&#10;\pagestyle{empty}&#10;\begin{document}&#10;&#10;\textbf{If} $\textrm{d}[v]&gt; \textrm{d}[u]+w(u,v)$ \textbf{then }&#10;&#10;&#10;\end{document}" title="IguanaTex Bitmap Display">
            <a:extLst>
              <a:ext uri="{FF2B5EF4-FFF2-40B4-BE49-F238E27FC236}">
                <a16:creationId xmlns:a16="http://schemas.microsoft.com/office/drawing/2014/main" id="{53E68371-CA93-7065-8C90-DA4C14BE64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3690" y="3138037"/>
            <a:ext cx="3946900" cy="31282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 $\textrm{d}[v] \leftarrow \textrm{d}[u]+w(u,v)$ &#10;&#10;&#10;\end{document}" title="IguanaTex Bitmap Display">
            <a:extLst>
              <a:ext uri="{FF2B5EF4-FFF2-40B4-BE49-F238E27FC236}">
                <a16:creationId xmlns:a16="http://schemas.microsoft.com/office/drawing/2014/main" id="{E60AA3ED-2EDD-391F-15B9-9115993055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22797" y="3582417"/>
            <a:ext cx="2806102" cy="3128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695BE0-89E3-5E6E-4511-43F28E494CEE}"/>
              </a:ext>
            </a:extLst>
          </p:cNvPr>
          <p:cNvSpPr/>
          <p:nvPr/>
        </p:nvSpPr>
        <p:spPr>
          <a:xfrm>
            <a:off x="2127320" y="2913209"/>
            <a:ext cx="4247553" cy="1075549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\documentclass{article}&#10;\usepackage{amsmath}&#10;\pagestyle{empty}&#10;\usepackage{xcolor}&#10;\begin{document}&#10;&#10;\textbf{\textcolor{red}{Relaxation of $(u,v)$}} &#10;&#10;\end{document}" title="IguanaTex Bitmap Display">
            <a:extLst>
              <a:ext uri="{FF2B5EF4-FFF2-40B4-BE49-F238E27FC236}">
                <a16:creationId xmlns:a16="http://schemas.microsoft.com/office/drawing/2014/main" id="{69173575-B104-FC33-7483-E9CD2DA2FB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20956" y="2460754"/>
            <a:ext cx="2888521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bf{\textcolor{red}{Running time $\Theta(|V|\cdot |E|)$}} &#10;&#10;\end{document}" title="IguanaTex Bitmap Display">
            <a:extLst>
              <a:ext uri="{FF2B5EF4-FFF2-40B4-BE49-F238E27FC236}">
                <a16:creationId xmlns:a16="http://schemas.microsoft.com/office/drawing/2014/main" id="{44F4A7EE-19BD-5BC2-59E2-397AEA613C0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679517" y="4120308"/>
            <a:ext cx="3789546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01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III: Bellman-Ford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 2">
                <a:extLst>
                  <a:ext uri="{FF2B5EF4-FFF2-40B4-BE49-F238E27FC236}">
                    <a16:creationId xmlns:a16="http://schemas.microsoft.com/office/drawing/2014/main" id="{B59E6BFB-1A0E-84A5-8942-C8BA63069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231" y="1110419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In words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]=0,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]=+∞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times, relax all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Content Placeholder 2 2">
                <a:extLst>
                  <a:ext uri="{FF2B5EF4-FFF2-40B4-BE49-F238E27FC236}">
                    <a16:creationId xmlns:a16="http://schemas.microsoft.com/office/drawing/2014/main" id="{B59E6BFB-1A0E-84A5-8942-C8BA6306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1" y="1110419"/>
                <a:ext cx="8622816" cy="3277355"/>
              </a:xfrm>
              <a:prstGeom prst="rect">
                <a:avLst/>
              </a:prstGeom>
              <a:blipFill>
                <a:blip r:embed="rId7"/>
                <a:stretch>
                  <a:fillRect l="-1767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\documentclass{article}&#10;\usepackage{amsmath}&#10;\pagestyle{empty}&#10;\begin{document}&#10;&#10;\textbf{If} $\textrm{d}[v]&gt; \textrm{d}[u]+w(u,v)$ \textbf{then }&#10;&#10;&#10;\end{document}" title="IguanaTex Bitmap Display">
            <a:extLst>
              <a:ext uri="{FF2B5EF4-FFF2-40B4-BE49-F238E27FC236}">
                <a16:creationId xmlns:a16="http://schemas.microsoft.com/office/drawing/2014/main" id="{53E68371-CA93-7065-8C90-DA4C14BE64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3690" y="3107215"/>
            <a:ext cx="3946900" cy="31282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 $\textrm{d}[v] \leftarrow \textrm{d}[u]+w(u,v)$ &#10;&#10;&#10;\end{document}" title="IguanaTex Bitmap Display">
            <a:extLst>
              <a:ext uri="{FF2B5EF4-FFF2-40B4-BE49-F238E27FC236}">
                <a16:creationId xmlns:a16="http://schemas.microsoft.com/office/drawing/2014/main" id="{E60AA3ED-2EDD-391F-15B9-9115993055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22797" y="3551595"/>
            <a:ext cx="2806102" cy="3128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695BE0-89E3-5E6E-4511-43F28E494CEE}"/>
              </a:ext>
            </a:extLst>
          </p:cNvPr>
          <p:cNvSpPr/>
          <p:nvPr/>
        </p:nvSpPr>
        <p:spPr>
          <a:xfrm>
            <a:off x="2127320" y="2882387"/>
            <a:ext cx="4247553" cy="1075549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\documentclass{article}&#10;\usepackage{amsmath}&#10;\pagestyle{empty}&#10;\usepackage{xcolor}&#10;\begin{document}&#10;&#10;\textbf{\textcolor{red}{Relaxation of $(u,v)$}} &#10;&#10;\end{document}" title="IguanaTex Bitmap Display">
            <a:extLst>
              <a:ext uri="{FF2B5EF4-FFF2-40B4-BE49-F238E27FC236}">
                <a16:creationId xmlns:a16="http://schemas.microsoft.com/office/drawing/2014/main" id="{69173575-B104-FC33-7483-E9CD2DA2FB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20956" y="2429932"/>
            <a:ext cx="2888521" cy="312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39ACCB7F-0CD4-0F0D-6F8C-CFE5562FB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231" y="4402316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Property</a:t>
                </a:r>
                <a:r>
                  <a:rPr lang="en-US" dirty="0">
                    <a:solidFill>
                      <a:srgbClr val="3A3A82"/>
                    </a:solidFill>
                  </a:rPr>
                  <a:t>: Suppose we relax all edges </a:t>
                </a:r>
                <a:r>
                  <a:rPr lang="en-US" dirty="0">
                    <a:solidFill>
                      <a:srgbClr val="FF0000"/>
                    </a:solidFill>
                  </a:rPr>
                  <a:t>one more time</a:t>
                </a:r>
                <a:r>
                  <a:rPr lang="en-US" dirty="0">
                    <a:solidFill>
                      <a:srgbClr val="3A3A82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[]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decreases</a:t>
                </a:r>
                <a:r>
                  <a:rPr lang="en-US" dirty="0">
                    <a:solidFill>
                      <a:srgbClr val="3A3A82"/>
                    </a:solidFill>
                  </a:rPr>
                  <a:t> for a vertex then there is a </a:t>
                </a:r>
                <a:r>
                  <a:rPr lang="en-US" dirty="0">
                    <a:solidFill>
                      <a:srgbClr val="FF0000"/>
                    </a:solidFill>
                  </a:rPr>
                  <a:t>negative cycle</a:t>
                </a:r>
                <a:r>
                  <a:rPr lang="en-US" dirty="0">
                    <a:solidFill>
                      <a:srgbClr val="3A3A82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remains the same</a:t>
                </a:r>
                <a:r>
                  <a:rPr lang="en-US" dirty="0">
                    <a:solidFill>
                      <a:srgbClr val="3A3A82"/>
                    </a:solidFill>
                  </a:rPr>
                  <a:t>, </a:t>
                </a:r>
                <a:r>
                  <a:rPr lang="en-US" dirty="0">
                    <a:solidFill>
                      <a:srgbClr val="00B050"/>
                    </a:solidFill>
                  </a:rPr>
                  <a:t>no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negative cycle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39ACCB7F-0CD4-0F0D-6F8C-CFE5562F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1" y="4402316"/>
                <a:ext cx="8622816" cy="3277355"/>
              </a:xfrm>
              <a:prstGeom prst="rect">
                <a:avLst/>
              </a:prstGeom>
              <a:blipFill>
                <a:blip r:embed="rId11"/>
                <a:stretch>
                  <a:fillRect l="-1767" t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pagestyle{empty}&#10;\usepackage{xcolor}&#10;\begin{document}&#10;&#10;\textbf{\textcolor{red}{Running time $\Theta(|V|\cdot |E|)$}} &#10;&#10;\end{document}" title="IguanaTex Bitmap Display">
            <a:extLst>
              <a:ext uri="{FF2B5EF4-FFF2-40B4-BE49-F238E27FC236}">
                <a16:creationId xmlns:a16="http://schemas.microsoft.com/office/drawing/2014/main" id="{5D99DEB5-DF3D-9CA7-4DC9-71D7DB9BA4E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679517" y="4089486"/>
            <a:ext cx="3789546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3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2.1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3" y="1924993"/>
            <a:ext cx="6018076" cy="2403643"/>
          </a:xfrm>
          <a:prstGeom prst="rect">
            <a:avLst/>
          </a:prstGeom>
        </p:spPr>
      </p:pic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594A1327-C19B-6EAF-DAF2-0F2D10C2A8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F035595-D1FE-ADEF-FD71-6A8C5FB4AF8C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281" y="1392776"/>
            <a:ext cx="553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Find the shortest weight path from node 0.</a:t>
            </a:r>
          </a:p>
        </p:txBody>
      </p:sp>
    </p:spTree>
    <p:extLst>
      <p:ext uri="{BB962C8B-B14F-4D97-AF65-F5344CB8AC3E}">
        <p14:creationId xmlns:p14="http://schemas.microsoft.com/office/powerpoint/2010/main" val="401351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01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2.1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024"/>
            <a:ext cx="7042231" cy="5740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512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886" y="178859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056" y="26597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B18B1E21-9A0D-28D6-0706-FE0DB8A59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9A74EFA-7793-76D1-9876-0AE7F9060A9F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05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1-10 at 12.1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0" y="805024"/>
            <a:ext cx="6745205" cy="5675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6170" y="80502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544" y="17601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2714" y="263130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2866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2866" y="26597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BC454A25-D93A-03EC-7EF8-3BBCDCD38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BF4B523E-CEB0-39A3-D96B-169618383ED7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61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11-10 at 12.2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" y="833455"/>
            <a:ext cx="6786216" cy="5583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6170" y="80502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544" y="17601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2714" y="263130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2866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2866" y="26597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8193" y="176015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95FCEBFE-55F6-3241-CA5D-4C03A82B6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3E232D5-2CBB-0B79-2B10-851318FE50D6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0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2.2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83"/>
            <a:ext cx="6988960" cy="57017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6170" y="80502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544" y="17601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2714" y="263130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2866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2866" y="25270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8522" y="176015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7575ABF1-5582-0BC8-926B-DBF03DD78A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7281EB8-0370-AA49-1037-9728361F6B3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9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1-10 at 12.2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9" y="919297"/>
            <a:ext cx="6916721" cy="533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6170" y="80502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544" y="17601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2714" y="263130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2866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2866" y="25270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8522" y="176015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E1F0D392-2514-D9AD-058E-12284002D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C21FAD1-8774-433A-1EC7-7ED9ABF6B72E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54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2CE13D3-337D-6BD6-3DF7-E7EE95748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D883D2-6A45-4BDD-22DE-06C7A7AB83C0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F84D4-DCC5-5574-A69F-7BD4EA104DB0}"/>
              </a:ext>
            </a:extLst>
          </p:cNvPr>
          <p:cNvSpPr txBox="1"/>
          <p:nvPr/>
        </p:nvSpPr>
        <p:spPr>
          <a:xfrm>
            <a:off x="627953" y="1249660"/>
            <a:ext cx="553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Find the shortest weight path from node 0.</a:t>
            </a:r>
          </a:p>
        </p:txBody>
      </p:sp>
    </p:spTree>
    <p:extLst>
      <p:ext uri="{BB962C8B-B14F-4D97-AF65-F5344CB8AC3E}">
        <p14:creationId xmlns:p14="http://schemas.microsoft.com/office/powerpoint/2010/main" val="3163485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val 133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0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101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Oval 1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30" name="Oval 134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31" name="Oval 135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2" name="AutoShape 136"/>
          <p:cNvCxnSpPr>
            <a:cxnSpLocks noChangeAspect="1" noChangeShapeType="1"/>
            <a:stCxn id="29730" idx="2"/>
            <a:endCxn id="29699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AutoShape 137"/>
          <p:cNvCxnSpPr>
            <a:cxnSpLocks noChangeAspect="1" noChangeShapeType="1"/>
            <a:stCxn id="29731" idx="2"/>
            <a:endCxn id="29699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4" name="AutoShape 138"/>
          <p:cNvCxnSpPr>
            <a:cxnSpLocks noChangeAspect="1" noChangeShapeType="1"/>
            <a:stCxn id="29731" idx="6"/>
            <a:endCxn id="29729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AutoShape 139"/>
          <p:cNvCxnSpPr>
            <a:cxnSpLocks noChangeAspect="1" noChangeShapeType="1"/>
            <a:stCxn id="29730" idx="4"/>
            <a:endCxn id="29729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AutoShape 140"/>
          <p:cNvCxnSpPr>
            <a:cxnSpLocks noChangeAspect="1" noChangeShapeType="1"/>
            <a:stCxn id="29699" idx="6"/>
            <a:endCxn id="29729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37" name="Oval 141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8" name="AutoShape 142"/>
          <p:cNvCxnSpPr>
            <a:cxnSpLocks noChangeAspect="1" noChangeShapeType="1"/>
            <a:stCxn id="29741" idx="6"/>
            <a:endCxn id="29737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AutoShape 143"/>
          <p:cNvCxnSpPr>
            <a:cxnSpLocks noChangeAspect="1" noChangeShapeType="1"/>
            <a:stCxn id="29737" idx="0"/>
            <a:endCxn id="29730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AutoShape 144"/>
          <p:cNvCxnSpPr>
            <a:cxnSpLocks noChangeAspect="1" noChangeShapeType="1"/>
            <a:stCxn id="29729" idx="6"/>
            <a:endCxn id="29737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41" name="Oval 145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42" name="AutoShape 146"/>
          <p:cNvCxnSpPr>
            <a:cxnSpLocks noChangeAspect="1" noChangeShapeType="1"/>
            <a:stCxn id="29729" idx="5"/>
            <a:endCxn id="29741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43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44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45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46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47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48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49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50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76" name="Oval 204"/>
          <p:cNvSpPr>
            <a:spLocks noChangeAspect="1" noChangeArrowheads="1"/>
          </p:cNvSpPr>
          <p:nvPr/>
        </p:nvSpPr>
        <p:spPr bwMode="auto">
          <a:xfrm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77" name="Oval 206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78" name="Oval 205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2CE13D3-337D-6BD6-3DF7-E7EE95748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D883D2-6A45-4BDD-22DE-06C7A7AB83C0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3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val 133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0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101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AutoShape 102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Oval 1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30" name="Oval 134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31" name="Oval 135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2" name="AutoShape 136"/>
          <p:cNvCxnSpPr>
            <a:cxnSpLocks noChangeAspect="1" noChangeShapeType="1"/>
            <a:stCxn id="29730" idx="2"/>
            <a:endCxn id="29699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AutoShape 137"/>
          <p:cNvCxnSpPr>
            <a:cxnSpLocks noChangeAspect="1" noChangeShapeType="1"/>
            <a:stCxn id="29731" idx="2"/>
            <a:endCxn id="29699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4" name="AutoShape 138"/>
          <p:cNvCxnSpPr>
            <a:cxnSpLocks noChangeAspect="1" noChangeShapeType="1"/>
            <a:stCxn id="29731" idx="6"/>
            <a:endCxn id="29729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AutoShape 139"/>
          <p:cNvCxnSpPr>
            <a:cxnSpLocks noChangeAspect="1" noChangeShapeType="1"/>
            <a:stCxn id="29730" idx="4"/>
            <a:endCxn id="29729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AutoShape 140"/>
          <p:cNvCxnSpPr>
            <a:cxnSpLocks noChangeAspect="1" noChangeShapeType="1"/>
            <a:stCxn id="29699" idx="6"/>
            <a:endCxn id="29729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37" name="Oval 141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8" name="AutoShape 142"/>
          <p:cNvCxnSpPr>
            <a:cxnSpLocks noChangeAspect="1" noChangeShapeType="1"/>
            <a:stCxn id="29741" idx="6"/>
            <a:endCxn id="29737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AutoShape 143"/>
          <p:cNvCxnSpPr>
            <a:cxnSpLocks noChangeAspect="1" noChangeShapeType="1"/>
            <a:stCxn id="29737" idx="0"/>
            <a:endCxn id="29730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AutoShape 144"/>
          <p:cNvCxnSpPr>
            <a:cxnSpLocks noChangeAspect="1" noChangeShapeType="1"/>
            <a:stCxn id="29729" idx="6"/>
            <a:endCxn id="29737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41" name="Oval 145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42" name="AutoShape 146"/>
          <p:cNvCxnSpPr>
            <a:cxnSpLocks noChangeAspect="1" noChangeShapeType="1"/>
            <a:stCxn id="29729" idx="5"/>
            <a:endCxn id="29741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43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44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45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46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47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48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49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50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52" name="Text Box 210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53" name="Oval 211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54" name="Oval 212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55" name="Oval 213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29756" name="AutoShape 215"/>
          <p:cNvCxnSpPr>
            <a:cxnSpLocks noChangeAspect="1" noChangeShapeType="1"/>
            <a:stCxn id="29755" idx="2"/>
            <a:endCxn id="29754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AutoShape 216"/>
          <p:cNvCxnSpPr>
            <a:cxnSpLocks noChangeAspect="1" noChangeShapeType="1"/>
            <a:stCxn id="29775" idx="2"/>
            <a:endCxn id="29754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58" name="AutoShape 217"/>
          <p:cNvCxnSpPr>
            <a:cxnSpLocks noChangeAspect="1" noChangeShapeType="1"/>
            <a:stCxn id="29775" idx="6"/>
            <a:endCxn id="29753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AutoShape 218"/>
          <p:cNvCxnSpPr>
            <a:cxnSpLocks noChangeAspect="1" noChangeShapeType="1"/>
            <a:stCxn id="29755" idx="4"/>
            <a:endCxn id="29753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AutoShape 219"/>
          <p:cNvCxnSpPr>
            <a:cxnSpLocks noChangeAspect="1" noChangeShapeType="1"/>
            <a:stCxn id="29754" idx="6"/>
            <a:endCxn id="29753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61" name="Oval 220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9762" name="AutoShape 221"/>
          <p:cNvCxnSpPr>
            <a:cxnSpLocks noChangeAspect="1" noChangeShapeType="1"/>
            <a:stCxn id="29765" idx="6"/>
            <a:endCxn id="29761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63" name="AutoShape 222"/>
          <p:cNvCxnSpPr>
            <a:cxnSpLocks noChangeAspect="1" noChangeShapeType="1"/>
            <a:stCxn id="29761" idx="0"/>
            <a:endCxn id="29755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64" name="AutoShape 223"/>
          <p:cNvCxnSpPr>
            <a:cxnSpLocks noChangeAspect="1" noChangeShapeType="1"/>
            <a:stCxn id="29753" idx="6"/>
            <a:endCxn id="29761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65" name="Oval 224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66" name="AutoShape 225"/>
          <p:cNvCxnSpPr>
            <a:cxnSpLocks noChangeAspect="1" noChangeShapeType="1"/>
            <a:stCxn id="29753" idx="5"/>
            <a:endCxn id="29765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67" name="Text Box 226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68" name="Text Box 227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69" name="Text Box 228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70" name="Text Box 229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71" name="Text Box 230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72" name="Text Box 231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73" name="Text Box 232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74" name="Text Box 233"/>
          <p:cNvSpPr txBox="1">
            <a:spLocks noChangeArrowheads="1"/>
          </p:cNvSpPr>
          <p:nvPr/>
        </p:nvSpPr>
        <p:spPr bwMode="auto">
          <a:xfrm>
            <a:off x="25908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75" name="Oval 214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76" name="Oval 204"/>
          <p:cNvSpPr>
            <a:spLocks noChangeAspect="1" noChangeArrowheads="1"/>
          </p:cNvSpPr>
          <p:nvPr/>
        </p:nvSpPr>
        <p:spPr bwMode="auto">
          <a:xfrm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77" name="Oval 206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78" name="Oval 205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9779" name="Oval 207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sp>
        <p:nvSpPr>
          <p:cNvPr id="29780" name="Oval 209"/>
          <p:cNvSpPr>
            <a:spLocks noChangeAspect="1" noChangeArrowheads="1"/>
          </p:cNvSpPr>
          <p:nvPr/>
        </p:nvSpPr>
        <p:spPr bwMode="auto">
          <a:xfrm>
            <a:off x="623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1" name="Oval 23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9782" name="Oval 208"/>
          <p:cNvSpPr>
            <a:spLocks noChangeAspect="1" noChangeArrowheads="1"/>
          </p:cNvSpPr>
          <p:nvPr/>
        </p:nvSpPr>
        <p:spPr bwMode="auto">
          <a:xfrm>
            <a:off x="1309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29783" name="Oval 235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2CE13D3-337D-6BD6-3DF7-E7EE95748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D883D2-6A45-4BDD-22DE-06C7A7AB83C0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36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val 133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0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101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AutoShape 102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Oval 1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30" name="Oval 134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31" name="Oval 135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2" name="AutoShape 136"/>
          <p:cNvCxnSpPr>
            <a:cxnSpLocks noChangeAspect="1" noChangeShapeType="1"/>
            <a:stCxn id="29730" idx="2"/>
            <a:endCxn id="29699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AutoShape 137"/>
          <p:cNvCxnSpPr>
            <a:cxnSpLocks noChangeAspect="1" noChangeShapeType="1"/>
            <a:stCxn id="29731" idx="2"/>
            <a:endCxn id="29699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4" name="AutoShape 138"/>
          <p:cNvCxnSpPr>
            <a:cxnSpLocks noChangeAspect="1" noChangeShapeType="1"/>
            <a:stCxn id="29731" idx="6"/>
            <a:endCxn id="29729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AutoShape 139"/>
          <p:cNvCxnSpPr>
            <a:cxnSpLocks noChangeAspect="1" noChangeShapeType="1"/>
            <a:stCxn id="29730" idx="4"/>
            <a:endCxn id="29729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AutoShape 140"/>
          <p:cNvCxnSpPr>
            <a:cxnSpLocks noChangeAspect="1" noChangeShapeType="1"/>
            <a:stCxn id="29699" idx="6"/>
            <a:endCxn id="29729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37" name="Oval 141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8" name="AutoShape 142"/>
          <p:cNvCxnSpPr>
            <a:cxnSpLocks noChangeAspect="1" noChangeShapeType="1"/>
            <a:stCxn id="29741" idx="6"/>
            <a:endCxn id="29737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AutoShape 143"/>
          <p:cNvCxnSpPr>
            <a:cxnSpLocks noChangeAspect="1" noChangeShapeType="1"/>
            <a:stCxn id="29737" idx="0"/>
            <a:endCxn id="29730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AutoShape 144"/>
          <p:cNvCxnSpPr>
            <a:cxnSpLocks noChangeAspect="1" noChangeShapeType="1"/>
            <a:stCxn id="29729" idx="6"/>
            <a:endCxn id="29737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41" name="Oval 145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42" name="AutoShape 146"/>
          <p:cNvCxnSpPr>
            <a:cxnSpLocks noChangeAspect="1" noChangeShapeType="1"/>
            <a:stCxn id="29729" idx="5"/>
            <a:endCxn id="29741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43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44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45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46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47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48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49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50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52" name="Text Box 210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53" name="Oval 211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54" name="Oval 212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55" name="Oval 213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29756" name="AutoShape 215"/>
          <p:cNvCxnSpPr>
            <a:cxnSpLocks noChangeAspect="1" noChangeShapeType="1"/>
            <a:stCxn id="29755" idx="2"/>
            <a:endCxn id="29754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AutoShape 216"/>
          <p:cNvCxnSpPr>
            <a:cxnSpLocks noChangeAspect="1" noChangeShapeType="1"/>
            <a:stCxn id="29775" idx="2"/>
            <a:endCxn id="29754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58" name="AutoShape 217"/>
          <p:cNvCxnSpPr>
            <a:cxnSpLocks noChangeAspect="1" noChangeShapeType="1"/>
            <a:stCxn id="29775" idx="6"/>
            <a:endCxn id="29753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AutoShape 218"/>
          <p:cNvCxnSpPr>
            <a:cxnSpLocks noChangeAspect="1" noChangeShapeType="1"/>
            <a:stCxn id="29755" idx="4"/>
            <a:endCxn id="29753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AutoShape 219"/>
          <p:cNvCxnSpPr>
            <a:cxnSpLocks noChangeAspect="1" noChangeShapeType="1"/>
            <a:stCxn id="29754" idx="6"/>
            <a:endCxn id="29753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61" name="Oval 220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9762" name="AutoShape 221"/>
          <p:cNvCxnSpPr>
            <a:cxnSpLocks noChangeAspect="1" noChangeShapeType="1"/>
            <a:stCxn id="29765" idx="6"/>
            <a:endCxn id="29761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63" name="AutoShape 222"/>
          <p:cNvCxnSpPr>
            <a:cxnSpLocks noChangeAspect="1" noChangeShapeType="1"/>
            <a:stCxn id="29761" idx="0"/>
            <a:endCxn id="29755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64" name="AutoShape 223"/>
          <p:cNvCxnSpPr>
            <a:cxnSpLocks noChangeAspect="1" noChangeShapeType="1"/>
            <a:stCxn id="29753" idx="6"/>
            <a:endCxn id="29761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65" name="Oval 224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66" name="AutoShape 225"/>
          <p:cNvCxnSpPr>
            <a:cxnSpLocks noChangeAspect="1" noChangeShapeType="1"/>
            <a:stCxn id="29753" idx="5"/>
            <a:endCxn id="29765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67" name="Text Box 226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68" name="Text Box 227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69" name="Text Box 228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70" name="Text Box 229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71" name="Text Box 230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72" name="Text Box 231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73" name="Text Box 232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74" name="Text Box 233"/>
          <p:cNvSpPr txBox="1">
            <a:spLocks noChangeArrowheads="1"/>
          </p:cNvSpPr>
          <p:nvPr/>
        </p:nvSpPr>
        <p:spPr bwMode="auto">
          <a:xfrm>
            <a:off x="25908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75" name="Oval 214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76" name="Oval 204"/>
          <p:cNvSpPr>
            <a:spLocks noChangeAspect="1" noChangeArrowheads="1"/>
          </p:cNvSpPr>
          <p:nvPr/>
        </p:nvSpPr>
        <p:spPr bwMode="auto">
          <a:xfrm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77" name="Oval 206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78" name="Oval 205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9779" name="Oval 207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sp>
        <p:nvSpPr>
          <p:cNvPr id="29780" name="Oval 209"/>
          <p:cNvSpPr>
            <a:spLocks noChangeAspect="1" noChangeArrowheads="1"/>
          </p:cNvSpPr>
          <p:nvPr/>
        </p:nvSpPr>
        <p:spPr bwMode="auto">
          <a:xfrm>
            <a:off x="623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1" name="Oval 23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9782" name="Oval 208"/>
          <p:cNvSpPr>
            <a:spLocks noChangeAspect="1" noChangeArrowheads="1"/>
          </p:cNvSpPr>
          <p:nvPr/>
        </p:nvSpPr>
        <p:spPr bwMode="auto">
          <a:xfrm>
            <a:off x="1309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29783" name="Oval 235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9784" name="Oval 236"/>
          <p:cNvSpPr>
            <a:spLocks noChangeAspect="1" noChangeArrowheads="1"/>
          </p:cNvSpPr>
          <p:nvPr/>
        </p:nvSpPr>
        <p:spPr bwMode="auto">
          <a:xfrm>
            <a:off x="665321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85" name="Oval 237"/>
          <p:cNvSpPr>
            <a:spLocks noChangeAspect="1" noChangeArrowheads="1"/>
          </p:cNvSpPr>
          <p:nvPr/>
        </p:nvSpPr>
        <p:spPr bwMode="auto">
          <a:xfrm>
            <a:off x="5280025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6" name="Oval 238"/>
          <p:cNvSpPr>
            <a:spLocks noChangeAspect="1" noChangeArrowheads="1"/>
          </p:cNvSpPr>
          <p:nvPr/>
        </p:nvSpPr>
        <p:spPr bwMode="auto">
          <a:xfrm>
            <a:off x="6651625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87" name="Oval 239"/>
          <p:cNvSpPr>
            <a:spLocks noChangeAspect="1" noChangeArrowheads="1"/>
          </p:cNvSpPr>
          <p:nvPr/>
        </p:nvSpPr>
        <p:spPr bwMode="auto">
          <a:xfrm>
            <a:off x="588962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cxnSp>
        <p:nvCxnSpPr>
          <p:cNvPr id="29788" name="AutoShape 240"/>
          <p:cNvCxnSpPr>
            <a:cxnSpLocks noChangeAspect="1" noChangeShapeType="1"/>
            <a:stCxn id="29786" idx="2"/>
            <a:endCxn id="29785" idx="0"/>
          </p:cNvCxnSpPr>
          <p:nvPr/>
        </p:nvCxnSpPr>
        <p:spPr bwMode="auto">
          <a:xfrm rot="10800000" flipV="1">
            <a:off x="5462588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89" name="AutoShape 241"/>
          <p:cNvCxnSpPr>
            <a:cxnSpLocks noChangeAspect="1" noChangeShapeType="1"/>
            <a:stCxn id="29787" idx="2"/>
            <a:endCxn id="29785" idx="4"/>
          </p:cNvCxnSpPr>
          <p:nvPr/>
        </p:nvCxnSpPr>
        <p:spPr bwMode="auto">
          <a:xfrm rot="10800000">
            <a:off x="5462588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90" name="AutoShape 242"/>
          <p:cNvCxnSpPr>
            <a:cxnSpLocks noChangeAspect="1" noChangeShapeType="1"/>
            <a:stCxn id="29787" idx="6"/>
            <a:endCxn id="29784" idx="3"/>
          </p:cNvCxnSpPr>
          <p:nvPr/>
        </p:nvCxnSpPr>
        <p:spPr bwMode="auto">
          <a:xfrm flipV="1">
            <a:off x="6264275" y="5472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91" name="AutoShape 243"/>
          <p:cNvCxnSpPr>
            <a:cxnSpLocks noChangeAspect="1" noChangeShapeType="1"/>
            <a:stCxn id="29786" idx="4"/>
            <a:endCxn id="29784" idx="0"/>
          </p:cNvCxnSpPr>
          <p:nvPr/>
        </p:nvCxnSpPr>
        <p:spPr bwMode="auto">
          <a:xfrm>
            <a:off x="6834188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92" name="AutoShape 244"/>
          <p:cNvCxnSpPr>
            <a:cxnSpLocks noChangeAspect="1" noChangeShapeType="1"/>
            <a:stCxn id="29785" idx="6"/>
            <a:endCxn id="29784" idx="2"/>
          </p:cNvCxnSpPr>
          <p:nvPr/>
        </p:nvCxnSpPr>
        <p:spPr bwMode="auto">
          <a:xfrm>
            <a:off x="5654675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93" name="Oval 245"/>
          <p:cNvSpPr>
            <a:spLocks noChangeAspect="1" noChangeArrowheads="1"/>
          </p:cNvSpPr>
          <p:nvPr/>
        </p:nvSpPr>
        <p:spPr bwMode="auto">
          <a:xfrm>
            <a:off x="80152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cxnSp>
        <p:nvCxnSpPr>
          <p:cNvPr id="29794" name="AutoShape 246"/>
          <p:cNvCxnSpPr>
            <a:cxnSpLocks noChangeAspect="1" noChangeShapeType="1"/>
            <a:stCxn id="29797" idx="6"/>
            <a:endCxn id="29793" idx="4"/>
          </p:cNvCxnSpPr>
          <p:nvPr/>
        </p:nvCxnSpPr>
        <p:spPr bwMode="auto">
          <a:xfrm flipV="1">
            <a:off x="7778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95" name="AutoShape 247"/>
          <p:cNvCxnSpPr>
            <a:cxnSpLocks noChangeAspect="1" noChangeShapeType="1"/>
            <a:stCxn id="29793" idx="0"/>
            <a:endCxn id="29786" idx="6"/>
          </p:cNvCxnSpPr>
          <p:nvPr/>
        </p:nvCxnSpPr>
        <p:spPr bwMode="auto">
          <a:xfrm rot="5400000" flipH="1">
            <a:off x="7305675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96" name="AutoShape 248"/>
          <p:cNvCxnSpPr>
            <a:cxnSpLocks noChangeAspect="1" noChangeShapeType="1"/>
            <a:stCxn id="29784" idx="6"/>
            <a:endCxn id="29793" idx="2"/>
          </p:cNvCxnSpPr>
          <p:nvPr/>
        </p:nvCxnSpPr>
        <p:spPr bwMode="auto">
          <a:xfrm>
            <a:off x="7027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97" name="Oval 249"/>
          <p:cNvSpPr>
            <a:spLocks noChangeAspect="1" noChangeArrowheads="1"/>
          </p:cNvSpPr>
          <p:nvPr/>
        </p:nvSpPr>
        <p:spPr bwMode="auto">
          <a:xfrm>
            <a:off x="74041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9798" name="AutoShape 250"/>
          <p:cNvCxnSpPr>
            <a:cxnSpLocks noChangeAspect="1" noChangeShapeType="1"/>
            <a:stCxn id="29784" idx="5"/>
            <a:endCxn id="29797" idx="2"/>
          </p:cNvCxnSpPr>
          <p:nvPr/>
        </p:nvCxnSpPr>
        <p:spPr bwMode="auto">
          <a:xfrm rot="16200000" flipH="1">
            <a:off x="6845300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99" name="Text Box 251"/>
          <p:cNvSpPr txBox="1">
            <a:spLocks noChangeArrowheads="1"/>
          </p:cNvSpPr>
          <p:nvPr/>
        </p:nvSpPr>
        <p:spPr bwMode="auto">
          <a:xfrm>
            <a:off x="7724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800" name="Text Box 252"/>
          <p:cNvSpPr txBox="1">
            <a:spLocks noChangeArrowheads="1"/>
          </p:cNvSpPr>
          <p:nvPr/>
        </p:nvSpPr>
        <p:spPr bwMode="auto">
          <a:xfrm>
            <a:off x="5584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801" name="Text Box 253"/>
          <p:cNvSpPr txBox="1">
            <a:spLocks noChangeArrowheads="1"/>
          </p:cNvSpPr>
          <p:nvPr/>
        </p:nvSpPr>
        <p:spPr bwMode="auto">
          <a:xfrm>
            <a:off x="59658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802" name="Text Box 254"/>
          <p:cNvSpPr txBox="1">
            <a:spLocks noChangeArrowheads="1"/>
          </p:cNvSpPr>
          <p:nvPr/>
        </p:nvSpPr>
        <p:spPr bwMode="auto">
          <a:xfrm>
            <a:off x="74136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803" name="Text Box 255"/>
          <p:cNvSpPr txBox="1">
            <a:spLocks noChangeArrowheads="1"/>
          </p:cNvSpPr>
          <p:nvPr/>
        </p:nvSpPr>
        <p:spPr bwMode="auto">
          <a:xfrm>
            <a:off x="5241925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804" name="Text Box 256"/>
          <p:cNvSpPr txBox="1">
            <a:spLocks noChangeArrowheads="1"/>
          </p:cNvSpPr>
          <p:nvPr/>
        </p:nvSpPr>
        <p:spPr bwMode="auto">
          <a:xfrm>
            <a:off x="8023225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805" name="Text Box 257"/>
          <p:cNvSpPr txBox="1">
            <a:spLocks noChangeArrowheads="1"/>
          </p:cNvSpPr>
          <p:nvPr/>
        </p:nvSpPr>
        <p:spPr bwMode="auto">
          <a:xfrm>
            <a:off x="6461125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806" name="Text Box 258"/>
          <p:cNvSpPr txBox="1">
            <a:spLocks noChangeArrowheads="1"/>
          </p:cNvSpPr>
          <p:nvPr/>
        </p:nvSpPr>
        <p:spPr bwMode="auto">
          <a:xfrm>
            <a:off x="63468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807" name="Text Box 259"/>
          <p:cNvSpPr txBox="1">
            <a:spLocks noChangeArrowheads="1"/>
          </p:cNvSpPr>
          <p:nvPr/>
        </p:nvSpPr>
        <p:spPr bwMode="auto">
          <a:xfrm>
            <a:off x="69945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808" name="Oval 260"/>
          <p:cNvSpPr>
            <a:spLocks noChangeAspect="1" noChangeArrowheads="1"/>
          </p:cNvSpPr>
          <p:nvPr/>
        </p:nvSpPr>
        <p:spPr bwMode="auto">
          <a:xfrm>
            <a:off x="748188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2CE13D3-337D-6BD6-3DF7-E7EE95748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III: Bellman-Ford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D883D2-6A45-4BDD-22DE-06C7A7AB83C0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given a collection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intervals represented by start time, finish time, and value: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Find a non-overlapping set of intervals with maximum total value.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623805"/>
            <a:ext cx="1238205" cy="275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0B121A-50C9-DC2F-C7E2-BD523D3B4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37" y="3023889"/>
            <a:ext cx="7808360" cy="26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75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  <a:r>
                  <a:rPr lang="el-GR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You are given a collection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intervals represented by start time, finish time, and value: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Find a non-overlapping set of intervals with maximum total value.</a:t>
                </a: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101549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44" y="2623805"/>
            <a:ext cx="1238205" cy="275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0B121A-50C9-DC2F-C7E2-BD523D3B4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37" y="3023889"/>
            <a:ext cx="7808360" cy="26048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DFB7EB-9178-B4A5-0D08-5307DFD0580A}"/>
                  </a:ext>
                </a:extLst>
              </p14:cNvPr>
              <p14:cNvContentPartPr/>
              <p14:nvPr/>
            </p14:nvContentPartPr>
            <p14:xfrm>
              <a:off x="4822795" y="3466658"/>
              <a:ext cx="828360" cy="29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DFB7EB-9178-B4A5-0D08-5307DFD05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6675" y="3460538"/>
                <a:ext cx="8406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F9CB0D-E58D-BC76-44FC-F94DAEE5DA5E}"/>
                  </a:ext>
                </a:extLst>
              </p14:cNvPr>
              <p14:cNvContentPartPr/>
              <p14:nvPr/>
            </p14:nvContentPartPr>
            <p14:xfrm>
              <a:off x="5747275" y="4355498"/>
              <a:ext cx="2082600" cy="47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F9CB0D-E58D-BC76-44FC-F94DAEE5DA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1155" y="4349378"/>
                <a:ext cx="20948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B14196-4496-8DE2-C9CD-D271044792FE}"/>
                  </a:ext>
                </a:extLst>
              </p14:cNvPr>
              <p14:cNvContentPartPr/>
              <p14:nvPr/>
            </p14:nvContentPartPr>
            <p14:xfrm>
              <a:off x="7438195" y="3940058"/>
              <a:ext cx="85320" cy="11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B14196-4496-8DE2-C9CD-D271044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32075" y="3933938"/>
                <a:ext cx="97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F15A550-AE65-3F30-075F-23489E74418A}"/>
                  </a:ext>
                </a:extLst>
              </p14:cNvPr>
              <p14:cNvContentPartPr/>
              <p14:nvPr/>
            </p14:nvContentPartPr>
            <p14:xfrm>
              <a:off x="7616395" y="3784178"/>
              <a:ext cx="141480" cy="213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F15A550-AE65-3F30-075F-23489E7441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10275" y="3778058"/>
                <a:ext cx="15372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01FEFC8-BB74-04B3-D55F-014FDE5CC480}"/>
              </a:ext>
            </a:extLst>
          </p:cNvPr>
          <p:cNvGrpSpPr/>
          <p:nvPr/>
        </p:nvGrpSpPr>
        <p:grpSpPr>
          <a:xfrm>
            <a:off x="7202035" y="3806498"/>
            <a:ext cx="523440" cy="157320"/>
            <a:chOff x="7202035" y="3806498"/>
            <a:chExt cx="52344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5C8B8B-7485-81EE-72A2-BEB71DD7BB10}"/>
                    </a:ext>
                  </a:extLst>
                </p14:cNvPr>
                <p14:cNvContentPartPr/>
                <p14:nvPr/>
              </p14:nvContentPartPr>
              <p14:xfrm>
                <a:off x="7202035" y="3806498"/>
                <a:ext cx="144360" cy="15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5C8B8B-7485-81EE-72A2-BEB71DD7BB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5915" y="3800378"/>
                  <a:ext cx="156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554F69-5E6B-29E9-586D-C5126EBB81BB}"/>
                    </a:ext>
                  </a:extLst>
                </p14:cNvPr>
                <p14:cNvContentPartPr/>
                <p14:nvPr/>
              </p14:nvContentPartPr>
              <p14:xfrm>
                <a:off x="7428115" y="3868058"/>
                <a:ext cx="9540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554F69-5E6B-29E9-586D-C5126EBB81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1995" y="3861938"/>
                  <a:ext cx="107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F3887D-7173-445F-8C3B-917052CD213B}"/>
                    </a:ext>
                  </a:extLst>
                </p14:cNvPr>
                <p14:cNvContentPartPr/>
                <p14:nvPr/>
              </p14:nvContentPartPr>
              <p14:xfrm>
                <a:off x="7700275" y="3837458"/>
                <a:ext cx="25200" cy="4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F3887D-7173-445F-8C3B-917052CD21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94155" y="3831338"/>
                  <a:ext cx="37440" cy="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2860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a set of </a:t>
                </a:r>
                <a:r>
                  <a:rPr lang="en-US" dirty="0">
                    <a:solidFill>
                      <a:srgbClr val="FF0000"/>
                    </a:solidFill>
                  </a:rPr>
                  <a:t>non-overlapping</a:t>
                </a:r>
                <a:r>
                  <a:rPr lang="en-US" dirty="0">
                    <a:solidFill>
                      <a:srgbClr val="3A3A82"/>
                    </a:solidFill>
                  </a:rPr>
                  <a:t> intervals with indices in the </a:t>
                </a:r>
                <a:r>
                  <a:rPr lang="en-US" dirty="0">
                    <a:solidFill>
                      <a:srgbClr val="FF0000"/>
                    </a:solidFill>
                  </a:rPr>
                  <a:t>range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t="-679" r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007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a set of </a:t>
                </a:r>
                <a:r>
                  <a:rPr lang="en-US" dirty="0">
                    <a:solidFill>
                      <a:srgbClr val="FF0000"/>
                    </a:solidFill>
                  </a:rPr>
                  <a:t>non-overlapping</a:t>
                </a:r>
                <a:r>
                  <a:rPr lang="en-US" dirty="0">
                    <a:solidFill>
                      <a:srgbClr val="3A3A82"/>
                    </a:solidFill>
                  </a:rPr>
                  <a:t> intervals with indices in the </a:t>
                </a:r>
                <a:r>
                  <a:rPr lang="en-US" dirty="0">
                    <a:solidFill>
                      <a:srgbClr val="FF0000"/>
                    </a:solidFill>
                  </a:rPr>
                  <a:t>range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t="-679" r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375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that can be obtained from a set of </a:t>
                </a:r>
                <a:r>
                  <a:rPr lang="en-US" dirty="0">
                    <a:solidFill>
                      <a:srgbClr val="FF0000"/>
                    </a:solidFill>
                  </a:rPr>
                  <a:t>non-overlapping</a:t>
                </a:r>
                <a:r>
                  <a:rPr lang="en-US" dirty="0">
                    <a:solidFill>
                      <a:srgbClr val="3A3A82"/>
                    </a:solidFill>
                  </a:rPr>
                  <a:t> intervals with indices in the </a:t>
                </a:r>
                <a:r>
                  <a:rPr lang="en-US" dirty="0">
                    <a:solidFill>
                      <a:srgbClr val="FF0000"/>
                    </a:solidFill>
                  </a:rPr>
                  <a:t>range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976B005D-4713-14E1-88B4-7A5EF346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" y="1061055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t="-679" r="-1841" b="-1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64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belongs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to the optimal solution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[$]+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What is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$</a:t>
                </a:r>
                <a:r>
                  <a:rPr lang="en-US" sz="2400" dirty="0">
                    <a:solidFill>
                      <a:srgbClr val="3A3A82"/>
                    </a:solidFill>
                  </a:rPr>
                  <a:t> 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938906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27842083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belongs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to the optimal solution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[$]+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$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should be the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interval with highest index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that does not intersect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is chosen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highest index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that does not intersect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Then the recurrence becomes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53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938906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3486165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6272389" y="3378250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6320146" y="3343882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87BF7548-C205-5B9D-9295-9EE02DECA8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0806" y="3859753"/>
            <a:ext cx="1876980" cy="31283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Array DP[]&#10;&#10;&#10;\end{document}" title="IguanaTex Bitmap Display">
            <a:extLst>
              <a:ext uri="{FF2B5EF4-FFF2-40B4-BE49-F238E27FC236}">
                <a16:creationId xmlns:a16="http://schemas.microsoft.com/office/drawing/2014/main" id="{427B9BC1-CA9B-4CE4-CEFD-6A33B5E1FD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5131" y="2172192"/>
            <a:ext cx="1468613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4D9A6A97-F4B2-F189-22F2-C50C31F3E0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43595" y="2612382"/>
            <a:ext cx="1395557" cy="31283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6257756" y="2447555"/>
            <a:ext cx="2768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6320002" y="2446577"/>
            <a:ext cx="4633644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6252503" y="404904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17" name="Picture 16" descr="\documentclass{article}&#10;\usepackage{amsmath}&#10;\pagestyle{empty}&#10;\begin{document}&#10;&#10; $\textrm{DP}[k] \leftarrow \max(\textrm{DP}[k-1],\textrm{DP}[p[k]]+v[k])$ &#10;&#10;&#10;\end{document}" title="IguanaTex Bitmap Display">
            <a:extLst>
              <a:ext uri="{FF2B5EF4-FFF2-40B4-BE49-F238E27FC236}">
                <a16:creationId xmlns:a16="http://schemas.microsoft.com/office/drawing/2014/main" id="{F2B55251-ED0B-ECF8-BFA3-804194A513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7377" y="3410858"/>
            <a:ext cx="5533526" cy="312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028ACC-827E-DB71-356D-9D140276934D}"/>
              </a:ext>
            </a:extLst>
          </p:cNvPr>
          <p:cNvSpPr txBox="1"/>
          <p:nvPr/>
        </p:nvSpPr>
        <p:spPr>
          <a:xfrm>
            <a:off x="5472181" y="4016096"/>
            <a:ext cx="4633644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		Goal</a:t>
            </a:r>
          </a:p>
        </p:txBody>
      </p:sp>
      <p:pic>
        <p:nvPicPr>
          <p:cNvPr id="11" name="Picture 10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84C95513-5833-EB7F-B636-652C2BDA3E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35131" y="3058857"/>
            <a:ext cx="2497018" cy="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6272389" y="3378250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474D2-2DA1-F560-CD3B-7F2D32273C7E}"/>
              </a:ext>
            </a:extLst>
          </p:cNvPr>
          <p:cNvSpPr txBox="1"/>
          <p:nvPr/>
        </p:nvSpPr>
        <p:spPr>
          <a:xfrm>
            <a:off x="6320146" y="3343882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Bottom up </a:t>
            </a:r>
            <a:r>
              <a:rPr lang="en-US" sz="2400" dirty="0" err="1">
                <a:solidFill>
                  <a:schemeClr val="bg1"/>
                </a:solidFill>
              </a:rPr>
              <a:t>filliing</a:t>
            </a:r>
            <a:r>
              <a:rPr lang="en-US" sz="2400" dirty="0">
                <a:solidFill>
                  <a:schemeClr val="bg1"/>
                </a:solidFill>
              </a:rPr>
              <a:t> DP</a:t>
            </a: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 descr="\documentclass{article}&#10;\usepackage{amsmath}&#10;\pagestyle{empty}&#10;\begin{document}&#10;&#10;$\textbf{return } \textrm{DP}[n]$&#10;&#10;&#10;\end{document}" title="IguanaTex Bitmap Display">
            <a:extLst>
              <a:ext uri="{FF2B5EF4-FFF2-40B4-BE49-F238E27FC236}">
                <a16:creationId xmlns:a16="http://schemas.microsoft.com/office/drawing/2014/main" id="{87BF7548-C205-5B9D-9295-9EE02DECA8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0806" y="3859753"/>
            <a:ext cx="1876980" cy="31283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Array DP[]&#10;&#10;&#10;\end{document}" title="IguanaTex Bitmap Display">
            <a:extLst>
              <a:ext uri="{FF2B5EF4-FFF2-40B4-BE49-F238E27FC236}">
                <a16:creationId xmlns:a16="http://schemas.microsoft.com/office/drawing/2014/main" id="{427B9BC1-CA9B-4CE4-CEFD-6A33B5E1FD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5131" y="2172192"/>
            <a:ext cx="1468613" cy="31283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DP}[0] \leftarrow 0$&#10;&#10;&#10;\end{document}" title="IguanaTex Bitmap Display">
            <a:extLst>
              <a:ext uri="{FF2B5EF4-FFF2-40B4-BE49-F238E27FC236}">
                <a16:creationId xmlns:a16="http://schemas.microsoft.com/office/drawing/2014/main" id="{4D9A6A97-F4B2-F189-22F2-C50C31F3E0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43595" y="2612382"/>
            <a:ext cx="1395557" cy="31283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6257756" y="2447555"/>
            <a:ext cx="2768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AAEB6-1595-A765-D7C9-2174531B1596}"/>
              </a:ext>
            </a:extLst>
          </p:cNvPr>
          <p:cNvSpPr txBox="1"/>
          <p:nvPr/>
        </p:nvSpPr>
        <p:spPr>
          <a:xfrm>
            <a:off x="6320002" y="2446577"/>
            <a:ext cx="4633644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Initialization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6252503" y="4049042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17" name="Picture 16" descr="\documentclass{article}&#10;\usepackage{amsmath}&#10;\pagestyle{empty}&#10;\begin{document}&#10;&#10; $\textrm{DP}[k] \leftarrow \max(\textrm{DP}[k-1],\textrm{DP}[p[k]]+v[k])$ &#10;&#10;&#10;\end{document}" title="IguanaTex Bitmap Display">
            <a:extLst>
              <a:ext uri="{FF2B5EF4-FFF2-40B4-BE49-F238E27FC236}">
                <a16:creationId xmlns:a16="http://schemas.microsoft.com/office/drawing/2014/main" id="{F2B55251-ED0B-ECF8-BFA3-804194A513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7377" y="3410858"/>
            <a:ext cx="5533526" cy="312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028ACC-827E-DB71-356D-9D140276934D}"/>
              </a:ext>
            </a:extLst>
          </p:cNvPr>
          <p:cNvSpPr txBox="1"/>
          <p:nvPr/>
        </p:nvSpPr>
        <p:spPr>
          <a:xfrm>
            <a:off x="5472181" y="4016096"/>
            <a:ext cx="4633644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		Goal</a:t>
            </a:r>
          </a:p>
        </p:txBody>
      </p:sp>
      <p:pic>
        <p:nvPicPr>
          <p:cNvPr id="11" name="Picture 10" descr="\documentclass{article}&#10;\usepackage{amsmath}&#10;\pagestyle{empty}&#10;\begin{document}&#10;&#10;\textbf{For} $k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84C95513-5833-EB7F-B636-652C2BDA3E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35131" y="3058857"/>
            <a:ext cx="2497018" cy="219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595" y="4592405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>
                    <a:solidFill>
                      <a:srgbClr val="3A3A82"/>
                    </a:solidFill>
                  </a:rPr>
                  <a:t>How can we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time?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95" y="4592405"/>
                <a:ext cx="8603699" cy="4484674"/>
              </a:xfrm>
              <a:prstGeom prst="rect">
                <a:avLst/>
              </a:prstGeom>
              <a:blipFill>
                <a:blip r:embed="rId13"/>
                <a:stretch>
                  <a:fillRect l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911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 dirty="0">
                <a:solidFill>
                  <a:srgbClr val="3A3A82"/>
                </a:solidFill>
              </a:rPr>
              <a:t>Case study IV: Interval Scheduling </a:t>
            </a:r>
            <a:br>
              <a:rPr lang="en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348" y="873160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>
                    <a:solidFill>
                      <a:srgbClr val="3A3A82"/>
                    </a:solidFill>
                  </a:rPr>
                  <a:t>How can we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time?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Answer: </a:t>
                </a:r>
              </a:p>
              <a:p>
                <a:pPr indent="-457200"/>
                <a:r>
                  <a:rPr lang="en-US" dirty="0">
                    <a:solidFill>
                      <a:srgbClr val="FF0000"/>
                    </a:solidFill>
                  </a:rPr>
                  <a:t>Sort </a:t>
                </a:r>
                <a:r>
                  <a:rPr lang="en-US" dirty="0">
                    <a:solidFill>
                      <a:srgbClr val="3A3A82"/>
                    </a:solidFill>
                  </a:rPr>
                  <a:t>first the intervals in increasing order of</a:t>
                </a:r>
                <a:r>
                  <a:rPr lang="en-US" dirty="0">
                    <a:solidFill>
                      <a:srgbClr val="FF0000"/>
                    </a:solidFill>
                  </a:rPr>
                  <a:t> finishing times.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8" y="873160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579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>
                <a:solidFill>
                  <a:srgbClr val="3A3A82"/>
                </a:solidFill>
              </a:rPr>
              <a:t>Case study IV: Interval Scheduling </a:t>
            </a:r>
            <a:br>
              <a:rPr lang="en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348" y="873160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>
                    <a:solidFill>
                      <a:srgbClr val="3A3A82"/>
                    </a:solidFill>
                  </a:rPr>
                  <a:t>How can we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time?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Answer: </a:t>
                </a:r>
              </a:p>
              <a:p>
                <a:pPr indent="-457200"/>
                <a:r>
                  <a:rPr lang="en-US" dirty="0">
                    <a:solidFill>
                      <a:srgbClr val="FF0000"/>
                    </a:solidFill>
                  </a:rPr>
                  <a:t>Sort </a:t>
                </a:r>
                <a:r>
                  <a:rPr lang="en-US" dirty="0">
                    <a:solidFill>
                      <a:srgbClr val="3A3A82"/>
                    </a:solidFill>
                  </a:rPr>
                  <a:t>first the intervals in increasing order of</a:t>
                </a:r>
                <a:r>
                  <a:rPr lang="en-US" dirty="0">
                    <a:solidFill>
                      <a:srgbClr val="FF0000"/>
                    </a:solidFill>
                  </a:rPr>
                  <a:t> finishing times.</a:t>
                </a:r>
              </a:p>
              <a:p>
                <a:pPr indent="-457200"/>
                <a:r>
                  <a:rPr lang="en-US" dirty="0">
                    <a:solidFill>
                      <a:srgbClr val="3A3A82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do</a:t>
                </a:r>
                <a:r>
                  <a:rPr lang="en-US" dirty="0">
                    <a:solidFill>
                      <a:srgbClr val="FF0000"/>
                    </a:solidFill>
                  </a:rPr>
                  <a:t> binary search </a:t>
                </a:r>
                <a:r>
                  <a:rPr lang="en-US" dirty="0">
                    <a:solidFill>
                      <a:srgbClr val="3A3A82"/>
                    </a:solidFill>
                  </a:rPr>
                  <a:t>to find the interval</a:t>
                </a:r>
                <a:r>
                  <a:rPr lang="en-US" dirty="0">
                    <a:solidFill>
                      <a:srgbClr val="FF0000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finishing time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CE8F3D-92D8-E118-6880-7B8BAFC1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8" y="873160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771" r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50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06" y="10505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Dynamic Programming.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1</a:t>
                </a:r>
                <a:r>
                  <a:rPr lang="en-US" dirty="0">
                    <a:solidFill>
                      <a:srgbClr val="3A3A82"/>
                    </a:solidFill>
                  </a:rPr>
                  <a:t>:  Define the problem and subproblems.</a:t>
                </a:r>
              </a:p>
              <a:p>
                <a:pPr marL="0" indent="0">
                  <a:buFont typeface="Arial"/>
                  <a:buNone/>
                </a:pPr>
                <a:endParaRPr lang="en-US" sz="6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>
                    <a:solidFill>
                      <a:srgbClr val="3A3A82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the </a:t>
                </a:r>
                <a:r>
                  <a:rPr lang="en-US" dirty="0">
                    <a:solidFill>
                      <a:srgbClr val="FF0000"/>
                    </a:solidFill>
                  </a:rPr>
                  <a:t>maximum value</a:t>
                </a:r>
                <a:r>
                  <a:rPr lang="en-US" dirty="0">
                    <a:solidFill>
                      <a:srgbClr val="3A3A82"/>
                    </a:solidFill>
                  </a:rPr>
                  <a:t> I can get from items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without exceeding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goal/output given Step 1. 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3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base cases</a:t>
                </a: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,0]=0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4</a:t>
                </a:r>
                <a:r>
                  <a:rPr lang="en-US" dirty="0">
                    <a:solidFill>
                      <a:srgbClr val="3A3A82"/>
                    </a:solidFill>
                  </a:rPr>
                  <a:t>: Define the recurrence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32F9FB6-CF76-69E6-1AE0-32A8F427A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9" y="1651819"/>
                <a:ext cx="8603699" cy="4484674"/>
              </a:xfrm>
              <a:prstGeom prst="rect">
                <a:avLst/>
              </a:prstGeom>
              <a:blipFill>
                <a:blip r:embed="rId3"/>
                <a:stretch>
                  <a:fillRect l="-1843" t="-815" r="-1063" b="-6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69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87000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How do we know that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does not have weight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706" y="105059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271369" y="1651819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74759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4893" y="1050598"/>
                <a:ext cx="8930153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Dynamic Programming.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will be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used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2400" b="1" i="0" dirty="0" err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𝐃𝐏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sz="24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𝑫𝑷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Add an if statement in the recurrence.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893" y="1050598"/>
                <a:ext cx="8930153" cy="3416400"/>
              </a:xfrm>
              <a:prstGeom prst="rect">
                <a:avLst/>
              </a:prstGeom>
              <a:blipFill>
                <a:blip r:embed="rId3"/>
                <a:stretch>
                  <a:fillRect b="-16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Case study II: 0/1 Knapsack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F9FB6-CF76-69E6-1AE0-32A8F427A8B7}"/>
              </a:ext>
            </a:extLst>
          </p:cNvPr>
          <p:cNvSpPr txBox="1">
            <a:spLocks/>
          </p:cNvSpPr>
          <p:nvPr/>
        </p:nvSpPr>
        <p:spPr>
          <a:xfrm>
            <a:off x="160751" y="1716711"/>
            <a:ext cx="8603699" cy="4484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>
                <a:solidFill>
                  <a:srgbClr val="3A3A82"/>
                </a:solidFill>
              </a:rPr>
              <a:t>: Define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909709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6.355"/>
  <p:tag name="LATEXADDIN" val="\documentclass{article}&#10;\usepackage{amsmath}&#10;\pagestyle{empty}&#10;\usepackage{xcolor}&#10;\begin{document}&#10;&#10;\textbf{\textcolor{red}{Relaxation of $(u,v)$}} &#10;&#10;\end{document}"/>
  <p:tag name="IGUANATEXSIZE" val="28"/>
  <p:tag name="IGUANATEXCURSOR" val="1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7.06"/>
  <p:tag name="LATEXADDIN" val="\documentclass{article}&#10;\usepackage{amsmath}&#10;\pagestyle{empty}&#10;\usepackage{xcolor}&#10;\begin{document}&#10;&#10;\textbf{\textcolor{red}{Running time $\Theta(|V|\cdot |E|)$}} 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0.052"/>
  <p:tag name="LATEXADDIN" val="\documentclass{article}&#10;\usepackage{amsmath}&#10;\pagestyle{empty}&#10;\begin{document}&#10;&#10;\textbf{If} $\textrm{d}[v]&gt; \textrm{d}[u]+w(u,v)$ \textbf{then }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3.36"/>
  <p:tag name="LATEXADDIN" val="\documentclass{article}&#10;\usepackage{amsmath}&#10;\pagestyle{empty}&#10;\begin{document}&#10;&#10; $\textrm{d}[v] \leftarrow \textrm{d}[u]+w(u,v)$ 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6.355"/>
  <p:tag name="LATEXADDIN" val="\documentclass{article}&#10;\usepackage{amsmath}&#10;\pagestyle{empty}&#10;\usepackage{xcolor}&#10;\begin{document}&#10;&#10;\textbf{\textcolor{red}{Relaxation of $(u,v)$}} &#10;&#10;\end{document}"/>
  <p:tag name="IGUANATEXSIZE" val="28"/>
  <p:tag name="IGUANATEXCURSOR" val="1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7.06"/>
  <p:tag name="LATEXADDIN" val="\documentclass{article}&#10;\usepackage{amsmath}&#10;\pagestyle{empty}&#10;\usepackage{xcolor}&#10;\begin{document}&#10;&#10;\textbf{\textcolor{red}{Running time $\Theta(|V|\cdot |E|)$}} 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7.9265"/>
  <p:tag name="LATEXADDIN" val="\documentclass{article}&#10;\usepackage{amsmath}&#10;\pagestyle{empty}&#10;\begin{document}&#10;&#10;Array DP[]&#10;&#10;&#10;\end{document}"/>
  <p:tag name="IGUANATEXSIZE" val="28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15.223"/>
  <p:tag name="LATEXADDIN" val="\documentclass{article}&#10;\usepackage{amsmath}&#10;\pagestyle{empty}&#10;\begin{document}&#10;&#10; $\textrm{DP}[k] \leftarrow \max(\textrm{DP}[k-1],\textrm{DP}[p[k]]+v[k])$ &#10;&#10;&#10;\end{document}"/>
  <p:tag name="IGUANATEXSIZE" val="28"/>
  <p:tag name="IGUANATEXCURSOR" val="1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1.4061"/>
  <p:tag name="LATEXADDIN" val="\documentclass{article}&#10;\usepackage{amsmath}&#10;\pagestyle{empty}&#10;\begin{document}&#10;&#10;$\textbf{return } \textrm{DP}[n]$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7.9265"/>
  <p:tag name="LATEXADDIN" val="\documentclass{article}&#10;\usepackage{amsmath}&#10;\pagestyle{empty}&#10;\begin{document}&#10;&#10;Array DP[]&#10;&#10;&#10;\end{document}"/>
  <p:tag name="IGUANATEXSIZE" val="28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58.6802"/>
  <p:tag name="LATEXADDIN" val="\documentclass{article}&#10;\usepackage{amsmath}&#10;\pagestyle{empty}&#10;\begin{document}&#10;&#10;$\textrm{DP}[0] \leftarrow 0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15.223"/>
  <p:tag name="LATEXADDIN" val="\documentclass{article}&#10;\usepackage{amsmath}&#10;\pagestyle{empty}&#10;\begin{document}&#10;&#10; $\textrm{DP}[k] \leftarrow \max(\textrm{DP}[k-1],\textrm{DP}[p[k]]+v[k])$ &#10;&#10;&#10;\end{document}"/>
  <p:tag name="IGUANATEXSIZE" val="28"/>
  <p:tag name="IGUANATEXCURSOR" val="1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99.6251"/>
  <p:tag name="LATEXADDIN" val="\documentclass{article}&#10;\usepackage{amsmath}&#10;\pagestyle{empty}&#10;\begin{document}&#10;&#10;\textbf{For} $k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1.1324"/>
  <p:tag name="LATEXADDIN" val="\documentclass{article}&#10;\usepackage{amsmath}&#10;\pagestyle{empty}&#10;\begin{document}&#10;&#10;$\textbf{return } \textrm{DP}[n,W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Array DP[][]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$\textrm{DP}[i,0] \leftarrow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71.3911"/>
  <p:tag name="LATEXADDIN" val="\documentclass{article}&#10;\usepackage{amsmath}&#10;\pagestyle{empty}&#10;\begin{document}&#10;&#10;\textbf{If} $j &lt; w_i$ \textbf{ then }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01.35"/>
  <p:tag name="LATEXADDIN" val="\documentclass{article}&#10;\usepackage{amsmath}&#10;\pagestyle{empty}&#10;\begin{document}&#10;&#10;$\textrm{DP}[i,j] \leftarrow\textrm{DP}[i-1,j]$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0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2.6659"/>
  <p:tag name="LATEXADDIN" val="\documentclass{article}&#10;\usepackage{amsmath}&#10;\pagestyle{empty}&#10;\begin{document}&#10;&#10;$\textrm{DP}[0,j]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12.374"/>
  <p:tag name="LATEXADDIN" val="\documentclass{article}&#10;\usepackage{amsmath}&#10;\pagestyle{empty}&#10;\begin{document}&#10;&#10;\textbf{else} $\textrm{DP}[i,j] \leftarrow \max(\textrm{DP}[i-1,j], \textrm{DP}[i-1,j-w_i]+v_i)$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Array DP[][]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begin{document}&#10;&#10;$\textrm{DP}[i,0] \leftarrow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16.1605"/>
  <p:tag name="LATEXADDIN" val="\documentclass{article}&#10;\usepackage{amsmath}&#10;\pagestyle{empty}&#10;\usepackage{xcolor}&#10;\begin{document}&#10;&#10;\textcolor{red}{Initialization}: 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71.3911"/>
  <p:tag name="LATEXADDIN" val="\documentclass{article}&#10;\usepackage{amsmath}&#10;\pagestyle{empty}&#10;\begin{document}&#10;&#10;\textbf{If} $j &lt; w_i$ \textbf{ then }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0 \textrm{ to }n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2.6659"/>
  <p:tag name="LATEXADDIN" val="\documentclass{article}&#10;\usepackage{amsmath}&#10;\pagestyle{empty}&#10;\begin{document}&#10;&#10;$\textrm{DP}[0,j]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49.119"/>
  <p:tag name="LATEXADDIN" val="\documentclass{article}&#10;\usepackage{amsmath}&#10;\pagestyle{empty}&#10;\begin{document}&#10;&#10;\textbf{For} $j = 1 \textrm{ to }W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6.097"/>
  <p:tag name="LATEXADDIN" val="\documentclass{article}&#10;\usepackage{amsmath}&#10;\pagestyle{empty}&#10;\usepackage{xcolor}&#10;\begin{document}&#10;&#10;Running time: \textcolor{red}{$\Theta(nW)$}&#10;&#10;&#10;\end{document}"/>
  <p:tag name="IGUANATEXSIZE" val="28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12.374"/>
  <p:tag name="LATEXADDIN" val="\documentclass{article}&#10;\usepackage{amsmath}&#10;\pagestyle{empty}&#10;\begin{document}&#10;&#10;\textbf{else} $\textrm{DP}[i,j] \leftarrow \max(\textrm{DP}[i-1,j], \textrm{DP}[i-1,j-w_i]+v_i)$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01.35"/>
  <p:tag name="LATEXADDIN" val="\documentclass{article}&#10;\usepackage{amsmath}&#10;\pagestyle{empty}&#10;\begin{document}&#10;&#10;$\textrm{DP}[i,j] \leftarrow\textrm{DP}[i-1,j]$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1.1324"/>
  <p:tag name="LATEXADDIN" val="\documentclass{article}&#10;\usepackage{amsmath}&#10;\pagestyle{empty}&#10;\begin{document}&#10;&#10;$\textbf{return } \textrm{DP}[n,W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\end{document}"/>
  <p:tag name="IGUANATEXSIZE" val="28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1.6985"/>
  <p:tag name="LATEXADDIN" val="\documentclass{article}&#10;\usepackage{amsmath}&#10;\pagestyle{empty}&#10;\begin{document}&#10;&#10;$d[s]=0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7.6978"/>
  <p:tag name="LATEXADDIN" val="\documentclass{article}&#10;\usepackage{amsmath}&#10;\pagestyle{empty}&#10;\begin{document}&#10;&#10;$d[a]=2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1.1998"/>
  <p:tag name="LATEXADDIN" val="\documentclass{article}&#10;\usepackage{amsmath}&#10;\pagestyle{empty}&#10;\begin{document}&#10;&#10;$d[b]=1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6.4492"/>
  <p:tag name="LATEXADDIN" val="\documentclass{article}&#10;\usepackage{amsmath}&#10;\pagestyle{empty}&#10;\begin{document}&#10;&#10;$d[c]=6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7.109"/>
  <p:tag name="LATEXADDIN" val="\documentclass{article}&#10;\usepackage{amsmath}&#10;\pagestyle{empty}&#10;\begin{document}&#10;&#10;$\textbf{return } \textrm{DP}[w][n-1]$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45.9318"/>
  <p:tag name="LATEXADDIN" val="\documentclass{article}&#10;\usepackage{amsmath}&#10;\pagestyle{empty}&#10;\begin{document}&#10;&#10;Array d[][]&#10;&#10;&#10;\end{document}"/>
  <p:tag name="IGUANATEXSIZE" val="28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LATEXADDIN" val="\documentclass{article}&#10;\usepackage{amsmath}&#10;\pagestyle{empty}&#10;\begin{document}&#10;&#10;$\textrm{d}[s,k] \leftarrow 0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89.989"/>
  <p:tag name="LATEXADDIN" val="\documentclass{article}&#10;\usepackage{amsmath}&#10;\pagestyle{empty}&#10;\begin{document}&#10;&#10;\textbf{If} $\textrm{d}[v,k]&gt; \textrm{d}[u,k-1]+w(u,v)$ \textbf{ then }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14.098"/>
  <p:tag name="LATEXADDIN" val="\documentclass{article}&#10;\usepackage{amsmath}&#10;\pagestyle{empty}&#10;\begin{document}&#10;&#10;\textbf{For} $k = 0 \textrm{ to }n-1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14.098"/>
  <p:tag name="LATEXADDIN" val="\documentclass{article}&#10;\usepackage{amsmath}&#10;\pagestyle{empty}&#10;\begin{document}&#10;&#10;\textbf{For} $k = 1 \textrm{ to }n-1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1.9085"/>
  <p:tag name="LATEXADDIN" val="\documentclass{article}&#10;\usepackage{amsmath}&#10;\pagestyle{empty}&#10;\begin{document}&#10;&#10;$\textrm{d}[u,0] \leftarrow +\infty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387.327"/>
  <p:tag name="LATEXADDIN" val="\documentclass{article}&#10;\usepackage{amsmath}&#10;\pagestyle{empty}&#10;\begin{document}&#10;&#10;\textbf{For} $\textrm{each vertex }u\neq s$ \textbf{do}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86.089"/>
  <p:tag name="LATEXADDIN" val="\documentclass{article}&#10;\usepackage{amsmath}&#10;\pagestyle{empty}&#10;\begin{document}&#10;&#10;\textbf{For} $\textrm{each edge }(u,v)$ \textbf{do}&#10;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5.302"/>
  <p:tag name="LATEXADDIN" val="\documentclass{article}&#10;\usepackage{amsmath}&#10;\pagestyle{empty}&#10;\begin{document}&#10;&#10; $\textrm{d}[v,k] \leftarrow \textrm{d}[u,k-1]+w(u,v)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7.109"/>
  <p:tag name="LATEXADDIN" val="\documentclass{article}&#10;\usepackage{amsmath}&#10;\pagestyle{empty}&#10;\begin{document}&#10;&#10;$\textbf{return } \textrm{DP}[w][n-1]$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45.9318"/>
  <p:tag name="LATEXADDIN" val="\documentclass{article}&#10;\usepackage{amsmath}&#10;\pagestyle{empty}&#10;\begin{document}&#10;&#10;Array d[][]&#10;&#10;&#10;\end{document}"/>
  <p:tag name="IGUANATEXSIZE" val="28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LATEXADDIN" val="\documentclass{article}&#10;\usepackage{amsmath}&#10;\pagestyle{empty}&#10;\begin{document}&#10;&#10;$\textrm{d}[s,k] \leftarrow 0$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89.989"/>
  <p:tag name="LATEXADDIN" val="\documentclass{article}&#10;\usepackage{amsmath}&#10;\pagestyle{empty}&#10;\begin{document}&#10;&#10;\textbf{If} $\textrm{d}[v,k]&gt; \textrm{d}[u,k-1]+w(u,v)$ \textbf{ then }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14.098"/>
  <p:tag name="LATEXADDIN" val="\documentclass{article}&#10;\usepackage{amsmath}&#10;\pagestyle{empty}&#10;\begin{document}&#10;&#10;\textbf{For} $k = 0 \textrm{ to }n-1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14.098"/>
  <p:tag name="LATEXADDIN" val="\documentclass{article}&#10;\usepackage{amsmath}&#10;\pagestyle{empty}&#10;\begin{document}&#10;&#10;\textbf{For} $k = 1 \textrm{ to }n-1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1.9085"/>
  <p:tag name="LATEXADDIN" val="\documentclass{article}&#10;\usepackage{amsmath}&#10;\pagestyle{empty}&#10;\begin{document}&#10;&#10;$\textrm{d}[u,0] \leftarrow +\infty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387.327"/>
  <p:tag name="LATEXADDIN" val="\documentclass{article}&#10;\usepackage{amsmath}&#10;\pagestyle{empty}&#10;\begin{document}&#10;&#10;\textbf{For} $\textrm{each vertex }u\neq s$ \textbf{do}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86.089"/>
  <p:tag name="LATEXADDIN" val="\documentclass{article}&#10;\usepackage{amsmath}&#10;\pagestyle{empty}&#10;\begin{document}&#10;&#10;\textbf{For} $\textrm{each edge }(u,v)$ \textbf{do}&#10;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5.302"/>
  <p:tag name="LATEXADDIN" val="\documentclass{article}&#10;\usepackage{amsmath}&#10;\pagestyle{empty}&#10;\begin{document}&#10;&#10; $\textrm{d}[v,k] \leftarrow \textrm{d}[u,k-1]+w(u,v)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68.6539"/>
  <p:tag name="LATEXADDIN" val="\documentclass{article}&#10;\usepackage{amsmath}&#10;\pagestyle{empty}&#10;\begin{document}&#10;&#10;$\textbf{return } \textrm{DP}[w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420.697"/>
  <p:tag name="LATEXADDIN" val="\documentclass{article}&#10;\usepackage{amsmath}&#10;\pagestyle{empty}&#10;\begin{document}&#10;&#10;\noindent 3 items, $W=4$\\&#10;$w_1=2, v_1=1, w_2=2, v_2=1, w_3=3, v_3=5$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6.9404"/>
  <p:tag name="LATEXADDIN" val="\documentclass{article}&#10;\usepackage{amsmath}&#10;\pagestyle{empty}&#10;\begin{document}&#10;&#10;Array d[]&#10;&#10;&#10;\end{document}"/>
  <p:tag name="IGUANATEXSIZE" val="28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4.6944"/>
  <p:tag name="LATEXADDIN" val="\documentclass{article}&#10;\usepackage{amsmath}&#10;\pagestyle{empty}&#10;\begin{document}&#10;&#10;$\textrm{d}[s]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0.052"/>
  <p:tag name="LATEXADDIN" val="\documentclass{article}&#10;\usepackage{amsmath}&#10;\pagestyle{empty}&#10;\begin{document}&#10;&#10;\textbf{If} $\textrm{d}[v]&gt; \textrm{d}[u]+w(u,v)$ \textbf{then }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\textrm{d}[u] \leftarrow +\infty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387.327"/>
  <p:tag name="LATEXADDIN" val="\documentclass{article}&#10;\usepackage{amsmath}&#10;\pagestyle{empty}&#10;\begin{document}&#10;&#10;\textbf{For} $\textrm{each vertex }u\neq s$ \textbf{do}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86.089"/>
  <p:tag name="LATEXADDIN" val="\documentclass{article}&#10;\usepackage{amsmath}&#10;\pagestyle{empty}&#10;\begin{document}&#10;&#10;\textbf{For} $\textrm{each edge }(u,v)$ \textbf{do}&#10;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3.36"/>
  <p:tag name="LATEXADDIN" val="\documentclass{article}&#10;\usepackage{amsmath}&#10;\pagestyle{empty}&#10;\begin{document}&#10;&#10; $\textrm{d}[v] \leftarrow \textrm{d}[u]+w(u,v)$ 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14.098"/>
  <p:tag name="LATEXADDIN" val="\documentclass{article}&#10;\usepackage{amsmath}&#10;\pagestyle{empty}&#10;\begin{document}&#10;&#10;\textbf{For} $k = 1 \textrm{ to }n-1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68.6539"/>
  <p:tag name="LATEXADDIN" val="\documentclass{article}&#10;\usepackage{amsmath}&#10;\pagestyle{empty}&#10;\begin{document}&#10;&#10;$\textbf{return } \textrm{DP}[w]$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4.6944"/>
  <p:tag name="LATEXADDIN" val="\documentclass{article}&#10;\usepackage{amsmath}&#10;\pagestyle{empty}&#10;\begin{document}&#10;&#10;$\textrm{d}[s] \leftarrow 0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0.052"/>
  <p:tag name="LATEXADDIN" val="\documentclass{article}&#10;\usepackage{amsmath}&#10;\pagestyle{empty}&#10;\begin{document}&#10;&#10;\textbf{If} $\textrm{d}[v]&gt; \textrm{d}[u]+w(u,v)$ \textbf{then }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\textrm{d}[u] \leftarrow +\infty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387.327"/>
  <p:tag name="LATEXADDIN" val="\documentclass{article}&#10;\usepackage{amsmath}&#10;\pagestyle{empty}&#10;\begin{document}&#10;&#10;\textbf{For} $\textrm{each vertex }u\neq s$ \textbf{do}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86.089"/>
  <p:tag name="LATEXADDIN" val="\documentclass{article}&#10;\usepackage{amsmath}&#10;\pagestyle{empty}&#10;\begin{document}&#10;&#10;\textbf{For} $\textrm{each edge }(u,v)$ \textbf{do}&#10;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3.36"/>
  <p:tag name="LATEXADDIN" val="\documentclass{article}&#10;\usepackage{amsmath}&#10;\pagestyle{empty}&#10;\begin{document}&#10;&#10; $\textrm{d}[v] \leftarrow \textrm{d}[u]+w(u,v)$ 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6.355"/>
  <p:tag name="LATEXADDIN" val="\documentclass{article}&#10;\usepackage{amsmath}&#10;\pagestyle{empty}&#10;\usepackage{xcolor}&#10;\begin{document}&#10;&#10;\textbf{\textcolor{red}{Relaxation of $(u,v)$}} &#10;&#10;\end{document}"/>
  <p:tag name="IGUANATEXSIZE" val="28"/>
  <p:tag name="IGUANATEXCURSOR" val="1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14.098"/>
  <p:tag name="LATEXADDIN" val="\documentclass{article}&#10;\usepackage{amsmath}&#10;\pagestyle{empty}&#10;\begin{document}&#10;&#10;\textbf{For} $k = 1 \textrm{ to }n-1$ \textbf{do}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6.9404"/>
  <p:tag name="LATEXADDIN" val="\documentclass{article}&#10;\usepackage{amsmath}&#10;\pagestyle{empty}&#10;\begin{document}&#10;&#10;Array d[]&#10;&#10;&#10;\end{document}"/>
  <p:tag name="IGUANATEXSIZE" val="28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0.052"/>
  <p:tag name="LATEXADDIN" val="\documentclass{article}&#10;\usepackage{amsmath}&#10;\pagestyle{empty}&#10;\begin{document}&#10;&#10;\textbf{If} $\textrm{d}[v]&gt; \textrm{d}[u]+w(u,v)$ \textbf{then }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3.36"/>
  <p:tag name="LATEXADDIN" val="\documentclass{article}&#10;\usepackage{amsmath}&#10;\pagestyle{empty}&#10;\begin{document}&#10;&#10; $\textrm{d}[v] \leftarrow \textrm{d}[u]+w(u,v)$ 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3178</Words>
  <Application>Microsoft Office PowerPoint</Application>
  <PresentationFormat>On-screen Show (4:3)</PresentationFormat>
  <Paragraphs>927</Paragraphs>
  <Slides>59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       Lecture 9  Dynamic Programming II: Knapsack, Interval Scheduling, Bellman-Ford </vt:lpstr>
      <vt:lpstr>Dynamic Programming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Case study II: 0/1 Knapsack  </vt:lpstr>
      <vt:lpstr>PowerPoint Presentation</vt:lpstr>
      <vt:lpstr>PowerPoint Presentation</vt:lpstr>
      <vt:lpstr>Case study III: Bellman-Ford  </vt:lpstr>
      <vt:lpstr>Case study III: Bellman-Ford  </vt:lpstr>
      <vt:lpstr>Case study III: Bellman-Ford  </vt:lpstr>
      <vt:lpstr>Case study III: Bellman-Ford  </vt:lpstr>
      <vt:lpstr>PowerPoint Presentation</vt:lpstr>
      <vt:lpstr>Case study III: Bellman-Ford  </vt:lpstr>
      <vt:lpstr>Case study III: Bellman-Ford  </vt:lpstr>
      <vt:lpstr>Case study III: Bellman-Ford  </vt:lpstr>
      <vt:lpstr>Case study III: Bellman-Ford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III: Bellman-Ford  </vt:lpstr>
      <vt:lpstr>Case study III: Bellman-Ford  </vt:lpstr>
      <vt:lpstr>Case study III: Bellman-Ford  </vt:lpstr>
      <vt:lpstr>Case study III: Bellman-Ford  </vt:lpstr>
      <vt:lpstr>Case study III: Bellman-Ford  </vt:lpstr>
      <vt:lpstr>Case study III: Bellman-Ford  </vt:lpstr>
      <vt:lpstr>Case study III: Bellman-Ford  </vt:lpstr>
      <vt:lpstr>Case study III: Bellman-Ford  </vt:lpstr>
      <vt:lpstr>Case study III: Bellman-Ford  </vt:lpstr>
      <vt:lpstr>Case study III: Bellman-Ford  </vt:lpstr>
      <vt:lpstr>Case study IV: Interval Scheduling  </vt:lpstr>
      <vt:lpstr>Case study IV: Interval Scheduling  </vt:lpstr>
      <vt:lpstr>Case study IV: Interval Scheduling  </vt:lpstr>
      <vt:lpstr>Case study IV: Interval Scheduling  </vt:lpstr>
      <vt:lpstr>Case study IV: Interval Scheduling  </vt:lpstr>
      <vt:lpstr>Case study IV: Interval Scheduling  </vt:lpstr>
      <vt:lpstr>Case study IV: Interval Scheduling  </vt:lpstr>
      <vt:lpstr>PowerPoint Presentation</vt:lpstr>
      <vt:lpstr>PowerPoint Presentation</vt:lpstr>
      <vt:lpstr>PowerPoint Presentation</vt:lpstr>
      <vt:lpstr>PowerPoint Presentation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238</cp:revision>
  <dcterms:created xsi:type="dcterms:W3CDTF">2015-09-14T04:42:16Z</dcterms:created>
  <dcterms:modified xsi:type="dcterms:W3CDTF">2024-04-30T07:53:43Z</dcterms:modified>
</cp:coreProperties>
</file>