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notesSlides/notesSlide19.xml" ContentType="application/vnd.openxmlformats-officedocument.presentationml.notesSlide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3.xml" ContentType="application/vnd.openxmlformats-officedocument.presentationml.notesSlide+xml"/>
  <Override PartName="/ppt/tags/tag62.xml" ContentType="application/vnd.openxmlformats-officedocument.presentationml.tags+xml"/>
  <Override PartName="/ppt/ink/ink2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700" r:id="rId3"/>
    <p:sldId id="744" r:id="rId4"/>
    <p:sldId id="745" r:id="rId5"/>
    <p:sldId id="746" r:id="rId6"/>
    <p:sldId id="747" r:id="rId7"/>
    <p:sldId id="748" r:id="rId8"/>
    <p:sldId id="751" r:id="rId9"/>
    <p:sldId id="749" r:id="rId10"/>
    <p:sldId id="752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03" r:id="rId20"/>
    <p:sldId id="762" r:id="rId21"/>
    <p:sldId id="763" r:id="rId22"/>
    <p:sldId id="768" r:id="rId23"/>
    <p:sldId id="765" r:id="rId24"/>
    <p:sldId id="767" r:id="rId25"/>
    <p:sldId id="770" r:id="rId26"/>
    <p:sldId id="660" r:id="rId27"/>
    <p:sldId id="771" r:id="rId28"/>
    <p:sldId id="772" r:id="rId29"/>
    <p:sldId id="773" r:id="rId30"/>
    <p:sldId id="774" r:id="rId31"/>
    <p:sldId id="775" r:id="rId32"/>
    <p:sldId id="776" r:id="rId33"/>
    <p:sldId id="777" r:id="rId34"/>
    <p:sldId id="778" r:id="rId35"/>
    <p:sldId id="779" r:id="rId36"/>
    <p:sldId id="780" r:id="rId37"/>
    <p:sldId id="769" r:id="rId38"/>
    <p:sldId id="781" r:id="rId39"/>
    <p:sldId id="782" r:id="rId40"/>
    <p:sldId id="791" r:id="rId41"/>
    <p:sldId id="783" r:id="rId42"/>
    <p:sldId id="785" r:id="rId43"/>
    <p:sldId id="784" r:id="rId44"/>
    <p:sldId id="786" r:id="rId45"/>
    <p:sldId id="787" r:id="rId46"/>
    <p:sldId id="788" r:id="rId47"/>
    <p:sldId id="789" r:id="rId48"/>
    <p:sldId id="790" r:id="rId49"/>
    <p:sldId id="792" r:id="rId50"/>
    <p:sldId id="793" r:id="rId51"/>
    <p:sldId id="794" r:id="rId52"/>
    <p:sldId id="795" r:id="rId53"/>
    <p:sldId id="796" r:id="rId54"/>
    <p:sldId id="797" r:id="rId55"/>
    <p:sldId id="798" r:id="rId56"/>
    <p:sldId id="799" r:id="rId57"/>
    <p:sldId id="800" r:id="rId58"/>
    <p:sldId id="801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2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8:21:07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957 1 24575,'34'37'0,"2"-2"0,52 41 0,30 15 0,-89-66 0,49 55 0,-61-60 0,3 4 0,1 0 0,26 21 0,-41-40 0,1 1 0,-1 0 0,-1 0 0,1 0 0,-1 0 0,0 1 0,0 0 0,-1 0 0,0 0 0,4 11 0,33 90 0,38 121 0,-38-121 0,-13-41 0,-16-32 0,-2 1 0,-1 0 0,-2 0 0,-1 1 0,-2 0 0,-2 73 0,-4 275 0,2-321 0,-1-58 0,1 0 0,-1-1 0,0 1 0,-1 0 0,1-1 0,-1 1 0,0-1 0,-1 0 0,-3 7 0,-5 7 0,-16 19 0,9-13 0,8-12 0,-1 0 0,0-1 0,-1 0 0,-1 0 0,0-1 0,0-1 0,-1 0 0,0-1 0,-1-1 0,-16 8 0,-23 7 0,-87 24 0,104-36 0,-16 6 0,-170 46 0,182-53 0,-1-3 0,0-2 0,-63 0 0,-337-6 0,431 1 0,-1 0 0,0-1 0,1-1 0,0 0 0,-14-3 0,20 3 0,-1 0 0,1-1 0,0 1 0,0-1 0,0 0 0,0 0 0,0-1 0,0 1 0,1-1 0,0 0 0,0 0 0,-4-6 0,-1-2 0,1-1 0,0 0 0,1 0 0,1 0 0,-6-19 0,-18-73 0,23 74 0,3 16 0,-54-177 0,51 172 0,0 0 0,2 0 0,0 0 0,1-1 0,1 1 0,1-1 0,1-35 0,3-270 0,-2 192 0,0 126 0,0 0 0,1-1 0,0 1 0,1 0 0,0 0 0,0 0 0,1 0 0,0 0 0,0 0 0,1 1 0,0-1 0,0 1 0,1 0 0,0 0 0,0 1 0,0-1 0,13-10 0,-13 12 0,-1-1 0,0 1 0,0-1 0,0 0 0,5-12 0,11-17 0,-18 33 0,0-1 0,0 1 0,0 0 0,1 0 0,-1 0 0,0 0 0,1 0 0,0 0 0,-1 0 0,5-1 0,0 0 0,0 1 0,1-1 0,-1 0 0,0-1 0,0 1 0,0-1 0,0-1 0,-1 1 0,0-1 0,0 0 0,0-1 0,7-7 0,9-21 0,-1 0 0,29-63 0,-41 78 0,-6 12 0,1 0 0,0 0 0,0 0 0,0 1 0,1 0 0,0-1 0,0 2 0,1-1 0,0 1 0,0 0 0,0 0 0,0 0 0,1 1 0,7-4 0,-6 4 0,0-1 0,-1 0 0,0 0 0,0-1 0,0 0 0,10-10 0,2-3 0,-8 7 0,0 1 0,-1-1 0,0-1 0,-1 1 0,8-17 0,-14 23 0,46-68 0,-45 68 0,0 1 0,1-1 0,0 1 0,0 0 0,0 1 0,0-1 0,1 1 0,-1 0 0,1 1 0,0-1 0,1 1 0,8-3 0,-5 1 0,0 0 0,0-1 0,13-9 0,-16 8 0,0 0 0,12-15 0,-13 14 0,1-1 0,9-7 0,-9 10-170,0-1-1,-1 0 0,0-1 1,-1 1-1,0-1 0,0 0 1,4-9-1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20:15:43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3757 7995 24575,'-19'-256'0,"9"163"0,-45-346 0,-32 6 0,78 400 0,-1 0 0,-2 0 0,-1 2 0,-2-1 0,-33-52 0,33 59 0,1 0 0,2 0 0,1-1 0,1-1 0,1 0 0,1 0 0,1-1 0,-3-32 0,2-20 0,3-127 0,3 154 0,-3 0 0,-15-74 0,-6-50 0,13 46 0,-2-39 0,3-321 0,11 461 0,0-19 0,-16-97 0,7 100 0,-56-218 0,49 209 0,-9-28 0,23 76 0,0-1 0,-1 1 0,0-1 0,-1 1 0,1 0 0,-1 1 0,-11-12 0,-36-26 0,-59-38 0,67 52 0,2-2 0,-68-67 0,62 44 0,-35-34 0,71 79 0,0-1 0,-1 2 0,0 0 0,0 0 0,-26-11 0,-12-1 0,27 12 0,1-1 0,0-1 0,0-1 0,-40-29 0,45 25 0,1-1 0,1 0 0,-22-31 0,-9-11 0,36 49 0,0 0 0,-1 1 0,0 1 0,0 0 0,-1 0 0,0 2 0,-17-8 0,-15-8 0,26 12 0,2-2 0,-1 0 0,-20-18 0,-43-49 0,58 54 0,-2 1 0,0 1 0,-2 1 0,-37-23 0,31 28 0,-1 2 0,-1 1 0,-46-11 0,-9-4 0,75 22 0,1 0 0,-1-1 0,1-1 0,1 0 0,-1-1 0,-17-18 0,14 14 0,-1-1 0,-29-17 0,32 24 0,0 0 0,-1 2 0,0 0 0,0 0 0,-27-4 0,17 6 0,0 1 0,-51 1 0,68 3 0,7-1 0,0 0 0,1 1 0,-1-1 0,0 0 0,0 0 0,0 0 0,1 0 0,-1 0 0,0-1 0,0 1 0,1 0 0,-1-1 0,0 1 0,1-1 0,-1 0 0,0 0 0,1 0 0,-1 1 0,1-1 0,-1-1 0,1 1 0,0 0 0,-1 0 0,1 0 0,-1-2 0,-4-8 0,0 0 0,1 1 0,0-2 0,1 1 0,-3-14 0,-2-4 0,-8-19 0,-1 2 0,-44-79 0,49 103 0,-1 0 0,-1 2 0,-1 0 0,0 0 0,-2 2 0,0 0 0,-33-24 0,16 17 0,1-2 0,2-1 0,0-1 0,-48-60 0,16 16 0,47 57 0,1-2 0,1 0 0,0 0 0,2-2 0,-16-27 0,9-1 0,-18-69 0,-3-5 0,33 100 0,-2 1 0,-1 0 0,-19-29 0,24 41 0,0-1 0,0 0 0,1 0 0,0 0 0,0-1 0,1 0 0,1 1 0,0-1 0,1-1 0,0 1 0,0 0 0,1-1 0,1 1 0,0 0 0,2-21 0,4-2 0,20-67 0,-12 50 0,55-252 0,-14 56 0,-55 246 0,9-38 0,1 1 0,3 0 0,20-45 0,-31 80 0,0 1 0,-1-1 0,1 1 0,0 0 0,1 0 0,-1 0 0,0 0 0,1 0 0,-1 0 0,1 0 0,-1 1 0,1-1 0,0 1 0,0 0 0,-1 0 0,1 0 0,0 0 0,6 0 0,4-1 0,1 0 0,25 2 0,-29 0 0,20 0 0,0-1 0,0-1 0,-1-2 0,50-12 0,-28 1 0,-1 0 0,2 1 0,0 3 0,60-5 0,458 9 0,-379 9 0,347-1 0,-503 2 0,67 15 0,53 11-467,597 107-2393,29 12 229,-491-92 2632,493 118-590,-509-92 589,40-2 474,13 3 159,-3 24-103,-34 16 2320,-227-88-2285,-42-22-145,0-2-1,28 12 0,-14-11-337,215 86 90,-206-78-177,-1 2 1,0 2 0,56 43-1,-78-49 5,0 0 0,-2 2 0,0 0 0,-1 2 0,-1 0 0,-1 0 0,21 41 0,-1 11 0,34 100 0,115 232-471,-115-267-557,102 243 878,131 435 0,-247-629 359,-46-141 321,-1 0 0,2 50 0,-8 277-530,-4-289 0,1-75 0,-1 0 0,0-1 0,0 0 0,-1 1 0,-1-1 0,1 0 0,-7 14 0,3-10 0,-1-1 0,-1 1 0,0-1 0,-11 13 0,-112 118 0,71-81 0,-50 69 0,77-83 0,2 2 0,-43 92 0,-30 116 0,7-16 0,78-198 0,-71 148 0,61-136 0,-49 71 0,46-82 0,-125 196 0,53-61 0,72-133 0,-61 71 0,49-69 0,8-7 0,-3 0 0,-64 52 0,-151 69 0,171-114 0,-119 91 0,-62 110 0,129-116 0,91-94 0,-2-2 0,-2-2 0,-1-2 0,-1-2 0,-2-2 0,-96 39 0,20-8 0,-7 1 0,116-56 0,-1-1 0,1 0 0,-1-2 0,0-1 0,1 0 0,-36-2 0,-1111-1-1365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22/5/2024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4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7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0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2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0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6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2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1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3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6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5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2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4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8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3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9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7.xml"/><Relationship Id="rId10" Type="http://schemas.openxmlformats.org/officeDocument/2006/relationships/image" Target="../media/image6.png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5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8.xml"/><Relationship Id="rId7" Type="http://schemas.openxmlformats.org/officeDocument/2006/relationships/image" Target="../media/image1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29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34.xml"/><Relationship Id="rId10" Type="http://schemas.openxmlformats.org/officeDocument/2006/relationships/image" Target="../media/image12.png"/><Relationship Id="rId4" Type="http://schemas.openxmlformats.org/officeDocument/2006/relationships/tags" Target="../tags/tag33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15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2.png"/><Relationship Id="rId5" Type="http://schemas.openxmlformats.org/officeDocument/2006/relationships/tags" Target="../tags/tag39.xml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tags" Target="../tags/tag38.xml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2.png"/><Relationship Id="rId17" Type="http://schemas.openxmlformats.org/officeDocument/2006/relationships/image" Target="../media/image21.png"/><Relationship Id="rId2" Type="http://schemas.openxmlformats.org/officeDocument/2006/relationships/tags" Target="../tags/tag42.xml"/><Relationship Id="rId16" Type="http://schemas.openxmlformats.org/officeDocument/2006/relationships/image" Target="../media/image19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1.png"/><Relationship Id="rId5" Type="http://schemas.openxmlformats.org/officeDocument/2006/relationships/tags" Target="../tags/tag45.xml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customXml" Target="../ink/ink1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13" Type="http://schemas.openxmlformats.org/officeDocument/2006/relationships/image" Target="../media/image31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29.png"/><Relationship Id="rId5" Type="http://schemas.openxmlformats.org/officeDocument/2006/relationships/tags" Target="../tags/tag54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tags" Target="../tags/tag53.xml"/><Relationship Id="rId9" Type="http://schemas.openxmlformats.org/officeDocument/2006/relationships/image" Target="../media/image22.png"/><Relationship Id="rId1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13" Type="http://schemas.openxmlformats.org/officeDocument/2006/relationships/image" Target="../media/image30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32.png"/><Relationship Id="rId5" Type="http://schemas.openxmlformats.org/officeDocument/2006/relationships/tags" Target="../tags/tag60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tags" Target="../tags/tag59.xml"/><Relationship Id="rId9" Type="http://schemas.openxmlformats.org/officeDocument/2006/relationships/image" Target="../media/image22.png"/><Relationship Id="rId1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2.bin"/><Relationship Id="rId10" Type="http://schemas.openxmlformats.org/officeDocument/2006/relationships/customXml" Target="../ink/ink2.xml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7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8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2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1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16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More problems on the Greedy Method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8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8D484-F376-2AF5-53F3-4C5E84E07C85}"/>
              </a:ext>
            </a:extLst>
          </p:cNvPr>
          <p:cNvCxnSpPr>
            <a:cxnSpLocks/>
          </p:cNvCxnSpPr>
          <p:nvPr/>
        </p:nvCxnSpPr>
        <p:spPr>
          <a:xfrm>
            <a:off x="4308297" y="5322014"/>
            <a:ext cx="14092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C976D-1A3A-FBD8-A4B7-9346632A4997}"/>
              </a:ext>
            </a:extLst>
          </p:cNvPr>
          <p:cNvCxnSpPr>
            <a:cxnSpLocks/>
          </p:cNvCxnSpPr>
          <p:nvPr/>
        </p:nvCxnSpPr>
        <p:spPr>
          <a:xfrm>
            <a:off x="6551488" y="5322014"/>
            <a:ext cx="77398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usepackage{xcolor}&#10;\pagestyle{empty}&#10;\begin{document}&#10;&#10;&#10;[7,8]&#10;&#10;\end{document}" title="IguanaTex Bitmap Display">
            <a:extLst>
              <a:ext uri="{FF2B5EF4-FFF2-40B4-BE49-F238E27FC236}">
                <a16:creationId xmlns:a16="http://schemas.microsoft.com/office/drawing/2014/main" id="{3B7EE940-B5FB-6597-C18E-7B292700BB9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90462" y="5714341"/>
            <a:ext cx="588017" cy="3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4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A0495F34-BF73-EBC2-A20B-7F983F771D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5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5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822384" cy="21083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</a:t>
            </a: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575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6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</a:t>
            </a:r>
          </a:p>
        </p:txBody>
      </p:sp>
      <p:pic>
        <p:nvPicPr>
          <p:cNvPr id="17" name="Picture 16" descr="\documentclass{article}&#10;\usepackage{amsmath}&#10;\pagestyle{empty}&#10;\usepackage{xcolor}&#10;\begin{document}&#10;&#10;(5\$, 3), (4\$, 4),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25D19035-1D5E-874F-8F16-D7DFA12838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39164" y="5529448"/>
            <a:ext cx="6414324" cy="2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7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&#10;(4\$, 4),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0FEE0284-8D40-970F-0C14-1CF35A1F02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80953" y="5553892"/>
            <a:ext cx="5466772" cy="27236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564CE8D-2CD9-CB4E-E8D4-5F44B5C117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0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8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</a:t>
            </a:r>
          </a:p>
        </p:txBody>
      </p:sp>
      <p:pic>
        <p:nvPicPr>
          <p:cNvPr id="8" name="Picture 7" descr="\documentclass{article}&#10;\usepackage{amsmath}&#10;\pagestyle{empty}&#10;\usepackage{xcolor}&#10;\begin{document}&#10;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5BD58CD6-C52C-C83A-B66F-DF90587E4A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348385" y="5553893"/>
            <a:ext cx="4519220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9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 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5E5D51FF-5B62-3622-DF8B-443F5D20D7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18891" y="5462705"/>
            <a:ext cx="3571668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Schedule task (2\$,2) between times 1-2.&#10;&#10;\end{document}" title="IguanaTex Bitmap Display">
            <a:extLst>
              <a:ext uri="{FF2B5EF4-FFF2-40B4-BE49-F238E27FC236}">
                <a16:creationId xmlns:a16="http://schemas.microsoft.com/office/drawing/2014/main" id="{A13EFFE5-9057-0591-F2C5-89CF3482917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91983" y="6228014"/>
            <a:ext cx="3774187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10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 </a:t>
            </a:r>
          </a:p>
        </p:txBody>
      </p:sp>
      <p:pic>
        <p:nvPicPr>
          <p:cNvPr id="16" name="Picture 15" descr="\documentclass{article}&#10;\usepackage{amsmath}&#10;\pagestyle{empty}&#10;\usepackage{xcolor}&#10;\begin{document}&#10;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3AC5FD80-177A-3BB7-1AD1-3185A156E6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28370" y="5432130"/>
            <a:ext cx="2624115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Schedule task (2\$,2) between times 1-2.&#10;&#10;\end{document}" title="IguanaTex Bitmap Display">
            <a:extLst>
              <a:ext uri="{FF2B5EF4-FFF2-40B4-BE49-F238E27FC236}">
                <a16:creationId xmlns:a16="http://schemas.microsoft.com/office/drawing/2014/main" id="{A13EFFE5-9057-0591-F2C5-89CF3482917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91983" y="6228014"/>
            <a:ext cx="3774187" cy="22107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Schedule task (2\$,2) between times 0-1.&#10;&#10;\end{document}" title="IguanaTex Bitmap Display">
            <a:extLst>
              <a:ext uri="{FF2B5EF4-FFF2-40B4-BE49-F238E27FC236}">
                <a16:creationId xmlns:a16="http://schemas.microsoft.com/office/drawing/2014/main" id="{BDB532A4-61F1-757A-DC06-4CCD2617C35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304725" y="6228015"/>
            <a:ext cx="3774187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r="-455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9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11" y="1827935"/>
            <a:ext cx="8889989" cy="601284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The greedy method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is a general algorithm design technique, 	in which given: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700" dirty="0">
              <a:solidFill>
                <a:srgbClr val="3A3A8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F0"/>
                </a:solidFill>
                <a:latin typeface="Tahoma" charset="0"/>
              </a:rPr>
              <a:t>configurations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different choices we need to make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ahoma" charset="0"/>
              </a:rPr>
              <a:t>objective function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a score assigned to all configurations, which we want to either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maximize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minimize</a:t>
            </a:r>
          </a:p>
          <a:p>
            <a:pPr marL="0" indent="0">
              <a:buNone/>
            </a:pPr>
            <a:endParaRPr 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We should make choices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greedily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We can find a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globally-optimal solution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by a series of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local improvements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from a starting configuration.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3A3A82"/>
              </a:solidFill>
              <a:latin typeface="Tahoma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12929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106524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106524" cy="757130"/>
              </a:xfrm>
              <a:prstGeom prst="rect">
                <a:avLst/>
              </a:prstGeom>
              <a:blipFill>
                <a:blip r:embed="rId4"/>
                <a:stretch>
                  <a:fillRect l="-120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\documentclass{article}&#10;\usepackage{amsmath}&#10;\pagestyle{empty}&#10;\usepackage{xcolor}&#10;\begin{document}&#10;&#10;\textbf{\textcolor{red}{Matching}}&#10;&#10;&#10;\end{document}" title="IguanaTex Bitmap Display">
            <a:extLst>
              <a:ext uri="{FF2B5EF4-FFF2-40B4-BE49-F238E27FC236}">
                <a16:creationId xmlns:a16="http://schemas.microsoft.com/office/drawing/2014/main" id="{D3A3D180-0B4E-CA2C-734D-425DFD167D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91300" y="2861164"/>
            <a:ext cx="1188572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46616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46616" cy="757130"/>
              </a:xfrm>
              <a:prstGeom prst="rect">
                <a:avLst/>
              </a:prstGeom>
              <a:blipFill>
                <a:blip r:embed="rId4"/>
                <a:stretch>
                  <a:fillRect l="-1212" t="-11290" r="-379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usepackage{xcolor}&#10;\begin{document}&#10;&#10;\textbf{\textcolor{red}{Not a Matching}}&#10;&#10;&#10;\end{document}" title="IguanaTex Bitmap Display">
            <a:extLst>
              <a:ext uri="{FF2B5EF4-FFF2-40B4-BE49-F238E27FC236}">
                <a16:creationId xmlns:a16="http://schemas.microsoft.com/office/drawing/2014/main" id="{7320F8CC-ABF0-5C70-4BE6-E53DF16C16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37188" y="3162123"/>
            <a:ext cx="2009906" cy="225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1186ED-61EC-76AF-24FE-76A0B37F404C}"/>
                  </a:ext>
                </a:extLst>
              </p14:cNvPr>
              <p14:cNvContentPartPr/>
              <p14:nvPr/>
            </p14:nvContentPartPr>
            <p14:xfrm>
              <a:off x="2378035" y="2681138"/>
              <a:ext cx="628200" cy="82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1186ED-61EC-76AF-24FE-76A0B37F40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0035" y="2663498"/>
                <a:ext cx="66384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16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173306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173306" cy="757130"/>
              </a:xfrm>
              <a:prstGeom prst="rect">
                <a:avLst/>
              </a:prstGeom>
              <a:blipFill>
                <a:blip r:embed="rId3"/>
                <a:stretch>
                  <a:fillRect l="-1194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336A08-5D55-9C51-C111-A6672F36C2F9}"/>
              </a:ext>
            </a:extLst>
          </p:cNvPr>
          <p:cNvSpPr txBox="1"/>
          <p:nvPr/>
        </p:nvSpPr>
        <p:spPr>
          <a:xfrm>
            <a:off x="344184" y="5412094"/>
            <a:ext cx="845563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4977314" y="3040176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2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08920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08920" cy="757130"/>
              </a:xfrm>
              <a:prstGeom prst="rect">
                <a:avLst/>
              </a:prstGeom>
              <a:blipFill>
                <a:blip r:embed="rId9"/>
                <a:stretch>
                  <a:fillRect l="-1219" t="-11290" r="-914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336A08-5D55-9C51-C111-A6672F36C2F9}"/>
              </a:ext>
            </a:extLst>
          </p:cNvPr>
          <p:cNvSpPr txBox="1"/>
          <p:nvPr/>
        </p:nvSpPr>
        <p:spPr>
          <a:xfrm>
            <a:off x="472928" y="5352619"/>
            <a:ext cx="840908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We know how to do it for </a:t>
            </a:r>
            <a:r>
              <a:rPr lang="en-US" sz="2400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graphs via maxflow!!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4977314" y="3040176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documentclass{article}&#10;\usepackage{amsmath}&#10;\pagestyle{empty}&#10;\usepackage{xcolor}&#10;\begin{document}&#10;y&#10;&#10;\end{document}" title="IguanaTex Bitmap Display">
            <a:extLst>
              <a:ext uri="{FF2B5EF4-FFF2-40B4-BE49-F238E27FC236}">
                <a16:creationId xmlns:a16="http://schemas.microsoft.com/office/drawing/2014/main" id="{0CB27451-D2BC-6CCB-9554-EC6A692786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09233" y="3053326"/>
            <a:ext cx="133733" cy="172876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x&#10;&#10;\end{document}" title="IguanaTex Bitmap Display">
            <a:extLst>
              <a:ext uri="{FF2B5EF4-FFF2-40B4-BE49-F238E27FC236}">
                <a16:creationId xmlns:a16="http://schemas.microsoft.com/office/drawing/2014/main" id="{B9457232-DBF1-EC67-0723-7A092B7728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062766" y="4357693"/>
            <a:ext cx="138626" cy="117425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z&#10;&#10;\end{document}" title="IguanaTex Bitmap Display">
            <a:extLst>
              <a:ext uri="{FF2B5EF4-FFF2-40B4-BE49-F238E27FC236}">
                <a16:creationId xmlns:a16="http://schemas.microsoft.com/office/drawing/2014/main" id="{45147658-5E33-750F-2D24-3A675DE014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426507" y="2090334"/>
            <a:ext cx="102746" cy="11742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a&#10;&#10;\end{document}" title="IguanaTex Bitmap Display">
            <a:extLst>
              <a:ext uri="{FF2B5EF4-FFF2-40B4-BE49-F238E27FC236}">
                <a16:creationId xmlns:a16="http://schemas.microsoft.com/office/drawing/2014/main" id="{7354C491-82D6-3AEB-1EAF-156E431D72C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69294" y="3046841"/>
            <a:ext cx="123948" cy="12394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begin{document}&#10;b&#10;&#10;\end{document}" title="IguanaTex Bitmap Display">
            <a:extLst>
              <a:ext uri="{FF2B5EF4-FFF2-40B4-BE49-F238E27FC236}">
                <a16:creationId xmlns:a16="http://schemas.microsoft.com/office/drawing/2014/main" id="{4E28388B-68B5-8C14-69F6-38B308C9A2F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713716" y="2628078"/>
            <a:ext cx="135364" cy="190816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begin{document}&#10;c&#10;&#10;\end{document}" title="IguanaTex Bitmap Display">
            <a:extLst>
              <a:ext uri="{FF2B5EF4-FFF2-40B4-BE49-F238E27FC236}">
                <a16:creationId xmlns:a16="http://schemas.microsoft.com/office/drawing/2014/main" id="{A2C7BB30-48AE-CB5D-259F-F1382D72B3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019190" y="4629448"/>
            <a:ext cx="104377" cy="1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09624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09624" cy="757130"/>
              </a:xfrm>
              <a:prstGeom prst="rect">
                <a:avLst/>
              </a:prstGeom>
              <a:blipFill>
                <a:blip r:embed="rId9"/>
                <a:stretch>
                  <a:fillRect l="-1218" t="-11290" r="-837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42" y="360939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953" y="220777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902" y="259962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853" y="40462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253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277564" y="3869553"/>
            <a:ext cx="1070614" cy="354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311042" y="3276600"/>
            <a:ext cx="1916211" cy="485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2187024" y="2360175"/>
            <a:ext cx="1925929" cy="284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277564" y="2360175"/>
            <a:ext cx="1835389" cy="1293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>
            <a:off x="2025380" y="2859790"/>
            <a:ext cx="2625595" cy="123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8A5780-B042-DAD3-1B1F-0C40FCE86419}"/>
              </a:ext>
            </a:extLst>
          </p:cNvPr>
          <p:cNvSpPr txBox="1"/>
          <p:nvPr/>
        </p:nvSpPr>
        <p:spPr>
          <a:xfrm>
            <a:off x="3671488" y="6052846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052FC-8A13-B89F-3D80-A5D15D34DA61}"/>
              </a:ext>
            </a:extLst>
          </p:cNvPr>
          <p:cNvSpPr txBox="1"/>
          <p:nvPr/>
        </p:nvSpPr>
        <p:spPr>
          <a:xfrm>
            <a:off x="3776458" y="6000819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Trees are bipartite!</a:t>
            </a:r>
          </a:p>
        </p:txBody>
      </p:sp>
      <p:pic>
        <p:nvPicPr>
          <p:cNvPr id="33" name="Picture 32" descr="\documentclass{article}&#10;\usepackage{amsmath}&#10;\pagestyle{empty}&#10;\usepackage{xcolor}&#10;\begin{document}&#10;y&#10;&#10;\end{document}" title="IguanaTex Bitmap Display">
            <a:extLst>
              <a:ext uri="{FF2B5EF4-FFF2-40B4-BE49-F238E27FC236}">
                <a16:creationId xmlns:a16="http://schemas.microsoft.com/office/drawing/2014/main" id="{92319376-999D-9172-3312-0B2A0B42C5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58169" y="3824085"/>
            <a:ext cx="133733" cy="172876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b&#10;&#10;\end{document}" title="IguanaTex Bitmap Display">
            <a:extLst>
              <a:ext uri="{FF2B5EF4-FFF2-40B4-BE49-F238E27FC236}">
                <a16:creationId xmlns:a16="http://schemas.microsoft.com/office/drawing/2014/main" id="{0E417DC8-5F31-241D-8D4B-46CC3C8D1D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89671" y="2694602"/>
            <a:ext cx="135364" cy="19081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x&#10;&#10;\end{document}" title="IguanaTex Bitmap Display">
            <a:extLst>
              <a:ext uri="{FF2B5EF4-FFF2-40B4-BE49-F238E27FC236}">
                <a16:creationId xmlns:a16="http://schemas.microsoft.com/office/drawing/2014/main" id="{4AC165C2-11FF-0C62-EEFB-92B60CB7DD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62766" y="4357693"/>
            <a:ext cx="138626" cy="117425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begin{document}&#10;z&#10;&#10;\end{document}" title="IguanaTex Bitmap Display">
            <a:extLst>
              <a:ext uri="{FF2B5EF4-FFF2-40B4-BE49-F238E27FC236}">
                <a16:creationId xmlns:a16="http://schemas.microsoft.com/office/drawing/2014/main" id="{65D57369-4381-20F3-FFA3-134A7BA8E0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061580" y="2076275"/>
            <a:ext cx="102746" cy="11742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a&#10;&#10;\end{document}" title="IguanaTex Bitmap Display">
            <a:extLst>
              <a:ext uri="{FF2B5EF4-FFF2-40B4-BE49-F238E27FC236}">
                <a16:creationId xmlns:a16="http://schemas.microsoft.com/office/drawing/2014/main" id="{56EFD6D6-82AF-686C-FD4A-37AE36F4A2D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78930" y="2938424"/>
            <a:ext cx="123948" cy="123949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begin{document}&#10;c&#10;&#10;\end{document}" title="IguanaTex Bitmap Display">
            <a:extLst>
              <a:ext uri="{FF2B5EF4-FFF2-40B4-BE49-F238E27FC236}">
                <a16:creationId xmlns:a16="http://schemas.microsoft.com/office/drawing/2014/main" id="{463A0EFF-3BA1-2B0C-53E1-964209B430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684453" y="4428091"/>
            <a:ext cx="94888" cy="1126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9169866-B44D-8888-D4E0-BC2CA72DC78C}"/>
              </a:ext>
            </a:extLst>
          </p:cNvPr>
          <p:cNvSpPr txBox="1"/>
          <p:nvPr/>
        </p:nvSpPr>
        <p:spPr>
          <a:xfrm>
            <a:off x="472928" y="5352619"/>
            <a:ext cx="840908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We know how to do it for </a:t>
            </a:r>
            <a:r>
              <a:rPr lang="en-US" sz="2400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graphs via maxflow!!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3A3A82"/>
                </a:solidFill>
              </a:rPr>
              <a:t>: The green edge has a </a:t>
            </a:r>
            <a:r>
              <a:rPr lang="en-US" sz="2400" b="1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as an endpoint. Should it be </a:t>
            </a:r>
            <a:r>
              <a:rPr lang="en-US" sz="2400" dirty="0">
                <a:solidFill>
                  <a:srgbClr val="FF0000"/>
                </a:solidFill>
              </a:rPr>
              <a:t>in the matching</a:t>
            </a:r>
            <a:r>
              <a:rPr lang="en-US" sz="2400" dirty="0">
                <a:solidFill>
                  <a:srgbClr val="3A3A82"/>
                </a:solidFill>
              </a:rPr>
              <a:t>? 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4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1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0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991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658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687" y="369243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</a:t>
            </a:r>
            <a:r>
              <a:rPr lang="en-US" sz="2400" dirty="0">
                <a:solidFill>
                  <a:srgbClr val="3A3A82"/>
                </a:solidFill>
              </a:rPr>
              <a:t> 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40FA6E-68D8-08A8-248C-DFF67645EE39}"/>
                  </a:ext>
                </a:extLst>
              </p14:cNvPr>
              <p14:cNvContentPartPr/>
              <p14:nvPr/>
            </p14:nvContentPartPr>
            <p14:xfrm>
              <a:off x="3344021" y="2259740"/>
              <a:ext cx="3012840" cy="290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40FA6E-68D8-08A8-248C-DFF67645EE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6381" y="2242100"/>
                <a:ext cx="3048480" cy="294480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9E3CDE-ED14-4A97-BC5D-81D684ABA928}"/>
              </a:ext>
            </a:extLst>
          </p:cNvPr>
          <p:cNvCxnSpPr>
            <a:cxnSpLocks/>
          </p:cNvCxnSpPr>
          <p:nvPr/>
        </p:nvCxnSpPr>
        <p:spPr>
          <a:xfrm flipV="1">
            <a:off x="6360715" y="2809982"/>
            <a:ext cx="697631" cy="1027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}&#10;\pagestyle{empty}&#10;\usepackage{xcolor}&#10;\begin{document}&#10;&#10;\textbf{\textcolor{red}{Tree}}&#10;&#10;&#10;\end{document}" title="IguanaTex Bitmap Display">
            <a:extLst>
              <a:ext uri="{FF2B5EF4-FFF2-40B4-BE49-F238E27FC236}">
                <a16:creationId xmlns:a16="http://schemas.microsoft.com/office/drawing/2014/main" id="{B7058A24-163B-4215-1E8B-779CEDD9C5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769834" y="2578754"/>
            <a:ext cx="547048" cy="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3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772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081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39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357343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495894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2529372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838681" y="2707398"/>
            <a:ext cx="1679913" cy="4819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495894" y="2815161"/>
            <a:ext cx="1147665" cy="56428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6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6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pic>
        <p:nvPicPr>
          <p:cNvPr id="6" name="Picture 5" descr="\documentclass{article}&#10;\usepackage{amsmath}&#10;\pagestyle{empty}&#10;\usepackage{xcolor}&#10;\begin{document}&#10;&#10;\textbf{\textcolor{red}{Maximum Matching of size 2}}&#10;&#10;&#10;\end{document}" title="IguanaTex Bitmap Display">
            <a:extLst>
              <a:ext uri="{FF2B5EF4-FFF2-40B4-BE49-F238E27FC236}">
                <a16:creationId xmlns:a16="http://schemas.microsoft.com/office/drawing/2014/main" id="{AA07B3AC-585A-089D-9C70-4DD8C64370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08162" y="2567621"/>
            <a:ext cx="3693716" cy="227047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5CAA4B5-5F6E-1FDF-7F4E-B31D0C77D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FB4231D-CC5B-8009-54EB-FA1D104E4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63FB8A3-D072-D621-608C-B14E65345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3E5184-3103-F5C3-4E68-D70E1DBED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DF6574B-9297-8954-6676-80D4D42FF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8CA6642-3776-AF2C-23FA-316353C3B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6A5AA76-F626-12B3-567B-4DA5F45A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772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1C15DC-3437-A502-48EA-41BDF03E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081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6716E-FB92-9882-CC80-925716D72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6A0B23-13BA-3E09-8A17-3CB1348A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39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EDE12-3488-99CE-8CD9-87710FAD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68672C-FA80-7560-4F5A-D74A4FB2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357343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2311A6-3D7A-4FEE-855B-0BB1964B4114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2495894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39181-C515-D407-D1EB-FF3432822560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529372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0AEA6-A0EE-F149-A4CB-490054B51D77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3838681" y="2707398"/>
            <a:ext cx="1679913" cy="4819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D83243-32FD-9860-9F65-68D6A627606C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2495894" y="2815161"/>
            <a:ext cx="1147665" cy="56428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FF8736-1BC7-B1E0-D573-FC7601BFA5D6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09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32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02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8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2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1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as well.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usepackage{xcolor}&#10;\begin{document}&#10;&#10;\textbf{\textcolor{red}{Maximum Matching of size 5}}&#10;&#10;&#10;\end{document}" title="IguanaTex Bitmap Display">
            <a:extLst>
              <a:ext uri="{FF2B5EF4-FFF2-40B4-BE49-F238E27FC236}">
                <a16:creationId xmlns:a16="http://schemas.microsoft.com/office/drawing/2014/main" id="{8D7E4930-C77C-0AF1-B2A8-09944C8BF6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23766" y="2239767"/>
            <a:ext cx="3693716" cy="2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5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64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4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usepackage{xcolor}&#10;\begin{document}&#10;&#10;\textbf{\textcolor{red}{Independent Set}}&#10;&#10;&#10;\end{document}" title="IguanaTex Bitmap Display">
            <a:extLst>
              <a:ext uri="{FF2B5EF4-FFF2-40B4-BE49-F238E27FC236}">
                <a16:creationId xmlns:a16="http://schemas.microsoft.com/office/drawing/2014/main" id="{E2A5D1C5-0D43-F194-57EA-1AE452B219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72112" y="2257997"/>
            <a:ext cx="207390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0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4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\documentclass{article}&#10;\usepackage{amsmath}&#10;\pagestyle{empty}&#10;\usepackage{xcolor}&#10;\begin{document}&#10;&#10;\textbf{\textcolor{red}{Not an Independent Set}}&#10;&#10;&#10;\end{document}" title="IguanaTex Bitmap Display">
            <a:extLst>
              <a:ext uri="{FF2B5EF4-FFF2-40B4-BE49-F238E27FC236}">
                <a16:creationId xmlns:a16="http://schemas.microsoft.com/office/drawing/2014/main" id="{93B450BD-89B2-3675-D297-F48DCA8DB2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31559" y="2241806"/>
            <a:ext cx="3055241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405DDD-D8B8-BEBB-9EA0-72B08C52A9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302538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Sort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</a:t>
                </a:r>
                <a:r>
                  <a:rPr lang="en-US" sz="2400" b="1" dirty="0">
                    <a:solidFill>
                      <a:srgbClr val="FF0000"/>
                    </a:solidFill>
                    <a:latin typeface="+mj-lt"/>
                  </a:rPr>
                  <a:t>start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405DDD-D8B8-BEBB-9EA0-72B08C52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3025381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374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26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6933F8-5BA3-B449-F9B5-A06EF491DE20}"/>
              </a:ext>
            </a:extLst>
          </p:cNvPr>
          <p:cNvSpPr txBox="1"/>
          <p:nvPr/>
        </p:nvSpPr>
        <p:spPr>
          <a:xfrm>
            <a:off x="344184" y="541209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54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497EB2-D686-FF48-24E1-C4DCCFAA08D8}"/>
              </a:ext>
            </a:extLst>
          </p:cNvPr>
          <p:cNvSpPr txBox="1"/>
          <p:nvPr/>
        </p:nvSpPr>
        <p:spPr>
          <a:xfrm>
            <a:off x="323637" y="5242006"/>
            <a:ext cx="882036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3A3A82"/>
                </a:solidFill>
              </a:rPr>
              <a:t>: Should a </a:t>
            </a:r>
            <a:r>
              <a:rPr lang="en-US" sz="2400" b="1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be part of the independent set?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39E1-767A-E7C5-0F55-0B4BF7F95F05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82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8E948-BAD2-66B4-D1A0-648AAF2024D1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08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193B3-8723-52DF-D219-6E18FAEF2C83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27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2DD29-FE93-4427-D293-8186EA2EC2FD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57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56BF8-4778-A830-1114-31E55A9EEF04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27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E879-D402-E17A-36F8-578ABDE9BD71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04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28A77-6445-B2CF-F6C7-6866D5BB71D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9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05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770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71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21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6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35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59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56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07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26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pic>
        <p:nvPicPr>
          <p:cNvPr id="20" name="Picture 19" descr="\documentclass{article}&#10;\usepackage{amsmath}&#10;\pagestyle{empty}&#10;\usepackage{xcolor}&#10;\begin{document}&#10;&#10;\textbf{\textcolor{red}{Independent Set of size 5}}&#10;&#10;&#10;\end{document}" title="IguanaTex Bitmap Display">
            <a:extLst>
              <a:ext uri="{FF2B5EF4-FFF2-40B4-BE49-F238E27FC236}">
                <a16:creationId xmlns:a16="http://schemas.microsoft.com/office/drawing/2014/main" id="{12540BF2-56BB-2E90-5006-6F6D97C607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31559" y="2241805"/>
            <a:ext cx="3204575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4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6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7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7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8D484-F376-2AF5-53F3-4C5E84E07C85}"/>
              </a:ext>
            </a:extLst>
          </p:cNvPr>
          <p:cNvCxnSpPr>
            <a:cxnSpLocks/>
          </p:cNvCxnSpPr>
          <p:nvPr/>
        </p:nvCxnSpPr>
        <p:spPr>
          <a:xfrm>
            <a:off x="4308297" y="5322014"/>
            <a:ext cx="14092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C976D-1A3A-FBD8-A4B7-9346632A4997}"/>
              </a:ext>
            </a:extLst>
          </p:cNvPr>
          <p:cNvCxnSpPr>
            <a:cxnSpLocks/>
          </p:cNvCxnSpPr>
          <p:nvPr/>
        </p:nvCxnSpPr>
        <p:spPr>
          <a:xfrm>
            <a:off x="6551488" y="5322014"/>
            <a:ext cx="77398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84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7,8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49.381"/>
  <p:tag name="LATEXADDIN" val="\documentclass{article}&#10;\usepackage{amsmath}&#10;\pagestyle{empty}&#10;\usepackage{xcolor}&#10;\begin{document}&#10;&#10;(5\$, 3), (4\$, 4), (2\$, 2), (2\$, 2), (2\$, 4), (1\$, 2), (1\$, 4)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13.686"/>
  <p:tag name="LATEXADDIN" val="\documentclass{article}&#10;\usepackage{amsmath}&#10;\pagestyle{empty}&#10;\usepackage{xcolor}&#10;\begin{document}&#10;&#10;(4\$, 4), (2\$, 2), (2\$, 2), (2\$, 4), (1\$, 2), (1\$, 4)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77.99"/>
  <p:tag name="LATEXADDIN" val="\documentclass{article}&#10;\usepackage{amsmath}&#10;\pagestyle{empty}&#10;\usepackage{xcolor}&#10;\begin{document}&#10; (2\$, 2), (2\$, 2), 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2.295"/>
  <p:tag name="LATEXADDIN" val="\documentclass{article}&#10;\usepackage{amsmath}&#10;\pagestyle{empty}&#10;\usepackage{xcolor}&#10;\begin{document}&#10;(2\$, 2), 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1-2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06.599"/>
  <p:tag name="LATEXADDIN" val="\documentclass{article}&#10;\usepackage{amsmath}&#10;\pagestyle{empty}&#10;\usepackage{xcolor}&#10;\begin{document}&#10;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1-2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0-1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84.9269"/>
  <p:tag name="LATEXADDIN" val="\documentclass{article}&#10;\usepackage{amsmath}&#10;\pagestyle{empty}&#10;\usepackage{xcolor}&#10;\begin{document}&#10;&#10;\textbf{\textcolor{red}{Matching}}&#10;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89.1264"/>
  <p:tag name="LATEXADDIN" val="\documentclass{article}&#10;\usepackage{amsmath}&#10;\pagestyle{empty}&#10;\usepackage{xcolor}&#10;\begin{document}&#10;&#10;\textbf{\textcolor{red}{Not a Matching}}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1.49228"/>
  <p:tag name="LATEXADDIN" val="\documentclass{article}&#10;\usepackage{amsmath}&#10;\pagestyle{empty}&#10;\usepackage{xcolor}&#10;\begin{document}&#10;y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63.74205"/>
  <p:tag name="LATEXADDIN" val="\documentclass{article}&#10;\usepackage{amsmath}&#10;\pagestyle{empty}&#10;\usepackage{xcolor}&#10;\begin{document}&#10;x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7.24409"/>
  <p:tag name="LATEXADDIN" val="\documentclass{article}&#10;\usepackage{amsmath}&#10;\pagestyle{empty}&#10;\usepackage{xcolor}&#10;\begin{document}&#10;z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6.99291"/>
  <p:tag name="LATEXADDIN" val="\documentclass{article}&#10;\usepackage{amsmath}&#10;\pagestyle{empty}&#10;\usepackage{xcolor}&#10;\begin{document}&#10;a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pagestyle{empty}&#10;\usepackage{xcolor}&#10;\begin{document}&#10;b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47.99401"/>
  <p:tag name="LATEXADDIN" val="\documentclass{article}&#10;\usepackage{amsmath}&#10;\pagestyle{empty}&#10;\usepackage{xcolor}&#10;\begin{document}&#10;c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1.49228"/>
  <p:tag name="LATEXADDIN" val="\documentclass{article}&#10;\usepackage{amsmath}&#10;\pagestyle{empty}&#10;\usepackage{xcolor}&#10;\begin{document}&#10;y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pagestyle{empty}&#10;\usepackage{xcolor}&#10;\begin{document}&#10;b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63.74205"/>
  <p:tag name="LATEXADDIN" val="\documentclass{article}&#10;\usepackage{amsmath}&#10;\pagestyle{empty}&#10;\usepackage{xcolor}&#10;\begin{document}&#10;x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7.24409"/>
  <p:tag name="LATEXADDIN" val="\documentclass{article}&#10;\usepackage{amsmath}&#10;\pagestyle{empty}&#10;\usepackage{xcolor}&#10;\begin{document}&#10;z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6.99291"/>
  <p:tag name="LATEXADDIN" val="\documentclass{article}&#10;\usepackage{amsmath}&#10;\pagestyle{empty}&#10;\usepackage{xcolor}&#10;\begin{document}&#10;a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47.99401"/>
  <p:tag name="LATEXADDIN" val="\documentclass{article}&#10;\usepackage{amsmath}&#10;\pagestyle{empty}&#10;\usepackage{xcolor}&#10;\begin{document}&#10;c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9.2164"/>
  <p:tag name="LATEXADDIN" val="\documentclass{article}&#10;\usepackage{amsmath}&#10;\pagestyle{empty}&#10;\usepackage{xcolor}&#10;\begin{document}&#10;&#10;\textbf{\textcolor{red}{Tree}}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17.773"/>
  <p:tag name="LATEXADDIN" val="\documentclass{article}&#10;\usepackage{amsmath}&#10;\pagestyle{empty}&#10;\usepackage{xcolor}&#10;\begin{document}&#10;&#10;\textbf{\textcolor{red}{Maximum Matching of size 2}}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17.773"/>
  <p:tag name="LATEXADDIN" val="\documentclass{article}&#10;\usepackage{amsmath}&#10;\pagestyle{empty}&#10;\usepackage{xcolor}&#10;\begin{document}&#10;&#10;\textbf{\textcolor{red}{Maximum Matching of size 5}}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20.622"/>
  <p:tag name="LATEXADDIN" val="\documentclass{article}&#10;\usepackage{amsmath}&#10;\pagestyle{empty}&#10;\usepackage{xcolor}&#10;\begin{document}&#10;&#10;\textbf{\textcolor{red}{Independent Set}}&#10;&#10;&#10;\end{document}"/>
  <p:tag name="IGUANATEXSIZE" val="20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503.562"/>
  <p:tag name="LATEXADDIN" val="\documentclass{article}&#10;\usepackage{amsmath}&#10;\pagestyle{empty}&#10;\usepackage{xcolor}&#10;\begin{document}&#10;&#10;\textbf{\textcolor{red}{Not an Independent Set}}&#10;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577.053"/>
  <p:tag name="LATEXADDIN" val="\documentclass{article}&#10;\usepackage{amsmath}&#10;\pagestyle{empty}&#10;\usepackage{xcolor}&#10;\begin{document}&#10;&#10;\textbf{\textcolor{red}{Independent Set of size 5}}&#10;&#10;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9031</TotalTime>
  <Words>4120</Words>
  <Application>Microsoft Office PowerPoint</Application>
  <PresentationFormat>On-screen Show (4:3)</PresentationFormat>
  <Paragraphs>325</Paragraphs>
  <Slides>58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Tahoma</vt:lpstr>
      <vt:lpstr>Times New Roman</vt:lpstr>
      <vt:lpstr>Office Theme</vt:lpstr>
      <vt:lpstr>Equation</vt:lpstr>
      <vt:lpstr>       Lecture 16  More problems on the Greedy Method </vt:lpstr>
      <vt:lpstr>Greedy method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302</cp:revision>
  <dcterms:created xsi:type="dcterms:W3CDTF">2015-09-14T04:42:16Z</dcterms:created>
  <dcterms:modified xsi:type="dcterms:W3CDTF">2024-05-23T21:16:47Z</dcterms:modified>
</cp:coreProperties>
</file>