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notesSlides/notesSlide13.xml" ContentType="application/vnd.openxmlformats-officedocument.presentationml.notesSlide+xml"/>
  <Override PartName="/ppt/tags/tag24.xml" ContentType="application/vnd.openxmlformats-officedocument.presentationml.tags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notesSlides/notesSlide15.xml" ContentType="application/vnd.openxmlformats-officedocument.presentationml.notesSlide+xml"/>
  <Override PartName="/ppt/tags/tag26.xml" ContentType="application/vnd.openxmlformats-officedocument.presentationml.tags+xml"/>
  <Override PartName="/ppt/notesSlides/notesSlide16.xml" ContentType="application/vnd.openxmlformats-officedocument.presentationml.notesSlide+xml"/>
  <Override PartName="/ppt/tags/tag27.xml" ContentType="application/vnd.openxmlformats-officedocument.presentationml.tags+xml"/>
  <Override PartName="/ppt/notesSlides/notesSlide17.xml" ContentType="application/vnd.openxmlformats-officedocument.presentationml.notesSlide+xml"/>
  <Override PartName="/ppt/tags/tag28.xml" ContentType="application/vnd.openxmlformats-officedocument.presentationml.tags+xml"/>
  <Override PartName="/ppt/notesSlides/notesSlide1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7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8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9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30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31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2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04.xml" ContentType="application/vnd.openxmlformats-officedocument.presentationml.tags+xml"/>
  <Override PartName="/ppt/notesSlides/notesSlide35.xml" ContentType="application/vnd.openxmlformats-officedocument.presentationml.notesSlide+xml"/>
  <Override PartName="/ppt/tags/tag105.xml" ContentType="application/vnd.openxmlformats-officedocument.presentationml.tags+xml"/>
  <Override PartName="/ppt/notesSlides/notesSlide36.xml" ContentType="application/vnd.openxmlformats-officedocument.presentationml.notesSlide+xml"/>
  <Override PartName="/ppt/tags/tag106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626" r:id="rId3"/>
    <p:sldId id="698" r:id="rId4"/>
    <p:sldId id="699" r:id="rId5"/>
    <p:sldId id="700" r:id="rId6"/>
    <p:sldId id="701" r:id="rId7"/>
    <p:sldId id="702" r:id="rId8"/>
    <p:sldId id="437" r:id="rId9"/>
    <p:sldId id="729" r:id="rId10"/>
    <p:sldId id="730" r:id="rId11"/>
    <p:sldId id="727" r:id="rId12"/>
    <p:sldId id="703" r:id="rId13"/>
    <p:sldId id="704" r:id="rId14"/>
    <p:sldId id="705" r:id="rId15"/>
    <p:sldId id="706" r:id="rId16"/>
    <p:sldId id="707" r:id="rId17"/>
    <p:sldId id="708" r:id="rId18"/>
    <p:sldId id="709" r:id="rId19"/>
    <p:sldId id="710" r:id="rId20"/>
    <p:sldId id="711" r:id="rId21"/>
    <p:sldId id="712" r:id="rId22"/>
    <p:sldId id="713" r:id="rId23"/>
    <p:sldId id="714" r:id="rId24"/>
    <p:sldId id="715" r:id="rId25"/>
    <p:sldId id="735" r:id="rId26"/>
    <p:sldId id="736" r:id="rId27"/>
    <p:sldId id="737" r:id="rId28"/>
    <p:sldId id="726" r:id="rId29"/>
    <p:sldId id="717" r:id="rId30"/>
    <p:sldId id="716" r:id="rId31"/>
    <p:sldId id="718" r:id="rId32"/>
    <p:sldId id="719" r:id="rId33"/>
    <p:sldId id="720" r:id="rId34"/>
    <p:sldId id="721" r:id="rId35"/>
    <p:sldId id="722" r:id="rId36"/>
    <p:sldId id="723" r:id="rId37"/>
    <p:sldId id="724" r:id="rId38"/>
    <p:sldId id="725" r:id="rId39"/>
    <p:sldId id="731" r:id="rId40"/>
    <p:sldId id="734" r:id="rId41"/>
    <p:sldId id="732" r:id="rId42"/>
    <p:sldId id="733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8" d="100"/>
          <a:sy n="98" d="100"/>
        </p:scale>
        <p:origin x="132" y="-1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43D0E-DFD0-4243-BD7E-4FE8A0DBAD95}" type="datetimeFigureOut">
              <a:rPr lang="en-SG" smtClean="0"/>
              <a:t>21/5/2024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56AF4-9FCA-4818-B28D-98B33E97B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525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2491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216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888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4680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21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475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0119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6537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892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561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8917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365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895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492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3134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2508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2704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5738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6476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0702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038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03524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7266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8340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29582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4441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47835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49709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47758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818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795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54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396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42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0199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457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303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4808-1B82-CE47-B0AA-2CF74A43121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5.xml"/><Relationship Id="rId7" Type="http://schemas.openxmlformats.org/officeDocument/2006/relationships/image" Target="../media/image1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4" Type="http://schemas.openxmlformats.org/officeDocument/2006/relationships/tags" Target="../tags/tag16.xml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31.xml"/><Relationship Id="rId7" Type="http://schemas.openxmlformats.org/officeDocument/2006/relationships/image" Target="../media/image5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tags" Target="../tags/tag33.xml"/><Relationship Id="rId16" Type="http://schemas.openxmlformats.org/officeDocument/2006/relationships/image" Target="../media/image27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120.png"/><Relationship Id="rId5" Type="http://schemas.openxmlformats.org/officeDocument/2006/relationships/tags" Target="../tags/tag36.xml"/><Relationship Id="rId15" Type="http://schemas.openxmlformats.org/officeDocument/2006/relationships/image" Target="../media/image26.png"/><Relationship Id="rId10" Type="http://schemas.openxmlformats.org/officeDocument/2006/relationships/notesSlide" Target="../notesSlides/notesSlide25.xml"/><Relationship Id="rId19" Type="http://schemas.openxmlformats.org/officeDocument/2006/relationships/image" Target="../media/image30.png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../media/image32.png"/><Relationship Id="rId18" Type="http://schemas.openxmlformats.org/officeDocument/2006/relationships/image" Target="../media/image29.png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31.png"/><Relationship Id="rId17" Type="http://schemas.openxmlformats.org/officeDocument/2006/relationships/image" Target="../media/image28.png"/><Relationship Id="rId2" Type="http://schemas.openxmlformats.org/officeDocument/2006/relationships/tags" Target="../tags/tag41.xml"/><Relationship Id="rId16" Type="http://schemas.openxmlformats.org/officeDocument/2006/relationships/image" Target="../media/image27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120.png"/><Relationship Id="rId5" Type="http://schemas.openxmlformats.org/officeDocument/2006/relationships/tags" Target="../tags/tag44.xml"/><Relationship Id="rId15" Type="http://schemas.openxmlformats.org/officeDocument/2006/relationships/image" Target="../media/image26.png"/><Relationship Id="rId10" Type="http://schemas.openxmlformats.org/officeDocument/2006/relationships/notesSlide" Target="../notesSlides/notesSlide26.xml"/><Relationship Id="rId19" Type="http://schemas.openxmlformats.org/officeDocument/2006/relationships/image" Target="../media/image34.png"/><Relationship Id="rId4" Type="http://schemas.openxmlformats.org/officeDocument/2006/relationships/tags" Target="../tags/tag43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image" Target="../media/image36.png"/><Relationship Id="rId18" Type="http://schemas.openxmlformats.org/officeDocument/2006/relationships/image" Target="../media/image29.png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image" Target="../media/image35.png"/><Relationship Id="rId17" Type="http://schemas.openxmlformats.org/officeDocument/2006/relationships/image" Target="../media/image28.png"/><Relationship Id="rId2" Type="http://schemas.openxmlformats.org/officeDocument/2006/relationships/tags" Target="../tags/tag49.xml"/><Relationship Id="rId16" Type="http://schemas.openxmlformats.org/officeDocument/2006/relationships/image" Target="../media/image27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image" Target="../media/image120.png"/><Relationship Id="rId5" Type="http://schemas.openxmlformats.org/officeDocument/2006/relationships/tags" Target="../tags/tag52.xml"/><Relationship Id="rId15" Type="http://schemas.openxmlformats.org/officeDocument/2006/relationships/image" Target="../media/image37.png"/><Relationship Id="rId10" Type="http://schemas.openxmlformats.org/officeDocument/2006/relationships/notesSlide" Target="../notesSlides/notesSlide27.xml"/><Relationship Id="rId19" Type="http://schemas.openxmlformats.org/officeDocument/2006/relationships/image" Target="../media/image34.png"/><Relationship Id="rId4" Type="http://schemas.openxmlformats.org/officeDocument/2006/relationships/tags" Target="../tags/tag51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38.png"/><Relationship Id="rId18" Type="http://schemas.openxmlformats.org/officeDocument/2006/relationships/image" Target="../media/image29.png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35.png"/><Relationship Id="rId17" Type="http://schemas.openxmlformats.org/officeDocument/2006/relationships/image" Target="../media/image28.png"/><Relationship Id="rId2" Type="http://schemas.openxmlformats.org/officeDocument/2006/relationships/tags" Target="../tags/tag57.xml"/><Relationship Id="rId16" Type="http://schemas.openxmlformats.org/officeDocument/2006/relationships/image" Target="../media/image27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120.png"/><Relationship Id="rId5" Type="http://schemas.openxmlformats.org/officeDocument/2006/relationships/tags" Target="../tags/tag60.xml"/><Relationship Id="rId15" Type="http://schemas.openxmlformats.org/officeDocument/2006/relationships/image" Target="../media/image39.png"/><Relationship Id="rId10" Type="http://schemas.openxmlformats.org/officeDocument/2006/relationships/notesSlide" Target="../notesSlides/notesSlide28.xml"/><Relationship Id="rId19" Type="http://schemas.openxmlformats.org/officeDocument/2006/relationships/image" Target="../media/image34.png"/><Relationship Id="rId4" Type="http://schemas.openxmlformats.org/officeDocument/2006/relationships/tags" Target="../tags/tag59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image" Target="../media/image38.png"/><Relationship Id="rId18" Type="http://schemas.openxmlformats.org/officeDocument/2006/relationships/image" Target="../media/image29.pn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35.png"/><Relationship Id="rId17" Type="http://schemas.openxmlformats.org/officeDocument/2006/relationships/image" Target="../media/image28.png"/><Relationship Id="rId2" Type="http://schemas.openxmlformats.org/officeDocument/2006/relationships/tags" Target="../tags/tag65.xml"/><Relationship Id="rId16" Type="http://schemas.openxmlformats.org/officeDocument/2006/relationships/image" Target="../media/image27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120.png"/><Relationship Id="rId5" Type="http://schemas.openxmlformats.org/officeDocument/2006/relationships/tags" Target="../tags/tag68.xml"/><Relationship Id="rId15" Type="http://schemas.openxmlformats.org/officeDocument/2006/relationships/image" Target="../media/image41.png"/><Relationship Id="rId10" Type="http://schemas.openxmlformats.org/officeDocument/2006/relationships/notesSlide" Target="../notesSlides/notesSlide29.xml"/><Relationship Id="rId19" Type="http://schemas.openxmlformats.org/officeDocument/2006/relationships/image" Target="../media/image34.png"/><Relationship Id="rId4" Type="http://schemas.openxmlformats.org/officeDocument/2006/relationships/tags" Target="../tags/tag6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image" Target="../media/image35.png"/><Relationship Id="rId17" Type="http://schemas.openxmlformats.org/officeDocument/2006/relationships/image" Target="../media/image28.png"/><Relationship Id="rId2" Type="http://schemas.openxmlformats.org/officeDocument/2006/relationships/tags" Target="../tags/tag73.xml"/><Relationship Id="rId16" Type="http://schemas.openxmlformats.org/officeDocument/2006/relationships/image" Target="../media/image27.png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image" Target="../media/image120.png"/><Relationship Id="rId5" Type="http://schemas.openxmlformats.org/officeDocument/2006/relationships/tags" Target="../tags/tag76.xml"/><Relationship Id="rId15" Type="http://schemas.openxmlformats.org/officeDocument/2006/relationships/image" Target="../media/image41.png"/><Relationship Id="rId10" Type="http://schemas.openxmlformats.org/officeDocument/2006/relationships/notesSlide" Target="../notesSlides/notesSlide30.xml"/><Relationship Id="rId19" Type="http://schemas.openxmlformats.org/officeDocument/2006/relationships/image" Target="../media/image34.png"/><Relationship Id="rId4" Type="http://schemas.openxmlformats.org/officeDocument/2006/relationships/tags" Target="../tags/tag75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image" Target="../media/image38.png"/><Relationship Id="rId18" Type="http://schemas.openxmlformats.org/officeDocument/2006/relationships/image" Target="../media/image46.png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image" Target="../media/image35.png"/><Relationship Id="rId17" Type="http://schemas.openxmlformats.org/officeDocument/2006/relationships/image" Target="../media/image45.png"/><Relationship Id="rId2" Type="http://schemas.openxmlformats.org/officeDocument/2006/relationships/tags" Target="../tags/tag81.xml"/><Relationship Id="rId16" Type="http://schemas.openxmlformats.org/officeDocument/2006/relationships/image" Target="../media/image44.png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120.png"/><Relationship Id="rId5" Type="http://schemas.openxmlformats.org/officeDocument/2006/relationships/tags" Target="../tags/tag84.xml"/><Relationship Id="rId15" Type="http://schemas.openxmlformats.org/officeDocument/2006/relationships/image" Target="../media/image41.png"/><Relationship Id="rId10" Type="http://schemas.openxmlformats.org/officeDocument/2006/relationships/notesSlide" Target="../notesSlides/notesSlide31.xml"/><Relationship Id="rId19" Type="http://schemas.openxmlformats.org/officeDocument/2006/relationships/image" Target="../media/image34.png"/><Relationship Id="rId4" Type="http://schemas.openxmlformats.org/officeDocument/2006/relationships/tags" Target="../tags/tag83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38.png"/><Relationship Id="rId18" Type="http://schemas.openxmlformats.org/officeDocument/2006/relationships/image" Target="../media/image46.png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image" Target="../media/image35.png"/><Relationship Id="rId17" Type="http://schemas.openxmlformats.org/officeDocument/2006/relationships/image" Target="../media/image48.png"/><Relationship Id="rId2" Type="http://schemas.openxmlformats.org/officeDocument/2006/relationships/tags" Target="../tags/tag89.xml"/><Relationship Id="rId16" Type="http://schemas.openxmlformats.org/officeDocument/2006/relationships/image" Target="../media/image47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120.png"/><Relationship Id="rId5" Type="http://schemas.openxmlformats.org/officeDocument/2006/relationships/tags" Target="../tags/tag92.xml"/><Relationship Id="rId15" Type="http://schemas.openxmlformats.org/officeDocument/2006/relationships/image" Target="../media/image41.png"/><Relationship Id="rId10" Type="http://schemas.openxmlformats.org/officeDocument/2006/relationships/notesSlide" Target="../notesSlides/notesSlide32.xml"/><Relationship Id="rId19" Type="http://schemas.openxmlformats.org/officeDocument/2006/relationships/image" Target="../media/image34.png"/><Relationship Id="rId4" Type="http://schemas.openxmlformats.org/officeDocument/2006/relationships/tags" Target="../tags/tag91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image" Target="../media/image38.png"/><Relationship Id="rId18" Type="http://schemas.openxmlformats.org/officeDocument/2006/relationships/image" Target="../media/image46.png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image" Target="../media/image35.png"/><Relationship Id="rId17" Type="http://schemas.openxmlformats.org/officeDocument/2006/relationships/image" Target="../media/image49.png"/><Relationship Id="rId2" Type="http://schemas.openxmlformats.org/officeDocument/2006/relationships/tags" Target="../tags/tag97.xml"/><Relationship Id="rId16" Type="http://schemas.openxmlformats.org/officeDocument/2006/relationships/image" Target="../media/image47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image" Target="../media/image120.png"/><Relationship Id="rId5" Type="http://schemas.openxmlformats.org/officeDocument/2006/relationships/tags" Target="../tags/tag100.xml"/><Relationship Id="rId15" Type="http://schemas.openxmlformats.org/officeDocument/2006/relationships/image" Target="../media/image41.png"/><Relationship Id="rId10" Type="http://schemas.openxmlformats.org/officeDocument/2006/relationships/notesSlide" Target="../notesSlides/notesSlide33.xml"/><Relationship Id="rId19" Type="http://schemas.openxmlformats.org/officeDocument/2006/relationships/image" Target="../media/image34.png"/><Relationship Id="rId4" Type="http://schemas.openxmlformats.org/officeDocument/2006/relationships/tags" Target="../tags/tag99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6.xml"/><Relationship Id="rId5" Type="http://schemas.openxmlformats.org/officeDocument/2006/relationships/image" Target="../media/image53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2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7F0D08-1508-4E75-B9DA-B64000D6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76200"/>
            <a:ext cx="2138362" cy="22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015" y="4689065"/>
            <a:ext cx="8649623" cy="1752600"/>
          </a:xfrm>
        </p:spPr>
        <p:txBody>
          <a:bodyPr>
            <a:normAutofit/>
          </a:bodyPr>
          <a:lstStyle/>
          <a:p>
            <a:r>
              <a:rPr lang="en-US" dirty="0"/>
              <a:t>CS 161 Design and Analysis of Algorithms</a:t>
            </a:r>
          </a:p>
          <a:p>
            <a:r>
              <a:rPr lang="en-US" dirty="0"/>
              <a:t>Ioannis Panageas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90764" y="2292225"/>
            <a:ext cx="8286108" cy="187435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</a:rPr>
              <a:t>						 L</a:t>
            </a:r>
            <a:r>
              <a:rPr lang="en-US" dirty="0">
                <a:solidFill>
                  <a:srgbClr val="3A3A82"/>
                </a:solidFill>
              </a:rPr>
              <a:t>ecture 15</a:t>
            </a:r>
            <a:br>
              <a:rPr lang="en-US" dirty="0">
                <a:solidFill>
                  <a:srgbClr val="3A3A82"/>
                </a:solidFill>
              </a:rPr>
            </a:br>
            <a:br>
              <a:rPr lang="en-US" sz="2400" dirty="0">
                <a:solidFill>
                  <a:srgbClr val="3A3A82"/>
                </a:solidFill>
              </a:rPr>
            </a:br>
            <a:r>
              <a:rPr lang="en-US" sz="2400" dirty="0">
                <a:solidFill>
                  <a:srgbClr val="3A3A82"/>
                </a:solidFill>
              </a:rPr>
              <a:t>		</a:t>
            </a:r>
            <a:r>
              <a:rPr lang="en-US" dirty="0">
                <a:solidFill>
                  <a:srgbClr val="3A3A82"/>
                </a:solidFill>
              </a:rPr>
              <a:t>Minimum Spanning Trees 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Minimum Spanning Tree</a:t>
            </a:r>
            <a:endParaRPr lang="en-US" dirty="0">
              <a:latin typeface="Tahom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60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5761" y="1281819"/>
                <a:ext cx="4283075" cy="2495953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buFont typeface="Wingdings" charset="0"/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Cycle Property </a:t>
                </a:r>
              </a:p>
              <a:p>
                <a:pPr eaLnBrk="1" hangingPunct="1">
                  <a:buFont typeface="Wingdings" charset="0"/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be a minimum spanning tree of a weighted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/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be an edge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that is not in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1" i="1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let be the cycle formed by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1" i="1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2400" b="1" i="1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9460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5761" y="1281819"/>
                <a:ext cx="4283075" cy="2495953"/>
              </a:xfrm>
              <a:blipFill>
                <a:blip r:embed="rId2"/>
                <a:stretch>
                  <a:fillRect l="-3556" t="-5122" r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6EDDE582-6476-6EF9-7770-9B98D85BF83A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Oval 12">
            <a:extLst>
              <a:ext uri="{FF2B5EF4-FFF2-40B4-BE49-F238E27FC236}">
                <a16:creationId xmlns:a16="http://schemas.microsoft.com/office/drawing/2014/main" id="{85C933DD-3DCA-1F3A-B81C-9FD44C240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662" y="196866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OAK</a:t>
            </a:r>
          </a:p>
        </p:txBody>
      </p:sp>
      <p:sp>
        <p:nvSpPr>
          <p:cNvPr id="7" name="Oval 99">
            <a:extLst>
              <a:ext uri="{FF2B5EF4-FFF2-40B4-BE49-F238E27FC236}">
                <a16:creationId xmlns:a16="http://schemas.microsoft.com/office/drawing/2014/main" id="{E85DB716-1F4C-566E-9899-6243CC615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687" y="2492538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MIA</a:t>
            </a:r>
          </a:p>
        </p:txBody>
      </p:sp>
      <p:sp>
        <p:nvSpPr>
          <p:cNvPr id="8" name="Oval 100">
            <a:extLst>
              <a:ext uri="{FF2B5EF4-FFF2-40B4-BE49-F238E27FC236}">
                <a16:creationId xmlns:a16="http://schemas.microsoft.com/office/drawing/2014/main" id="{450638AE-51DF-032A-3037-0D376FEEC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575" y="526431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ATL</a:t>
            </a:r>
          </a:p>
        </p:txBody>
      </p:sp>
      <p:sp>
        <p:nvSpPr>
          <p:cNvPr id="9" name="Oval 101">
            <a:extLst>
              <a:ext uri="{FF2B5EF4-FFF2-40B4-BE49-F238E27FC236}">
                <a16:creationId xmlns:a16="http://schemas.microsoft.com/office/drawing/2014/main" id="{F414A55C-C4D8-5745-9BB3-A056FDE99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137" y="391176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NYC</a:t>
            </a:r>
          </a:p>
        </p:txBody>
      </p:sp>
      <p:sp>
        <p:nvSpPr>
          <p:cNvPr id="10" name="Oval 102">
            <a:extLst>
              <a:ext uri="{FF2B5EF4-FFF2-40B4-BE49-F238E27FC236}">
                <a16:creationId xmlns:a16="http://schemas.microsoft.com/office/drawing/2014/main" id="{2F9680D4-39D7-ECDE-09E2-D1FB80B56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712" y="295926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LA</a:t>
            </a:r>
          </a:p>
        </p:txBody>
      </p:sp>
      <p:sp>
        <p:nvSpPr>
          <p:cNvPr id="11" name="Oval 103">
            <a:extLst>
              <a:ext uri="{FF2B5EF4-FFF2-40B4-BE49-F238E27FC236}">
                <a16:creationId xmlns:a16="http://schemas.microsoft.com/office/drawing/2014/main" id="{4C0CB1A2-7252-43F7-B8B4-E0761E5AA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237" y="520716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DC</a:t>
            </a:r>
          </a:p>
        </p:txBody>
      </p:sp>
      <p:sp>
        <p:nvSpPr>
          <p:cNvPr id="12" name="Oval 104">
            <a:extLst>
              <a:ext uri="{FF2B5EF4-FFF2-40B4-BE49-F238E27FC236}">
                <a16:creationId xmlns:a16="http://schemas.microsoft.com/office/drawing/2014/main" id="{F8534AFD-C47B-873E-CDC6-4743C698E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412" y="3635538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BOS</a:t>
            </a:r>
          </a:p>
        </p:txBody>
      </p:sp>
      <p:cxnSp>
        <p:nvCxnSpPr>
          <p:cNvPr id="13" name="AutoShape 106">
            <a:extLst>
              <a:ext uri="{FF2B5EF4-FFF2-40B4-BE49-F238E27FC236}">
                <a16:creationId xmlns:a16="http://schemas.microsoft.com/office/drawing/2014/main" id="{B68C5CAF-4FAC-8208-A66F-44ADB5C72C27}"/>
              </a:ext>
            </a:extLst>
          </p:cNvPr>
          <p:cNvCxnSpPr>
            <a:cxnSpLocks noChangeShapeType="1"/>
            <a:stCxn id="10" idx="7"/>
            <a:endCxn id="6" idx="3"/>
          </p:cNvCxnSpPr>
          <p:nvPr/>
        </p:nvCxnSpPr>
        <p:spPr bwMode="auto">
          <a:xfrm flipV="1">
            <a:off x="5362812" y="2368713"/>
            <a:ext cx="968375" cy="64770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07">
            <a:extLst>
              <a:ext uri="{FF2B5EF4-FFF2-40B4-BE49-F238E27FC236}">
                <a16:creationId xmlns:a16="http://schemas.microsoft.com/office/drawing/2014/main" id="{80F62406-2C81-7F0E-CF63-D5D971DF08E3}"/>
              </a:ext>
            </a:extLst>
          </p:cNvPr>
          <p:cNvCxnSpPr>
            <a:cxnSpLocks noChangeShapeType="1"/>
            <a:stCxn id="9" idx="0"/>
            <a:endCxn id="6" idx="4"/>
          </p:cNvCxnSpPr>
          <p:nvPr/>
        </p:nvCxnSpPr>
        <p:spPr bwMode="auto">
          <a:xfrm flipV="1">
            <a:off x="6526450" y="2435388"/>
            <a:ext cx="136525" cy="146685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08">
            <a:extLst>
              <a:ext uri="{FF2B5EF4-FFF2-40B4-BE49-F238E27FC236}">
                <a16:creationId xmlns:a16="http://schemas.microsoft.com/office/drawing/2014/main" id="{30394AF5-D652-6427-09E2-DE5910CF1640}"/>
              </a:ext>
            </a:extLst>
          </p:cNvPr>
          <p:cNvCxnSpPr>
            <a:cxnSpLocks noChangeShapeType="1"/>
            <a:stCxn id="9" idx="6"/>
            <a:endCxn id="12" idx="2"/>
          </p:cNvCxnSpPr>
          <p:nvPr/>
        </p:nvCxnSpPr>
        <p:spPr bwMode="auto">
          <a:xfrm flipV="1">
            <a:off x="7004287" y="3864138"/>
            <a:ext cx="863600" cy="276225"/>
          </a:xfrm>
          <a:prstGeom prst="straightConnector1">
            <a:avLst/>
          </a:prstGeom>
          <a:noFill/>
          <a:ln w="889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09">
            <a:extLst>
              <a:ext uri="{FF2B5EF4-FFF2-40B4-BE49-F238E27FC236}">
                <a16:creationId xmlns:a16="http://schemas.microsoft.com/office/drawing/2014/main" id="{9E166425-10DA-52BE-5015-7F89CD7CDAAB}"/>
              </a:ext>
            </a:extLst>
          </p:cNvPr>
          <p:cNvCxnSpPr>
            <a:cxnSpLocks noChangeShapeType="1"/>
            <a:stCxn id="12" idx="0"/>
            <a:endCxn id="7" idx="4"/>
          </p:cNvCxnSpPr>
          <p:nvPr/>
        </p:nvCxnSpPr>
        <p:spPr bwMode="auto">
          <a:xfrm flipH="1" flipV="1">
            <a:off x="8260000" y="2959263"/>
            <a:ext cx="85725" cy="66675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10">
            <a:extLst>
              <a:ext uri="{FF2B5EF4-FFF2-40B4-BE49-F238E27FC236}">
                <a16:creationId xmlns:a16="http://schemas.microsoft.com/office/drawing/2014/main" id="{569FBC7A-2D1A-9E5F-FF45-A875CDD31168}"/>
              </a:ext>
            </a:extLst>
          </p:cNvPr>
          <p:cNvCxnSpPr>
            <a:cxnSpLocks noChangeShapeType="1"/>
            <a:stCxn id="6" idx="5"/>
            <a:endCxn id="7" idx="1"/>
          </p:cNvCxnSpPr>
          <p:nvPr/>
        </p:nvCxnSpPr>
        <p:spPr bwMode="auto">
          <a:xfrm>
            <a:off x="6994762" y="2368713"/>
            <a:ext cx="933450" cy="1809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12">
            <a:extLst>
              <a:ext uri="{FF2B5EF4-FFF2-40B4-BE49-F238E27FC236}">
                <a16:creationId xmlns:a16="http://schemas.microsoft.com/office/drawing/2014/main" id="{B903EC95-01C7-44C7-1FEA-B07D986D9225}"/>
              </a:ext>
            </a:extLst>
          </p:cNvPr>
          <p:cNvCxnSpPr>
            <a:cxnSpLocks noChangeShapeType="1"/>
            <a:stCxn id="10" idx="4"/>
            <a:endCxn id="11" idx="0"/>
          </p:cNvCxnSpPr>
          <p:nvPr/>
        </p:nvCxnSpPr>
        <p:spPr bwMode="auto">
          <a:xfrm>
            <a:off x="5031025" y="3425988"/>
            <a:ext cx="136525" cy="177165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113">
            <a:extLst>
              <a:ext uri="{FF2B5EF4-FFF2-40B4-BE49-F238E27FC236}">
                <a16:creationId xmlns:a16="http://schemas.microsoft.com/office/drawing/2014/main" id="{37DDA3A5-0298-B8FA-5CEA-8357C7D591A3}"/>
              </a:ext>
            </a:extLst>
          </p:cNvPr>
          <p:cNvCxnSpPr>
            <a:cxnSpLocks noChangeShapeType="1"/>
            <a:stCxn id="12" idx="4"/>
            <a:endCxn id="8" idx="0"/>
          </p:cNvCxnSpPr>
          <p:nvPr/>
        </p:nvCxnSpPr>
        <p:spPr bwMode="auto">
          <a:xfrm flipH="1">
            <a:off x="7867887" y="4102263"/>
            <a:ext cx="477838" cy="1152525"/>
          </a:xfrm>
          <a:prstGeom prst="straightConnector1">
            <a:avLst/>
          </a:prstGeom>
          <a:noFill/>
          <a:ln w="889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114">
            <a:extLst>
              <a:ext uri="{FF2B5EF4-FFF2-40B4-BE49-F238E27FC236}">
                <a16:creationId xmlns:a16="http://schemas.microsoft.com/office/drawing/2014/main" id="{4244B99B-7CDC-4993-BC9F-07E1E4BC8196}"/>
              </a:ext>
            </a:extLst>
          </p:cNvPr>
          <p:cNvCxnSpPr>
            <a:cxnSpLocks noChangeShapeType="1"/>
            <a:stCxn id="8" idx="1"/>
            <a:endCxn id="9" idx="5"/>
          </p:cNvCxnSpPr>
          <p:nvPr/>
        </p:nvCxnSpPr>
        <p:spPr bwMode="auto">
          <a:xfrm flipH="1" flipV="1">
            <a:off x="6858237" y="4311813"/>
            <a:ext cx="677863" cy="1009650"/>
          </a:xfrm>
          <a:prstGeom prst="straightConnector1">
            <a:avLst/>
          </a:prstGeom>
          <a:noFill/>
          <a:ln w="889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115">
            <a:extLst>
              <a:ext uri="{FF2B5EF4-FFF2-40B4-BE49-F238E27FC236}">
                <a16:creationId xmlns:a16="http://schemas.microsoft.com/office/drawing/2014/main" id="{E419D689-46C6-A8DA-9667-3D9B81968397}"/>
              </a:ext>
            </a:extLst>
          </p:cNvPr>
          <p:cNvCxnSpPr>
            <a:cxnSpLocks noChangeShapeType="1"/>
            <a:stCxn id="11" idx="7"/>
            <a:endCxn id="9" idx="3"/>
          </p:cNvCxnSpPr>
          <p:nvPr/>
        </p:nvCxnSpPr>
        <p:spPr bwMode="auto">
          <a:xfrm flipV="1">
            <a:off x="5499337" y="4311813"/>
            <a:ext cx="695325" cy="952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116">
            <a:extLst>
              <a:ext uri="{FF2B5EF4-FFF2-40B4-BE49-F238E27FC236}">
                <a16:creationId xmlns:a16="http://schemas.microsoft.com/office/drawing/2014/main" id="{01DC5281-A05E-A09A-B12C-01E02AB817E0}"/>
              </a:ext>
            </a:extLst>
          </p:cNvPr>
          <p:cNvCxnSpPr>
            <a:cxnSpLocks noChangeShapeType="1"/>
            <a:stCxn id="10" idx="5"/>
            <a:endCxn id="9" idx="1"/>
          </p:cNvCxnSpPr>
          <p:nvPr/>
        </p:nvCxnSpPr>
        <p:spPr bwMode="auto">
          <a:xfrm>
            <a:off x="5362812" y="3359313"/>
            <a:ext cx="83185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 Box 127">
            <a:extLst>
              <a:ext uri="{FF2B5EF4-FFF2-40B4-BE49-F238E27FC236}">
                <a16:creationId xmlns:a16="http://schemas.microsoft.com/office/drawing/2014/main" id="{71BC844A-7B35-70C8-3990-B405311B7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512" y="2105188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10</a:t>
            </a:r>
          </a:p>
        </p:txBody>
      </p:sp>
      <p:sp>
        <p:nvSpPr>
          <p:cNvPr id="24" name="Text Box 130">
            <a:extLst>
              <a:ext uri="{FF2B5EF4-FFF2-40B4-BE49-F238E27FC236}">
                <a16:creationId xmlns:a16="http://schemas.microsoft.com/office/drawing/2014/main" id="{B12F4962-6565-4B9E-43A7-A0AE5C55F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387" y="2409988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  <p:sp>
        <p:nvSpPr>
          <p:cNvPr id="25" name="Text Box 131">
            <a:extLst>
              <a:ext uri="{FF2B5EF4-FFF2-40B4-BE49-F238E27FC236}">
                <a16:creationId xmlns:a16="http://schemas.microsoft.com/office/drawing/2014/main" id="{B8A2E001-5407-C32A-E3B5-921B1A9AA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375" y="3324388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26" name="Text Box 132">
            <a:extLst>
              <a:ext uri="{FF2B5EF4-FFF2-40B4-BE49-F238E27FC236}">
                <a16:creationId xmlns:a16="http://schemas.microsoft.com/office/drawing/2014/main" id="{2FB64EEB-A901-B3F1-3581-9ABD440CE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437" y="44832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7" name="Text Box 133 1">
            <a:extLst>
              <a:ext uri="{FF2B5EF4-FFF2-40B4-BE49-F238E27FC236}">
                <a16:creationId xmlns:a16="http://schemas.microsoft.com/office/drawing/2014/main" id="{E367EE94-664A-052A-5200-525F6C5F4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075" y="302911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6</a:t>
            </a:r>
          </a:p>
        </p:txBody>
      </p:sp>
      <p:sp>
        <p:nvSpPr>
          <p:cNvPr id="28" name="Text Box 135">
            <a:extLst>
              <a:ext uri="{FF2B5EF4-FFF2-40B4-BE49-F238E27FC236}">
                <a16:creationId xmlns:a16="http://schemas.microsoft.com/office/drawing/2014/main" id="{4EF9DDBA-BF1C-4F3A-718D-2157F5585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712" y="452295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2</a:t>
            </a:r>
          </a:p>
        </p:txBody>
      </p:sp>
      <p:sp>
        <p:nvSpPr>
          <p:cNvPr id="29" name="Text Box 136">
            <a:extLst>
              <a:ext uri="{FF2B5EF4-FFF2-40B4-BE49-F238E27FC236}">
                <a16:creationId xmlns:a16="http://schemas.microsoft.com/office/drawing/2014/main" id="{2EFAC8C8-5DBD-60EA-F4DA-858655614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287" y="447691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5</a:t>
            </a:r>
          </a:p>
        </p:txBody>
      </p:sp>
      <p:sp>
        <p:nvSpPr>
          <p:cNvPr id="30" name="Text Box 137">
            <a:extLst>
              <a:ext uri="{FF2B5EF4-FFF2-40B4-BE49-F238E27FC236}">
                <a16:creationId xmlns:a16="http://schemas.microsoft.com/office/drawing/2014/main" id="{FBE2B332-799B-A98A-AA81-154037BBF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050" y="3095788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7</a:t>
            </a:r>
          </a:p>
        </p:txBody>
      </p:sp>
      <p:sp>
        <p:nvSpPr>
          <p:cNvPr id="31" name="Text Box 138">
            <a:extLst>
              <a:ext uri="{FF2B5EF4-FFF2-40B4-BE49-F238E27FC236}">
                <a16:creationId xmlns:a16="http://schemas.microsoft.com/office/drawing/2014/main" id="{42D9C0F6-816D-F0B5-D0F9-4162C0B3A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237" y="4022888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4</a:t>
            </a:r>
          </a:p>
        </p:txBody>
      </p:sp>
      <p:sp>
        <p:nvSpPr>
          <p:cNvPr id="32" name="Text Box 133 2">
            <a:extLst>
              <a:ext uri="{FF2B5EF4-FFF2-40B4-BE49-F238E27FC236}">
                <a16:creationId xmlns:a16="http://schemas.microsoft.com/office/drawing/2014/main" id="{1DD9080F-468B-9937-C072-49851D10A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7968" y="3551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847F6F-CE78-93B8-F6CE-83D7906EDF04}"/>
                  </a:ext>
                </a:extLst>
              </p:cNvPr>
              <p:cNvSpPr txBox="1"/>
              <p:nvPr/>
            </p:nvSpPr>
            <p:spPr>
              <a:xfrm>
                <a:off x="-194488" y="3717982"/>
                <a:ext cx="4811175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It holds that: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457200" lvl="1" indent="0" eaLnBrk="1" hangingPunct="1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For every edge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</a:t>
                </a:r>
                <a:endParaRPr lang="en-US" sz="2400" b="1" i="1" dirty="0">
                  <a:solidFill>
                    <a:srgbClr val="3A3A82"/>
                  </a:solidFill>
                  <a:latin typeface="+mj-lt"/>
                </a:endParaRP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  <a:sym typeface="Symbol" charset="0"/>
                        </a:rPr>
                        <m:t> </m:t>
                      </m:r>
                      <m:r>
                        <a:rPr lang="en-US" sz="2400" i="1" dirty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  <a:p>
                <a:pPr marL="457200" lvl="1" indent="0" eaLnBrk="1" hangingPunct="1">
                  <a:buNone/>
                </a:pPr>
                <a:endParaRPr lang="en-US" sz="240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  <a:p>
                <a:pPr marL="457200" lvl="1" indent="0" eaLnBrk="1" hangingPunct="1"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Example 2: Cycle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BOS, ATL, NYC </a:t>
                </a:r>
              </a:p>
              <a:p>
                <a:pPr marL="457200" lvl="1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i="1" dirty="0">
                    <a:solidFill>
                      <a:srgbClr val="3A3A82"/>
                    </a:solidFill>
                    <a:latin typeface="+mj-lt"/>
                  </a:rPr>
                  <a:t> (rest of weights)</a:t>
                </a:r>
                <a:endParaRPr lang="en-US" sz="240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 dirty="0">
                  <a:solidFill>
                    <a:srgbClr val="3A3A82"/>
                  </a:solidFill>
                  <a:latin typeface="Times New Roman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847F6F-CE78-93B8-F6CE-83D7906ED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4488" y="3717982"/>
                <a:ext cx="4811175" cy="2677656"/>
              </a:xfrm>
              <a:prstGeom prst="rect">
                <a:avLst/>
              </a:prstGeom>
              <a:blipFill>
                <a:blip r:embed="rId3"/>
                <a:stretch>
                  <a:fillRect t="-1822" r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948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Minimum Spanning Tree</a:t>
            </a:r>
            <a:endParaRPr lang="en-US" dirty="0">
              <a:latin typeface="Tahoma" charset="0"/>
            </a:endParaRP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88949" y="1297834"/>
            <a:ext cx="4283075" cy="2495953"/>
          </a:xfrm>
        </p:spPr>
        <p:txBody>
          <a:bodyPr>
            <a:normAutofit/>
          </a:bodyPr>
          <a:lstStyle/>
          <a:p>
            <a:pPr eaLnBrk="1" hangingPunct="1">
              <a:buFont typeface="Wingdings" charset="0"/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Cycle Property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 </a:t>
            </a:r>
          </a:p>
          <a:p>
            <a:pPr marL="457200" lvl="1" indent="0">
              <a:buNone/>
            </a:pPr>
            <a:endParaRPr lang="en-US" sz="2400" b="1" i="1" dirty="0">
              <a:solidFill>
                <a:srgbClr val="3A3A82"/>
              </a:solidFill>
              <a:latin typeface="+mj-lt"/>
            </a:endParaRPr>
          </a:p>
        </p:txBody>
      </p:sp>
      <p:grpSp>
        <p:nvGrpSpPr>
          <p:cNvPr id="19461" name="Group 91"/>
          <p:cNvGrpSpPr>
            <a:grpSpLocks/>
          </p:cNvGrpSpPr>
          <p:nvPr/>
        </p:nvGrpSpPr>
        <p:grpSpPr bwMode="auto">
          <a:xfrm>
            <a:off x="5189538" y="1447800"/>
            <a:ext cx="3344862" cy="2119313"/>
            <a:chOff x="3269" y="969"/>
            <a:chExt cx="2107" cy="1335"/>
          </a:xfrm>
        </p:grpSpPr>
        <p:sp>
          <p:nvSpPr>
            <p:cNvPr id="19492" name="Oval 31"/>
            <p:cNvSpPr>
              <a:spLocks noChangeArrowheads="1"/>
            </p:cNvSpPr>
            <p:nvPr/>
          </p:nvSpPr>
          <p:spPr bwMode="auto">
            <a:xfrm>
              <a:off x="3504" y="120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93" name="Oval 32"/>
            <p:cNvSpPr>
              <a:spLocks noChangeArrowheads="1"/>
            </p:cNvSpPr>
            <p:nvPr/>
          </p:nvSpPr>
          <p:spPr bwMode="auto">
            <a:xfrm>
              <a:off x="4752" y="100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Oval 33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Oval 34"/>
            <p:cNvSpPr>
              <a:spLocks noChangeArrowheads="1"/>
            </p:cNvSpPr>
            <p:nvPr/>
          </p:nvSpPr>
          <p:spPr bwMode="auto">
            <a:xfrm>
              <a:off x="3312" y="2016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Oval 35"/>
            <p:cNvSpPr>
              <a:spLocks noChangeArrowheads="1"/>
            </p:cNvSpPr>
            <p:nvPr/>
          </p:nvSpPr>
          <p:spPr bwMode="auto">
            <a:xfrm>
              <a:off x="5184" y="148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Oval 36"/>
            <p:cNvSpPr>
              <a:spLocks noChangeArrowheads="1"/>
            </p:cNvSpPr>
            <p:nvPr/>
          </p:nvSpPr>
          <p:spPr bwMode="auto">
            <a:xfrm>
              <a:off x="4848" y="192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498" name="AutoShape 37"/>
            <p:cNvCxnSpPr>
              <a:cxnSpLocks noChangeShapeType="1"/>
              <a:stCxn id="19492" idx="5"/>
              <a:endCxn id="19494" idx="1"/>
            </p:cNvCxnSpPr>
            <p:nvPr/>
          </p:nvCxnSpPr>
          <p:spPr bwMode="auto">
            <a:xfrm>
              <a:off x="3668" y="1370"/>
              <a:ext cx="296" cy="236"/>
            </a:xfrm>
            <a:prstGeom prst="straightConnector1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99" name="AutoShape 38"/>
            <p:cNvCxnSpPr>
              <a:cxnSpLocks noChangeShapeType="1"/>
              <a:stCxn id="19494" idx="3"/>
              <a:endCxn id="19495" idx="7"/>
            </p:cNvCxnSpPr>
            <p:nvPr/>
          </p:nvCxnSpPr>
          <p:spPr bwMode="auto">
            <a:xfrm flipH="1">
              <a:off x="3476" y="1754"/>
              <a:ext cx="488" cy="2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00" name="AutoShape 39"/>
            <p:cNvCxnSpPr>
              <a:cxnSpLocks noChangeShapeType="1"/>
              <a:stCxn id="19492" idx="3"/>
              <a:endCxn id="19495" idx="0"/>
            </p:cNvCxnSpPr>
            <p:nvPr/>
          </p:nvCxnSpPr>
          <p:spPr bwMode="auto">
            <a:xfrm flipH="1">
              <a:off x="3408" y="1370"/>
              <a:ext cx="124" cy="640"/>
            </a:xfrm>
            <a:prstGeom prst="straightConnector1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01" name="AutoShape 40"/>
            <p:cNvCxnSpPr>
              <a:cxnSpLocks noChangeShapeType="1"/>
              <a:stCxn id="19494" idx="6"/>
              <a:endCxn id="19497" idx="1"/>
            </p:cNvCxnSpPr>
            <p:nvPr/>
          </p:nvCxnSpPr>
          <p:spPr bwMode="auto">
            <a:xfrm>
              <a:off x="4128" y="1680"/>
              <a:ext cx="748" cy="268"/>
            </a:xfrm>
            <a:prstGeom prst="straightConnector1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02" name="AutoShape 41"/>
            <p:cNvCxnSpPr>
              <a:cxnSpLocks noChangeShapeType="1"/>
              <a:stCxn id="19495" idx="6"/>
              <a:endCxn id="19497" idx="2"/>
            </p:cNvCxnSpPr>
            <p:nvPr/>
          </p:nvCxnSpPr>
          <p:spPr bwMode="auto">
            <a:xfrm flipV="1">
              <a:off x="3510" y="2016"/>
              <a:ext cx="1332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03" name="AutoShape 42"/>
            <p:cNvCxnSpPr>
              <a:cxnSpLocks noChangeShapeType="1"/>
              <a:stCxn id="19492" idx="6"/>
              <a:endCxn id="19493" idx="2"/>
            </p:cNvCxnSpPr>
            <p:nvPr/>
          </p:nvCxnSpPr>
          <p:spPr bwMode="auto">
            <a:xfrm flipV="1">
              <a:off x="3702" y="1104"/>
              <a:ext cx="1044" cy="192"/>
            </a:xfrm>
            <a:prstGeom prst="straightConnector1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04" name="AutoShape 43"/>
            <p:cNvCxnSpPr>
              <a:cxnSpLocks noChangeShapeType="1"/>
              <a:stCxn id="19494" idx="7"/>
              <a:endCxn id="19493" idx="3"/>
            </p:cNvCxnSpPr>
            <p:nvPr/>
          </p:nvCxnSpPr>
          <p:spPr bwMode="auto">
            <a:xfrm flipV="1">
              <a:off x="4100" y="1178"/>
              <a:ext cx="680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05" name="AutoShape 44"/>
            <p:cNvCxnSpPr>
              <a:cxnSpLocks noChangeShapeType="1"/>
              <a:stCxn id="19496" idx="1"/>
              <a:endCxn id="19493" idx="5"/>
            </p:cNvCxnSpPr>
            <p:nvPr/>
          </p:nvCxnSpPr>
          <p:spPr bwMode="auto">
            <a:xfrm flipH="1" flipV="1">
              <a:off x="4916" y="1178"/>
              <a:ext cx="296" cy="332"/>
            </a:xfrm>
            <a:prstGeom prst="straightConnector1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06" name="AutoShape 45"/>
            <p:cNvCxnSpPr>
              <a:cxnSpLocks noChangeShapeType="1"/>
              <a:stCxn id="19497" idx="7"/>
              <a:endCxn id="19496" idx="3"/>
            </p:cNvCxnSpPr>
            <p:nvPr/>
          </p:nvCxnSpPr>
          <p:spPr bwMode="auto">
            <a:xfrm flipV="1">
              <a:off x="5012" y="1658"/>
              <a:ext cx="200" cy="284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9507" name="Text Box 46"/>
            <p:cNvSpPr txBox="1">
              <a:spLocks noChangeArrowheads="1"/>
            </p:cNvSpPr>
            <p:nvPr/>
          </p:nvSpPr>
          <p:spPr bwMode="auto">
            <a:xfrm>
              <a:off x="4119" y="96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8</a:t>
              </a:r>
            </a:p>
          </p:txBody>
        </p:sp>
        <p:sp>
          <p:nvSpPr>
            <p:cNvPr id="19508" name="Text Box 47"/>
            <p:cNvSpPr txBox="1">
              <a:spLocks noChangeArrowheads="1"/>
            </p:cNvSpPr>
            <p:nvPr/>
          </p:nvSpPr>
          <p:spPr bwMode="auto">
            <a:xfrm>
              <a:off x="5093" y="115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4</a:t>
              </a:r>
            </a:p>
          </p:txBody>
        </p:sp>
        <p:sp>
          <p:nvSpPr>
            <p:cNvPr id="19509" name="Text Box 48"/>
            <p:cNvSpPr txBox="1">
              <a:spLocks noChangeArrowheads="1"/>
            </p:cNvSpPr>
            <p:nvPr/>
          </p:nvSpPr>
          <p:spPr bwMode="auto">
            <a:xfrm>
              <a:off x="3269" y="150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2</a:t>
              </a:r>
            </a:p>
          </p:txBody>
        </p:sp>
        <p:sp>
          <p:nvSpPr>
            <p:cNvPr id="19510" name="Text Box 49"/>
            <p:cNvSpPr txBox="1">
              <a:spLocks noChangeArrowheads="1"/>
            </p:cNvSpPr>
            <p:nvPr/>
          </p:nvSpPr>
          <p:spPr bwMode="auto">
            <a:xfrm>
              <a:off x="4469" y="158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3</a:t>
              </a:r>
            </a:p>
          </p:txBody>
        </p:sp>
        <p:sp>
          <p:nvSpPr>
            <p:cNvPr id="19511" name="Text Box 50"/>
            <p:cNvSpPr txBox="1">
              <a:spLocks noChangeArrowheads="1"/>
            </p:cNvSpPr>
            <p:nvPr/>
          </p:nvSpPr>
          <p:spPr bwMode="auto">
            <a:xfrm>
              <a:off x="3639" y="144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6</a:t>
              </a:r>
            </a:p>
          </p:txBody>
        </p:sp>
        <p:sp>
          <p:nvSpPr>
            <p:cNvPr id="19512" name="Text Box 51"/>
            <p:cNvSpPr txBox="1">
              <a:spLocks noChangeArrowheads="1"/>
            </p:cNvSpPr>
            <p:nvPr/>
          </p:nvSpPr>
          <p:spPr bwMode="auto">
            <a:xfrm>
              <a:off x="4042" y="2073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7</a:t>
              </a:r>
            </a:p>
          </p:txBody>
        </p:sp>
        <p:sp>
          <p:nvSpPr>
            <p:cNvPr id="19513" name="Text Box 52"/>
            <p:cNvSpPr txBox="1">
              <a:spLocks noChangeArrowheads="1"/>
            </p:cNvSpPr>
            <p:nvPr/>
          </p:nvSpPr>
          <p:spPr bwMode="auto">
            <a:xfrm>
              <a:off x="5114" y="173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sp>
          <p:nvSpPr>
            <p:cNvPr id="19514" name="Text Box 53"/>
            <p:cNvSpPr txBox="1">
              <a:spLocks noChangeArrowheads="1"/>
            </p:cNvSpPr>
            <p:nvPr/>
          </p:nvSpPr>
          <p:spPr bwMode="auto">
            <a:xfrm>
              <a:off x="4469" y="134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  <p:sp>
          <p:nvSpPr>
            <p:cNvPr id="19515" name="Text Box 54"/>
            <p:cNvSpPr txBox="1">
              <a:spLocks noChangeArrowheads="1"/>
            </p:cNvSpPr>
            <p:nvPr/>
          </p:nvSpPr>
          <p:spPr bwMode="auto">
            <a:xfrm>
              <a:off x="3769" y="180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8</a:t>
              </a:r>
            </a:p>
          </p:txBody>
        </p:sp>
        <p:sp>
          <p:nvSpPr>
            <p:cNvPr id="19516" name="Text Box 80"/>
            <p:cNvSpPr txBox="1">
              <a:spLocks noChangeArrowheads="1"/>
            </p:cNvSpPr>
            <p:nvPr/>
          </p:nvSpPr>
          <p:spPr bwMode="auto">
            <a:xfrm>
              <a:off x="4927" y="1623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latin typeface="Times New Roman" charset="0"/>
                </a:rPr>
                <a:t>e</a:t>
              </a:r>
            </a:p>
          </p:txBody>
        </p:sp>
        <p:sp>
          <p:nvSpPr>
            <p:cNvPr id="19518" name="Text Box 85"/>
            <p:cNvSpPr txBox="1">
              <a:spLocks noChangeArrowheads="1"/>
            </p:cNvSpPr>
            <p:nvPr/>
          </p:nvSpPr>
          <p:spPr bwMode="auto">
            <a:xfrm>
              <a:off x="3879" y="9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 dirty="0">
                  <a:latin typeface="Times New Roman" charset="0"/>
                </a:rPr>
                <a:t>f</a:t>
              </a:r>
            </a:p>
          </p:txBody>
        </p:sp>
      </p:grpSp>
      <p:grpSp>
        <p:nvGrpSpPr>
          <p:cNvPr id="19462" name="Group 92"/>
          <p:cNvGrpSpPr>
            <a:grpSpLocks/>
          </p:cNvGrpSpPr>
          <p:nvPr/>
        </p:nvGrpSpPr>
        <p:grpSpPr bwMode="auto">
          <a:xfrm>
            <a:off x="5189538" y="4357688"/>
            <a:ext cx="3344862" cy="2119312"/>
            <a:chOff x="3269" y="2697"/>
            <a:chExt cx="2107" cy="1335"/>
          </a:xfrm>
        </p:grpSpPr>
        <p:sp>
          <p:nvSpPr>
            <p:cNvPr id="19465" name="Oval 55"/>
            <p:cNvSpPr>
              <a:spLocks noChangeArrowheads="1"/>
            </p:cNvSpPr>
            <p:nvPr/>
          </p:nvSpPr>
          <p:spPr bwMode="auto">
            <a:xfrm>
              <a:off x="3504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Oval 56"/>
            <p:cNvSpPr>
              <a:spLocks noChangeArrowheads="1"/>
            </p:cNvSpPr>
            <p:nvPr/>
          </p:nvSpPr>
          <p:spPr bwMode="auto">
            <a:xfrm>
              <a:off x="4752" y="2736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Oval 57"/>
            <p:cNvSpPr>
              <a:spLocks noChangeArrowheads="1"/>
            </p:cNvSpPr>
            <p:nvPr/>
          </p:nvSpPr>
          <p:spPr bwMode="auto">
            <a:xfrm>
              <a:off x="3936" y="3312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Oval 58"/>
            <p:cNvSpPr>
              <a:spLocks noChangeArrowheads="1"/>
            </p:cNvSpPr>
            <p:nvPr/>
          </p:nvSpPr>
          <p:spPr bwMode="auto">
            <a:xfrm>
              <a:off x="3312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Oval 59"/>
            <p:cNvSpPr>
              <a:spLocks noChangeArrowheads="1"/>
            </p:cNvSpPr>
            <p:nvPr/>
          </p:nvSpPr>
          <p:spPr bwMode="auto">
            <a:xfrm>
              <a:off x="5184" y="3216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Oval 60"/>
            <p:cNvSpPr>
              <a:spLocks noChangeArrowheads="1"/>
            </p:cNvSpPr>
            <p:nvPr/>
          </p:nvSpPr>
          <p:spPr bwMode="auto">
            <a:xfrm>
              <a:off x="4848" y="364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471" name="AutoShape 61"/>
            <p:cNvCxnSpPr>
              <a:cxnSpLocks noChangeShapeType="1"/>
              <a:stCxn id="19465" idx="5"/>
              <a:endCxn id="19467" idx="1"/>
            </p:cNvCxnSpPr>
            <p:nvPr/>
          </p:nvCxnSpPr>
          <p:spPr bwMode="auto">
            <a:xfrm>
              <a:off x="3668" y="3098"/>
              <a:ext cx="296" cy="236"/>
            </a:xfrm>
            <a:prstGeom prst="straightConnector1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72" name="AutoShape 62"/>
            <p:cNvCxnSpPr>
              <a:cxnSpLocks noChangeShapeType="1"/>
              <a:stCxn id="19467" idx="3"/>
              <a:endCxn id="19468" idx="7"/>
            </p:cNvCxnSpPr>
            <p:nvPr/>
          </p:nvCxnSpPr>
          <p:spPr bwMode="auto">
            <a:xfrm flipH="1">
              <a:off x="3476" y="3482"/>
              <a:ext cx="488" cy="2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73" name="AutoShape 63"/>
            <p:cNvCxnSpPr>
              <a:cxnSpLocks noChangeShapeType="1"/>
              <a:stCxn id="19465" idx="3"/>
              <a:endCxn id="19468" idx="0"/>
            </p:cNvCxnSpPr>
            <p:nvPr/>
          </p:nvCxnSpPr>
          <p:spPr bwMode="auto">
            <a:xfrm flipH="1">
              <a:off x="3408" y="3098"/>
              <a:ext cx="124" cy="640"/>
            </a:xfrm>
            <a:prstGeom prst="straightConnector1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74" name="AutoShape 64"/>
            <p:cNvCxnSpPr>
              <a:cxnSpLocks noChangeShapeType="1"/>
              <a:stCxn id="19467" idx="6"/>
              <a:endCxn id="19470" idx="1"/>
            </p:cNvCxnSpPr>
            <p:nvPr/>
          </p:nvCxnSpPr>
          <p:spPr bwMode="auto">
            <a:xfrm>
              <a:off x="4134" y="3408"/>
              <a:ext cx="742" cy="262"/>
            </a:xfrm>
            <a:prstGeom prst="straightConnector1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75" name="AutoShape 65"/>
            <p:cNvCxnSpPr>
              <a:cxnSpLocks noChangeShapeType="1"/>
              <a:stCxn id="19468" idx="6"/>
              <a:endCxn id="19470" idx="2"/>
            </p:cNvCxnSpPr>
            <p:nvPr/>
          </p:nvCxnSpPr>
          <p:spPr bwMode="auto">
            <a:xfrm flipV="1">
              <a:off x="3510" y="3744"/>
              <a:ext cx="1332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76" name="AutoShape 66"/>
            <p:cNvCxnSpPr>
              <a:cxnSpLocks noChangeShapeType="1"/>
              <a:stCxn id="19465" idx="6"/>
              <a:endCxn id="19466" idx="2"/>
            </p:cNvCxnSpPr>
            <p:nvPr/>
          </p:nvCxnSpPr>
          <p:spPr bwMode="auto">
            <a:xfrm flipV="1">
              <a:off x="3702" y="2832"/>
              <a:ext cx="1044" cy="192"/>
            </a:xfrm>
            <a:prstGeom prst="straightConnector1">
              <a:avLst/>
            </a:prstGeom>
            <a:noFill/>
            <a:ln w="444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77" name="AutoShape 67"/>
            <p:cNvCxnSpPr>
              <a:cxnSpLocks noChangeShapeType="1"/>
              <a:stCxn id="19467" idx="7"/>
              <a:endCxn id="19466" idx="3"/>
            </p:cNvCxnSpPr>
            <p:nvPr/>
          </p:nvCxnSpPr>
          <p:spPr bwMode="auto">
            <a:xfrm flipV="1">
              <a:off x="4100" y="2906"/>
              <a:ext cx="680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78" name="AutoShape 68"/>
            <p:cNvCxnSpPr>
              <a:cxnSpLocks noChangeShapeType="1"/>
              <a:stCxn id="19469" idx="1"/>
              <a:endCxn id="19466" idx="5"/>
            </p:cNvCxnSpPr>
            <p:nvPr/>
          </p:nvCxnSpPr>
          <p:spPr bwMode="auto">
            <a:xfrm flipH="1" flipV="1">
              <a:off x="4916" y="2906"/>
              <a:ext cx="296" cy="332"/>
            </a:xfrm>
            <a:prstGeom prst="straightConnector1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79" name="AutoShape 69"/>
            <p:cNvCxnSpPr>
              <a:cxnSpLocks noChangeShapeType="1"/>
              <a:stCxn id="19470" idx="7"/>
              <a:endCxn id="19469" idx="3"/>
            </p:cNvCxnSpPr>
            <p:nvPr/>
          </p:nvCxnSpPr>
          <p:spPr bwMode="auto">
            <a:xfrm flipV="1">
              <a:off x="5012" y="3386"/>
              <a:ext cx="200" cy="284"/>
            </a:xfrm>
            <a:prstGeom prst="straightConnector1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9480" name="Text Box 70"/>
            <p:cNvSpPr txBox="1">
              <a:spLocks noChangeArrowheads="1"/>
            </p:cNvSpPr>
            <p:nvPr/>
          </p:nvSpPr>
          <p:spPr bwMode="auto">
            <a:xfrm>
              <a:off x="4119" y="269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19481" name="Text Box 71"/>
            <p:cNvSpPr txBox="1">
              <a:spLocks noChangeArrowheads="1"/>
            </p:cNvSpPr>
            <p:nvPr/>
          </p:nvSpPr>
          <p:spPr bwMode="auto">
            <a:xfrm>
              <a:off x="5093" y="288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4</a:t>
              </a:r>
            </a:p>
          </p:txBody>
        </p:sp>
        <p:sp>
          <p:nvSpPr>
            <p:cNvPr id="19482" name="Text Box 72"/>
            <p:cNvSpPr txBox="1">
              <a:spLocks noChangeArrowheads="1"/>
            </p:cNvSpPr>
            <p:nvPr/>
          </p:nvSpPr>
          <p:spPr bwMode="auto">
            <a:xfrm>
              <a:off x="3269" y="323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2</a:t>
              </a:r>
            </a:p>
          </p:txBody>
        </p:sp>
        <p:sp>
          <p:nvSpPr>
            <p:cNvPr id="19483" name="Text Box 73"/>
            <p:cNvSpPr txBox="1">
              <a:spLocks noChangeArrowheads="1"/>
            </p:cNvSpPr>
            <p:nvPr/>
          </p:nvSpPr>
          <p:spPr bwMode="auto">
            <a:xfrm>
              <a:off x="4469" y="331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3</a:t>
              </a:r>
            </a:p>
          </p:txBody>
        </p:sp>
        <p:sp>
          <p:nvSpPr>
            <p:cNvPr id="19484" name="Text Box 74"/>
            <p:cNvSpPr txBox="1">
              <a:spLocks noChangeArrowheads="1"/>
            </p:cNvSpPr>
            <p:nvPr/>
          </p:nvSpPr>
          <p:spPr bwMode="auto">
            <a:xfrm>
              <a:off x="3639" y="317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6</a:t>
              </a:r>
            </a:p>
          </p:txBody>
        </p:sp>
        <p:sp>
          <p:nvSpPr>
            <p:cNvPr id="19485" name="Text Box 75"/>
            <p:cNvSpPr txBox="1">
              <a:spLocks noChangeArrowheads="1"/>
            </p:cNvSpPr>
            <p:nvPr/>
          </p:nvSpPr>
          <p:spPr bwMode="auto">
            <a:xfrm>
              <a:off x="4042" y="3801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7</a:t>
              </a:r>
            </a:p>
          </p:txBody>
        </p:sp>
        <p:sp>
          <p:nvSpPr>
            <p:cNvPr id="19486" name="Text Box 76"/>
            <p:cNvSpPr txBox="1">
              <a:spLocks noChangeArrowheads="1"/>
            </p:cNvSpPr>
            <p:nvPr/>
          </p:nvSpPr>
          <p:spPr bwMode="auto">
            <a:xfrm>
              <a:off x="5114" y="346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/>
                <a:t>7</a:t>
              </a:r>
            </a:p>
          </p:txBody>
        </p:sp>
        <p:sp>
          <p:nvSpPr>
            <p:cNvPr id="19487" name="Text Box 77"/>
            <p:cNvSpPr txBox="1">
              <a:spLocks noChangeArrowheads="1"/>
            </p:cNvSpPr>
            <p:nvPr/>
          </p:nvSpPr>
          <p:spPr bwMode="auto">
            <a:xfrm>
              <a:off x="4469" y="307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9</a:t>
              </a:r>
            </a:p>
          </p:txBody>
        </p:sp>
        <p:sp>
          <p:nvSpPr>
            <p:cNvPr id="19488" name="Text Box 78"/>
            <p:cNvSpPr txBox="1">
              <a:spLocks noChangeArrowheads="1"/>
            </p:cNvSpPr>
            <p:nvPr/>
          </p:nvSpPr>
          <p:spPr bwMode="auto">
            <a:xfrm>
              <a:off x="3769" y="353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8</a:t>
              </a:r>
            </a:p>
          </p:txBody>
        </p:sp>
        <p:sp>
          <p:nvSpPr>
            <p:cNvPr id="19490" name="Text Box 87"/>
            <p:cNvSpPr txBox="1">
              <a:spLocks noChangeArrowheads="1"/>
            </p:cNvSpPr>
            <p:nvPr/>
          </p:nvSpPr>
          <p:spPr bwMode="auto">
            <a:xfrm>
              <a:off x="4925" y="3357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 dirty="0">
                  <a:latin typeface="Times New Roman" charset="0"/>
                </a:rPr>
                <a:t>e</a:t>
              </a:r>
            </a:p>
          </p:txBody>
        </p:sp>
        <p:sp>
          <p:nvSpPr>
            <p:cNvPr id="19491" name="Text Box 88"/>
            <p:cNvSpPr txBox="1">
              <a:spLocks noChangeArrowheads="1"/>
            </p:cNvSpPr>
            <p:nvPr/>
          </p:nvSpPr>
          <p:spPr bwMode="auto">
            <a:xfrm>
              <a:off x="3852" y="275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i="1">
                  <a:latin typeface="Times New Roman" charset="0"/>
                </a:rPr>
                <a:t>f</a:t>
              </a:r>
            </a:p>
          </p:txBody>
        </p:sp>
      </p:grpSp>
      <p:sp>
        <p:nvSpPr>
          <p:cNvPr id="19463" name="AutoShape 79"/>
          <p:cNvSpPr>
            <a:spLocks noChangeArrowheads="1"/>
          </p:cNvSpPr>
          <p:nvPr/>
        </p:nvSpPr>
        <p:spPr bwMode="auto">
          <a:xfrm rot="16200000">
            <a:off x="2273690" y="5264540"/>
            <a:ext cx="533400" cy="1465940"/>
          </a:xfrm>
          <a:prstGeom prst="downArrow">
            <a:avLst>
              <a:gd name="adj1" fmla="val 50000"/>
              <a:gd name="adj2" fmla="val 31034"/>
            </a:avLst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64" name="Text Box 89"/>
              <p:cNvSpPr txBox="1">
                <a:spLocks noChangeArrowheads="1"/>
              </p:cNvSpPr>
              <p:nvPr/>
            </p:nvSpPr>
            <p:spPr bwMode="auto">
              <a:xfrm>
                <a:off x="1333288" y="4077530"/>
                <a:ext cx="276133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dirty="0">
                    <a:solidFill>
                      <a:srgbClr val="3A3A82"/>
                    </a:solidFill>
                    <a:latin typeface="+mj-lt"/>
                  </a:rPr>
                  <a:t>Replacing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+mj-lt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sz="2000" dirty="0">
                    <a:solidFill>
                      <a:srgbClr val="3A3A82"/>
                    </a:solidFill>
                    <a:latin typeface="+mj-lt"/>
                  </a:rPr>
                  <a:t>yields</a:t>
                </a:r>
                <a:br>
                  <a:rPr lang="en-US" sz="2000" dirty="0">
                    <a:solidFill>
                      <a:srgbClr val="3A3A82"/>
                    </a:solidFill>
                    <a:latin typeface="+mj-lt"/>
                  </a:rPr>
                </a:br>
                <a:r>
                  <a:rPr lang="en-US" sz="2000" dirty="0">
                    <a:solidFill>
                      <a:srgbClr val="3A3A82"/>
                    </a:solidFill>
                    <a:latin typeface="+mj-lt"/>
                  </a:rPr>
                  <a:t>a </a:t>
                </a:r>
                <a:r>
                  <a:rPr lang="en-US" sz="2000" dirty="0">
                    <a:solidFill>
                      <a:srgbClr val="FF0000"/>
                    </a:solidFill>
                    <a:latin typeface="+mj-lt"/>
                  </a:rPr>
                  <a:t>better</a:t>
                </a:r>
                <a:r>
                  <a:rPr lang="en-US" sz="2000" dirty="0">
                    <a:solidFill>
                      <a:srgbClr val="3A3A82"/>
                    </a:solidFill>
                    <a:latin typeface="+mj-lt"/>
                  </a:rPr>
                  <a:t> spanning tree </a:t>
                </a:r>
              </a:p>
            </p:txBody>
          </p:sp>
        </mc:Choice>
        <mc:Fallback>
          <p:sp>
            <p:nvSpPr>
              <p:cNvPr id="19464" name="Text 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3288" y="4077530"/>
                <a:ext cx="2761333" cy="707886"/>
              </a:xfrm>
              <a:prstGeom prst="rect">
                <a:avLst/>
              </a:prstGeom>
              <a:blipFill>
                <a:blip r:embed="rId6"/>
                <a:stretch>
                  <a:fillRect l="-2428" t="-5172" r="-1325" b="-146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6EDDE582-6476-6EF9-7770-9B98D85BF83A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2B328F-4286-3DD6-0F2C-C2F781D40B93}"/>
                  </a:ext>
                </a:extLst>
              </p:cNvPr>
              <p:cNvSpPr txBox="1"/>
              <p:nvPr/>
            </p:nvSpPr>
            <p:spPr>
              <a:xfrm>
                <a:off x="46038" y="1814513"/>
                <a:ext cx="457200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For the sake of contradiction:</a:t>
                </a:r>
              </a:p>
              <a:p>
                <a:pPr lvl="1"/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457200" lvl="1" indent="0" eaLnBrk="1" hangingPunct="1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Assume there exist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so that</a:t>
                </a:r>
              </a:p>
              <a:p>
                <a:pPr marL="457200" lvl="1" indent="0" eaLnBrk="1" hangingPunct="1">
                  <a:buNone/>
                </a:pPr>
                <a:endParaRPr lang="en-US" sz="2400" b="1" i="1" dirty="0">
                  <a:solidFill>
                    <a:srgbClr val="3A3A82"/>
                  </a:solidFill>
                  <a:latin typeface="+mj-lt"/>
                </a:endParaRPr>
              </a:p>
              <a:p>
                <a:pPr marL="457200" lvl="1" indent="0" eaLnBrk="1" hangingPunct="1">
                  <a:buNone/>
                </a:pPr>
                <a:r>
                  <a:rPr lang="en-US" sz="2400" b="1" i="1" dirty="0">
                    <a:solidFill>
                      <a:srgbClr val="3A3A8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>
                    <a:solidFill>
                      <a:srgbClr val="3A3A82"/>
                    </a:solidFill>
                    <a:latin typeface="Times New Roman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2B328F-4286-3DD6-0F2C-C2F781D40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" y="1814513"/>
                <a:ext cx="4572000" cy="1938992"/>
              </a:xfrm>
              <a:prstGeom prst="rect">
                <a:avLst/>
              </a:prstGeom>
              <a:blipFill>
                <a:blip r:embed="rId7"/>
                <a:stretch>
                  <a:fillRect t="-2516" b="-3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\documentclass{article}&#10;\usepackage{amsmath}&#10;\pagestyle{empty}&#10;\usepackage{xcolor}&#10;\begin{document}&#10;&#10;\textcolor{red}{Total cost}&#10;&#10;\end{document}" title="IguanaTex Bitmap Display">
            <a:extLst>
              <a:ext uri="{FF2B5EF4-FFF2-40B4-BE49-F238E27FC236}">
                <a16:creationId xmlns:a16="http://schemas.microsoft.com/office/drawing/2014/main" id="{7678F9CA-499F-FB5F-845D-27146D543F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825151" y="3574619"/>
            <a:ext cx="1331866" cy="219168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usepackage{xcolor}&#10;\begin{document}&#10;&#10;\textcolor{black}{2+3+4+6+8 = 23} &#10;&#10;\end{document}" title="IguanaTex Bitmap Display">
            <a:extLst>
              <a:ext uri="{FF2B5EF4-FFF2-40B4-BE49-F238E27FC236}">
                <a16:creationId xmlns:a16="http://schemas.microsoft.com/office/drawing/2014/main" id="{8C2274C4-18DD-E2F5-F1FA-3983502BD1C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67526" y="3890218"/>
            <a:ext cx="2173113" cy="207119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begin{document}&#10;&#10;\textcolor{red}{Total cost}&#10;&#10;\end{document}" title="IguanaTex Bitmap Display">
            <a:extLst>
              <a:ext uri="{FF2B5EF4-FFF2-40B4-BE49-F238E27FC236}">
                <a16:creationId xmlns:a16="http://schemas.microsoft.com/office/drawing/2014/main" id="{834F0112-C216-CCB6-701D-884BED80184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697525" y="5160532"/>
            <a:ext cx="1331866" cy="219168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begin{document}&#10;&#10;\textcolor{black}{2+3+4+6+7 = 22} &#10;&#10;\end{document}" title="IguanaTex Bitmap Display">
            <a:extLst>
              <a:ext uri="{FF2B5EF4-FFF2-40B4-BE49-F238E27FC236}">
                <a16:creationId xmlns:a16="http://schemas.microsoft.com/office/drawing/2014/main" id="{81DD9C0D-85B8-3F96-CEE8-F5F3AB2262F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739901" y="5476132"/>
            <a:ext cx="2171469" cy="20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9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9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5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3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21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29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03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33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5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Spanning Tree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an undirected,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 spanning tree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connected acyclic (tree) subgraph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1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that includes all the vertices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1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(</a:t>
                </a:r>
                <a:r>
                  <a:rPr lang="en-US" sz="2400" dirty="0">
                    <a:solidFill>
                      <a:srgbClr val="FF0000"/>
                    </a:solidFill>
                  </a:rPr>
                  <a:t>spanning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).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  <a:blipFill>
                <a:blip r:embed="rId4"/>
                <a:stretch>
                  <a:fillRect l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1410" y="2595481"/>
            <a:ext cx="1238205" cy="275365"/>
          </a:xfrm>
          <a:prstGeom prst="rect">
            <a:avLst/>
          </a:prstGeom>
        </p:spPr>
      </p:pic>
      <p:sp>
        <p:nvSpPr>
          <p:cNvPr id="3" name="Oval 12">
            <a:extLst>
              <a:ext uri="{FF2B5EF4-FFF2-40B4-BE49-F238E27FC236}">
                <a16:creationId xmlns:a16="http://schemas.microsoft.com/office/drawing/2014/main" id="{6ACF0B78-C397-E729-D222-727C00E20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103" y="26447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OAK</a:t>
            </a:r>
          </a:p>
        </p:txBody>
      </p:sp>
      <p:sp>
        <p:nvSpPr>
          <p:cNvPr id="4" name="Oval 99">
            <a:extLst>
              <a:ext uri="{FF2B5EF4-FFF2-40B4-BE49-F238E27FC236}">
                <a16:creationId xmlns:a16="http://schemas.microsoft.com/office/drawing/2014/main" id="{4A528D74-AC28-558D-C174-AC8747C41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128" y="3168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MIA</a:t>
            </a:r>
          </a:p>
        </p:txBody>
      </p:sp>
      <p:sp>
        <p:nvSpPr>
          <p:cNvPr id="5" name="Oval 100">
            <a:extLst>
              <a:ext uri="{FF2B5EF4-FFF2-40B4-BE49-F238E27FC236}">
                <a16:creationId xmlns:a16="http://schemas.microsoft.com/office/drawing/2014/main" id="{746D9E8C-A1E5-F59E-D6E8-CFEC90B6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016" y="594038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ATL</a:t>
            </a:r>
          </a:p>
        </p:txBody>
      </p:sp>
      <p:sp>
        <p:nvSpPr>
          <p:cNvPr id="7" name="Oval 101">
            <a:extLst>
              <a:ext uri="{FF2B5EF4-FFF2-40B4-BE49-F238E27FC236}">
                <a16:creationId xmlns:a16="http://schemas.microsoft.com/office/drawing/2014/main" id="{0C9FC516-A52F-1740-B935-49ECB80B2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578" y="45878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NYC</a:t>
            </a:r>
          </a:p>
        </p:txBody>
      </p:sp>
      <p:sp>
        <p:nvSpPr>
          <p:cNvPr id="9" name="Oval 102">
            <a:extLst>
              <a:ext uri="{FF2B5EF4-FFF2-40B4-BE49-F238E27FC236}">
                <a16:creationId xmlns:a16="http://schemas.microsoft.com/office/drawing/2014/main" id="{BF7ECC7E-C987-7ED5-A5A8-B60C0E29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153" y="36353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LA</a:t>
            </a:r>
          </a:p>
        </p:txBody>
      </p:sp>
      <p:sp>
        <p:nvSpPr>
          <p:cNvPr id="13" name="Oval 103">
            <a:extLst>
              <a:ext uri="{FF2B5EF4-FFF2-40B4-BE49-F238E27FC236}">
                <a16:creationId xmlns:a16="http://schemas.microsoft.com/office/drawing/2014/main" id="{01E236EC-7B03-CACE-635D-9ED1A95C4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678" y="58832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DC</a:t>
            </a:r>
          </a:p>
        </p:txBody>
      </p:sp>
      <p:sp>
        <p:nvSpPr>
          <p:cNvPr id="15" name="Oval 104">
            <a:extLst>
              <a:ext uri="{FF2B5EF4-FFF2-40B4-BE49-F238E27FC236}">
                <a16:creationId xmlns:a16="http://schemas.microsoft.com/office/drawing/2014/main" id="{7F47B621-DB5E-0722-68F6-572645CF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853" y="4311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BOS</a:t>
            </a:r>
          </a:p>
        </p:txBody>
      </p:sp>
      <p:cxnSp>
        <p:nvCxnSpPr>
          <p:cNvPr id="17" name="AutoShape 106">
            <a:extLst>
              <a:ext uri="{FF2B5EF4-FFF2-40B4-BE49-F238E27FC236}">
                <a16:creationId xmlns:a16="http://schemas.microsoft.com/office/drawing/2014/main" id="{73F221AA-7312-3CA3-9FE6-AF09688D9C5D}"/>
              </a:ext>
            </a:extLst>
          </p:cNvPr>
          <p:cNvCxnSpPr>
            <a:cxnSpLocks noChangeShapeType="1"/>
            <a:stCxn id="9" idx="7"/>
            <a:endCxn id="3" idx="3"/>
          </p:cNvCxnSpPr>
          <p:nvPr/>
        </p:nvCxnSpPr>
        <p:spPr bwMode="auto">
          <a:xfrm flipV="1">
            <a:off x="3811253" y="3044782"/>
            <a:ext cx="968375" cy="647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07">
            <a:extLst>
              <a:ext uri="{FF2B5EF4-FFF2-40B4-BE49-F238E27FC236}">
                <a16:creationId xmlns:a16="http://schemas.microsoft.com/office/drawing/2014/main" id="{8635B2FC-3E92-E926-5049-633BF1DBEC6E}"/>
              </a:ext>
            </a:extLst>
          </p:cNvPr>
          <p:cNvCxnSpPr>
            <a:cxnSpLocks noChangeShapeType="1"/>
            <a:stCxn id="7" idx="0"/>
            <a:endCxn id="3" idx="4"/>
          </p:cNvCxnSpPr>
          <p:nvPr/>
        </p:nvCxnSpPr>
        <p:spPr bwMode="auto">
          <a:xfrm flipV="1">
            <a:off x="4974891" y="3111457"/>
            <a:ext cx="136525" cy="1466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108">
            <a:extLst>
              <a:ext uri="{FF2B5EF4-FFF2-40B4-BE49-F238E27FC236}">
                <a16:creationId xmlns:a16="http://schemas.microsoft.com/office/drawing/2014/main" id="{F55F952F-B306-0E6F-2AC0-C2BE51FAC7A9}"/>
              </a:ext>
            </a:extLst>
          </p:cNvPr>
          <p:cNvCxnSpPr>
            <a:cxnSpLocks noChangeShapeType="1"/>
            <a:stCxn id="7" idx="6"/>
            <a:endCxn id="15" idx="2"/>
          </p:cNvCxnSpPr>
          <p:nvPr/>
        </p:nvCxnSpPr>
        <p:spPr bwMode="auto">
          <a:xfrm flipV="1">
            <a:off x="5452728" y="4540207"/>
            <a:ext cx="863600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109">
            <a:extLst>
              <a:ext uri="{FF2B5EF4-FFF2-40B4-BE49-F238E27FC236}">
                <a16:creationId xmlns:a16="http://schemas.microsoft.com/office/drawing/2014/main" id="{FFC66D53-4500-193E-4E12-F4A3095701CC}"/>
              </a:ext>
            </a:extLst>
          </p:cNvPr>
          <p:cNvCxnSpPr>
            <a:cxnSpLocks noChangeShapeType="1"/>
            <a:stCxn id="15" idx="0"/>
            <a:endCxn id="4" idx="4"/>
          </p:cNvCxnSpPr>
          <p:nvPr/>
        </p:nvCxnSpPr>
        <p:spPr bwMode="auto">
          <a:xfrm flipH="1" flipV="1">
            <a:off x="6708441" y="3635332"/>
            <a:ext cx="85725" cy="6667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110">
            <a:extLst>
              <a:ext uri="{FF2B5EF4-FFF2-40B4-BE49-F238E27FC236}">
                <a16:creationId xmlns:a16="http://schemas.microsoft.com/office/drawing/2014/main" id="{85FE668C-4131-68A6-95D2-8268F7200975}"/>
              </a:ext>
            </a:extLst>
          </p:cNvPr>
          <p:cNvCxnSpPr>
            <a:cxnSpLocks noChangeShapeType="1"/>
            <a:stCxn id="3" idx="5"/>
            <a:endCxn id="4" idx="1"/>
          </p:cNvCxnSpPr>
          <p:nvPr/>
        </p:nvCxnSpPr>
        <p:spPr bwMode="auto">
          <a:xfrm>
            <a:off x="5443203" y="3044782"/>
            <a:ext cx="933450" cy="1809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112">
            <a:extLst>
              <a:ext uri="{FF2B5EF4-FFF2-40B4-BE49-F238E27FC236}">
                <a16:creationId xmlns:a16="http://schemas.microsoft.com/office/drawing/2014/main" id="{4189EB8F-AE50-2376-8434-9CDF865B02BA}"/>
              </a:ext>
            </a:extLst>
          </p:cNvPr>
          <p:cNvCxnSpPr>
            <a:cxnSpLocks noChangeShapeType="1"/>
            <a:stCxn id="9" idx="4"/>
            <a:endCxn id="13" idx="0"/>
          </p:cNvCxnSpPr>
          <p:nvPr/>
        </p:nvCxnSpPr>
        <p:spPr bwMode="auto">
          <a:xfrm>
            <a:off x="3479466" y="4102057"/>
            <a:ext cx="136525" cy="1771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113">
            <a:extLst>
              <a:ext uri="{FF2B5EF4-FFF2-40B4-BE49-F238E27FC236}">
                <a16:creationId xmlns:a16="http://schemas.microsoft.com/office/drawing/2014/main" id="{0D39AC3A-3262-A649-CCA9-387C0E9D0A56}"/>
              </a:ext>
            </a:extLst>
          </p:cNvPr>
          <p:cNvCxnSpPr>
            <a:cxnSpLocks noChangeShapeType="1"/>
            <a:stCxn id="15" idx="4"/>
            <a:endCxn id="5" idx="0"/>
          </p:cNvCxnSpPr>
          <p:nvPr/>
        </p:nvCxnSpPr>
        <p:spPr bwMode="auto">
          <a:xfrm flipH="1">
            <a:off x="6316328" y="4778332"/>
            <a:ext cx="477838" cy="1152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AutoShape 114">
            <a:extLst>
              <a:ext uri="{FF2B5EF4-FFF2-40B4-BE49-F238E27FC236}">
                <a16:creationId xmlns:a16="http://schemas.microsoft.com/office/drawing/2014/main" id="{76A1872E-E96C-962B-7B05-BCA07323BD4F}"/>
              </a:ext>
            </a:extLst>
          </p:cNvPr>
          <p:cNvCxnSpPr>
            <a:cxnSpLocks noChangeShapeType="1"/>
            <a:stCxn id="5" idx="1"/>
            <a:endCxn id="7" idx="5"/>
          </p:cNvCxnSpPr>
          <p:nvPr/>
        </p:nvCxnSpPr>
        <p:spPr bwMode="auto">
          <a:xfrm flipH="1" flipV="1">
            <a:off x="5306678" y="4987882"/>
            <a:ext cx="677863" cy="10096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AutoShape 115">
            <a:extLst>
              <a:ext uri="{FF2B5EF4-FFF2-40B4-BE49-F238E27FC236}">
                <a16:creationId xmlns:a16="http://schemas.microsoft.com/office/drawing/2014/main" id="{26CFD653-FBC3-76FB-964F-F37F05240428}"/>
              </a:ext>
            </a:extLst>
          </p:cNvPr>
          <p:cNvCxnSpPr>
            <a:cxnSpLocks noChangeShapeType="1"/>
            <a:stCxn id="13" idx="7"/>
            <a:endCxn id="7" idx="3"/>
          </p:cNvCxnSpPr>
          <p:nvPr/>
        </p:nvCxnSpPr>
        <p:spPr bwMode="auto">
          <a:xfrm flipV="1">
            <a:off x="3947778" y="4987882"/>
            <a:ext cx="695325" cy="952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116">
            <a:extLst>
              <a:ext uri="{FF2B5EF4-FFF2-40B4-BE49-F238E27FC236}">
                <a16:creationId xmlns:a16="http://schemas.microsoft.com/office/drawing/2014/main" id="{ACB3DE7B-B042-2561-DF00-EFB710455055}"/>
              </a:ext>
            </a:extLst>
          </p:cNvPr>
          <p:cNvCxnSpPr>
            <a:cxnSpLocks noChangeShapeType="1"/>
            <a:stCxn id="9" idx="5"/>
            <a:endCxn id="7" idx="1"/>
          </p:cNvCxnSpPr>
          <p:nvPr/>
        </p:nvCxnSpPr>
        <p:spPr bwMode="auto">
          <a:xfrm>
            <a:off x="3811253" y="4035382"/>
            <a:ext cx="83185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" name="Text Box 127">
            <a:extLst>
              <a:ext uri="{FF2B5EF4-FFF2-40B4-BE49-F238E27FC236}">
                <a16:creationId xmlns:a16="http://schemas.microsoft.com/office/drawing/2014/main" id="{09C0F65F-B681-AB03-5847-ADB5CE3F1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53" y="2781257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10</a:t>
            </a:r>
          </a:p>
        </p:txBody>
      </p:sp>
      <p:sp>
        <p:nvSpPr>
          <p:cNvPr id="39" name="Text Box 130">
            <a:extLst>
              <a:ext uri="{FF2B5EF4-FFF2-40B4-BE49-F238E27FC236}">
                <a16:creationId xmlns:a16="http://schemas.microsoft.com/office/drawing/2014/main" id="{0240B388-0A5F-83E4-CEAC-E161700B5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828" y="30860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  <p:sp>
        <p:nvSpPr>
          <p:cNvPr id="40" name="Text Box 131">
            <a:extLst>
              <a:ext uri="{FF2B5EF4-FFF2-40B4-BE49-F238E27FC236}">
                <a16:creationId xmlns:a16="http://schemas.microsoft.com/office/drawing/2014/main" id="{ED3320CA-D269-81DE-E8CF-9F2722E7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0816" y="40004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41" name="Text Box 132">
            <a:extLst>
              <a:ext uri="{FF2B5EF4-FFF2-40B4-BE49-F238E27FC236}">
                <a16:creationId xmlns:a16="http://schemas.microsoft.com/office/drawing/2014/main" id="{CD71539E-297C-2B62-36DF-10EF732D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878" y="515933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42" name="Text Box 133">
            <a:extLst>
              <a:ext uri="{FF2B5EF4-FFF2-40B4-BE49-F238E27FC236}">
                <a16:creationId xmlns:a16="http://schemas.microsoft.com/office/drawing/2014/main" id="{D1C7BDCB-E643-E836-DDEF-5FA49B77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516" y="3705182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6</a:t>
            </a:r>
          </a:p>
        </p:txBody>
      </p:sp>
      <p:sp>
        <p:nvSpPr>
          <p:cNvPr id="44" name="Text Box 135">
            <a:extLst>
              <a:ext uri="{FF2B5EF4-FFF2-40B4-BE49-F238E27FC236}">
                <a16:creationId xmlns:a16="http://schemas.microsoft.com/office/drawing/2014/main" id="{567669A3-48C5-2738-2A48-3D8FAD574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153" y="519902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2</a:t>
            </a:r>
          </a:p>
        </p:txBody>
      </p:sp>
      <p:sp>
        <p:nvSpPr>
          <p:cNvPr id="45" name="Text Box 136">
            <a:extLst>
              <a:ext uri="{FF2B5EF4-FFF2-40B4-BE49-F238E27FC236}">
                <a16:creationId xmlns:a16="http://schemas.microsoft.com/office/drawing/2014/main" id="{529C15E9-2B8A-3D78-48B2-F8F8F8FE4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9728" y="515298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5</a:t>
            </a:r>
          </a:p>
        </p:txBody>
      </p:sp>
      <p:sp>
        <p:nvSpPr>
          <p:cNvPr id="46" name="Text Box 137">
            <a:extLst>
              <a:ext uri="{FF2B5EF4-FFF2-40B4-BE49-F238E27FC236}">
                <a16:creationId xmlns:a16="http://schemas.microsoft.com/office/drawing/2014/main" id="{4451C1FC-142C-3EE3-E48F-3FC3F4754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491" y="37718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7</a:t>
            </a:r>
          </a:p>
        </p:txBody>
      </p:sp>
      <p:sp>
        <p:nvSpPr>
          <p:cNvPr id="47" name="Text Box 138">
            <a:extLst>
              <a:ext uri="{FF2B5EF4-FFF2-40B4-BE49-F238E27FC236}">
                <a16:creationId xmlns:a16="http://schemas.microsoft.com/office/drawing/2014/main" id="{DE0F7477-6E18-8548-8964-06DDCC6EA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678" y="46989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4</a:t>
            </a:r>
          </a:p>
        </p:txBody>
      </p:sp>
      <p:sp>
        <p:nvSpPr>
          <p:cNvPr id="48" name="Text Box 133">
            <a:extLst>
              <a:ext uri="{FF2B5EF4-FFF2-40B4-BE49-F238E27FC236}">
                <a16:creationId xmlns:a16="http://schemas.microsoft.com/office/drawing/2014/main" id="{90685095-D611-1C0B-9AD4-FF116EFD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409" y="422747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0380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88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726D3F5D-A52C-FDA9-D470-E61F200AB8E1}"/>
              </a:ext>
            </a:extLst>
          </p:cNvPr>
          <p:cNvCxnSpPr>
            <a:cxnSpLocks noChangeShapeType="1"/>
            <a:stCxn id="22" idx="6"/>
            <a:endCxn id="62" idx="2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49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  <p:cxnSp>
        <p:nvCxnSpPr>
          <p:cNvPr id="2" name="AutoShape 21">
            <a:extLst>
              <a:ext uri="{FF2B5EF4-FFF2-40B4-BE49-F238E27FC236}">
                <a16:creationId xmlns:a16="http://schemas.microsoft.com/office/drawing/2014/main" id="{CB3BE385-45EF-1749-5ED0-D3C412C1EBE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20694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  <p:cxnSp>
        <p:nvCxnSpPr>
          <p:cNvPr id="2" name="AutoShape 21">
            <a:extLst>
              <a:ext uri="{FF2B5EF4-FFF2-40B4-BE49-F238E27FC236}">
                <a16:creationId xmlns:a16="http://schemas.microsoft.com/office/drawing/2014/main" id="{386E037D-9B56-5E97-3D0B-853FEA1B76D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77714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7" y="1147035"/>
            <a:ext cx="8866620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 1</a:t>
            </a:r>
            <a:r>
              <a:rPr lang="en-US" sz="2400" dirty="0">
                <a:solidFill>
                  <a:srgbClr val="3A3A82"/>
                </a:solidFill>
              </a:rPr>
              <a:t>: Greedy approach. Consider the edges from </a:t>
            </a:r>
            <a:r>
              <a:rPr lang="en-US" sz="2400" dirty="0">
                <a:solidFill>
                  <a:srgbClr val="FF0000"/>
                </a:solidFill>
              </a:rPr>
              <a:t>smaller weight to larger</a:t>
            </a:r>
            <a:r>
              <a:rPr lang="en-US" sz="2400" dirty="0">
                <a:solidFill>
                  <a:srgbClr val="3A3A82"/>
                </a:solidFill>
              </a:rPr>
              <a:t>. Include each edge in the current solution as long as it does </a:t>
            </a:r>
            <a:r>
              <a:rPr lang="en-US" sz="2400" dirty="0">
                <a:solidFill>
                  <a:srgbClr val="FF0000"/>
                </a:solidFill>
              </a:rPr>
              <a:t>not create a cycle</a:t>
            </a:r>
            <a:r>
              <a:rPr lang="en-US" sz="2400" dirty="0">
                <a:solidFill>
                  <a:srgbClr val="3A3A82"/>
                </a:solidFill>
              </a:rPr>
              <a:t>, otherwise discard it. 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		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B0F19-8894-8460-0EBD-3268852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268198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22B83F-3E53-5F83-D3C8-5D405A67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269428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E709C98-C5F0-8533-B673-A7FF6875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357453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096DEC14-1CB5-5C9A-A99D-D773184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453228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FDDDF42-78D2-089F-7B6A-F284D929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335035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161CF42A-6274-0500-A1E0-CECFCB3B02A2}"/>
              </a:ext>
            </a:extLst>
          </p:cNvPr>
          <p:cNvCxnSpPr>
            <a:cxnSpLocks noChangeShapeType="1"/>
            <a:stCxn id="8" idx="5"/>
            <a:endCxn id="19" idx="1"/>
          </p:cNvCxnSpPr>
          <p:nvPr/>
        </p:nvCxnSpPr>
        <p:spPr bwMode="auto">
          <a:xfrm>
            <a:off x="3145417" y="3064344"/>
            <a:ext cx="291516" cy="57579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18 1">
            <a:extLst>
              <a:ext uri="{FF2B5EF4-FFF2-40B4-BE49-F238E27FC236}">
                <a16:creationId xmlns:a16="http://schemas.microsoft.com/office/drawing/2014/main" id="{D2CC6174-C095-CFE5-4DBD-53492EB54963}"/>
              </a:ext>
            </a:extLst>
          </p:cNvPr>
          <p:cNvCxnSpPr>
            <a:cxnSpLocks noChangeShapeType="1"/>
            <a:stCxn id="19" idx="3"/>
            <a:endCxn id="22" idx="7"/>
          </p:cNvCxnSpPr>
          <p:nvPr/>
        </p:nvCxnSpPr>
        <p:spPr bwMode="auto">
          <a:xfrm flipH="1">
            <a:off x="2765179" y="3956896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19">
            <a:extLst>
              <a:ext uri="{FF2B5EF4-FFF2-40B4-BE49-F238E27FC236}">
                <a16:creationId xmlns:a16="http://schemas.microsoft.com/office/drawing/2014/main" id="{B447E8A4-4B73-7602-FB4B-9E4FE60FF06A}"/>
              </a:ext>
            </a:extLst>
          </p:cNvPr>
          <p:cNvCxnSpPr>
            <a:cxnSpLocks noChangeShapeType="1"/>
            <a:stCxn id="8" idx="3"/>
            <a:endCxn id="22" idx="0"/>
          </p:cNvCxnSpPr>
          <p:nvPr/>
        </p:nvCxnSpPr>
        <p:spPr bwMode="auto">
          <a:xfrm flipH="1">
            <a:off x="2607680" y="3064344"/>
            <a:ext cx="222738" cy="146794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6DFBACAE-4896-586E-CCCF-10E508474C07}"/>
              </a:ext>
            </a:extLst>
          </p:cNvPr>
          <p:cNvCxnSpPr>
            <a:cxnSpLocks noChangeShapeType="1"/>
            <a:stCxn id="19" idx="5"/>
            <a:endCxn id="62" idx="1"/>
          </p:cNvCxnSpPr>
          <p:nvPr/>
        </p:nvCxnSpPr>
        <p:spPr bwMode="auto">
          <a:xfrm>
            <a:off x="3751932" y="3956896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D29F537-51F9-990C-72E0-62C3BC8C79C7}"/>
              </a:ext>
            </a:extLst>
          </p:cNvPr>
          <p:cNvCxnSpPr>
            <a:cxnSpLocks noChangeShapeType="1"/>
            <a:stCxn id="8" idx="6"/>
            <a:endCxn id="57" idx="1"/>
          </p:cNvCxnSpPr>
          <p:nvPr/>
        </p:nvCxnSpPr>
        <p:spPr bwMode="auto">
          <a:xfrm>
            <a:off x="3210656" y="2905966"/>
            <a:ext cx="1340036" cy="3851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9DE1664B-537B-F5FF-4B00-4C343996D536}"/>
              </a:ext>
            </a:extLst>
          </p:cNvPr>
          <p:cNvCxnSpPr>
            <a:cxnSpLocks noChangeShapeType="1"/>
            <a:stCxn id="25" idx="1"/>
            <a:endCxn id="12" idx="5"/>
          </p:cNvCxnSpPr>
          <p:nvPr/>
        </p:nvCxnSpPr>
        <p:spPr bwMode="auto">
          <a:xfrm flipH="1" flipV="1">
            <a:off x="5636756" y="3076649"/>
            <a:ext cx="790120" cy="33930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C5BE3466-B8D1-ED7A-8509-605DC8F9AA1A}"/>
              </a:ext>
            </a:extLst>
          </p:cNvPr>
          <p:cNvCxnSpPr>
            <a:cxnSpLocks noChangeShapeType="1"/>
            <a:stCxn id="63" idx="7"/>
            <a:endCxn id="25" idx="3"/>
          </p:cNvCxnSpPr>
          <p:nvPr/>
        </p:nvCxnSpPr>
        <p:spPr bwMode="auto">
          <a:xfrm flipV="1">
            <a:off x="5900221" y="3732712"/>
            <a:ext cx="526655" cy="46923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 Box 25">
            <a:extLst>
              <a:ext uri="{FF2B5EF4-FFF2-40B4-BE49-F238E27FC236}">
                <a16:creationId xmlns:a16="http://schemas.microsoft.com/office/drawing/2014/main" id="{E097F537-8E23-87CD-9A86-250F6833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287081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D332C192-710A-D18C-578A-78FA22CC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349250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FD6B8623-E263-8326-66B4-937BA9E6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354805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51" name="Text Box 28">
            <a:extLst>
              <a:ext uri="{FF2B5EF4-FFF2-40B4-BE49-F238E27FC236}">
                <a16:creationId xmlns:a16="http://schemas.microsoft.com/office/drawing/2014/main" id="{7362D78A-3749-9370-E4D4-26EFE9F3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3111340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06CDA0A2-7216-03FF-89F0-F7DC5A87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39173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2490B1E9-3868-71D3-81F3-B50B64A1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255861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FA3C0171-029E-B271-00E8-8D607117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38823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55" name="AutoShape 33">
            <a:extLst>
              <a:ext uri="{FF2B5EF4-FFF2-40B4-BE49-F238E27FC236}">
                <a16:creationId xmlns:a16="http://schemas.microsoft.com/office/drawing/2014/main" id="{BD001C2D-1097-8BA9-04B0-DF6B1FFDF7D1}"/>
              </a:ext>
            </a:extLst>
          </p:cNvPr>
          <p:cNvCxnSpPr>
            <a:cxnSpLocks noChangeShapeType="1"/>
            <a:stCxn id="63" idx="0"/>
            <a:endCxn id="12" idx="4"/>
          </p:cNvCxnSpPr>
          <p:nvPr/>
        </p:nvCxnSpPr>
        <p:spPr bwMode="auto">
          <a:xfrm flipH="1" flipV="1">
            <a:off x="5479257" y="3142252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Text Box 34">
            <a:extLst>
              <a:ext uri="{FF2B5EF4-FFF2-40B4-BE49-F238E27FC236}">
                <a16:creationId xmlns:a16="http://schemas.microsoft.com/office/drawing/2014/main" id="{5A89D0CE-AA94-1B4A-8004-9238D656C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34997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F6C9176-0021-A268-E76B-C109E19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287887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19BBC6E7-40EF-1F2E-A9C3-D8F8FAE244DF}"/>
              </a:ext>
            </a:extLst>
          </p:cNvPr>
          <p:cNvCxnSpPr>
            <a:cxnSpLocks noChangeShapeType="1"/>
            <a:stCxn id="57" idx="4"/>
            <a:endCxn id="62" idx="0"/>
          </p:cNvCxnSpPr>
          <p:nvPr/>
        </p:nvCxnSpPr>
        <p:spPr bwMode="auto">
          <a:xfrm flipH="1">
            <a:off x="4635958" y="3326841"/>
            <a:ext cx="72234" cy="8165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9" name="Text Box 38 1">
            <a:extLst>
              <a:ext uri="{FF2B5EF4-FFF2-40B4-BE49-F238E27FC236}">
                <a16:creationId xmlns:a16="http://schemas.microsoft.com/office/drawing/2014/main" id="{17B1FBEE-6374-9F3A-5A43-F689BC3F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3709987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60" name="AutoShape 39">
            <a:extLst>
              <a:ext uri="{FF2B5EF4-FFF2-40B4-BE49-F238E27FC236}">
                <a16:creationId xmlns:a16="http://schemas.microsoft.com/office/drawing/2014/main" id="{350B3496-B8D0-84CA-FE12-0FCF8EB83B6C}"/>
              </a:ext>
            </a:extLst>
          </p:cNvPr>
          <p:cNvCxnSpPr>
            <a:cxnSpLocks noChangeShapeType="1"/>
            <a:stCxn id="57" idx="3"/>
            <a:endCxn id="19" idx="7"/>
          </p:cNvCxnSpPr>
          <p:nvPr/>
        </p:nvCxnSpPr>
        <p:spPr bwMode="auto">
          <a:xfrm flipH="1">
            <a:off x="3751932" y="3261238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 Box 40">
            <a:extLst>
              <a:ext uri="{FF2B5EF4-FFF2-40B4-BE49-F238E27FC236}">
                <a16:creationId xmlns:a16="http://schemas.microsoft.com/office/drawing/2014/main" id="{E9A447EA-E987-381C-0517-2B94C010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311437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BEF45398-CEAE-58C3-247C-048DADCF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414337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63" name="Oval 36">
            <a:extLst>
              <a:ext uri="{FF2B5EF4-FFF2-40B4-BE49-F238E27FC236}">
                <a16:creationId xmlns:a16="http://schemas.microsoft.com/office/drawing/2014/main" id="{C6B7C1A7-E78D-3FD4-0FBD-8E89B37C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413634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64" name="AutoShape 18 2">
            <a:extLst>
              <a:ext uri="{FF2B5EF4-FFF2-40B4-BE49-F238E27FC236}">
                <a16:creationId xmlns:a16="http://schemas.microsoft.com/office/drawing/2014/main" id="{DBFB5A69-C73B-99F2-9AD5-0D2AE0BB7878}"/>
              </a:ext>
            </a:extLst>
          </p:cNvPr>
          <p:cNvCxnSpPr>
            <a:cxnSpLocks noChangeShapeType="1"/>
            <a:stCxn id="63" idx="2"/>
            <a:endCxn id="62" idx="6"/>
          </p:cNvCxnSpPr>
          <p:nvPr/>
        </p:nvCxnSpPr>
        <p:spPr bwMode="auto">
          <a:xfrm flipH="1">
            <a:off x="4858696" y="4360323"/>
            <a:ext cx="661287" cy="703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7" name="Text Box 38 2">
            <a:extLst>
              <a:ext uri="{FF2B5EF4-FFF2-40B4-BE49-F238E27FC236}">
                <a16:creationId xmlns:a16="http://schemas.microsoft.com/office/drawing/2014/main" id="{F2343A26-B152-8797-5120-D1CDAD7C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456214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8" name="Text Box 38 3">
            <a:extLst>
              <a:ext uri="{FF2B5EF4-FFF2-40B4-BE49-F238E27FC236}">
                <a16:creationId xmlns:a16="http://schemas.microsoft.com/office/drawing/2014/main" id="{44C8AC7B-4F32-6BC1-FF66-00FC2E9C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43634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98" name="Picture 97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184B9C00-4F31-2896-C0DA-E72669B655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91410" y="2652577"/>
            <a:ext cx="1238205" cy="275365"/>
          </a:xfrm>
          <a:prstGeom prst="rect">
            <a:avLst/>
          </a:prstGeom>
        </p:spPr>
      </p:pic>
      <p:pic>
        <p:nvPicPr>
          <p:cNvPr id="2" name="Picture 1" descr="\documentclass{article}&#10;\usepackage{amsmath}&#10;\pagestyle{empty}&#10;\usepackage{xcolor}&#10;\begin{document}&#10;&#10;\textcolor{red}{Total cost}&#10;&#10;\end{document}" title="IguanaTex Bitmap Display">
            <a:extLst>
              <a:ext uri="{FF2B5EF4-FFF2-40B4-BE49-F238E27FC236}">
                <a16:creationId xmlns:a16="http://schemas.microsoft.com/office/drawing/2014/main" id="{89726B9C-C0DF-5D04-483E-4FCE7FD094B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21685" y="5473653"/>
            <a:ext cx="1331866" cy="219168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\textcolor{black}{1+2+3+4+5+8+12 = 35} &#10;&#10;\end{document}" title="IguanaTex Bitmap Display">
            <a:extLst>
              <a:ext uri="{FF2B5EF4-FFF2-40B4-BE49-F238E27FC236}">
                <a16:creationId xmlns:a16="http://schemas.microsoft.com/office/drawing/2014/main" id="{716145AB-6F08-0DFB-64C3-F88AA5434AF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463166" y="5784122"/>
            <a:ext cx="2591535" cy="179118"/>
          </a:xfrm>
          <a:prstGeom prst="rect">
            <a:avLst/>
          </a:prstGeom>
        </p:spPr>
      </p:pic>
      <p:cxnSp>
        <p:nvCxnSpPr>
          <p:cNvPr id="6" name="AutoShape 21">
            <a:extLst>
              <a:ext uri="{FF2B5EF4-FFF2-40B4-BE49-F238E27FC236}">
                <a16:creationId xmlns:a16="http://schemas.microsoft.com/office/drawing/2014/main" id="{4975155F-5946-390D-FDC4-31856452B22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30418" y="4367356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51473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C4272-C7E5-D88E-ADE4-3E7CF50211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152" y="1223071"/>
                <a:ext cx="8622816" cy="419141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Why Kruskal’s algo works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General argument. Suppose there is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better solution.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Assume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edges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are ordered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increasing order of weights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has also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vertices.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the weight values of the edges in increasing order of the minimum spanning tree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be the weight values of the edges in increasing order of </a:t>
                </a:r>
                <a:r>
                  <a:rPr lang="en-US" sz="2400" dirty="0">
                    <a:solidFill>
                      <a:srgbClr val="FF0000"/>
                    </a:solidFill>
                  </a:rPr>
                  <a:t>Kruskal’s </a:t>
                </a:r>
                <a:r>
                  <a:rPr lang="en-US" sz="2400" dirty="0">
                    <a:solidFill>
                      <a:srgbClr val="3A3A82"/>
                    </a:solidFill>
                  </a:rPr>
                  <a:t>spanning tree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571500" lvl="1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C4272-C7E5-D88E-ADE4-3E7CF5021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52" y="1223071"/>
                <a:ext cx="8622816" cy="4191410"/>
              </a:xfrm>
              <a:prstGeom prst="rect">
                <a:avLst/>
              </a:prstGeom>
              <a:blipFill>
                <a:blip r:embed="rId3"/>
                <a:stretch>
                  <a:fillRect l="-141" t="-1019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421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C4272-C7E5-D88E-ADE4-3E7CF50211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152" y="1223071"/>
                <a:ext cx="8622816" cy="419141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Why Kruskal’s algo works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General argument. Suppose there is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better solution.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Assume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edges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are ordered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increasing order of weights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has also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vertices.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the weight values of the edges in increasing order of the minimum spanning tree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be the weight values of the edges in increasing order of </a:t>
                </a:r>
                <a:r>
                  <a:rPr lang="en-US" sz="2400" dirty="0">
                    <a:solidFill>
                      <a:srgbClr val="FF0000"/>
                    </a:solidFill>
                  </a:rPr>
                  <a:t>Kruskal’s </a:t>
                </a:r>
                <a:r>
                  <a:rPr lang="en-US" sz="2400" dirty="0">
                    <a:solidFill>
                      <a:srgbClr val="3A3A82"/>
                    </a:solidFill>
                  </a:rPr>
                  <a:t>spanning tree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There is an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We </a:t>
                </a:r>
                <a:r>
                  <a:rPr lang="en-US" sz="2400" i="0" dirty="0">
                    <a:solidFill>
                      <a:srgbClr val="FF0000"/>
                    </a:solidFill>
                    <a:latin typeface="+mj-lt"/>
                  </a:rPr>
                  <a:t>add </a:t>
                </a:r>
                <a:r>
                  <a:rPr lang="en-US" sz="2400" b="0" i="0" dirty="0">
                    <a:solidFill>
                      <a:srgbClr val="3A3A82"/>
                    </a:solidFill>
                    <a:latin typeface="+mj-lt"/>
                  </a:rPr>
                  <a:t>edge with value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0" dirty="0">
                    <a:solidFill>
                      <a:srgbClr val="FF0000"/>
                    </a:solidFill>
                    <a:latin typeface="+mj-lt"/>
                  </a:rPr>
                  <a:t>in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we create a cycle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571500" lvl="1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C4272-C7E5-D88E-ADE4-3E7CF5021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52" y="1223071"/>
                <a:ext cx="8622816" cy="4191410"/>
              </a:xfrm>
              <a:prstGeom prst="rect">
                <a:avLst/>
              </a:prstGeom>
              <a:blipFill>
                <a:blip r:embed="rId3"/>
                <a:stretch>
                  <a:fillRect l="-141" t="-1019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208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C4272-C7E5-D88E-ADE4-3E7CF50211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152" y="1223071"/>
                <a:ext cx="8622816" cy="522387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Why Kruskal’s algo works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General argument. Suppose there is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better solution.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Assume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edges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are ordered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increasing order of weights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has also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vertices.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the weight values of the edges in increasing order of the minimum spanning tree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be the weight values of the edges in increasing order of </a:t>
                </a:r>
                <a:r>
                  <a:rPr lang="en-US" sz="2400" dirty="0">
                    <a:solidFill>
                      <a:srgbClr val="FF0000"/>
                    </a:solidFill>
                  </a:rPr>
                  <a:t>Kruskal’s </a:t>
                </a:r>
                <a:r>
                  <a:rPr lang="en-US" sz="2400" dirty="0">
                    <a:solidFill>
                      <a:srgbClr val="3A3A82"/>
                    </a:solidFill>
                  </a:rPr>
                  <a:t>spanning tree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There is an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We </a:t>
                </a:r>
                <a:r>
                  <a:rPr lang="en-US" sz="2400" i="0" dirty="0">
                    <a:solidFill>
                      <a:srgbClr val="FF0000"/>
                    </a:solidFill>
                    <a:latin typeface="+mj-lt"/>
                  </a:rPr>
                  <a:t>add </a:t>
                </a:r>
                <a:r>
                  <a:rPr lang="en-US" sz="2400" b="0" i="0" dirty="0">
                    <a:solidFill>
                      <a:srgbClr val="3A3A82"/>
                    </a:solidFill>
                    <a:latin typeface="+mj-lt"/>
                  </a:rPr>
                  <a:t>edge with value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0" dirty="0">
                    <a:solidFill>
                      <a:srgbClr val="FF0000"/>
                    </a:solidFill>
                    <a:latin typeface="+mj-lt"/>
                  </a:rPr>
                  <a:t>in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we create a cycle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, </a:t>
                </a:r>
                <a:r>
                  <a:rPr lang="en-US" sz="2000" dirty="0">
                    <a:solidFill>
                      <a:srgbClr val="3A3A82"/>
                    </a:solidFill>
                  </a:rPr>
                  <a:t>we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remove</a:t>
                </a:r>
                <a:r>
                  <a:rPr lang="en-US" sz="2000" dirty="0">
                    <a:solidFill>
                      <a:srgbClr val="3A3A82"/>
                    </a:solidFill>
                  </a:rPr>
                  <a:t> it and create a spanning tree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smaller than T’ (contradiction).</a:t>
                </a:r>
              </a:p>
              <a:p>
                <a:pPr marL="571500" lvl="1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C4272-C7E5-D88E-ADE4-3E7CF5021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52" y="1223071"/>
                <a:ext cx="8622816" cy="5223872"/>
              </a:xfrm>
              <a:prstGeom prst="rect">
                <a:avLst/>
              </a:prstGeom>
              <a:blipFill>
                <a:blip r:embed="rId3"/>
                <a:stretch>
                  <a:fillRect l="-141" t="-817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243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Kruskal’s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C4272-C7E5-D88E-ADE4-3E7CF50211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152" y="1223071"/>
                <a:ext cx="8622816" cy="522387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Why Kruskal’s algo works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General argument. Suppose there is a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better solution.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Assume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edges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are ordered in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increasing order of weights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has also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vertices.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be the weight values of the edges in increasing order of the minimum spanning tree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be the weight values of the edges in increasing order of </a:t>
                </a:r>
                <a:r>
                  <a:rPr lang="en-US" sz="2400" dirty="0">
                    <a:solidFill>
                      <a:srgbClr val="FF0000"/>
                    </a:solidFill>
                  </a:rPr>
                  <a:t>Kruskal’s </a:t>
                </a:r>
                <a:r>
                  <a:rPr lang="en-US" sz="2400" dirty="0">
                    <a:solidFill>
                      <a:srgbClr val="3A3A82"/>
                    </a:solidFill>
                  </a:rPr>
                  <a:t>spanning tree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There is an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We </a:t>
                </a:r>
                <a:r>
                  <a:rPr lang="en-US" sz="2400" i="0" dirty="0">
                    <a:solidFill>
                      <a:srgbClr val="FF0000"/>
                    </a:solidFill>
                    <a:latin typeface="+mj-lt"/>
                  </a:rPr>
                  <a:t>add </a:t>
                </a:r>
                <a:r>
                  <a:rPr lang="en-US" sz="2400" b="0" i="0" dirty="0">
                    <a:solidFill>
                      <a:srgbClr val="3A3A82"/>
                    </a:solidFill>
                    <a:latin typeface="+mj-lt"/>
                  </a:rPr>
                  <a:t>edge with value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0" dirty="0">
                    <a:solidFill>
                      <a:srgbClr val="FF0000"/>
                    </a:solidFill>
                    <a:latin typeface="+mj-lt"/>
                  </a:rPr>
                  <a:t>in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we create a cycle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, </a:t>
                </a:r>
                <a:r>
                  <a:rPr lang="en-US" sz="2000" dirty="0">
                    <a:solidFill>
                      <a:srgbClr val="3A3A82"/>
                    </a:solidFill>
                  </a:rPr>
                  <a:t>we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remove</a:t>
                </a:r>
                <a:r>
                  <a:rPr lang="en-US" sz="2000" dirty="0">
                    <a:solidFill>
                      <a:srgbClr val="3A3A82"/>
                    </a:solidFill>
                  </a:rPr>
                  <a:t> it and create a spanning tree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smaller than T’ (contradiction).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not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, by cycle property,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is the largest value from edges in C. </a:t>
                </a:r>
                <a:r>
                  <a:rPr lang="en-US" sz="2000" dirty="0">
                    <a:solidFill>
                      <a:srgbClr val="3A3A82"/>
                    </a:solidFill>
                  </a:rPr>
                  <a:t>Kruskal would not have chosen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(contradiction).</a:t>
                </a:r>
              </a:p>
              <a:p>
                <a:pPr marL="571500" lvl="1" indent="0">
                  <a:lnSpc>
                    <a:spcPct val="90000"/>
                  </a:lnSpc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C4272-C7E5-D88E-ADE4-3E7CF5021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52" y="1223071"/>
                <a:ext cx="8622816" cy="5223872"/>
              </a:xfrm>
              <a:prstGeom prst="rect">
                <a:avLst/>
              </a:prstGeom>
              <a:blipFill>
                <a:blip r:embed="rId3"/>
                <a:stretch>
                  <a:fillRect l="-141" t="-1400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07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build the </a:t>
                </a:r>
                <a:r>
                  <a:rPr lang="en-US" sz="2400" b="1" dirty="0">
                    <a:solidFill>
                      <a:srgbClr val="FF0000"/>
                    </a:solidFill>
                    <a:latin typeface="+mj-lt"/>
                  </a:rPr>
                  <a:t>tree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by adding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one new vertex at a time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 Each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has label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weight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an edge connecting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to a vertex in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built tree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.</a:t>
                </a:r>
                <a:r>
                  <a:rPr lang="en-US" sz="2400" dirty="0">
                    <a:latin typeface="+mj-lt"/>
                  </a:rPr>
                  <a:t>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endParaRPr lang="en-US" sz="2400" dirty="0">
                  <a:latin typeface="+mj-lt"/>
                </a:endParaRP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endParaRPr lang="en-US" sz="2400" dirty="0">
                  <a:latin typeface="+mj-lt"/>
                </a:endParaRP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3"/>
                <a:stretch>
                  <a:fillRect l="-135" t="-615" b="-136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18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an undirected,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 spanning tree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connected acyclic (tree) subgraph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1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that includes all the vertices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1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(</a:t>
                </a:r>
                <a:r>
                  <a:rPr lang="en-US" sz="2400" dirty="0">
                    <a:solidFill>
                      <a:srgbClr val="FF0000"/>
                    </a:solidFill>
                  </a:rPr>
                  <a:t>spanning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).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  <a:blipFill>
                <a:blip r:embed="rId6"/>
                <a:stretch>
                  <a:fillRect l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91410" y="2595481"/>
            <a:ext cx="1238205" cy="275365"/>
          </a:xfrm>
          <a:prstGeom prst="rect">
            <a:avLst/>
          </a:prstGeom>
        </p:spPr>
      </p:pic>
      <p:sp>
        <p:nvSpPr>
          <p:cNvPr id="3" name="Oval 12">
            <a:extLst>
              <a:ext uri="{FF2B5EF4-FFF2-40B4-BE49-F238E27FC236}">
                <a16:creationId xmlns:a16="http://schemas.microsoft.com/office/drawing/2014/main" id="{6ACF0B78-C397-E729-D222-727C00E20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720" y="26447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OAK</a:t>
            </a:r>
          </a:p>
        </p:txBody>
      </p:sp>
      <p:sp>
        <p:nvSpPr>
          <p:cNvPr id="4" name="Oval 99">
            <a:extLst>
              <a:ext uri="{FF2B5EF4-FFF2-40B4-BE49-F238E27FC236}">
                <a16:creationId xmlns:a16="http://schemas.microsoft.com/office/drawing/2014/main" id="{4A528D74-AC28-558D-C174-AC8747C41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745" y="3168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MIA</a:t>
            </a:r>
          </a:p>
        </p:txBody>
      </p:sp>
      <p:sp>
        <p:nvSpPr>
          <p:cNvPr id="5" name="Oval 100">
            <a:extLst>
              <a:ext uri="{FF2B5EF4-FFF2-40B4-BE49-F238E27FC236}">
                <a16:creationId xmlns:a16="http://schemas.microsoft.com/office/drawing/2014/main" id="{746D9E8C-A1E5-F59E-D6E8-CFEC90B6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633" y="594038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ATL</a:t>
            </a:r>
          </a:p>
        </p:txBody>
      </p:sp>
      <p:sp>
        <p:nvSpPr>
          <p:cNvPr id="7" name="Oval 101">
            <a:extLst>
              <a:ext uri="{FF2B5EF4-FFF2-40B4-BE49-F238E27FC236}">
                <a16:creationId xmlns:a16="http://schemas.microsoft.com/office/drawing/2014/main" id="{0C9FC516-A52F-1740-B935-49ECB80B2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3195" y="45878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NYC</a:t>
            </a:r>
          </a:p>
        </p:txBody>
      </p:sp>
      <p:sp>
        <p:nvSpPr>
          <p:cNvPr id="9" name="Oval 102">
            <a:extLst>
              <a:ext uri="{FF2B5EF4-FFF2-40B4-BE49-F238E27FC236}">
                <a16:creationId xmlns:a16="http://schemas.microsoft.com/office/drawing/2014/main" id="{BF7ECC7E-C987-7ED5-A5A8-B60C0E29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770" y="36353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LA</a:t>
            </a:r>
          </a:p>
        </p:txBody>
      </p:sp>
      <p:sp>
        <p:nvSpPr>
          <p:cNvPr id="13" name="Oval 103">
            <a:extLst>
              <a:ext uri="{FF2B5EF4-FFF2-40B4-BE49-F238E27FC236}">
                <a16:creationId xmlns:a16="http://schemas.microsoft.com/office/drawing/2014/main" id="{01E236EC-7B03-CACE-635D-9ED1A95C4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295" y="58832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DC</a:t>
            </a:r>
          </a:p>
        </p:txBody>
      </p:sp>
      <p:sp>
        <p:nvSpPr>
          <p:cNvPr id="15" name="Oval 104">
            <a:extLst>
              <a:ext uri="{FF2B5EF4-FFF2-40B4-BE49-F238E27FC236}">
                <a16:creationId xmlns:a16="http://schemas.microsoft.com/office/drawing/2014/main" id="{7F47B621-DB5E-0722-68F6-572645CF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470" y="4311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BOS</a:t>
            </a:r>
          </a:p>
        </p:txBody>
      </p:sp>
      <p:cxnSp>
        <p:nvCxnSpPr>
          <p:cNvPr id="17" name="AutoShape 106">
            <a:extLst>
              <a:ext uri="{FF2B5EF4-FFF2-40B4-BE49-F238E27FC236}">
                <a16:creationId xmlns:a16="http://schemas.microsoft.com/office/drawing/2014/main" id="{73F221AA-7312-3CA3-9FE6-AF09688D9C5D}"/>
              </a:ext>
            </a:extLst>
          </p:cNvPr>
          <p:cNvCxnSpPr>
            <a:cxnSpLocks noChangeShapeType="1"/>
            <a:stCxn id="9" idx="7"/>
            <a:endCxn id="3" idx="3"/>
          </p:cNvCxnSpPr>
          <p:nvPr/>
        </p:nvCxnSpPr>
        <p:spPr bwMode="auto">
          <a:xfrm flipV="1">
            <a:off x="3797870" y="3044782"/>
            <a:ext cx="968375" cy="6477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07">
            <a:extLst>
              <a:ext uri="{FF2B5EF4-FFF2-40B4-BE49-F238E27FC236}">
                <a16:creationId xmlns:a16="http://schemas.microsoft.com/office/drawing/2014/main" id="{8635B2FC-3E92-E926-5049-633BF1DBEC6E}"/>
              </a:ext>
            </a:extLst>
          </p:cNvPr>
          <p:cNvCxnSpPr>
            <a:cxnSpLocks noChangeShapeType="1"/>
            <a:stCxn id="7" idx="0"/>
            <a:endCxn id="3" idx="4"/>
          </p:cNvCxnSpPr>
          <p:nvPr/>
        </p:nvCxnSpPr>
        <p:spPr bwMode="auto">
          <a:xfrm flipV="1">
            <a:off x="4961508" y="3111457"/>
            <a:ext cx="136525" cy="14668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108">
            <a:extLst>
              <a:ext uri="{FF2B5EF4-FFF2-40B4-BE49-F238E27FC236}">
                <a16:creationId xmlns:a16="http://schemas.microsoft.com/office/drawing/2014/main" id="{F55F952F-B306-0E6F-2AC0-C2BE51FAC7A9}"/>
              </a:ext>
            </a:extLst>
          </p:cNvPr>
          <p:cNvCxnSpPr>
            <a:cxnSpLocks noChangeShapeType="1"/>
            <a:stCxn id="7" idx="6"/>
            <a:endCxn id="15" idx="2"/>
          </p:cNvCxnSpPr>
          <p:nvPr/>
        </p:nvCxnSpPr>
        <p:spPr bwMode="auto">
          <a:xfrm flipV="1">
            <a:off x="5439345" y="4540207"/>
            <a:ext cx="863600" cy="276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109">
            <a:extLst>
              <a:ext uri="{FF2B5EF4-FFF2-40B4-BE49-F238E27FC236}">
                <a16:creationId xmlns:a16="http://schemas.microsoft.com/office/drawing/2014/main" id="{FFC66D53-4500-193E-4E12-F4A3095701CC}"/>
              </a:ext>
            </a:extLst>
          </p:cNvPr>
          <p:cNvCxnSpPr>
            <a:cxnSpLocks noChangeShapeType="1"/>
            <a:stCxn id="15" idx="0"/>
            <a:endCxn id="4" idx="4"/>
          </p:cNvCxnSpPr>
          <p:nvPr/>
        </p:nvCxnSpPr>
        <p:spPr bwMode="auto">
          <a:xfrm flipH="1" flipV="1">
            <a:off x="6695058" y="3635332"/>
            <a:ext cx="85725" cy="6667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110">
            <a:extLst>
              <a:ext uri="{FF2B5EF4-FFF2-40B4-BE49-F238E27FC236}">
                <a16:creationId xmlns:a16="http://schemas.microsoft.com/office/drawing/2014/main" id="{85FE668C-4131-68A6-95D2-8268F7200975}"/>
              </a:ext>
            </a:extLst>
          </p:cNvPr>
          <p:cNvCxnSpPr>
            <a:cxnSpLocks noChangeShapeType="1"/>
            <a:stCxn id="3" idx="5"/>
            <a:endCxn id="4" idx="1"/>
          </p:cNvCxnSpPr>
          <p:nvPr/>
        </p:nvCxnSpPr>
        <p:spPr bwMode="auto">
          <a:xfrm>
            <a:off x="5429820" y="3044782"/>
            <a:ext cx="933450" cy="180975"/>
          </a:xfrm>
          <a:prstGeom prst="straightConnector1">
            <a:avLst/>
          </a:prstGeom>
          <a:noFill/>
          <a:ln w="508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112">
            <a:extLst>
              <a:ext uri="{FF2B5EF4-FFF2-40B4-BE49-F238E27FC236}">
                <a16:creationId xmlns:a16="http://schemas.microsoft.com/office/drawing/2014/main" id="{4189EB8F-AE50-2376-8434-9CDF865B02BA}"/>
              </a:ext>
            </a:extLst>
          </p:cNvPr>
          <p:cNvCxnSpPr>
            <a:cxnSpLocks noChangeShapeType="1"/>
            <a:stCxn id="9" idx="4"/>
            <a:endCxn id="13" idx="0"/>
          </p:cNvCxnSpPr>
          <p:nvPr/>
        </p:nvCxnSpPr>
        <p:spPr bwMode="auto">
          <a:xfrm>
            <a:off x="3466083" y="4102057"/>
            <a:ext cx="136525" cy="17716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113">
            <a:extLst>
              <a:ext uri="{FF2B5EF4-FFF2-40B4-BE49-F238E27FC236}">
                <a16:creationId xmlns:a16="http://schemas.microsoft.com/office/drawing/2014/main" id="{0D39AC3A-3262-A649-CCA9-387C0E9D0A56}"/>
              </a:ext>
            </a:extLst>
          </p:cNvPr>
          <p:cNvCxnSpPr>
            <a:cxnSpLocks noChangeShapeType="1"/>
            <a:stCxn id="15" idx="4"/>
            <a:endCxn id="5" idx="0"/>
          </p:cNvCxnSpPr>
          <p:nvPr/>
        </p:nvCxnSpPr>
        <p:spPr bwMode="auto">
          <a:xfrm flipH="1">
            <a:off x="6302945" y="4778332"/>
            <a:ext cx="477838" cy="115252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AutoShape 114">
            <a:extLst>
              <a:ext uri="{FF2B5EF4-FFF2-40B4-BE49-F238E27FC236}">
                <a16:creationId xmlns:a16="http://schemas.microsoft.com/office/drawing/2014/main" id="{76A1872E-E96C-962B-7B05-BCA07323BD4F}"/>
              </a:ext>
            </a:extLst>
          </p:cNvPr>
          <p:cNvCxnSpPr>
            <a:cxnSpLocks noChangeShapeType="1"/>
            <a:stCxn id="5" idx="1"/>
            <a:endCxn id="7" idx="5"/>
          </p:cNvCxnSpPr>
          <p:nvPr/>
        </p:nvCxnSpPr>
        <p:spPr bwMode="auto">
          <a:xfrm flipH="1" flipV="1">
            <a:off x="5293295" y="4987882"/>
            <a:ext cx="677863" cy="10096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AutoShape 115">
            <a:extLst>
              <a:ext uri="{FF2B5EF4-FFF2-40B4-BE49-F238E27FC236}">
                <a16:creationId xmlns:a16="http://schemas.microsoft.com/office/drawing/2014/main" id="{26CFD653-FBC3-76FB-964F-F37F05240428}"/>
              </a:ext>
            </a:extLst>
          </p:cNvPr>
          <p:cNvCxnSpPr>
            <a:cxnSpLocks noChangeShapeType="1"/>
            <a:stCxn id="13" idx="7"/>
            <a:endCxn id="7" idx="3"/>
          </p:cNvCxnSpPr>
          <p:nvPr/>
        </p:nvCxnSpPr>
        <p:spPr bwMode="auto">
          <a:xfrm flipV="1">
            <a:off x="3934395" y="4987882"/>
            <a:ext cx="695325" cy="952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116">
            <a:extLst>
              <a:ext uri="{FF2B5EF4-FFF2-40B4-BE49-F238E27FC236}">
                <a16:creationId xmlns:a16="http://schemas.microsoft.com/office/drawing/2014/main" id="{ACB3DE7B-B042-2561-DF00-EFB710455055}"/>
              </a:ext>
            </a:extLst>
          </p:cNvPr>
          <p:cNvCxnSpPr>
            <a:cxnSpLocks noChangeShapeType="1"/>
            <a:stCxn id="9" idx="5"/>
            <a:endCxn id="7" idx="1"/>
          </p:cNvCxnSpPr>
          <p:nvPr/>
        </p:nvCxnSpPr>
        <p:spPr bwMode="auto">
          <a:xfrm>
            <a:off x="3797870" y="4035382"/>
            <a:ext cx="83185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" name="Text Box 127">
            <a:extLst>
              <a:ext uri="{FF2B5EF4-FFF2-40B4-BE49-F238E27FC236}">
                <a16:creationId xmlns:a16="http://schemas.microsoft.com/office/drawing/2014/main" id="{09C0F65F-B681-AB03-5847-ADB5CE3F1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570" y="2781257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10</a:t>
            </a:r>
          </a:p>
        </p:txBody>
      </p:sp>
      <p:sp>
        <p:nvSpPr>
          <p:cNvPr id="39" name="Text Box 130">
            <a:extLst>
              <a:ext uri="{FF2B5EF4-FFF2-40B4-BE49-F238E27FC236}">
                <a16:creationId xmlns:a16="http://schemas.microsoft.com/office/drawing/2014/main" id="{0240B388-0A5F-83E4-CEAC-E161700B5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3445" y="30860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  <p:sp>
        <p:nvSpPr>
          <p:cNvPr id="40" name="Text Box 131">
            <a:extLst>
              <a:ext uri="{FF2B5EF4-FFF2-40B4-BE49-F238E27FC236}">
                <a16:creationId xmlns:a16="http://schemas.microsoft.com/office/drawing/2014/main" id="{ED3320CA-D269-81DE-E8CF-9F2722E7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433" y="40004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41" name="Text Box 132">
            <a:extLst>
              <a:ext uri="{FF2B5EF4-FFF2-40B4-BE49-F238E27FC236}">
                <a16:creationId xmlns:a16="http://schemas.microsoft.com/office/drawing/2014/main" id="{CD71539E-297C-2B62-36DF-10EF732D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495" y="515933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42" name="Text Box 133 1">
            <a:extLst>
              <a:ext uri="{FF2B5EF4-FFF2-40B4-BE49-F238E27FC236}">
                <a16:creationId xmlns:a16="http://schemas.microsoft.com/office/drawing/2014/main" id="{D1C7BDCB-E643-E836-DDEF-5FA49B77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133" y="3705182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6</a:t>
            </a:r>
          </a:p>
        </p:txBody>
      </p:sp>
      <p:sp>
        <p:nvSpPr>
          <p:cNvPr id="44" name="Text Box 135">
            <a:extLst>
              <a:ext uri="{FF2B5EF4-FFF2-40B4-BE49-F238E27FC236}">
                <a16:creationId xmlns:a16="http://schemas.microsoft.com/office/drawing/2014/main" id="{567669A3-48C5-2738-2A48-3D8FAD574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770" y="519902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2</a:t>
            </a:r>
          </a:p>
        </p:txBody>
      </p:sp>
      <p:sp>
        <p:nvSpPr>
          <p:cNvPr id="45" name="Text Box 136">
            <a:extLst>
              <a:ext uri="{FF2B5EF4-FFF2-40B4-BE49-F238E27FC236}">
                <a16:creationId xmlns:a16="http://schemas.microsoft.com/office/drawing/2014/main" id="{529C15E9-2B8A-3D78-48B2-F8F8F8FE4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6345" y="515298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5</a:t>
            </a:r>
          </a:p>
        </p:txBody>
      </p:sp>
      <p:sp>
        <p:nvSpPr>
          <p:cNvPr id="46" name="Text Box 137">
            <a:extLst>
              <a:ext uri="{FF2B5EF4-FFF2-40B4-BE49-F238E27FC236}">
                <a16:creationId xmlns:a16="http://schemas.microsoft.com/office/drawing/2014/main" id="{4451C1FC-142C-3EE3-E48F-3FC3F4754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4108" y="37718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7</a:t>
            </a:r>
          </a:p>
        </p:txBody>
      </p:sp>
      <p:sp>
        <p:nvSpPr>
          <p:cNvPr id="47" name="Text Box 138">
            <a:extLst>
              <a:ext uri="{FF2B5EF4-FFF2-40B4-BE49-F238E27FC236}">
                <a16:creationId xmlns:a16="http://schemas.microsoft.com/office/drawing/2014/main" id="{DE0F7477-6E18-8548-8964-06DDCC6EA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295" y="46989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4</a:t>
            </a:r>
          </a:p>
        </p:txBody>
      </p:sp>
      <p:sp>
        <p:nvSpPr>
          <p:cNvPr id="48" name="Text Box 133 2">
            <a:extLst>
              <a:ext uri="{FF2B5EF4-FFF2-40B4-BE49-F238E27FC236}">
                <a16:creationId xmlns:a16="http://schemas.microsoft.com/office/drawing/2014/main" id="{90685095-D611-1C0B-9AD4-FF116EFD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026" y="422747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3</a:t>
            </a:r>
          </a:p>
        </p:txBody>
      </p:sp>
      <p:pic>
        <p:nvPicPr>
          <p:cNvPr id="27" name="Picture 26" descr="\documentclass{article}&#10;\usepackage{amsmath}&#10;\pagestyle{empty}&#10;\usepackage{xcolor}&#10;\begin{document}&#10;&#10;\textcolor{black}{4+1+10+6+7+2 = 30} &#10;&#10;\end{document}" title="IguanaTex Bitmap Display">
            <a:extLst>
              <a:ext uri="{FF2B5EF4-FFF2-40B4-BE49-F238E27FC236}">
                <a16:creationId xmlns:a16="http://schemas.microsoft.com/office/drawing/2014/main" id="{994E8EC0-9D99-209A-889E-F3D1B4E6AF5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86059" y="4769621"/>
            <a:ext cx="2307219" cy="180540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usepackage{xcolor}&#10;\begin{document}&#10;&#10;\textcolor{red}{Total cost}&#10;&#10;\end{document}" title="IguanaTex Bitmap Display">
            <a:extLst>
              <a:ext uri="{FF2B5EF4-FFF2-40B4-BE49-F238E27FC236}">
                <a16:creationId xmlns:a16="http://schemas.microsoft.com/office/drawing/2014/main" id="{863B51EE-A356-3475-E5FE-36E7711F9F8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44579" y="4459151"/>
            <a:ext cx="1331866" cy="219168"/>
          </a:xfrm>
          <a:prstGeom prst="rect">
            <a:avLst/>
          </a:prstGeom>
        </p:spPr>
      </p:pic>
      <p:sp>
        <p:nvSpPr>
          <p:cNvPr id="33" name="Google Shape;54;p13">
            <a:extLst>
              <a:ext uri="{FF2B5EF4-FFF2-40B4-BE49-F238E27FC236}">
                <a16:creationId xmlns:a16="http://schemas.microsoft.com/office/drawing/2014/main" id="{C836CD57-FF38-26F1-E94C-A53A09995F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Spanning Tree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841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95630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107935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8818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94593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76399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477990"/>
            <a:ext cx="291516" cy="5757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370542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477990"/>
            <a:ext cx="222738" cy="146794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370542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81002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319612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90295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146358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84464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906146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96170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524986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33103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972256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95983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555898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913434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9252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740487"/>
            <a:ext cx="72234" cy="8165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123633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674884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528017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557020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549987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773969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97579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777140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43" name="Picture 42" descr="\documentclass{article}&#10;\usepackage{amsmath}&#10;\pagestyle{empty}&#10;\usepackage{xcolor}&#10;\begin{document}&#10;&#10;$d[B]=1$&#10;&#10;\end{document}" title="IguanaTex Bitmap Display">
            <a:extLst>
              <a:ext uri="{FF2B5EF4-FFF2-40B4-BE49-F238E27FC236}">
                <a16:creationId xmlns:a16="http://schemas.microsoft.com/office/drawing/2014/main" id="{B63E6106-C8E8-1F7F-601E-5E681D5C8DE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113414"/>
            <a:ext cx="871028" cy="243247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usepackage{xcolor}&#10;\begin{document}&#10;&#10;$d[C]=7$&#10;&#10;\end{document}" title="IguanaTex Bitmap Display">
            <a:extLst>
              <a:ext uri="{FF2B5EF4-FFF2-40B4-BE49-F238E27FC236}">
                <a16:creationId xmlns:a16="http://schemas.microsoft.com/office/drawing/2014/main" id="{82AC6E7E-8BA0-B35F-CA4A-24104F37EE1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79" y="4434278"/>
            <a:ext cx="882680" cy="243247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usepackage{xcolor}&#10;\begin{document}&#10;&#10;$d[D]=10$&#10;&#10;\end{document}" title="IguanaTex Bitmap Display">
            <a:extLst>
              <a:ext uri="{FF2B5EF4-FFF2-40B4-BE49-F238E27FC236}">
                <a16:creationId xmlns:a16="http://schemas.microsoft.com/office/drawing/2014/main" id="{F38F60AE-21CA-CE95-3916-1C280F77197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79" y="4748796"/>
            <a:ext cx="1013771" cy="243247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$d[E]=\infty$&#10;&#10;\end{document}" title="IguanaTex Bitmap Display">
            <a:extLst>
              <a:ext uri="{FF2B5EF4-FFF2-40B4-BE49-F238E27FC236}">
                <a16:creationId xmlns:a16="http://schemas.microsoft.com/office/drawing/2014/main" id="{CFF0D9F8-77E7-33AD-2FE5-89EE6AE94EB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90338"/>
            <a:ext cx="994836" cy="243247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begin{document}&#10;&#10;$d[F]=\infty$&#10;&#10;\end{document}" title="IguanaTex Bitmap Display">
            <a:extLst>
              <a:ext uri="{FF2B5EF4-FFF2-40B4-BE49-F238E27FC236}">
                <a16:creationId xmlns:a16="http://schemas.microsoft.com/office/drawing/2014/main" id="{BC08CB16-4926-35E0-FE59-6AFAE23C731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79377"/>
            <a:ext cx="991923" cy="2432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begin{document}&#10;&#10;$d[G]=\infty$&#10;&#10;\end{document}" title="IguanaTex Bitmap Display">
            <a:extLst>
              <a:ext uri="{FF2B5EF4-FFF2-40B4-BE49-F238E27FC236}">
                <a16:creationId xmlns:a16="http://schemas.microsoft.com/office/drawing/2014/main" id="{9031A3AB-F5BF-6B77-AEA1-8CB8B771233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80766"/>
            <a:ext cx="993380" cy="243247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begin{document}&#10;&#10;$d[H]=\infty$&#10;&#10;\end{document}" title="IguanaTex Bitmap Display">
            <a:extLst>
              <a:ext uri="{FF2B5EF4-FFF2-40B4-BE49-F238E27FC236}">
                <a16:creationId xmlns:a16="http://schemas.microsoft.com/office/drawing/2014/main" id="{454B6B5E-2231-6A55-6D7E-ECCA6221CF1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0" y="5981050"/>
            <a:ext cx="1023968" cy="243247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begin{document}&#10;&#10;$d[A]=0$&#10;&#10;\end{document}" title="IguanaTex Bitmap Display">
            <a:extLst>
              <a:ext uri="{FF2B5EF4-FFF2-40B4-BE49-F238E27FC236}">
                <a16:creationId xmlns:a16="http://schemas.microsoft.com/office/drawing/2014/main" id="{1CDC556D-080A-8256-BA9A-DA5AB70C690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0" y="3812579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90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and the corresponding incident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edge.</a:t>
                </a: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90375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102680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82927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940677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758743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472735"/>
            <a:ext cx="291516" cy="5757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365287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472735"/>
            <a:ext cx="222738" cy="146794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365287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75747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314357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85040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141103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7920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90089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956450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519731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325782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967001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90728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550643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908179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8726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735232"/>
            <a:ext cx="72234" cy="8165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118378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669629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522762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551765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544732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768714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970539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771885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67" name="Picture 66" descr="\documentclass{article}&#10;\usepackage{amsmath}&#10;\pagestyle{empty}&#10;\usepackage{xcolor}&#10;\begin{document}&#10;&#10;$\textbf{d[B]=1}$&#10;&#10;\end{document}" title="IguanaTex Bitmap Display">
            <a:extLst>
              <a:ext uri="{FF2B5EF4-FFF2-40B4-BE49-F238E27FC236}">
                <a16:creationId xmlns:a16="http://schemas.microsoft.com/office/drawing/2014/main" id="{3D96ED08-CDC9-F8EF-E6FA-2B407B23427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108158"/>
            <a:ext cx="833157" cy="243247"/>
          </a:xfrm>
          <a:prstGeom prst="rect">
            <a:avLst/>
          </a:prstGeom>
        </p:spPr>
      </p:pic>
      <p:pic>
        <p:nvPicPr>
          <p:cNvPr id="69" name="Picture 68" descr="\documentclass{article}&#10;\usepackage{amsmath}&#10;\pagestyle{empty}&#10;\usepackage{xcolor}&#10;\begin{document}&#10;&#10;$\textbf{d[C]=7}$&#10;&#10;\end{document}" title="IguanaTex Bitmap Display">
            <a:extLst>
              <a:ext uri="{FF2B5EF4-FFF2-40B4-BE49-F238E27FC236}">
                <a16:creationId xmlns:a16="http://schemas.microsoft.com/office/drawing/2014/main" id="{720448CA-5F4E-B83F-9AE0-631F23DCA3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79" y="4429022"/>
            <a:ext cx="852092" cy="243247"/>
          </a:xfrm>
          <a:prstGeom prst="rect">
            <a:avLst/>
          </a:prstGeom>
        </p:spPr>
      </p:pic>
      <p:pic>
        <p:nvPicPr>
          <p:cNvPr id="71" name="Picture 70" descr="\documentclass{article}&#10;\usepackage{amsmath}&#10;\pagestyle{empty}&#10;\usepackage{xcolor}&#10;\begin{document}&#10;&#10;$\textbf{d[D]=10}$&#10;&#10;\end{document}" title="IguanaTex Bitmap Display">
            <a:extLst>
              <a:ext uri="{FF2B5EF4-FFF2-40B4-BE49-F238E27FC236}">
                <a16:creationId xmlns:a16="http://schemas.microsoft.com/office/drawing/2014/main" id="{F486815B-D6C5-5D7C-44E3-CB770E31B69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79" y="4743540"/>
            <a:ext cx="996292" cy="243247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begin{document}&#10;&#10;$d[E]=\infty$&#10;&#10;\end{document}" title="IguanaTex Bitmap Display">
            <a:extLst>
              <a:ext uri="{FF2B5EF4-FFF2-40B4-BE49-F238E27FC236}">
                <a16:creationId xmlns:a16="http://schemas.microsoft.com/office/drawing/2014/main" id="{3AC55B0A-085A-41F1-1DE6-ECE19C0EFF5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85083"/>
            <a:ext cx="994836" cy="243247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usepackage{xcolor}&#10;\begin{document}&#10;&#10;$d[F]=\infty$&#10;&#10;\end{document}" title="IguanaTex Bitmap Display">
            <a:extLst>
              <a:ext uri="{FF2B5EF4-FFF2-40B4-BE49-F238E27FC236}">
                <a16:creationId xmlns:a16="http://schemas.microsoft.com/office/drawing/2014/main" id="{34DD71D0-C73E-FF00-E2A9-22DF3FA8516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74122"/>
            <a:ext cx="991923" cy="243247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usepackage{xcolor}&#10;\begin{document}&#10;&#10;$d[G]=\infty$&#10;&#10;\end{document}" title="IguanaTex Bitmap Display">
            <a:extLst>
              <a:ext uri="{FF2B5EF4-FFF2-40B4-BE49-F238E27FC236}">
                <a16:creationId xmlns:a16="http://schemas.microsoft.com/office/drawing/2014/main" id="{286632C4-90B2-4A05-F7EE-98A88DDE4AB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75511"/>
            <a:ext cx="993380" cy="243247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begin{document}&#10;&#10;$d[H]=\infty$&#10;&#10;\end{document}" title="IguanaTex Bitmap Display">
            <a:extLst>
              <a:ext uri="{FF2B5EF4-FFF2-40B4-BE49-F238E27FC236}">
                <a16:creationId xmlns:a16="http://schemas.microsoft.com/office/drawing/2014/main" id="{9182C657-721F-77A9-7161-B1261072C19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0" y="5975795"/>
            <a:ext cx="1023968" cy="243247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begin{document}&#10;&#10;\textcolor{red}{$d[A]=0$}&#10;&#10;\end{document}" title="IguanaTex Bitmap Display">
            <a:extLst>
              <a:ext uri="{FF2B5EF4-FFF2-40B4-BE49-F238E27FC236}">
                <a16:creationId xmlns:a16="http://schemas.microsoft.com/office/drawing/2014/main" id="{2A261DDE-4061-B208-D003-D0FA09C72D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1" y="3807325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86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1680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02910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09353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867103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68516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399161"/>
            <a:ext cx="291516" cy="5757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291713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399161"/>
            <a:ext cx="222738" cy="146794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291713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02173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240783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11466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067529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0563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82731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882876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446157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252208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893427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17154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477069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83460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13695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661658"/>
            <a:ext cx="72234" cy="8165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044804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596055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449188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478191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471158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695140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896965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698311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12" name="Picture 11" descr="\documentclass{article}&#10;\usepackage{amsmath}&#10;\pagestyle{empty}&#10;\usepackage{xcolor}&#10;\begin{document}&#10;&#10;\textcolor{red}{$d[B]=1$}&#10;&#10;\end{document}" title="IguanaTex Bitmap Display">
            <a:extLst>
              <a:ext uri="{FF2B5EF4-FFF2-40B4-BE49-F238E27FC236}">
                <a16:creationId xmlns:a16="http://schemas.microsoft.com/office/drawing/2014/main" id="{A3D5B30C-CCD6-3AA6-8A9D-2B6FF78301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034585"/>
            <a:ext cx="871028" cy="243247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$\textbf{d[C]=5}$&#10;&#10;\end{document}" title="IguanaTex Bitmap Display">
            <a:extLst>
              <a:ext uri="{FF2B5EF4-FFF2-40B4-BE49-F238E27FC236}">
                <a16:creationId xmlns:a16="http://schemas.microsoft.com/office/drawing/2014/main" id="{E504922F-CA92-EAE2-BF30-682C97EDB38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79" y="4355449"/>
            <a:ext cx="841896" cy="243247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begin{document}&#10;&#10;$d[D]=10$&#10;&#10;\end{document}" title="IguanaTex Bitmap Display">
            <a:extLst>
              <a:ext uri="{FF2B5EF4-FFF2-40B4-BE49-F238E27FC236}">
                <a16:creationId xmlns:a16="http://schemas.microsoft.com/office/drawing/2014/main" id="{85802424-80D7-0246-A6DC-59328040C9C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79" y="4669967"/>
            <a:ext cx="1013771" cy="2432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begin{document}&#10;&#10;$\textbf{d[E]=8}$&#10;&#10;\end{document}" title="IguanaTex Bitmap Display">
            <a:extLst>
              <a:ext uri="{FF2B5EF4-FFF2-40B4-BE49-F238E27FC236}">
                <a16:creationId xmlns:a16="http://schemas.microsoft.com/office/drawing/2014/main" id="{23AA312E-8D36-2385-6D36-221A11F437E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11510"/>
            <a:ext cx="825874" cy="243247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usepackage{xcolor}&#10;\begin{document}&#10;&#10;$d[F]=\infty$&#10;&#10;\end{document}" title="IguanaTex Bitmap Display">
            <a:extLst>
              <a:ext uri="{FF2B5EF4-FFF2-40B4-BE49-F238E27FC236}">
                <a16:creationId xmlns:a16="http://schemas.microsoft.com/office/drawing/2014/main" id="{34DD71D0-C73E-FF00-E2A9-22DF3FA8516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00548"/>
            <a:ext cx="991923" cy="243247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usepackage{xcolor}&#10;\begin{document}&#10;&#10;$d[G]=\infty$&#10;&#10;\end{document}" title="IguanaTex Bitmap Display">
            <a:extLst>
              <a:ext uri="{FF2B5EF4-FFF2-40B4-BE49-F238E27FC236}">
                <a16:creationId xmlns:a16="http://schemas.microsoft.com/office/drawing/2014/main" id="{286632C4-90B2-4A05-F7EE-98A88DDE4AB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01937"/>
            <a:ext cx="993380" cy="243247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begin{document}&#10;&#10;$d[H]=\infty$&#10;&#10;\end{document}" title="IguanaTex Bitmap Display">
            <a:extLst>
              <a:ext uri="{FF2B5EF4-FFF2-40B4-BE49-F238E27FC236}">
                <a16:creationId xmlns:a16="http://schemas.microsoft.com/office/drawing/2014/main" id="{9182C657-721F-77A9-7161-B1261072C19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0" y="5902221"/>
            <a:ext cx="1023968" cy="243247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begin{document}&#10;&#10;\textcolor{red}{$d[A]=0$}&#10;&#10;\end{document}" title="IguanaTex Bitmap Display">
            <a:extLst>
              <a:ext uri="{FF2B5EF4-FFF2-40B4-BE49-F238E27FC236}">
                <a16:creationId xmlns:a16="http://schemas.microsoft.com/office/drawing/2014/main" id="{2A261DDE-4061-B208-D003-D0FA09C72D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1" y="3733751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29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8510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09741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7766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93541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753477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467469"/>
            <a:ext cx="291516" cy="57579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360021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467469"/>
            <a:ext cx="222738" cy="146794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360021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70481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309091"/>
            <a:ext cx="1340036" cy="385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79774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135837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7394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89562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951184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51446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320516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96173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85462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545377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90291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82003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729966"/>
            <a:ext cx="72234" cy="8165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113112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664363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517496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54649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53946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763448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965273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766619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12" name="Picture 11" descr="\documentclass{article}&#10;\usepackage{amsmath}&#10;\pagestyle{empty}&#10;\usepackage{xcolor}&#10;\begin{document}&#10;&#10;\textcolor{red}{$d[B]=1$}&#10;&#10;\end{document}" title="IguanaTex Bitmap Display">
            <a:extLst>
              <a:ext uri="{FF2B5EF4-FFF2-40B4-BE49-F238E27FC236}">
                <a16:creationId xmlns:a16="http://schemas.microsoft.com/office/drawing/2014/main" id="{A3D5B30C-CCD6-3AA6-8A9D-2B6FF78301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102893"/>
            <a:ext cx="871028" cy="243247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$d[C]=5$}&#10;&#10;\end{document}" title="IguanaTex Bitmap Display">
            <a:extLst>
              <a:ext uri="{FF2B5EF4-FFF2-40B4-BE49-F238E27FC236}">
                <a16:creationId xmlns:a16="http://schemas.microsoft.com/office/drawing/2014/main" id="{A673038D-CCB5-69AD-5B55-3B81DD802F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80" y="4423758"/>
            <a:ext cx="873941" cy="243247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begin{document}&#10;&#10;$d[D]=10$&#10;&#10;\end{document}" title="IguanaTex Bitmap Display">
            <a:extLst>
              <a:ext uri="{FF2B5EF4-FFF2-40B4-BE49-F238E27FC236}">
                <a16:creationId xmlns:a16="http://schemas.microsoft.com/office/drawing/2014/main" id="{85802424-80D7-0246-A6DC-59328040C9C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79" y="4738275"/>
            <a:ext cx="1013771" cy="243247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begin{document}&#10;&#10;$d[E]=8$&#10;&#10;\end{document}" title="IguanaTex Bitmap Display">
            <a:extLst>
              <a:ext uri="{FF2B5EF4-FFF2-40B4-BE49-F238E27FC236}">
                <a16:creationId xmlns:a16="http://schemas.microsoft.com/office/drawing/2014/main" id="{FF20EC38-9E05-5FE4-2FF5-027582894D1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79819"/>
            <a:ext cx="876854" cy="243247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usepackage{xcolor}&#10;\begin{document}&#10;&#10;$d[F]=\infty$&#10;&#10;\end{document}" title="IguanaTex Bitmap Display">
            <a:extLst>
              <a:ext uri="{FF2B5EF4-FFF2-40B4-BE49-F238E27FC236}">
                <a16:creationId xmlns:a16="http://schemas.microsoft.com/office/drawing/2014/main" id="{34DD71D0-C73E-FF00-E2A9-22DF3FA8516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68856"/>
            <a:ext cx="991923" cy="243247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usepackage{xcolor}&#10;\begin{document}&#10;&#10;$d[G]=\infty$&#10;&#10;\end{document}" title="IguanaTex Bitmap Display">
            <a:extLst>
              <a:ext uri="{FF2B5EF4-FFF2-40B4-BE49-F238E27FC236}">
                <a16:creationId xmlns:a16="http://schemas.microsoft.com/office/drawing/2014/main" id="{286632C4-90B2-4A05-F7EE-98A88DDE4AB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70245"/>
            <a:ext cx="993380" cy="243247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begin{document}&#10;&#10;$d[H]=\infty$&#10;&#10;\end{document}" title="IguanaTex Bitmap Display">
            <a:extLst>
              <a:ext uri="{FF2B5EF4-FFF2-40B4-BE49-F238E27FC236}">
                <a16:creationId xmlns:a16="http://schemas.microsoft.com/office/drawing/2014/main" id="{9182C657-721F-77A9-7161-B1261072C19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0" y="5970529"/>
            <a:ext cx="1023968" cy="243247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begin{document}&#10;&#10;\textcolor{red}{$d[A]=0$}&#10;&#10;\end{document}" title="IguanaTex Bitmap Display">
            <a:extLst>
              <a:ext uri="{FF2B5EF4-FFF2-40B4-BE49-F238E27FC236}">
                <a16:creationId xmlns:a16="http://schemas.microsoft.com/office/drawing/2014/main" id="{2A261DDE-4061-B208-D003-D0FA09C72D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1" y="3802059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49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8510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09741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7766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93541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753477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467469"/>
            <a:ext cx="291516" cy="57579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360021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467469"/>
            <a:ext cx="222738" cy="146794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360021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70481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309091"/>
            <a:ext cx="1340036" cy="3851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79774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135837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7394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89562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951184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51446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320516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96173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85462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545377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90291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82003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729966"/>
            <a:ext cx="72234" cy="8165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113112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664363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517496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546499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53946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763448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965273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766619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12" name="Picture 11" descr="\documentclass{article}&#10;\usepackage{amsmath}&#10;\pagestyle{empty}&#10;\usepackage{xcolor}&#10;\begin{document}&#10;&#10;\textcolor{red}{$d[B]=1$}&#10;&#10;\end{document}" title="IguanaTex Bitmap Display">
            <a:extLst>
              <a:ext uri="{FF2B5EF4-FFF2-40B4-BE49-F238E27FC236}">
                <a16:creationId xmlns:a16="http://schemas.microsoft.com/office/drawing/2014/main" id="{A3D5B30C-CCD6-3AA6-8A9D-2B6FF78301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102893"/>
            <a:ext cx="871028" cy="243247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$d[C]=5$}&#10;&#10;\end{document}" title="IguanaTex Bitmap Display">
            <a:extLst>
              <a:ext uri="{FF2B5EF4-FFF2-40B4-BE49-F238E27FC236}">
                <a16:creationId xmlns:a16="http://schemas.microsoft.com/office/drawing/2014/main" id="{A673038D-CCB5-69AD-5B55-3B81DD802F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80" y="4423758"/>
            <a:ext cx="873941" cy="243247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$\textbf{d[D]=3}$&#10;&#10;\end{document}" title="IguanaTex Bitmap Display">
            <a:extLst>
              <a:ext uri="{FF2B5EF4-FFF2-40B4-BE49-F238E27FC236}">
                <a16:creationId xmlns:a16="http://schemas.microsoft.com/office/drawing/2014/main" id="{1D9051CA-74F3-A22A-9AC1-17087D8A15F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79" y="4738276"/>
            <a:ext cx="856462" cy="2432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begin{document}&#10;&#10;\textcolor{red}{$d[E]=8$}&#10;&#10;\end{document}" title="IguanaTex Bitmap Display">
            <a:extLst>
              <a:ext uri="{FF2B5EF4-FFF2-40B4-BE49-F238E27FC236}">
                <a16:creationId xmlns:a16="http://schemas.microsoft.com/office/drawing/2014/main" id="{73EF545C-BD48-9E09-AB85-BD2DF391E6C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79820"/>
            <a:ext cx="876854" cy="243247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usepackage{xcolor}&#10;\begin{document}&#10;&#10;$d[F]=\infty$&#10;&#10;\end{document}" title="IguanaTex Bitmap Display">
            <a:extLst>
              <a:ext uri="{FF2B5EF4-FFF2-40B4-BE49-F238E27FC236}">
                <a16:creationId xmlns:a16="http://schemas.microsoft.com/office/drawing/2014/main" id="{34DD71D0-C73E-FF00-E2A9-22DF3FA8516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68856"/>
            <a:ext cx="991923" cy="243247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usepackage{xcolor}&#10;\begin{document}&#10;&#10;$d[G]=\infty$&#10;&#10;\end{document}" title="IguanaTex Bitmap Display">
            <a:extLst>
              <a:ext uri="{FF2B5EF4-FFF2-40B4-BE49-F238E27FC236}">
                <a16:creationId xmlns:a16="http://schemas.microsoft.com/office/drawing/2014/main" id="{286632C4-90B2-4A05-F7EE-98A88DDE4AB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70245"/>
            <a:ext cx="993380" cy="243247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begin{document}&#10;&#10;$d[H]=\infty$&#10;&#10;\end{document}" title="IguanaTex Bitmap Display">
            <a:extLst>
              <a:ext uri="{FF2B5EF4-FFF2-40B4-BE49-F238E27FC236}">
                <a16:creationId xmlns:a16="http://schemas.microsoft.com/office/drawing/2014/main" id="{9182C657-721F-77A9-7161-B1261072C19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0" y="5970529"/>
            <a:ext cx="1023968" cy="243247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begin{document}&#10;&#10;\textcolor{red}{$d[A]=0$}&#10;&#10;\end{document}" title="IguanaTex Bitmap Display">
            <a:extLst>
              <a:ext uri="{FF2B5EF4-FFF2-40B4-BE49-F238E27FC236}">
                <a16:creationId xmlns:a16="http://schemas.microsoft.com/office/drawing/2014/main" id="{2A261DDE-4061-B208-D003-D0FA09C72D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1" y="3802059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85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8510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09741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7766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93541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753477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467469"/>
            <a:ext cx="291516" cy="57579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360021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467469"/>
            <a:ext cx="222738" cy="146794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360021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70481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309091"/>
            <a:ext cx="1340036" cy="3851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79774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135837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7394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89562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951184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51446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320516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96173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85462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545377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90291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82003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729966"/>
            <a:ext cx="72234" cy="816533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113112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664363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517496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54649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539466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763448"/>
            <a:ext cx="661287" cy="70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965273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766619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12" name="Picture 11" descr="\documentclass{article}&#10;\usepackage{amsmath}&#10;\pagestyle{empty}&#10;\usepackage{xcolor}&#10;\begin{document}&#10;&#10;\textcolor{red}{$d[B]=1$}&#10;&#10;\end{document}" title="IguanaTex Bitmap Display">
            <a:extLst>
              <a:ext uri="{FF2B5EF4-FFF2-40B4-BE49-F238E27FC236}">
                <a16:creationId xmlns:a16="http://schemas.microsoft.com/office/drawing/2014/main" id="{A3D5B30C-CCD6-3AA6-8A9D-2B6FF78301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102893"/>
            <a:ext cx="871028" cy="243247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$d[C]=5$}&#10;&#10;\end{document}" title="IguanaTex Bitmap Display">
            <a:extLst>
              <a:ext uri="{FF2B5EF4-FFF2-40B4-BE49-F238E27FC236}">
                <a16:creationId xmlns:a16="http://schemas.microsoft.com/office/drawing/2014/main" id="{A673038D-CCB5-69AD-5B55-3B81DD802F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80" y="4423758"/>
            <a:ext cx="873941" cy="243247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begin{document}&#10;&#10;\textcolor{red}{$d[D]=3$}&#10;&#10;\end{document}" title="IguanaTex Bitmap Display">
            <a:extLst>
              <a:ext uri="{FF2B5EF4-FFF2-40B4-BE49-F238E27FC236}">
                <a16:creationId xmlns:a16="http://schemas.microsoft.com/office/drawing/2014/main" id="{511D4BC7-E676-D4E4-8E15-48A93505DBD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79" y="4738277"/>
            <a:ext cx="891420" cy="2432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begin{document}&#10;&#10;\textcolor{red}{$d[E]=8$}&#10;&#10;\end{document}" title="IguanaTex Bitmap Display">
            <a:extLst>
              <a:ext uri="{FF2B5EF4-FFF2-40B4-BE49-F238E27FC236}">
                <a16:creationId xmlns:a16="http://schemas.microsoft.com/office/drawing/2014/main" id="{73EF545C-BD48-9E09-AB85-BD2DF391E6C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79820"/>
            <a:ext cx="876854" cy="243247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usepackage{xcolor}&#10;\begin{document}&#10;&#10;$d[F]=\infty$&#10;&#10;\end{document}" title="IguanaTex Bitmap Display">
            <a:extLst>
              <a:ext uri="{FF2B5EF4-FFF2-40B4-BE49-F238E27FC236}">
                <a16:creationId xmlns:a16="http://schemas.microsoft.com/office/drawing/2014/main" id="{34DD71D0-C73E-FF00-E2A9-22DF3FA8516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68856"/>
            <a:ext cx="991923" cy="243247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usepackage{xcolor}&#10;\begin{document}&#10;&#10;$d[G]=\infty$&#10;&#10;\end{document}" title="IguanaTex Bitmap Display">
            <a:extLst>
              <a:ext uri="{FF2B5EF4-FFF2-40B4-BE49-F238E27FC236}">
                <a16:creationId xmlns:a16="http://schemas.microsoft.com/office/drawing/2014/main" id="{286632C4-90B2-4A05-F7EE-98A88DDE4AB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70245"/>
            <a:ext cx="993380" cy="243247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begin{document}&#10;&#10;$\textbf{d[H]=12}$&#10;&#10;\end{document}" title="IguanaTex Bitmap Display">
            <a:extLst>
              <a:ext uri="{FF2B5EF4-FFF2-40B4-BE49-F238E27FC236}">
                <a16:creationId xmlns:a16="http://schemas.microsoft.com/office/drawing/2014/main" id="{7110C0F3-7DDB-F82B-3DF5-0B026810E95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0" y="5970530"/>
            <a:ext cx="997750" cy="243247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begin{document}&#10;&#10;\textcolor{red}{$d[A]=0$}&#10;&#10;\end{document}" title="IguanaTex Bitmap Display">
            <a:extLst>
              <a:ext uri="{FF2B5EF4-FFF2-40B4-BE49-F238E27FC236}">
                <a16:creationId xmlns:a16="http://schemas.microsoft.com/office/drawing/2014/main" id="{2A261DDE-4061-B208-D003-D0FA09C72D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1" y="3802059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10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8510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09741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7766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93541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753477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467469"/>
            <a:ext cx="291516" cy="57579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360021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467469"/>
            <a:ext cx="222738" cy="146794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360021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70481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309091"/>
            <a:ext cx="1340036" cy="3851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79774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135837"/>
            <a:ext cx="526655" cy="4692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7394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89562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951184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51446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320516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96173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85462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545377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90291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82003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729966"/>
            <a:ext cx="72234" cy="816533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113112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664363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517496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54649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539466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763448"/>
            <a:ext cx="661287" cy="7033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965273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766619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12" name="Picture 11" descr="\documentclass{article}&#10;\usepackage{amsmath}&#10;\pagestyle{empty}&#10;\usepackage{xcolor}&#10;\begin{document}&#10;&#10;\textcolor{red}{$d[B]=1$}&#10;&#10;\end{document}" title="IguanaTex Bitmap Display">
            <a:extLst>
              <a:ext uri="{FF2B5EF4-FFF2-40B4-BE49-F238E27FC236}">
                <a16:creationId xmlns:a16="http://schemas.microsoft.com/office/drawing/2014/main" id="{A3D5B30C-CCD6-3AA6-8A9D-2B6FF78301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102893"/>
            <a:ext cx="871028" cy="243247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$d[C]=5$}&#10;&#10;\end{document}" title="IguanaTex Bitmap Display">
            <a:extLst>
              <a:ext uri="{FF2B5EF4-FFF2-40B4-BE49-F238E27FC236}">
                <a16:creationId xmlns:a16="http://schemas.microsoft.com/office/drawing/2014/main" id="{A673038D-CCB5-69AD-5B55-3B81DD802F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80" y="4423758"/>
            <a:ext cx="873941" cy="243247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begin{document}&#10;&#10;\textcolor{red}{$d[D]=3$}&#10;&#10;\end{document}" title="IguanaTex Bitmap Display">
            <a:extLst>
              <a:ext uri="{FF2B5EF4-FFF2-40B4-BE49-F238E27FC236}">
                <a16:creationId xmlns:a16="http://schemas.microsoft.com/office/drawing/2014/main" id="{511D4BC7-E676-D4E4-8E15-48A93505DBD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79" y="4738277"/>
            <a:ext cx="891420" cy="2432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begin{document}&#10;&#10;\textcolor{red}{$d[E]=8$}&#10;&#10;\end{document}" title="IguanaTex Bitmap Display">
            <a:extLst>
              <a:ext uri="{FF2B5EF4-FFF2-40B4-BE49-F238E27FC236}">
                <a16:creationId xmlns:a16="http://schemas.microsoft.com/office/drawing/2014/main" id="{73EF545C-BD48-9E09-AB85-BD2DF391E6C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79820"/>
            <a:ext cx="876854" cy="243247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usepackage{xcolor}&#10;\begin{document}&#10;&#10;$\textbf{d[F]=2}$&#10;&#10;\end{document}" title="IguanaTex Bitmap Display">
            <a:extLst>
              <a:ext uri="{FF2B5EF4-FFF2-40B4-BE49-F238E27FC236}">
                <a16:creationId xmlns:a16="http://schemas.microsoft.com/office/drawing/2014/main" id="{F30209FD-80E6-4F98-AEE9-9B32581E342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68857"/>
            <a:ext cx="815678" cy="243247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begin{document}&#10;&#10;$\textbf{d[G]=6}$&#10;&#10;\end{document}" title="IguanaTex Bitmap Display">
            <a:extLst>
              <a:ext uri="{FF2B5EF4-FFF2-40B4-BE49-F238E27FC236}">
                <a16:creationId xmlns:a16="http://schemas.microsoft.com/office/drawing/2014/main" id="{5CC5E773-6225-2934-36CC-808492660EC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70246"/>
            <a:ext cx="862289" cy="243247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\textcolor{red}{$d[H]=12$}&#10;&#10;\end{document}" title="IguanaTex Bitmap Display">
            <a:extLst>
              <a:ext uri="{FF2B5EF4-FFF2-40B4-BE49-F238E27FC236}">
                <a16:creationId xmlns:a16="http://schemas.microsoft.com/office/drawing/2014/main" id="{CCBD2AB2-8238-9B7E-2462-4A847EC2BE2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1" y="5970531"/>
            <a:ext cx="1025425" cy="243247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begin{document}&#10;&#10;\textcolor{red}{$d[A]=0$}&#10;&#10;\end{document}" title="IguanaTex Bitmap Display">
            <a:extLst>
              <a:ext uri="{FF2B5EF4-FFF2-40B4-BE49-F238E27FC236}">
                <a16:creationId xmlns:a16="http://schemas.microsoft.com/office/drawing/2014/main" id="{2A261DDE-4061-B208-D003-D0FA09C72D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1" y="3802059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71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8510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097414"/>
            <a:ext cx="445477" cy="4479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7766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93541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753477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467469"/>
            <a:ext cx="291516" cy="57579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360021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467469"/>
            <a:ext cx="222738" cy="146794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360021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70481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309091"/>
            <a:ext cx="1340036" cy="3851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79774"/>
            <a:ext cx="790120" cy="33930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135837"/>
            <a:ext cx="526655" cy="46923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7394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89562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951184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51446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320516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96173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85462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545377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90291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82003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729966"/>
            <a:ext cx="72234" cy="816533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113112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664363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517496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54649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539466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763448"/>
            <a:ext cx="661287" cy="7033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965273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766619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12" name="Picture 11" descr="\documentclass{article}&#10;\usepackage{amsmath}&#10;\pagestyle{empty}&#10;\usepackage{xcolor}&#10;\begin{document}&#10;&#10;\textcolor{red}{$d[B]=1$}&#10;&#10;\end{document}" title="IguanaTex Bitmap Display">
            <a:extLst>
              <a:ext uri="{FF2B5EF4-FFF2-40B4-BE49-F238E27FC236}">
                <a16:creationId xmlns:a16="http://schemas.microsoft.com/office/drawing/2014/main" id="{A3D5B30C-CCD6-3AA6-8A9D-2B6FF78301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102893"/>
            <a:ext cx="871028" cy="243247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$d[C]=5$}&#10;&#10;\end{document}" title="IguanaTex Bitmap Display">
            <a:extLst>
              <a:ext uri="{FF2B5EF4-FFF2-40B4-BE49-F238E27FC236}">
                <a16:creationId xmlns:a16="http://schemas.microsoft.com/office/drawing/2014/main" id="{A673038D-CCB5-69AD-5B55-3B81DD802F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80" y="4423758"/>
            <a:ext cx="873941" cy="243247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begin{document}&#10;&#10;\textcolor{red}{$d[D]=3$}&#10;&#10;\end{document}" title="IguanaTex Bitmap Display">
            <a:extLst>
              <a:ext uri="{FF2B5EF4-FFF2-40B4-BE49-F238E27FC236}">
                <a16:creationId xmlns:a16="http://schemas.microsoft.com/office/drawing/2014/main" id="{511D4BC7-E676-D4E4-8E15-48A93505DBD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79" y="4738277"/>
            <a:ext cx="891420" cy="2432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begin{document}&#10;&#10;\textcolor{red}{$d[E]=8$}&#10;&#10;\end{document}" title="IguanaTex Bitmap Display">
            <a:extLst>
              <a:ext uri="{FF2B5EF4-FFF2-40B4-BE49-F238E27FC236}">
                <a16:creationId xmlns:a16="http://schemas.microsoft.com/office/drawing/2014/main" id="{73EF545C-BD48-9E09-AB85-BD2DF391E6C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79820"/>
            <a:ext cx="876854" cy="243247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begin{document}&#10;&#10;\textcolor{red}{$d[F]=2$}&#10;&#10;\end{document}" title="IguanaTex Bitmap Display">
            <a:extLst>
              <a:ext uri="{FF2B5EF4-FFF2-40B4-BE49-F238E27FC236}">
                <a16:creationId xmlns:a16="http://schemas.microsoft.com/office/drawing/2014/main" id="{AC92F1DB-AE98-97F1-0116-2B653F37C34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68858"/>
            <a:ext cx="872484" cy="243247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usepackage{xcolor}&#10;\begin{document}&#10;&#10;$\textbf{d[G]=4}$&#10;&#10;\end{document}" title="IguanaTex Bitmap Display">
            <a:extLst>
              <a:ext uri="{FF2B5EF4-FFF2-40B4-BE49-F238E27FC236}">
                <a16:creationId xmlns:a16="http://schemas.microsoft.com/office/drawing/2014/main" id="{915E7288-46A3-7CF8-737A-D9C872E1720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70247"/>
            <a:ext cx="865202" cy="243247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\textcolor{red}{$d[H]=12$}&#10;&#10;\end{document}" title="IguanaTex Bitmap Display">
            <a:extLst>
              <a:ext uri="{FF2B5EF4-FFF2-40B4-BE49-F238E27FC236}">
                <a16:creationId xmlns:a16="http://schemas.microsoft.com/office/drawing/2014/main" id="{CCBD2AB2-8238-9B7E-2462-4A847EC2BE2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1" y="5970531"/>
            <a:ext cx="1025425" cy="243247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begin{document}&#10;&#10;\textcolor{red}{$d[A]=0$}&#10;&#10;\end{document}" title="IguanaTex Bitmap Display">
            <a:extLst>
              <a:ext uri="{FF2B5EF4-FFF2-40B4-BE49-F238E27FC236}">
                <a16:creationId xmlns:a16="http://schemas.microsoft.com/office/drawing/2014/main" id="{2A261DDE-4061-B208-D003-D0FA09C72D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1" y="3802059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34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Similar to Dijkstra</a:t>
                </a:r>
                <a:r>
                  <a:rPr lang="ja-JP" altLang="en-US" sz="2400" dirty="0">
                    <a:solidFill>
                      <a:srgbClr val="3A3A82"/>
                    </a:solidFill>
                    <a:latin typeface="+mj-lt"/>
                  </a:rPr>
                  <a:t>’</a:t>
                </a:r>
                <a:r>
                  <a:rPr lang="en-US" altLang="ja-JP" sz="2400" dirty="0">
                    <a:solidFill>
                      <a:srgbClr val="3A3A82"/>
                    </a:solidFill>
                    <a:latin typeface="+mj-lt"/>
                  </a:rPr>
                  <a:t>s algorithm.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pick an arbitrary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</a:p>
              <a:p>
                <a:pPr marL="76200" indent="0" eaLnBrk="1" hangingPunct="1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At each step: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add to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current tree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the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the corresponding incident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edge.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We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update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the labels of the vertices </a:t>
                </a: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adjacent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.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7620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6" y="1147035"/>
                <a:ext cx="9015573" cy="1982912"/>
              </a:xfrm>
              <a:prstGeom prst="rect">
                <a:avLst/>
              </a:prstGeom>
              <a:blipFill>
                <a:blip r:embed="rId11"/>
                <a:stretch>
                  <a:fillRect l="-135" t="-615" b="-3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1">
            <a:extLst>
              <a:ext uri="{FF2B5EF4-FFF2-40B4-BE49-F238E27FC236}">
                <a16:creationId xmlns:a16="http://schemas.microsoft.com/office/drawing/2014/main" id="{4536180E-8D92-ADC5-968C-EF0D2FE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179" y="408510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3" name="Oval 12">
            <a:extLst>
              <a:ext uri="{FF2B5EF4-FFF2-40B4-BE49-F238E27FC236}">
                <a16:creationId xmlns:a16="http://schemas.microsoft.com/office/drawing/2014/main" id="{F0E30447-45C4-0C46-8505-80989084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518" y="4097414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G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CCE89E6-4364-4C65-DEE1-DB580AB4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94" y="497766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B40B3FB6-5EA5-8454-3309-49A5E017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941" y="5935411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dirty="0"/>
              <a:t>A</a:t>
            </a: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B13DF299-ACF0-D427-29AD-FAFF2BC3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37" y="4753477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83E821D8-F635-D339-DC3A-A9A9BA1B90AB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3145417" y="4467469"/>
            <a:ext cx="291516" cy="57579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18 1">
            <a:extLst>
              <a:ext uri="{FF2B5EF4-FFF2-40B4-BE49-F238E27FC236}">
                <a16:creationId xmlns:a16="http://schemas.microsoft.com/office/drawing/2014/main" id="{CEA6186E-59F8-C654-45E5-30255162E8BB}"/>
              </a:ext>
            </a:extLst>
          </p:cNvPr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2765179" y="5360021"/>
            <a:ext cx="671754" cy="6409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19">
            <a:extLst>
              <a:ext uri="{FF2B5EF4-FFF2-40B4-BE49-F238E27FC236}">
                <a16:creationId xmlns:a16="http://schemas.microsoft.com/office/drawing/2014/main" id="{AE19249F-A180-248C-C72E-2D4C47916651}"/>
              </a:ext>
            </a:extLst>
          </p:cNvPr>
          <p:cNvCxnSpPr>
            <a:cxnSpLocks noChangeShapeType="1"/>
            <a:stCxn id="2" idx="3"/>
            <a:endCxn id="5" idx="0"/>
          </p:cNvCxnSpPr>
          <p:nvPr/>
        </p:nvCxnSpPr>
        <p:spPr bwMode="auto">
          <a:xfrm flipH="1">
            <a:off x="2607680" y="4467469"/>
            <a:ext cx="222738" cy="146794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20">
            <a:extLst>
              <a:ext uri="{FF2B5EF4-FFF2-40B4-BE49-F238E27FC236}">
                <a16:creationId xmlns:a16="http://schemas.microsoft.com/office/drawing/2014/main" id="{9FF3DA8B-61A1-0466-DD6E-4EB9E05BF8F1}"/>
              </a:ext>
            </a:extLst>
          </p:cNvPr>
          <p:cNvCxnSpPr>
            <a:cxnSpLocks noChangeShapeType="1"/>
            <a:stCxn id="4" idx="5"/>
            <a:endCxn id="46" idx="1"/>
          </p:cNvCxnSpPr>
          <p:nvPr/>
        </p:nvCxnSpPr>
        <p:spPr bwMode="auto">
          <a:xfrm>
            <a:off x="3751932" y="5360021"/>
            <a:ext cx="726526" cy="2520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C47395B4-204F-3D2A-15E2-ABC048A01C58}"/>
              </a:ext>
            </a:extLst>
          </p:cNvPr>
          <p:cNvCxnSpPr>
            <a:cxnSpLocks noChangeShapeType="1"/>
            <a:stCxn id="5" idx="6"/>
            <a:endCxn id="46" idx="2"/>
          </p:cNvCxnSpPr>
          <p:nvPr/>
        </p:nvCxnSpPr>
        <p:spPr bwMode="auto">
          <a:xfrm flipV="1">
            <a:off x="2830418" y="5770481"/>
            <a:ext cx="1582801" cy="388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2">
            <a:extLst>
              <a:ext uri="{FF2B5EF4-FFF2-40B4-BE49-F238E27FC236}">
                <a16:creationId xmlns:a16="http://schemas.microsoft.com/office/drawing/2014/main" id="{77F99EC5-24A1-CEFD-4DB4-ECA150192465}"/>
              </a:ext>
            </a:extLst>
          </p:cNvPr>
          <p:cNvCxnSpPr>
            <a:cxnSpLocks noChangeShapeType="1"/>
            <a:stCxn id="2" idx="6"/>
            <a:endCxn id="40" idx="1"/>
          </p:cNvCxnSpPr>
          <p:nvPr/>
        </p:nvCxnSpPr>
        <p:spPr bwMode="auto">
          <a:xfrm>
            <a:off x="3210656" y="4309091"/>
            <a:ext cx="1340036" cy="38515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3A6EA15A-794E-13B9-3871-D9B69F66FE41}"/>
              </a:ext>
            </a:extLst>
          </p:cNvPr>
          <p:cNvCxnSpPr>
            <a:cxnSpLocks noChangeShapeType="1"/>
            <a:stCxn id="6" idx="1"/>
            <a:endCxn id="3" idx="5"/>
          </p:cNvCxnSpPr>
          <p:nvPr/>
        </p:nvCxnSpPr>
        <p:spPr bwMode="auto">
          <a:xfrm flipH="1" flipV="1">
            <a:off x="5636756" y="4479774"/>
            <a:ext cx="790120" cy="339306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12B8CA30-3104-8EC8-6096-9E95FF68774B}"/>
              </a:ext>
            </a:extLst>
          </p:cNvPr>
          <p:cNvCxnSpPr>
            <a:cxnSpLocks noChangeShapeType="1"/>
            <a:stCxn id="47" idx="7"/>
            <a:endCxn id="6" idx="3"/>
          </p:cNvCxnSpPr>
          <p:nvPr/>
        </p:nvCxnSpPr>
        <p:spPr bwMode="auto">
          <a:xfrm flipV="1">
            <a:off x="5900221" y="5135837"/>
            <a:ext cx="526655" cy="469232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Text Box 25">
            <a:extLst>
              <a:ext uri="{FF2B5EF4-FFF2-40B4-BE49-F238E27FC236}">
                <a16:creationId xmlns:a16="http://schemas.microsoft.com/office/drawing/2014/main" id="{6AF5B0D6-70C1-9FB0-494A-6892F9FC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338" y="427394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4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8C55DCE-43B5-42FC-CFD2-7C55D5CF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07" y="489562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DC94F0DC-E375-6E73-6966-3B15EC2D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41" y="4951184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3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5BCC9808-CF71-676B-E6D6-1FF82F883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57" y="4514465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69052A6C-C1EF-15E1-FB58-9D31B28E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16" y="5320516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2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763B13E5-9110-E4F1-329F-3C04E25E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932" y="3961735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8</a:t>
            </a:r>
          </a:p>
        </p:txBody>
      </p:sp>
      <p:sp>
        <p:nvSpPr>
          <p:cNvPr id="37" name="Text Box 32">
            <a:extLst>
              <a:ext uri="{FF2B5EF4-FFF2-40B4-BE49-F238E27FC236}">
                <a16:creationId xmlns:a16="http://schemas.microsoft.com/office/drawing/2014/main" id="{E5E7D7F5-CD76-06CA-F513-E03BB4AC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218" y="5285462"/>
            <a:ext cx="45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7</a:t>
            </a:r>
          </a:p>
        </p:txBody>
      </p:sp>
      <p:cxnSp>
        <p:nvCxnSpPr>
          <p:cNvPr id="38" name="AutoShape 33">
            <a:extLst>
              <a:ext uri="{FF2B5EF4-FFF2-40B4-BE49-F238E27FC236}">
                <a16:creationId xmlns:a16="http://schemas.microsoft.com/office/drawing/2014/main" id="{C08B2732-2AB8-5CA8-4644-717E048B69A3}"/>
              </a:ext>
            </a:extLst>
          </p:cNvPr>
          <p:cNvCxnSpPr>
            <a:cxnSpLocks noChangeShapeType="1"/>
            <a:stCxn id="47" idx="0"/>
            <a:endCxn id="3" idx="4"/>
          </p:cNvCxnSpPr>
          <p:nvPr/>
        </p:nvCxnSpPr>
        <p:spPr bwMode="auto">
          <a:xfrm flipH="1" flipV="1">
            <a:off x="5479257" y="4545377"/>
            <a:ext cx="263465" cy="99408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Text Box 34">
            <a:extLst>
              <a:ext uri="{FF2B5EF4-FFF2-40B4-BE49-F238E27FC236}">
                <a16:creationId xmlns:a16="http://schemas.microsoft.com/office/drawing/2014/main" id="{F89C2A19-1E59-E6FE-4606-8AA3D8C9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742" y="4902913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id="{AD30BBAD-09AC-1275-A2C1-39DBA149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453" y="4282003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1E72B575-B866-87C9-F1F6-F6347DD96E65}"/>
              </a:ext>
            </a:extLst>
          </p:cNvPr>
          <p:cNvCxnSpPr>
            <a:cxnSpLocks noChangeShapeType="1"/>
            <a:stCxn id="40" idx="4"/>
            <a:endCxn id="46" idx="0"/>
          </p:cNvCxnSpPr>
          <p:nvPr/>
        </p:nvCxnSpPr>
        <p:spPr bwMode="auto">
          <a:xfrm flipH="1">
            <a:off x="4635958" y="4729966"/>
            <a:ext cx="72234" cy="816533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 Box 38 1">
            <a:extLst>
              <a:ext uri="{FF2B5EF4-FFF2-40B4-BE49-F238E27FC236}">
                <a16:creationId xmlns:a16="http://schemas.microsoft.com/office/drawing/2014/main" id="{229ECC34-3AC0-A841-8589-3F191AC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08" y="5113112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11</a:t>
            </a:r>
          </a:p>
        </p:txBody>
      </p:sp>
      <p:cxnSp>
        <p:nvCxnSpPr>
          <p:cNvPr id="44" name="AutoShape 39">
            <a:extLst>
              <a:ext uri="{FF2B5EF4-FFF2-40B4-BE49-F238E27FC236}">
                <a16:creationId xmlns:a16="http://schemas.microsoft.com/office/drawing/2014/main" id="{45B94896-C702-FE6C-A32D-94E4630FD0F6}"/>
              </a:ext>
            </a:extLst>
          </p:cNvPr>
          <p:cNvCxnSpPr>
            <a:cxnSpLocks noChangeShapeType="1"/>
            <a:stCxn id="40" idx="3"/>
            <a:endCxn id="4" idx="7"/>
          </p:cNvCxnSpPr>
          <p:nvPr/>
        </p:nvCxnSpPr>
        <p:spPr bwMode="auto">
          <a:xfrm flipH="1">
            <a:off x="3751932" y="4664363"/>
            <a:ext cx="798760" cy="3789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" name="Text Box 40">
            <a:extLst>
              <a:ext uri="{FF2B5EF4-FFF2-40B4-BE49-F238E27FC236}">
                <a16:creationId xmlns:a16="http://schemas.microsoft.com/office/drawing/2014/main" id="{37204669-9AD6-7F1E-7B42-1614E480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19" y="4517496"/>
            <a:ext cx="452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9</a:t>
            </a: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3AAB6EC7-F887-F4CA-760E-17A0A800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19" y="5546499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sp>
        <p:nvSpPr>
          <p:cNvPr id="47" name="Oval 36">
            <a:extLst>
              <a:ext uri="{FF2B5EF4-FFF2-40B4-BE49-F238E27FC236}">
                <a16:creationId xmlns:a16="http://schemas.microsoft.com/office/drawing/2014/main" id="{1D945B45-2E90-7233-A1ED-83472B6B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83" y="5539466"/>
            <a:ext cx="445477" cy="44796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H</a:t>
            </a:r>
          </a:p>
        </p:txBody>
      </p:sp>
      <p:cxnSp>
        <p:nvCxnSpPr>
          <p:cNvPr id="48" name="AutoShape 18 2">
            <a:extLst>
              <a:ext uri="{FF2B5EF4-FFF2-40B4-BE49-F238E27FC236}">
                <a16:creationId xmlns:a16="http://schemas.microsoft.com/office/drawing/2014/main" id="{F6640DFC-6825-2EE7-F5CA-034CEEDF6FC2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4858696" y="5763448"/>
            <a:ext cx="661287" cy="7033"/>
          </a:xfrm>
          <a:prstGeom prst="straightConnector1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5" name="Text Box 38 2">
            <a:extLst>
              <a:ext uri="{FF2B5EF4-FFF2-40B4-BE49-F238E27FC236}">
                <a16:creationId xmlns:a16="http://schemas.microsoft.com/office/drawing/2014/main" id="{4B3B4629-0AE5-AE6E-8F5C-FF3AE067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172" y="5965273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10</a:t>
            </a:r>
          </a:p>
        </p:txBody>
      </p:sp>
      <p:sp>
        <p:nvSpPr>
          <p:cNvPr id="66" name="Text Box 38 3">
            <a:extLst>
              <a:ext uri="{FF2B5EF4-FFF2-40B4-BE49-F238E27FC236}">
                <a16:creationId xmlns:a16="http://schemas.microsoft.com/office/drawing/2014/main" id="{B16355D7-F908-5A8E-5AC9-8F26A5EC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527" y="5766619"/>
            <a:ext cx="635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12</a:t>
            </a:r>
          </a:p>
        </p:txBody>
      </p:sp>
      <p:pic>
        <p:nvPicPr>
          <p:cNvPr id="12" name="Picture 11" descr="\documentclass{article}&#10;\usepackage{amsmath}&#10;\pagestyle{empty}&#10;\usepackage{xcolor}&#10;\begin{document}&#10;&#10;\textcolor{red}{$d[B]=1$}&#10;&#10;\end{document}" title="IguanaTex Bitmap Display">
            <a:extLst>
              <a:ext uri="{FF2B5EF4-FFF2-40B4-BE49-F238E27FC236}">
                <a16:creationId xmlns:a16="http://schemas.microsoft.com/office/drawing/2014/main" id="{A3D5B30C-CCD6-3AA6-8A9D-2B6FF78301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4779" y="4102893"/>
            <a:ext cx="871028" cy="243247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$d[C]=5$}&#10;&#10;\end{document}" title="IguanaTex Bitmap Display">
            <a:extLst>
              <a:ext uri="{FF2B5EF4-FFF2-40B4-BE49-F238E27FC236}">
                <a16:creationId xmlns:a16="http://schemas.microsoft.com/office/drawing/2014/main" id="{A673038D-CCB5-69AD-5B55-3B81DD802F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780" y="4423758"/>
            <a:ext cx="873941" cy="243247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begin{document}&#10;&#10;\textcolor{red}{$d[D]=3$}&#10;&#10;\end{document}" title="IguanaTex Bitmap Display">
            <a:extLst>
              <a:ext uri="{FF2B5EF4-FFF2-40B4-BE49-F238E27FC236}">
                <a16:creationId xmlns:a16="http://schemas.microsoft.com/office/drawing/2014/main" id="{511D4BC7-E676-D4E4-8E15-48A93505DBD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779" y="4738277"/>
            <a:ext cx="891420" cy="2432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begin{document}&#10;&#10;\textcolor{red}{$d[E]=8$}&#10;&#10;\end{document}" title="IguanaTex Bitmap Display">
            <a:extLst>
              <a:ext uri="{FF2B5EF4-FFF2-40B4-BE49-F238E27FC236}">
                <a16:creationId xmlns:a16="http://schemas.microsoft.com/office/drawing/2014/main" id="{73EF545C-BD48-9E09-AB85-BD2DF391E6C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779" y="5079820"/>
            <a:ext cx="876854" cy="243247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begin{document}&#10;&#10;\textcolor{red}{$d[F]=2$}&#10;&#10;\end{document}" title="IguanaTex Bitmap Display">
            <a:extLst>
              <a:ext uri="{FF2B5EF4-FFF2-40B4-BE49-F238E27FC236}">
                <a16:creationId xmlns:a16="http://schemas.microsoft.com/office/drawing/2014/main" id="{AC92F1DB-AE98-97F1-0116-2B653F37C34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4780" y="5368858"/>
            <a:ext cx="872484" cy="243247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begin{document}&#10;&#10;\textcolor{red}{$d[G]=4$}&#10;&#10;\end{document}" title="IguanaTex Bitmap Display">
            <a:extLst>
              <a:ext uri="{FF2B5EF4-FFF2-40B4-BE49-F238E27FC236}">
                <a16:creationId xmlns:a16="http://schemas.microsoft.com/office/drawing/2014/main" id="{12C5FBE4-E51F-D544-159D-3097A9E0773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4780" y="5670248"/>
            <a:ext cx="879768" cy="243247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\textcolor{red}{$d[H]=12$}&#10;&#10;\end{document}" title="IguanaTex Bitmap Display">
            <a:extLst>
              <a:ext uri="{FF2B5EF4-FFF2-40B4-BE49-F238E27FC236}">
                <a16:creationId xmlns:a16="http://schemas.microsoft.com/office/drawing/2014/main" id="{CCBD2AB2-8238-9B7E-2462-4A847EC2BE2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781" y="5970531"/>
            <a:ext cx="1025425" cy="243247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begin{document}&#10;&#10;\textcolor{red}{$d[A]=0$}&#10;&#10;\end{document}" title="IguanaTex Bitmap Display">
            <a:extLst>
              <a:ext uri="{FF2B5EF4-FFF2-40B4-BE49-F238E27FC236}">
                <a16:creationId xmlns:a16="http://schemas.microsoft.com/office/drawing/2014/main" id="{2A261DDE-4061-B208-D003-D0FA09C72D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4781" y="3802059"/>
            <a:ext cx="868115" cy="2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84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6" y="1147035"/>
            <a:ext cx="9015573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 eaLnBrk="1" hangingPunct="1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Pseudocode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:</a:t>
            </a:r>
            <a:endParaRPr lang="en-US" sz="2400" dirty="0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F8B2A87-2610-C1D9-ACAB-412C9A240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41" y="1776262"/>
            <a:ext cx="6915130" cy="44348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9DB3BD6-17EB-E120-40F1-E05D1B3130F7}"/>
              </a:ext>
            </a:extLst>
          </p:cNvPr>
          <p:cNvSpPr txBox="1"/>
          <p:nvPr/>
        </p:nvSpPr>
        <p:spPr>
          <a:xfrm>
            <a:off x="4730407" y="1703422"/>
            <a:ext cx="3694197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0A0C71-50E1-855A-B754-C53113263EB8}"/>
              </a:ext>
            </a:extLst>
          </p:cNvPr>
          <p:cNvSpPr txBox="1"/>
          <p:nvPr/>
        </p:nvSpPr>
        <p:spPr>
          <a:xfrm>
            <a:off x="5504575" y="1795350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Starting vertex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2D2EA7-370D-D02A-1E4D-51433FA34F23}"/>
              </a:ext>
            </a:extLst>
          </p:cNvPr>
          <p:cNvSpPr txBox="1"/>
          <p:nvPr/>
        </p:nvSpPr>
        <p:spPr>
          <a:xfrm>
            <a:off x="5252459" y="2410093"/>
            <a:ext cx="3254380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0836BE-5218-E39D-6C04-4B8256B75B63}"/>
              </a:ext>
            </a:extLst>
          </p:cNvPr>
          <p:cNvSpPr txBox="1"/>
          <p:nvPr/>
        </p:nvSpPr>
        <p:spPr>
          <a:xfrm>
            <a:off x="6026626" y="2502021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Initialization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DEA51-0B26-973D-03C3-ED8CE171BAC2}"/>
              </a:ext>
            </a:extLst>
          </p:cNvPr>
          <p:cNvSpPr txBox="1"/>
          <p:nvPr/>
        </p:nvSpPr>
        <p:spPr>
          <a:xfrm>
            <a:off x="6306493" y="4755278"/>
            <a:ext cx="2688554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E86945-EAB1-B55A-CC17-AE7602FB07D8}"/>
              </a:ext>
            </a:extLst>
          </p:cNvPr>
          <p:cNvSpPr txBox="1"/>
          <p:nvPr/>
        </p:nvSpPr>
        <p:spPr>
          <a:xfrm>
            <a:off x="6854934" y="4847206"/>
            <a:ext cx="33038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Relaxation</a:t>
            </a:r>
          </a:p>
        </p:txBody>
      </p:sp>
    </p:spTree>
    <p:extLst>
      <p:ext uri="{BB962C8B-B14F-4D97-AF65-F5344CB8AC3E}">
        <p14:creationId xmlns:p14="http://schemas.microsoft.com/office/powerpoint/2010/main" val="239574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an undirected,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 spanning tree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connected acyclic (tree) subgraph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1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that includes all the vertices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1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(</a:t>
                </a:r>
                <a:r>
                  <a:rPr lang="en-US" sz="2400" dirty="0">
                    <a:solidFill>
                      <a:srgbClr val="FF0000"/>
                    </a:solidFill>
                  </a:rPr>
                  <a:t>spanning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).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  <a:blipFill>
                <a:blip r:embed="rId6"/>
                <a:stretch>
                  <a:fillRect l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91410" y="2595481"/>
            <a:ext cx="1238205" cy="275365"/>
          </a:xfrm>
          <a:prstGeom prst="rect">
            <a:avLst/>
          </a:prstGeom>
        </p:spPr>
      </p:pic>
      <p:sp>
        <p:nvSpPr>
          <p:cNvPr id="3" name="Oval 12">
            <a:extLst>
              <a:ext uri="{FF2B5EF4-FFF2-40B4-BE49-F238E27FC236}">
                <a16:creationId xmlns:a16="http://schemas.microsoft.com/office/drawing/2014/main" id="{6ACF0B78-C397-E729-D222-727C00E20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728" y="26447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OAK</a:t>
            </a:r>
          </a:p>
        </p:txBody>
      </p:sp>
      <p:sp>
        <p:nvSpPr>
          <p:cNvPr id="4" name="Oval 99">
            <a:extLst>
              <a:ext uri="{FF2B5EF4-FFF2-40B4-BE49-F238E27FC236}">
                <a16:creationId xmlns:a16="http://schemas.microsoft.com/office/drawing/2014/main" id="{4A528D74-AC28-558D-C174-AC8747C41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753" y="3168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MIA</a:t>
            </a:r>
          </a:p>
        </p:txBody>
      </p:sp>
      <p:sp>
        <p:nvSpPr>
          <p:cNvPr id="5" name="Oval 100">
            <a:extLst>
              <a:ext uri="{FF2B5EF4-FFF2-40B4-BE49-F238E27FC236}">
                <a16:creationId xmlns:a16="http://schemas.microsoft.com/office/drawing/2014/main" id="{746D9E8C-A1E5-F59E-D6E8-CFEC90B6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641" y="594038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ATL</a:t>
            </a:r>
          </a:p>
        </p:txBody>
      </p:sp>
      <p:sp>
        <p:nvSpPr>
          <p:cNvPr id="7" name="Oval 101">
            <a:extLst>
              <a:ext uri="{FF2B5EF4-FFF2-40B4-BE49-F238E27FC236}">
                <a16:creationId xmlns:a16="http://schemas.microsoft.com/office/drawing/2014/main" id="{0C9FC516-A52F-1740-B935-49ECB80B2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3203" y="45878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NYC</a:t>
            </a:r>
          </a:p>
        </p:txBody>
      </p:sp>
      <p:sp>
        <p:nvSpPr>
          <p:cNvPr id="9" name="Oval 102">
            <a:extLst>
              <a:ext uri="{FF2B5EF4-FFF2-40B4-BE49-F238E27FC236}">
                <a16:creationId xmlns:a16="http://schemas.microsoft.com/office/drawing/2014/main" id="{BF7ECC7E-C987-7ED5-A5A8-B60C0E29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778" y="36353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LA</a:t>
            </a:r>
          </a:p>
        </p:txBody>
      </p:sp>
      <p:sp>
        <p:nvSpPr>
          <p:cNvPr id="13" name="Oval 103">
            <a:extLst>
              <a:ext uri="{FF2B5EF4-FFF2-40B4-BE49-F238E27FC236}">
                <a16:creationId xmlns:a16="http://schemas.microsoft.com/office/drawing/2014/main" id="{01E236EC-7B03-CACE-635D-9ED1A95C4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303" y="58832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DC</a:t>
            </a:r>
          </a:p>
        </p:txBody>
      </p:sp>
      <p:sp>
        <p:nvSpPr>
          <p:cNvPr id="15" name="Oval 104">
            <a:extLst>
              <a:ext uri="{FF2B5EF4-FFF2-40B4-BE49-F238E27FC236}">
                <a16:creationId xmlns:a16="http://schemas.microsoft.com/office/drawing/2014/main" id="{7F47B621-DB5E-0722-68F6-572645CF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478" y="4311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BOS</a:t>
            </a:r>
          </a:p>
        </p:txBody>
      </p:sp>
      <p:cxnSp>
        <p:nvCxnSpPr>
          <p:cNvPr id="17" name="AutoShape 106">
            <a:extLst>
              <a:ext uri="{FF2B5EF4-FFF2-40B4-BE49-F238E27FC236}">
                <a16:creationId xmlns:a16="http://schemas.microsoft.com/office/drawing/2014/main" id="{73F221AA-7312-3CA3-9FE6-AF09688D9C5D}"/>
              </a:ext>
            </a:extLst>
          </p:cNvPr>
          <p:cNvCxnSpPr>
            <a:cxnSpLocks noChangeShapeType="1"/>
            <a:stCxn id="9" idx="7"/>
            <a:endCxn id="3" idx="3"/>
          </p:cNvCxnSpPr>
          <p:nvPr/>
        </p:nvCxnSpPr>
        <p:spPr bwMode="auto">
          <a:xfrm flipV="1">
            <a:off x="3797878" y="3044782"/>
            <a:ext cx="968375" cy="647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07">
            <a:extLst>
              <a:ext uri="{FF2B5EF4-FFF2-40B4-BE49-F238E27FC236}">
                <a16:creationId xmlns:a16="http://schemas.microsoft.com/office/drawing/2014/main" id="{8635B2FC-3E92-E926-5049-633BF1DBEC6E}"/>
              </a:ext>
            </a:extLst>
          </p:cNvPr>
          <p:cNvCxnSpPr>
            <a:cxnSpLocks noChangeShapeType="1"/>
            <a:stCxn id="7" idx="0"/>
            <a:endCxn id="3" idx="4"/>
          </p:cNvCxnSpPr>
          <p:nvPr/>
        </p:nvCxnSpPr>
        <p:spPr bwMode="auto">
          <a:xfrm flipV="1">
            <a:off x="4961516" y="3111457"/>
            <a:ext cx="136525" cy="14668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108">
            <a:extLst>
              <a:ext uri="{FF2B5EF4-FFF2-40B4-BE49-F238E27FC236}">
                <a16:creationId xmlns:a16="http://schemas.microsoft.com/office/drawing/2014/main" id="{F55F952F-B306-0E6F-2AC0-C2BE51FAC7A9}"/>
              </a:ext>
            </a:extLst>
          </p:cNvPr>
          <p:cNvCxnSpPr>
            <a:cxnSpLocks noChangeShapeType="1"/>
            <a:stCxn id="7" idx="6"/>
            <a:endCxn id="15" idx="2"/>
          </p:cNvCxnSpPr>
          <p:nvPr/>
        </p:nvCxnSpPr>
        <p:spPr bwMode="auto">
          <a:xfrm flipV="1">
            <a:off x="5439353" y="4540207"/>
            <a:ext cx="863600" cy="27622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109">
            <a:extLst>
              <a:ext uri="{FF2B5EF4-FFF2-40B4-BE49-F238E27FC236}">
                <a16:creationId xmlns:a16="http://schemas.microsoft.com/office/drawing/2014/main" id="{FFC66D53-4500-193E-4E12-F4A3095701CC}"/>
              </a:ext>
            </a:extLst>
          </p:cNvPr>
          <p:cNvCxnSpPr>
            <a:cxnSpLocks noChangeShapeType="1"/>
            <a:stCxn id="15" idx="0"/>
            <a:endCxn id="4" idx="4"/>
          </p:cNvCxnSpPr>
          <p:nvPr/>
        </p:nvCxnSpPr>
        <p:spPr bwMode="auto">
          <a:xfrm flipH="1" flipV="1">
            <a:off x="6695066" y="3635332"/>
            <a:ext cx="85725" cy="6667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110">
            <a:extLst>
              <a:ext uri="{FF2B5EF4-FFF2-40B4-BE49-F238E27FC236}">
                <a16:creationId xmlns:a16="http://schemas.microsoft.com/office/drawing/2014/main" id="{85FE668C-4131-68A6-95D2-8268F7200975}"/>
              </a:ext>
            </a:extLst>
          </p:cNvPr>
          <p:cNvCxnSpPr>
            <a:cxnSpLocks noChangeShapeType="1"/>
            <a:stCxn id="3" idx="5"/>
            <a:endCxn id="4" idx="1"/>
          </p:cNvCxnSpPr>
          <p:nvPr/>
        </p:nvCxnSpPr>
        <p:spPr bwMode="auto">
          <a:xfrm>
            <a:off x="5429828" y="3044782"/>
            <a:ext cx="933450" cy="180975"/>
          </a:xfrm>
          <a:prstGeom prst="straightConnector1">
            <a:avLst/>
          </a:prstGeom>
          <a:noFill/>
          <a:ln w="508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112">
            <a:extLst>
              <a:ext uri="{FF2B5EF4-FFF2-40B4-BE49-F238E27FC236}">
                <a16:creationId xmlns:a16="http://schemas.microsoft.com/office/drawing/2014/main" id="{4189EB8F-AE50-2376-8434-9CDF865B02BA}"/>
              </a:ext>
            </a:extLst>
          </p:cNvPr>
          <p:cNvCxnSpPr>
            <a:cxnSpLocks noChangeShapeType="1"/>
            <a:stCxn id="9" idx="4"/>
            <a:endCxn id="13" idx="0"/>
          </p:cNvCxnSpPr>
          <p:nvPr/>
        </p:nvCxnSpPr>
        <p:spPr bwMode="auto">
          <a:xfrm>
            <a:off x="3466091" y="4102057"/>
            <a:ext cx="136525" cy="1771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113">
            <a:extLst>
              <a:ext uri="{FF2B5EF4-FFF2-40B4-BE49-F238E27FC236}">
                <a16:creationId xmlns:a16="http://schemas.microsoft.com/office/drawing/2014/main" id="{0D39AC3A-3262-A649-CCA9-387C0E9D0A56}"/>
              </a:ext>
            </a:extLst>
          </p:cNvPr>
          <p:cNvCxnSpPr>
            <a:cxnSpLocks noChangeShapeType="1"/>
            <a:stCxn id="15" idx="4"/>
            <a:endCxn id="5" idx="0"/>
          </p:cNvCxnSpPr>
          <p:nvPr/>
        </p:nvCxnSpPr>
        <p:spPr bwMode="auto">
          <a:xfrm flipH="1">
            <a:off x="6302953" y="4778332"/>
            <a:ext cx="477838" cy="115252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AutoShape 114">
            <a:extLst>
              <a:ext uri="{FF2B5EF4-FFF2-40B4-BE49-F238E27FC236}">
                <a16:creationId xmlns:a16="http://schemas.microsoft.com/office/drawing/2014/main" id="{76A1872E-E96C-962B-7B05-BCA07323BD4F}"/>
              </a:ext>
            </a:extLst>
          </p:cNvPr>
          <p:cNvCxnSpPr>
            <a:cxnSpLocks noChangeShapeType="1"/>
            <a:stCxn id="5" idx="1"/>
            <a:endCxn id="7" idx="5"/>
          </p:cNvCxnSpPr>
          <p:nvPr/>
        </p:nvCxnSpPr>
        <p:spPr bwMode="auto">
          <a:xfrm flipH="1" flipV="1">
            <a:off x="5293303" y="4987882"/>
            <a:ext cx="677863" cy="10096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AutoShape 115">
            <a:extLst>
              <a:ext uri="{FF2B5EF4-FFF2-40B4-BE49-F238E27FC236}">
                <a16:creationId xmlns:a16="http://schemas.microsoft.com/office/drawing/2014/main" id="{26CFD653-FBC3-76FB-964F-F37F05240428}"/>
              </a:ext>
            </a:extLst>
          </p:cNvPr>
          <p:cNvCxnSpPr>
            <a:cxnSpLocks noChangeShapeType="1"/>
            <a:stCxn id="13" idx="7"/>
            <a:endCxn id="7" idx="3"/>
          </p:cNvCxnSpPr>
          <p:nvPr/>
        </p:nvCxnSpPr>
        <p:spPr bwMode="auto">
          <a:xfrm flipV="1">
            <a:off x="3934403" y="4987882"/>
            <a:ext cx="695325" cy="952500"/>
          </a:xfrm>
          <a:prstGeom prst="straightConnector1">
            <a:avLst/>
          </a:prstGeom>
          <a:noFill/>
          <a:ln w="508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116">
            <a:extLst>
              <a:ext uri="{FF2B5EF4-FFF2-40B4-BE49-F238E27FC236}">
                <a16:creationId xmlns:a16="http://schemas.microsoft.com/office/drawing/2014/main" id="{ACB3DE7B-B042-2561-DF00-EFB710455055}"/>
              </a:ext>
            </a:extLst>
          </p:cNvPr>
          <p:cNvCxnSpPr>
            <a:cxnSpLocks noChangeShapeType="1"/>
            <a:stCxn id="9" idx="5"/>
            <a:endCxn id="7" idx="1"/>
          </p:cNvCxnSpPr>
          <p:nvPr/>
        </p:nvCxnSpPr>
        <p:spPr bwMode="auto">
          <a:xfrm>
            <a:off x="3797878" y="4035382"/>
            <a:ext cx="831850" cy="609600"/>
          </a:xfrm>
          <a:prstGeom prst="straightConnector1">
            <a:avLst/>
          </a:prstGeom>
          <a:noFill/>
          <a:ln w="508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" name="Text Box 127">
            <a:extLst>
              <a:ext uri="{FF2B5EF4-FFF2-40B4-BE49-F238E27FC236}">
                <a16:creationId xmlns:a16="http://schemas.microsoft.com/office/drawing/2014/main" id="{09C0F65F-B681-AB03-5847-ADB5CE3F1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578" y="2781257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10</a:t>
            </a:r>
          </a:p>
        </p:txBody>
      </p:sp>
      <p:sp>
        <p:nvSpPr>
          <p:cNvPr id="39" name="Text Box 130">
            <a:extLst>
              <a:ext uri="{FF2B5EF4-FFF2-40B4-BE49-F238E27FC236}">
                <a16:creationId xmlns:a16="http://schemas.microsoft.com/office/drawing/2014/main" id="{0240B388-0A5F-83E4-CEAC-E161700B5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3453" y="30860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  <p:sp>
        <p:nvSpPr>
          <p:cNvPr id="40" name="Text Box 131">
            <a:extLst>
              <a:ext uri="{FF2B5EF4-FFF2-40B4-BE49-F238E27FC236}">
                <a16:creationId xmlns:a16="http://schemas.microsoft.com/office/drawing/2014/main" id="{ED3320CA-D269-81DE-E8CF-9F2722E7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441" y="40004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41" name="Text Box 132">
            <a:extLst>
              <a:ext uri="{FF2B5EF4-FFF2-40B4-BE49-F238E27FC236}">
                <a16:creationId xmlns:a16="http://schemas.microsoft.com/office/drawing/2014/main" id="{CD71539E-297C-2B62-36DF-10EF732D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503" y="515933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42" name="Text Box 133 1">
            <a:extLst>
              <a:ext uri="{FF2B5EF4-FFF2-40B4-BE49-F238E27FC236}">
                <a16:creationId xmlns:a16="http://schemas.microsoft.com/office/drawing/2014/main" id="{D1C7BDCB-E643-E836-DDEF-5FA49B77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141" y="3705182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6</a:t>
            </a:r>
          </a:p>
        </p:txBody>
      </p:sp>
      <p:sp>
        <p:nvSpPr>
          <p:cNvPr id="44" name="Text Box 135">
            <a:extLst>
              <a:ext uri="{FF2B5EF4-FFF2-40B4-BE49-F238E27FC236}">
                <a16:creationId xmlns:a16="http://schemas.microsoft.com/office/drawing/2014/main" id="{567669A3-48C5-2738-2A48-3D8FAD574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778" y="519902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2</a:t>
            </a:r>
          </a:p>
        </p:txBody>
      </p:sp>
      <p:sp>
        <p:nvSpPr>
          <p:cNvPr id="45" name="Text Box 136">
            <a:extLst>
              <a:ext uri="{FF2B5EF4-FFF2-40B4-BE49-F238E27FC236}">
                <a16:creationId xmlns:a16="http://schemas.microsoft.com/office/drawing/2014/main" id="{529C15E9-2B8A-3D78-48B2-F8F8F8FE4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6353" y="515298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5</a:t>
            </a:r>
          </a:p>
        </p:txBody>
      </p:sp>
      <p:sp>
        <p:nvSpPr>
          <p:cNvPr id="46" name="Text Box 137">
            <a:extLst>
              <a:ext uri="{FF2B5EF4-FFF2-40B4-BE49-F238E27FC236}">
                <a16:creationId xmlns:a16="http://schemas.microsoft.com/office/drawing/2014/main" id="{4451C1FC-142C-3EE3-E48F-3FC3F4754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4116" y="37718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7</a:t>
            </a:r>
          </a:p>
        </p:txBody>
      </p:sp>
      <p:sp>
        <p:nvSpPr>
          <p:cNvPr id="47" name="Text Box 138">
            <a:extLst>
              <a:ext uri="{FF2B5EF4-FFF2-40B4-BE49-F238E27FC236}">
                <a16:creationId xmlns:a16="http://schemas.microsoft.com/office/drawing/2014/main" id="{DE0F7477-6E18-8548-8964-06DDCC6EA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303" y="46989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4</a:t>
            </a:r>
          </a:p>
        </p:txBody>
      </p:sp>
      <p:sp>
        <p:nvSpPr>
          <p:cNvPr id="48" name="Text Box 133 2">
            <a:extLst>
              <a:ext uri="{FF2B5EF4-FFF2-40B4-BE49-F238E27FC236}">
                <a16:creationId xmlns:a16="http://schemas.microsoft.com/office/drawing/2014/main" id="{90685095-D611-1C0B-9AD4-FF116EFD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034" y="422747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3</a:t>
            </a:r>
          </a:p>
        </p:txBody>
      </p:sp>
      <p:pic>
        <p:nvPicPr>
          <p:cNvPr id="29" name="Picture 28" descr="\documentclass{article}&#10;\usepackage{amsmath}&#10;\pagestyle{empty}&#10;\usepackage{xcolor}&#10;\begin{document}&#10;&#10;\textcolor{red}{Total cost}&#10;&#10;\end{document}" title="IguanaTex Bitmap Display">
            <a:extLst>
              <a:ext uri="{FF2B5EF4-FFF2-40B4-BE49-F238E27FC236}">
                <a16:creationId xmlns:a16="http://schemas.microsoft.com/office/drawing/2014/main" id="{8F683EC9-FBBF-1525-C184-934AE7401F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4579" y="4459151"/>
            <a:ext cx="1331866" cy="219168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begin{document}&#10;&#10;\textcolor{black}{8+9+6+10+3+2 = 38} &#10;&#10;\end{document}" title="IguanaTex Bitmap Display">
            <a:extLst>
              <a:ext uri="{FF2B5EF4-FFF2-40B4-BE49-F238E27FC236}">
                <a16:creationId xmlns:a16="http://schemas.microsoft.com/office/drawing/2014/main" id="{21848AB5-083D-F065-9050-E469584144A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86059" y="4769621"/>
            <a:ext cx="2302954" cy="176275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9F961565-8536-DC52-175A-BAA436A769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Spanning Tree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796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6" y="1147035"/>
            <a:ext cx="9015573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 eaLnBrk="1" hangingPunct="1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Pseudocode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:</a:t>
            </a:r>
            <a:endParaRPr lang="en-US" sz="2400" dirty="0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F8B2A87-2610-C1D9-ACAB-412C9A240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41" y="1776262"/>
            <a:ext cx="6915130" cy="44348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9DB3BD6-17EB-E120-40F1-E05D1B3130F7}"/>
              </a:ext>
            </a:extLst>
          </p:cNvPr>
          <p:cNvSpPr txBox="1"/>
          <p:nvPr/>
        </p:nvSpPr>
        <p:spPr>
          <a:xfrm>
            <a:off x="4730407" y="1703422"/>
            <a:ext cx="3694197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0A0C71-50E1-855A-B754-C53113263EB8}"/>
              </a:ext>
            </a:extLst>
          </p:cNvPr>
          <p:cNvSpPr txBox="1"/>
          <p:nvPr/>
        </p:nvSpPr>
        <p:spPr>
          <a:xfrm>
            <a:off x="5504575" y="1795350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Starting vertex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2D2EA7-370D-D02A-1E4D-51433FA34F23}"/>
              </a:ext>
            </a:extLst>
          </p:cNvPr>
          <p:cNvSpPr txBox="1"/>
          <p:nvPr/>
        </p:nvSpPr>
        <p:spPr>
          <a:xfrm>
            <a:off x="5252459" y="2410093"/>
            <a:ext cx="3254380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0836BE-5218-E39D-6C04-4B8256B75B63}"/>
              </a:ext>
            </a:extLst>
          </p:cNvPr>
          <p:cNvSpPr txBox="1"/>
          <p:nvPr/>
        </p:nvSpPr>
        <p:spPr>
          <a:xfrm>
            <a:off x="6026626" y="2502021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Initialization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DEA51-0B26-973D-03C3-ED8CE171BAC2}"/>
              </a:ext>
            </a:extLst>
          </p:cNvPr>
          <p:cNvSpPr txBox="1"/>
          <p:nvPr/>
        </p:nvSpPr>
        <p:spPr>
          <a:xfrm>
            <a:off x="6306493" y="4755278"/>
            <a:ext cx="2688554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E86945-EAB1-B55A-CC17-AE7602FB07D8}"/>
              </a:ext>
            </a:extLst>
          </p:cNvPr>
          <p:cNvSpPr txBox="1"/>
          <p:nvPr/>
        </p:nvSpPr>
        <p:spPr>
          <a:xfrm>
            <a:off x="6854934" y="4847206"/>
            <a:ext cx="33038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Relaxation</a:t>
            </a:r>
          </a:p>
        </p:txBody>
      </p:sp>
      <p:pic>
        <p:nvPicPr>
          <p:cNvPr id="3" name="Picture 2" descr="\documentclass{article}&#10;\usepackage{amsmath}&#10;\pagestyle{empty}&#10;\usepackage{xcolor}&#10;\begin{document}&#10;&#10;\textcolor{red}{Running time}: If extractmin in $\Theta(|V|)$, update in $\Theta(1)$ then $|V|^2+|E|$. &#10;&#10;\end{document}" title="IguanaTex Bitmap Display">
            <a:extLst>
              <a:ext uri="{FF2B5EF4-FFF2-40B4-BE49-F238E27FC236}">
                <a16:creationId xmlns:a16="http://schemas.microsoft.com/office/drawing/2014/main" id="{FCF78D8B-D629-D8E1-FC19-B5DA16799B8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9650" y="6112924"/>
            <a:ext cx="8176100" cy="2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39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6" y="1147035"/>
            <a:ext cx="9015573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 eaLnBrk="1" hangingPunct="1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Pseudocode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:</a:t>
            </a:r>
            <a:endParaRPr lang="en-US" sz="2400" dirty="0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F8B2A87-2610-C1D9-ACAB-412C9A240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41" y="1776262"/>
            <a:ext cx="6915130" cy="44348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9DB3BD6-17EB-E120-40F1-E05D1B3130F7}"/>
              </a:ext>
            </a:extLst>
          </p:cNvPr>
          <p:cNvSpPr txBox="1"/>
          <p:nvPr/>
        </p:nvSpPr>
        <p:spPr>
          <a:xfrm>
            <a:off x="4730407" y="1703422"/>
            <a:ext cx="3694197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0A0C71-50E1-855A-B754-C53113263EB8}"/>
              </a:ext>
            </a:extLst>
          </p:cNvPr>
          <p:cNvSpPr txBox="1"/>
          <p:nvPr/>
        </p:nvSpPr>
        <p:spPr>
          <a:xfrm>
            <a:off x="5504575" y="1795350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Starting vertex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2D2EA7-370D-D02A-1E4D-51433FA34F23}"/>
              </a:ext>
            </a:extLst>
          </p:cNvPr>
          <p:cNvSpPr txBox="1"/>
          <p:nvPr/>
        </p:nvSpPr>
        <p:spPr>
          <a:xfrm>
            <a:off x="5252459" y="2410093"/>
            <a:ext cx="3254380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0836BE-5218-E39D-6C04-4B8256B75B63}"/>
              </a:ext>
            </a:extLst>
          </p:cNvPr>
          <p:cNvSpPr txBox="1"/>
          <p:nvPr/>
        </p:nvSpPr>
        <p:spPr>
          <a:xfrm>
            <a:off x="6026626" y="2502021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Initialization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DEA51-0B26-973D-03C3-ED8CE171BAC2}"/>
              </a:ext>
            </a:extLst>
          </p:cNvPr>
          <p:cNvSpPr txBox="1"/>
          <p:nvPr/>
        </p:nvSpPr>
        <p:spPr>
          <a:xfrm>
            <a:off x="6306493" y="4755278"/>
            <a:ext cx="2688554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E86945-EAB1-B55A-CC17-AE7602FB07D8}"/>
              </a:ext>
            </a:extLst>
          </p:cNvPr>
          <p:cNvSpPr txBox="1"/>
          <p:nvPr/>
        </p:nvSpPr>
        <p:spPr>
          <a:xfrm>
            <a:off x="6854934" y="4847206"/>
            <a:ext cx="33038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Relaxation</a:t>
            </a:r>
          </a:p>
        </p:txBody>
      </p:sp>
      <p:pic>
        <p:nvPicPr>
          <p:cNvPr id="7" name="Picture 6" descr="\documentclass{article}&#10;\usepackage{amsmath}&#10;\pagestyle{empty}&#10;\usepackage{xcolor}&#10;\begin{document}&#10;&#10;\textcolor{red}{Running time}: If extractmin in $\Theta(|V|)$, update in $\Theta(1)$ then $|V|^2+|E|$. &#10;&#10;\end{document}" title="IguanaTex Bitmap Display">
            <a:extLst>
              <a:ext uri="{FF2B5EF4-FFF2-40B4-BE49-F238E27FC236}">
                <a16:creationId xmlns:a16="http://schemas.microsoft.com/office/drawing/2014/main" id="{C837EED3-DF86-95AB-3012-294ADFD9294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9650" y="6112924"/>
            <a:ext cx="8176100" cy="282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CA0E53-A145-3AD9-6169-26389ACFB563}"/>
              </a:ext>
            </a:extLst>
          </p:cNvPr>
          <p:cNvSpPr txBox="1"/>
          <p:nvPr/>
        </p:nvSpPr>
        <p:spPr>
          <a:xfrm>
            <a:off x="6814227" y="5870415"/>
            <a:ext cx="2033080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080A9B-74D6-9F5B-521C-7CCA3DC2DAD9}"/>
                  </a:ext>
                </a:extLst>
              </p:cNvPr>
              <p:cNvSpPr txBox="1"/>
              <p:nvPr/>
            </p:nvSpPr>
            <p:spPr>
              <a:xfrm>
                <a:off x="6059406" y="5966684"/>
                <a:ext cx="3303810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sz="2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e>
                        <m:sup>
                          <m: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080A9B-74D6-9F5B-521C-7CCA3DC2D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406" y="5966684"/>
                <a:ext cx="3303810" cy="43858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565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Prim’s Algorithm for MSTs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BCAFD9-EE7D-0721-BBDA-AF90E5718D76}"/>
              </a:ext>
            </a:extLst>
          </p:cNvPr>
          <p:cNvSpPr txBox="1">
            <a:spLocks/>
          </p:cNvSpPr>
          <p:nvPr/>
        </p:nvSpPr>
        <p:spPr>
          <a:xfrm>
            <a:off x="128426" y="1147035"/>
            <a:ext cx="9015573" cy="1982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429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457200" rtl="0" eaLnBrk="1" latinLnBrk="0" hangingPunct="1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457200" rtl="0" eaLnBrk="1" latinLnBrk="0" hangingPunct="1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 eaLnBrk="1" hangingPunct="1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Pseudocode</a:t>
            </a:r>
            <a:r>
              <a:rPr lang="en-US" sz="2400" dirty="0">
                <a:solidFill>
                  <a:srgbClr val="3A3A82"/>
                </a:solidFill>
                <a:latin typeface="+mj-lt"/>
              </a:rPr>
              <a:t>:</a:t>
            </a:r>
            <a:endParaRPr lang="en-US" sz="2400" dirty="0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F8B2A87-2610-C1D9-ACAB-412C9A240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41" y="1776262"/>
            <a:ext cx="6915130" cy="44348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9DB3BD6-17EB-E120-40F1-E05D1B3130F7}"/>
              </a:ext>
            </a:extLst>
          </p:cNvPr>
          <p:cNvSpPr txBox="1"/>
          <p:nvPr/>
        </p:nvSpPr>
        <p:spPr>
          <a:xfrm>
            <a:off x="4730407" y="1703422"/>
            <a:ext cx="3694197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0A0C71-50E1-855A-B754-C53113263EB8}"/>
              </a:ext>
            </a:extLst>
          </p:cNvPr>
          <p:cNvSpPr txBox="1"/>
          <p:nvPr/>
        </p:nvSpPr>
        <p:spPr>
          <a:xfrm>
            <a:off x="5504575" y="1795350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Starting vertex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2D2EA7-370D-D02A-1E4D-51433FA34F23}"/>
              </a:ext>
            </a:extLst>
          </p:cNvPr>
          <p:cNvSpPr txBox="1"/>
          <p:nvPr/>
        </p:nvSpPr>
        <p:spPr>
          <a:xfrm>
            <a:off x="5252459" y="2410093"/>
            <a:ext cx="3254380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0836BE-5218-E39D-6C04-4B8256B75B63}"/>
              </a:ext>
            </a:extLst>
          </p:cNvPr>
          <p:cNvSpPr txBox="1"/>
          <p:nvPr/>
        </p:nvSpPr>
        <p:spPr>
          <a:xfrm>
            <a:off x="6026626" y="2502021"/>
            <a:ext cx="39991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Initialization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DEA51-0B26-973D-03C3-ED8CE171BAC2}"/>
              </a:ext>
            </a:extLst>
          </p:cNvPr>
          <p:cNvSpPr txBox="1"/>
          <p:nvPr/>
        </p:nvSpPr>
        <p:spPr>
          <a:xfrm>
            <a:off x="6306493" y="4755278"/>
            <a:ext cx="2688554" cy="614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E86945-EAB1-B55A-CC17-AE7602FB07D8}"/>
              </a:ext>
            </a:extLst>
          </p:cNvPr>
          <p:cNvSpPr txBox="1"/>
          <p:nvPr/>
        </p:nvSpPr>
        <p:spPr>
          <a:xfrm>
            <a:off x="6854934" y="4847206"/>
            <a:ext cx="33038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Relaxation</a:t>
            </a:r>
          </a:p>
        </p:txBody>
      </p:sp>
      <p:pic>
        <p:nvPicPr>
          <p:cNvPr id="8" name="Picture 7" descr="\documentclass{article}&#10;\usepackage{amsmath}&#10;\pagestyle{empty}&#10;\usepackage{xcolor}&#10;\begin{document}&#10;&#10;\textcolor{red}{Running time}: If extractmin, update in $\Theta(\log |V|)$ then $|E|\log |V|$. &#10;&#10;\end{document}" title="IguanaTex Bitmap Display">
            <a:extLst>
              <a:ext uri="{FF2B5EF4-FFF2-40B4-BE49-F238E27FC236}">
                <a16:creationId xmlns:a16="http://schemas.microsoft.com/office/drawing/2014/main" id="{8A6A4652-15A8-3C90-BFE4-CD19307B6B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9248" y="6127536"/>
            <a:ext cx="8711016" cy="30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0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an undirected,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 spanning tree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connected acyclic (tree) subgraph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1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that includes all the vertices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1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(</a:t>
                </a:r>
                <a:r>
                  <a:rPr lang="en-US" sz="2400" dirty="0">
                    <a:solidFill>
                      <a:srgbClr val="FF0000"/>
                    </a:solidFill>
                  </a:rPr>
                  <a:t>spanning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).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  <a:blipFill>
                <a:blip r:embed="rId4"/>
                <a:stretch>
                  <a:fillRect l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1410" y="2595481"/>
            <a:ext cx="1238205" cy="275365"/>
          </a:xfrm>
          <a:prstGeom prst="rect">
            <a:avLst/>
          </a:prstGeom>
        </p:spPr>
      </p:pic>
      <p:sp>
        <p:nvSpPr>
          <p:cNvPr id="3" name="Oval 12">
            <a:extLst>
              <a:ext uri="{FF2B5EF4-FFF2-40B4-BE49-F238E27FC236}">
                <a16:creationId xmlns:a16="http://schemas.microsoft.com/office/drawing/2014/main" id="{6ACF0B78-C397-E729-D222-727C00E20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103" y="26447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OAK</a:t>
            </a:r>
          </a:p>
        </p:txBody>
      </p:sp>
      <p:sp>
        <p:nvSpPr>
          <p:cNvPr id="4" name="Oval 99">
            <a:extLst>
              <a:ext uri="{FF2B5EF4-FFF2-40B4-BE49-F238E27FC236}">
                <a16:creationId xmlns:a16="http://schemas.microsoft.com/office/drawing/2014/main" id="{4A528D74-AC28-558D-C174-AC8747C41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128" y="3168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MIA</a:t>
            </a:r>
          </a:p>
        </p:txBody>
      </p:sp>
      <p:sp>
        <p:nvSpPr>
          <p:cNvPr id="5" name="Oval 100">
            <a:extLst>
              <a:ext uri="{FF2B5EF4-FFF2-40B4-BE49-F238E27FC236}">
                <a16:creationId xmlns:a16="http://schemas.microsoft.com/office/drawing/2014/main" id="{746D9E8C-A1E5-F59E-D6E8-CFEC90B6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016" y="594038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ATL</a:t>
            </a:r>
          </a:p>
        </p:txBody>
      </p:sp>
      <p:sp>
        <p:nvSpPr>
          <p:cNvPr id="7" name="Oval 101">
            <a:extLst>
              <a:ext uri="{FF2B5EF4-FFF2-40B4-BE49-F238E27FC236}">
                <a16:creationId xmlns:a16="http://schemas.microsoft.com/office/drawing/2014/main" id="{0C9FC516-A52F-1740-B935-49ECB80B2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578" y="45878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NYC</a:t>
            </a:r>
          </a:p>
        </p:txBody>
      </p:sp>
      <p:sp>
        <p:nvSpPr>
          <p:cNvPr id="9" name="Oval 102">
            <a:extLst>
              <a:ext uri="{FF2B5EF4-FFF2-40B4-BE49-F238E27FC236}">
                <a16:creationId xmlns:a16="http://schemas.microsoft.com/office/drawing/2014/main" id="{BF7ECC7E-C987-7ED5-A5A8-B60C0E29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153" y="36353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LA</a:t>
            </a:r>
          </a:p>
        </p:txBody>
      </p:sp>
      <p:sp>
        <p:nvSpPr>
          <p:cNvPr id="13" name="Oval 103">
            <a:extLst>
              <a:ext uri="{FF2B5EF4-FFF2-40B4-BE49-F238E27FC236}">
                <a16:creationId xmlns:a16="http://schemas.microsoft.com/office/drawing/2014/main" id="{01E236EC-7B03-CACE-635D-9ED1A95C4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678" y="58832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DC</a:t>
            </a:r>
          </a:p>
        </p:txBody>
      </p:sp>
      <p:sp>
        <p:nvSpPr>
          <p:cNvPr id="15" name="Oval 104">
            <a:extLst>
              <a:ext uri="{FF2B5EF4-FFF2-40B4-BE49-F238E27FC236}">
                <a16:creationId xmlns:a16="http://schemas.microsoft.com/office/drawing/2014/main" id="{7F47B621-DB5E-0722-68F6-572645CF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853" y="4311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BOS</a:t>
            </a:r>
          </a:p>
        </p:txBody>
      </p:sp>
      <p:cxnSp>
        <p:nvCxnSpPr>
          <p:cNvPr id="17" name="AutoShape 106">
            <a:extLst>
              <a:ext uri="{FF2B5EF4-FFF2-40B4-BE49-F238E27FC236}">
                <a16:creationId xmlns:a16="http://schemas.microsoft.com/office/drawing/2014/main" id="{73F221AA-7312-3CA3-9FE6-AF09688D9C5D}"/>
              </a:ext>
            </a:extLst>
          </p:cNvPr>
          <p:cNvCxnSpPr>
            <a:cxnSpLocks noChangeShapeType="1"/>
            <a:stCxn id="9" idx="7"/>
            <a:endCxn id="3" idx="3"/>
          </p:cNvCxnSpPr>
          <p:nvPr/>
        </p:nvCxnSpPr>
        <p:spPr bwMode="auto">
          <a:xfrm flipV="1">
            <a:off x="3811253" y="3044782"/>
            <a:ext cx="968375" cy="647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07">
            <a:extLst>
              <a:ext uri="{FF2B5EF4-FFF2-40B4-BE49-F238E27FC236}">
                <a16:creationId xmlns:a16="http://schemas.microsoft.com/office/drawing/2014/main" id="{8635B2FC-3E92-E926-5049-633BF1DBEC6E}"/>
              </a:ext>
            </a:extLst>
          </p:cNvPr>
          <p:cNvCxnSpPr>
            <a:cxnSpLocks noChangeShapeType="1"/>
            <a:stCxn id="7" idx="0"/>
            <a:endCxn id="3" idx="4"/>
          </p:cNvCxnSpPr>
          <p:nvPr/>
        </p:nvCxnSpPr>
        <p:spPr bwMode="auto">
          <a:xfrm flipV="1">
            <a:off x="4974891" y="3111457"/>
            <a:ext cx="136525" cy="14668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108">
            <a:extLst>
              <a:ext uri="{FF2B5EF4-FFF2-40B4-BE49-F238E27FC236}">
                <a16:creationId xmlns:a16="http://schemas.microsoft.com/office/drawing/2014/main" id="{F55F952F-B306-0E6F-2AC0-C2BE51FAC7A9}"/>
              </a:ext>
            </a:extLst>
          </p:cNvPr>
          <p:cNvCxnSpPr>
            <a:cxnSpLocks noChangeShapeType="1"/>
            <a:stCxn id="7" idx="6"/>
            <a:endCxn id="15" idx="2"/>
          </p:cNvCxnSpPr>
          <p:nvPr/>
        </p:nvCxnSpPr>
        <p:spPr bwMode="auto">
          <a:xfrm flipV="1">
            <a:off x="5452728" y="4540207"/>
            <a:ext cx="863600" cy="27622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109">
            <a:extLst>
              <a:ext uri="{FF2B5EF4-FFF2-40B4-BE49-F238E27FC236}">
                <a16:creationId xmlns:a16="http://schemas.microsoft.com/office/drawing/2014/main" id="{FFC66D53-4500-193E-4E12-F4A3095701CC}"/>
              </a:ext>
            </a:extLst>
          </p:cNvPr>
          <p:cNvCxnSpPr>
            <a:cxnSpLocks noChangeShapeType="1"/>
            <a:stCxn id="15" idx="0"/>
            <a:endCxn id="4" idx="4"/>
          </p:cNvCxnSpPr>
          <p:nvPr/>
        </p:nvCxnSpPr>
        <p:spPr bwMode="auto">
          <a:xfrm flipH="1" flipV="1">
            <a:off x="6708441" y="3635332"/>
            <a:ext cx="85725" cy="6667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110">
            <a:extLst>
              <a:ext uri="{FF2B5EF4-FFF2-40B4-BE49-F238E27FC236}">
                <a16:creationId xmlns:a16="http://schemas.microsoft.com/office/drawing/2014/main" id="{85FE668C-4131-68A6-95D2-8268F7200975}"/>
              </a:ext>
            </a:extLst>
          </p:cNvPr>
          <p:cNvCxnSpPr>
            <a:cxnSpLocks noChangeShapeType="1"/>
            <a:stCxn id="3" idx="5"/>
            <a:endCxn id="4" idx="1"/>
          </p:cNvCxnSpPr>
          <p:nvPr/>
        </p:nvCxnSpPr>
        <p:spPr bwMode="auto">
          <a:xfrm>
            <a:off x="5443203" y="3044782"/>
            <a:ext cx="933450" cy="1809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112">
            <a:extLst>
              <a:ext uri="{FF2B5EF4-FFF2-40B4-BE49-F238E27FC236}">
                <a16:creationId xmlns:a16="http://schemas.microsoft.com/office/drawing/2014/main" id="{4189EB8F-AE50-2376-8434-9CDF865B02BA}"/>
              </a:ext>
            </a:extLst>
          </p:cNvPr>
          <p:cNvCxnSpPr>
            <a:cxnSpLocks noChangeShapeType="1"/>
            <a:stCxn id="9" idx="4"/>
            <a:endCxn id="13" idx="0"/>
          </p:cNvCxnSpPr>
          <p:nvPr/>
        </p:nvCxnSpPr>
        <p:spPr bwMode="auto">
          <a:xfrm>
            <a:off x="3479466" y="4102057"/>
            <a:ext cx="136525" cy="17716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113">
            <a:extLst>
              <a:ext uri="{FF2B5EF4-FFF2-40B4-BE49-F238E27FC236}">
                <a16:creationId xmlns:a16="http://schemas.microsoft.com/office/drawing/2014/main" id="{0D39AC3A-3262-A649-CCA9-387C0E9D0A56}"/>
              </a:ext>
            </a:extLst>
          </p:cNvPr>
          <p:cNvCxnSpPr>
            <a:cxnSpLocks noChangeShapeType="1"/>
            <a:stCxn id="15" idx="4"/>
            <a:endCxn id="5" idx="0"/>
          </p:cNvCxnSpPr>
          <p:nvPr/>
        </p:nvCxnSpPr>
        <p:spPr bwMode="auto">
          <a:xfrm flipH="1">
            <a:off x="6316328" y="4778332"/>
            <a:ext cx="477838" cy="115252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AutoShape 114">
            <a:extLst>
              <a:ext uri="{FF2B5EF4-FFF2-40B4-BE49-F238E27FC236}">
                <a16:creationId xmlns:a16="http://schemas.microsoft.com/office/drawing/2014/main" id="{76A1872E-E96C-962B-7B05-BCA07323BD4F}"/>
              </a:ext>
            </a:extLst>
          </p:cNvPr>
          <p:cNvCxnSpPr>
            <a:cxnSpLocks noChangeShapeType="1"/>
            <a:stCxn id="5" idx="1"/>
            <a:endCxn id="7" idx="5"/>
          </p:cNvCxnSpPr>
          <p:nvPr/>
        </p:nvCxnSpPr>
        <p:spPr bwMode="auto">
          <a:xfrm flipH="1" flipV="1">
            <a:off x="5306678" y="4987882"/>
            <a:ext cx="677863" cy="10096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AutoShape 115">
            <a:extLst>
              <a:ext uri="{FF2B5EF4-FFF2-40B4-BE49-F238E27FC236}">
                <a16:creationId xmlns:a16="http://schemas.microsoft.com/office/drawing/2014/main" id="{26CFD653-FBC3-76FB-964F-F37F05240428}"/>
              </a:ext>
            </a:extLst>
          </p:cNvPr>
          <p:cNvCxnSpPr>
            <a:cxnSpLocks noChangeShapeType="1"/>
            <a:stCxn id="13" idx="7"/>
            <a:endCxn id="7" idx="3"/>
          </p:cNvCxnSpPr>
          <p:nvPr/>
        </p:nvCxnSpPr>
        <p:spPr bwMode="auto">
          <a:xfrm flipV="1">
            <a:off x="3947778" y="4987882"/>
            <a:ext cx="695325" cy="952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116">
            <a:extLst>
              <a:ext uri="{FF2B5EF4-FFF2-40B4-BE49-F238E27FC236}">
                <a16:creationId xmlns:a16="http://schemas.microsoft.com/office/drawing/2014/main" id="{ACB3DE7B-B042-2561-DF00-EFB710455055}"/>
              </a:ext>
            </a:extLst>
          </p:cNvPr>
          <p:cNvCxnSpPr>
            <a:cxnSpLocks noChangeShapeType="1"/>
            <a:stCxn id="9" idx="5"/>
            <a:endCxn id="7" idx="1"/>
          </p:cNvCxnSpPr>
          <p:nvPr/>
        </p:nvCxnSpPr>
        <p:spPr bwMode="auto">
          <a:xfrm>
            <a:off x="3811253" y="4035382"/>
            <a:ext cx="831850" cy="609600"/>
          </a:xfrm>
          <a:prstGeom prst="straightConnector1">
            <a:avLst/>
          </a:prstGeom>
          <a:noFill/>
          <a:ln w="508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" name="Text Box 127">
            <a:extLst>
              <a:ext uri="{FF2B5EF4-FFF2-40B4-BE49-F238E27FC236}">
                <a16:creationId xmlns:a16="http://schemas.microsoft.com/office/drawing/2014/main" id="{09C0F65F-B681-AB03-5847-ADB5CE3F1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53" y="2781257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10</a:t>
            </a:r>
          </a:p>
        </p:txBody>
      </p:sp>
      <p:sp>
        <p:nvSpPr>
          <p:cNvPr id="39" name="Text Box 130">
            <a:extLst>
              <a:ext uri="{FF2B5EF4-FFF2-40B4-BE49-F238E27FC236}">
                <a16:creationId xmlns:a16="http://schemas.microsoft.com/office/drawing/2014/main" id="{0240B388-0A5F-83E4-CEAC-E161700B5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828" y="30860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  <p:sp>
        <p:nvSpPr>
          <p:cNvPr id="40" name="Text Box 131">
            <a:extLst>
              <a:ext uri="{FF2B5EF4-FFF2-40B4-BE49-F238E27FC236}">
                <a16:creationId xmlns:a16="http://schemas.microsoft.com/office/drawing/2014/main" id="{ED3320CA-D269-81DE-E8CF-9F2722E7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0816" y="40004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41" name="Text Box 132">
            <a:extLst>
              <a:ext uri="{FF2B5EF4-FFF2-40B4-BE49-F238E27FC236}">
                <a16:creationId xmlns:a16="http://schemas.microsoft.com/office/drawing/2014/main" id="{CD71539E-297C-2B62-36DF-10EF732D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878" y="515933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42" name="Text Box 133 1">
            <a:extLst>
              <a:ext uri="{FF2B5EF4-FFF2-40B4-BE49-F238E27FC236}">
                <a16:creationId xmlns:a16="http://schemas.microsoft.com/office/drawing/2014/main" id="{D1C7BDCB-E643-E836-DDEF-5FA49B77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516" y="3705182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6</a:t>
            </a:r>
          </a:p>
        </p:txBody>
      </p:sp>
      <p:sp>
        <p:nvSpPr>
          <p:cNvPr id="44" name="Text Box 135">
            <a:extLst>
              <a:ext uri="{FF2B5EF4-FFF2-40B4-BE49-F238E27FC236}">
                <a16:creationId xmlns:a16="http://schemas.microsoft.com/office/drawing/2014/main" id="{567669A3-48C5-2738-2A48-3D8FAD574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153" y="519902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2</a:t>
            </a:r>
          </a:p>
        </p:txBody>
      </p:sp>
      <p:sp>
        <p:nvSpPr>
          <p:cNvPr id="45" name="Text Box 136">
            <a:extLst>
              <a:ext uri="{FF2B5EF4-FFF2-40B4-BE49-F238E27FC236}">
                <a16:creationId xmlns:a16="http://schemas.microsoft.com/office/drawing/2014/main" id="{529C15E9-2B8A-3D78-48B2-F8F8F8FE4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9728" y="515298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5</a:t>
            </a:r>
          </a:p>
        </p:txBody>
      </p:sp>
      <p:sp>
        <p:nvSpPr>
          <p:cNvPr id="46" name="Text Box 137">
            <a:extLst>
              <a:ext uri="{FF2B5EF4-FFF2-40B4-BE49-F238E27FC236}">
                <a16:creationId xmlns:a16="http://schemas.microsoft.com/office/drawing/2014/main" id="{4451C1FC-142C-3EE3-E48F-3FC3F4754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491" y="37718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7</a:t>
            </a:r>
          </a:p>
        </p:txBody>
      </p:sp>
      <p:sp>
        <p:nvSpPr>
          <p:cNvPr id="47" name="Text Box 138">
            <a:extLst>
              <a:ext uri="{FF2B5EF4-FFF2-40B4-BE49-F238E27FC236}">
                <a16:creationId xmlns:a16="http://schemas.microsoft.com/office/drawing/2014/main" id="{DE0F7477-6E18-8548-8964-06DDCC6EA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678" y="46989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4</a:t>
            </a:r>
          </a:p>
        </p:txBody>
      </p:sp>
      <p:sp>
        <p:nvSpPr>
          <p:cNvPr id="48" name="Text Box 133 2">
            <a:extLst>
              <a:ext uri="{FF2B5EF4-FFF2-40B4-BE49-F238E27FC236}">
                <a16:creationId xmlns:a16="http://schemas.microsoft.com/office/drawing/2014/main" id="{90685095-D611-1C0B-9AD4-FF116EFD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409" y="422747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A29B6-5176-4D11-4FC4-16E542AA38B5}"/>
              </a:ext>
            </a:extLst>
          </p:cNvPr>
          <p:cNvSpPr txBox="1"/>
          <p:nvPr/>
        </p:nvSpPr>
        <p:spPr>
          <a:xfrm>
            <a:off x="226240" y="4455671"/>
            <a:ext cx="2955569" cy="9995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5865C-174D-5682-682D-1B894E0EC605}"/>
              </a:ext>
            </a:extLst>
          </p:cNvPr>
          <p:cNvSpPr txBox="1"/>
          <p:nvPr/>
        </p:nvSpPr>
        <p:spPr>
          <a:xfrm>
            <a:off x="280210" y="4514316"/>
            <a:ext cx="32124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Not a spanning tree.</a:t>
            </a:r>
          </a:p>
          <a:p>
            <a:r>
              <a:rPr lang="en-US" sz="2200" dirty="0">
                <a:solidFill>
                  <a:schemeClr val="bg1"/>
                </a:solidFill>
              </a:rPr>
              <a:t>It is not </a:t>
            </a:r>
            <a:r>
              <a:rPr lang="en-US" sz="2200" b="1" dirty="0">
                <a:solidFill>
                  <a:schemeClr val="bg1"/>
                </a:solidFill>
              </a:rPr>
              <a:t>spanning</a:t>
            </a:r>
            <a:r>
              <a:rPr lang="en-US" sz="2200" dirty="0">
                <a:solidFill>
                  <a:schemeClr val="bg1"/>
                </a:solidFill>
              </a:rPr>
              <a:t> (MIA).</a:t>
            </a:r>
          </a:p>
        </p:txBody>
      </p:sp>
      <p:sp>
        <p:nvSpPr>
          <p:cNvPr id="25" name="Google Shape;54;p13">
            <a:extLst>
              <a:ext uri="{FF2B5EF4-FFF2-40B4-BE49-F238E27FC236}">
                <a16:creationId xmlns:a16="http://schemas.microsoft.com/office/drawing/2014/main" id="{E62F42CB-CE65-98AB-5CE2-16AD8BDFFD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Spanning Tree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0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an undirected,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 spanning tree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connected acyclic (tree) subgraph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1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that includes all the vertices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1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(</a:t>
                </a:r>
                <a:r>
                  <a:rPr lang="en-US" sz="2400" dirty="0">
                    <a:solidFill>
                      <a:srgbClr val="FF0000"/>
                    </a:solidFill>
                  </a:rPr>
                  <a:t>spanning</a:t>
                </a:r>
                <a:r>
                  <a:rPr lang="en-US" sz="2400" dirty="0">
                    <a:solidFill>
                      <a:srgbClr val="3A3A82"/>
                    </a:solidFill>
                  </a:rPr>
                  <a:t>).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  <a:blipFill>
                <a:blip r:embed="rId4"/>
                <a:stretch>
                  <a:fillRect l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1410" y="2595481"/>
            <a:ext cx="1238205" cy="275365"/>
          </a:xfrm>
          <a:prstGeom prst="rect">
            <a:avLst/>
          </a:prstGeom>
        </p:spPr>
      </p:pic>
      <p:sp>
        <p:nvSpPr>
          <p:cNvPr id="3" name="Oval 12">
            <a:extLst>
              <a:ext uri="{FF2B5EF4-FFF2-40B4-BE49-F238E27FC236}">
                <a16:creationId xmlns:a16="http://schemas.microsoft.com/office/drawing/2014/main" id="{6ACF0B78-C397-E729-D222-727C00E20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103" y="26447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OAK</a:t>
            </a:r>
          </a:p>
        </p:txBody>
      </p:sp>
      <p:sp>
        <p:nvSpPr>
          <p:cNvPr id="4" name="Oval 99">
            <a:extLst>
              <a:ext uri="{FF2B5EF4-FFF2-40B4-BE49-F238E27FC236}">
                <a16:creationId xmlns:a16="http://schemas.microsoft.com/office/drawing/2014/main" id="{4A528D74-AC28-558D-C174-AC8747C41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128" y="3168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MIA</a:t>
            </a:r>
          </a:p>
        </p:txBody>
      </p:sp>
      <p:sp>
        <p:nvSpPr>
          <p:cNvPr id="5" name="Oval 100">
            <a:extLst>
              <a:ext uri="{FF2B5EF4-FFF2-40B4-BE49-F238E27FC236}">
                <a16:creationId xmlns:a16="http://schemas.microsoft.com/office/drawing/2014/main" id="{746D9E8C-A1E5-F59E-D6E8-CFEC90B6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016" y="594038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ATL</a:t>
            </a:r>
          </a:p>
        </p:txBody>
      </p:sp>
      <p:sp>
        <p:nvSpPr>
          <p:cNvPr id="7" name="Oval 101">
            <a:extLst>
              <a:ext uri="{FF2B5EF4-FFF2-40B4-BE49-F238E27FC236}">
                <a16:creationId xmlns:a16="http://schemas.microsoft.com/office/drawing/2014/main" id="{0C9FC516-A52F-1740-B935-49ECB80B2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578" y="45878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NYC</a:t>
            </a:r>
          </a:p>
        </p:txBody>
      </p:sp>
      <p:sp>
        <p:nvSpPr>
          <p:cNvPr id="9" name="Oval 102">
            <a:extLst>
              <a:ext uri="{FF2B5EF4-FFF2-40B4-BE49-F238E27FC236}">
                <a16:creationId xmlns:a16="http://schemas.microsoft.com/office/drawing/2014/main" id="{BF7ECC7E-C987-7ED5-A5A8-B60C0E29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153" y="36353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LA</a:t>
            </a:r>
          </a:p>
        </p:txBody>
      </p:sp>
      <p:sp>
        <p:nvSpPr>
          <p:cNvPr id="13" name="Oval 103">
            <a:extLst>
              <a:ext uri="{FF2B5EF4-FFF2-40B4-BE49-F238E27FC236}">
                <a16:creationId xmlns:a16="http://schemas.microsoft.com/office/drawing/2014/main" id="{01E236EC-7B03-CACE-635D-9ED1A95C4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678" y="58832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DC</a:t>
            </a:r>
          </a:p>
        </p:txBody>
      </p:sp>
      <p:sp>
        <p:nvSpPr>
          <p:cNvPr id="15" name="Oval 104">
            <a:extLst>
              <a:ext uri="{FF2B5EF4-FFF2-40B4-BE49-F238E27FC236}">
                <a16:creationId xmlns:a16="http://schemas.microsoft.com/office/drawing/2014/main" id="{7F47B621-DB5E-0722-68F6-572645CF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853" y="4311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BOS</a:t>
            </a:r>
          </a:p>
        </p:txBody>
      </p:sp>
      <p:cxnSp>
        <p:nvCxnSpPr>
          <p:cNvPr id="17" name="AutoShape 106">
            <a:extLst>
              <a:ext uri="{FF2B5EF4-FFF2-40B4-BE49-F238E27FC236}">
                <a16:creationId xmlns:a16="http://schemas.microsoft.com/office/drawing/2014/main" id="{73F221AA-7312-3CA3-9FE6-AF09688D9C5D}"/>
              </a:ext>
            </a:extLst>
          </p:cNvPr>
          <p:cNvCxnSpPr>
            <a:cxnSpLocks noChangeShapeType="1"/>
            <a:stCxn id="9" idx="7"/>
            <a:endCxn id="3" idx="3"/>
          </p:cNvCxnSpPr>
          <p:nvPr/>
        </p:nvCxnSpPr>
        <p:spPr bwMode="auto">
          <a:xfrm flipV="1">
            <a:off x="3811253" y="3044782"/>
            <a:ext cx="968375" cy="647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07">
            <a:extLst>
              <a:ext uri="{FF2B5EF4-FFF2-40B4-BE49-F238E27FC236}">
                <a16:creationId xmlns:a16="http://schemas.microsoft.com/office/drawing/2014/main" id="{8635B2FC-3E92-E926-5049-633BF1DBEC6E}"/>
              </a:ext>
            </a:extLst>
          </p:cNvPr>
          <p:cNvCxnSpPr>
            <a:cxnSpLocks noChangeShapeType="1"/>
            <a:stCxn id="7" idx="0"/>
            <a:endCxn id="3" idx="4"/>
          </p:cNvCxnSpPr>
          <p:nvPr/>
        </p:nvCxnSpPr>
        <p:spPr bwMode="auto">
          <a:xfrm flipV="1">
            <a:off x="4974891" y="3111457"/>
            <a:ext cx="136525" cy="14668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108">
            <a:extLst>
              <a:ext uri="{FF2B5EF4-FFF2-40B4-BE49-F238E27FC236}">
                <a16:creationId xmlns:a16="http://schemas.microsoft.com/office/drawing/2014/main" id="{F55F952F-B306-0E6F-2AC0-C2BE51FAC7A9}"/>
              </a:ext>
            </a:extLst>
          </p:cNvPr>
          <p:cNvCxnSpPr>
            <a:cxnSpLocks noChangeShapeType="1"/>
            <a:stCxn id="7" idx="6"/>
            <a:endCxn id="15" idx="2"/>
          </p:cNvCxnSpPr>
          <p:nvPr/>
        </p:nvCxnSpPr>
        <p:spPr bwMode="auto">
          <a:xfrm flipV="1">
            <a:off x="5452728" y="4540207"/>
            <a:ext cx="863600" cy="27622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109">
            <a:extLst>
              <a:ext uri="{FF2B5EF4-FFF2-40B4-BE49-F238E27FC236}">
                <a16:creationId xmlns:a16="http://schemas.microsoft.com/office/drawing/2014/main" id="{FFC66D53-4500-193E-4E12-F4A3095701CC}"/>
              </a:ext>
            </a:extLst>
          </p:cNvPr>
          <p:cNvCxnSpPr>
            <a:cxnSpLocks noChangeShapeType="1"/>
            <a:stCxn id="15" idx="0"/>
            <a:endCxn id="4" idx="4"/>
          </p:cNvCxnSpPr>
          <p:nvPr/>
        </p:nvCxnSpPr>
        <p:spPr bwMode="auto">
          <a:xfrm flipH="1" flipV="1">
            <a:off x="6708441" y="3635332"/>
            <a:ext cx="85725" cy="6667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110">
            <a:extLst>
              <a:ext uri="{FF2B5EF4-FFF2-40B4-BE49-F238E27FC236}">
                <a16:creationId xmlns:a16="http://schemas.microsoft.com/office/drawing/2014/main" id="{85FE668C-4131-68A6-95D2-8268F7200975}"/>
              </a:ext>
            </a:extLst>
          </p:cNvPr>
          <p:cNvCxnSpPr>
            <a:cxnSpLocks noChangeShapeType="1"/>
            <a:stCxn id="3" idx="5"/>
            <a:endCxn id="4" idx="1"/>
          </p:cNvCxnSpPr>
          <p:nvPr/>
        </p:nvCxnSpPr>
        <p:spPr bwMode="auto">
          <a:xfrm>
            <a:off x="5443203" y="3044782"/>
            <a:ext cx="933450" cy="180975"/>
          </a:xfrm>
          <a:prstGeom prst="straightConnector1">
            <a:avLst/>
          </a:prstGeom>
          <a:noFill/>
          <a:ln w="508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112">
            <a:extLst>
              <a:ext uri="{FF2B5EF4-FFF2-40B4-BE49-F238E27FC236}">
                <a16:creationId xmlns:a16="http://schemas.microsoft.com/office/drawing/2014/main" id="{4189EB8F-AE50-2376-8434-9CDF865B02BA}"/>
              </a:ext>
            </a:extLst>
          </p:cNvPr>
          <p:cNvCxnSpPr>
            <a:cxnSpLocks noChangeShapeType="1"/>
            <a:stCxn id="9" idx="4"/>
            <a:endCxn id="13" idx="0"/>
          </p:cNvCxnSpPr>
          <p:nvPr/>
        </p:nvCxnSpPr>
        <p:spPr bwMode="auto">
          <a:xfrm>
            <a:off x="3479466" y="4102057"/>
            <a:ext cx="136525" cy="17716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113">
            <a:extLst>
              <a:ext uri="{FF2B5EF4-FFF2-40B4-BE49-F238E27FC236}">
                <a16:creationId xmlns:a16="http://schemas.microsoft.com/office/drawing/2014/main" id="{0D39AC3A-3262-A649-CCA9-387C0E9D0A56}"/>
              </a:ext>
            </a:extLst>
          </p:cNvPr>
          <p:cNvCxnSpPr>
            <a:cxnSpLocks noChangeShapeType="1"/>
            <a:stCxn id="15" idx="4"/>
            <a:endCxn id="5" idx="0"/>
          </p:cNvCxnSpPr>
          <p:nvPr/>
        </p:nvCxnSpPr>
        <p:spPr bwMode="auto">
          <a:xfrm flipH="1">
            <a:off x="6316328" y="4778332"/>
            <a:ext cx="477838" cy="115252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AutoShape 114">
            <a:extLst>
              <a:ext uri="{FF2B5EF4-FFF2-40B4-BE49-F238E27FC236}">
                <a16:creationId xmlns:a16="http://schemas.microsoft.com/office/drawing/2014/main" id="{76A1872E-E96C-962B-7B05-BCA07323BD4F}"/>
              </a:ext>
            </a:extLst>
          </p:cNvPr>
          <p:cNvCxnSpPr>
            <a:cxnSpLocks noChangeShapeType="1"/>
            <a:stCxn id="5" idx="1"/>
            <a:endCxn id="7" idx="5"/>
          </p:cNvCxnSpPr>
          <p:nvPr/>
        </p:nvCxnSpPr>
        <p:spPr bwMode="auto">
          <a:xfrm flipH="1" flipV="1">
            <a:off x="5306678" y="4987882"/>
            <a:ext cx="677863" cy="10096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AutoShape 115">
            <a:extLst>
              <a:ext uri="{FF2B5EF4-FFF2-40B4-BE49-F238E27FC236}">
                <a16:creationId xmlns:a16="http://schemas.microsoft.com/office/drawing/2014/main" id="{26CFD653-FBC3-76FB-964F-F37F05240428}"/>
              </a:ext>
            </a:extLst>
          </p:cNvPr>
          <p:cNvCxnSpPr>
            <a:cxnSpLocks noChangeShapeType="1"/>
            <a:stCxn id="13" idx="7"/>
            <a:endCxn id="7" idx="3"/>
          </p:cNvCxnSpPr>
          <p:nvPr/>
        </p:nvCxnSpPr>
        <p:spPr bwMode="auto">
          <a:xfrm flipV="1">
            <a:off x="3947778" y="4987882"/>
            <a:ext cx="695325" cy="952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116">
            <a:extLst>
              <a:ext uri="{FF2B5EF4-FFF2-40B4-BE49-F238E27FC236}">
                <a16:creationId xmlns:a16="http://schemas.microsoft.com/office/drawing/2014/main" id="{ACB3DE7B-B042-2561-DF00-EFB710455055}"/>
              </a:ext>
            </a:extLst>
          </p:cNvPr>
          <p:cNvCxnSpPr>
            <a:cxnSpLocks noChangeShapeType="1"/>
            <a:stCxn id="9" idx="5"/>
            <a:endCxn id="7" idx="1"/>
          </p:cNvCxnSpPr>
          <p:nvPr/>
        </p:nvCxnSpPr>
        <p:spPr bwMode="auto">
          <a:xfrm>
            <a:off x="3811253" y="4035382"/>
            <a:ext cx="831850" cy="609600"/>
          </a:xfrm>
          <a:prstGeom prst="straightConnector1">
            <a:avLst/>
          </a:prstGeom>
          <a:noFill/>
          <a:ln w="508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" name="Text Box 127">
            <a:extLst>
              <a:ext uri="{FF2B5EF4-FFF2-40B4-BE49-F238E27FC236}">
                <a16:creationId xmlns:a16="http://schemas.microsoft.com/office/drawing/2014/main" id="{09C0F65F-B681-AB03-5847-ADB5CE3F1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53" y="2781257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10</a:t>
            </a:r>
          </a:p>
        </p:txBody>
      </p:sp>
      <p:sp>
        <p:nvSpPr>
          <p:cNvPr id="39" name="Text Box 130">
            <a:extLst>
              <a:ext uri="{FF2B5EF4-FFF2-40B4-BE49-F238E27FC236}">
                <a16:creationId xmlns:a16="http://schemas.microsoft.com/office/drawing/2014/main" id="{0240B388-0A5F-83E4-CEAC-E161700B5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828" y="30860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  <p:sp>
        <p:nvSpPr>
          <p:cNvPr id="40" name="Text Box 131">
            <a:extLst>
              <a:ext uri="{FF2B5EF4-FFF2-40B4-BE49-F238E27FC236}">
                <a16:creationId xmlns:a16="http://schemas.microsoft.com/office/drawing/2014/main" id="{ED3320CA-D269-81DE-E8CF-9F2722E7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0816" y="40004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41" name="Text Box 132">
            <a:extLst>
              <a:ext uri="{FF2B5EF4-FFF2-40B4-BE49-F238E27FC236}">
                <a16:creationId xmlns:a16="http://schemas.microsoft.com/office/drawing/2014/main" id="{CD71539E-297C-2B62-36DF-10EF732D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878" y="515933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42" name="Text Box 133 1">
            <a:extLst>
              <a:ext uri="{FF2B5EF4-FFF2-40B4-BE49-F238E27FC236}">
                <a16:creationId xmlns:a16="http://schemas.microsoft.com/office/drawing/2014/main" id="{D1C7BDCB-E643-E836-DDEF-5FA49B77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516" y="3705182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6</a:t>
            </a:r>
          </a:p>
        </p:txBody>
      </p:sp>
      <p:sp>
        <p:nvSpPr>
          <p:cNvPr id="44" name="Text Box 135">
            <a:extLst>
              <a:ext uri="{FF2B5EF4-FFF2-40B4-BE49-F238E27FC236}">
                <a16:creationId xmlns:a16="http://schemas.microsoft.com/office/drawing/2014/main" id="{567669A3-48C5-2738-2A48-3D8FAD574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153" y="519902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2</a:t>
            </a:r>
          </a:p>
        </p:txBody>
      </p:sp>
      <p:sp>
        <p:nvSpPr>
          <p:cNvPr id="45" name="Text Box 136">
            <a:extLst>
              <a:ext uri="{FF2B5EF4-FFF2-40B4-BE49-F238E27FC236}">
                <a16:creationId xmlns:a16="http://schemas.microsoft.com/office/drawing/2014/main" id="{529C15E9-2B8A-3D78-48B2-F8F8F8FE4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9728" y="515298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5</a:t>
            </a:r>
          </a:p>
        </p:txBody>
      </p:sp>
      <p:sp>
        <p:nvSpPr>
          <p:cNvPr id="46" name="Text Box 137">
            <a:extLst>
              <a:ext uri="{FF2B5EF4-FFF2-40B4-BE49-F238E27FC236}">
                <a16:creationId xmlns:a16="http://schemas.microsoft.com/office/drawing/2014/main" id="{4451C1FC-142C-3EE3-E48F-3FC3F4754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491" y="37718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7</a:t>
            </a:r>
          </a:p>
        </p:txBody>
      </p:sp>
      <p:sp>
        <p:nvSpPr>
          <p:cNvPr id="47" name="Text Box 138">
            <a:extLst>
              <a:ext uri="{FF2B5EF4-FFF2-40B4-BE49-F238E27FC236}">
                <a16:creationId xmlns:a16="http://schemas.microsoft.com/office/drawing/2014/main" id="{DE0F7477-6E18-8548-8964-06DDCC6EA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678" y="46989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4</a:t>
            </a:r>
          </a:p>
        </p:txBody>
      </p:sp>
      <p:sp>
        <p:nvSpPr>
          <p:cNvPr id="48" name="Text Box 133 2">
            <a:extLst>
              <a:ext uri="{FF2B5EF4-FFF2-40B4-BE49-F238E27FC236}">
                <a16:creationId xmlns:a16="http://schemas.microsoft.com/office/drawing/2014/main" id="{90685095-D611-1C0B-9AD4-FF116EFD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409" y="422747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A29B6-5176-4D11-4FC4-16E542AA38B5}"/>
              </a:ext>
            </a:extLst>
          </p:cNvPr>
          <p:cNvSpPr txBox="1"/>
          <p:nvPr/>
        </p:nvSpPr>
        <p:spPr>
          <a:xfrm>
            <a:off x="226240" y="4455671"/>
            <a:ext cx="2955569" cy="9995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5865C-174D-5682-682D-1B894E0EC605}"/>
              </a:ext>
            </a:extLst>
          </p:cNvPr>
          <p:cNvSpPr txBox="1"/>
          <p:nvPr/>
        </p:nvSpPr>
        <p:spPr>
          <a:xfrm>
            <a:off x="280210" y="4514316"/>
            <a:ext cx="32124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Not a spanning tree.</a:t>
            </a:r>
          </a:p>
          <a:p>
            <a:r>
              <a:rPr lang="en-US" sz="2200" dirty="0">
                <a:solidFill>
                  <a:schemeClr val="bg1"/>
                </a:solidFill>
              </a:rPr>
              <a:t>It is not </a:t>
            </a:r>
            <a:r>
              <a:rPr lang="en-US" sz="2200" b="1" dirty="0">
                <a:solidFill>
                  <a:schemeClr val="bg1"/>
                </a:solidFill>
              </a:rPr>
              <a:t>a tree</a:t>
            </a:r>
            <a:r>
              <a:rPr lang="en-US" sz="2200" dirty="0">
                <a:solidFill>
                  <a:schemeClr val="bg1"/>
                </a:solidFill>
              </a:rPr>
              <a:t> (cycle).</a:t>
            </a:r>
          </a:p>
        </p:txBody>
      </p:sp>
      <p:sp>
        <p:nvSpPr>
          <p:cNvPr id="8" name="Google Shape;54;p13">
            <a:extLst>
              <a:ext uri="{FF2B5EF4-FFF2-40B4-BE49-F238E27FC236}">
                <a16:creationId xmlns:a16="http://schemas.microsoft.com/office/drawing/2014/main" id="{17357BB7-F598-905D-269A-04FAA8D7B9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Spanning Tree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3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44" y="156223"/>
            <a:ext cx="884230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Minimum Spanning Tree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20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an undirected,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weighted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find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minimum </a:t>
                </a:r>
                <a:r>
                  <a:rPr lang="en-US" sz="2400" b="1" dirty="0">
                    <a:solidFill>
                      <a:srgbClr val="3A3A82"/>
                    </a:solidFill>
                  </a:rPr>
                  <a:t>spanning tree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(MST).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	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7" y="1147035"/>
                <a:ext cx="8866620" cy="1982912"/>
              </a:xfrm>
              <a:prstGeom prst="rect">
                <a:avLst/>
              </a:prstGeom>
              <a:blipFill>
                <a:blip r:embed="rId6"/>
                <a:stretch>
                  <a:fillRect l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Picture 104" descr="\documentclass{article}&#10;\usepackage{amsmath}&#10;\pagestyle{empty}&#10;\usepackage{xcolor}&#10;\begin{document}&#10;&#10;\textcolor{red}{Example}: &#10;&#10;\end{document}" title="IguanaTex Bitmap Display">
            <a:extLst>
              <a:ext uri="{FF2B5EF4-FFF2-40B4-BE49-F238E27FC236}">
                <a16:creationId xmlns:a16="http://schemas.microsoft.com/office/drawing/2014/main" id="{AE9D0786-FE91-A437-7B93-649D650DDC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91410" y="2595480"/>
            <a:ext cx="1238205" cy="275365"/>
          </a:xfrm>
          <a:prstGeom prst="rect">
            <a:avLst/>
          </a:prstGeom>
        </p:spPr>
      </p:pic>
      <p:sp>
        <p:nvSpPr>
          <p:cNvPr id="3" name="Oval 12">
            <a:extLst>
              <a:ext uri="{FF2B5EF4-FFF2-40B4-BE49-F238E27FC236}">
                <a16:creationId xmlns:a16="http://schemas.microsoft.com/office/drawing/2014/main" id="{6ACF0B78-C397-E729-D222-727C00E20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103" y="26447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OAK</a:t>
            </a:r>
          </a:p>
        </p:txBody>
      </p:sp>
      <p:sp>
        <p:nvSpPr>
          <p:cNvPr id="4" name="Oval 99">
            <a:extLst>
              <a:ext uri="{FF2B5EF4-FFF2-40B4-BE49-F238E27FC236}">
                <a16:creationId xmlns:a16="http://schemas.microsoft.com/office/drawing/2014/main" id="{4A528D74-AC28-558D-C174-AC8747C41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128" y="3168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MIA</a:t>
            </a:r>
          </a:p>
        </p:txBody>
      </p:sp>
      <p:sp>
        <p:nvSpPr>
          <p:cNvPr id="5" name="Oval 100">
            <a:extLst>
              <a:ext uri="{FF2B5EF4-FFF2-40B4-BE49-F238E27FC236}">
                <a16:creationId xmlns:a16="http://schemas.microsoft.com/office/drawing/2014/main" id="{746D9E8C-A1E5-F59E-D6E8-CFEC90B6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016" y="594038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ATL</a:t>
            </a:r>
          </a:p>
        </p:txBody>
      </p:sp>
      <p:sp>
        <p:nvSpPr>
          <p:cNvPr id="7" name="Oval 101">
            <a:extLst>
              <a:ext uri="{FF2B5EF4-FFF2-40B4-BE49-F238E27FC236}">
                <a16:creationId xmlns:a16="http://schemas.microsoft.com/office/drawing/2014/main" id="{0C9FC516-A52F-1740-B935-49ECB80B2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578" y="45878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NYC</a:t>
            </a:r>
          </a:p>
        </p:txBody>
      </p:sp>
      <p:sp>
        <p:nvSpPr>
          <p:cNvPr id="9" name="Oval 102">
            <a:extLst>
              <a:ext uri="{FF2B5EF4-FFF2-40B4-BE49-F238E27FC236}">
                <a16:creationId xmlns:a16="http://schemas.microsoft.com/office/drawing/2014/main" id="{BF7ECC7E-C987-7ED5-A5A8-B60C0E29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153" y="36353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LA</a:t>
            </a:r>
          </a:p>
        </p:txBody>
      </p:sp>
      <p:sp>
        <p:nvSpPr>
          <p:cNvPr id="13" name="Oval 103">
            <a:extLst>
              <a:ext uri="{FF2B5EF4-FFF2-40B4-BE49-F238E27FC236}">
                <a16:creationId xmlns:a16="http://schemas.microsoft.com/office/drawing/2014/main" id="{01E236EC-7B03-CACE-635D-9ED1A95C4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678" y="5883232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DC</a:t>
            </a:r>
          </a:p>
        </p:txBody>
      </p:sp>
      <p:sp>
        <p:nvSpPr>
          <p:cNvPr id="15" name="Oval 104">
            <a:extLst>
              <a:ext uri="{FF2B5EF4-FFF2-40B4-BE49-F238E27FC236}">
                <a16:creationId xmlns:a16="http://schemas.microsoft.com/office/drawing/2014/main" id="{7F47B621-DB5E-0722-68F6-572645CF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853" y="4311607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BOS</a:t>
            </a:r>
          </a:p>
        </p:txBody>
      </p:sp>
      <p:cxnSp>
        <p:nvCxnSpPr>
          <p:cNvPr id="17" name="AutoShape 106">
            <a:extLst>
              <a:ext uri="{FF2B5EF4-FFF2-40B4-BE49-F238E27FC236}">
                <a16:creationId xmlns:a16="http://schemas.microsoft.com/office/drawing/2014/main" id="{73F221AA-7312-3CA3-9FE6-AF09688D9C5D}"/>
              </a:ext>
            </a:extLst>
          </p:cNvPr>
          <p:cNvCxnSpPr>
            <a:cxnSpLocks noChangeShapeType="1"/>
            <a:stCxn id="9" idx="7"/>
            <a:endCxn id="3" idx="3"/>
          </p:cNvCxnSpPr>
          <p:nvPr/>
        </p:nvCxnSpPr>
        <p:spPr bwMode="auto">
          <a:xfrm flipV="1">
            <a:off x="3811253" y="3044782"/>
            <a:ext cx="968375" cy="64770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07">
            <a:extLst>
              <a:ext uri="{FF2B5EF4-FFF2-40B4-BE49-F238E27FC236}">
                <a16:creationId xmlns:a16="http://schemas.microsoft.com/office/drawing/2014/main" id="{8635B2FC-3E92-E926-5049-633BF1DBEC6E}"/>
              </a:ext>
            </a:extLst>
          </p:cNvPr>
          <p:cNvCxnSpPr>
            <a:cxnSpLocks noChangeShapeType="1"/>
            <a:stCxn id="7" idx="0"/>
            <a:endCxn id="3" idx="4"/>
          </p:cNvCxnSpPr>
          <p:nvPr/>
        </p:nvCxnSpPr>
        <p:spPr bwMode="auto">
          <a:xfrm flipV="1">
            <a:off x="4974891" y="3111457"/>
            <a:ext cx="136525" cy="146685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108">
            <a:extLst>
              <a:ext uri="{FF2B5EF4-FFF2-40B4-BE49-F238E27FC236}">
                <a16:creationId xmlns:a16="http://schemas.microsoft.com/office/drawing/2014/main" id="{F55F952F-B306-0E6F-2AC0-C2BE51FAC7A9}"/>
              </a:ext>
            </a:extLst>
          </p:cNvPr>
          <p:cNvCxnSpPr>
            <a:cxnSpLocks noChangeShapeType="1"/>
            <a:stCxn id="7" idx="6"/>
            <a:endCxn id="15" idx="2"/>
          </p:cNvCxnSpPr>
          <p:nvPr/>
        </p:nvCxnSpPr>
        <p:spPr bwMode="auto">
          <a:xfrm flipV="1">
            <a:off x="5452728" y="4540207"/>
            <a:ext cx="863600" cy="276225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109">
            <a:extLst>
              <a:ext uri="{FF2B5EF4-FFF2-40B4-BE49-F238E27FC236}">
                <a16:creationId xmlns:a16="http://schemas.microsoft.com/office/drawing/2014/main" id="{FFC66D53-4500-193E-4E12-F4A3095701CC}"/>
              </a:ext>
            </a:extLst>
          </p:cNvPr>
          <p:cNvCxnSpPr>
            <a:cxnSpLocks noChangeShapeType="1"/>
            <a:stCxn id="15" idx="0"/>
            <a:endCxn id="4" idx="4"/>
          </p:cNvCxnSpPr>
          <p:nvPr/>
        </p:nvCxnSpPr>
        <p:spPr bwMode="auto">
          <a:xfrm flipH="1" flipV="1">
            <a:off x="6708441" y="3635332"/>
            <a:ext cx="85725" cy="66675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110">
            <a:extLst>
              <a:ext uri="{FF2B5EF4-FFF2-40B4-BE49-F238E27FC236}">
                <a16:creationId xmlns:a16="http://schemas.microsoft.com/office/drawing/2014/main" id="{85FE668C-4131-68A6-95D2-8268F7200975}"/>
              </a:ext>
            </a:extLst>
          </p:cNvPr>
          <p:cNvCxnSpPr>
            <a:cxnSpLocks noChangeShapeType="1"/>
            <a:stCxn id="3" idx="5"/>
            <a:endCxn id="4" idx="1"/>
          </p:cNvCxnSpPr>
          <p:nvPr/>
        </p:nvCxnSpPr>
        <p:spPr bwMode="auto">
          <a:xfrm>
            <a:off x="5443203" y="3044782"/>
            <a:ext cx="933450" cy="1809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112">
            <a:extLst>
              <a:ext uri="{FF2B5EF4-FFF2-40B4-BE49-F238E27FC236}">
                <a16:creationId xmlns:a16="http://schemas.microsoft.com/office/drawing/2014/main" id="{4189EB8F-AE50-2376-8434-9CDF865B02BA}"/>
              </a:ext>
            </a:extLst>
          </p:cNvPr>
          <p:cNvCxnSpPr>
            <a:cxnSpLocks noChangeShapeType="1"/>
            <a:stCxn id="9" idx="4"/>
            <a:endCxn id="13" idx="0"/>
          </p:cNvCxnSpPr>
          <p:nvPr/>
        </p:nvCxnSpPr>
        <p:spPr bwMode="auto">
          <a:xfrm>
            <a:off x="3479466" y="4102057"/>
            <a:ext cx="136525" cy="177165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113">
            <a:extLst>
              <a:ext uri="{FF2B5EF4-FFF2-40B4-BE49-F238E27FC236}">
                <a16:creationId xmlns:a16="http://schemas.microsoft.com/office/drawing/2014/main" id="{0D39AC3A-3262-A649-CCA9-387C0E9D0A56}"/>
              </a:ext>
            </a:extLst>
          </p:cNvPr>
          <p:cNvCxnSpPr>
            <a:cxnSpLocks noChangeShapeType="1"/>
            <a:stCxn id="15" idx="4"/>
            <a:endCxn id="5" idx="0"/>
          </p:cNvCxnSpPr>
          <p:nvPr/>
        </p:nvCxnSpPr>
        <p:spPr bwMode="auto">
          <a:xfrm flipH="1">
            <a:off x="6316328" y="4778332"/>
            <a:ext cx="477838" cy="1152525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AutoShape 114">
            <a:extLst>
              <a:ext uri="{FF2B5EF4-FFF2-40B4-BE49-F238E27FC236}">
                <a16:creationId xmlns:a16="http://schemas.microsoft.com/office/drawing/2014/main" id="{76A1872E-E96C-962B-7B05-BCA07323BD4F}"/>
              </a:ext>
            </a:extLst>
          </p:cNvPr>
          <p:cNvCxnSpPr>
            <a:cxnSpLocks noChangeShapeType="1"/>
            <a:stCxn id="5" idx="1"/>
            <a:endCxn id="7" idx="5"/>
          </p:cNvCxnSpPr>
          <p:nvPr/>
        </p:nvCxnSpPr>
        <p:spPr bwMode="auto">
          <a:xfrm flipH="1" flipV="1">
            <a:off x="5306678" y="4987882"/>
            <a:ext cx="677863" cy="10096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AutoShape 115">
            <a:extLst>
              <a:ext uri="{FF2B5EF4-FFF2-40B4-BE49-F238E27FC236}">
                <a16:creationId xmlns:a16="http://schemas.microsoft.com/office/drawing/2014/main" id="{26CFD653-FBC3-76FB-964F-F37F05240428}"/>
              </a:ext>
            </a:extLst>
          </p:cNvPr>
          <p:cNvCxnSpPr>
            <a:cxnSpLocks noChangeShapeType="1"/>
            <a:stCxn id="13" idx="7"/>
            <a:endCxn id="7" idx="3"/>
          </p:cNvCxnSpPr>
          <p:nvPr/>
        </p:nvCxnSpPr>
        <p:spPr bwMode="auto">
          <a:xfrm flipV="1">
            <a:off x="3947778" y="4987882"/>
            <a:ext cx="695325" cy="952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116">
            <a:extLst>
              <a:ext uri="{FF2B5EF4-FFF2-40B4-BE49-F238E27FC236}">
                <a16:creationId xmlns:a16="http://schemas.microsoft.com/office/drawing/2014/main" id="{ACB3DE7B-B042-2561-DF00-EFB710455055}"/>
              </a:ext>
            </a:extLst>
          </p:cNvPr>
          <p:cNvCxnSpPr>
            <a:cxnSpLocks noChangeShapeType="1"/>
            <a:stCxn id="9" idx="5"/>
            <a:endCxn id="7" idx="1"/>
          </p:cNvCxnSpPr>
          <p:nvPr/>
        </p:nvCxnSpPr>
        <p:spPr bwMode="auto">
          <a:xfrm>
            <a:off x="3811253" y="4035382"/>
            <a:ext cx="83185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" name="Text Box 127">
            <a:extLst>
              <a:ext uri="{FF2B5EF4-FFF2-40B4-BE49-F238E27FC236}">
                <a16:creationId xmlns:a16="http://schemas.microsoft.com/office/drawing/2014/main" id="{09C0F65F-B681-AB03-5847-ADB5CE3F1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53" y="2781257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10</a:t>
            </a:r>
          </a:p>
        </p:txBody>
      </p:sp>
      <p:sp>
        <p:nvSpPr>
          <p:cNvPr id="39" name="Text Box 130">
            <a:extLst>
              <a:ext uri="{FF2B5EF4-FFF2-40B4-BE49-F238E27FC236}">
                <a16:creationId xmlns:a16="http://schemas.microsoft.com/office/drawing/2014/main" id="{0240B388-0A5F-83E4-CEAC-E161700B5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828" y="30860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  <p:sp>
        <p:nvSpPr>
          <p:cNvPr id="40" name="Text Box 131">
            <a:extLst>
              <a:ext uri="{FF2B5EF4-FFF2-40B4-BE49-F238E27FC236}">
                <a16:creationId xmlns:a16="http://schemas.microsoft.com/office/drawing/2014/main" id="{ED3320CA-D269-81DE-E8CF-9F2722E7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0816" y="40004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41" name="Text Box 132">
            <a:extLst>
              <a:ext uri="{FF2B5EF4-FFF2-40B4-BE49-F238E27FC236}">
                <a16:creationId xmlns:a16="http://schemas.microsoft.com/office/drawing/2014/main" id="{CD71539E-297C-2B62-36DF-10EF732D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878" y="515933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42" name="Text Box 133 1">
            <a:extLst>
              <a:ext uri="{FF2B5EF4-FFF2-40B4-BE49-F238E27FC236}">
                <a16:creationId xmlns:a16="http://schemas.microsoft.com/office/drawing/2014/main" id="{D1C7BDCB-E643-E836-DDEF-5FA49B77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516" y="3705182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6</a:t>
            </a:r>
          </a:p>
        </p:txBody>
      </p:sp>
      <p:sp>
        <p:nvSpPr>
          <p:cNvPr id="44" name="Text Box 135">
            <a:extLst>
              <a:ext uri="{FF2B5EF4-FFF2-40B4-BE49-F238E27FC236}">
                <a16:creationId xmlns:a16="http://schemas.microsoft.com/office/drawing/2014/main" id="{567669A3-48C5-2738-2A48-3D8FAD574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153" y="519902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2</a:t>
            </a:r>
          </a:p>
        </p:txBody>
      </p:sp>
      <p:sp>
        <p:nvSpPr>
          <p:cNvPr id="45" name="Text Box 136">
            <a:extLst>
              <a:ext uri="{FF2B5EF4-FFF2-40B4-BE49-F238E27FC236}">
                <a16:creationId xmlns:a16="http://schemas.microsoft.com/office/drawing/2014/main" id="{529C15E9-2B8A-3D78-48B2-F8F8F8FE4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9728" y="515298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5</a:t>
            </a:r>
          </a:p>
        </p:txBody>
      </p:sp>
      <p:sp>
        <p:nvSpPr>
          <p:cNvPr id="46" name="Text Box 137">
            <a:extLst>
              <a:ext uri="{FF2B5EF4-FFF2-40B4-BE49-F238E27FC236}">
                <a16:creationId xmlns:a16="http://schemas.microsoft.com/office/drawing/2014/main" id="{4451C1FC-142C-3EE3-E48F-3FC3F4754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491" y="3771857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7</a:t>
            </a:r>
          </a:p>
        </p:txBody>
      </p:sp>
      <p:sp>
        <p:nvSpPr>
          <p:cNvPr id="47" name="Text Box 138">
            <a:extLst>
              <a:ext uri="{FF2B5EF4-FFF2-40B4-BE49-F238E27FC236}">
                <a16:creationId xmlns:a16="http://schemas.microsoft.com/office/drawing/2014/main" id="{DE0F7477-6E18-8548-8964-06DDCC6EA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678" y="4698957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4</a:t>
            </a:r>
          </a:p>
        </p:txBody>
      </p:sp>
      <p:sp>
        <p:nvSpPr>
          <p:cNvPr id="48" name="Text Box 133 2">
            <a:extLst>
              <a:ext uri="{FF2B5EF4-FFF2-40B4-BE49-F238E27FC236}">
                <a16:creationId xmlns:a16="http://schemas.microsoft.com/office/drawing/2014/main" id="{90685095-D611-1C0B-9AD4-FF116EFD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409" y="422747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3</a:t>
            </a:r>
          </a:p>
        </p:txBody>
      </p:sp>
      <p:pic>
        <p:nvPicPr>
          <p:cNvPr id="2" name="Picture 1" descr="\documentclass{article}&#10;\usepackage{amsmath}&#10;\pagestyle{empty}&#10;\usepackage{xcolor}&#10;\begin{document}&#10;&#10;\textcolor{red}{Total cost}&#10;&#10;\end{document}" title="IguanaTex Bitmap Display">
            <a:extLst>
              <a:ext uri="{FF2B5EF4-FFF2-40B4-BE49-F238E27FC236}">
                <a16:creationId xmlns:a16="http://schemas.microsoft.com/office/drawing/2014/main" id="{4845755E-0095-02CF-5207-E8AE655661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4579" y="4459151"/>
            <a:ext cx="1331866" cy="219168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begin{document}&#10;&#10;\textcolor{black}{1+4+6+7+3+2 = 23} &#10;&#10;\end{document}" title="IguanaTex Bitmap Display">
            <a:extLst>
              <a:ext uri="{FF2B5EF4-FFF2-40B4-BE49-F238E27FC236}">
                <a16:creationId xmlns:a16="http://schemas.microsoft.com/office/drawing/2014/main" id="{95CFA188-E8D4-4403-E5E8-2124A040FFB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86059" y="4769621"/>
            <a:ext cx="2173591" cy="18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3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Minimum Spanning Tree</a:t>
            </a:r>
            <a:endParaRPr lang="en-US" dirty="0">
              <a:latin typeface="Tahom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60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5761" y="1281819"/>
                <a:ext cx="4283075" cy="2495953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buFont typeface="Wingdings" charset="0"/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Cycle Property </a:t>
                </a:r>
              </a:p>
              <a:p>
                <a:pPr eaLnBrk="1" hangingPunct="1">
                  <a:buFont typeface="Wingdings" charset="0"/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be a minimum spanning tree of a weighted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/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be an edge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that is not in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1" i="1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let be the cycle formed by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1" i="1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2400" b="1" i="1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9460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5761" y="1281819"/>
                <a:ext cx="4283075" cy="2495953"/>
              </a:xfrm>
              <a:blipFill>
                <a:blip r:embed="rId2"/>
                <a:stretch>
                  <a:fillRect l="-3556" t="-5122" r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6EDDE582-6476-6EF9-7770-9B98D85BF83A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Oval 12">
            <a:extLst>
              <a:ext uri="{FF2B5EF4-FFF2-40B4-BE49-F238E27FC236}">
                <a16:creationId xmlns:a16="http://schemas.microsoft.com/office/drawing/2014/main" id="{85C933DD-3DCA-1F3A-B81C-9FD44C240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662" y="196866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OAK</a:t>
            </a:r>
          </a:p>
        </p:txBody>
      </p:sp>
      <p:sp>
        <p:nvSpPr>
          <p:cNvPr id="7" name="Oval 99">
            <a:extLst>
              <a:ext uri="{FF2B5EF4-FFF2-40B4-BE49-F238E27FC236}">
                <a16:creationId xmlns:a16="http://schemas.microsoft.com/office/drawing/2014/main" id="{E85DB716-1F4C-566E-9899-6243CC615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687" y="2492538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MIA</a:t>
            </a:r>
          </a:p>
        </p:txBody>
      </p:sp>
      <p:sp>
        <p:nvSpPr>
          <p:cNvPr id="8" name="Oval 100">
            <a:extLst>
              <a:ext uri="{FF2B5EF4-FFF2-40B4-BE49-F238E27FC236}">
                <a16:creationId xmlns:a16="http://schemas.microsoft.com/office/drawing/2014/main" id="{450638AE-51DF-032A-3037-0D376FEEC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575" y="526431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ATL</a:t>
            </a:r>
          </a:p>
        </p:txBody>
      </p:sp>
      <p:sp>
        <p:nvSpPr>
          <p:cNvPr id="9" name="Oval 101">
            <a:extLst>
              <a:ext uri="{FF2B5EF4-FFF2-40B4-BE49-F238E27FC236}">
                <a16:creationId xmlns:a16="http://schemas.microsoft.com/office/drawing/2014/main" id="{F414A55C-C4D8-5745-9BB3-A056FDE99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137" y="391176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NYC</a:t>
            </a:r>
          </a:p>
        </p:txBody>
      </p:sp>
      <p:sp>
        <p:nvSpPr>
          <p:cNvPr id="10" name="Oval 102">
            <a:extLst>
              <a:ext uri="{FF2B5EF4-FFF2-40B4-BE49-F238E27FC236}">
                <a16:creationId xmlns:a16="http://schemas.microsoft.com/office/drawing/2014/main" id="{2F9680D4-39D7-ECDE-09E2-D1FB80B56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712" y="295926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LA</a:t>
            </a:r>
          </a:p>
        </p:txBody>
      </p:sp>
      <p:sp>
        <p:nvSpPr>
          <p:cNvPr id="11" name="Oval 103">
            <a:extLst>
              <a:ext uri="{FF2B5EF4-FFF2-40B4-BE49-F238E27FC236}">
                <a16:creationId xmlns:a16="http://schemas.microsoft.com/office/drawing/2014/main" id="{4C0CB1A2-7252-43F7-B8B4-E0761E5AA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237" y="520716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DC</a:t>
            </a:r>
          </a:p>
        </p:txBody>
      </p:sp>
      <p:sp>
        <p:nvSpPr>
          <p:cNvPr id="12" name="Oval 104">
            <a:extLst>
              <a:ext uri="{FF2B5EF4-FFF2-40B4-BE49-F238E27FC236}">
                <a16:creationId xmlns:a16="http://schemas.microsoft.com/office/drawing/2014/main" id="{F8534AFD-C47B-873E-CDC6-4743C698E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412" y="3635538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BOS</a:t>
            </a:r>
          </a:p>
        </p:txBody>
      </p:sp>
      <p:cxnSp>
        <p:nvCxnSpPr>
          <p:cNvPr id="13" name="AutoShape 106">
            <a:extLst>
              <a:ext uri="{FF2B5EF4-FFF2-40B4-BE49-F238E27FC236}">
                <a16:creationId xmlns:a16="http://schemas.microsoft.com/office/drawing/2014/main" id="{B68C5CAF-4FAC-8208-A66F-44ADB5C72C27}"/>
              </a:ext>
            </a:extLst>
          </p:cNvPr>
          <p:cNvCxnSpPr>
            <a:cxnSpLocks noChangeShapeType="1"/>
            <a:stCxn id="10" idx="7"/>
            <a:endCxn id="6" idx="3"/>
          </p:cNvCxnSpPr>
          <p:nvPr/>
        </p:nvCxnSpPr>
        <p:spPr bwMode="auto">
          <a:xfrm flipV="1">
            <a:off x="5362812" y="2368713"/>
            <a:ext cx="968375" cy="64770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07">
            <a:extLst>
              <a:ext uri="{FF2B5EF4-FFF2-40B4-BE49-F238E27FC236}">
                <a16:creationId xmlns:a16="http://schemas.microsoft.com/office/drawing/2014/main" id="{80F62406-2C81-7F0E-CF63-D5D971DF08E3}"/>
              </a:ext>
            </a:extLst>
          </p:cNvPr>
          <p:cNvCxnSpPr>
            <a:cxnSpLocks noChangeShapeType="1"/>
            <a:stCxn id="9" idx="0"/>
            <a:endCxn id="6" idx="4"/>
          </p:cNvCxnSpPr>
          <p:nvPr/>
        </p:nvCxnSpPr>
        <p:spPr bwMode="auto">
          <a:xfrm flipV="1">
            <a:off x="6526450" y="2435388"/>
            <a:ext cx="136525" cy="146685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08">
            <a:extLst>
              <a:ext uri="{FF2B5EF4-FFF2-40B4-BE49-F238E27FC236}">
                <a16:creationId xmlns:a16="http://schemas.microsoft.com/office/drawing/2014/main" id="{30394AF5-D652-6427-09E2-DE5910CF1640}"/>
              </a:ext>
            </a:extLst>
          </p:cNvPr>
          <p:cNvCxnSpPr>
            <a:cxnSpLocks noChangeShapeType="1"/>
            <a:stCxn id="9" idx="6"/>
            <a:endCxn id="12" idx="2"/>
          </p:cNvCxnSpPr>
          <p:nvPr/>
        </p:nvCxnSpPr>
        <p:spPr bwMode="auto">
          <a:xfrm flipV="1">
            <a:off x="7004287" y="3864138"/>
            <a:ext cx="863600" cy="276225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09">
            <a:extLst>
              <a:ext uri="{FF2B5EF4-FFF2-40B4-BE49-F238E27FC236}">
                <a16:creationId xmlns:a16="http://schemas.microsoft.com/office/drawing/2014/main" id="{9E166425-10DA-52BE-5015-7F89CD7CDAAB}"/>
              </a:ext>
            </a:extLst>
          </p:cNvPr>
          <p:cNvCxnSpPr>
            <a:cxnSpLocks noChangeShapeType="1"/>
            <a:stCxn id="12" idx="0"/>
            <a:endCxn id="7" idx="4"/>
          </p:cNvCxnSpPr>
          <p:nvPr/>
        </p:nvCxnSpPr>
        <p:spPr bwMode="auto">
          <a:xfrm flipH="1" flipV="1">
            <a:off x="8260000" y="2959263"/>
            <a:ext cx="85725" cy="66675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10">
            <a:extLst>
              <a:ext uri="{FF2B5EF4-FFF2-40B4-BE49-F238E27FC236}">
                <a16:creationId xmlns:a16="http://schemas.microsoft.com/office/drawing/2014/main" id="{569FBC7A-2D1A-9E5F-FF45-A875CDD31168}"/>
              </a:ext>
            </a:extLst>
          </p:cNvPr>
          <p:cNvCxnSpPr>
            <a:cxnSpLocks noChangeShapeType="1"/>
            <a:stCxn id="6" idx="5"/>
            <a:endCxn id="7" idx="1"/>
          </p:cNvCxnSpPr>
          <p:nvPr/>
        </p:nvCxnSpPr>
        <p:spPr bwMode="auto">
          <a:xfrm>
            <a:off x="6994762" y="2368713"/>
            <a:ext cx="933450" cy="1809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12">
            <a:extLst>
              <a:ext uri="{FF2B5EF4-FFF2-40B4-BE49-F238E27FC236}">
                <a16:creationId xmlns:a16="http://schemas.microsoft.com/office/drawing/2014/main" id="{B903EC95-01C7-44C7-1FEA-B07D986D9225}"/>
              </a:ext>
            </a:extLst>
          </p:cNvPr>
          <p:cNvCxnSpPr>
            <a:cxnSpLocks noChangeShapeType="1"/>
            <a:stCxn id="10" idx="4"/>
            <a:endCxn id="11" idx="0"/>
          </p:cNvCxnSpPr>
          <p:nvPr/>
        </p:nvCxnSpPr>
        <p:spPr bwMode="auto">
          <a:xfrm>
            <a:off x="5031025" y="3425988"/>
            <a:ext cx="136525" cy="177165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113">
            <a:extLst>
              <a:ext uri="{FF2B5EF4-FFF2-40B4-BE49-F238E27FC236}">
                <a16:creationId xmlns:a16="http://schemas.microsoft.com/office/drawing/2014/main" id="{37DDA3A5-0298-B8FA-5CEA-8357C7D591A3}"/>
              </a:ext>
            </a:extLst>
          </p:cNvPr>
          <p:cNvCxnSpPr>
            <a:cxnSpLocks noChangeShapeType="1"/>
            <a:stCxn id="12" idx="4"/>
            <a:endCxn id="8" idx="0"/>
          </p:cNvCxnSpPr>
          <p:nvPr/>
        </p:nvCxnSpPr>
        <p:spPr bwMode="auto">
          <a:xfrm flipH="1">
            <a:off x="7867887" y="4102263"/>
            <a:ext cx="477838" cy="1152525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114">
            <a:extLst>
              <a:ext uri="{FF2B5EF4-FFF2-40B4-BE49-F238E27FC236}">
                <a16:creationId xmlns:a16="http://schemas.microsoft.com/office/drawing/2014/main" id="{4244B99B-7CDC-4993-BC9F-07E1E4BC8196}"/>
              </a:ext>
            </a:extLst>
          </p:cNvPr>
          <p:cNvCxnSpPr>
            <a:cxnSpLocks noChangeShapeType="1"/>
            <a:stCxn id="8" idx="1"/>
            <a:endCxn id="9" idx="5"/>
          </p:cNvCxnSpPr>
          <p:nvPr/>
        </p:nvCxnSpPr>
        <p:spPr bwMode="auto">
          <a:xfrm flipH="1" flipV="1">
            <a:off x="6858237" y="4311813"/>
            <a:ext cx="677863" cy="10096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115">
            <a:extLst>
              <a:ext uri="{FF2B5EF4-FFF2-40B4-BE49-F238E27FC236}">
                <a16:creationId xmlns:a16="http://schemas.microsoft.com/office/drawing/2014/main" id="{E419D689-46C6-A8DA-9667-3D9B81968397}"/>
              </a:ext>
            </a:extLst>
          </p:cNvPr>
          <p:cNvCxnSpPr>
            <a:cxnSpLocks noChangeShapeType="1"/>
            <a:stCxn id="11" idx="7"/>
            <a:endCxn id="9" idx="3"/>
          </p:cNvCxnSpPr>
          <p:nvPr/>
        </p:nvCxnSpPr>
        <p:spPr bwMode="auto">
          <a:xfrm flipV="1">
            <a:off x="5499337" y="4311813"/>
            <a:ext cx="695325" cy="952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116">
            <a:extLst>
              <a:ext uri="{FF2B5EF4-FFF2-40B4-BE49-F238E27FC236}">
                <a16:creationId xmlns:a16="http://schemas.microsoft.com/office/drawing/2014/main" id="{01DC5281-A05E-A09A-B12C-01E02AB817E0}"/>
              </a:ext>
            </a:extLst>
          </p:cNvPr>
          <p:cNvCxnSpPr>
            <a:cxnSpLocks noChangeShapeType="1"/>
            <a:stCxn id="10" idx="5"/>
            <a:endCxn id="9" idx="1"/>
          </p:cNvCxnSpPr>
          <p:nvPr/>
        </p:nvCxnSpPr>
        <p:spPr bwMode="auto">
          <a:xfrm>
            <a:off x="5362812" y="3359313"/>
            <a:ext cx="83185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 Box 127">
            <a:extLst>
              <a:ext uri="{FF2B5EF4-FFF2-40B4-BE49-F238E27FC236}">
                <a16:creationId xmlns:a16="http://schemas.microsoft.com/office/drawing/2014/main" id="{71BC844A-7B35-70C8-3990-B405311B7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512" y="2105188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10</a:t>
            </a:r>
          </a:p>
        </p:txBody>
      </p:sp>
      <p:sp>
        <p:nvSpPr>
          <p:cNvPr id="24" name="Text Box 130">
            <a:extLst>
              <a:ext uri="{FF2B5EF4-FFF2-40B4-BE49-F238E27FC236}">
                <a16:creationId xmlns:a16="http://schemas.microsoft.com/office/drawing/2014/main" id="{B12F4962-6565-4B9E-43A7-A0AE5C55F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387" y="2409988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  <p:sp>
        <p:nvSpPr>
          <p:cNvPr id="25" name="Text Box 131">
            <a:extLst>
              <a:ext uri="{FF2B5EF4-FFF2-40B4-BE49-F238E27FC236}">
                <a16:creationId xmlns:a16="http://schemas.microsoft.com/office/drawing/2014/main" id="{B8A2E001-5407-C32A-E3B5-921B1A9AA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375" y="3324388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26" name="Text Box 132">
            <a:extLst>
              <a:ext uri="{FF2B5EF4-FFF2-40B4-BE49-F238E27FC236}">
                <a16:creationId xmlns:a16="http://schemas.microsoft.com/office/drawing/2014/main" id="{2FB64EEB-A901-B3F1-3581-9ABD440CE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437" y="44832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7" name="Text Box 133 1">
            <a:extLst>
              <a:ext uri="{FF2B5EF4-FFF2-40B4-BE49-F238E27FC236}">
                <a16:creationId xmlns:a16="http://schemas.microsoft.com/office/drawing/2014/main" id="{E367EE94-664A-052A-5200-525F6C5F4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075" y="302911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6</a:t>
            </a:r>
          </a:p>
        </p:txBody>
      </p:sp>
      <p:sp>
        <p:nvSpPr>
          <p:cNvPr id="28" name="Text Box 135">
            <a:extLst>
              <a:ext uri="{FF2B5EF4-FFF2-40B4-BE49-F238E27FC236}">
                <a16:creationId xmlns:a16="http://schemas.microsoft.com/office/drawing/2014/main" id="{4EF9DDBA-BF1C-4F3A-718D-2157F5585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712" y="452295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2</a:t>
            </a:r>
          </a:p>
        </p:txBody>
      </p:sp>
      <p:sp>
        <p:nvSpPr>
          <p:cNvPr id="29" name="Text Box 136">
            <a:extLst>
              <a:ext uri="{FF2B5EF4-FFF2-40B4-BE49-F238E27FC236}">
                <a16:creationId xmlns:a16="http://schemas.microsoft.com/office/drawing/2014/main" id="{2EFAC8C8-5DBD-60EA-F4DA-858655614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287" y="447691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5</a:t>
            </a:r>
          </a:p>
        </p:txBody>
      </p:sp>
      <p:sp>
        <p:nvSpPr>
          <p:cNvPr id="30" name="Text Box 137">
            <a:extLst>
              <a:ext uri="{FF2B5EF4-FFF2-40B4-BE49-F238E27FC236}">
                <a16:creationId xmlns:a16="http://schemas.microsoft.com/office/drawing/2014/main" id="{FBE2B332-799B-A98A-AA81-154037BBF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050" y="3095788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7</a:t>
            </a:r>
          </a:p>
        </p:txBody>
      </p:sp>
      <p:sp>
        <p:nvSpPr>
          <p:cNvPr id="31" name="Text Box 138">
            <a:extLst>
              <a:ext uri="{FF2B5EF4-FFF2-40B4-BE49-F238E27FC236}">
                <a16:creationId xmlns:a16="http://schemas.microsoft.com/office/drawing/2014/main" id="{42D9C0F6-816D-F0B5-D0F9-4162C0B3A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237" y="4022888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4</a:t>
            </a:r>
          </a:p>
        </p:txBody>
      </p:sp>
      <p:sp>
        <p:nvSpPr>
          <p:cNvPr id="32" name="Text Box 133 2">
            <a:extLst>
              <a:ext uri="{FF2B5EF4-FFF2-40B4-BE49-F238E27FC236}">
                <a16:creationId xmlns:a16="http://schemas.microsoft.com/office/drawing/2014/main" id="{1DD9080F-468B-9937-C072-49851D10A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7968" y="3551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847F6F-CE78-93B8-F6CE-83D7906EDF04}"/>
                  </a:ext>
                </a:extLst>
              </p:cNvPr>
              <p:cNvSpPr txBox="1"/>
              <p:nvPr/>
            </p:nvSpPr>
            <p:spPr>
              <a:xfrm>
                <a:off x="-194487" y="3717982"/>
                <a:ext cx="4572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It holds that: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457200" lvl="1" indent="0" eaLnBrk="1" hangingPunct="1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For every edge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</a:t>
                </a:r>
                <a:endParaRPr lang="en-US" sz="2400" b="1" i="1" dirty="0">
                  <a:solidFill>
                    <a:srgbClr val="3A3A82"/>
                  </a:solidFill>
                  <a:latin typeface="+mj-lt"/>
                </a:endParaRP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  <a:sym typeface="Symbol" charset="0"/>
                        </a:rPr>
                        <m:t> </m:t>
                      </m:r>
                      <m:r>
                        <a:rPr lang="en-US" sz="2400" i="1" dirty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 dirty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 dirty="0">
                  <a:solidFill>
                    <a:srgbClr val="3A3A82"/>
                  </a:solidFill>
                  <a:latin typeface="Times New Roman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847F6F-CE78-93B8-F6CE-83D7906ED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4487" y="3717982"/>
                <a:ext cx="4572000" cy="1200329"/>
              </a:xfrm>
              <a:prstGeom prst="rect">
                <a:avLst/>
              </a:prstGeom>
              <a:blipFill>
                <a:blip r:embed="rId3"/>
                <a:stretch>
                  <a:fillRect t="-4061" b="-6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A3A82"/>
                </a:solidFill>
              </a:rPr>
              <a:t>Minimum Spanning Tree</a:t>
            </a:r>
            <a:endParaRPr lang="en-US" dirty="0">
              <a:latin typeface="Tahom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60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5761" y="1281819"/>
                <a:ext cx="4283075" cy="2495953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buFont typeface="Wingdings" charset="0"/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Cycle Property </a:t>
                </a:r>
              </a:p>
              <a:p>
                <a:pPr eaLnBrk="1" hangingPunct="1">
                  <a:buFont typeface="Wingdings" charset="0"/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be a minimum spanning tree of a weighted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lvl="1"/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be an edge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that is not in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1" i="1" dirty="0">
                    <a:solidFill>
                      <a:srgbClr val="3A3A82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let be the cycle formed by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1" i="1" dirty="0">
                    <a:solidFill>
                      <a:srgbClr val="3A3A82"/>
                    </a:solidFill>
                    <a:latin typeface="+mj-lt"/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2400" b="1" i="1" dirty="0">
                  <a:solidFill>
                    <a:srgbClr val="3A3A82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9460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5761" y="1281819"/>
                <a:ext cx="4283075" cy="2495953"/>
              </a:xfrm>
              <a:blipFill>
                <a:blip r:embed="rId2"/>
                <a:stretch>
                  <a:fillRect l="-3556" t="-5122" r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6EDDE582-6476-6EF9-7770-9B98D85BF83A}"/>
              </a:ext>
            </a:extLst>
          </p:cNvPr>
          <p:cNvSpPr txBox="1">
            <a:spLocks/>
          </p:cNvSpPr>
          <p:nvPr/>
        </p:nvSpPr>
        <p:spPr>
          <a:xfrm>
            <a:off x="3124200" y="6446943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2B328F-4286-3DD6-0F2C-C2F781D40B93}"/>
                  </a:ext>
                </a:extLst>
              </p:cNvPr>
              <p:cNvSpPr txBox="1"/>
              <p:nvPr/>
            </p:nvSpPr>
            <p:spPr>
              <a:xfrm>
                <a:off x="-194489" y="3717982"/>
                <a:ext cx="5179475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It holds that:</a:t>
                </a:r>
                <a:endParaRPr lang="en-US" sz="2400" dirty="0">
                  <a:solidFill>
                    <a:srgbClr val="3A3A82"/>
                  </a:solidFill>
                  <a:latin typeface="+mj-lt"/>
                </a:endParaRPr>
              </a:p>
              <a:p>
                <a:pPr marL="457200" lvl="1" indent="0" eaLnBrk="1" hangingPunct="1">
                  <a:buNone/>
                </a:pP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For every edge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, </a:t>
                </a:r>
                <a:endParaRPr lang="en-US" sz="2400" b="1" i="1" dirty="0">
                  <a:solidFill>
                    <a:srgbClr val="3A3A82"/>
                  </a:solidFill>
                  <a:latin typeface="+mj-lt"/>
                </a:endParaRP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  <a:sym typeface="Symbol" charset="0"/>
                        </a:rPr>
                        <m:t> </m:t>
                      </m:r>
                      <m:r>
                        <a:rPr lang="en-US" sz="2400" i="1" dirty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 dirty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 dirty="0">
                  <a:solidFill>
                    <a:srgbClr val="3A3A82"/>
                  </a:solidFill>
                  <a:latin typeface="Times New Roman" charset="0"/>
                </a:endParaRPr>
              </a:p>
              <a:p>
                <a:pPr marL="457200" lvl="1" indent="0" eaLnBrk="1" hangingPunct="1">
                  <a:buNone/>
                </a:pPr>
                <a:endParaRPr lang="en-US" sz="2400" i="1" dirty="0">
                  <a:solidFill>
                    <a:srgbClr val="3A3A82"/>
                  </a:solidFill>
                  <a:latin typeface="Times New Roman" charset="0"/>
                </a:endParaRPr>
              </a:p>
              <a:p>
                <a:pPr marL="457200" lvl="1" indent="0" eaLnBrk="1" hangingPunct="1"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Example 1: Cycle 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LA, DC, NYC, OAK</a:t>
                </a:r>
              </a:p>
              <a:p>
                <a:pPr marL="457200" lvl="1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8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1, 6, 4</m:t>
                    </m:r>
                  </m:oMath>
                </a14:m>
                <a:r>
                  <a:rPr lang="en-US" sz="2400" i="1" dirty="0">
                    <a:solidFill>
                      <a:srgbClr val="3A3A82"/>
                    </a:solidFill>
                    <a:latin typeface="+mj-lt"/>
                  </a:rPr>
                  <a:t> (rest of weights)</a:t>
                </a:r>
                <a:endParaRPr lang="en-US" sz="2400" i="1" dirty="0">
                  <a:solidFill>
                    <a:srgbClr val="3A3A82"/>
                  </a:solidFill>
                  <a:latin typeface="Times New Roman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2B328F-4286-3DD6-0F2C-C2F781D40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4489" y="3717982"/>
                <a:ext cx="5179475" cy="2308324"/>
              </a:xfrm>
              <a:prstGeom prst="rect">
                <a:avLst/>
              </a:prstGeom>
              <a:blipFill>
                <a:blip r:embed="rId3"/>
                <a:stretch>
                  <a:fillRect t="-2111" r="-706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12">
            <a:extLst>
              <a:ext uri="{FF2B5EF4-FFF2-40B4-BE49-F238E27FC236}">
                <a16:creationId xmlns:a16="http://schemas.microsoft.com/office/drawing/2014/main" id="{85C933DD-3DCA-1F3A-B81C-9FD44C240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662" y="196866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OAK</a:t>
            </a:r>
          </a:p>
        </p:txBody>
      </p:sp>
      <p:sp>
        <p:nvSpPr>
          <p:cNvPr id="7" name="Oval 99">
            <a:extLst>
              <a:ext uri="{FF2B5EF4-FFF2-40B4-BE49-F238E27FC236}">
                <a16:creationId xmlns:a16="http://schemas.microsoft.com/office/drawing/2014/main" id="{E85DB716-1F4C-566E-9899-6243CC615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687" y="2492538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MIA</a:t>
            </a:r>
          </a:p>
        </p:txBody>
      </p:sp>
      <p:sp>
        <p:nvSpPr>
          <p:cNvPr id="8" name="Oval 100">
            <a:extLst>
              <a:ext uri="{FF2B5EF4-FFF2-40B4-BE49-F238E27FC236}">
                <a16:creationId xmlns:a16="http://schemas.microsoft.com/office/drawing/2014/main" id="{450638AE-51DF-032A-3037-0D376FEEC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575" y="526431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ATL</a:t>
            </a:r>
          </a:p>
        </p:txBody>
      </p:sp>
      <p:sp>
        <p:nvSpPr>
          <p:cNvPr id="9" name="Oval 101">
            <a:extLst>
              <a:ext uri="{FF2B5EF4-FFF2-40B4-BE49-F238E27FC236}">
                <a16:creationId xmlns:a16="http://schemas.microsoft.com/office/drawing/2014/main" id="{F414A55C-C4D8-5745-9BB3-A056FDE99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137" y="391176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NYC</a:t>
            </a:r>
          </a:p>
        </p:txBody>
      </p:sp>
      <p:sp>
        <p:nvSpPr>
          <p:cNvPr id="10" name="Oval 102">
            <a:extLst>
              <a:ext uri="{FF2B5EF4-FFF2-40B4-BE49-F238E27FC236}">
                <a16:creationId xmlns:a16="http://schemas.microsoft.com/office/drawing/2014/main" id="{2F9680D4-39D7-ECDE-09E2-D1FB80B56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712" y="295926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LA</a:t>
            </a:r>
          </a:p>
        </p:txBody>
      </p:sp>
      <p:sp>
        <p:nvSpPr>
          <p:cNvPr id="11" name="Oval 103">
            <a:extLst>
              <a:ext uri="{FF2B5EF4-FFF2-40B4-BE49-F238E27FC236}">
                <a16:creationId xmlns:a16="http://schemas.microsoft.com/office/drawing/2014/main" id="{4C0CB1A2-7252-43F7-B8B4-E0761E5AA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237" y="5207163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 DC</a:t>
            </a:r>
          </a:p>
        </p:txBody>
      </p:sp>
      <p:sp>
        <p:nvSpPr>
          <p:cNvPr id="12" name="Oval 104">
            <a:extLst>
              <a:ext uri="{FF2B5EF4-FFF2-40B4-BE49-F238E27FC236}">
                <a16:creationId xmlns:a16="http://schemas.microsoft.com/office/drawing/2014/main" id="{F8534AFD-C47B-873E-CDC6-4743C698E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412" y="3635538"/>
            <a:ext cx="936625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</a:rPr>
              <a:t> BOS</a:t>
            </a:r>
          </a:p>
        </p:txBody>
      </p:sp>
      <p:cxnSp>
        <p:nvCxnSpPr>
          <p:cNvPr id="13" name="AutoShape 106">
            <a:extLst>
              <a:ext uri="{FF2B5EF4-FFF2-40B4-BE49-F238E27FC236}">
                <a16:creationId xmlns:a16="http://schemas.microsoft.com/office/drawing/2014/main" id="{B68C5CAF-4FAC-8208-A66F-44ADB5C72C27}"/>
              </a:ext>
            </a:extLst>
          </p:cNvPr>
          <p:cNvCxnSpPr>
            <a:cxnSpLocks noChangeShapeType="1"/>
            <a:stCxn id="10" idx="7"/>
            <a:endCxn id="6" idx="3"/>
          </p:cNvCxnSpPr>
          <p:nvPr/>
        </p:nvCxnSpPr>
        <p:spPr bwMode="auto">
          <a:xfrm flipV="1">
            <a:off x="5362812" y="2368713"/>
            <a:ext cx="968375" cy="647700"/>
          </a:xfrm>
          <a:prstGeom prst="straightConnector1">
            <a:avLst/>
          </a:prstGeom>
          <a:noFill/>
          <a:ln w="889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07">
            <a:extLst>
              <a:ext uri="{FF2B5EF4-FFF2-40B4-BE49-F238E27FC236}">
                <a16:creationId xmlns:a16="http://schemas.microsoft.com/office/drawing/2014/main" id="{80F62406-2C81-7F0E-CF63-D5D971DF08E3}"/>
              </a:ext>
            </a:extLst>
          </p:cNvPr>
          <p:cNvCxnSpPr>
            <a:cxnSpLocks noChangeShapeType="1"/>
            <a:stCxn id="9" idx="0"/>
            <a:endCxn id="6" idx="4"/>
          </p:cNvCxnSpPr>
          <p:nvPr/>
        </p:nvCxnSpPr>
        <p:spPr bwMode="auto">
          <a:xfrm flipV="1">
            <a:off x="6526450" y="2435388"/>
            <a:ext cx="136525" cy="1466850"/>
          </a:xfrm>
          <a:prstGeom prst="straightConnector1">
            <a:avLst/>
          </a:prstGeom>
          <a:noFill/>
          <a:ln w="889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08">
            <a:extLst>
              <a:ext uri="{FF2B5EF4-FFF2-40B4-BE49-F238E27FC236}">
                <a16:creationId xmlns:a16="http://schemas.microsoft.com/office/drawing/2014/main" id="{30394AF5-D652-6427-09E2-DE5910CF1640}"/>
              </a:ext>
            </a:extLst>
          </p:cNvPr>
          <p:cNvCxnSpPr>
            <a:cxnSpLocks noChangeShapeType="1"/>
            <a:stCxn id="9" idx="6"/>
            <a:endCxn id="12" idx="2"/>
          </p:cNvCxnSpPr>
          <p:nvPr/>
        </p:nvCxnSpPr>
        <p:spPr bwMode="auto">
          <a:xfrm flipV="1">
            <a:off x="7004287" y="3864138"/>
            <a:ext cx="863600" cy="276225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09">
            <a:extLst>
              <a:ext uri="{FF2B5EF4-FFF2-40B4-BE49-F238E27FC236}">
                <a16:creationId xmlns:a16="http://schemas.microsoft.com/office/drawing/2014/main" id="{9E166425-10DA-52BE-5015-7F89CD7CDAAB}"/>
              </a:ext>
            </a:extLst>
          </p:cNvPr>
          <p:cNvCxnSpPr>
            <a:cxnSpLocks noChangeShapeType="1"/>
            <a:stCxn id="12" idx="0"/>
            <a:endCxn id="7" idx="4"/>
          </p:cNvCxnSpPr>
          <p:nvPr/>
        </p:nvCxnSpPr>
        <p:spPr bwMode="auto">
          <a:xfrm flipH="1" flipV="1">
            <a:off x="8260000" y="2959263"/>
            <a:ext cx="85725" cy="666750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10">
            <a:extLst>
              <a:ext uri="{FF2B5EF4-FFF2-40B4-BE49-F238E27FC236}">
                <a16:creationId xmlns:a16="http://schemas.microsoft.com/office/drawing/2014/main" id="{569FBC7A-2D1A-9E5F-FF45-A875CDD31168}"/>
              </a:ext>
            </a:extLst>
          </p:cNvPr>
          <p:cNvCxnSpPr>
            <a:cxnSpLocks noChangeShapeType="1"/>
            <a:stCxn id="6" idx="5"/>
            <a:endCxn id="7" idx="1"/>
          </p:cNvCxnSpPr>
          <p:nvPr/>
        </p:nvCxnSpPr>
        <p:spPr bwMode="auto">
          <a:xfrm>
            <a:off x="6994762" y="2368713"/>
            <a:ext cx="933450" cy="1809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12">
            <a:extLst>
              <a:ext uri="{FF2B5EF4-FFF2-40B4-BE49-F238E27FC236}">
                <a16:creationId xmlns:a16="http://schemas.microsoft.com/office/drawing/2014/main" id="{B903EC95-01C7-44C7-1FEA-B07D986D9225}"/>
              </a:ext>
            </a:extLst>
          </p:cNvPr>
          <p:cNvCxnSpPr>
            <a:cxnSpLocks noChangeShapeType="1"/>
            <a:stCxn id="10" idx="4"/>
            <a:endCxn id="11" idx="0"/>
          </p:cNvCxnSpPr>
          <p:nvPr/>
        </p:nvCxnSpPr>
        <p:spPr bwMode="auto">
          <a:xfrm>
            <a:off x="5031025" y="3425988"/>
            <a:ext cx="136525" cy="1771650"/>
          </a:xfrm>
          <a:prstGeom prst="straightConnector1">
            <a:avLst/>
          </a:prstGeom>
          <a:noFill/>
          <a:ln w="889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113">
            <a:extLst>
              <a:ext uri="{FF2B5EF4-FFF2-40B4-BE49-F238E27FC236}">
                <a16:creationId xmlns:a16="http://schemas.microsoft.com/office/drawing/2014/main" id="{37DDA3A5-0298-B8FA-5CEA-8357C7D591A3}"/>
              </a:ext>
            </a:extLst>
          </p:cNvPr>
          <p:cNvCxnSpPr>
            <a:cxnSpLocks noChangeShapeType="1"/>
            <a:stCxn id="12" idx="4"/>
            <a:endCxn id="8" idx="0"/>
          </p:cNvCxnSpPr>
          <p:nvPr/>
        </p:nvCxnSpPr>
        <p:spPr bwMode="auto">
          <a:xfrm flipH="1">
            <a:off x="7867887" y="4102263"/>
            <a:ext cx="477838" cy="1152525"/>
          </a:xfrm>
          <a:prstGeom prst="straightConnector1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114">
            <a:extLst>
              <a:ext uri="{FF2B5EF4-FFF2-40B4-BE49-F238E27FC236}">
                <a16:creationId xmlns:a16="http://schemas.microsoft.com/office/drawing/2014/main" id="{4244B99B-7CDC-4993-BC9F-07E1E4BC8196}"/>
              </a:ext>
            </a:extLst>
          </p:cNvPr>
          <p:cNvCxnSpPr>
            <a:cxnSpLocks noChangeShapeType="1"/>
            <a:stCxn id="8" idx="1"/>
            <a:endCxn id="9" idx="5"/>
          </p:cNvCxnSpPr>
          <p:nvPr/>
        </p:nvCxnSpPr>
        <p:spPr bwMode="auto">
          <a:xfrm flipH="1" flipV="1">
            <a:off x="6858237" y="4311813"/>
            <a:ext cx="677863" cy="10096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115">
            <a:extLst>
              <a:ext uri="{FF2B5EF4-FFF2-40B4-BE49-F238E27FC236}">
                <a16:creationId xmlns:a16="http://schemas.microsoft.com/office/drawing/2014/main" id="{E419D689-46C6-A8DA-9667-3D9B81968397}"/>
              </a:ext>
            </a:extLst>
          </p:cNvPr>
          <p:cNvCxnSpPr>
            <a:cxnSpLocks noChangeShapeType="1"/>
            <a:stCxn id="11" idx="7"/>
            <a:endCxn id="9" idx="3"/>
          </p:cNvCxnSpPr>
          <p:nvPr/>
        </p:nvCxnSpPr>
        <p:spPr bwMode="auto">
          <a:xfrm flipV="1">
            <a:off x="5499337" y="4311813"/>
            <a:ext cx="695325" cy="952500"/>
          </a:xfrm>
          <a:prstGeom prst="straightConnector1">
            <a:avLst/>
          </a:prstGeom>
          <a:noFill/>
          <a:ln w="889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116">
            <a:extLst>
              <a:ext uri="{FF2B5EF4-FFF2-40B4-BE49-F238E27FC236}">
                <a16:creationId xmlns:a16="http://schemas.microsoft.com/office/drawing/2014/main" id="{01DC5281-A05E-A09A-B12C-01E02AB817E0}"/>
              </a:ext>
            </a:extLst>
          </p:cNvPr>
          <p:cNvCxnSpPr>
            <a:cxnSpLocks noChangeShapeType="1"/>
            <a:stCxn id="10" idx="5"/>
            <a:endCxn id="9" idx="1"/>
          </p:cNvCxnSpPr>
          <p:nvPr/>
        </p:nvCxnSpPr>
        <p:spPr bwMode="auto">
          <a:xfrm>
            <a:off x="5362812" y="3359313"/>
            <a:ext cx="83185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 Box 127">
            <a:extLst>
              <a:ext uri="{FF2B5EF4-FFF2-40B4-BE49-F238E27FC236}">
                <a16:creationId xmlns:a16="http://schemas.microsoft.com/office/drawing/2014/main" id="{71BC844A-7B35-70C8-3990-B405311B7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512" y="2105188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10</a:t>
            </a:r>
          </a:p>
        </p:txBody>
      </p:sp>
      <p:sp>
        <p:nvSpPr>
          <p:cNvPr id="24" name="Text Box 130">
            <a:extLst>
              <a:ext uri="{FF2B5EF4-FFF2-40B4-BE49-F238E27FC236}">
                <a16:creationId xmlns:a16="http://schemas.microsoft.com/office/drawing/2014/main" id="{B12F4962-6565-4B9E-43A7-A0AE5C55F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387" y="2409988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  <p:sp>
        <p:nvSpPr>
          <p:cNvPr id="25" name="Text Box 131">
            <a:extLst>
              <a:ext uri="{FF2B5EF4-FFF2-40B4-BE49-F238E27FC236}">
                <a16:creationId xmlns:a16="http://schemas.microsoft.com/office/drawing/2014/main" id="{B8A2E001-5407-C32A-E3B5-921B1A9AA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375" y="3324388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26" name="Text Box 132">
            <a:extLst>
              <a:ext uri="{FF2B5EF4-FFF2-40B4-BE49-F238E27FC236}">
                <a16:creationId xmlns:a16="http://schemas.microsoft.com/office/drawing/2014/main" id="{2FB64EEB-A901-B3F1-3581-9ABD440CE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437" y="44832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7" name="Text Box 133 1">
            <a:extLst>
              <a:ext uri="{FF2B5EF4-FFF2-40B4-BE49-F238E27FC236}">
                <a16:creationId xmlns:a16="http://schemas.microsoft.com/office/drawing/2014/main" id="{E367EE94-664A-052A-5200-525F6C5F4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075" y="302911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6</a:t>
            </a:r>
          </a:p>
        </p:txBody>
      </p:sp>
      <p:sp>
        <p:nvSpPr>
          <p:cNvPr id="28" name="Text Box 135">
            <a:extLst>
              <a:ext uri="{FF2B5EF4-FFF2-40B4-BE49-F238E27FC236}">
                <a16:creationId xmlns:a16="http://schemas.microsoft.com/office/drawing/2014/main" id="{4EF9DDBA-BF1C-4F3A-718D-2157F5585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712" y="452295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2</a:t>
            </a:r>
          </a:p>
        </p:txBody>
      </p:sp>
      <p:sp>
        <p:nvSpPr>
          <p:cNvPr id="29" name="Text Box 136">
            <a:extLst>
              <a:ext uri="{FF2B5EF4-FFF2-40B4-BE49-F238E27FC236}">
                <a16:creationId xmlns:a16="http://schemas.microsoft.com/office/drawing/2014/main" id="{2EFAC8C8-5DBD-60EA-F4DA-858655614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287" y="447691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5</a:t>
            </a:r>
          </a:p>
        </p:txBody>
      </p:sp>
      <p:sp>
        <p:nvSpPr>
          <p:cNvPr id="30" name="Text Box 137">
            <a:extLst>
              <a:ext uri="{FF2B5EF4-FFF2-40B4-BE49-F238E27FC236}">
                <a16:creationId xmlns:a16="http://schemas.microsoft.com/office/drawing/2014/main" id="{FBE2B332-799B-A98A-AA81-154037BBF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050" y="3095788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7</a:t>
            </a:r>
          </a:p>
        </p:txBody>
      </p:sp>
      <p:sp>
        <p:nvSpPr>
          <p:cNvPr id="31" name="Text Box 138">
            <a:extLst>
              <a:ext uri="{FF2B5EF4-FFF2-40B4-BE49-F238E27FC236}">
                <a16:creationId xmlns:a16="http://schemas.microsoft.com/office/drawing/2014/main" id="{42D9C0F6-816D-F0B5-D0F9-4162C0B3A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237" y="4022888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4</a:t>
            </a:r>
          </a:p>
        </p:txBody>
      </p:sp>
      <p:sp>
        <p:nvSpPr>
          <p:cNvPr id="32" name="Text Box 133 2">
            <a:extLst>
              <a:ext uri="{FF2B5EF4-FFF2-40B4-BE49-F238E27FC236}">
                <a16:creationId xmlns:a16="http://schemas.microsoft.com/office/drawing/2014/main" id="{1DD9080F-468B-9937-C072-49851D10A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7968" y="3551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43558-BE59-82C7-6566-60AE209E1663}"/>
                  </a:ext>
                </a:extLst>
              </p:cNvPr>
              <p:cNvSpPr txBox="1"/>
              <p:nvPr/>
            </p:nvSpPr>
            <p:spPr>
              <a:xfrm>
                <a:off x="3662127" y="4668942"/>
                <a:ext cx="466927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43558-BE59-82C7-6566-60AE209E1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127" y="4668942"/>
                <a:ext cx="46692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4067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9.1938"/>
  <p:tag name="LATEXADDIN" val="\documentclass{article}&#10;\usepackage{amsmath}&#10;\pagestyle{empty}&#10;\usepackage{xcolor}&#10;\begin{document}&#10;&#10;\textcolor{red}{$d[F]=2$}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2.9434"/>
  <p:tag name="LATEXADDIN" val="\documentclass{article}&#10;\usepackage{amsmath}&#10;\pagestyle{empty}&#10;\usepackage{xcolor}&#10;\begin{document}&#10;&#10;\textcolor{red}{$d[G]=4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7.934"/>
  <p:tag name="LATEXADDIN" val="\documentclass{article}&#10;\usepackage{amsmath}&#10;\pagestyle{empty}&#10;\usepackage{xcolor}&#10;\begin{document}&#10;&#10;\textcolor{red}{$d[H]=12$}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\textcolor{red}{$d[A]=0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891.264"/>
  <p:tag name="LATEXADDIN" val="\documentclass{article}&#10;\usepackage{amsmath}&#10;\pagestyle{empty}&#10;\usepackage{xcolor}&#10;\begin{document}&#10;&#10;\textcolor{red}{Running time}: If extractmin in $\Theta(|V|)$, update in $\Theta(1)$ then $|V|^2+|E|$. &#10;&#10;\end{document}"/>
  <p:tag name="IGUANATEXSIZE" val="28"/>
  <p:tag name="IGUANATEXCURSOR" val="1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891.264"/>
  <p:tag name="LATEXADDIN" val="\documentclass{article}&#10;\usepackage{amsmath}&#10;\pagestyle{empty}&#10;\usepackage{xcolor}&#10;\begin{document}&#10;&#10;\textcolor{red}{Running time}: If extractmin in $\Theta(|V|)$, update in $\Theta(1)$ then $|V|^2+|E|$. &#10;&#10;\end{document}"/>
  <p:tag name="IGUANATEXSIZE" val="28"/>
  <p:tag name="IGUANATEXCURSOR" val="1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624.297"/>
  <p:tag name="LATEXADDIN" val="\documentclass{article}&#10;\usepackage{amsmath}&#10;\pagestyle{empty}&#10;\usepackage{xcolor}&#10;\begin{document}&#10;&#10;\textcolor{red}{Running time}: If extractmin, update in $\Theta(\log |V|)$ then $|E|\log |V|$. &#10;&#10;\end{document}"/>
  <p:tag name="IGUANATEXSIZE" val="28"/>
  <p:tag name="IGUANATEXCURSOR" val="15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3.1833"/>
  <p:tag name="LATEXADDIN" val="\documentclass{article}&#10;\usepackage{amsmath}&#10;\pagestyle{empty}&#10;\usepackage{xcolor}&#10;\begin{document}&#10;&#10;\textcolor{red}{Total cost}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1146.607"/>
  <p:tag name="LATEXADDIN" val="\documentclass{article}&#10;\usepackage{amsmath}&#10;\pagestyle{empty}&#10;\usepackage{xcolor}&#10;\begin{document}&#10;&#10;\textcolor{black}{1+4+6+7+3+2 = 23} &#10;&#10;\end{document}"/>
  <p:tag name="IGUANATEXSIZE" val="28"/>
  <p:tag name="IGUANATEXCURSOR" val="13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3.1833"/>
  <p:tag name="LATEXADDIN" val="\documentclass{article}&#10;\usepackage{amsmath}&#10;\pagestyle{empty}&#10;\usepackage{xcolor}&#10;\begin{document}&#10;&#10;\textcolor{red}{Total cost}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4.48819"/>
  <p:tag name="ORIGINALWIDTH" val="991.376"/>
  <p:tag name="LATEXADDIN" val="\documentclass{article}&#10;\usepackage{amsmath}&#10;\pagestyle{empty}&#10;\usepackage{xcolor}&#10;\begin{document}&#10;&#10;\textcolor{black}{2+3+4+6+8 = 23} 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3.1833"/>
  <p:tag name="LATEXADDIN" val="\documentclass{article}&#10;\usepackage{amsmath}&#10;\pagestyle{empty}&#10;\usepackage{xcolor}&#10;\begin{document}&#10;&#10;\textcolor{red}{Total cost}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990.6262"/>
  <p:tag name="LATEXADDIN" val="\documentclass{article}&#10;\usepackage{amsmath}&#10;\pagestyle{empty}&#10;\usepackage{xcolor}&#10;\begin{document}&#10;&#10;\textcolor{black}{2+3+4+6+7 = 22} 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1217.098"/>
  <p:tag name="LATEXADDIN" val="\documentclass{article}&#10;\usepackage{amsmath}&#10;\pagestyle{empty}&#10;\usepackage{xcolor}&#10;\begin{document}&#10;&#10;\textcolor{black}{4+1+10+6+7+2 = 30} 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3.1833"/>
  <p:tag name="LATEXADDIN" val="\documentclass{article}&#10;\usepackage{amsmath}&#10;\pagestyle{empty}&#10;\usepackage{xcolor}&#10;\begin{document}&#10;&#10;\textcolor{red}{Total cost}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4.48819"/>
  <p:tag name="ORIGINALWIDTH" val="1367.079"/>
  <p:tag name="LATEXADDIN" val="\documentclass{article}&#10;\usepackage{amsmath}&#10;\pagestyle{empty}&#10;\usepackage{xcolor}&#10;\begin{document}&#10;&#10;\textcolor{black}{1+2+3+4+5+8+12 = 35} &#10;&#10;\end{document}"/>
  <p:tag name="IGUANATEXSIZE" val="28"/>
  <p:tag name="IGUANATEXCURSOR" val="1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8.4439"/>
  <p:tag name="LATEXADDIN" val="\documentclass{article}&#10;\usepackage{amsmath}&#10;\pagestyle{empty}&#10;\usepackage{xcolor}&#10;\begin{document}&#10;&#10;$d[B]=1$&#10;&#10;\end{document}"/>
  <p:tag name="IGUANATEXSIZE" val="28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4.4432"/>
  <p:tag name="LATEXADDIN" val="\documentclass{article}&#10;\usepackage{amsmath}&#10;\pagestyle{empty}&#10;\usepackage{xcolor}&#10;\begin{document}&#10;&#10;$d[C]=7$&#10;&#10;\end{document}"/>
  <p:tag name="IGUANATEXSIZE" val="28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1.9348"/>
  <p:tag name="LATEXADDIN" val="\documentclass{article}&#10;\usepackage{amsmath}&#10;\pagestyle{empty}&#10;\usepackage{xcolor}&#10;\begin{document}&#10;&#10;$d[D]=10$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2.186"/>
  <p:tag name="LATEXADDIN" val="\documentclass{article}&#10;\usepackage{amsmath}&#10;\pagestyle{empty}&#10;\usepackage{xcolor}&#10;\begin{document}&#10;&#10;$d[E]=\infty$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0.6861"/>
  <p:tag name="LATEXADDIN" val="\documentclass{article}&#10;\usepackage{amsmath}&#10;\pagestyle{empty}&#10;\usepackage{xcolor}&#10;\begin{document}&#10;&#10;$d[F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1.4361"/>
  <p:tag name="LATEXADDIN" val="\documentclass{article}&#10;\usepackage{amsmath}&#10;\pagestyle{empty}&#10;\usepackage{xcolor}&#10;\begin{document}&#10;&#10;$d[G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7.1841"/>
  <p:tag name="LATEXADDIN" val="\documentclass{article}&#10;\usepackage{amsmath}&#10;\pagestyle{empty}&#10;\usepackage{xcolor}&#10;\begin{document}&#10;&#10;$d[H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$d[A]=0$&#10;&#10;\end{document}"/>
  <p:tag name="IGUANATEXSIZE" val="28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3.1833"/>
  <p:tag name="LATEXADDIN" val="\documentclass{article}&#10;\usepackage{amsmath}&#10;\pagestyle{empty}&#10;\usepackage{xcolor}&#10;\begin{document}&#10;&#10;\textcolor{red}{Total cost}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28.9464"/>
  <p:tag name="LATEXADDIN" val="\documentclass{article}&#10;\usepackage{amsmath}&#10;\pagestyle{empty}&#10;\usepackage{xcolor}&#10;\begin{document}&#10;&#10;$\textbf{d[B]=1}$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38.6952"/>
  <p:tag name="LATEXADDIN" val="\documentclass{article}&#10;\usepackage{amsmath}&#10;\pagestyle{empty}&#10;\usepackage{xcolor}&#10;\begin{document}&#10;&#10;$\textbf{d[C]=7}$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2.9359"/>
  <p:tag name="LATEXADDIN" val="\documentclass{article}&#10;\usepackage{amsmath}&#10;\pagestyle{empty}&#10;\usepackage{xcolor}&#10;\begin{document}&#10;&#10;$\textbf{d[D]=10}$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2.186"/>
  <p:tag name="LATEXADDIN" val="\documentclass{article}&#10;\usepackage{amsmath}&#10;\pagestyle{empty}&#10;\usepackage{xcolor}&#10;\begin{document}&#10;&#10;$d[E]=\infty$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0.6861"/>
  <p:tag name="LATEXADDIN" val="\documentclass{article}&#10;\usepackage{amsmath}&#10;\pagestyle{empty}&#10;\usepackage{xcolor}&#10;\begin{document}&#10;&#10;$d[F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1.4361"/>
  <p:tag name="LATEXADDIN" val="\documentclass{article}&#10;\usepackage{amsmath}&#10;\pagestyle{empty}&#10;\usepackage{xcolor}&#10;\begin{document}&#10;&#10;$d[G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7.1841"/>
  <p:tag name="LATEXADDIN" val="\documentclass{article}&#10;\usepackage{amsmath}&#10;\pagestyle{empty}&#10;\usepackage{xcolor}&#10;\begin{document}&#10;&#10;$d[H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\textcolor{red}{$d[A]=0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8.4439"/>
  <p:tag name="LATEXADDIN" val="\documentclass{article}&#10;\usepackage{amsmath}&#10;\pagestyle{empty}&#10;\usepackage{xcolor}&#10;\begin{document}&#10;&#10;\textcolor{red}{$d[B]=1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33.4458"/>
  <p:tag name="LATEXADDIN" val="\documentclass{article}&#10;\usepackage{amsmath}&#10;\pagestyle{empty}&#10;\usepackage{xcolor}&#10;\begin{document}&#10;&#10;$\textbf{d[C]=5}$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1.9348"/>
  <p:tag name="LATEXADDIN" val="\documentclass{article}&#10;\usepackage{amsmath}&#10;\pagestyle{empty}&#10;\usepackage{xcolor}&#10;\begin{document}&#10;&#10;$d[D]=10$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25.1968"/>
  <p:tag name="LATEXADDIN" val="\documentclass{article}&#10;\usepackage{amsmath}&#10;\pagestyle{empty}&#10;\usepackage{xcolor}&#10;\begin{document}&#10;&#10;$\textbf{d[E]=8}$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0.6861"/>
  <p:tag name="LATEXADDIN" val="\documentclass{article}&#10;\usepackage{amsmath}&#10;\pagestyle{empty}&#10;\usepackage{xcolor}&#10;\begin{document}&#10;&#10;$d[F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1.4361"/>
  <p:tag name="LATEXADDIN" val="\documentclass{article}&#10;\usepackage{amsmath}&#10;\pagestyle{empty}&#10;\usepackage{xcolor}&#10;\begin{document}&#10;&#10;$d[G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7.1841"/>
  <p:tag name="LATEXADDIN" val="\documentclass{article}&#10;\usepackage{amsmath}&#10;\pagestyle{empty}&#10;\usepackage{xcolor}&#10;\begin{document}&#10;&#10;$d[H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\textcolor{red}{$d[A]=0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8.4439"/>
  <p:tag name="LATEXADDIN" val="\documentclass{article}&#10;\usepackage{amsmath}&#10;\pagestyle{empty}&#10;\usepackage{xcolor}&#10;\begin{document}&#10;&#10;\textcolor{red}{$d[B]=1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9.9438"/>
  <p:tag name="LATEXADDIN" val="\documentclass{article}&#10;\usepackage{amsmath}&#10;\pagestyle{empty}&#10;\usepackage{xcolor}&#10;\begin{document}&#10;&#10;\textcolor{red}{$d[C]=5$}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1.9348"/>
  <p:tag name="LATEXADDIN" val="\documentclass{article}&#10;\usepackage{amsmath}&#10;\pagestyle{empty}&#10;\usepackage{xcolor}&#10;\begin{document}&#10;&#10;$d[D]=10$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1.4435"/>
  <p:tag name="LATEXADDIN" val="\documentclass{article}&#10;\usepackage{amsmath}&#10;\pagestyle{empty}&#10;\usepackage{xcolor}&#10;\begin{document}&#10;&#10;$d[E]=8$&#10;&#10;\end{document}"/>
  <p:tag name="IGUANATEXSIZE" val="28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3.1833"/>
  <p:tag name="LATEXADDIN" val="\documentclass{article}&#10;\usepackage{amsmath}&#10;\pagestyle{empty}&#10;\usepackage{xcolor}&#10;\begin{document}&#10;&#10;\textcolor{red}{Total cost}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0.6861"/>
  <p:tag name="LATEXADDIN" val="\documentclass{article}&#10;\usepackage{amsmath}&#10;\pagestyle{empty}&#10;\usepackage{xcolor}&#10;\begin{document}&#10;&#10;$d[F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1.4361"/>
  <p:tag name="LATEXADDIN" val="\documentclass{article}&#10;\usepackage{amsmath}&#10;\pagestyle{empty}&#10;\usepackage{xcolor}&#10;\begin{document}&#10;&#10;$d[G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7.1841"/>
  <p:tag name="LATEXADDIN" val="\documentclass{article}&#10;\usepackage{amsmath}&#10;\pagestyle{empty}&#10;\usepackage{xcolor}&#10;\begin{document}&#10;&#10;$d[H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\textcolor{red}{$d[A]=0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8.4439"/>
  <p:tag name="LATEXADDIN" val="\documentclass{article}&#10;\usepackage{amsmath}&#10;\pagestyle{empty}&#10;\usepackage{xcolor}&#10;\begin{document}&#10;&#10;\textcolor{red}{$d[B]=1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9.9438"/>
  <p:tag name="LATEXADDIN" val="\documentclass{article}&#10;\usepackage{amsmath}&#10;\pagestyle{empty}&#10;\usepackage{xcolor}&#10;\begin{document}&#10;&#10;\textcolor{red}{$d[C]=5$}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0.9449"/>
  <p:tag name="LATEXADDIN" val="\documentclass{article}&#10;\usepackage{amsmath}&#10;\pagestyle{empty}&#10;\usepackage{xcolor}&#10;\begin{document}&#10;&#10;$\textbf{d[D]=3}$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1.4435"/>
  <p:tag name="LATEXADDIN" val="\documentclass{article}&#10;\usepackage{amsmath}&#10;\pagestyle{empty}&#10;\usepackage{xcolor}&#10;\begin{document}&#10;&#10;\textcolor{red}{$d[E]=8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0.6861"/>
  <p:tag name="LATEXADDIN" val="\documentclass{article}&#10;\usepackage{amsmath}&#10;\pagestyle{empty}&#10;\usepackage{xcolor}&#10;\begin{document}&#10;&#10;$d[F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1.4361"/>
  <p:tag name="LATEXADDIN" val="\documentclass{article}&#10;\usepackage{amsmath}&#10;\pagestyle{empty}&#10;\usepackage{xcolor}&#10;\begin{document}&#10;&#10;$d[G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1214.848"/>
  <p:tag name="LATEXADDIN" val="\documentclass{article}&#10;\usepackage{amsmath}&#10;\pagestyle{empty}&#10;\usepackage{xcolor}&#10;\begin{document}&#10;&#10;\textcolor{black}{8+9+6+10+3+2 = 38} &#10;&#10;\end{document}"/>
  <p:tag name="IGUANATEXSIZE" val="28"/>
  <p:tag name="IGUANATEXCURSOR" val="13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7.1841"/>
  <p:tag name="LATEXADDIN" val="\documentclass{article}&#10;\usepackage{amsmath}&#10;\pagestyle{empty}&#10;\usepackage{xcolor}&#10;\begin{document}&#10;&#10;$d[H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\textcolor{red}{$d[A]=0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8.4439"/>
  <p:tag name="LATEXADDIN" val="\documentclass{article}&#10;\usepackage{amsmath}&#10;\pagestyle{empty}&#10;\usepackage{xcolor}&#10;\begin{document}&#10;&#10;\textcolor{red}{$d[B]=1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9.9438"/>
  <p:tag name="LATEXADDIN" val="\documentclass{article}&#10;\usepackage{amsmath}&#10;\pagestyle{empty}&#10;\usepackage{xcolor}&#10;\begin{document}&#10;&#10;\textcolor{red}{$d[C]=5$}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8.9426"/>
  <p:tag name="LATEXADDIN" val="\documentclass{article}&#10;\usepackage{amsmath}&#10;\pagestyle{empty}&#10;\usepackage{xcolor}&#10;\begin{document}&#10;&#10;\textcolor{red}{$d[D]=3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1.4435"/>
  <p:tag name="LATEXADDIN" val="\documentclass{article}&#10;\usepackage{amsmath}&#10;\pagestyle{empty}&#10;\usepackage{xcolor}&#10;\begin{document}&#10;&#10;\textcolor{red}{$d[E]=8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0.6861"/>
  <p:tag name="LATEXADDIN" val="\documentclass{article}&#10;\usepackage{amsmath}&#10;\pagestyle{empty}&#10;\usepackage{xcolor}&#10;\begin{document}&#10;&#10;$d[F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1.4361"/>
  <p:tag name="LATEXADDIN" val="\documentclass{article}&#10;\usepackage{amsmath}&#10;\pagestyle{empty}&#10;\usepackage{xcolor}&#10;\begin{document}&#10;&#10;$d[G]=\infty$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3.6857"/>
  <p:tag name="LATEXADDIN" val="\documentclass{article}&#10;\usepackage{amsmath}&#10;\pagestyle{empty}&#10;\usepackage{xcolor}&#10;\begin{document}&#10;&#10;$\textbf{d[H]=12}$&#10;&#10;\end{document}"/>
  <p:tag name="IGUANATEXSIZE" val="28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\textcolor{red}{$d[A]=0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8.4439"/>
  <p:tag name="LATEXADDIN" val="\documentclass{article}&#10;\usepackage{amsmath}&#10;\pagestyle{empty}&#10;\usepackage{xcolor}&#10;\begin{document}&#10;&#10;\textcolor{red}{$d[B]=1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9.9438"/>
  <p:tag name="LATEXADDIN" val="\documentclass{article}&#10;\usepackage{amsmath}&#10;\pagestyle{empty}&#10;\usepackage{xcolor}&#10;\begin{document}&#10;&#10;\textcolor{red}{$d[C]=5$}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8.9426"/>
  <p:tag name="LATEXADDIN" val="\documentclass{article}&#10;\usepackage{amsmath}&#10;\pagestyle{empty}&#10;\usepackage{xcolor}&#10;\begin{document}&#10;&#10;\textcolor{red}{$d[D]=3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1.4435"/>
  <p:tag name="LATEXADDIN" val="\documentclass{article}&#10;\usepackage{amsmath}&#10;\pagestyle{empty}&#10;\usepackage{xcolor}&#10;\begin{document}&#10;&#10;\textcolor{red}{$d[E]=8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19.9475"/>
  <p:tag name="LATEXADDIN" val="\documentclass{article}&#10;\usepackage{amsmath}&#10;\pagestyle{empty}&#10;\usepackage{xcolor}&#10;\begin{document}&#10;&#10;$\textbf{d[F]=2}$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3.9445"/>
  <p:tag name="LATEXADDIN" val="\documentclass{article}&#10;\usepackage{amsmath}&#10;\pagestyle{empty}&#10;\usepackage{xcolor}&#10;\begin{document}&#10;&#10;$\textbf{d[G]=6}$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7.934"/>
  <p:tag name="LATEXADDIN" val="\documentclass{article}&#10;\usepackage{amsmath}&#10;\pagestyle{empty}&#10;\usepackage{xcolor}&#10;\begin{document}&#10;&#10;\textcolor{red}{$d[H]=12$}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\textcolor{red}{$d[A]=0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8.4439"/>
  <p:tag name="LATEXADDIN" val="\documentclass{article}&#10;\usepackage{amsmath}&#10;\pagestyle{empty}&#10;\usepackage{xcolor}&#10;\begin{document}&#10;&#10;\textcolor{red}{$d[B]=1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9.9438"/>
  <p:tag name="LATEXADDIN" val="\documentclass{article}&#10;\usepackage{amsmath}&#10;\pagestyle{empty}&#10;\usepackage{xcolor}&#10;\begin{document}&#10;&#10;\textcolor{red}{$d[C]=5$}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pagestyle{empty}&#10;\usepackage{xcolor}&#10;\begin{document}&#10;&#10;\textcolor{red}{Example}: &#10;&#10;\end{document}"/>
  <p:tag name="IGUANATEXSIZE" val="28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8.9426"/>
  <p:tag name="LATEXADDIN" val="\documentclass{article}&#10;\usepackage{amsmath}&#10;\pagestyle{empty}&#10;\usepackage{xcolor}&#10;\begin{document}&#10;&#10;\textcolor{red}{$d[D]=3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1.4435"/>
  <p:tag name="LATEXADDIN" val="\documentclass{article}&#10;\usepackage{amsmath}&#10;\pagestyle{empty}&#10;\usepackage{xcolor}&#10;\begin{document}&#10;&#10;\textcolor{red}{$d[E]=8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9.1938"/>
  <p:tag name="LATEXADDIN" val="\documentclass{article}&#10;\usepackage{amsmath}&#10;\pagestyle{empty}&#10;\usepackage{xcolor}&#10;\begin{document}&#10;&#10;\textcolor{red}{$d[F]=2$}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5.4443"/>
  <p:tag name="LATEXADDIN" val="\documentclass{article}&#10;\usepackage{amsmath}&#10;\pagestyle{empty}&#10;\usepackage{xcolor}&#10;\begin{document}&#10;&#10;$\textbf{d[G]=4}$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7.934"/>
  <p:tag name="LATEXADDIN" val="\documentclass{article}&#10;\usepackage{amsmath}&#10;\pagestyle{empty}&#10;\usepackage{xcolor}&#10;\begin{document}&#10;&#10;\textcolor{red}{$d[H]=12$}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9441"/>
  <p:tag name="LATEXADDIN" val="\documentclass{article}&#10;\usepackage{amsmath}&#10;\pagestyle{empty}&#10;\usepackage{xcolor}&#10;\begin{document}&#10;&#10;\textcolor{red}{$d[A]=0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8.4439"/>
  <p:tag name="LATEXADDIN" val="\documentclass{article}&#10;\usepackage{amsmath}&#10;\pagestyle{empty}&#10;\usepackage{xcolor}&#10;\begin{document}&#10;&#10;\textcolor{red}{$d[B]=1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9.9438"/>
  <p:tag name="LATEXADDIN" val="\documentclass{article}&#10;\usepackage{amsmath}&#10;\pagestyle{empty}&#10;\usepackage{xcolor}&#10;\begin{document}&#10;&#10;\textcolor{red}{$d[C]=5$}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8.9426"/>
  <p:tag name="LATEXADDIN" val="\documentclass{article}&#10;\usepackage{amsmath}&#10;\pagestyle{empty}&#10;\usepackage{xcolor}&#10;\begin{document}&#10;&#10;\textcolor{red}{$d[D]=3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1.4435"/>
  <p:tag name="LATEXADDIN" val="\documentclass{article}&#10;\usepackage{amsmath}&#10;\pagestyle{empty}&#10;\usepackage{xcolor}&#10;\begin{document}&#10;&#10;\textcolor{red}{$d[E]=8$}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7947</TotalTime>
  <Words>3334</Words>
  <Application>Microsoft Office PowerPoint</Application>
  <PresentationFormat>On-screen Show (4:3)</PresentationFormat>
  <Paragraphs>930</Paragraphs>
  <Slides>42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Tahoma</vt:lpstr>
      <vt:lpstr>Times New Roman</vt:lpstr>
      <vt:lpstr>Wingdings</vt:lpstr>
      <vt:lpstr>Office Theme</vt:lpstr>
      <vt:lpstr>       Lecture 15    Minimum Spanning Trees </vt:lpstr>
      <vt:lpstr>Spanning Tree</vt:lpstr>
      <vt:lpstr>Spanning Tree</vt:lpstr>
      <vt:lpstr>Spanning Tree</vt:lpstr>
      <vt:lpstr>Spanning Tree</vt:lpstr>
      <vt:lpstr>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Kruskal’s Algorithm for MSTs</vt:lpstr>
      <vt:lpstr>Prim’s Algorithm for MSTs</vt:lpstr>
      <vt:lpstr>Prim’s Algorithm for MSTs</vt:lpstr>
      <vt:lpstr>Prim’s Algorithm for MSTs</vt:lpstr>
      <vt:lpstr>Prim’s Algorithm for MSTs</vt:lpstr>
      <vt:lpstr>Prim’s Algorithm for MSTs</vt:lpstr>
      <vt:lpstr>Prim’s Algorithm for MSTs</vt:lpstr>
      <vt:lpstr>Prim’s Algorithm for MSTs</vt:lpstr>
      <vt:lpstr>Prim’s Algorithm for MSTs</vt:lpstr>
      <vt:lpstr>Prim’s Algorithm for MSTs</vt:lpstr>
      <vt:lpstr>Prim’s Algorithm for MSTs</vt:lpstr>
      <vt:lpstr>Prim’s Algorithm for MSTs</vt:lpstr>
      <vt:lpstr>Prim’s Algorithm for MSTs</vt:lpstr>
      <vt:lpstr>Prim’s Algorithm for MSTs</vt:lpstr>
      <vt:lpstr>Prim’s Algorithm for MSTs</vt:lpstr>
    </vt:vector>
  </TitlesOfParts>
  <Company>SUTD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L00 Introduction</dc:title>
  <dc:creator>Simon Lui</dc:creator>
  <cp:lastModifiedBy>Ioannis Panageas</cp:lastModifiedBy>
  <cp:revision>287</cp:revision>
  <dcterms:created xsi:type="dcterms:W3CDTF">2015-09-14T04:42:16Z</dcterms:created>
  <dcterms:modified xsi:type="dcterms:W3CDTF">2024-05-21T22:56:04Z</dcterms:modified>
</cp:coreProperties>
</file>