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17" r:id="rId6"/>
    <p:sldId id="277" r:id="rId7"/>
    <p:sldId id="278" r:id="rId8"/>
    <p:sldId id="279" r:id="rId9"/>
    <p:sldId id="272" r:id="rId10"/>
    <p:sldId id="393" r:id="rId11"/>
    <p:sldId id="394" r:id="rId12"/>
    <p:sldId id="395" r:id="rId13"/>
    <p:sldId id="391"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01E69-D3C3-4BC3-9A0C-680873236B68}" v="325" dt="2022-04-28T05:07:47.006"/>
    <p1510:client id="{C0B909B1-554E-2257-5C4D-33A64CCA4ADD}" v="234" dt="2022-04-27T14:31:26.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725" autoAdjust="0"/>
  </p:normalViewPr>
  <p:slideViewPr>
    <p:cSldViewPr snapToGrid="0">
      <p:cViewPr>
        <p:scale>
          <a:sx n="75" d="100"/>
          <a:sy n="75" d="100"/>
        </p:scale>
        <p:origin x="62" y="29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02/09/2022</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02/09/2022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02/09/2022</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02/09/2022</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6</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02/09/2022</a:t>
            </a:fld>
            <a:endParaRPr lang="en-GB"/>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GB"/>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GB"/>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GB"/>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GB"/>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GB"/>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GB"/>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GB">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GB"/>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GB"/>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GB"/>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GB"/>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GB"/>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GB"/>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GB"/>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GB"/>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GB"/>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GB"/>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GB"/>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GB"/>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GB"/>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GB">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GB"/>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GB">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GB"/>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GB"/>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GB"/>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GB"/>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GB"/>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GB"/>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GB"/>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GB"/>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GB"/>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GB"/>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GB"/>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fontScale="90000"/>
          </a:bodyPr>
          <a:lstStyle/>
          <a:p>
            <a:pPr rtl="0"/>
            <a:r>
              <a:rPr lang="en-GB" dirty="0"/>
              <a:t>Maternal mortality risks among Bangladeshi women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341181"/>
            <a:ext cx="3565524" cy="959482"/>
          </a:xfrm>
        </p:spPr>
        <p:txBody>
          <a:bodyPr rtlCol="0">
            <a:normAutofit/>
          </a:bodyPr>
          <a:lstStyle/>
          <a:p>
            <a:pPr rtl="0"/>
            <a:r>
              <a:rPr lang="en-GB" dirty="0" err="1">
                <a:ea typeface="Open Sans" panose="020B0606030504020204" pitchFamily="34" charset="0"/>
                <a:cs typeface="Open Sans" panose="020B0606030504020204" pitchFamily="34" charset="0"/>
              </a:rPr>
              <a:t>Panagiota</a:t>
            </a:r>
            <a:r>
              <a:rPr lang="en-GB" dirty="0">
                <a:ea typeface="Open Sans" panose="020B0606030504020204" pitchFamily="34" charset="0"/>
                <a:cs typeface="Open Sans" panose="020B0606030504020204" pitchFamily="34" charset="0"/>
              </a:rPr>
              <a:t> </a:t>
            </a:r>
            <a:r>
              <a:rPr lang="en-GB" dirty="0" err="1">
                <a:ea typeface="Open Sans" panose="020B0606030504020204" pitchFamily="34" charset="0"/>
                <a:cs typeface="Open Sans" panose="020B0606030504020204" pitchFamily="34" charset="0"/>
              </a:rPr>
              <a:t>Domestichou</a:t>
            </a:r>
            <a:endParaRPr lang="en-GB" dirty="0">
              <a:ea typeface="Open Sans" panose="020B0606030504020204" pitchFamily="34" charset="0"/>
              <a:cs typeface="Open Sans" panose="020B0606030504020204" pitchFamily="34" charset="0"/>
            </a:endParaRPr>
          </a:p>
          <a:p>
            <a:pPr rtl="0"/>
            <a:r>
              <a:rPr lang="en-GB" dirty="0">
                <a:ea typeface="Open Sans" panose="020B0606030504020204" pitchFamily="34" charset="0"/>
                <a:cs typeface="Open Sans" panose="020B0606030504020204" pitchFamily="34" charset="0"/>
              </a:rPr>
              <a:t>Joanna Tolpanniemi</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dirty="0" err="1"/>
              <a:t>Panagiota</a:t>
            </a:r>
            <a:r>
              <a:rPr lang="en-GB" dirty="0"/>
              <a:t> &amp; Joanna</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056343"/>
            <a:ext cx="9299693" cy="3744773"/>
          </a:xfrm>
        </p:spPr>
        <p:txBody>
          <a:bodyPr vert="horz" wrap="square" lIns="0" tIns="0" rIns="0" bIns="0" rtlCol="0" anchor="b" anchorCtr="0">
            <a:normAutofit/>
          </a:bodyPr>
          <a:lstStyle/>
          <a:p>
            <a:pPr rtl="0">
              <a:lnSpc>
                <a:spcPct val="100000"/>
              </a:lnSpc>
            </a:pPr>
            <a:r>
              <a:rPr lang="en-GB" sz="2400" b="0" i="0" dirty="0">
                <a:effectLst/>
                <a:latin typeface="+mn-lt"/>
              </a:rPr>
              <a:t>The aim of this project is to show the association between certain risk factors, like high blood pressure and high blood sugar level with maternal mortality in Bangladesh. Although the mortality ratio (deaths per 100 000 live births) is decreasing, it is still high. In 2017 there were 173 deaths, for example in Finland there were 3. Poverty, low socioeconomic status, and lack of access to healthcare facilities play a significant role but, in this project, we will be focusing strictly on health issues. </a:t>
            </a:r>
            <a:br>
              <a:rPr lang="en-GB" sz="1200" kern="1200" dirty="0">
                <a:latin typeface="+mj-lt"/>
                <a:ea typeface="+mj-ea"/>
                <a:cs typeface="+mj-cs"/>
              </a:rPr>
            </a:br>
            <a:endParaRPr lang="en-GB" sz="1200" kern="1200" dirty="0">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2</a:t>
            </a:fld>
            <a:endParaRPr lang="en-GB"/>
          </a:p>
        </p:txBody>
      </p:sp>
      <p:sp>
        <p:nvSpPr>
          <p:cNvPr id="5" name="TextBox 4">
            <a:extLst>
              <a:ext uri="{FF2B5EF4-FFF2-40B4-BE49-F238E27FC236}">
                <a16:creationId xmlns:a16="http://schemas.microsoft.com/office/drawing/2014/main" id="{D60E0620-5D28-4B5D-80C5-8FADCF89445F}"/>
              </a:ext>
            </a:extLst>
          </p:cNvPr>
          <p:cNvSpPr txBox="1"/>
          <p:nvPr/>
        </p:nvSpPr>
        <p:spPr>
          <a:xfrm flipH="1">
            <a:off x="550863" y="1189608"/>
            <a:ext cx="4198690" cy="707886"/>
          </a:xfrm>
          <a:prstGeom prst="rect">
            <a:avLst/>
          </a:prstGeom>
          <a:noFill/>
        </p:spPr>
        <p:txBody>
          <a:bodyPr wrap="square" rtlCol="0">
            <a:spAutoFit/>
          </a:bodyPr>
          <a:lstStyle/>
          <a:p>
            <a:r>
              <a:rPr lang="en-GB" sz="4000" dirty="0">
                <a:latin typeface="+mj-lt"/>
              </a:rPr>
              <a:t>Introduction</a:t>
            </a:r>
            <a:endParaRPr lang="en-FI" sz="4000" dirty="0">
              <a:latin typeface="+mj-lt"/>
            </a:endParaRPr>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7551" cy="507365"/>
          </a:xfrm>
        </p:spPr>
        <p:txBody>
          <a:bodyPr wrap="square" rtlCol="0" anchor="t">
            <a:noAutofit/>
          </a:bodyPr>
          <a:lstStyle/>
          <a:p>
            <a:pPr rtl="0"/>
            <a:r>
              <a:rPr lang="en-GB" sz="4000" dirty="0"/>
              <a:t>Risk of maternal death</a:t>
            </a:r>
          </a:p>
        </p:txBody>
      </p:sp>
      <p:sp>
        <p:nvSpPr>
          <p:cNvPr id="42" name="Text Placeholder 2">
            <a:extLst>
              <a:ext uri="{FF2B5EF4-FFF2-40B4-BE49-F238E27FC236}">
                <a16:creationId xmlns:a16="http://schemas.microsoft.com/office/drawing/2014/main" id="{E5D25CC8-7E03-97D8-3CDF-CF92A45878D2}"/>
              </a:ext>
            </a:extLst>
          </p:cNvPr>
          <p:cNvSpPr>
            <a:spLocks noGrp="1"/>
          </p:cNvSpPr>
          <p:nvPr>
            <p:ph type="body" idx="1"/>
          </p:nvPr>
        </p:nvSpPr>
        <p:spPr>
          <a:xfrm>
            <a:off x="550864" y="2418078"/>
            <a:ext cx="3563936" cy="416561"/>
          </a:xfrm>
        </p:spPr>
        <p:txBody>
          <a:bodyPr/>
          <a:lstStyle/>
          <a:p>
            <a:r>
              <a:rPr lang="en-US" sz="1600" dirty="0"/>
              <a:t>Risk in Numbers</a:t>
            </a:r>
          </a:p>
        </p:txBody>
      </p:sp>
      <p:sp>
        <p:nvSpPr>
          <p:cNvPr id="46" name="Text Placeholder 6">
            <a:extLst>
              <a:ext uri="{FF2B5EF4-FFF2-40B4-BE49-F238E27FC236}">
                <a16:creationId xmlns:a16="http://schemas.microsoft.com/office/drawing/2014/main" id="{E7AE496E-02F3-FF24-C137-E62995870632}"/>
              </a:ext>
            </a:extLst>
          </p:cNvPr>
          <p:cNvSpPr>
            <a:spLocks noGrp="1"/>
          </p:cNvSpPr>
          <p:nvPr>
            <p:ph type="body" sz="quarter" idx="3"/>
          </p:nvPr>
        </p:nvSpPr>
        <p:spPr>
          <a:xfrm>
            <a:off x="4259419" y="2834640"/>
            <a:ext cx="3208182" cy="336390"/>
          </a:xfrm>
        </p:spPr>
        <p:txBody>
          <a:bodyPr/>
          <a:lstStyle/>
          <a:p>
            <a:r>
              <a:rPr lang="en-US" sz="1600" dirty="0"/>
              <a:t>Risk in Percentage</a:t>
            </a:r>
          </a:p>
        </p:txBody>
      </p:sp>
      <p:pic>
        <p:nvPicPr>
          <p:cNvPr id="17" name="Content Placeholder 16" descr="Chart, bar chart&#10;&#10;Description automatically generated">
            <a:extLst>
              <a:ext uri="{FF2B5EF4-FFF2-40B4-BE49-F238E27FC236}">
                <a16:creationId xmlns:a16="http://schemas.microsoft.com/office/drawing/2014/main" id="{22EDB030-9708-45CF-A493-27323063A767}"/>
              </a:ext>
            </a:extLst>
          </p:cNvPr>
          <p:cNvPicPr>
            <a:picLocks noGrp="1" noChangeAspect="1"/>
          </p:cNvPicPr>
          <p:nvPr>
            <p:ph sz="quarter" idx="4"/>
          </p:nvPr>
        </p:nvPicPr>
        <p:blipFill rotWithShape="1">
          <a:blip r:embed="rId2"/>
          <a:srcRect t="57" r="1" b="1"/>
          <a:stretch/>
        </p:blipFill>
        <p:spPr>
          <a:xfrm>
            <a:off x="550862" y="2991657"/>
            <a:ext cx="3508755" cy="3515555"/>
          </a:xfrm>
          <a:noFill/>
        </p:spPr>
      </p:pic>
      <p:sp>
        <p:nvSpPr>
          <p:cNvPr id="37" name="Slide Number Placeholder 10">
            <a:extLst>
              <a:ext uri="{FF2B5EF4-FFF2-40B4-BE49-F238E27FC236}">
                <a16:creationId xmlns:a16="http://schemas.microsoft.com/office/drawing/2014/main" id="{598C6E45-525F-2973-64B7-6847D2BF07B8}"/>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n-GB" smtClean="0"/>
              <a:pPr rtl="0">
                <a:spcAft>
                  <a:spcPts val="600"/>
                </a:spcAft>
              </a:pPr>
              <a:t>3</a:t>
            </a:fld>
            <a:endParaRPr lang="en-GB"/>
          </a:p>
        </p:txBody>
      </p:sp>
      <p:sp>
        <p:nvSpPr>
          <p:cNvPr id="6" name="Slide Number Placeholder 5" hidden="1">
            <a:extLst>
              <a:ext uri="{FF2B5EF4-FFF2-40B4-BE49-F238E27FC236}">
                <a16:creationId xmlns:a16="http://schemas.microsoft.com/office/drawing/2014/main" id="{705C33DF-36C9-49E9-B48D-A320B179C4D4}"/>
              </a:ext>
            </a:extLst>
          </p:cNvPr>
          <p:cNvSpPr>
            <a:spLocks noGrp="1"/>
          </p:cNvSpPr>
          <p:nvPr>
            <p:ph type="sldNum" sz="quarter" idx="4294967295"/>
          </p:nvPr>
        </p:nvSpPr>
        <p:spPr>
          <a:xfrm>
            <a:off x="9948863" y="6507212"/>
            <a:ext cx="1692274" cy="153888"/>
          </a:xfrm>
        </p:spPr>
        <p:txBody>
          <a:bodyPr rtlCol="0"/>
          <a:lstStyle/>
          <a:p>
            <a:pPr rtl="0">
              <a:spcAft>
                <a:spcPts val="600"/>
              </a:spcAft>
            </a:pPr>
            <a:fld id="{DBA1B0FB-D917-4C8C-928F-313BD683BF39}" type="slidenum">
              <a:rPr lang="en-GB" smtClean="0"/>
              <a:pPr rtl="0">
                <a:spcAft>
                  <a:spcPts val="600"/>
                </a:spcAft>
              </a:pPr>
              <a:t>3</a:t>
            </a:fld>
            <a:endParaRPr lang="en-GB"/>
          </a:p>
        </p:txBody>
      </p:sp>
      <p:pic>
        <p:nvPicPr>
          <p:cNvPr id="24" name="Picture 23" descr="Chart, pie chart&#10;&#10;Description automatically generated">
            <a:extLst>
              <a:ext uri="{FF2B5EF4-FFF2-40B4-BE49-F238E27FC236}">
                <a16:creationId xmlns:a16="http://schemas.microsoft.com/office/drawing/2014/main" id="{16D5819B-400F-4EBD-BAF2-CA7273828898}"/>
              </a:ext>
            </a:extLst>
          </p:cNvPr>
          <p:cNvPicPr>
            <a:picLocks noChangeAspect="1"/>
          </p:cNvPicPr>
          <p:nvPr/>
        </p:nvPicPr>
        <p:blipFill>
          <a:blip r:embed="rId3"/>
          <a:stretch>
            <a:fillRect/>
          </a:stretch>
        </p:blipFill>
        <p:spPr>
          <a:xfrm>
            <a:off x="4259419" y="3352259"/>
            <a:ext cx="3734124" cy="3154953"/>
          </a:xfrm>
          <a:prstGeom prst="rect">
            <a:avLst/>
          </a:prstGeom>
        </p:spPr>
      </p:pic>
      <p:pic>
        <p:nvPicPr>
          <p:cNvPr id="26" name="Picture 25" descr="Text&#10;&#10;Description automatically generated">
            <a:extLst>
              <a:ext uri="{FF2B5EF4-FFF2-40B4-BE49-F238E27FC236}">
                <a16:creationId xmlns:a16="http://schemas.microsoft.com/office/drawing/2014/main" id="{3F4421F6-BB63-44EB-83BF-1AC88B565929}"/>
              </a:ext>
            </a:extLst>
          </p:cNvPr>
          <p:cNvPicPr>
            <a:picLocks noChangeAspect="1"/>
          </p:cNvPicPr>
          <p:nvPr/>
        </p:nvPicPr>
        <p:blipFill>
          <a:blip r:embed="rId4"/>
          <a:stretch>
            <a:fillRect/>
          </a:stretch>
        </p:blipFill>
        <p:spPr>
          <a:xfrm>
            <a:off x="8132385" y="3338310"/>
            <a:ext cx="741853" cy="554831"/>
          </a:xfrm>
          <a:prstGeom prst="rect">
            <a:avLst/>
          </a:prstGeom>
        </p:spPr>
      </p:pic>
      <p:sp>
        <p:nvSpPr>
          <p:cNvPr id="32" name="TextBox 31">
            <a:extLst>
              <a:ext uri="{FF2B5EF4-FFF2-40B4-BE49-F238E27FC236}">
                <a16:creationId xmlns:a16="http://schemas.microsoft.com/office/drawing/2014/main" id="{A0B2E41F-0AD4-403D-9481-8B353F55788A}"/>
              </a:ext>
            </a:extLst>
          </p:cNvPr>
          <p:cNvSpPr txBox="1"/>
          <p:nvPr/>
        </p:nvSpPr>
        <p:spPr>
          <a:xfrm>
            <a:off x="550862" y="1237870"/>
            <a:ext cx="9924098" cy="1200329"/>
          </a:xfrm>
          <a:prstGeom prst="rect">
            <a:avLst/>
          </a:prstGeom>
          <a:noFill/>
        </p:spPr>
        <p:txBody>
          <a:bodyPr wrap="square" rtlCol="0">
            <a:spAutoFit/>
          </a:bodyPr>
          <a:lstStyle/>
          <a:p>
            <a:r>
              <a:rPr lang="en-GB" sz="2400" b="0" i="0" dirty="0">
                <a:effectLst/>
              </a:rPr>
              <a:t>In the dataset we have 1014 patients, 272 (26,82%) of them is at high risk of facing maternal death. 336 (33,14%) is at middle risk, so as you can see the numbers are high.</a:t>
            </a:r>
            <a:endParaRPr lang="en-FI" sz="2400" dirty="0"/>
          </a:p>
        </p:txBody>
      </p:sp>
    </p:spTree>
    <p:extLst>
      <p:ext uri="{BB962C8B-B14F-4D97-AF65-F5344CB8AC3E}">
        <p14:creationId xmlns:p14="http://schemas.microsoft.com/office/powerpoint/2010/main" val="374028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751205"/>
          </a:xfrm>
        </p:spPr>
        <p:txBody>
          <a:bodyPr wrap="square" rtlCol="0" anchor="t">
            <a:normAutofit/>
          </a:bodyPr>
          <a:lstStyle/>
          <a:p>
            <a:pPr rtl="0"/>
            <a:r>
              <a:rPr lang="en-GB" dirty="0"/>
              <a:t>Risk vs age</a:t>
            </a:r>
          </a:p>
        </p:txBody>
      </p:sp>
      <p:pic>
        <p:nvPicPr>
          <p:cNvPr id="6" name="Content Placeholder 5" descr="Chart, histogram&#10;&#10;Description automatically generated">
            <a:extLst>
              <a:ext uri="{FF2B5EF4-FFF2-40B4-BE49-F238E27FC236}">
                <a16:creationId xmlns:a16="http://schemas.microsoft.com/office/drawing/2014/main" id="{5F1A7C5A-EC36-4D7F-94DE-235B28323B33}"/>
              </a:ext>
            </a:extLst>
          </p:cNvPr>
          <p:cNvPicPr>
            <a:picLocks noGrp="1" noChangeAspect="1"/>
          </p:cNvPicPr>
          <p:nvPr>
            <p:ph sz="half" idx="1"/>
          </p:nvPr>
        </p:nvPicPr>
        <p:blipFill>
          <a:blip r:embed="rId2"/>
          <a:stretch>
            <a:fillRect/>
          </a:stretch>
        </p:blipFill>
        <p:spPr>
          <a:xfrm>
            <a:off x="550862" y="2830017"/>
            <a:ext cx="5435600" cy="3302126"/>
          </a:xfrm>
          <a:noFill/>
        </p:spPr>
      </p:pic>
      <p:pic>
        <p:nvPicPr>
          <p:cNvPr id="8" name="Content Placeholder 7" descr="Chart, histogram&#10;&#10;Description automatically generated">
            <a:extLst>
              <a:ext uri="{FF2B5EF4-FFF2-40B4-BE49-F238E27FC236}">
                <a16:creationId xmlns:a16="http://schemas.microsoft.com/office/drawing/2014/main" id="{E01D38B0-0B0D-4B45-AFB4-82A5C0F7F4A1}"/>
              </a:ext>
            </a:extLst>
          </p:cNvPr>
          <p:cNvPicPr>
            <a:picLocks noGrp="1" noChangeAspect="1"/>
          </p:cNvPicPr>
          <p:nvPr>
            <p:ph sz="half" idx="2"/>
          </p:nvPr>
        </p:nvPicPr>
        <p:blipFill>
          <a:blip r:embed="rId3"/>
          <a:stretch>
            <a:fillRect/>
          </a:stretch>
        </p:blipFill>
        <p:spPr>
          <a:xfrm>
            <a:off x="6205537" y="2808418"/>
            <a:ext cx="5435600" cy="3345324"/>
          </a:xfr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n-GB" smtClean="0"/>
              <a:pPr rtl="0">
                <a:spcAft>
                  <a:spcPts val="600"/>
                </a:spcAft>
              </a:pPr>
              <a:t>4</a:t>
            </a:fld>
            <a:endParaRPr lang="en-GB"/>
          </a:p>
        </p:txBody>
      </p:sp>
      <p:sp>
        <p:nvSpPr>
          <p:cNvPr id="10" name="TextBox 9">
            <a:extLst>
              <a:ext uri="{FF2B5EF4-FFF2-40B4-BE49-F238E27FC236}">
                <a16:creationId xmlns:a16="http://schemas.microsoft.com/office/drawing/2014/main" id="{A0E1463B-09AC-4D95-9BE3-21D99386DEC4}"/>
              </a:ext>
            </a:extLst>
          </p:cNvPr>
          <p:cNvSpPr txBox="1"/>
          <p:nvPr/>
        </p:nvSpPr>
        <p:spPr>
          <a:xfrm>
            <a:off x="550862" y="1674318"/>
            <a:ext cx="8237538" cy="923330"/>
          </a:xfrm>
          <a:prstGeom prst="rect">
            <a:avLst/>
          </a:prstGeom>
          <a:noFill/>
        </p:spPr>
        <p:txBody>
          <a:bodyPr wrap="square" rtlCol="0">
            <a:spAutoFit/>
          </a:bodyPr>
          <a:lstStyle/>
          <a:p>
            <a:r>
              <a:rPr lang="en-GB" b="0" i="0" dirty="0">
                <a:effectLst/>
                <a:latin typeface="Arial" panose="020B0604020202020204" pitchFamily="34" charset="0"/>
              </a:rPr>
              <a:t>The range of “Age” is 10-70. </a:t>
            </a:r>
            <a:r>
              <a:rPr lang="en-GB" dirty="0">
                <a:latin typeface="Arial" panose="020B0604020202020204" pitchFamily="34" charset="0"/>
              </a:rPr>
              <a:t>At the lowest risk are girls of age 15 (5,523%), at the highest risk are women at age of 40 (3,353%). Because the percentage difference is small, the “Age” doesn’t seem to be a relevant risk factor.</a:t>
            </a:r>
            <a:endParaRPr lang="en-FI" dirty="0"/>
          </a:p>
        </p:txBody>
      </p:sp>
    </p:spTree>
    <p:extLst>
      <p:ext uri="{BB962C8B-B14F-4D97-AF65-F5344CB8AC3E}">
        <p14:creationId xmlns:p14="http://schemas.microsoft.com/office/powerpoint/2010/main" val="249694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11090274" cy="1332000"/>
          </a:xfrm>
        </p:spPr>
        <p:txBody>
          <a:bodyPr wrap="square" rtlCol="0" anchor="t">
            <a:normAutofit/>
          </a:bodyPr>
          <a:lstStyle/>
          <a:p>
            <a:pPr rtl="0"/>
            <a:r>
              <a:rPr lang="en-GB" dirty="0"/>
              <a:t>Risk vs blood sugar level</a:t>
            </a:r>
          </a:p>
        </p:txBody>
      </p:sp>
      <p:pic>
        <p:nvPicPr>
          <p:cNvPr id="7" name="Picture Placeholder 6" descr="Chart, pie chart&#10;&#10;Description automatically generated">
            <a:extLst>
              <a:ext uri="{FF2B5EF4-FFF2-40B4-BE49-F238E27FC236}">
                <a16:creationId xmlns:a16="http://schemas.microsoft.com/office/drawing/2014/main" id="{C9807946-2A9C-4717-AD30-231D259913C0}"/>
              </a:ext>
            </a:extLst>
          </p:cNvPr>
          <p:cNvPicPr>
            <a:picLocks noGrp="1" noChangeAspect="1"/>
          </p:cNvPicPr>
          <p:nvPr>
            <p:ph sz="half" idx="1"/>
          </p:nvPr>
        </p:nvPicPr>
        <p:blipFill>
          <a:blip r:embed="rId2"/>
          <a:stretch>
            <a:fillRect/>
          </a:stretch>
        </p:blipFill>
        <p:spPr>
          <a:xfrm>
            <a:off x="762001" y="1727200"/>
            <a:ext cx="4309698" cy="4365625"/>
          </a:xfrm>
          <a:noFill/>
        </p:spPr>
      </p:pic>
      <p:sp>
        <p:nvSpPr>
          <p:cNvPr id="32" name="Content Placeholder 3">
            <a:extLst>
              <a:ext uri="{FF2B5EF4-FFF2-40B4-BE49-F238E27FC236}">
                <a16:creationId xmlns:a16="http://schemas.microsoft.com/office/drawing/2014/main" id="{C913227F-6503-7E3C-BF94-D199AB5EA6EA}"/>
              </a:ext>
            </a:extLst>
          </p:cNvPr>
          <p:cNvSpPr>
            <a:spLocks noGrp="1"/>
          </p:cNvSpPr>
          <p:nvPr>
            <p:ph sz="half" idx="2"/>
          </p:nvPr>
        </p:nvSpPr>
        <p:spPr>
          <a:xfrm>
            <a:off x="6205538" y="2097174"/>
            <a:ext cx="5435600" cy="4649065"/>
          </a:xfrm>
        </p:spPr>
        <p:txBody>
          <a:bodyPr/>
          <a:lstStyle/>
          <a:p>
            <a:pPr marL="0" indent="0">
              <a:buNone/>
            </a:pPr>
            <a:r>
              <a:rPr lang="en-GB" b="0" i="0" dirty="0">
                <a:solidFill>
                  <a:schemeClr val="tx1"/>
                </a:solidFill>
                <a:effectLst/>
              </a:rPr>
              <a:t>A fasting blood sugar level less than 100 mg/dL (5.6 mmol/L) is normal.  A fasting blood sugar level from 100 to 125 mg/dL (5.6 to 6.9 mmol/L) is considered prediabetes. </a:t>
            </a:r>
            <a:r>
              <a:rPr lang="en-GB" dirty="0">
                <a:solidFill>
                  <a:schemeClr val="tx1"/>
                </a:solidFill>
              </a:rPr>
              <a:t>Sugar level over </a:t>
            </a:r>
            <a:r>
              <a:rPr lang="en-GB" b="0" i="0" dirty="0">
                <a:solidFill>
                  <a:schemeClr val="tx1"/>
                </a:solidFill>
                <a:effectLst/>
              </a:rPr>
              <a:t>126 mg/dL (7 mmol/L) is considered as a diabetes.</a:t>
            </a:r>
          </a:p>
          <a:p>
            <a:r>
              <a:rPr lang="en-US" dirty="0">
                <a:solidFill>
                  <a:schemeClr val="tx1"/>
                </a:solidFill>
              </a:rPr>
              <a:t>The dataset shows that patients with high blood sugar level are at a big risk of facing maternal death. </a:t>
            </a:r>
          </a:p>
          <a:p>
            <a:r>
              <a:rPr lang="en-US" dirty="0">
                <a:solidFill>
                  <a:schemeClr val="tx1"/>
                </a:solidFill>
              </a:rPr>
              <a:t>40,04% of patients with normal blood sugars are at low risk.</a:t>
            </a:r>
          </a:p>
          <a:p>
            <a:r>
              <a:rPr lang="en-US" dirty="0">
                <a:solidFill>
                  <a:schemeClr val="tx1"/>
                </a:solidFill>
              </a:rPr>
              <a:t>Blood sugar level seems to be a very important factor in predicting death of the mother.</a:t>
            </a:r>
          </a:p>
          <a:p>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n-GB" smtClean="0"/>
              <a:pPr rtl="0">
                <a:spcAft>
                  <a:spcPts val="600"/>
                </a:spcAft>
              </a:pPr>
              <a:t>5</a:t>
            </a:fld>
            <a:endParaRPr lang="en-GB"/>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wrap="square" rtlCol="0" anchor="t">
            <a:normAutofit/>
          </a:bodyPr>
          <a:lstStyle/>
          <a:p>
            <a:pPr rtl="0"/>
            <a:r>
              <a:rPr lang="en-GB" dirty="0"/>
              <a:t>Risk vs blood pressure</a:t>
            </a:r>
          </a:p>
        </p:txBody>
      </p:sp>
      <p:pic>
        <p:nvPicPr>
          <p:cNvPr id="10" name="Content Placeholder 9" descr="Chart, bar chart&#10;&#10;Description automatically generated">
            <a:extLst>
              <a:ext uri="{FF2B5EF4-FFF2-40B4-BE49-F238E27FC236}">
                <a16:creationId xmlns:a16="http://schemas.microsoft.com/office/drawing/2014/main" id="{27A16252-E339-465B-BDEC-E9EDDE16757F}"/>
              </a:ext>
            </a:extLst>
          </p:cNvPr>
          <p:cNvPicPr>
            <a:picLocks noGrp="1" noChangeAspect="1"/>
          </p:cNvPicPr>
          <p:nvPr>
            <p:ph sz="half" idx="1"/>
          </p:nvPr>
        </p:nvPicPr>
        <p:blipFill>
          <a:blip r:embed="rId3"/>
          <a:stretch>
            <a:fillRect/>
          </a:stretch>
        </p:blipFill>
        <p:spPr>
          <a:xfrm>
            <a:off x="904240" y="1554480"/>
            <a:ext cx="3677992" cy="4538345"/>
          </a:xfrm>
          <a:noFill/>
        </p:spPr>
      </p:pic>
      <p:sp>
        <p:nvSpPr>
          <p:cNvPr id="15" name="Content Placeholder 3">
            <a:extLst>
              <a:ext uri="{FF2B5EF4-FFF2-40B4-BE49-F238E27FC236}">
                <a16:creationId xmlns:a16="http://schemas.microsoft.com/office/drawing/2014/main" id="{CB0CFB45-E821-8B56-1628-FA5D1A27DF52}"/>
              </a:ext>
            </a:extLst>
          </p:cNvPr>
          <p:cNvSpPr>
            <a:spLocks noGrp="1"/>
          </p:cNvSpPr>
          <p:nvPr>
            <p:ph sz="half" idx="2"/>
          </p:nvPr>
        </p:nvSpPr>
        <p:spPr>
          <a:xfrm>
            <a:off x="6205538" y="1371600"/>
            <a:ext cx="5435600" cy="5486400"/>
          </a:xfrm>
        </p:spPr>
        <p:txBody>
          <a:bodyPr/>
          <a:lstStyle/>
          <a:p>
            <a:pPr algn="l">
              <a:buFont typeface="Arial" panose="020B0604020202020204" pitchFamily="34" charset="0"/>
              <a:buChar char="•"/>
            </a:pPr>
            <a:r>
              <a:rPr lang="en-GB" i="0" dirty="0">
                <a:solidFill>
                  <a:schemeClr val="tx1"/>
                </a:solidFill>
                <a:effectLst/>
              </a:rPr>
              <a:t>Normal blood pressure for most adults is less or 120 </a:t>
            </a:r>
            <a:r>
              <a:rPr lang="en-GB" i="0" dirty="0">
                <a:solidFill>
                  <a:srgbClr val="FFFFFF"/>
                </a:solidFill>
                <a:effectLst/>
              </a:rPr>
              <a:t>mm Hg </a:t>
            </a:r>
            <a:r>
              <a:rPr lang="en-GB" i="0" dirty="0">
                <a:solidFill>
                  <a:schemeClr val="tx1"/>
                </a:solidFill>
                <a:effectLst/>
              </a:rPr>
              <a:t>(systolic) and less or 80 </a:t>
            </a:r>
            <a:r>
              <a:rPr lang="en-GB" i="0" dirty="0">
                <a:solidFill>
                  <a:srgbClr val="FFFFFF"/>
                </a:solidFill>
                <a:effectLst/>
              </a:rPr>
              <a:t>mm Hg</a:t>
            </a:r>
            <a:r>
              <a:rPr lang="en-GB" i="0" dirty="0">
                <a:solidFill>
                  <a:schemeClr val="tx1"/>
                </a:solidFill>
                <a:effectLst/>
              </a:rPr>
              <a:t> (diastolic).</a:t>
            </a:r>
          </a:p>
          <a:p>
            <a:pPr algn="l">
              <a:buFont typeface="Arial" panose="020B0604020202020204" pitchFamily="34" charset="0"/>
              <a:buChar char="•"/>
            </a:pPr>
            <a:r>
              <a:rPr lang="en-GB" i="0" dirty="0">
                <a:solidFill>
                  <a:schemeClr val="tx1"/>
                </a:solidFill>
                <a:effectLst/>
              </a:rPr>
              <a:t>High blood pressure is defined as 130 </a:t>
            </a:r>
            <a:r>
              <a:rPr lang="en-GB" i="0" dirty="0">
                <a:solidFill>
                  <a:srgbClr val="FFFFFF"/>
                </a:solidFill>
                <a:effectLst/>
              </a:rPr>
              <a:t>mm Hg </a:t>
            </a:r>
            <a:r>
              <a:rPr lang="en-GB" i="0" dirty="0">
                <a:solidFill>
                  <a:schemeClr val="tx1"/>
                </a:solidFill>
                <a:effectLst/>
              </a:rPr>
              <a:t>or higher for the systolic pressure, and 90 </a:t>
            </a:r>
            <a:r>
              <a:rPr lang="en-GB" i="0" dirty="0">
                <a:solidFill>
                  <a:srgbClr val="FFFFFF"/>
                </a:solidFill>
                <a:effectLst/>
              </a:rPr>
              <a:t>mm Hg </a:t>
            </a:r>
            <a:r>
              <a:rPr lang="en-GB" i="0" dirty="0">
                <a:solidFill>
                  <a:schemeClr val="tx1"/>
                </a:solidFill>
                <a:effectLst/>
              </a:rPr>
              <a:t>or higher for the diastolic pressure.</a:t>
            </a:r>
          </a:p>
          <a:p>
            <a:pPr algn="l">
              <a:buFont typeface="Arial" panose="020B0604020202020204" pitchFamily="34" charset="0"/>
              <a:buChar char="•"/>
            </a:pPr>
            <a:r>
              <a:rPr lang="en-GB" dirty="0">
                <a:solidFill>
                  <a:schemeClr val="tx1"/>
                </a:solidFill>
              </a:rPr>
              <a:t>From the charts can be seen that the average systolic blood pressure around 105 and diastolic blood pressure around 72 are related to low risk of maternal death.</a:t>
            </a:r>
          </a:p>
          <a:p>
            <a:pPr algn="l">
              <a:buFont typeface="Arial" panose="020B0604020202020204" pitchFamily="34" charset="0"/>
              <a:buChar char="•"/>
            </a:pPr>
            <a:r>
              <a:rPr lang="en-GB" dirty="0">
                <a:solidFill>
                  <a:schemeClr val="tx1"/>
                </a:solidFill>
              </a:rPr>
              <a:t>However, average blood pressures shown in the chart are almost within healthy range: high risk is associated here with average systolic blood pressure around 124 and diastolic bp around 85.</a:t>
            </a:r>
          </a:p>
          <a:p>
            <a:pPr algn="l">
              <a:buFont typeface="Arial" panose="020B0604020202020204" pitchFamily="34" charset="0"/>
              <a:buChar char="•"/>
            </a:pPr>
            <a:endParaRPr lang="en-GB" i="0" dirty="0">
              <a:solidFill>
                <a:schemeClr val="tx1"/>
              </a:solidFill>
              <a:effectLst/>
            </a:endParaRPr>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EA48-0CD5-4204-AF9D-9555E5B16CDD}"/>
              </a:ext>
            </a:extLst>
          </p:cNvPr>
          <p:cNvSpPr>
            <a:spLocks noGrp="1"/>
          </p:cNvSpPr>
          <p:nvPr>
            <p:ph type="title"/>
          </p:nvPr>
        </p:nvSpPr>
        <p:spPr>
          <a:xfrm>
            <a:off x="550862" y="549275"/>
            <a:ext cx="11091600" cy="923925"/>
          </a:xfrm>
        </p:spPr>
        <p:txBody>
          <a:bodyPr wrap="square" anchor="t">
            <a:normAutofit/>
          </a:bodyPr>
          <a:lstStyle/>
          <a:p>
            <a:r>
              <a:rPr lang="en-GB" sz="4000" dirty="0"/>
              <a:t>Risk vs blood sugar and diastolic blood pressure</a:t>
            </a:r>
            <a:endParaRPr lang="en-FI" sz="4000" dirty="0"/>
          </a:p>
        </p:txBody>
      </p:sp>
      <p:sp>
        <p:nvSpPr>
          <p:cNvPr id="7" name="Slide Number Placeholder 6">
            <a:extLst>
              <a:ext uri="{FF2B5EF4-FFF2-40B4-BE49-F238E27FC236}">
                <a16:creationId xmlns:a16="http://schemas.microsoft.com/office/drawing/2014/main" id="{B10CB184-49E4-4F9F-ABEF-823D2446DAEC}"/>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n-GB" smtClean="0"/>
              <a:pPr rtl="0">
                <a:spcAft>
                  <a:spcPts val="600"/>
                </a:spcAft>
              </a:pPr>
              <a:t>7</a:t>
            </a:fld>
            <a:endParaRPr lang="en-GB"/>
          </a:p>
        </p:txBody>
      </p:sp>
      <p:sp>
        <p:nvSpPr>
          <p:cNvPr id="10" name="TextBox 9">
            <a:extLst>
              <a:ext uri="{FF2B5EF4-FFF2-40B4-BE49-F238E27FC236}">
                <a16:creationId xmlns:a16="http://schemas.microsoft.com/office/drawing/2014/main" id="{A9A78B4D-7916-49CF-87A3-34E94CC5364A}"/>
              </a:ext>
            </a:extLst>
          </p:cNvPr>
          <p:cNvSpPr txBox="1"/>
          <p:nvPr/>
        </p:nvSpPr>
        <p:spPr>
          <a:xfrm>
            <a:off x="9424841" y="1643494"/>
            <a:ext cx="2397760" cy="2862322"/>
          </a:xfrm>
          <a:prstGeom prst="rect">
            <a:avLst/>
          </a:prstGeom>
          <a:noFill/>
        </p:spPr>
        <p:txBody>
          <a:bodyPr wrap="square" lIns="91440" tIns="45720" rIns="91440" bIns="45720" rtlCol="0" anchor="t">
            <a:spAutoFit/>
          </a:bodyPr>
          <a:lstStyle/>
          <a:p>
            <a:endParaRPr lang="en-GB" dirty="0"/>
          </a:p>
          <a:p>
            <a:endParaRPr lang="en-GB" dirty="0"/>
          </a:p>
          <a:p>
            <a:r>
              <a:rPr lang="en-GB" dirty="0">
                <a:ea typeface="+mn-lt"/>
                <a:cs typeface="+mn-lt"/>
              </a:rPr>
              <a:t> The trend line in case of  “low risk” shows strong correlation between low blood sugar level and low risk of maternal death.</a:t>
            </a:r>
            <a:endParaRPr lang="en-GB" dirty="0"/>
          </a:p>
          <a:p>
            <a:endParaRPr lang="en-GB" dirty="0"/>
          </a:p>
          <a:p>
            <a:endParaRPr lang="en-GB" dirty="0"/>
          </a:p>
        </p:txBody>
      </p:sp>
      <p:pic>
        <p:nvPicPr>
          <p:cNvPr id="14" name="Content Placeholder 13" descr="Chart, scatter chart&#10;&#10;Description automatically generated">
            <a:extLst>
              <a:ext uri="{FF2B5EF4-FFF2-40B4-BE49-F238E27FC236}">
                <a16:creationId xmlns:a16="http://schemas.microsoft.com/office/drawing/2014/main" id="{0A9CEB94-637C-482B-AB42-663A20F5303F}"/>
              </a:ext>
            </a:extLst>
          </p:cNvPr>
          <p:cNvPicPr>
            <a:picLocks noGrp="1" noChangeAspect="1"/>
          </p:cNvPicPr>
          <p:nvPr>
            <p:ph idx="1"/>
          </p:nvPr>
        </p:nvPicPr>
        <p:blipFill>
          <a:blip r:embed="rId2"/>
          <a:stretch>
            <a:fillRect/>
          </a:stretch>
        </p:blipFill>
        <p:spPr>
          <a:xfrm>
            <a:off x="752805" y="1643494"/>
            <a:ext cx="8045755" cy="3995305"/>
          </a:xfrm>
        </p:spPr>
      </p:pic>
    </p:spTree>
    <p:extLst>
      <p:ext uri="{BB962C8B-B14F-4D97-AF65-F5344CB8AC3E}">
        <p14:creationId xmlns:p14="http://schemas.microsoft.com/office/powerpoint/2010/main" val="379179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A0A8-CEE3-4942-BEA3-53016EB202F5}"/>
              </a:ext>
            </a:extLst>
          </p:cNvPr>
          <p:cNvSpPr>
            <a:spLocks noGrp="1"/>
          </p:cNvSpPr>
          <p:nvPr>
            <p:ph type="ctrTitle"/>
          </p:nvPr>
        </p:nvSpPr>
        <p:spPr>
          <a:xfrm>
            <a:off x="731520" y="549275"/>
            <a:ext cx="5256530" cy="1452245"/>
          </a:xfrm>
        </p:spPr>
        <p:txBody>
          <a:bodyPr/>
          <a:lstStyle/>
          <a:p>
            <a:r>
              <a:rPr lang="en-GB" dirty="0"/>
              <a:t>Conclusions</a:t>
            </a:r>
            <a:endParaRPr lang="en-FI" dirty="0"/>
          </a:p>
        </p:txBody>
      </p:sp>
      <p:sp>
        <p:nvSpPr>
          <p:cNvPr id="3" name="Subtitle 2">
            <a:extLst>
              <a:ext uri="{FF2B5EF4-FFF2-40B4-BE49-F238E27FC236}">
                <a16:creationId xmlns:a16="http://schemas.microsoft.com/office/drawing/2014/main" id="{80EADC4B-DD74-4057-9E8A-DF8C59BFB6A1}"/>
              </a:ext>
            </a:extLst>
          </p:cNvPr>
          <p:cNvSpPr>
            <a:spLocks noGrp="1"/>
          </p:cNvSpPr>
          <p:nvPr>
            <p:ph type="subTitle" idx="1"/>
          </p:nvPr>
        </p:nvSpPr>
        <p:spPr>
          <a:xfrm>
            <a:off x="550863" y="2357120"/>
            <a:ext cx="10269537" cy="3735706"/>
          </a:xfrm>
        </p:spPr>
        <p:txBody>
          <a:bodyPr/>
          <a:lstStyle/>
          <a:p>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GB" sz="2000" dirty="0">
                <a:solidFill>
                  <a:schemeClr val="tx1"/>
                </a:solidFill>
                <a:effectLst/>
                <a:ea typeface="Calibri" panose="020F0502020204030204" pitchFamily="34" charset="0"/>
                <a:cs typeface="Calibri" panose="020F0502020204030204" pitchFamily="34" charset="0"/>
              </a:rPr>
              <a:t>From the data set it is pointed out that elevated risk of maternal death is related to high blood sugar levels and elevated blood pressure.  Higher blood sugar level is the risk factor number one. These findings might be </a:t>
            </a:r>
            <a:r>
              <a:rPr lang="en-FI" sz="2000" dirty="0">
                <a:solidFill>
                  <a:schemeClr val="tx1"/>
                </a:solidFill>
                <a:effectLst/>
                <a:ea typeface="Calibri" panose="020F0502020204030204" pitchFamily="34" charset="0"/>
                <a:cs typeface="Calibri" panose="020F0502020204030204" pitchFamily="34" charset="0"/>
              </a:rPr>
              <a:t>sufficient to predict </a:t>
            </a:r>
            <a:r>
              <a:rPr lang="en-GB" sz="2000" dirty="0">
                <a:solidFill>
                  <a:schemeClr val="tx1"/>
                </a:solidFill>
                <a:effectLst/>
                <a:ea typeface="Calibri" panose="020F0502020204030204" pitchFamily="34" charset="0"/>
                <a:cs typeface="Calibri" panose="020F0502020204030204" pitchFamily="34" charset="0"/>
              </a:rPr>
              <a:t>survival rate of patients</a:t>
            </a:r>
            <a:r>
              <a:rPr lang="en-FI" sz="2000" dirty="0">
                <a:solidFill>
                  <a:schemeClr val="tx1"/>
                </a:solidFill>
                <a:effectLst/>
                <a:ea typeface="Calibri" panose="020F0502020204030204" pitchFamily="34" charset="0"/>
                <a:cs typeface="Calibri" panose="020F0502020204030204" pitchFamily="34" charset="0"/>
              </a:rPr>
              <a:t> from medical records</a:t>
            </a:r>
            <a:r>
              <a:rPr lang="en-GB" sz="2000" dirty="0">
                <a:solidFill>
                  <a:schemeClr val="tx1"/>
                </a:solidFill>
                <a:effectLst/>
                <a:ea typeface="Calibri" panose="020F0502020204030204" pitchFamily="34" charset="0"/>
                <a:cs typeface="Calibri" panose="020F0502020204030204" pitchFamily="34" charset="0"/>
              </a:rPr>
              <a:t>. The health care staff can use these results as a tool in their job when estimating the risk of maternal death. </a:t>
            </a:r>
            <a:endParaRPr lang="en-FI" sz="2000" dirty="0">
              <a:solidFill>
                <a:schemeClr val="tx1"/>
              </a:solidFill>
              <a:effectLst/>
              <a:ea typeface="Calibri" panose="020F0502020204030204" pitchFamily="34" charset="0"/>
              <a:cs typeface="Times New Roman" panose="02020603050405020304" pitchFamily="18" charset="0"/>
            </a:endParaRPr>
          </a:p>
          <a:p>
            <a:endParaRPr lang="en-FI" dirty="0"/>
          </a:p>
        </p:txBody>
      </p:sp>
      <p:sp>
        <p:nvSpPr>
          <p:cNvPr id="8" name="Slide Number Placeholder 7">
            <a:extLst>
              <a:ext uri="{FF2B5EF4-FFF2-40B4-BE49-F238E27FC236}">
                <a16:creationId xmlns:a16="http://schemas.microsoft.com/office/drawing/2014/main" id="{1967C608-3F66-478D-984C-C09C7C38E749}"/>
              </a:ext>
            </a:extLst>
          </p:cNvPr>
          <p:cNvSpPr>
            <a:spLocks noGrp="1"/>
          </p:cNvSpPr>
          <p:nvPr>
            <p:ph type="sldNum" sz="quarter" idx="12"/>
          </p:nvPr>
        </p:nvSpPr>
        <p:spPr/>
        <p:txBody>
          <a:bodyPr/>
          <a:lstStyle/>
          <a:p>
            <a:pPr rtl="0"/>
            <a:fld id="{DBA1B0FB-D917-4C8C-928F-313BD683BF39}" type="slidenum">
              <a:rPr lang="en-GB" smtClean="0"/>
              <a:t>8</a:t>
            </a:fld>
            <a:endParaRPr lang="en-GB"/>
          </a:p>
        </p:txBody>
      </p:sp>
    </p:spTree>
    <p:extLst>
      <p:ext uri="{BB962C8B-B14F-4D97-AF65-F5344CB8AC3E}">
        <p14:creationId xmlns:p14="http://schemas.microsoft.com/office/powerpoint/2010/main" val="354286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844C-3FEB-4CCF-B112-2D0401222E03}"/>
              </a:ext>
            </a:extLst>
          </p:cNvPr>
          <p:cNvSpPr>
            <a:spLocks noGrp="1"/>
          </p:cNvSpPr>
          <p:nvPr>
            <p:ph type="title"/>
          </p:nvPr>
        </p:nvSpPr>
        <p:spPr/>
        <p:txBody>
          <a:bodyPr/>
          <a:lstStyle/>
          <a:p>
            <a:r>
              <a:rPr lang="en-GB" dirty="0"/>
              <a:t>Working with dataset</a:t>
            </a:r>
            <a:br>
              <a:rPr lang="en-FI" dirty="0"/>
            </a:br>
            <a:endParaRPr lang="en-FI" dirty="0"/>
          </a:p>
        </p:txBody>
      </p:sp>
      <p:sp>
        <p:nvSpPr>
          <p:cNvPr id="4" name="Text Placeholder 3">
            <a:extLst>
              <a:ext uri="{FF2B5EF4-FFF2-40B4-BE49-F238E27FC236}">
                <a16:creationId xmlns:a16="http://schemas.microsoft.com/office/drawing/2014/main" id="{2AE09E31-799B-4AEC-885C-C7ADC8C3B5A1}"/>
              </a:ext>
            </a:extLst>
          </p:cNvPr>
          <p:cNvSpPr>
            <a:spLocks noGrp="1"/>
          </p:cNvSpPr>
          <p:nvPr>
            <p:ph type="body" sz="half" idx="2"/>
          </p:nvPr>
        </p:nvSpPr>
        <p:spPr>
          <a:xfrm>
            <a:off x="550863" y="1750060"/>
            <a:ext cx="11090274" cy="4342765"/>
          </a:xfrm>
        </p:spPr>
        <p:txBody>
          <a:bodyPr/>
          <a:lstStyle/>
          <a:p>
            <a:r>
              <a:rPr lang="en-GB" sz="2000" b="0" i="0" dirty="0">
                <a:effectLst/>
                <a:ea typeface="Open Sans" panose="020B0606030504020204" pitchFamily="34" charset="0"/>
                <a:cs typeface="Open Sans" panose="020B0606030504020204" pitchFamily="34" charset="0"/>
              </a:rPr>
              <a:t>We have imagined that </a:t>
            </a:r>
            <a:r>
              <a:rPr lang="en-GB" sz="2000" dirty="0">
                <a:ea typeface="Open Sans" panose="020B0606030504020204" pitchFamily="34" charset="0"/>
                <a:cs typeface="Open Sans" panose="020B0606030504020204" pitchFamily="34" charset="0"/>
              </a:rPr>
              <a:t>our client is one of the Bangladeshi hospitals and decided to </a:t>
            </a:r>
            <a:r>
              <a:rPr lang="en-GB" sz="2000" b="0" i="0" dirty="0">
                <a:effectLst/>
                <a:ea typeface="Open Sans" panose="020B0606030504020204" pitchFamily="34" charset="0"/>
                <a:cs typeface="Open Sans" panose="020B0606030504020204" pitchFamily="34" charset="0"/>
              </a:rPr>
              <a:t>represent the data in a relatively easy way.  This helps </a:t>
            </a:r>
            <a:r>
              <a:rPr lang="en-GB" sz="2000" dirty="0">
                <a:ea typeface="Open Sans" panose="020B0606030504020204" pitchFamily="34" charset="0"/>
                <a:cs typeface="Open Sans" panose="020B0606030504020204" pitchFamily="34" charset="0"/>
              </a:rPr>
              <a:t>the client to understand the data better.  We have used mainly charts because this way the brain processes the information better.</a:t>
            </a:r>
            <a:r>
              <a:rPr lang="en-GB" sz="2000" b="0" i="0" dirty="0">
                <a:effectLst/>
                <a:ea typeface="Open Sans" panose="020B0606030504020204" pitchFamily="34" charset="0"/>
                <a:cs typeface="Open Sans" panose="020B0606030504020204" pitchFamily="34" charset="0"/>
              </a:rPr>
              <a:t>  After all we are talking here about human’s life and health and there is no place for data’s misinterpretation.</a:t>
            </a:r>
          </a:p>
          <a:p>
            <a:endParaRPr lang="en-GB" sz="2000" b="0" i="0" dirty="0">
              <a:effectLst/>
              <a:ea typeface="Open Sans" panose="020B0606030504020204" pitchFamily="34" charset="0"/>
              <a:cs typeface="Open Sans" panose="020B0606030504020204" pitchFamily="34" charset="0"/>
            </a:endParaRPr>
          </a:p>
          <a:p>
            <a:r>
              <a:rPr lang="en-GB" sz="2000" b="0" i="0" dirty="0">
                <a:effectLst/>
                <a:ea typeface="Open Sans" panose="020B0606030504020204" pitchFamily="34" charset="0"/>
                <a:cs typeface="Open Sans" panose="020B0606030504020204" pitchFamily="34" charset="0"/>
              </a:rPr>
              <a:t>After checking the dataset, we found out there were not any missing values. It was complete. The data set included 7 columns, 1014 instances. The data were in numerical form. We renamed columns to show better their meaning (e.g., BS renamed into Blood sugar, etc.).  After that we could work with a clean and easy to understand dataset.  </a:t>
            </a:r>
            <a:endParaRPr lang="en-FI" dirty="0"/>
          </a:p>
        </p:txBody>
      </p:sp>
      <p:sp>
        <p:nvSpPr>
          <p:cNvPr id="7" name="Slide Number Placeholder 6">
            <a:extLst>
              <a:ext uri="{FF2B5EF4-FFF2-40B4-BE49-F238E27FC236}">
                <a16:creationId xmlns:a16="http://schemas.microsoft.com/office/drawing/2014/main" id="{C20B8C99-2BA7-4857-A3FA-930015194A9D}"/>
              </a:ext>
            </a:extLst>
          </p:cNvPr>
          <p:cNvSpPr>
            <a:spLocks noGrp="1"/>
          </p:cNvSpPr>
          <p:nvPr>
            <p:ph type="sldNum" sz="quarter" idx="12"/>
          </p:nvPr>
        </p:nvSpPr>
        <p:spPr/>
        <p:txBody>
          <a:bodyPr/>
          <a:lstStyle/>
          <a:p>
            <a:pPr rtl="0"/>
            <a:fld id="{DBA1B0FB-D917-4C8C-928F-313BD683BF39}" type="slidenum">
              <a:rPr lang="en-GB" smtClean="0"/>
              <a:t>9</a:t>
            </a:fld>
            <a:endParaRPr lang="en-GB"/>
          </a:p>
        </p:txBody>
      </p:sp>
    </p:spTree>
    <p:extLst>
      <p:ext uri="{BB962C8B-B14F-4D97-AF65-F5344CB8AC3E}">
        <p14:creationId xmlns:p14="http://schemas.microsoft.com/office/powerpoint/2010/main" val="256947659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8a27dd7-d78c-463d-8cf6-8f8e8256bce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siakirja" ma:contentTypeID="0x010100C42E288CDD43D3448C715136091691AB" ma:contentTypeVersion="7" ma:contentTypeDescription="Luo uusi asiakirja." ma:contentTypeScope="" ma:versionID="95a4bf507efd932113b7f2e04829f55b">
  <xsd:schema xmlns:xsd="http://www.w3.org/2001/XMLSchema" xmlns:xs="http://www.w3.org/2001/XMLSchema" xmlns:p="http://schemas.microsoft.com/office/2006/metadata/properties" xmlns:ns3="f8a27dd7-d78c-463d-8cf6-8f8e8256bcef" xmlns:ns4="c1e1e057-b1d0-4319-8a2a-d5bc85b5d0ab" targetNamespace="http://schemas.microsoft.com/office/2006/metadata/properties" ma:root="true" ma:fieldsID="32066b98f54f8f98f2aa0ae46ab84af9" ns3:_="" ns4:_="">
    <xsd:import namespace="f8a27dd7-d78c-463d-8cf6-8f8e8256bcef"/>
    <xsd:import namespace="c1e1e057-b1d0-4319-8a2a-d5bc85b5d0a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27dd7-d78c-463d-8cf6-8f8e8256bc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e1e057-b1d0-4319-8a2a-d5bc85b5d0ab" elementFormDefault="qualified">
    <xsd:import namespace="http://schemas.microsoft.com/office/2006/documentManagement/types"/>
    <xsd:import namespace="http://schemas.microsoft.com/office/infopath/2007/PartnerControls"/>
    <xsd:element name="SharedWithUsers" ma:index="12"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Jakamisen tiedot" ma:internalName="SharedWithDetails" ma:readOnly="true">
      <xsd:simpleType>
        <xsd:restriction base="dms:Note">
          <xsd:maxLength value="255"/>
        </xsd:restriction>
      </xsd:simpleType>
    </xsd:element>
    <xsd:element name="SharingHintHash" ma:index="14"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c1e1e057-b1d0-4319-8a2a-d5bc85b5d0ab"/>
    <ds:schemaRef ds:uri="f8a27dd7-d78c-463d-8cf6-8f8e8256bce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C00BE48-0A5B-474B-8264-C6480166E60C}">
  <ds:schemaRefs>
    <ds:schemaRef ds:uri="c1e1e057-b1d0-4319-8a2a-d5bc85b5d0ab"/>
    <ds:schemaRef ds:uri="f8a27dd7-d78c-463d-8cf6-8f8e8256bc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{0DA9452B-9D1C-4F7E-BC1E-1F2F3664C4EE}tf33713516_win32</Template>
  <TotalTime>1506</TotalTime>
  <Words>727</Words>
  <Application>Microsoft Office PowerPoint</Application>
  <PresentationFormat>Widescreen</PresentationFormat>
  <Paragraphs>48</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3DFloatVTI</vt:lpstr>
      <vt:lpstr>Maternal mortality risks among Bangladeshi women</vt:lpstr>
      <vt:lpstr>The aim of this project is to show the association between certain risk factors, like high blood pressure and high blood sugar level with maternal mortality in Bangladesh. Although the mortality ratio (deaths per 100 000 live births) is decreasing, it is still high. In 2017 there were 173 deaths, for example in Finland there were 3. Poverty, low socioeconomic status, and lack of access to healthcare facilities play a significant role but, in this project, we will be focusing strictly on health issues.  </vt:lpstr>
      <vt:lpstr>Risk of maternal death</vt:lpstr>
      <vt:lpstr>Risk vs age</vt:lpstr>
      <vt:lpstr>Risk vs blood sugar level</vt:lpstr>
      <vt:lpstr>Risk vs blood pressure</vt:lpstr>
      <vt:lpstr>Risk vs blood sugar and diastolic blood pressure</vt:lpstr>
      <vt:lpstr>Conclusions</vt:lpstr>
      <vt:lpstr>Working with dataset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mortality risks among Bangladeshi women</dc:title>
  <dc:creator>Joanna Tolpanniemi</dc:creator>
  <cp:lastModifiedBy>Joanna Tolpanniemi</cp:lastModifiedBy>
  <cp:revision>2</cp:revision>
  <dcterms:created xsi:type="dcterms:W3CDTF">2022-04-27T04:02:50Z</dcterms:created>
  <dcterms:modified xsi:type="dcterms:W3CDTF">2022-09-02T19:40:38Z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0x010100C42E288CDD43D3448C715136091691AB</vt:lpwstr>
  </property>
</Properties>
</file>