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wmf" ContentType="image/x-wmf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9907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Προεπιλογή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9372600" y="6394320"/>
            <a:ext cx="533520" cy="46368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587600" cy="6856560"/>
          </a:xfrm>
          <a:prstGeom prst="rect">
            <a:avLst/>
          </a:prstGeom>
          <a:solidFill>
            <a:srgbClr val="ff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9360" y="49320"/>
            <a:ext cx="1582920" cy="149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"/>
          <p:cNvSpPr/>
          <p:nvPr/>
        </p:nvSpPr>
        <p:spPr>
          <a:xfrm>
            <a:off x="9360" y="162396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"/>
          <p:cNvSpPr/>
          <p:nvPr/>
        </p:nvSpPr>
        <p:spPr>
          <a:xfrm>
            <a:off x="9360" y="331308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9360" y="501660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1712880" y="1154160"/>
            <a:ext cx="8191440" cy="168120"/>
          </a:xfrm>
          <a:prstGeom prst="rect">
            <a:avLst/>
          </a:prstGeom>
          <a:gradFill rotWithShape="0">
            <a:gsLst>
              <a:gs pos="0">
                <a:srgbClr val="ffa800"/>
              </a:gs>
              <a:gs pos="100000">
                <a:srgbClr val="825600"/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717560" y="132876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717560" y="129060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717560" y="124308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719360" y="118728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708200" y="1143000"/>
            <a:ext cx="8194680" cy="189000"/>
          </a:xfrm>
          <a:custGeom>
            <a:avLst/>
            <a:gdLst/>
            <a:ahLst/>
            <a:rect l="l" t="t" r="r" b="b"/>
            <a:pathLst>
              <a:path w="4765" h="119">
                <a:moveTo>
                  <a:pt x="0" y="118"/>
                </a:moveTo>
                <a:lnTo>
                  <a:pt x="0" y="0"/>
                </a:lnTo>
                <a:lnTo>
                  <a:pt x="4764" y="0"/>
                </a:lnTo>
              </a:path>
            </a:pathLst>
          </a:custGeom>
          <a:noFill/>
          <a:ln cap="rnd" w="12600">
            <a:solidFill>
              <a:srgbClr val="ffcc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11080" y="-360"/>
            <a:ext cx="8194680" cy="11430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4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Πατήστε για επεξεργασία της μορφής κειμένου του τίτλου</a:t>
            </a:r>
            <a:endParaRPr b="0" i="1" lang="el-GR" sz="4400" strike="noStrike" u="none">
              <a:solidFill>
                <a:srgbClr val="996633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03440" y="1371240"/>
            <a:ext cx="8261280" cy="472428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Πατήστε για επεξεργασία της μορφής κειμένου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Δεύτερο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Τρίτο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Τέταρτο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Πέμπτο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Έκτο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Έβδομο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"/>
          </p:nvPr>
        </p:nvSpPr>
        <p:spPr>
          <a:xfrm>
            <a:off x="1604880" y="6400800"/>
            <a:ext cx="19303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0F243E6-5961-4998-9261-2EEECE7ED59B}" type="datetime"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24/09/25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2"/>
          </p:nvPr>
        </p:nvSpPr>
        <p:spPr>
          <a:xfrm>
            <a:off x="3428640" y="6400800"/>
            <a:ext cx="44197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&lt;υποσέλιδο&gt;</a:t>
            </a:r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3"/>
          </p:nvPr>
        </p:nvSpPr>
        <p:spPr>
          <a:xfrm>
            <a:off x="9372600" y="6400800"/>
            <a:ext cx="5335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marL="216000"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0AC7075-844D-4694-9C24-4B36D0CC2779}" type="slidenum">
              <a:rPr b="0" lang="el-G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&lt;αριθμός&gt;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Προεπιλογή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9372600" y="6394320"/>
            <a:ext cx="533520" cy="46368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587600" cy="6856560"/>
          </a:xfrm>
          <a:prstGeom prst="rect">
            <a:avLst/>
          </a:prstGeom>
          <a:solidFill>
            <a:srgbClr val="ffcc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" descr=""/>
          <p:cNvPicPr/>
          <p:nvPr/>
        </p:nvPicPr>
        <p:blipFill>
          <a:blip r:embed="rId3"/>
          <a:stretch/>
        </p:blipFill>
        <p:spPr>
          <a:xfrm>
            <a:off x="9360" y="49320"/>
            <a:ext cx="1582920" cy="149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"/>
          <p:cNvSpPr/>
          <p:nvPr/>
        </p:nvSpPr>
        <p:spPr>
          <a:xfrm>
            <a:off x="9360" y="162396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"/>
          <p:cNvSpPr/>
          <p:nvPr/>
        </p:nvSpPr>
        <p:spPr>
          <a:xfrm>
            <a:off x="9360" y="331308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9360" y="5016600"/>
            <a:ext cx="1532160" cy="1454040"/>
          </a:xfrm>
          <a:custGeom>
            <a:avLst/>
            <a:gdLst/>
            <a:ahLst/>
            <a:rect l="l" t="t" r="r" b="b"/>
            <a:pathLst>
              <a:path w="890" h="916">
                <a:moveTo>
                  <a:pt x="279" y="334"/>
                </a:moveTo>
                <a:lnTo>
                  <a:pt x="292" y="312"/>
                </a:lnTo>
                <a:lnTo>
                  <a:pt x="307" y="292"/>
                </a:lnTo>
                <a:lnTo>
                  <a:pt x="324" y="276"/>
                </a:lnTo>
                <a:lnTo>
                  <a:pt x="313" y="255"/>
                </a:lnTo>
                <a:lnTo>
                  <a:pt x="307" y="234"/>
                </a:lnTo>
                <a:lnTo>
                  <a:pt x="288" y="202"/>
                </a:lnTo>
                <a:lnTo>
                  <a:pt x="274" y="181"/>
                </a:lnTo>
                <a:lnTo>
                  <a:pt x="261" y="159"/>
                </a:lnTo>
                <a:lnTo>
                  <a:pt x="256" y="139"/>
                </a:lnTo>
                <a:lnTo>
                  <a:pt x="256" y="118"/>
                </a:lnTo>
                <a:lnTo>
                  <a:pt x="247" y="91"/>
                </a:lnTo>
                <a:lnTo>
                  <a:pt x="237" y="70"/>
                </a:lnTo>
                <a:lnTo>
                  <a:pt x="226" y="46"/>
                </a:lnTo>
                <a:lnTo>
                  <a:pt x="225" y="24"/>
                </a:lnTo>
                <a:lnTo>
                  <a:pt x="232" y="10"/>
                </a:lnTo>
                <a:lnTo>
                  <a:pt x="247" y="9"/>
                </a:lnTo>
                <a:lnTo>
                  <a:pt x="259" y="21"/>
                </a:lnTo>
                <a:lnTo>
                  <a:pt x="270" y="46"/>
                </a:lnTo>
                <a:lnTo>
                  <a:pt x="280" y="61"/>
                </a:lnTo>
                <a:lnTo>
                  <a:pt x="298" y="82"/>
                </a:lnTo>
                <a:lnTo>
                  <a:pt x="309" y="88"/>
                </a:lnTo>
                <a:lnTo>
                  <a:pt x="315" y="99"/>
                </a:lnTo>
                <a:lnTo>
                  <a:pt x="322" y="118"/>
                </a:lnTo>
                <a:lnTo>
                  <a:pt x="330" y="141"/>
                </a:lnTo>
                <a:lnTo>
                  <a:pt x="339" y="160"/>
                </a:lnTo>
                <a:lnTo>
                  <a:pt x="358" y="180"/>
                </a:lnTo>
                <a:lnTo>
                  <a:pt x="379" y="205"/>
                </a:lnTo>
                <a:lnTo>
                  <a:pt x="399" y="225"/>
                </a:lnTo>
                <a:lnTo>
                  <a:pt x="406" y="240"/>
                </a:lnTo>
                <a:lnTo>
                  <a:pt x="474" y="241"/>
                </a:lnTo>
                <a:lnTo>
                  <a:pt x="495" y="208"/>
                </a:lnTo>
                <a:lnTo>
                  <a:pt x="505" y="184"/>
                </a:lnTo>
                <a:lnTo>
                  <a:pt x="507" y="160"/>
                </a:lnTo>
                <a:lnTo>
                  <a:pt x="510" y="141"/>
                </a:lnTo>
                <a:lnTo>
                  <a:pt x="514" y="118"/>
                </a:lnTo>
                <a:lnTo>
                  <a:pt x="529" y="94"/>
                </a:lnTo>
                <a:lnTo>
                  <a:pt x="540" y="85"/>
                </a:lnTo>
                <a:lnTo>
                  <a:pt x="552" y="69"/>
                </a:lnTo>
                <a:lnTo>
                  <a:pt x="561" y="45"/>
                </a:lnTo>
                <a:lnTo>
                  <a:pt x="571" y="27"/>
                </a:lnTo>
                <a:lnTo>
                  <a:pt x="589" y="13"/>
                </a:lnTo>
                <a:lnTo>
                  <a:pt x="604" y="0"/>
                </a:lnTo>
                <a:lnTo>
                  <a:pt x="613" y="6"/>
                </a:lnTo>
                <a:lnTo>
                  <a:pt x="615" y="16"/>
                </a:lnTo>
                <a:lnTo>
                  <a:pt x="606" y="27"/>
                </a:lnTo>
                <a:lnTo>
                  <a:pt x="603" y="34"/>
                </a:lnTo>
                <a:lnTo>
                  <a:pt x="600" y="49"/>
                </a:lnTo>
                <a:lnTo>
                  <a:pt x="600" y="79"/>
                </a:lnTo>
                <a:lnTo>
                  <a:pt x="600" y="103"/>
                </a:lnTo>
                <a:lnTo>
                  <a:pt x="592" y="124"/>
                </a:lnTo>
                <a:lnTo>
                  <a:pt x="583" y="145"/>
                </a:lnTo>
                <a:lnTo>
                  <a:pt x="576" y="162"/>
                </a:lnTo>
                <a:lnTo>
                  <a:pt x="574" y="186"/>
                </a:lnTo>
                <a:lnTo>
                  <a:pt x="574" y="216"/>
                </a:lnTo>
                <a:lnTo>
                  <a:pt x="568" y="244"/>
                </a:lnTo>
                <a:lnTo>
                  <a:pt x="568" y="282"/>
                </a:lnTo>
                <a:lnTo>
                  <a:pt x="588" y="300"/>
                </a:lnTo>
                <a:lnTo>
                  <a:pt x="607" y="325"/>
                </a:lnTo>
                <a:lnTo>
                  <a:pt x="645" y="325"/>
                </a:lnTo>
                <a:lnTo>
                  <a:pt x="678" y="312"/>
                </a:lnTo>
                <a:lnTo>
                  <a:pt x="697" y="292"/>
                </a:lnTo>
                <a:lnTo>
                  <a:pt x="720" y="277"/>
                </a:lnTo>
                <a:lnTo>
                  <a:pt x="777" y="274"/>
                </a:lnTo>
                <a:lnTo>
                  <a:pt x="801" y="265"/>
                </a:lnTo>
                <a:lnTo>
                  <a:pt x="816" y="253"/>
                </a:lnTo>
                <a:lnTo>
                  <a:pt x="859" y="252"/>
                </a:lnTo>
                <a:lnTo>
                  <a:pt x="865" y="265"/>
                </a:lnTo>
                <a:lnTo>
                  <a:pt x="861" y="279"/>
                </a:lnTo>
                <a:lnTo>
                  <a:pt x="843" y="288"/>
                </a:lnTo>
                <a:lnTo>
                  <a:pt x="819" y="300"/>
                </a:lnTo>
                <a:lnTo>
                  <a:pt x="796" y="324"/>
                </a:lnTo>
                <a:lnTo>
                  <a:pt x="786" y="334"/>
                </a:lnTo>
                <a:lnTo>
                  <a:pt x="765" y="343"/>
                </a:lnTo>
                <a:lnTo>
                  <a:pt x="735" y="352"/>
                </a:lnTo>
                <a:lnTo>
                  <a:pt x="714" y="367"/>
                </a:lnTo>
                <a:lnTo>
                  <a:pt x="687" y="390"/>
                </a:lnTo>
                <a:lnTo>
                  <a:pt x="669" y="409"/>
                </a:lnTo>
                <a:lnTo>
                  <a:pt x="649" y="420"/>
                </a:lnTo>
                <a:lnTo>
                  <a:pt x="648" y="481"/>
                </a:lnTo>
                <a:lnTo>
                  <a:pt x="673" y="510"/>
                </a:lnTo>
                <a:lnTo>
                  <a:pt x="703" y="526"/>
                </a:lnTo>
                <a:lnTo>
                  <a:pt x="730" y="531"/>
                </a:lnTo>
                <a:lnTo>
                  <a:pt x="751" y="535"/>
                </a:lnTo>
                <a:lnTo>
                  <a:pt x="777" y="549"/>
                </a:lnTo>
                <a:lnTo>
                  <a:pt x="795" y="567"/>
                </a:lnTo>
                <a:lnTo>
                  <a:pt x="819" y="577"/>
                </a:lnTo>
                <a:lnTo>
                  <a:pt x="846" y="583"/>
                </a:lnTo>
                <a:lnTo>
                  <a:pt x="861" y="592"/>
                </a:lnTo>
                <a:lnTo>
                  <a:pt x="874" y="606"/>
                </a:lnTo>
                <a:lnTo>
                  <a:pt x="889" y="621"/>
                </a:lnTo>
                <a:lnTo>
                  <a:pt x="888" y="634"/>
                </a:lnTo>
                <a:lnTo>
                  <a:pt x="867" y="637"/>
                </a:lnTo>
                <a:lnTo>
                  <a:pt x="853" y="631"/>
                </a:lnTo>
                <a:lnTo>
                  <a:pt x="832" y="618"/>
                </a:lnTo>
                <a:lnTo>
                  <a:pt x="807" y="618"/>
                </a:lnTo>
                <a:lnTo>
                  <a:pt x="780" y="618"/>
                </a:lnTo>
                <a:lnTo>
                  <a:pt x="759" y="615"/>
                </a:lnTo>
                <a:lnTo>
                  <a:pt x="736" y="592"/>
                </a:lnTo>
                <a:lnTo>
                  <a:pt x="718" y="588"/>
                </a:lnTo>
                <a:lnTo>
                  <a:pt x="684" y="588"/>
                </a:lnTo>
                <a:lnTo>
                  <a:pt x="615" y="588"/>
                </a:lnTo>
                <a:lnTo>
                  <a:pt x="604" y="606"/>
                </a:lnTo>
                <a:lnTo>
                  <a:pt x="589" y="621"/>
                </a:lnTo>
                <a:lnTo>
                  <a:pt x="576" y="628"/>
                </a:lnTo>
                <a:lnTo>
                  <a:pt x="580" y="666"/>
                </a:lnTo>
                <a:lnTo>
                  <a:pt x="600" y="702"/>
                </a:lnTo>
                <a:lnTo>
                  <a:pt x="618" y="723"/>
                </a:lnTo>
                <a:lnTo>
                  <a:pt x="630" y="753"/>
                </a:lnTo>
                <a:lnTo>
                  <a:pt x="631" y="787"/>
                </a:lnTo>
                <a:lnTo>
                  <a:pt x="640" y="807"/>
                </a:lnTo>
                <a:lnTo>
                  <a:pt x="654" y="838"/>
                </a:lnTo>
                <a:lnTo>
                  <a:pt x="664" y="862"/>
                </a:lnTo>
                <a:lnTo>
                  <a:pt x="664" y="889"/>
                </a:lnTo>
                <a:lnTo>
                  <a:pt x="654" y="898"/>
                </a:lnTo>
                <a:lnTo>
                  <a:pt x="642" y="898"/>
                </a:lnTo>
                <a:lnTo>
                  <a:pt x="624" y="870"/>
                </a:lnTo>
                <a:lnTo>
                  <a:pt x="612" y="837"/>
                </a:lnTo>
                <a:lnTo>
                  <a:pt x="583" y="808"/>
                </a:lnTo>
                <a:lnTo>
                  <a:pt x="568" y="789"/>
                </a:lnTo>
                <a:lnTo>
                  <a:pt x="556" y="760"/>
                </a:lnTo>
                <a:lnTo>
                  <a:pt x="549" y="738"/>
                </a:lnTo>
                <a:lnTo>
                  <a:pt x="513" y="708"/>
                </a:lnTo>
                <a:lnTo>
                  <a:pt x="489" y="682"/>
                </a:lnTo>
                <a:lnTo>
                  <a:pt x="415" y="684"/>
                </a:lnTo>
                <a:lnTo>
                  <a:pt x="390" y="730"/>
                </a:lnTo>
                <a:lnTo>
                  <a:pt x="372" y="759"/>
                </a:lnTo>
                <a:lnTo>
                  <a:pt x="361" y="798"/>
                </a:lnTo>
                <a:lnTo>
                  <a:pt x="339" y="838"/>
                </a:lnTo>
                <a:lnTo>
                  <a:pt x="316" y="874"/>
                </a:lnTo>
                <a:lnTo>
                  <a:pt x="294" y="907"/>
                </a:lnTo>
                <a:lnTo>
                  <a:pt x="285" y="915"/>
                </a:lnTo>
                <a:lnTo>
                  <a:pt x="268" y="909"/>
                </a:lnTo>
                <a:lnTo>
                  <a:pt x="268" y="894"/>
                </a:lnTo>
                <a:lnTo>
                  <a:pt x="276" y="867"/>
                </a:lnTo>
                <a:lnTo>
                  <a:pt x="291" y="837"/>
                </a:lnTo>
                <a:lnTo>
                  <a:pt x="294" y="790"/>
                </a:lnTo>
                <a:lnTo>
                  <a:pt x="298" y="766"/>
                </a:lnTo>
                <a:lnTo>
                  <a:pt x="313" y="744"/>
                </a:lnTo>
                <a:lnTo>
                  <a:pt x="319" y="699"/>
                </a:lnTo>
                <a:lnTo>
                  <a:pt x="324" y="664"/>
                </a:lnTo>
                <a:lnTo>
                  <a:pt x="336" y="637"/>
                </a:lnTo>
                <a:lnTo>
                  <a:pt x="309" y="609"/>
                </a:lnTo>
                <a:lnTo>
                  <a:pt x="283" y="583"/>
                </a:lnTo>
                <a:lnTo>
                  <a:pt x="271" y="577"/>
                </a:lnTo>
                <a:lnTo>
                  <a:pt x="231" y="601"/>
                </a:lnTo>
                <a:lnTo>
                  <a:pt x="201" y="619"/>
                </a:lnTo>
                <a:lnTo>
                  <a:pt x="162" y="633"/>
                </a:lnTo>
                <a:lnTo>
                  <a:pt x="118" y="640"/>
                </a:lnTo>
                <a:lnTo>
                  <a:pt x="88" y="655"/>
                </a:lnTo>
                <a:lnTo>
                  <a:pt x="63" y="666"/>
                </a:lnTo>
                <a:lnTo>
                  <a:pt x="27" y="666"/>
                </a:lnTo>
                <a:lnTo>
                  <a:pt x="16" y="655"/>
                </a:lnTo>
                <a:lnTo>
                  <a:pt x="30" y="642"/>
                </a:lnTo>
                <a:lnTo>
                  <a:pt x="67" y="628"/>
                </a:lnTo>
                <a:lnTo>
                  <a:pt x="94" y="606"/>
                </a:lnTo>
                <a:lnTo>
                  <a:pt x="120" y="588"/>
                </a:lnTo>
                <a:lnTo>
                  <a:pt x="136" y="576"/>
                </a:lnTo>
                <a:lnTo>
                  <a:pt x="162" y="567"/>
                </a:lnTo>
                <a:lnTo>
                  <a:pt x="204" y="531"/>
                </a:lnTo>
                <a:lnTo>
                  <a:pt x="231" y="510"/>
                </a:lnTo>
                <a:lnTo>
                  <a:pt x="247" y="504"/>
                </a:lnTo>
                <a:lnTo>
                  <a:pt x="250" y="429"/>
                </a:lnTo>
                <a:lnTo>
                  <a:pt x="204" y="396"/>
                </a:lnTo>
                <a:lnTo>
                  <a:pt x="190" y="390"/>
                </a:lnTo>
                <a:lnTo>
                  <a:pt x="129" y="385"/>
                </a:lnTo>
                <a:lnTo>
                  <a:pt x="105" y="369"/>
                </a:lnTo>
                <a:lnTo>
                  <a:pt x="81" y="355"/>
                </a:lnTo>
                <a:lnTo>
                  <a:pt x="63" y="345"/>
                </a:lnTo>
                <a:lnTo>
                  <a:pt x="34" y="339"/>
                </a:lnTo>
                <a:lnTo>
                  <a:pt x="3" y="307"/>
                </a:lnTo>
                <a:lnTo>
                  <a:pt x="0" y="291"/>
                </a:lnTo>
                <a:lnTo>
                  <a:pt x="9" y="285"/>
                </a:lnTo>
                <a:lnTo>
                  <a:pt x="39" y="286"/>
                </a:lnTo>
                <a:lnTo>
                  <a:pt x="67" y="301"/>
                </a:lnTo>
                <a:lnTo>
                  <a:pt x="85" y="304"/>
                </a:lnTo>
                <a:lnTo>
                  <a:pt x="115" y="306"/>
                </a:lnTo>
                <a:lnTo>
                  <a:pt x="148" y="318"/>
                </a:lnTo>
                <a:lnTo>
                  <a:pt x="165" y="324"/>
                </a:lnTo>
                <a:lnTo>
                  <a:pt x="226" y="327"/>
                </a:lnTo>
                <a:lnTo>
                  <a:pt x="258" y="334"/>
                </a:lnTo>
                <a:lnTo>
                  <a:pt x="279" y="334"/>
                </a:lnTo>
              </a:path>
            </a:pathLst>
          </a:custGeom>
          <a:solidFill>
            <a:srgbClr val="cc9900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1712880" y="1154160"/>
            <a:ext cx="8191440" cy="168120"/>
          </a:xfrm>
          <a:prstGeom prst="rect">
            <a:avLst/>
          </a:prstGeom>
          <a:gradFill rotWithShape="0">
            <a:gsLst>
              <a:gs pos="0">
                <a:srgbClr val="ffa800"/>
              </a:gs>
              <a:gs pos="100000">
                <a:srgbClr val="825600"/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717560" y="132876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717560" y="129060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717560" y="124308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719360" y="1187280"/>
            <a:ext cx="8186760" cy="0"/>
          </a:xfrm>
          <a:prstGeom prst="line">
            <a:avLst/>
          </a:prstGeom>
          <a:ln w="12600">
            <a:solidFill>
              <a:srgbClr val="99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708200" y="1143000"/>
            <a:ext cx="8194680" cy="189000"/>
          </a:xfrm>
          <a:custGeom>
            <a:avLst/>
            <a:gdLst/>
            <a:ahLst/>
            <a:rect l="l" t="t" r="r" b="b"/>
            <a:pathLst>
              <a:path w="4765" h="119">
                <a:moveTo>
                  <a:pt x="0" y="118"/>
                </a:moveTo>
                <a:lnTo>
                  <a:pt x="0" y="0"/>
                </a:lnTo>
                <a:lnTo>
                  <a:pt x="4764" y="0"/>
                </a:lnTo>
              </a:path>
            </a:pathLst>
          </a:custGeom>
          <a:noFill/>
          <a:ln cap="rnd" w="12600">
            <a:solidFill>
              <a:srgbClr val="ffcc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11080" y="-360"/>
            <a:ext cx="8194680" cy="11430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4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Πατήστε για επεξεργασία της μορφής κειμένου του τίτλου</a:t>
            </a:r>
            <a:endParaRPr b="0" i="1" lang="el-GR" sz="4400" strike="noStrike" u="none">
              <a:solidFill>
                <a:srgbClr val="996633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03440" y="1371240"/>
            <a:ext cx="8261280" cy="472428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Πατήστε για επεξεργασία της μορφής κειμένου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Δεύτερο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Τρίτο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Τέταρτο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Πέμπτο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Έκτο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Έβδομο επίπεδο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4"/>
          </p:nvPr>
        </p:nvSpPr>
        <p:spPr>
          <a:xfrm>
            <a:off x="1604880" y="6400800"/>
            <a:ext cx="19303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58D2DD6-5E89-4B59-B0B1-8C67BCB87F75}" type="datetime"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24/09/25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5"/>
          </p:nvPr>
        </p:nvSpPr>
        <p:spPr>
          <a:xfrm>
            <a:off x="3428640" y="6400800"/>
            <a:ext cx="44197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&lt;υποσέλιδο&gt;</a:t>
            </a:r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6"/>
          </p:nvPr>
        </p:nvSpPr>
        <p:spPr>
          <a:xfrm>
            <a:off x="9372600" y="6400800"/>
            <a:ext cx="53352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lstStyle>
            <a:lvl1pPr marL="216000"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C3F4D67-2340-4E99-A2B7-CB6CB7DBA57F}" type="slidenum">
              <a:rPr b="0" lang="el-G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&lt;αριθμός&gt;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Τίτλος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9849600" cy="6856560"/>
            <a:chOff x="0" y="0"/>
            <a:chExt cx="9849600" cy="6856560"/>
          </a:xfrm>
        </p:grpSpPr>
        <p:grpSp>
          <p:nvGrpSpPr>
            <p:cNvPr id="28" name=""/>
            <p:cNvGrpSpPr/>
            <p:nvPr/>
          </p:nvGrpSpPr>
          <p:grpSpPr>
            <a:xfrm>
              <a:off x="1654200" y="3090960"/>
              <a:ext cx="8195400" cy="188640"/>
              <a:chOff x="1654200" y="3090960"/>
              <a:chExt cx="8195400" cy="188640"/>
            </a:xfrm>
          </p:grpSpPr>
          <p:sp>
            <p:nvSpPr>
              <p:cNvPr id="29" name=""/>
              <p:cNvSpPr/>
              <p:nvPr/>
            </p:nvSpPr>
            <p:spPr>
              <a:xfrm>
                <a:off x="1659240" y="3101760"/>
                <a:ext cx="8190360" cy="167760"/>
              </a:xfrm>
              <a:prstGeom prst="rect">
                <a:avLst/>
              </a:prstGeom>
              <a:gradFill rotWithShape="0">
                <a:gsLst>
                  <a:gs pos="0">
                    <a:srgbClr val="ffa800"/>
                  </a:gs>
                  <a:gs pos="100000">
                    <a:srgbClr val="825600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64280" y="3276360"/>
                <a:ext cx="8185320" cy="0"/>
              </a:xfrm>
              <a:prstGeom prst="line">
                <a:avLst/>
              </a:prstGeom>
              <a:ln w="12600">
                <a:solidFill>
                  <a:srgbClr val="9966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6800" bIns="-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1664280" y="3238200"/>
                <a:ext cx="8185320" cy="0"/>
              </a:xfrm>
              <a:prstGeom prst="line">
                <a:avLst/>
              </a:prstGeom>
              <a:ln w="12600">
                <a:solidFill>
                  <a:srgbClr val="9966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6800" bIns="-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664280" y="3190680"/>
                <a:ext cx="8185320" cy="0"/>
              </a:xfrm>
              <a:prstGeom prst="line">
                <a:avLst/>
              </a:prstGeom>
              <a:ln w="12600">
                <a:solidFill>
                  <a:srgbClr val="9966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6800" bIns="-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1664280" y="3136680"/>
                <a:ext cx="8185320" cy="0"/>
              </a:xfrm>
              <a:prstGeom prst="line">
                <a:avLst/>
              </a:prstGeom>
              <a:ln w="12600">
                <a:solidFill>
                  <a:srgbClr val="99663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6800" bIns="-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1654200" y="3090960"/>
                <a:ext cx="8193600" cy="188640"/>
              </a:xfrm>
              <a:custGeom>
                <a:avLst/>
                <a:gdLst/>
                <a:ahLst/>
                <a:rect l="l" t="t" r="r" b="b"/>
                <a:pathLst>
                  <a:path w="4765" h="119">
                    <a:moveTo>
                      <a:pt x="0" y="118"/>
                    </a:moveTo>
                    <a:lnTo>
                      <a:pt x="0" y="0"/>
                    </a:lnTo>
                    <a:lnTo>
                      <a:pt x="4764" y="0"/>
                    </a:lnTo>
                  </a:path>
                </a:pathLst>
              </a:custGeom>
              <a:noFill/>
              <a:ln cap="rnd" w="12600">
                <a:solidFill>
                  <a:srgbClr val="ffcc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</p:grpSp>
        <p:grpSp>
          <p:nvGrpSpPr>
            <p:cNvPr id="35" name=""/>
            <p:cNvGrpSpPr/>
            <p:nvPr/>
          </p:nvGrpSpPr>
          <p:grpSpPr>
            <a:xfrm>
              <a:off x="0" y="0"/>
              <a:ext cx="1594800" cy="6856560"/>
              <a:chOff x="0" y="0"/>
              <a:chExt cx="1594800" cy="6856560"/>
            </a:xfrm>
          </p:grpSpPr>
          <p:sp>
            <p:nvSpPr>
              <p:cNvPr id="36" name=""/>
              <p:cNvSpPr/>
              <p:nvPr/>
            </p:nvSpPr>
            <p:spPr>
              <a:xfrm>
                <a:off x="0" y="0"/>
                <a:ext cx="1586880" cy="6856560"/>
              </a:xfrm>
              <a:prstGeom prst="rect">
                <a:avLst/>
              </a:prstGeom>
              <a:solidFill>
                <a:srgbClr val="ffcc6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 anchor="t">
                <a:noAutofit/>
              </a:bodyPr>
              <a:p>
                <a:endParaRPr b="0" lang="el-GR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endParaRPr>
              </a:p>
            </p:txBody>
          </p:sp>
          <p:grpSp>
            <p:nvGrpSpPr>
              <p:cNvPr id="37" name=""/>
              <p:cNvGrpSpPr/>
              <p:nvPr/>
            </p:nvGrpSpPr>
            <p:grpSpPr>
              <a:xfrm>
                <a:off x="0" y="65160"/>
                <a:ext cx="1594800" cy="6405480"/>
                <a:chOff x="0" y="65160"/>
                <a:chExt cx="1594800" cy="6405480"/>
              </a:xfrm>
            </p:grpSpPr>
            <p:pic>
              <p:nvPicPr>
                <p:cNvPr id="38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0" y="1609560"/>
                  <a:ext cx="1581480" cy="1498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  <p:sp>
              <p:nvSpPr>
                <p:cNvPr id="39" name=""/>
                <p:cNvSpPr/>
                <p:nvPr/>
              </p:nvSpPr>
              <p:spPr>
                <a:xfrm>
                  <a:off x="65160" y="65160"/>
                  <a:ext cx="1529640" cy="1454040"/>
                </a:xfrm>
                <a:custGeom>
                  <a:avLst/>
                  <a:gdLst/>
                  <a:ahLst/>
                  <a:rect l="l" t="t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rgbClr val="cc9900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noAutofit/>
                </a:bodyPr>
                <a:p>
                  <a:endParaRPr b="0" lang="el-GR" sz="2400" strike="noStrike" u="none">
                    <a:solidFill>
                      <a:srgbClr val="000000"/>
                    </a:solidFill>
                    <a:effectLst/>
                    <a:uFillTx/>
                    <a:latin typeface="Times New Roman"/>
                  </a:endParaRPr>
                </a:p>
              </p:txBody>
            </p:sp>
            <p:sp>
              <p:nvSpPr>
                <p:cNvPr id="40" name=""/>
                <p:cNvSpPr/>
                <p:nvPr/>
              </p:nvSpPr>
              <p:spPr>
                <a:xfrm>
                  <a:off x="10080" y="3313080"/>
                  <a:ext cx="1530000" cy="1454040"/>
                </a:xfrm>
                <a:custGeom>
                  <a:avLst/>
                  <a:gdLst/>
                  <a:ahLst/>
                  <a:rect l="l" t="t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rgbClr val="cc9900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noAutofit/>
                </a:bodyPr>
                <a:p>
                  <a:endParaRPr b="0" lang="el-GR" sz="2400" strike="noStrike" u="none">
                    <a:solidFill>
                      <a:srgbClr val="000000"/>
                    </a:solidFill>
                    <a:effectLst/>
                    <a:uFillTx/>
                    <a:latin typeface="Times New Roman"/>
                  </a:endParaRPr>
                </a:p>
              </p:txBody>
            </p:sp>
            <p:sp>
              <p:nvSpPr>
                <p:cNvPr id="41" name=""/>
                <p:cNvSpPr/>
                <p:nvPr/>
              </p:nvSpPr>
              <p:spPr>
                <a:xfrm>
                  <a:off x="10080" y="5016600"/>
                  <a:ext cx="1530000" cy="1454040"/>
                </a:xfrm>
                <a:custGeom>
                  <a:avLst/>
                  <a:gdLst/>
                  <a:ahLst/>
                  <a:rect l="l" t="t" r="r" b="b"/>
                  <a:pathLst>
                    <a:path w="890" h="916">
                      <a:moveTo>
                        <a:pt x="279" y="334"/>
                      </a:moveTo>
                      <a:lnTo>
                        <a:pt x="292" y="312"/>
                      </a:lnTo>
                      <a:lnTo>
                        <a:pt x="307" y="292"/>
                      </a:lnTo>
                      <a:lnTo>
                        <a:pt x="324" y="276"/>
                      </a:lnTo>
                      <a:lnTo>
                        <a:pt x="313" y="255"/>
                      </a:lnTo>
                      <a:lnTo>
                        <a:pt x="307" y="234"/>
                      </a:lnTo>
                      <a:lnTo>
                        <a:pt x="288" y="202"/>
                      </a:lnTo>
                      <a:lnTo>
                        <a:pt x="274" y="181"/>
                      </a:lnTo>
                      <a:lnTo>
                        <a:pt x="261" y="159"/>
                      </a:lnTo>
                      <a:lnTo>
                        <a:pt x="256" y="139"/>
                      </a:lnTo>
                      <a:lnTo>
                        <a:pt x="256" y="118"/>
                      </a:lnTo>
                      <a:lnTo>
                        <a:pt x="247" y="91"/>
                      </a:lnTo>
                      <a:lnTo>
                        <a:pt x="237" y="70"/>
                      </a:lnTo>
                      <a:lnTo>
                        <a:pt x="226" y="46"/>
                      </a:lnTo>
                      <a:lnTo>
                        <a:pt x="225" y="24"/>
                      </a:lnTo>
                      <a:lnTo>
                        <a:pt x="232" y="10"/>
                      </a:lnTo>
                      <a:lnTo>
                        <a:pt x="247" y="9"/>
                      </a:lnTo>
                      <a:lnTo>
                        <a:pt x="259" y="21"/>
                      </a:lnTo>
                      <a:lnTo>
                        <a:pt x="270" y="46"/>
                      </a:lnTo>
                      <a:lnTo>
                        <a:pt x="280" y="61"/>
                      </a:lnTo>
                      <a:lnTo>
                        <a:pt x="298" y="82"/>
                      </a:lnTo>
                      <a:lnTo>
                        <a:pt x="309" y="88"/>
                      </a:lnTo>
                      <a:lnTo>
                        <a:pt x="315" y="99"/>
                      </a:lnTo>
                      <a:lnTo>
                        <a:pt x="322" y="118"/>
                      </a:lnTo>
                      <a:lnTo>
                        <a:pt x="330" y="141"/>
                      </a:lnTo>
                      <a:lnTo>
                        <a:pt x="339" y="160"/>
                      </a:lnTo>
                      <a:lnTo>
                        <a:pt x="358" y="180"/>
                      </a:lnTo>
                      <a:lnTo>
                        <a:pt x="379" y="205"/>
                      </a:lnTo>
                      <a:lnTo>
                        <a:pt x="399" y="225"/>
                      </a:lnTo>
                      <a:lnTo>
                        <a:pt x="406" y="240"/>
                      </a:lnTo>
                      <a:lnTo>
                        <a:pt x="474" y="241"/>
                      </a:lnTo>
                      <a:lnTo>
                        <a:pt x="495" y="208"/>
                      </a:lnTo>
                      <a:lnTo>
                        <a:pt x="505" y="184"/>
                      </a:lnTo>
                      <a:lnTo>
                        <a:pt x="507" y="160"/>
                      </a:lnTo>
                      <a:lnTo>
                        <a:pt x="510" y="141"/>
                      </a:lnTo>
                      <a:lnTo>
                        <a:pt x="514" y="118"/>
                      </a:lnTo>
                      <a:lnTo>
                        <a:pt x="529" y="94"/>
                      </a:lnTo>
                      <a:lnTo>
                        <a:pt x="540" y="85"/>
                      </a:lnTo>
                      <a:lnTo>
                        <a:pt x="552" y="69"/>
                      </a:lnTo>
                      <a:lnTo>
                        <a:pt x="561" y="45"/>
                      </a:lnTo>
                      <a:lnTo>
                        <a:pt x="571" y="27"/>
                      </a:lnTo>
                      <a:lnTo>
                        <a:pt x="589" y="13"/>
                      </a:lnTo>
                      <a:lnTo>
                        <a:pt x="604" y="0"/>
                      </a:lnTo>
                      <a:lnTo>
                        <a:pt x="613" y="6"/>
                      </a:lnTo>
                      <a:lnTo>
                        <a:pt x="615" y="16"/>
                      </a:lnTo>
                      <a:lnTo>
                        <a:pt x="606" y="27"/>
                      </a:lnTo>
                      <a:lnTo>
                        <a:pt x="603" y="34"/>
                      </a:lnTo>
                      <a:lnTo>
                        <a:pt x="600" y="49"/>
                      </a:lnTo>
                      <a:lnTo>
                        <a:pt x="600" y="79"/>
                      </a:lnTo>
                      <a:lnTo>
                        <a:pt x="600" y="103"/>
                      </a:lnTo>
                      <a:lnTo>
                        <a:pt x="592" y="124"/>
                      </a:lnTo>
                      <a:lnTo>
                        <a:pt x="583" y="145"/>
                      </a:lnTo>
                      <a:lnTo>
                        <a:pt x="576" y="162"/>
                      </a:lnTo>
                      <a:lnTo>
                        <a:pt x="574" y="186"/>
                      </a:lnTo>
                      <a:lnTo>
                        <a:pt x="574" y="216"/>
                      </a:lnTo>
                      <a:lnTo>
                        <a:pt x="568" y="244"/>
                      </a:lnTo>
                      <a:lnTo>
                        <a:pt x="568" y="282"/>
                      </a:lnTo>
                      <a:lnTo>
                        <a:pt x="588" y="300"/>
                      </a:lnTo>
                      <a:lnTo>
                        <a:pt x="607" y="325"/>
                      </a:lnTo>
                      <a:lnTo>
                        <a:pt x="645" y="325"/>
                      </a:lnTo>
                      <a:lnTo>
                        <a:pt x="678" y="312"/>
                      </a:lnTo>
                      <a:lnTo>
                        <a:pt x="697" y="292"/>
                      </a:lnTo>
                      <a:lnTo>
                        <a:pt x="720" y="277"/>
                      </a:lnTo>
                      <a:lnTo>
                        <a:pt x="777" y="274"/>
                      </a:lnTo>
                      <a:lnTo>
                        <a:pt x="801" y="265"/>
                      </a:lnTo>
                      <a:lnTo>
                        <a:pt x="816" y="253"/>
                      </a:lnTo>
                      <a:lnTo>
                        <a:pt x="859" y="252"/>
                      </a:lnTo>
                      <a:lnTo>
                        <a:pt x="865" y="265"/>
                      </a:lnTo>
                      <a:lnTo>
                        <a:pt x="861" y="279"/>
                      </a:lnTo>
                      <a:lnTo>
                        <a:pt x="843" y="288"/>
                      </a:lnTo>
                      <a:lnTo>
                        <a:pt x="819" y="300"/>
                      </a:lnTo>
                      <a:lnTo>
                        <a:pt x="796" y="324"/>
                      </a:lnTo>
                      <a:lnTo>
                        <a:pt x="786" y="334"/>
                      </a:lnTo>
                      <a:lnTo>
                        <a:pt x="765" y="343"/>
                      </a:lnTo>
                      <a:lnTo>
                        <a:pt x="735" y="352"/>
                      </a:lnTo>
                      <a:lnTo>
                        <a:pt x="714" y="367"/>
                      </a:lnTo>
                      <a:lnTo>
                        <a:pt x="687" y="390"/>
                      </a:lnTo>
                      <a:lnTo>
                        <a:pt x="669" y="409"/>
                      </a:lnTo>
                      <a:lnTo>
                        <a:pt x="649" y="420"/>
                      </a:lnTo>
                      <a:lnTo>
                        <a:pt x="648" y="481"/>
                      </a:lnTo>
                      <a:lnTo>
                        <a:pt x="673" y="510"/>
                      </a:lnTo>
                      <a:lnTo>
                        <a:pt x="703" y="526"/>
                      </a:lnTo>
                      <a:lnTo>
                        <a:pt x="730" y="531"/>
                      </a:lnTo>
                      <a:lnTo>
                        <a:pt x="751" y="535"/>
                      </a:lnTo>
                      <a:lnTo>
                        <a:pt x="777" y="549"/>
                      </a:lnTo>
                      <a:lnTo>
                        <a:pt x="795" y="567"/>
                      </a:lnTo>
                      <a:lnTo>
                        <a:pt x="819" y="577"/>
                      </a:lnTo>
                      <a:lnTo>
                        <a:pt x="846" y="583"/>
                      </a:lnTo>
                      <a:lnTo>
                        <a:pt x="861" y="592"/>
                      </a:lnTo>
                      <a:lnTo>
                        <a:pt x="874" y="606"/>
                      </a:lnTo>
                      <a:lnTo>
                        <a:pt x="889" y="621"/>
                      </a:lnTo>
                      <a:lnTo>
                        <a:pt x="888" y="634"/>
                      </a:lnTo>
                      <a:lnTo>
                        <a:pt x="867" y="637"/>
                      </a:lnTo>
                      <a:lnTo>
                        <a:pt x="853" y="631"/>
                      </a:lnTo>
                      <a:lnTo>
                        <a:pt x="832" y="618"/>
                      </a:lnTo>
                      <a:lnTo>
                        <a:pt x="807" y="618"/>
                      </a:lnTo>
                      <a:lnTo>
                        <a:pt x="780" y="618"/>
                      </a:lnTo>
                      <a:lnTo>
                        <a:pt x="759" y="615"/>
                      </a:lnTo>
                      <a:lnTo>
                        <a:pt x="736" y="592"/>
                      </a:lnTo>
                      <a:lnTo>
                        <a:pt x="718" y="588"/>
                      </a:lnTo>
                      <a:lnTo>
                        <a:pt x="684" y="588"/>
                      </a:lnTo>
                      <a:lnTo>
                        <a:pt x="615" y="588"/>
                      </a:lnTo>
                      <a:lnTo>
                        <a:pt x="604" y="606"/>
                      </a:lnTo>
                      <a:lnTo>
                        <a:pt x="589" y="621"/>
                      </a:lnTo>
                      <a:lnTo>
                        <a:pt x="576" y="628"/>
                      </a:lnTo>
                      <a:lnTo>
                        <a:pt x="580" y="666"/>
                      </a:lnTo>
                      <a:lnTo>
                        <a:pt x="600" y="702"/>
                      </a:lnTo>
                      <a:lnTo>
                        <a:pt x="618" y="723"/>
                      </a:lnTo>
                      <a:lnTo>
                        <a:pt x="630" y="753"/>
                      </a:lnTo>
                      <a:lnTo>
                        <a:pt x="631" y="787"/>
                      </a:lnTo>
                      <a:lnTo>
                        <a:pt x="640" y="807"/>
                      </a:lnTo>
                      <a:lnTo>
                        <a:pt x="654" y="838"/>
                      </a:lnTo>
                      <a:lnTo>
                        <a:pt x="664" y="862"/>
                      </a:lnTo>
                      <a:lnTo>
                        <a:pt x="664" y="889"/>
                      </a:lnTo>
                      <a:lnTo>
                        <a:pt x="654" y="898"/>
                      </a:lnTo>
                      <a:lnTo>
                        <a:pt x="642" y="898"/>
                      </a:lnTo>
                      <a:lnTo>
                        <a:pt x="624" y="870"/>
                      </a:lnTo>
                      <a:lnTo>
                        <a:pt x="612" y="837"/>
                      </a:lnTo>
                      <a:lnTo>
                        <a:pt x="583" y="808"/>
                      </a:lnTo>
                      <a:lnTo>
                        <a:pt x="568" y="789"/>
                      </a:lnTo>
                      <a:lnTo>
                        <a:pt x="556" y="760"/>
                      </a:lnTo>
                      <a:lnTo>
                        <a:pt x="549" y="738"/>
                      </a:lnTo>
                      <a:lnTo>
                        <a:pt x="513" y="708"/>
                      </a:lnTo>
                      <a:lnTo>
                        <a:pt x="489" y="682"/>
                      </a:lnTo>
                      <a:lnTo>
                        <a:pt x="415" y="684"/>
                      </a:lnTo>
                      <a:lnTo>
                        <a:pt x="390" y="730"/>
                      </a:lnTo>
                      <a:lnTo>
                        <a:pt x="372" y="759"/>
                      </a:lnTo>
                      <a:lnTo>
                        <a:pt x="361" y="798"/>
                      </a:lnTo>
                      <a:lnTo>
                        <a:pt x="339" y="838"/>
                      </a:lnTo>
                      <a:lnTo>
                        <a:pt x="316" y="874"/>
                      </a:lnTo>
                      <a:lnTo>
                        <a:pt x="294" y="907"/>
                      </a:lnTo>
                      <a:lnTo>
                        <a:pt x="285" y="915"/>
                      </a:lnTo>
                      <a:lnTo>
                        <a:pt x="268" y="909"/>
                      </a:lnTo>
                      <a:lnTo>
                        <a:pt x="268" y="894"/>
                      </a:lnTo>
                      <a:lnTo>
                        <a:pt x="276" y="867"/>
                      </a:lnTo>
                      <a:lnTo>
                        <a:pt x="291" y="837"/>
                      </a:lnTo>
                      <a:lnTo>
                        <a:pt x="294" y="790"/>
                      </a:lnTo>
                      <a:lnTo>
                        <a:pt x="298" y="766"/>
                      </a:lnTo>
                      <a:lnTo>
                        <a:pt x="313" y="744"/>
                      </a:lnTo>
                      <a:lnTo>
                        <a:pt x="319" y="699"/>
                      </a:lnTo>
                      <a:lnTo>
                        <a:pt x="324" y="664"/>
                      </a:lnTo>
                      <a:lnTo>
                        <a:pt x="336" y="637"/>
                      </a:lnTo>
                      <a:lnTo>
                        <a:pt x="309" y="609"/>
                      </a:lnTo>
                      <a:lnTo>
                        <a:pt x="283" y="583"/>
                      </a:lnTo>
                      <a:lnTo>
                        <a:pt x="271" y="577"/>
                      </a:lnTo>
                      <a:lnTo>
                        <a:pt x="231" y="601"/>
                      </a:lnTo>
                      <a:lnTo>
                        <a:pt x="201" y="619"/>
                      </a:lnTo>
                      <a:lnTo>
                        <a:pt x="162" y="633"/>
                      </a:lnTo>
                      <a:lnTo>
                        <a:pt x="118" y="640"/>
                      </a:lnTo>
                      <a:lnTo>
                        <a:pt x="88" y="655"/>
                      </a:lnTo>
                      <a:lnTo>
                        <a:pt x="63" y="666"/>
                      </a:lnTo>
                      <a:lnTo>
                        <a:pt x="27" y="666"/>
                      </a:lnTo>
                      <a:lnTo>
                        <a:pt x="16" y="655"/>
                      </a:lnTo>
                      <a:lnTo>
                        <a:pt x="30" y="642"/>
                      </a:lnTo>
                      <a:lnTo>
                        <a:pt x="67" y="628"/>
                      </a:lnTo>
                      <a:lnTo>
                        <a:pt x="94" y="606"/>
                      </a:lnTo>
                      <a:lnTo>
                        <a:pt x="120" y="588"/>
                      </a:lnTo>
                      <a:lnTo>
                        <a:pt x="136" y="576"/>
                      </a:lnTo>
                      <a:lnTo>
                        <a:pt x="162" y="567"/>
                      </a:lnTo>
                      <a:lnTo>
                        <a:pt x="204" y="531"/>
                      </a:lnTo>
                      <a:lnTo>
                        <a:pt x="231" y="510"/>
                      </a:lnTo>
                      <a:lnTo>
                        <a:pt x="247" y="504"/>
                      </a:lnTo>
                      <a:lnTo>
                        <a:pt x="250" y="429"/>
                      </a:lnTo>
                      <a:lnTo>
                        <a:pt x="204" y="396"/>
                      </a:lnTo>
                      <a:lnTo>
                        <a:pt x="190" y="390"/>
                      </a:lnTo>
                      <a:lnTo>
                        <a:pt x="129" y="385"/>
                      </a:lnTo>
                      <a:lnTo>
                        <a:pt x="105" y="369"/>
                      </a:lnTo>
                      <a:lnTo>
                        <a:pt x="81" y="355"/>
                      </a:lnTo>
                      <a:lnTo>
                        <a:pt x="63" y="345"/>
                      </a:lnTo>
                      <a:lnTo>
                        <a:pt x="34" y="339"/>
                      </a:lnTo>
                      <a:lnTo>
                        <a:pt x="3" y="307"/>
                      </a:lnTo>
                      <a:lnTo>
                        <a:pt x="0" y="291"/>
                      </a:lnTo>
                      <a:lnTo>
                        <a:pt x="9" y="285"/>
                      </a:lnTo>
                      <a:lnTo>
                        <a:pt x="39" y="286"/>
                      </a:lnTo>
                      <a:lnTo>
                        <a:pt x="67" y="301"/>
                      </a:lnTo>
                      <a:lnTo>
                        <a:pt x="85" y="304"/>
                      </a:lnTo>
                      <a:lnTo>
                        <a:pt x="115" y="306"/>
                      </a:lnTo>
                      <a:lnTo>
                        <a:pt x="148" y="318"/>
                      </a:lnTo>
                      <a:lnTo>
                        <a:pt x="165" y="324"/>
                      </a:lnTo>
                      <a:lnTo>
                        <a:pt x="226" y="327"/>
                      </a:lnTo>
                      <a:lnTo>
                        <a:pt x="258" y="334"/>
                      </a:lnTo>
                      <a:lnTo>
                        <a:pt x="279" y="334"/>
                      </a:lnTo>
                    </a:path>
                  </a:pathLst>
                </a:custGeom>
                <a:solidFill>
                  <a:srgbClr val="cc9900">
                    <a:alpha val="50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 anchor="t">
                  <a:noAutofit/>
                </a:bodyPr>
                <a:p>
                  <a:endParaRPr b="0" lang="el-GR" sz="2400" strike="noStrike" u="none">
                    <a:solidFill>
                      <a:srgbClr val="000000"/>
                    </a:solidFill>
                    <a:effectLst/>
                    <a:uFillTx/>
                    <a:latin typeface="Times New Roman"/>
                  </a:endParaRPr>
                </a:p>
              </p:txBody>
            </p:sp>
          </p:grpSp>
        </p:grp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0280" y="1806120"/>
            <a:ext cx="8007480" cy="11430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4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Πατήστε για επεξεργασία της μορφής κειμένου του τίτλου</a:t>
            </a:r>
            <a:endParaRPr b="0" i="1" lang="el-GR" sz="4400" strike="noStrike" u="none">
              <a:solidFill>
                <a:srgbClr val="996633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7"/>
          </p:nvPr>
        </p:nvSpPr>
        <p:spPr>
          <a:xfrm>
            <a:off x="1650960" y="6350040"/>
            <a:ext cx="186840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F48BE9F-F68E-4694-A833-9BCFB06B04BF}" type="datetime"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24/09/25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8"/>
          </p:nvPr>
        </p:nvSpPr>
        <p:spPr>
          <a:xfrm>
            <a:off x="3946680" y="6350040"/>
            <a:ext cx="373680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Autofit/>
          </a:bodyPr>
          <a:lstStyle>
            <a:lvl1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&lt;υποσέλιδο&gt;</a:t>
            </a:r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9"/>
          </p:nvPr>
        </p:nvSpPr>
        <p:spPr>
          <a:xfrm>
            <a:off x="8007480" y="6350040"/>
            <a:ext cx="1868400" cy="457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EB023B4-7556-4DCA-9809-42F9C63AEE14}" type="slidenum">
              <a:rPr b="0" lang="el-GR" sz="1400" strike="noStrike" u="none">
                <a:solidFill>
                  <a:srgbClr val="996633"/>
                </a:solidFill>
                <a:effectLst/>
                <a:uFillTx/>
                <a:latin typeface="Times New Roman"/>
              </a:rPr>
              <a:t>&lt;αριθμός&gt;</a:t>
            </a:fld>
            <a:endParaRPr b="0" lang="el-G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Πατήστε για επεξεργασία της μορφής κειμένου διάρθρωσης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57200" indent="0" algn="ctr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Δεύτερο επίπεδο διάρθρωσης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914400" algn="ctr">
              <a:spcBef>
                <a:spcPts val="601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Τρίτο επίπεδο διάρθρωσης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371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Τέταρτο επίπεδο διάρθρωσης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8288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Πέμπτο επίπεδο διάρθρωσης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8288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Έκτο επίπεδο διάρθρωσης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828800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Έβδομο επίπεδο διάρθρωσης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52120" y="1828440"/>
            <a:ext cx="8077320" cy="152388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l-GR" sz="32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ΑΝΑΠΤΥΞΗ ΕΦΑΡΜΟΓΩΝ ΣΕ ΠΡΟΓΡΑΜΜΑΤΙΣΤΙΚΟ ΠΕΡΙΒΑΛΛΟΝ</a:t>
            </a:r>
            <a:endParaRPr b="0" i="1" lang="el-GR" sz="3200" strike="noStrike" u="none">
              <a:solidFill>
                <a:srgbClr val="996633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600200" y="3809520"/>
            <a:ext cx="2743200" cy="259092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Autofit/>
          </a:bodyPr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1800" strike="noStrike" u="sng">
                <a:solidFill>
                  <a:srgbClr val="000000"/>
                </a:solidFill>
                <a:effectLst/>
                <a:uFillTx/>
                <a:latin typeface="Tahoma"/>
              </a:rPr>
              <a:t>Συγγραφείς</a:t>
            </a:r>
            <a:r>
              <a:rPr b="0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 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Α.Βακάλη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Η. Γιαννόπουλος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Ν. Ιωαννίδης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Χ.Κοίλιας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Κ. Μάλαμας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Ι. Μανωλόπουλος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18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Π. Πολίτης </a:t>
            </a:r>
            <a:endParaRPr b="0" lang="el-G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" name="COMP6" descr=""/>
          <p:cNvPicPr/>
          <p:nvPr/>
        </p:nvPicPr>
        <p:blipFill>
          <a:blip r:embed="rId1"/>
          <a:stretch/>
        </p:blipFill>
        <p:spPr>
          <a:xfrm>
            <a:off x="7086600" y="4724280"/>
            <a:ext cx="2054160" cy="175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1295280" y="76320"/>
            <a:ext cx="8763120" cy="12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Γ΄ τάξη Τεχνολογικής  Κατεύθυνσης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l-GR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Ενιαίου Λυκείου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4267080" y="4038480"/>
            <a:ext cx="57913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sng">
                <a:solidFill>
                  <a:srgbClr val="000000"/>
                </a:solidFill>
                <a:effectLst/>
                <a:uFillTx/>
                <a:latin typeface="Tahoma"/>
              </a:rPr>
              <a:t>Διδάσκων:</a:t>
            </a: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 </a:t>
            </a:r>
            <a:r>
              <a:rPr b="0" i="1" lang="el-GR" sz="2400" strike="noStrike" u="none">
                <a:solidFill>
                  <a:srgbClr val="000000"/>
                </a:solidFill>
                <a:effectLst/>
                <a:uFillTx/>
                <a:latin typeface="Tahoma"/>
              </a:rPr>
              <a:t>Τσιωτάκης Παναγιώτης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Συμβολικές γλώσσες ή γλώσσες χαμηλού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υψηλού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4ης γενιάς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ECF57-B8CE-4BCD-A9EF-55125F10D3F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7863354-6AA1-4B3D-BD42-5A3E0CE8156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8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87" name=""/>
          <p:cNvSpPr/>
          <p:nvPr/>
        </p:nvSpPr>
        <p:spPr>
          <a:xfrm>
            <a:off x="0" y="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Συμβολικές γλώσσες ή γλώσσες χαμηλού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523880" y="1371600"/>
            <a:ext cx="845820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ίνοντανπροσπάθειεςγιατηδημιουργίαμίαςσυμβολικήςγλώσσαςηοποίαενώθαέχειέννοιαγιατονάνθρωποθαμετατρέπεταιεσωτερικάαπότουςυπολογιστέςστιςαντίστοιχεςακολουθίεςαπόκαι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παράδειγμαηλέξηπρόσθεσεακολουθούμενηαπόδύοαριθμούςείναικατανοητήκαιαπομνημονεύεταιΗεντολήθαμεταφραστείαπότονυπολογιστήσεμίαακολουθίαδυαδικώνψηφίωνκαιστησυνέχειαμπορείναεκτελεστεί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Τοέργοτηςμετάφρασηςτοαναλαμβάνειέναειδικόπρόγραμμαο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συμβολομεταφραστής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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5A2E5-4FD2-430C-997F-EFEC0796F95A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26E81EE-C6C5-4044-8A94-BD4CE72F1AF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1" name=""/>
          <p:cNvSpPr/>
          <p:nvPr/>
        </p:nvSpPr>
        <p:spPr>
          <a:xfrm>
            <a:off x="0" y="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Συμβολικές γλώσσες ή γλώσσες χαμηλού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743200" y="1371600"/>
            <a:ext cx="7162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Ωστόσοπαρέμενανστενάσυνδεδεμένεςμετηναρχιτεκτονικήτουκάθευπολογιστή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πίσηςδενδιέθετανεντολέςπιοσύνθετωνλειτουργιώνοδηγώνταςέτσισεμακροσκελήπρογράμματαπουήτανδύσκολοναγραφούνκαικύριανασυντηρηθού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Οιγλώσσεςαυτέςονομάζονταισυμβολικέςήγλώσσεςχαμηλούεπιπέδουαφούεξαρτώνταιαπότηναρχιτεκτονικήτουυπολογιστή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rcRect l="33655" t="0" r="33655" b="0"/>
          <a:stretch/>
        </p:blipFill>
        <p:spPr>
          <a:xfrm>
            <a:off x="228600" y="1523880"/>
            <a:ext cx="2590920" cy="306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2A203-46C4-44F4-AAD7-7ABD2842354A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B7A43A5-D2F5-4BC1-AA10-876A1807BA5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Συμβολικές γλώσσες ή γλώσσες χαμηλού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Γλώσσες υψηλού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4ης γενιάς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CD73C-6563-4270-9E4E-83479CFB28CB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BAC9126-DD4C-456F-B05D-20139309046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99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447920" y="1295280"/>
            <a:ext cx="861048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Οιπαραπάνωανεπάρκειεςτωνσυμβολικώνγλωσσώνοδήγησανστατέλητης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δεκαετίαςτουστηνεμφάνισητωνπρώτωνγλωσσώνπρογραμματισμού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υψηλούεπιπέδου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Τοηανάπτυξετηνπρώτηγλώσσαυψηλούεπιπέδουτη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FORTRAN.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Τοόνομαπροέρχεταιαπότιςλέξεις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πουσημαίνουνμετάφρασητύπων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Ηαναπτύχθηκε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ωςγλώσσακατάλληληγιατηνεπίλυσημαθηματικώνκαιεπιστημονικών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προβλημάτων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14E27-C87D-4AD9-8B20-8B67056BA87B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F02017F-6CFF-4DF6-8D13-793415DF3BD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03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447920" y="1295280"/>
            <a:ext cx="861048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Τοίδιοπρόγραμμα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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μπορείναεκτελεστείσεοποιοδήποτεάλλουπολογιστήαρκείνα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υπάρχειοαντίστοιχοςμεταγλωττιστήςγιατονυπολογιστήαυτό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Ηγλώσσα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μετάαπόπολλέςαλλαγέςπροσθήκεςκαιβελτιώσειςχρησιμοποιείται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ακόμηκαισήμεραγιαεπιστημονικέςεφαρμογές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67F91-1205-4BEC-A0D1-CF062B32482F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29ECF9F-B6DC-4917-BB7F-308CD6B9A73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819520" y="1584360"/>
            <a:ext cx="6095880" cy="4587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0" y="-3049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FORTRAN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21BAD1-EF1E-4992-9C86-C3BFDC082E7A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FF5AACE-48EC-4403-BDA0-6DBEA01EE378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1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676520" y="1600200"/>
            <a:ext cx="807696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Τοαναπτύχθηκεμίαάλληγλώσσασταθμόςστονπρογραμματισμόηγλώσσα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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είναικατάλληληγιαανάπτυξηεμπορικώνεφαρμογώνκαιγενικότεραδιαχειριστικώνεφαρμογώντομέαςόπουηυστερούσε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CBDCF0-FD1D-4328-9A14-862B88248A56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647FEBC-0F91-4049-8E86-7DCA6FD831B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5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ιααπότιςσημαντικότερεςγλώσσαπρογραμματισμούμεελάχιστηπρακτικήεφαρμογήαλλάπουεπηρέασειδιαίτερατονπρογραμματισμόκαιτιςεπόμενεςγλώσσεςείναι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ALGOL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απτύχθηκεαπόΕυρωπαίουςεπιστήμονεςαρχικάτομεσκοπότηδημιουργίαγενικήςφύσηςπρογραμμάτωνπουναμησυνδέονταιμεσυγκεκριμένεςεφαρμογέ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09F54-87BB-4215-9D5A-96E4294DCD31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51B3912-8142-484E-853E-5B793FA7BDA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9" name=""/>
          <p:cNvSpPr/>
          <p:nvPr/>
        </p:nvSpPr>
        <p:spPr>
          <a:xfrm>
            <a:off x="0" y="-3049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γλώσσα προγραμματισμού </a:t>
            </a:r>
            <a:r>
              <a:rPr b="1" lang="en-US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COBOL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048120" y="1371600"/>
            <a:ext cx="4876560" cy="510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31712-93D1-41D0-BC93-E2A019DBE3C6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EDA2A76-60B5-4928-9F17-7B4CF3A63E6E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7BD1F0-CC09-422C-9258-2519E207EB4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5659648-7AD7-4872-A8A9-B4973D89A9A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3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Σταμέσατηςδεκαετίαςτουαναπτύχθηκεηγλώσσα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PL/1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που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προσπάθησεχωρίςεπιτυχίανακαλύψειόλουςτουςτομείςτουπρογραμματισμού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επιστημονικούςκαιεμπορικούςαντικαθιστώνταςτόσοτη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όσοκαιτην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ΣτοχώροτηςΤεχνητήςΝοημοσύνηςαναπτύχθηκανδύογλώσσεςαρκετά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διαφορετικέςαπόόλεςτιςάλλεςΣταμέσατουαναπτύχθηκεστο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ΜΙΤη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LISP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γλώσσαηοποίαπροσανατολίζεται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σεχειρισμόλιστώναπόσύμβολακαιη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PROLOG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στιςαρχέςτου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18599-9940-4209-94D7-158C67F3CA64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0EB8629-E56E-4B21-948E-7A610D89DAF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7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Δύοσημαντικότατεςγλώσσεςγενικούσκοπούοιοποίεςαναπτύχθηκαν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τηδεκαετίατουαλλάχρησιμοποιούνταιπάραπολύστιςημέρεςμαςείναι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ηκαιη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286000" y="3733920"/>
            <a:ext cx="6781680" cy="254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27CE2-C121-4583-BE49-7FF86F0EFAFF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A8C646B-5E4F-4DFF-A528-765F2344B74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2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Ηγλώσσαπρογραμματισμού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BASIC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αρχικάαναπτύχθηκε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ωςγλώσσα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γιατηνεκπαίδευσηαρχαρίωνστονπρογραμματισμό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Σχεδιάστηκεγιανα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γράφονταισύντομαπρογράμματαταοποίαεκτελούνταιμετηβοήθεια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διερμηνευτή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Ηανάπτυξηόμωςτωνμικροϋπολογιστώνκαιοι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συνεχείςεκδόσειςτηςγλώσσαςβοήθησανστηνεξάπλωσήτηςτόσοώστε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ναγίνειίσωςηδημοφιλέστερηγλώσσαστουςπροσωπικούςυπολογιστές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8228F-4EAA-4344-B1E2-B7B7CA674F58}" type="slidenum">
              <a:t>22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464E2F3-61F3-4B4B-A7BD-5205BC7011D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6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Ηγλώσσα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PASCAL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έφερεμεγάλες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αλλαγέςστονπρογραμματισμό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Παρουσιάστηκετοκαιστηρίχτηκεπάνωστην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Είναιμίαγλώσσαγενικήςχρήσηςηοποίαείναι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κατάλληλητόσογιατηνεκπαίδευσηόσοκαιτηδημιουργίαισχυρώνπρογραμμάτων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κάθετύπου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Χαρακτηριστικότηςγλώσσαςείναιηη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καταλληλότητα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γιατηδημιουργίαδομημένωνπρογραμμάτων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72B79-D8BA-4CB3-8157-362AC204C7B9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AE0F4CD-6067-43D5-A291-E1BFF447649D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0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600200" y="1600200"/>
            <a:ext cx="8305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Ηγνώρισεκαι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συνεχίζειναγνωρίζειτεράστιαεξάπλωσηειδικάστοχώροτωνμικροϋπολογιστών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καιαποτέλεσετηβάσηγιατηνανάπτυξηάλλωνισχυρότερων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γλωσσώνόπωςηκαιη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Σταμέσατουπαρουσιάστηκεγιαπρώτηφοράμίατεχνικήσχεδίασης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προγραμμάτωνπουέμελλενααλλάξειριζικάτοντρόποανάπτυξης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προγραμμάτωνκαθώςκαιτιςίδιεςτιςγλώσσεςπρογραμματισμού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D7C220-2B74-4AE9-9D0E-FB7EB7B18BBF}" type="slidenum">
              <a:t>24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2314ACD-73B0-4069-B79F-A99ACC4EB68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4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4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Ητεχνική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του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δομημένου προγραμματισμού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ηοποίαεξασφαλίζειτηδημιουργία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προγραμμάτωναπλώνστησυγγραφήκαιτηνκατανόησηκαιεύκολωνστη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διόρθωση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Οδομημένοςπρογραμματισμόςκαιταχαρακτηριστικάτουθα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παρουσιαστούνεκτενώςσεεπόμενηπαράγραφο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BB241-200E-4C1E-A28C-240EBA79B94E}" type="slidenum">
              <a:t>25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8C3A220-BD8C-49FF-805B-58709E1A823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4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48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209680" y="1523880"/>
            <a:ext cx="76964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Μίαακόμηγλώσσαπουγνώρισεμεγάληδιάδοσηείναιηγλώσσα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C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Η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αναπτύχθηκεσταεργαστήριατηςεταιρείαςκαιχρησιμοποιήθηκεγια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τηνανάπτυξητουλειτουργικούσυστήματοςγλώσσαμεισχυράχαρακτηριστικά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μερικάαπόαυτάκοινάμετηνκατάλληληγιαανάπτυξη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δομημένωνεφαρμογώναλλάκαιμεπολλέςδυνατότητεςγλώσσαςχαμηλού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επιπέδου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Ηεξελίχτηκεστηγλώσσαπουείναιαντικειμενοστραφής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3"/>
          <a:srcRect l="0" t="0" r="36367" b="0"/>
          <a:stretch/>
        </p:blipFill>
        <p:spPr>
          <a:xfrm>
            <a:off x="76320" y="1905120"/>
            <a:ext cx="2133360" cy="311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C8E3F-CB2B-43E6-88CD-81FE0A1A32CE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DC58023-1F21-4A64-A899-3AD4BA64534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5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3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Τατελευταίαχρόνιαχρησιμοποιείταιιδιαίτεραειδικάγιαπρογραμματισμό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στοΔιαδίκτυοη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JAVA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είναιμίααντικειμενοστραφής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γλώσσαπουαναπτύχθηκεαπότηνεταιρείαμεσκοπότηνανάπτυξη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εφαρμογώνπουθαεκτελούνταισεδιαφορετικούςυπολογιστέςοιοποίοιείναισυνδεδεμένοιστοΔιαδίκτυο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Ταπρογράμματααυτάμπορούνναεκτελούνταιαπόδιαφορετικούςυπολογιστές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προσωπικούςήμεγάλασυστήματαμεδιαφορετικάλειτουργικά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συστήματαχωρίςαλλαγές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D7106-B3B7-4896-94EE-47E35AF6A407}" type="slidenum">
              <a:t>27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EE2C5EC-0759-43FF-AA0D-656DE4F7A125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5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7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600200" y="1371600"/>
            <a:ext cx="8305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Ηεμφάνισητωνγραφικώνπεριβαλλόντωνεργασίαςδημιούργησετηνανάγκηγιαανάπτυξη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αντιστοίχων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προγραμμάτων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Έτσιεμφανίστηκανγλώσσεςήνέεςεκδόσειςτωνγλωσσώνπουυλοποιούσαντιςέννοιεςτου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οδηγούμενου από το γεγονός προγραμματισμού 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καιτου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οπτικού 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π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ρογραμματισμού 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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4507E7-B656-4E5C-A2DF-647F9CE11E92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90EB88E-A609-459F-A804-951ACC39430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6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1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600200" y="1371600"/>
            <a:ext cx="8305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Μετονόρο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πτικό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προγραμματισμό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εννοούμετηδυνατότηταναδημιουργούμεγραφικά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περιβάλλον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Μετονόρο</a:t>
            </a: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οδηγούμενοαπότογεγονός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προγραμματισμό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εννοούμετηδυνατότητα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ναενεργοποιούνταιλειτουργίεςτουπρογράμματοςμετηνεκτέλεση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ενόςγεγονότοςγιαπαράδειγματηνεπιλογήμίαςεντολήςαπόέναμενού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ήτοκλικτουποντικιού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Οιπιοδιαδεδομένεςγλώσσεςπρογραμματισμούσεγραφικόπεριβάλλον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γιαπροσωπικούςυπολογιστέςείναιηηκαιη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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7B080-750F-46F1-8D98-B507FA9450B8}" type="slidenum">
              <a:t>29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AEA3D14-A2F2-4236-9356-F8C83879760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5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57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έννοια του προγράμματος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Ηεπίλυσηενόςπροβλήματοςμετονυπολογιστήπεριλαμβάνειτρίαστάδια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375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Τονακριβήπροσδιορισμότουπροβλήματος</a:t>
            </a:r>
            <a:endParaRPr b="0" lang="el-GR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375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Τηνανάπτυξητουαντίστοιχουαλγορίθμου</a:t>
            </a:r>
            <a:endParaRPr b="0" lang="el-GR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375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Τηδιατύπωσητουαλγορίθμουσεκατανοητήμορφήαπότονυπολογιστή</a:t>
            </a:r>
            <a:endParaRPr b="0" lang="el-GR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Οπρογραμματισμόςασχολείταιμετοτρίτοαυτόστάδιο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DEEC68-E1C1-41E0-9347-2A0C8FCF9F71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CEF2B88-5126-416D-B984-8586467DF72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6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65" name=""/>
          <p:cNvSpPr/>
          <p:nvPr/>
        </p:nvSpPr>
        <p:spPr>
          <a:xfrm>
            <a:off x="76320" y="0"/>
            <a:ext cx="99057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Πλεονεκτήματα των γλωσσών</a:t>
            </a:r>
            <a:br>
              <a:rPr sz="4000"/>
            </a:br>
            <a:r>
              <a:rPr b="1" lang="en-GB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υψηλού επιπέδου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600200" y="1447920"/>
            <a:ext cx="8305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Οφυσικότεροςκαιπιο“ανθρώπινος”τρόποςέκφρασηςτωνπροβλημάτων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ΗανεξαρτησίααπότοντύποτουυπολογιστήΗδυνατότητα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της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μεταφερσιμότητας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τωνπρογραμμάτωνείναισημαντικόπροσόν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Ηευκολίατηςεκμάθησηςκαιεκπαίδευσηςωςαπόρροιατωνπροηγουμένων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Ηδιόρθωσηλαθώνκαιησυντήρησηπρογραμμάτωνσεγλώσσαυψηλού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επιπέδουείναιπολύευκολότεροέργο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λάττωσαντο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χρόνοκαιτοκόστοςπαραγωγήςνέωνπρογραμμάτων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A67D33-754E-47EE-8F7E-BDFBAF4A9657}" type="slidenum">
              <a:t>30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C455092-A737-4364-84AF-A622AF900A6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Συμβολικές γλώσσες ή γλώσσες χαμηλού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υψηλού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Γλώσσες 4ης γενιάς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9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7FB41-6B50-4D80-BE02-CC11097F7818}" type="slidenum">
              <a:t>31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EC0F997-0D84-4DD4-ABF9-85074B642AB9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7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2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Γλώσσες 4ης γενιάς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600200" y="1371600"/>
            <a:ext cx="83059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Στιςγλώσσεςαυτέςοχρήστηςενόςυπολογιστήέχειτηδυνατότητα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ναυποβάλειερωτήσειςστοσύστημαήνααναπτύσσειεφαρμογέςπουανακτούνπληροφορίεςαπόβάσειςδεδομένωνκαινακαθορίζει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τονακριβήτρόποεμφάνισηςαυτώντωνπληροφοριών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πχ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1905120" y="3968640"/>
            <a:ext cx="7848360" cy="227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C9F68B-B280-4E26-B1A5-00A471E49BFD}" type="slidenum">
              <a:t>32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2C08EC7-DFB8-4ED7-A4F1-3C535244489F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7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7" name=""/>
          <p:cNvSpPr/>
          <p:nvPr/>
        </p:nvSpPr>
        <p:spPr>
          <a:xfrm>
            <a:off x="-76320" y="0"/>
            <a:ext cx="990612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Ταξινόμηση γλωσσών</a:t>
            </a:r>
            <a:br>
              <a:rPr sz="3600"/>
            </a:b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προγραμματισμού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600200" y="1371600"/>
            <a:ext cx="830592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‘Ολεςοιγλώσσεςπρογραμματισμούπουέχουναναπτυχθείμέχρισήμερα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αντιπροσωπεύουνδιάφορεςιδέεςπάνωστονπρογραμματισμόκαι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ηκάθεμίαείναισυνήθωςκαλύτεραπροσαρμοσμένησεορισμένεςκατηγορίες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προβλημάτων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Ημεγάληπλειοψηφίατωνγλωσσώνανήκειστην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κατηγορίατων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διαδικασιακών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γλωσσών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Είναιγνωστέςεπίσης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καιως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αλγοριθμικές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γλώσσεςγιατίείναισχεδιασμένεςγιαναεπιτρέπουν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τηνυλοποίησηαλγορίθμων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40696E-647F-4336-AB22-5C023E638023}" type="slidenum">
              <a:t>33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5815DED-DE1C-4822-9157-3B858CA3ED3F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8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81" name=""/>
          <p:cNvSpPr/>
          <p:nvPr/>
        </p:nvSpPr>
        <p:spPr>
          <a:xfrm>
            <a:off x="0" y="-763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Ταξινόμηση γλωσσών</a:t>
            </a:r>
            <a:br>
              <a:rPr sz="3600"/>
            </a:b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προγραμματισμού – Γενικά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600200" y="1523880"/>
            <a:ext cx="830592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Αντικειμενοστραφείς γλώσσες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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Συναρτησιακές γλώσσες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πχ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Μη διαδικασιακές γλώσσες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πχ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Χαρακτηρίζονταιεπίσηςκαιωςγλώσσεςπολύυψηλούεπιπέδου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ερωταπαντήσεων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πχ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031E1-151A-44AC-A70A-316510F16F94}" type="slidenum">
              <a:t>34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E6F8E3-97EE-4320-803C-DEAC9FF16C3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9" dur="indefinite" restart="never" nodeType="tmRoot">
          <p:childTnLst>
            <p:seq>
              <p:cTn id="430" dur="indefinite" nodeType="mainSeq">
                <p:childTnLst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8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85" name=""/>
          <p:cNvSpPr/>
          <p:nvPr/>
        </p:nvSpPr>
        <p:spPr>
          <a:xfrm>
            <a:off x="-76320" y="-3049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Ταξινόμηση με βάση περιοχή χρήσης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523880" y="1371600"/>
            <a:ext cx="853452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γενικής χρήσης.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Θεωρητικάκάθεγλώσσαγενικήςχρήσης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μπορείναχρησιμοποιηθείγιατηνεπίλυσηοποιουδήποτεπροβλήματος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Στηνπράξηωστόσοκάθεγλώσσαέχεισχεδιαστείγιαναανταποκρίνεται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καλύτερασεορισμένηκατηγορίαπροβλημάτων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-Bold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επιστημονικής κατεύθυνσης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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πχ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ZapfDingbatsBT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εμπορικής κατεύθυνσης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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πχ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DA407-BCC3-4C19-9BCF-1054B546B4AF}" type="slidenum">
              <a:t>35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3E8D09E-A87B-4EF2-AFB1-7CACB72F03F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5" dur="indefinite" restart="never" nodeType="tmRoot">
          <p:childTnLst>
            <p:seq>
              <p:cTn id="456" dur="indefinite" nodeType="mainSeq">
                <p:childTnLst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9" dur="5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5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8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89" name=""/>
          <p:cNvSpPr/>
          <p:nvPr/>
        </p:nvSpPr>
        <p:spPr>
          <a:xfrm>
            <a:off x="-76320" y="-3049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Ταξινόμηση με βάση περιοχή χρήσης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523880" y="15238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προγραμματισμού συστημάτων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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πχ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τεχνητής νοημοσύνης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πχ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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8db396"/>
                </a:solidFill>
                <a:effectLst/>
                <a:uFillTx/>
                <a:latin typeface="ZapfDingbatsBT"/>
              </a:rPr>
              <a:t>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Γλώσσες ειδικής χρήσης.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Πρόκειταιγιαγλώσσεςπουχρησιμοποιούνται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σεειδικέςπεριοχέςεφαρμογών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στηρομποτική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284D7-8790-4283-BD67-7CADD7F1B383}" type="slidenum">
              <a:t>36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46CC989-E0D1-479E-830D-12DD5083741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1" dur="indefinite" restart="never" nodeType="tmRoot">
          <p:childTnLst>
            <p:seq>
              <p:cTn id="482" dur="indefinite" nodeType="mainSeq">
                <p:childTnLst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5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3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9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3" name=""/>
          <p:cNvSpPr/>
          <p:nvPr/>
        </p:nvSpPr>
        <p:spPr>
          <a:xfrm>
            <a:off x="0" y="-763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Ποια είναι η καλύτερη γλώσσα προγραμματισμού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87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Υπάρχουνγλώσσεςκατάλληλεςγιαανάπτυξηειδικώνεφαρμογώνκαιάλλες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κατάλληλεςγιαγενικήχρήση</a:t>
            </a:r>
            <a:endParaRPr b="0" lang="el-GR" sz="2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87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Υπάρχουνγλώσσεςκατάλληλεςγιαεκπαίδευση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καιάλλεςγιαανάπτυξηεμπορικώνεφαρμογών</a:t>
            </a:r>
            <a:endParaRPr b="0" lang="el-GR" sz="2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87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Γλώσσεςπου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επιτρέπουντηνεύκοληανάπτυξηεφαρμογώνσεγραφικόπεριβάλλον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καιάλλεςπουεκμεταλλεύονταιταπαράλληλασυστήματα</a:t>
            </a:r>
            <a:endParaRPr b="0" lang="el-GR" sz="2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87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Υπάρχουν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γλώσσεςισχυρέςκαιγλώσσεςχωρίςμεγάλεςδυνατότητες</a:t>
            </a:r>
            <a:r>
              <a:rPr b="0" lang="el-GR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αλλάαπλέςκαιεύκολεςστηνεκμάθηση</a:t>
            </a:r>
            <a:endParaRPr b="0" lang="el-GR" sz="2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70E2B5-D883-4EC2-BF88-156AEF6DB895}" type="slidenum">
              <a:t>37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C04D08F-A6AF-4C47-94D6-4707DCBFBCF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9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7" name=""/>
          <p:cNvSpPr/>
          <p:nvPr/>
        </p:nvSpPr>
        <p:spPr>
          <a:xfrm>
            <a:off x="0" y="-7632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Ποια είναι η καλύτερη γλώσσα προγραμματισμού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Οπρογραμματιστής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καλείταιναεπιλέξειτην“καλύτερη”γλώσσαγιαναυλοποιήσειτοπρόγραμμα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UB-Optima-NormalItalic"/>
              </a:rPr>
              <a:t>Μπορούμε να ισχυριστούμε με βεβαιότητα ότι μία γλώσσα προγραμματισμού</a:t>
            </a:r>
            <a:r>
              <a:rPr b="1" i="1" lang="el-GR" sz="2800" strike="noStrike" u="none">
                <a:solidFill>
                  <a:srgbClr val="000000"/>
                </a:solidFill>
                <a:effectLst/>
                <a:uFillTx/>
                <a:latin typeface="UB-Optima-NormalItalic"/>
              </a:rPr>
              <a:t> </a:t>
            </a: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UB-Optima-NormalItalic"/>
              </a:rPr>
              <a:t>που να είναι αντικειμενικά καλύτερη από τις άλλες δεν υπάρχει,</a:t>
            </a:r>
            <a:r>
              <a:rPr b="1" i="1" lang="el-GR" sz="2800" strike="noStrike" u="none">
                <a:solidFill>
                  <a:srgbClr val="000000"/>
                </a:solidFill>
                <a:effectLst/>
                <a:uFillTx/>
                <a:latin typeface="UB-Optima-NormalItalic"/>
              </a:rPr>
              <a:t> </a:t>
            </a: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UB-Optima-NormalItalic"/>
              </a:rPr>
              <a:t>ούτε πρόκειται να υπάρξει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Ηεπιλογήτηςγλώσσαςεξαρτάται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απότοείδοςτηςεφαρμογήςτουπολογιστικόπεριβάλλονστοοποίοθα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εκτελεστείταπρογραμματιστικάπεριβάλλονταπουδιαθέτουμεκαικυρίως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τιςγνώσειςτουπρογραμματιστή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17D211-8AB0-4F92-A905-6EA73F22DDEC}" type="slidenum">
              <a:t>38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6ED7871-FE32-403F-82C6-5EA730E220E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7" dur="indefinite" restart="never" nodeType="tmRoot">
          <p:childTnLst>
            <p:seq>
              <p:cTn id="528" dur="indefinite" nodeType="mainSeq">
                <p:childTnLst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4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1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06952-7B76-41D0-8FE2-448F8D7F4C3F}" type="slidenum">
              <a:t>39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09F151F-60BB-4254-8B1B-0B140E72DFA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6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61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έννοια του προγράμματος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523880" y="15238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προγραμματισμόςείναιαυτόςπουδίνειτηνεντύπωσηότιοιυπολογιστέςείναιέξυπνεςμηχανέςπουεπιλύουνταπολύπλοκαπροβλήματα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Ουπολογιστήςείναιμίαμηχανήπουκαταλαβαίνειμόνοδύοκαταστάσειςτομηδένκαιτοέναταψηφίατουδυαδικούσυστήματος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υπολογιστήςμπορείαπλάνααποθηκεύειστημνήμητιςακολουθίεςτωνδυαδικώνψηφίωννατιςανακτάνακάνειστοιχειώδειςαριθμητικέςπράξειςμεαυτέςκαινατιςσυγκρίνει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C9F4DF-5A0C-4149-A2A8-58F965652C1A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1028BEC-875F-4CD9-98A8-41B23723B909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0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4" name=""/>
          <p:cNvSpPr/>
          <p:nvPr/>
        </p:nvSpPr>
        <p:spPr>
          <a:xfrm>
            <a:off x="0" y="152280"/>
            <a:ext cx="990612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Το αλφάβητο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Αλφάβητομίαςγλώσσαςκαλείταιτοσύνολοτωνστοιχείωνπουχρησιμοποιείταιαπότηγλώσσα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χηελληνικήγλώσσαπεριέχειταεξήςστοιχείαΤαγράμματατουαλφαβήτουπεζάκαικεφαλαίαδηλαδήχαρακτήρεςΑΩκαιαωταψηφίακαιόλατασημείαστίξ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τίστοιχαηαγγλικήγλώσσαπεριλαμβάνειταγράμματατουαγγλικούαλφαβήτουκαικαθώςκαιταψηφίακαιόλατασημείαστίξηςπουχρησιμοποιούνται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44FB9-5CD9-483C-A3A2-C6D476D0B115}" type="slidenum">
              <a:t>40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67EF4F2-C44A-4562-9A8B-82152067443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7" dur="indefinite" restart="never" nodeType="tmRoot">
          <p:childTnLst>
            <p:seq>
              <p:cTn id="548" dur="indefinite" nodeType="mainSeq">
                <p:childTnLst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4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9" dur="5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0" dur="500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6" dur="500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0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8" name=""/>
          <p:cNvSpPr/>
          <p:nvPr/>
        </p:nvSpPr>
        <p:spPr>
          <a:xfrm>
            <a:off x="0" y="152280"/>
            <a:ext cx="990612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Το λεξιλόγιο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523880" y="16765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λεξιλόγιοαποτελείταιαπόέναυποσύνολοόλωντωνακολουθιώνπουδημιουργούνταιαπόταστοιχείατουαλφαβήτουτιςλέξειςπουείναιδεκτέςαπότηνγλώσσ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παράδειγμαστηνελληνικήγλώσσαηακολουθίατωνγραμμάτωνΑΒΓΑείναιδεκτήαφούαποτελείλέξηαλλάηακολουθίαΑΒΓΔΑδεναποτελείλέξητηςελληνικήςγλώσσαςάραδενείναιδεκ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88E39-BCFD-4AB3-A72C-9E5733EE8B04}" type="slidenum">
              <a:t>41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8E06CFD-E344-4E9E-BCE9-9B943309A40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7" dur="indefinite" restart="never" nodeType="tmRoot">
          <p:childTnLst>
            <p:seq>
              <p:cTn id="568" dur="indefinite" nodeType="mainSeq">
                <p:childTnLst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5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9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1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12" name=""/>
          <p:cNvSpPr/>
          <p:nvPr/>
        </p:nvSpPr>
        <p:spPr>
          <a:xfrm>
            <a:off x="0" y="152280"/>
            <a:ext cx="990612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γραμματική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523880" y="16002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ΗΓραμματικήαποτελείταιαπότο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τυπικό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ή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τυπολογικό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καιτο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συντακτικό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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Τυπικό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είναιτοσύνολοτωνκανόνωνπουορίζειτιςμορφέςμετιςοποίεςμίαλέξηείναιαποδεκτή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Γιαπαράδειγμαστηνελληνικήγλώσσαοιλέξειςγλώσσαγλώσσαςγλώσσεςείναιδεκτέςενώηλέξηγλώσσατδενείναιαποδεκτή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DB596-E703-4FA3-8EDC-3A45A8BCE097}" type="slidenum">
              <a:t>42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99FDDBE-73E2-4BA2-B1B5-C283067C0C9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1" dur="indefinite" restart="never" nodeType="tmRoot">
          <p:childTnLst>
            <p:seq>
              <p:cTn id="582" dur="indefinite" nodeType="mainSeq">
                <p:childTnLst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7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5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3" dur="5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4" dur="500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9" dur="500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500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1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16" name=""/>
          <p:cNvSpPr/>
          <p:nvPr/>
        </p:nvSpPr>
        <p:spPr>
          <a:xfrm>
            <a:off x="0" y="152280"/>
            <a:ext cx="990612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γραμματική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Συντακτικό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ίναιτοσύνολοτωνκανόνωνπουκαθορίζειτηνομιμότητατηςδιάταξηςκαιτηςσύνδεσηςτωνλέξεωντηςγλώσσαςγιατηδημιουργίαπροτάσε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γνώσητουσυντακτικούεπιτρέπειτηδημιουργίασωστώνπροτάσεωνστιςφυσικέςγλώσσεςενώστιςγλώσσεςπρογραμματισμούτηδημιουργίασωστώνεντολώ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111A5-ED74-43CE-8D45-78FEC4DEA247}" type="slidenum">
              <a:t>43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EFDD5B6-24AF-43E8-BE5D-2FED32E82D1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1" dur="indefinite" restart="never" nodeType="tmRoot">
          <p:childTnLst>
            <p:seq>
              <p:cTn id="602" dur="indefinite" nodeType="mainSeq">
                <p:childTnLst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5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1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0" name=""/>
          <p:cNvSpPr/>
          <p:nvPr/>
        </p:nvSpPr>
        <p:spPr>
          <a:xfrm>
            <a:off x="0" y="152280"/>
            <a:ext cx="990612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σημασιολογία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600200" y="1676520"/>
            <a:ext cx="838188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σημασιολογίαείναιτοσύνολοτωνκανόνωνπουκαθορίζειτονόηματωνλέξεωνκαικατάεπέκτασητωνεκφράσεωνκαιπροτάσεωνπουχρησιμοποιούνταισεμίαγλώσσ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ιςγλώσσεςπρογραμματισμούοιοποίεςείναιτεχνητέςγλώσσεςοδημιουργόςτηςγλώσσαςαποφασίζειτησημασιολογίατωνλέξεωντηςγλώσσα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11384-3102-44AF-A8B0-D7E69065CE22}" type="slidenum">
              <a:t>44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4BBCCE5-FA68-4CA9-884C-851D0B46037F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5" dur="indefinite" restart="never" nodeType="tmRoot">
          <p:childTnLst>
            <p:seq>
              <p:cTn id="616" dur="indefinite" nodeType="mainSeq">
                <p:childTnLst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1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7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5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2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4" name=""/>
          <p:cNvSpPr/>
          <p:nvPr/>
        </p:nvSpPr>
        <p:spPr>
          <a:xfrm>
            <a:off x="0" y="304920"/>
            <a:ext cx="990612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Διαφορές φυσικών και </a:t>
            </a:r>
            <a:br>
              <a:rPr sz="3600"/>
            </a:b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τεχνητών γλωσσών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523880" y="15238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Μίαβασικήδιαφοράμεταξύφυσικώνκαιτεχνητώνγλωσσώνείναιηδυνατότηταεξέλιξήςτους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Οιφυσικέςγλώσσεςεξελίσσονταισυνεχώςνέεςλέξειςδημιουργούνταικανόνεςγραμματικήςκαισύνταξηςαλλάζουν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Αντίθεταοιτεχνητέςγλώσσεςχαρακτηρίζονταιαπόστασιμότητααφούκατασκευάζονταισυνειδητάγιαένασυγκεκριμένοσκοπό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D2921-0D5F-4CB9-A6C1-57D6CAB1BBB8}" type="slidenum">
              <a:t>45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BC86218-6285-409D-A68D-00A2C9C6ECF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2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28" name=""/>
          <p:cNvSpPr/>
          <p:nvPr/>
        </p:nvSpPr>
        <p:spPr>
          <a:xfrm>
            <a:off x="0" y="304920"/>
            <a:ext cx="9906120" cy="8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Διαφορές φυσικών και </a:t>
            </a:r>
            <a:br>
              <a:rPr sz="3600"/>
            </a:b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τεχνητών γλωσσών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600200" y="1523880"/>
            <a:ext cx="838188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Ωστόσοσυχνάοιγλώσσεςπρογραμματισμούβελτιώνονταικαιμεταβάλλονταιαπότουςδημιουργούςτουςμεσκοπό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ναδιορθωθούναδυναμίες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νακαλύψουνμεγαλύτεροεύροςεφαρμογών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ναακολουθήσουντιςνέεςεξελίξεις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17EEF-F5FE-4822-9C07-013408D20919}" type="slidenum">
              <a:t>46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824FEC4-A39D-49BB-9129-37A738621B2E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9" dur="indefinite" restart="never" nodeType="tmRoot">
          <p:childTnLst>
            <p:seq>
              <p:cTn id="650" dur="indefinite" nodeType="mainSeq">
                <p:childTnLst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5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6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2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4" dur="50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2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DA797-F9D0-448B-AB42-9AC30C5C4F2F}" type="slidenum">
              <a:t>47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98D02B0-9A3E-46CE-92A0-87CC2113C4A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indent="0">
              <a:lnSpc>
                <a:spcPct val="90000"/>
              </a:lnSpc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Γίνονταισ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υνεχείςπροσπάθειες</a:t>
            </a:r>
            <a:r>
              <a:rPr b="0" i="1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για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ανάπτυξημεθοδολογιώνκαιτεχνικώνπρογραμματισμούπου</a:t>
            </a:r>
            <a:r>
              <a:rPr b="0" i="1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θαεξασφαλίζουντηδημιουργίααπλώνκαικομψώνπρογραμμάτων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62120" indent="-285840" algn="just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Ιεραρχική σχεδίαση 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62120" indent="-285840" algn="just">
              <a:lnSpc>
                <a:spcPct val="90000"/>
              </a:lnSpc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Τμηματικός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62120" indent="-285840" algn="just">
              <a:lnSpc>
                <a:spcPct val="90000"/>
              </a:lnSpc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Δομημένος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algn="just">
              <a:lnSpc>
                <a:spcPct val="90000"/>
              </a:lnSpc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5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470850-21D3-467C-8B4B-7013F6536CF6}" type="slidenum">
              <a:t>48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38D7556-FEBB-4CC2-B14D-0D408C14D8EF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3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38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Ιεραρχική σχεδίαση προγράμματος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τεχνικήτηςιεραρχικήςσχεδίασηςκαιεπίλυσηςήηδιαδικασίασχεδίασης“απόεπάνωπροςτακάτω”όπωςσυχνάονομάζεται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κοπόςτηςιεραρχικήςσχεδίασηςείναιηδιάσπασητουπροβλήματοςσεαπλούστεραυποπροβλήματαταοποίαναείναιεύκολοναεπιλυθούν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5257800" y="3760920"/>
            <a:ext cx="4038480" cy="263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45F7CA-FD2B-40AD-859A-41F1FF4166D6}" type="slidenum">
              <a:t>49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EF28980-8C99-4C49-9F0D-563C669EC9E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5" dur="indefinite" restart="never" nodeType="tmRoot">
          <p:childTnLst>
            <p:seq>
              <p:cTn id="676" dur="indefinite" nodeType="mainSeq">
                <p:childTnLst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7" dur="5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8" dur="5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500"/>
                            </p:stCondLst>
                            <p:childTnLst>
                              <p:par>
                                <p:cTn id="69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E056CD-8172-4252-BCC9-84A827527B5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66DC190-5022-47A9-92E5-725AEB1017D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Ιεραρχική σχεδίαση 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Τμηματικός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Δομημένος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3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A05AE6-3D1A-4B13-BE90-33B368FEA0AD}" type="slidenum">
              <a:t>50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602644E-207B-40E0-B77B-E4C73D39BA9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4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46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Τμηματικός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Ηιεραρχικήσχεδίασηπρογράμματοςυλοποιείταιμετοντμηματικόπρογραμματισμό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Μετάτηνανάλυσητουπροβλήματοςσεαντίστοιχαυποπροβλήματακάθευποπρόβλημααποτελείανεξάρτητη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ενότητα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πουγράφεταιξεχωριστάαπόταυπόλοιπατμήματαπρογράμματος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τμηματικόςπρογραμματισμόςδιευκολύνειτηδημιουργίατουπρογράμματοςμειώνειταλάθηκαιεπιτρέπειτηνευκολότερηπαρακολούθησηκατανόησηκαισυντήρησητουπρογράμματοςαπότρίτου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5E1878-06F4-428F-AC56-654676355C33}" type="slidenum">
              <a:t>51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2FB49B7-B0F6-4E97-9F85-FF6E542D5B4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3" dur="indefinite" restart="never" nodeType="tmRoot">
          <p:childTnLst>
            <p:seq>
              <p:cTn id="694" dur="indefinite" nodeType="mainSeq">
                <p:childTnLst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9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0" dur="500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5" dur="5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6" dur="50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1" dur="5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2" dur="500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Ιεραρχική σχεδίαση 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Τμηματικός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Δομημένος προγραμματισμός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0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079208-73F9-4211-92CB-77088F794CFB}" type="slidenum">
              <a:t>52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5830414-889B-49AA-9063-662DE20410B5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5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53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μεθοδολογίαπουσήμεραέχειεπικρατήσειαπόλυτακαισχεδόνόλεςοισύγχρονεςγλώσσεςπρογραμματισμούυποστηρίζουνείναιοδομημένοςπρογραμματισμός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οκαθηγητήςδημοσίευσεένακείμενομετίτλο“ηεντολήθεωρείταιεπιβλαβής”καιθεμελίωνετοδομημένοπρογραμματισμό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500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Βασικόςλόγοςγιαταπροβλήματααυτάήτανηαλόγιστηχρήσημίαςεντολήςτηςεντολήςπούχρησιμοποιούμενηάλλαζεδιαρκώςτηροήτουπρογράμματο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4613A-BA16-4F43-BD9D-A3C2F82F6611}" type="slidenum">
              <a:t>53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C217DAA-418E-45EC-A636-852AD894357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3" dur="indefinite" restart="never" nodeType="tmRoot">
          <p:childTnLst>
            <p:seq>
              <p:cTn id="714" dur="indefinite" nodeType="mainSeq">
                <p:childTnLst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9" dur="500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0" dur="500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5" dur="500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6" dur="500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1" dur="500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2" dur="500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5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57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Οδομημένοςπρογραμματισμόςείναιμίαμεθοδολογίασύνταξηςπρογραμμάτωνπουέχεισκοπό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ναβοηθήσειτονπρογραμματιστήστηνανάπτυξησύνθετωνπρογραμμάτων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ναμειώσειταλάθη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ναεξασφαλίσειτηνεύκοληκατανόησητωνπρογραμμάτων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ναδιευκολύνειτιςδιορθώσειςκαιτιςαλλαγέςσεαυτά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0B114-96C4-4012-BC83-586BDC8BDB25}" type="slidenum">
              <a:t>54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D7703C1-5104-4E12-A5CD-6781E767E8F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3" dur="indefinite" restart="never" nodeType="tmRoot">
          <p:childTnLst>
            <p:seq>
              <p:cTn id="734" dur="indefinite" nodeType="mainSeq">
                <p:childTnLst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0" dur="500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5" dur="5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6" dur="50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1" dur="5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2" dur="500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7" dur="5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3" dur="5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6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61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447920" y="1447920"/>
            <a:ext cx="853416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Οδομημένοςπρογραμματισμόςστηρίζεταιστηχρήσητριώνκαιμόνοστοιχειωδώνλογικώνδομών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τηδομήτηςακολουθίας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τηδομήτηςεπιλογής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καιτηδομήτηςεπανάληψης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εντολήέχειωςαποτέλεσματηναλλαγήτηςροήςτουπρογράμματοςτηςδιακλάδωσηςσεμίαάλληεντολήτουπρογράμματοςεκτόςαπότηνεπόμεν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404915-31C3-4984-9981-F1E565812D59}" type="slidenum">
              <a:t>55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3E84073-CF66-4E4C-8CEE-FF57306E8E1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5" dur="indefinite" restart="never" nodeType="tmRoot">
          <p:childTnLst>
            <p:seq>
              <p:cTn id="766" dur="indefinite" nodeType="mainSeq">
                <p:childTnLst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1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2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7" dur="5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3" dur="5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5" fill="hold">
                      <p:stCondLst>
                        <p:cond delay="indefinite"/>
                      </p:stCondLst>
                      <p:childTnLst>
                        <p:par>
                          <p:cTn id="786" fill="hold">
                            <p:stCondLst>
                              <p:cond delay="0"/>
                            </p:stCondLst>
                            <p:childTnLst>
                              <p:par>
                                <p:cTn id="7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0" dur="50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5" dur="5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6" dur="50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6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65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523880" y="1371600"/>
            <a:ext cx="8382240" cy="22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Οδομημένοςπρογραμματισμόςπροήλθεαπότηνανάγκητουπεριορισμούτηςανεξέλεγκτηςχρήσηςτου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Ηχρήσητηςεντολήςαυτήςθαπαρουσιαστείμεένααπλόπαράδειγμα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676520" y="3962520"/>
            <a:ext cx="3733560" cy="22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ΑΝ Αριθμός&gt;0 ΤΟΤΕ GOTO 1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ΑΝ Αριθμός=0 ΤΟΤΕ GOTO 2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Αρνητικός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GOTO 4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1: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Θετικός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GOTO 4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2: 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Μηδέν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GOTO 4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4: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τελος_αλγορίθμου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5638680" y="3886200"/>
            <a:ext cx="3733920" cy="22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ΑΝ Αριθμός&gt;0 ΤΟΤΕ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	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Θετικός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ΑΛΛΙΩΣ_ΑΝ Αριθμός=0 ΤΟΤΕ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	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Μηδέν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ΑΛΛΙΩΣ ΓΡΑΨΕ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“</a:t>
            </a: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Αρνητικός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”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4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ΤΕΛΟΣ_ΑΝ</a:t>
            </a:r>
            <a:endParaRPr b="0" lang="el-GR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34EC4-5200-4ED0-B67A-DBA9F1077F56}" type="slidenum">
              <a:t>56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40ED64D-00F6-418B-B99C-0DC2B47C518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7" dur="indefinite" restart="never" nodeType="tmRoot">
          <p:childTnLst>
            <p:seq>
              <p:cTn id="798" dur="indefinite" nodeType="mainSeq">
                <p:childTnLst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3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4" dur="5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0" dur="500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7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1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Ηχρήσητουκάνειακόμακαιαυτότομικρότμήμαπρογράμματοςδύσκολοστηνκατανόησητουκαιστηνπαρακολούθησήτου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Όλεςοισύγχρονεςγλώσσεςπρογραμματισμούυποστηρίζουντοδομημένοπρογραμματισμόκαιδιαθέτουνεντολέςπουκαθιστούντηχρήσητουπεριτ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EA976-0C0F-4DC1-A6BA-9BB684DF7E9F}" type="slidenum">
              <a:t>57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A9B71AE-B657-45EF-93AD-05F36CE84438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3" dur="indefinite" restart="never" nodeType="tmRoot">
          <p:childTnLst>
            <p:seq>
              <p:cTn id="824" dur="indefinite" nodeType="mainSeq">
                <p:childTnLst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9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0" dur="500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5" dur="5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6" dur="500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7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75" name=""/>
          <p:cNvSpPr/>
          <p:nvPr/>
        </p:nvSpPr>
        <p:spPr>
          <a:xfrm>
            <a:off x="0" y="45720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Πλεονεκτήματα </a:t>
            </a:r>
            <a:br>
              <a:rPr sz="3600"/>
            </a:b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Δομημένου προγραμματισμού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Δημιουργίααπλούστερωνπρογραμμάτων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Άμεσημεταφοράτωναλγορίθμωνσεπρογράμματα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Διευκόλυνσηανάλυσηςτουπρογράμματοςσετμήματα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Περιορισμόςτωνλαθώνκατάτηνανάπτυξητουπρογράμματος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Διευκόλυνσηστηνανάγνωσηκαικατανόησητουπρογράμματοςαπότρίτους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Ευκολότερηδιόρθωσηκαισυντήρηση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BDB91-9C9E-44C6-9DD7-06C698AE2334}" type="slidenum">
              <a:t>58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C6D01A1-CA53-4A2B-8855-D7F800C3FA5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7" dur="indefinite" restart="never" nodeType="tmRoot">
          <p:childTnLst>
            <p:seq>
              <p:cTn id="838" dur="indefinite" nodeType="mainSeq">
                <p:childTnLst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3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4" dur="5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9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0" dur="500" fill="hold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5" dur="50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1" dur="500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2" dur="500" fill="hold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7" dur="50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8" dur="500" fill="hold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3" dur="500" fill="hold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4" dur="500" fill="hold"/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9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A718B-C4A2-44E5-8E57-8FA1131E5AC2}" type="slidenum">
              <a:t>59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28BE63D-E4F4-4722-8C34-0C25B921DAE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6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68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Ιστορική αναδρομή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Οιπρώτοιυπολογιστέςτεράστιοισεμέγεθοςαλλάμεπάραπολύπεριορισμένεςδυνατότητεςκαιμικρέςταχύτηταςεπεξεργασίας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Εξελίχθηκανσεπολύμικρούςσεμέγεθοςυπολογιστέςμετεράστιεςόμωςδυνατότητεςκαιταχύτητεςεπεξεργασίας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ηνίδιααργήεξέλιξηουσιαστικάέχουνκαιοιγλώσσεςπρογραμματισμούοιοποίεςανκαιεξελίσσονταικαισυνεχώςεμπλουτίζονταιμενέεςδυνατότητεςταχαρακτηριστικάτουςκαιοιβασικέςτουςιδιότητεςουσιαστικάπαραμένουνταίδια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EE906E-4489-4C5D-A2AB-D304E909D36E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E4E71E-EB60-40D4-8B27-C9B7C4FA2859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8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82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Αντικειμενοστραφής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Πρόκειταιγιαμιανέατάσηαντιμετώπισης</a:t>
            </a: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προγραμματιστικώναντιλήψεωνκαιδομώνπουονομάζεται</a:t>
            </a:r>
            <a:r>
              <a:rPr b="1" lang="el-GR" sz="30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αντικειμενοστραφής</a:t>
            </a:r>
            <a:r>
              <a:rPr b="1" lang="en-US" sz="30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 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προγραμματισμός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Έναπρόγραμμα</a:t>
            </a: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περιγράφει“ενέργειες”επεξεργασίαπουεφαρμόζονταιπάνωσε</a:t>
            </a: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δεδομένα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C7066-A5F3-4CC9-B60E-76C3CE4C593C}" type="slidenum">
              <a:t>60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E81C81F-3212-440C-8020-EDC10DFBB035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5" dur="indefinite" restart="never" nodeType="tmRoot">
          <p:childTnLst>
            <p:seq>
              <p:cTn id="876" dur="indefinite" nodeType="mainSeq">
                <p:childTnLst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1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2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7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8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8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86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Αντικειμενοστραφής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95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αντικειμενοστραφήςσχεδίασηεκλαμβάνειωςπρωτεύονταδομικάστοιχείαενόςπρογράμματοςταδεδομένααπόταοποίαδημιουργούνταιμεκατάλληλημορφοποίησητα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αντικείμενα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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95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ησιμοποιείτηνιεραρχικήσχεδίασητοντμηματικόπρογραμματισμόκαιακολουθείτιςαρχέςτουδομημένουπρογραμματισμού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3990D-5B47-43DB-AC42-CF9AF5DDFF8F}" type="slidenum">
              <a:t>61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B95D512-0CB2-461A-8191-94224455175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9" dur="indefinite" restart="never" nodeType="tmRoot">
          <p:childTnLst>
            <p:seq>
              <p:cTn id="890" dur="indefinite" nodeType="mainSeq">
                <p:childTnLst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5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6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1" dur="50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2" dur="50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0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0AD31B-C543-49E8-935D-650777031EF4}" type="slidenum">
              <a:t>62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10485D0-67C0-4DD1-90D3-FB1A879F4FC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9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3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Παράλληλος προγραμματισμός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Σχετικάπρόσφαταεμφανίστηκανυπολογιστέςπουξεφεύγουν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απότηνκλασικήαρχιτεκτονικήκαιδιαθέτουνπερισσότερους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απόένανεπεξεργαστές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Οιεπεξεργαστέςαυτοίμοιράζονταιτηνίδιαμνήμη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καιλειτουργούνπαράλληλαεκτελώνταςδιαφορετικέςεντολέςτουιδίου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Οιυπολογιστέςαυτοίεμφανίζονταιθεωρητικάναπετυχαίνουνταχύτητεςπουείναιασύλληπτεςγιατουςτυπικούςυπολογιστές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μεένανεπεξεργαστή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4434A-B1F6-485D-952A-693267AEA3F5}" type="slidenum">
              <a:t>63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B2C7E54-D792-47D1-A218-E84F9DC7AEBD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3" dur="indefinite" restart="never" nodeType="tmRoot">
          <p:childTnLst>
            <p:seq>
              <p:cTn id="904" dur="indefinite" nodeType="mainSeq">
                <p:childTnLst>
                  <p:par>
                    <p:cTn id="905" fill="hold">
                      <p:stCondLst>
                        <p:cond delay="indefinite"/>
                      </p:stCondLst>
                      <p:childTnLst>
                        <p:par>
                          <p:cTn id="906" fill="hold">
                            <p:stCondLst>
                              <p:cond delay="0"/>
                            </p:stCondLst>
                            <p:childTnLst>
                              <p:par>
                                <p:cTn id="9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9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0" dur="500" fill="hold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5" dur="500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1" dur="500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2" dur="500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29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97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Παράλληλος προγραμματισμός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523880" y="15238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2001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Γιαναεκμεταλλευτούμεόμωςτηνταχύτηταπου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προσφέρειηαρχιτεκτονικήαυτήπρέπειτοπρόβλημαναδιαιρεθείσετμήματαπουεκτελούνταιπαράλληλα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2001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Στησυνέχειαναπρογραμματιστείσεέναπρογραμματιστικόπεριβάλλονπουναεπιτρέπειτονπαράλληλοπρογραμματισμό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7B00E-E2D6-45F1-93BC-032C1E461A73}" type="slidenum">
              <a:t>64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3E2698F-2AD5-4518-9C1A-E43F1D95CAD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3" dur="indefinite" restart="never" nodeType="tmRoot">
          <p:childTnLst>
            <p:seq>
              <p:cTn id="924" dur="indefinite" nodeType="mainSeq">
                <p:childTnLst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9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5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Η έννοια του προγράμματος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Φυσικές και τεχνητές γλώσσες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Τεχνικές σχεδίασης προγραμμάτων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Αντικειμενοστραφής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Παράλληλος προγραμματισμός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Προγραμματιστικά περιβάλλοντα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1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95A92-D969-4B75-8FF8-1E17C6C2542A}" type="slidenum">
              <a:t>65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0F03083-340D-4CB6-939A-D31210A4E8E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0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04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Κάθεπρόγραμμαπουγράφτηκεσεοποιαδήποτεγλώσσαπρογραμματισμούπρέπειναμετατραπείσεμορφήαναγνωρίσιμηκαιεκτελέσιμηαπότονυπολογιστήδηλαδήσεεντολέςγλώσσας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Ημετατροπήαυτήεπιτυγχάνεταιμετηχρήσηειδικώνμεταφραστικώνπρογραμμάτων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Υπάρχουνδύομεγάλεςκατηγορίεςτέτοιωνπρογραμμάτων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7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</a:t>
            </a: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μεταγλωττιστές 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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70000"/>
              </a:lnSpc>
              <a:spcBef>
                <a:spcPts val="1500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</a:t>
            </a: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διερμηνευτές </a:t>
            </a: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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86D94C-293B-451F-9B93-3C9A3FA5BC58}" type="slidenum">
              <a:t>66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9CE4879-CB2C-41E5-BB12-A837C57FB1A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7" dur="indefinite" restart="never" nodeType="tmRoot">
          <p:childTnLst>
            <p:seq>
              <p:cTn id="938" dur="indefinite" nodeType="mainSeq">
                <p:childTnLst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3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4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9" dur="5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0" dur="5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5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6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5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5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3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4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0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08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85000" lnSpcReduction="9999"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</a:t>
            </a:r>
            <a:r>
              <a:rPr b="1" i="1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μεταγλωττιστής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δέχεταιστηνείσοδοέναπρόγραμμαγραμμένοσεμιαγλώσσαυψηλούεπιπέδουκαιπαράγειέναισοδύναμοπρόγραμμασεγλώσσαμηχανής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Τοτελευταίομπορείναεκτελείταιοποτεδήποτεαπότονυπολογιστήκαιείναιτελείωςανεξάρτητοαπότοαρχικόπρόγραμμα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Τοαρχικόπρόγραμμαλέγεται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πηγαίο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πρόγραμμαενώτοπρόγραμμαπουπαράγεταιαπότομεταγλωττιστήλέγεται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αντικείμενο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πρόγραμμα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F337B-E454-4760-878B-00C23377DD52}" type="slidenum">
              <a:t>67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A1BBAE5-13D2-4D65-84FE-9F2CF12E13F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5" dur="indefinite" restart="never" nodeType="tmRoot">
          <p:childTnLst>
            <p:seq>
              <p:cTn id="966" dur="indefinite" nodeType="mainSeq">
                <p:childTnLst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1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2" dur="500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3" fill="hold">
                      <p:stCondLst>
                        <p:cond delay="indefinite"/>
                      </p:stCondLst>
                      <p:childTnLst>
                        <p:par>
                          <p:cTn id="974" fill="hold">
                            <p:stCondLst>
                              <p:cond delay="0"/>
                            </p:stCondLst>
                            <p:childTnLst>
                              <p:par>
                                <p:cTn id="9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7" dur="500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8" dur="500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3" dur="500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4" dur="500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1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2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523880" y="12952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Αντίθεταο</a:t>
            </a:r>
            <a:r>
              <a:rPr b="1" i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διερμηνευτής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διαβάζειμίαπροςμίατιςεντολέςτουαρχικούπρογράμματοςκαιγιακάθεμιαεκτελείαμέσωςμιαισοδύναμηακολουθίαεντολώνμηχανή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Τοαντικείμενοπρόγραμμαείναιμενσεμορφήκατανοητήαπότονυπολογιστήαλλάσυνήθωςδενείναισεθέσηναεκτελεστεί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Χρειάζεταινασυμπληρωθείκαινασυνδεθείμεάλλατμήματαπρογράμματοςαπαραίτηταγιατηνεκτέλεσήτουτμήματαπουείτεταγράφειοπρογραμματιστήςείτεβρίσκονταιστις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βιβλιοθήκες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τηςγλώσσας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7E042-1CB3-4D64-B9F7-929E11A1774C}" type="slidenum">
              <a:t>68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79352C9-8A31-4DA8-887A-FA91B6B0A92E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1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6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600200" y="1447920"/>
            <a:ext cx="838188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Τοπρόγραμμαπουεπιτρέπειαυτήτησύνδεσηονομάζεται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συνδέτης – φορτωτής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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Τοαποτέλεσματουσυνδέτηείναιηπαραγωγήτου</a:t>
            </a:r>
            <a:r>
              <a:rPr b="1" lang="el-GR" sz="28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εκτελέσιμου προγράμματος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τοοποίοείναιτοτελικόπρόγραμμαπουεκτελείταιαπότονυπολογιστή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Γιατολόγοαυτόησυνολικήδιαδικασίααποκαλείταιμεταγλώττισηκαισύνδεση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A2CCD-ED6D-44E4-8874-2CA4CCC6EF09}" type="slidenum">
              <a:t>69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A5A3A1E-1A35-49FA-871C-AD36D088956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5" dur="indefinite" restart="never" nodeType="tmRoot">
          <p:childTnLst>
            <p:seq>
              <p:cTn id="986" dur="indefinite" nodeType="mainSeq">
                <p:childTnLst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1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2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7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8" dur="500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3" dur="50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4" dur="500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1523880" y="1523880"/>
            <a:ext cx="8229600" cy="4724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Ιστορική αναδρομή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000000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Γλώσσες μηχανής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Συμβολικές γλώσσες ή γλώσσες χαμηλού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υψηλού επιπέδου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 algn="just">
              <a:spcBef>
                <a:spcPts val="700"/>
              </a:spcBef>
              <a:buClr>
                <a:srgbClr val="ff9933"/>
              </a:buClr>
              <a:buFont typeface="Times New Roman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Γλώσσες 4ης γενιάς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algn="just">
              <a:spcBef>
                <a:spcPts val="79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200" strike="noStrike" u="none">
                <a:solidFill>
                  <a:srgbClr val="ff9933"/>
                </a:solidFill>
                <a:effectLst/>
                <a:uFillTx/>
                <a:latin typeface="Times New Roman"/>
              </a:rPr>
              <a:t>…</a:t>
            </a:r>
            <a:endParaRPr b="0" lang="el-GR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" name="Anakefaleosi" descr=""/>
          <p:cNvPicPr/>
          <p:nvPr/>
        </p:nvPicPr>
        <p:blipFill>
          <a:blip r:embed="rId1"/>
          <a:stretch/>
        </p:blipFill>
        <p:spPr>
          <a:xfrm>
            <a:off x="8001000" y="5029200"/>
            <a:ext cx="148608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9D282-3681-4EA3-AD88-836B471A8BB3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0FF078B-04B1-4461-94B4-51DF819E708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1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0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1752480" y="2057400"/>
            <a:ext cx="8001000" cy="248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/>
          <p:nvPr/>
        </p:nvSpPr>
        <p:spPr>
          <a:xfrm>
            <a:off x="1752480" y="4648320"/>
            <a:ext cx="80010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Μεταγλώττισηκαισύνδεσηπρογράμματος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169B31-F7A5-4412-AD0F-1D25F66BA8F5}" type="slidenum">
              <a:t>70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B2B9E7A-31F2-492B-9432-A59A4A8656A9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2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5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600200" y="5943600"/>
            <a:ext cx="830592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Διαδικασίαμετάφρασηςκαιεκτέλεσηςενόςπρογράμματος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2057400" y="1447920"/>
            <a:ext cx="7391520" cy="4487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E53C7-3DB3-4B53-AF2D-99101D088FBF}" type="slidenum">
              <a:t>71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DB3E41B-9F8C-493D-A93A-91EE9F0BB414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2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0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Ηδημιουργίατουεκτελέσιμουπρογράμματοςγίνεταιμόνοστηνπερίπτωσηπουτοαρχικόπρόγραμμαδενπεριέχειλάθη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Τιςπερισσότερεςφορέςκάθεπρόγραμμααρχικάθαέχειλάθη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Ταλάθητουπρογράμματοςείναιγενικάδύοειδώνλογικάκαισυντακτικά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Ταλογικάλάθηεμφανίζονταιμόνοστηνεκτέλεσηενώτασυντακτικάλάθηστοστάδιοτηςμεταγλώττισης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28509-F13C-4CCE-9F4B-5DFE2D147FC4}" type="slidenum">
              <a:t>72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5730CC1-268B-47EE-B3B0-EEE40C29EBF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05" dur="indefinite" restart="never" nodeType="tmRoot">
          <p:childTnLst>
            <p:seq>
              <p:cTn id="1006" dur="indefinite" nodeType="mainSeq">
                <p:childTnLst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1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2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7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8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3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4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9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0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4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Ταλογικάλάθηπουείναιταπλέονσοβαράκαιδύσκολαστηδιόρθωσητουςοφείλονταισεσφάλματακατάτηνυλοποίησητουαλγορίθμου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συντακτικάοφείλονταισεαναγραμματισμούςονομάτωνεντολώνπαράληψηδήλωσηςδεδομένωνκαιπρέπειπάνταναδιορθωθούνώστεναπαραχθείτοτελικόεκτελέσιμοπρόγραμμα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D4CE8-4A76-4F49-98E8-E75BF8CCB753}" type="slidenum">
              <a:t>73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BC232F7-B658-4F5A-9C73-3DA5169BA70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1" dur="indefinite" restart="never" nodeType="tmRoot">
          <p:childTnLst>
            <p:seq>
              <p:cTn id="1032" dur="indefinite" nodeType="mainSeq">
                <p:childTnLst>
                  <p:par>
                    <p:cTn id="1033" fill="hold">
                      <p:stCondLst>
                        <p:cond delay="indefinite"/>
                      </p:stCondLst>
                      <p:childTnLst>
                        <p:par>
                          <p:cTn id="1034" fill="hold">
                            <p:stCondLst>
                              <p:cond delay="0"/>
                            </p:stCondLst>
                            <p:childTnLst>
                              <p:par>
                                <p:cTn id="10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7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8" dur="500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3" dur="500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4" dur="500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3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8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Ομεταγλωττιστήςήοδιερμηνευτήςανιχνεύειλοιπόνταλάθηκαιεμφανίζεικατάλληλαδιαγνωστικάμηνύματα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Τοστάδιοπουακολουθείείναιηδιόρθωσητωνλαθών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οδιορθωμένοπρόγραμμαεπαναϋποβάλεταιγιαμεταγλώττισηκαιηδιαδικασίααυτήεπαναλαμβάνεταιμέχριςότουεξαληφθούνπλήρωςόλαταλάθη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A7ECB-854E-4C4B-875A-1D50A817878E}" type="slidenum">
              <a:t>74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59B75DC-6EA7-4A04-8461-A50C3BEF020E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5" dur="indefinite" restart="never" nodeType="tmRoot">
          <p:childTnLst>
            <p:seq>
              <p:cTn id="1046" dur="indefinite" nodeType="mainSeq">
                <p:childTnLst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1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2" dur="500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3" fill="hold">
                      <p:stCondLst>
                        <p:cond delay="indefinite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7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8" dur="500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3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4" dur="500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4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42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χρήσημεταγλωττιστήέχειτομειονέκτημαότιπροτούχρησιμοποιηθείέναπρόγραμμαπρέπειναπεράσειαπότηδιαδικασίατηςμεταγλώττισηςκαισύνδεσ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Ηχρήσηδιερμηνευτήέχειτοπλεονέκτηματηςάμεσηςεκτέλεσηςκαισυνεπώςκαιτηςάμεσηςδιόρθωσης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Όμωςηεκτέλεσητουπρογράμματοςκαθίσταταιπιοαργήσημαντικάμερικέςφορέςαπόεκείνητουισοδύναμουεκτελέσιμουπρογράμματοςπουπαράγειομεταγλωττιστή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B7C9E4-CF3D-4BF3-A7F3-D0FA64F1A146}" type="slidenum">
              <a:t>75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1E55C40-5EBC-4471-B862-F43AD35AAD1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5" dur="indefinite" restart="never" nodeType="tmRoot">
          <p:childTnLst>
            <p:seq>
              <p:cTn id="1066" dur="indefinite" nodeType="mainSeq">
                <p:childTnLst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1" dur="5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2" dur="5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3" fill="hold">
                      <p:stCondLst>
                        <p:cond delay="indefinite"/>
                      </p:stCondLst>
                      <p:childTnLst>
                        <p:par>
                          <p:cTn id="1074" fill="hold">
                            <p:stCondLst>
                              <p:cond delay="0"/>
                            </p:stCondLst>
                            <p:childTnLst>
                              <p:par>
                                <p:cTn id="10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7" dur="500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8" dur="500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3" dur="500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4" dur="500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4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46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1523880" y="137160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άντωςτασύγχροναπρογραμματιστικάπεριβάλλονταπαρουσιάζονταισυνήθωςμεμεικτέςυλοποιήσειςόπουχρησιμοποιείταιδιερμηνευτήςκατάτηφάσηδημιουργίαςτουπρογράμματοςκαιμεταγλωττιστήςγιατηντελικήέκδοσηκαιεκμετάλλευσητου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3E921E-DB0A-4952-B964-239316E7DD94}" type="slidenum">
              <a:t>76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E50C551-A10B-477B-B6CC-1140826E285D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4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50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Γιατηναρχικήσύνταξητωνπρογραμμάτωνκαιτηδιόρθωσήτουςστησυνέχειαχρησιμοποιείταιέναειδικόπρόγραμμαπουονομάζεται</a:t>
            </a:r>
            <a:r>
              <a:rPr b="1" lang="el-GR" sz="30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συντάκτης 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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συντάκτηςείναιουσιαστικάέναςμικρόςεπεξεργαστήςκειμένουμεδυνατότητεςόμωςπουδιευκολύνουντηγρήγορηγραφήτωνεντολώντωνπρογραμμάτων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5F7B2-37B7-45A8-BC45-D8556D0485D6}" type="slidenum">
              <a:t>77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2FFDE08-309C-4AB6-9C05-E06F0C61416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5" dur="indefinite" restart="never" nodeType="tmRoot">
          <p:childTnLst>
            <p:seq>
              <p:cTn id="1086" dur="indefinite" nodeType="mainSeq">
                <p:childTnLst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1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2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3" fill="hold">
                      <p:stCondLst>
                        <p:cond delay="indefinite"/>
                      </p:stCondLst>
                      <p:childTnLst>
                        <p:par>
                          <p:cTn id="1094" fill="hold">
                            <p:stCondLst>
                              <p:cond delay="0"/>
                            </p:stCondLst>
                            <p:childTnLst>
                              <p:par>
                                <p:cTn id="10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7" dur="5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5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54" name=""/>
          <p:cNvSpPr/>
          <p:nvPr/>
        </p:nvSpPr>
        <p:spPr>
          <a:xfrm>
            <a:off x="0" y="304920"/>
            <a:ext cx="9906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36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Προγραμματιστικά περιβάλλοντα</a:t>
            </a:r>
            <a:endParaRPr b="0" lang="el-GR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1676520" y="1447920"/>
            <a:ext cx="853416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Γιατηδημιουργίατημετάφρασηκαιτηνεκτέλεσηενόςπρογράμματοςαπαιτούνταιτουλάχιστοντρίαπρογράμματα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οσυντάκτης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ομεταγλωττιστής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1624"/>
              </a:spcBef>
              <a:buClr>
                <a:srgbClr val="000000"/>
              </a:buClr>
              <a:buFont typeface="UB-Optima" charset="2"/>
              <a:buChar char="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οσυνδέτης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87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Τασύγχροναπρογραμματιστικάπεριβάλ</a:t>
            </a: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</a:t>
            </a:r>
            <a:r>
              <a:rPr b="0" lang="el-GR" sz="30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λονταπαρέχουναυτάταπρογράμματαμεενιαίοτρόπο</a:t>
            </a:r>
            <a:endParaRPr b="0" lang="el-GR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1110B-9405-4223-BAE5-A523BDA22ED1}" type="slidenum">
              <a:t>78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3244447-847F-4822-BD66-BF13ED552403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9" dur="indefinite" restart="never" nodeType="tmRoot">
          <p:childTnLst>
            <p:seq>
              <p:cTn id="1100" dur="indefinite" nodeType="mainSeq">
                <p:childTnLst>
                  <p:par>
                    <p:cTn id="1101" fill="hold">
                      <p:stCondLst>
                        <p:cond delay="indefinite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5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6" dur="5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1" dur="5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2" dur="5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3" fill="hold">
                      <p:stCondLst>
                        <p:cond delay="indefinite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7" dur="5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8" dur="5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3" dur="500" fill="hold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4" dur="500" fill="hold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5" fill="hold">
                      <p:stCondLst>
                        <p:cond delay="indefinite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9" dur="500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0" dur="500" fill="hold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2285640" y="2971440"/>
            <a:ext cx="5715000" cy="106668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15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6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Βιβλίο Μαθητή</a:t>
            </a:r>
            <a:endParaRPr b="0" lang="el-GR" sz="6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7" name="Anakefaleosi" descr=""/>
          <p:cNvPicPr/>
          <p:nvPr/>
        </p:nvPicPr>
        <p:blipFill>
          <a:blip r:embed="rId1"/>
          <a:stretch/>
        </p:blipFill>
        <p:spPr>
          <a:xfrm>
            <a:off x="7848720" y="4419720"/>
            <a:ext cx="1485720" cy="137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8" name=""/>
          <p:cNvSpPr/>
          <p:nvPr/>
        </p:nvSpPr>
        <p:spPr>
          <a:xfrm>
            <a:off x="76320" y="609480"/>
            <a:ext cx="975348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Κεφάλαιο 6 : </a:t>
            </a:r>
            <a:br>
              <a:rPr sz="4000"/>
            </a:b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Δομές Δεδομένων και Αλγόριθμοι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AE66D-E60E-47CF-9421-E470E6B752DF}" type="slidenum">
              <a:t>79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E5E88C7-DD80-4F1A-96E4-87A504B8F89A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7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5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έννοια του προγράμματος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Αρχικάέπρεπεναδοθούνκατευθείανοικατάλληλεςακολουθίεςαπόκαιδηλαδήεντολέςσεμορφήκατανοητήαπότονυπολογιστή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Ελάχιστοιμπορούσαννατοκάνουναφούαπαιτούσεβαθιάγνώσητουυλικούκαιτηςαρχιτεκτονικήςτουυπολογιστή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πρώτοςυπολογιστήςοπερίφημοςγιανα“προγραμματιστεί”ώστεναεκτελέσεικάποιουςυπολογισμούςέπρεπενααλλάξουνθέσηεκατοντάδεςδιακόπτεςκαιναρυθμιστούναντίστοιχαόλεςοικαλωδιώσεις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8F0BE-65C2-4474-9EBF-CDA575A4500D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DFE324F-E9FE-4035-A102-EA9D280F7A36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6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61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Ερωτήσεις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523880" y="1523880"/>
            <a:ext cx="8382240" cy="47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Ταπρογράμματασεγλώσσεςυψηλούεπιπέδουείναιανεξάρτητατουυπολογιστή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πουαναπτύχθηκαν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Ομεταγλωττιστήςμαςεπιτρέπεινασυντάσσουμεέναπρόγραμμα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Ταλογικάλάθηενόςπρογράμματοςεμφανίζονταικατάτημεταγλώττιση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Οδομημένοςπρογραμματισμόςεπιτρέπειτηνάμεσημεταφοράτωναλγορίθμων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σεπρόγραμμα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28600" y="1523880"/>
            <a:ext cx="1371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Σ</a:t>
            </a:r>
            <a:r>
              <a:rPr b="1" lang="en-GB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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304920" y="2590920"/>
            <a:ext cx="12952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Λ</a:t>
            </a:r>
            <a:r>
              <a:rPr b="1" lang="en-GB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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304920" y="3657600"/>
            <a:ext cx="12952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Λ</a:t>
            </a:r>
            <a:r>
              <a:rPr b="1" lang="en-GB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</a:t>
            </a: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304920" y="4724280"/>
            <a:ext cx="12952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Σ</a:t>
            </a:r>
            <a:r>
              <a:rPr b="1" lang="en-GB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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8A11F-A87A-467C-AF81-E6EEB3B92FFF}" type="slidenum">
              <a:t>80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38C9B6A-1914-44FC-95BD-1130CB38E317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1" dur="indefinite" restart="never" nodeType="tmRoot">
          <p:childTnLst>
            <p:seq>
              <p:cTn id="1132" dur="indefinite" nodeType="mainSeq">
                <p:childTnLst>
                  <p:par>
                    <p:cTn id="1133" fill="hold">
                      <p:stCondLst>
                        <p:cond delay="indefinite"/>
                      </p:stCondLst>
                      <p:childTnLst>
                        <p:par>
                          <p:cTn id="1134" fill="hold">
                            <p:stCondLst>
                              <p:cond delay="0"/>
                            </p:stCondLst>
                            <p:childTnLst>
                              <p:par>
                                <p:cTn id="11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5" fill="hold">
                      <p:stCondLst>
                        <p:cond delay="indefinite"/>
                      </p:stCondLst>
                      <p:childTnLst>
                        <p:par>
                          <p:cTn id="1146" fill="hold">
                            <p:stCondLst>
                              <p:cond delay="0"/>
                            </p:stCondLst>
                            <p:childTnLst>
                              <p:par>
                                <p:cTn id="11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0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5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6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6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69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Ερωτήσεις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523880" y="1447920"/>
            <a:ext cx="838224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Χαρακτηριστικότουοπτικούπρογραμματισμούείναι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ΑΕπιτρέπειτηγραφικήδημιουργίατουπεριβάλλοντος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ΒΕπιτρέπειτηνανάπτυξητουπρογράμματοςσετμήματα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ΓΕίναιταχύτεροςστηνεκτέλεσητωνπρογραμμάτων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ΔΕπιτρέπειτηνδιαγραμματικήπαράστασητηςσχεδίασηςτουπρογράμματος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1523880" y="2133720"/>
            <a:ext cx="815364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1EEC3-7A88-476B-BE33-BE53A83B5FEE}" type="slidenum">
              <a:t>81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7B8EA9F-1A8C-4655-B621-8DF05AB28CDE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7" dur="indefinite" restart="never" nodeType="tmRoot">
          <p:childTnLst>
            <p:seq>
              <p:cTn id="1158" dur="indefinite" nodeType="mainSeq">
                <p:childTnLst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7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74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Ερωτήσεις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600200" y="1371600"/>
            <a:ext cx="838188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Ηείναι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ΑΚατάλληληγιαεφαρμογέςτεχνητήςνοημοσύνης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ΒΥποστηρίζειτηνανάπτυξηπαράλληλουπρογραμματισμού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ΓΜίαγλώσσαγενικήςχρήσης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ΔΚατάλληλημόνογιαεκπαίδευση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600200" y="3733920"/>
            <a:ext cx="4800600" cy="53316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3AFB7-B9DD-46BF-B6D9-B6B6EC2DE26F}" type="slidenum">
              <a:t>82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8D52A6E-B20F-449C-8022-2923683BE5E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5" dur="indefinite" restart="never" nodeType="tmRoot">
          <p:childTnLst>
            <p:seq>
              <p:cTn id="1166" dur="indefinite" nodeType="mainSeq">
                <p:childTnLst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7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79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Ερωτήσεις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1600200" y="1371600"/>
            <a:ext cx="838188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Οδομημένοςπρογραμματισμόςστηρίζεταιστηχρήσητριώνστοιχειωδών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δομώντης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………………… 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της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…………………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καιτης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…………………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Ημεταγλώττισηενόςπρογράμματοςγίνεταιαπότους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…………………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ήτους</a:t>
            </a:r>
            <a:r>
              <a:rPr b="0" lang="el-GR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…………………</a:t>
            </a: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6553080" y="1828800"/>
            <a:ext cx="243864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ακολουθίας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057400" y="2286000"/>
            <a:ext cx="251460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επιλογής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5715000" y="2286000"/>
            <a:ext cx="243828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επανάληψης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1981080" y="3352680"/>
            <a:ext cx="251460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μεταγλωττιστές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5638680" y="3352680"/>
            <a:ext cx="2438640" cy="459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διερμηνευτές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AF338-326E-4A0B-A5BA-314819E88440}" type="slidenum">
              <a:t>83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A3D99A0-3038-4899-A76F-16879C689861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3" dur="indefinite" restart="never" nodeType="tmRoot">
          <p:childTnLst>
            <p:seq>
              <p:cTn id="1174" dur="indefinite" nodeType="mainSeq">
                <p:childTnLst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3" fill="hold">
                      <p:stCondLst>
                        <p:cond delay="indefinite"/>
                      </p:stCondLst>
                      <p:childTnLst>
                        <p:par>
                          <p:cTn id="1194" fill="hold">
                            <p:stCondLst>
                              <p:cond delay="0"/>
                            </p:stCondLst>
                            <p:childTnLst>
                              <p:par>
                                <p:cTn id="11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676520" y="1600200"/>
            <a:ext cx="8229600" cy="335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"/>
          <p:cNvSpPr/>
          <p:nvPr/>
        </p:nvSpPr>
        <p:spPr>
          <a:xfrm>
            <a:off x="5715000" y="2239920"/>
            <a:ext cx="16765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πηγαίο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6629400" y="3124080"/>
            <a:ext cx="16765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ιεραρχική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5257800" y="4038480"/>
            <a:ext cx="19051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οπτικό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8001000" y="3733920"/>
            <a:ext cx="190512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37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οδηγούμενο από γεγονότα</a:t>
            </a:r>
            <a:endParaRPr b="0" lang="el-GR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8FB1A-53D8-499E-BC57-BEC46A9F5BAE}" type="slidenum">
              <a:t>84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D446359-7862-4476-8097-246E91839AA0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5" dur="indefinite" restart="never" nodeType="tmRoot">
          <p:childTnLst>
            <p:seq>
              <p:cTn id="1206" dur="indefinite" nodeType="mainSeq">
                <p:childTnLst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3" fill="hold">
                      <p:stCondLst>
                        <p:cond delay="indefinite"/>
                      </p:stCondLst>
                      <p:childTnLst>
                        <p:par>
                          <p:cTn id="1214" fill="hold">
                            <p:stCondLst>
                              <p:cond delay="0"/>
                            </p:stCondLst>
                            <p:childTnLst>
                              <p:par>
                                <p:cTn id="12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0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9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94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304920" y="2590920"/>
            <a:ext cx="1371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Σ</a:t>
            </a:r>
            <a:r>
              <a:rPr b="1" lang="en-GB" sz="24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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304920" y="3200400"/>
            <a:ext cx="1371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Λάθος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304920" y="3733920"/>
            <a:ext cx="1371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Λάθος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304920" y="4724280"/>
            <a:ext cx="1371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Λάθος</a:t>
            </a: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1676520" y="1828800"/>
            <a:ext cx="8200800" cy="342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30898A-B1A1-4431-93A7-6F5CD17D2CF3}" type="slidenum">
              <a:t>85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8F03D40-3839-41D5-9836-86377099A93C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1" dur="indefinite" restart="never" nodeType="tmRoot">
          <p:childTnLst>
            <p:seq>
              <p:cTn id="1232" dur="indefinite" nodeType="mainSeq">
                <p:childTnLst>
                  <p:par>
                    <p:cTn id="1233" fill="hold">
                      <p:stCondLst>
                        <p:cond delay="indefinite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5" fill="hold">
                      <p:stCondLst>
                        <p:cond delay="indefinite"/>
                      </p:stCondLst>
                      <p:childTnLst>
                        <p:par>
                          <p:cTn id="1246" fill="hold">
                            <p:stCondLst>
                              <p:cond delay="0"/>
                            </p:stCondLst>
                            <p:childTnLst>
                              <p:par>
                                <p:cTn id="12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0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6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"/>
          <p:cNvGrpSpPr/>
          <p:nvPr/>
        </p:nvGrpSpPr>
        <p:grpSpPr>
          <a:xfrm>
            <a:off x="1600200" y="1523880"/>
            <a:ext cx="8305920" cy="4495680"/>
            <a:chOff x="1600200" y="1523880"/>
            <a:chExt cx="8305920" cy="4495680"/>
          </a:xfrm>
        </p:grpSpPr>
        <p:sp>
          <p:nvSpPr>
            <p:cNvPr id="401" name=""/>
            <p:cNvSpPr/>
            <p:nvPr/>
          </p:nvSpPr>
          <p:spPr>
            <a:xfrm>
              <a:off x="1600200" y="1523880"/>
              <a:ext cx="8305920" cy="449568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l-GR" sz="24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pic>
          <p:nvPicPr>
            <p:cNvPr id="402" name="" descr=""/>
            <p:cNvPicPr/>
            <p:nvPr/>
          </p:nvPicPr>
          <p:blipFill>
            <a:blip r:embed="rId1"/>
            <a:stretch/>
          </p:blipFill>
          <p:spPr>
            <a:xfrm>
              <a:off x="1628640" y="1533240"/>
              <a:ext cx="8201160" cy="2505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03" name="" descr=""/>
            <p:cNvPicPr/>
            <p:nvPr/>
          </p:nvPicPr>
          <p:blipFill>
            <a:blip r:embed="rId2"/>
            <a:stretch/>
          </p:blipFill>
          <p:spPr>
            <a:xfrm>
              <a:off x="1638360" y="4038480"/>
              <a:ext cx="3238560" cy="800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04" name="" descr=""/>
            <p:cNvPicPr/>
            <p:nvPr/>
          </p:nvPicPr>
          <p:blipFill>
            <a:blip r:embed="rId3"/>
            <a:stretch/>
          </p:blipFill>
          <p:spPr>
            <a:xfrm>
              <a:off x="2057400" y="4819680"/>
              <a:ext cx="2095560" cy="1199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05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2057400" y="2438280"/>
            <a:ext cx="167652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2057400" y="4800600"/>
            <a:ext cx="213372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2CAE24-D219-4638-A7E3-2E2809A60167}" type="slidenum">
              <a:t>86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3CEA427-3BDA-4256-A45C-E9693A2C7FD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7" dur="indefinite" restart="never" nodeType="tmRoot">
          <p:childTnLst>
            <p:seq>
              <p:cTn id="1258" dur="indefinite" nodeType="mainSeq">
                <p:childTnLst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1657440" y="1828800"/>
            <a:ext cx="8172360" cy="396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9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2133720" y="2971800"/>
            <a:ext cx="480060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2133720" y="4114800"/>
            <a:ext cx="525780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1D7AC0-D932-466D-B6E0-B67B20907516}" type="slidenum">
              <a:t>87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B48E078-8D7E-4531-BC4B-134D90C181D2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1" dur="indefinite" restart="never" nodeType="tmRoot">
          <p:childTnLst>
            <p:seq>
              <p:cTn id="1272" dur="indefinite" nodeType="mainSeq">
                <p:childTnLst>
                  <p:par>
                    <p:cTn id="1273" fill="hold">
                      <p:stCondLst>
                        <p:cond delay="indefinite"/>
                      </p:stCondLst>
                      <p:childTnLst>
                        <p:par>
                          <p:cTn id="1274" fill="hold">
                            <p:stCondLst>
                              <p:cond delay="0"/>
                            </p:stCondLst>
                            <p:childTnLst>
                              <p:par>
                                <p:cTn id="127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4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" descr=""/>
          <p:cNvPicPr/>
          <p:nvPr/>
        </p:nvPicPr>
        <p:blipFill>
          <a:blip r:embed="rId1"/>
          <a:stretch/>
        </p:blipFill>
        <p:spPr>
          <a:xfrm>
            <a:off x="1676520" y="1428840"/>
            <a:ext cx="8200800" cy="489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3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2133720" y="2743200"/>
            <a:ext cx="320040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2133720" y="3200400"/>
            <a:ext cx="7619760" cy="6094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2057400" y="4648320"/>
            <a:ext cx="213372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2057400" y="5105520"/>
            <a:ext cx="2133720" cy="3808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2057400" y="5486400"/>
            <a:ext cx="2362320" cy="4572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2057400" y="5943600"/>
            <a:ext cx="2590920" cy="3808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7E03D-7BA1-4109-9FF3-23409B0FD2ED}" type="slidenum">
              <a:t>88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03401BB-5FF6-4CC9-9CEE-4F06B19B121D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5" dur="indefinite" restart="never" nodeType="tmRoot">
          <p:childTnLst>
            <p:seq>
              <p:cTn id="1286" dur="indefinite" nodeType="mainSeq">
                <p:childTnLst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7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8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5" fill="hold">
                      <p:stCondLst>
                        <p:cond delay="indefinite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9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7" fill="hold">
                      <p:stCondLst>
                        <p:cond delay="indefinite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1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1600200" y="1828800"/>
            <a:ext cx="8163000" cy="25909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421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422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23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Τεστ αυτοαξιολόγησης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981080" y="2438280"/>
            <a:ext cx="1067040" cy="38124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981080" y="3657600"/>
            <a:ext cx="1295640" cy="3808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l-GR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F8A7A-AF52-4B33-ACE1-E529B6E52498}" type="slidenum">
              <a:t>89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44185FB-EBCB-4AF6-9E49-DC8B5811006B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3" dur="indefinite" restart="never" nodeType="tmRoot">
          <p:childTnLst>
            <p:seq>
              <p:cTn id="1324" dur="indefinite" nodeType="mainSeq">
                <p:childTnLst>
                  <p:par>
                    <p:cTn id="1325" fill="hold">
                      <p:stCondLst>
                        <p:cond delay="indefinite"/>
                      </p:stCondLst>
                      <p:childTnLst>
                        <p:par>
                          <p:cTn id="1326" fill="hold">
                            <p:stCondLst>
                              <p:cond delay="0"/>
                            </p:stCondLst>
                            <p:childTnLst>
                              <p:par>
                                <p:cTn id="13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"/>
          <p:cNvGraphicFramePr/>
          <p:nvPr/>
        </p:nvGraphicFramePr>
        <p:xfrm>
          <a:off x="3124080" y="1906560"/>
          <a:ext cx="6400800" cy="7225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7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24080" y="1906560"/>
                    <a:ext cx="6400800" cy="7225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79" name=""/>
          <p:cNvSpPr/>
          <p:nvPr/>
        </p:nvSpPr>
        <p:spPr>
          <a:xfrm>
            <a:off x="0" y="-228600"/>
            <a:ext cx="99061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l-GR" sz="4000" strike="noStrike" u="none">
                <a:solidFill>
                  <a:srgbClr val="996633"/>
                </a:solidFill>
                <a:effectLst/>
                <a:uFillTx/>
                <a:latin typeface="Arial"/>
              </a:rPr>
              <a:t>Η έννοια του προγράμματος</a:t>
            </a:r>
            <a:endParaRPr b="0" lang="el-GR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447920" y="1371600"/>
            <a:ext cx="861048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624"/>
              </a:spcBef>
              <a:buClr>
                <a:srgbClr val="996633"/>
              </a:buClr>
              <a:buSzPct val="95000"/>
              <a:buFont typeface="Wingdings" charset="2"/>
              <a:buChar char="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Οιεντολέςενόςπρογράμματοςκαισήμεραμετατρέπονταισεακολουθίεςπουαποτελούνταιαπόκαιτιςεντολέςσε</a:t>
            </a:r>
            <a:r>
              <a:rPr b="1" lang="el-GR" sz="2600" strike="noStrike" u="none">
                <a:solidFill>
                  <a:srgbClr val="000000"/>
                </a:solidFill>
                <a:effectLst/>
                <a:uFillTx/>
                <a:latin typeface="UB-Optima-Bold"/>
              </a:rPr>
              <a:t>γλώσσα μηχανής, </a:t>
            </a:r>
            <a:r>
              <a:rPr b="0" lang="el-GR" sz="2600" strike="noStrike" u="none">
                <a:solidFill>
                  <a:srgbClr val="000000"/>
                </a:solidFill>
                <a:effectLst/>
                <a:uFillTx/>
                <a:latin typeface="UB-Optima"/>
                <a:ea typeface="UB-Optima"/>
              </a:rPr>
              <a:t>όπωςονομάζονταιοιοποίεςεκτελούνταιαπότονυπολογιστή</a:t>
            </a:r>
            <a:endParaRPr b="0" lang="el-GR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3"/>
          <a:srcRect l="0" t="0" r="67309" b="0"/>
          <a:stretch/>
        </p:blipFill>
        <p:spPr>
          <a:xfrm>
            <a:off x="6705720" y="3181320"/>
            <a:ext cx="2590560" cy="306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Ανάπτυξη Εφαρμογών σε Προγραμματιστικό Περιβάλλον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3C9560-58FE-4901-B2EF-BD8ED7BD0F1B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A7DE57D-C2D8-48E4-A1B7-0D54A3D1A775}" type="datetime1">
              <a:rPr lang="el-GR"/>
              <a:t>24/09/25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1999-09-15T09:16:35Z</dcterms:created>
  <dc:creator/>
  <dc:description/>
  <dc:language>el-GR</dc:language>
  <cp:lastModifiedBy>GISMO</cp:lastModifiedBy>
  <cp:lastPrinted>1999-09-16T15:14:22Z</cp:lastPrinted>
  <dcterms:modified xsi:type="dcterms:W3CDTF">2004-03-26T00:01:57Z</dcterms:modified>
  <cp:revision>1616</cp:revision>
  <dc:subject/>
  <dc:title>ΑΝΑΠΤΥΞΗ ΕΦΑΡΜΟΓΩΝ ΣΕ ΠΡΟΓΡΑΜΜΑΤΙΣΤΙΚΟ ΠΕΡΙΒΑΛΛΟΝ</dc:title>
</cp:coreProperties>
</file>