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9" r:id="rId2"/>
    <p:sldId id="286" r:id="rId3"/>
    <p:sldId id="257" r:id="rId4"/>
    <p:sldId id="258" r:id="rId5"/>
    <p:sldId id="298" r:id="rId6"/>
    <p:sldId id="284" r:id="rId7"/>
    <p:sldId id="299" r:id="rId8"/>
    <p:sldId id="300" r:id="rId9"/>
    <p:sldId id="301" r:id="rId10"/>
    <p:sldId id="302" r:id="rId11"/>
    <p:sldId id="290" r:id="rId12"/>
    <p:sldId id="303" r:id="rId13"/>
    <p:sldId id="291" r:id="rId14"/>
    <p:sldId id="292" r:id="rId15"/>
    <p:sldId id="293" r:id="rId16"/>
    <p:sldId id="294" r:id="rId17"/>
    <p:sldId id="323" r:id="rId18"/>
    <p:sldId id="321" r:id="rId19"/>
    <p:sldId id="322" r:id="rId20"/>
    <p:sldId id="314" r:id="rId21"/>
    <p:sldId id="315" r:id="rId22"/>
    <p:sldId id="316" r:id="rId23"/>
    <p:sldId id="317" r:id="rId24"/>
    <p:sldId id="318" r:id="rId25"/>
    <p:sldId id="319" r:id="rId26"/>
    <p:sldId id="320" r:id="rId27"/>
    <p:sldId id="325" r:id="rId28"/>
    <p:sldId id="295" r:id="rId29"/>
    <p:sldId id="296" r:id="rId30"/>
    <p:sldId id="324" r:id="rId31"/>
    <p:sldId id="326" r:id="rId32"/>
    <p:sldId id="327" r:id="rId33"/>
    <p:sldId id="328" r:id="rId34"/>
    <p:sldId id="304" r:id="rId35"/>
    <p:sldId id="288" r:id="rId36"/>
    <p:sldId id="297" r:id="rId37"/>
    <p:sldId id="282" r:id="rId38"/>
    <p:sldId id="306" r:id="rId39"/>
    <p:sldId id="307" r:id="rId40"/>
    <p:sldId id="310" r:id="rId41"/>
    <p:sldId id="311" r:id="rId42"/>
    <p:sldId id="312" r:id="rId43"/>
    <p:sldId id="313" r:id="rId44"/>
    <p:sldId id="308" r:id="rId45"/>
    <p:sldId id="280" r:id="rId46"/>
    <p:sldId id="289" r:id="rId47"/>
    <p:sldId id="309" r:id="rId48"/>
    <p:sldId id="28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50" d="100"/>
          <a:sy n="150" d="100"/>
        </p:scale>
        <p:origin x="-504" y="7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2"/>
      </p:bgRef>
    </p:bg>
    <p:spTree>
      <p:nvGrpSpPr>
        <p:cNvPr id="1" name=""/>
        <p:cNvGrpSpPr/>
        <p:nvPr/>
      </p:nvGrpSpPr>
      <p:grpSpPr>
        <a:xfrm>
          <a:off x="0" y="0"/>
          <a:ext cx="0" cy="0"/>
          <a:chOff x="0" y="0"/>
          <a:chExt cx="0" cy="0"/>
        </a:xfrm>
      </p:grpSpPr>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Υπότιτλος"/>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17" name="16 - Θέση υποσέλιδου"/>
          <p:cNvSpPr>
            <a:spLocks noGrp="1"/>
          </p:cNvSpPr>
          <p:nvPr>
            <p:ph type="ftr" sz="quarter" idx="11"/>
          </p:nvPr>
        </p:nvSpPr>
        <p:spPr/>
        <p:txBody>
          <a:bodyPr/>
          <a:lstStyle/>
          <a:p>
            <a:endParaRPr lang="en-US"/>
          </a:p>
        </p:txBody>
      </p:sp>
      <p:sp>
        <p:nvSpPr>
          <p:cNvPr id="7" name="6 - Ευθεία γραμμή σύνδεσης"/>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 Έλλειψη"/>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Έλλειψη"/>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 Θέση αριθμού διαφάνειας"/>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1B7102F-C591-4079-B818-FE2D82F90F56}" type="slidenum">
              <a:rPr lang="en-US" smtClean="0"/>
              <a:pPr/>
              <a:t>‹#›</a:t>
            </a:fld>
            <a:endParaRPr lang="en-US"/>
          </a:p>
        </p:txBody>
      </p:sp>
      <p:sp>
        <p:nvSpPr>
          <p:cNvPr id="8" name="7 - Τίτλος"/>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81B7102F-C591-4079-B818-FE2D82F90F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bg>
      <p:bgRef idx="1001">
        <a:schemeClr val="bg2"/>
      </p:bgRef>
    </p:bg>
    <p:spTree>
      <p:nvGrpSpPr>
        <p:cNvPr id="1" name=""/>
        <p:cNvGrpSpPr/>
        <p:nvPr/>
      </p:nvGrpSpPr>
      <p:grpSpPr>
        <a:xfrm>
          <a:off x="0" y="0"/>
          <a:ext cx="0" cy="0"/>
          <a:chOff x="0" y="0"/>
          <a:chExt cx="0" cy="0"/>
        </a:xfrm>
      </p:grpSpPr>
      <p:sp>
        <p:nvSpPr>
          <p:cNvPr id="7" name="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 Ευθεία γραμμή σύνδεσης"/>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 Έλλειψη"/>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Έλλειψη"/>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 Θέση αριθμού διαφάνειας"/>
          <p:cNvSpPr>
            <a:spLocks noGrp="1"/>
          </p:cNvSpPr>
          <p:nvPr>
            <p:ph type="sldNum" sz="quarter" idx="12"/>
          </p:nvPr>
        </p:nvSpPr>
        <p:spPr>
          <a:xfrm>
            <a:off x="6915912" y="3009901"/>
            <a:ext cx="457200" cy="441325"/>
          </a:xfrm>
        </p:spPr>
        <p:txBody>
          <a:bodyPr/>
          <a:lstStyle/>
          <a:p>
            <a:fld id="{81B7102F-C591-4079-B818-FE2D82F90F56}" type="slidenum">
              <a:rPr lang="en-US" smtClean="0"/>
              <a:pPr/>
              <a:t>‹#›</a:t>
            </a:fld>
            <a:endParaRPr lang="en-US"/>
          </a:p>
        </p:txBody>
      </p:sp>
      <p:sp>
        <p:nvSpPr>
          <p:cNvPr id="3" name="2 - Θέση κατακόρυφου κειμένου"/>
          <p:cNvSpPr>
            <a:spLocks noGrp="1"/>
          </p:cNvSpPr>
          <p:nvPr>
            <p:ph type="body" orient="vert" idx="1"/>
          </p:nvPr>
        </p:nvSpPr>
        <p:spPr>
          <a:xfrm>
            <a:off x="304800" y="304800"/>
            <a:ext cx="6553200" cy="5821366"/>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5" name="4 - Θέση υποσέλιδου"/>
          <p:cNvSpPr>
            <a:spLocks noGrp="1"/>
          </p:cNvSpPr>
          <p:nvPr>
            <p:ph type="ftr" sz="quarter" idx="11"/>
          </p:nvPr>
        </p:nvSpPr>
        <p:spPr/>
        <p:txBody>
          <a:bodyPr/>
          <a:lstStyle/>
          <a:p>
            <a:endParaRPr lang="en-US"/>
          </a:p>
        </p:txBody>
      </p:sp>
      <p:sp>
        <p:nvSpPr>
          <p:cNvPr id="2" name="1 - Κατακόρυφος τίτλος"/>
          <p:cNvSpPr>
            <a:spLocks noGrp="1"/>
          </p:cNvSpPr>
          <p:nvPr>
            <p:ph type="title" orient="vert"/>
          </p:nvPr>
        </p:nvSpPr>
        <p:spPr>
          <a:xfrm>
            <a:off x="7391400" y="304801"/>
            <a:ext cx="1447800" cy="5851525"/>
          </a:xfrm>
        </p:spPr>
        <p:txBody>
          <a:bodyPr vert="eaVert"/>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solidFill>
                  <a:schemeClr val="accent3">
                    <a:shade val="75000"/>
                  </a:schemeClr>
                </a:solidFill>
              </a:defRPr>
            </a:lvl1p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a:xfrm>
            <a:off x="4361688" y="1026372"/>
            <a:ext cx="457200" cy="441325"/>
          </a:xfrm>
        </p:spPr>
        <p:txBody>
          <a:bodyPr/>
          <a:lstStyle/>
          <a:p>
            <a:fld id="{81B7102F-C591-4079-B818-FE2D82F90F56}" type="slidenum">
              <a:rPr lang="en-US" smtClean="0"/>
              <a:pPr/>
              <a:t>‹#›</a:t>
            </a:fld>
            <a:endParaRPr lang="en-US"/>
          </a:p>
        </p:txBody>
      </p:sp>
      <p:sp>
        <p:nvSpPr>
          <p:cNvPr id="8" name="7 - Θέση περιεχομένου"/>
          <p:cNvSpPr>
            <a:spLocks noGrp="1"/>
          </p:cNvSpPr>
          <p:nvPr>
            <p:ph sz="quarter" idx="1"/>
          </p:nvPr>
        </p:nvSpPr>
        <p:spPr>
          <a:xfrm>
            <a:off x="301752" y="1527048"/>
            <a:ext cx="850392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1"/>
      </p:bgRef>
    </p:bg>
    <p:spTree>
      <p:nvGrpSpPr>
        <p:cNvPr id="1" name=""/>
        <p:cNvGrpSpPr/>
        <p:nvPr/>
      </p:nvGrpSpPr>
      <p:grpSpPr>
        <a:xfrm>
          <a:off x="0" y="0"/>
          <a:ext cx="0" cy="0"/>
          <a:chOff x="0" y="0"/>
          <a:chExt cx="0" cy="0"/>
        </a:xfrm>
      </p:grpSpPr>
      <p:sp>
        <p:nvSpPr>
          <p:cNvPr id="17" name="16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 Θέση κειμένου"/>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13" name="12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 Θέση υποσέλιδου"/>
          <p:cNvSpPr>
            <a:spLocks noGrp="1"/>
          </p:cNvSpPr>
          <p:nvPr>
            <p:ph type="ftr" sz="quarter" idx="11"/>
          </p:nvPr>
        </p:nvSpPr>
        <p:spPr/>
        <p:txBody>
          <a:bodyPr/>
          <a:lstStyle/>
          <a:p>
            <a:endParaRPr lang="en-US"/>
          </a:p>
        </p:txBody>
      </p:sp>
      <p:sp>
        <p:nvSpPr>
          <p:cNvPr id="4" name="3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8" name="7 - Ευθεία γραμμή σύνδεσης"/>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Έλλειψη"/>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Έλλειψη"/>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 Θέση αριθμού διαφάνειας"/>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1B7102F-C591-4079-B818-FE2D82F90F56}" type="slidenum">
              <a:rPr lang="en-US" smtClean="0"/>
              <a:pPr/>
              <a:t>‹#›</a:t>
            </a:fld>
            <a:endParaRPr lang="en-US"/>
          </a:p>
        </p:txBody>
      </p:sp>
      <p:sp>
        <p:nvSpPr>
          <p:cNvPr id="2" name="1 - Τίτλος"/>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301752" y="228600"/>
            <a:ext cx="8534400" cy="758952"/>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a:xfrm>
            <a:off x="5791200" y="6409944"/>
            <a:ext cx="3044952" cy="365760"/>
          </a:xfrm>
        </p:spPr>
        <p:txBody>
          <a:bodyPr/>
          <a:lstStyle/>
          <a:p>
            <a:fld id="{FB9ECDBE-68FB-4426-A1A7-354A208134C1}" type="datetimeFigureOut">
              <a:rPr lang="en-US" smtClean="0"/>
              <a:pPr/>
              <a:t>1/15/2019</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81B7102F-C591-4079-B818-FE2D82F90F56}" type="slidenum">
              <a:rPr lang="en-US" smtClean="0"/>
              <a:pPr/>
              <a:t>‹#›</a:t>
            </a:fld>
            <a:endParaRPr lang="en-US"/>
          </a:p>
        </p:txBody>
      </p:sp>
      <p:sp>
        <p:nvSpPr>
          <p:cNvPr id="8" name="7 - Ευθεία γραμμή σύνδεσης"/>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Θέση περιεχομένου"/>
          <p:cNvSpPr>
            <a:spLocks noGrp="1"/>
          </p:cNvSpPr>
          <p:nvPr>
            <p:ph sz="half" idx="1"/>
          </p:nvPr>
        </p:nvSpPr>
        <p:spPr>
          <a:xfrm>
            <a:off x="301752" y="1371600"/>
            <a:ext cx="4038600" cy="4681728"/>
          </a:xfrm>
        </p:spPr>
        <p:txBody>
          <a:bodyPr/>
          <a:lstStyle>
            <a:lvl1pPr>
              <a:defRPr sz="2500"/>
            </a:lvl1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περιεχομένου"/>
          <p:cNvSpPr>
            <a:spLocks noGrp="1"/>
          </p:cNvSpPr>
          <p:nvPr>
            <p:ph sz="half" idx="2"/>
          </p:nvPr>
        </p:nvSpPr>
        <p:spPr>
          <a:xfrm>
            <a:off x="4800600" y="1371600"/>
            <a:ext cx="4038600" cy="4681728"/>
          </a:xfrm>
        </p:spPr>
        <p:txBody>
          <a:bodyPr/>
          <a:lstStyle>
            <a:lvl1pPr>
              <a:defRPr sz="2500"/>
            </a:lvl1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bg>
      <p:bgRef idx="1001">
        <a:schemeClr val="bg2"/>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 Ορθογώνιο"/>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 Ορθογώνιο"/>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Ορθογώνιο"/>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 Θέση κειμένου"/>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8" name="7 - Θέση υποσέλιδου"/>
          <p:cNvSpPr>
            <a:spLocks noGrp="1"/>
          </p:cNvSpPr>
          <p:nvPr>
            <p:ph type="ftr" sz="quarter" idx="11"/>
          </p:nvPr>
        </p:nvSpPr>
        <p:spPr>
          <a:xfrm>
            <a:off x="304800" y="6409944"/>
            <a:ext cx="3581400" cy="365760"/>
          </a:xfrm>
        </p:spPr>
        <p:txBody>
          <a:bodyPr/>
          <a:lstStyle/>
          <a:p>
            <a:endParaRPr lang="en-US"/>
          </a:p>
        </p:txBody>
      </p:sp>
      <p:sp>
        <p:nvSpPr>
          <p:cNvPr id="15" name="14 - Ευθεία γραμμή σύνδεσης"/>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 Θέση περιεχομένου"/>
          <p:cNvSpPr>
            <a:spLocks noGrp="1"/>
          </p:cNvSpPr>
          <p:nvPr>
            <p:ph sz="quarter" idx="2"/>
          </p:nvPr>
        </p:nvSpPr>
        <p:spPr>
          <a:xfrm>
            <a:off x="301752" y="2471383"/>
            <a:ext cx="4041648" cy="3818404"/>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6" name="25 - Θέση περιεχομένου"/>
          <p:cNvSpPr>
            <a:spLocks noGrp="1"/>
          </p:cNvSpPr>
          <p:nvPr>
            <p:ph sz="quarter" idx="4"/>
          </p:nvPr>
        </p:nvSpPr>
        <p:spPr>
          <a:xfrm>
            <a:off x="4800600" y="2471383"/>
            <a:ext cx="4038600" cy="382219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24 - Έλλειψη"/>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 Έλλειψη"/>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Θέση αριθμού διαφάνειας"/>
          <p:cNvSpPr>
            <a:spLocks noGrp="1"/>
          </p:cNvSpPr>
          <p:nvPr>
            <p:ph type="sldNum" sz="quarter" idx="12"/>
          </p:nvPr>
        </p:nvSpPr>
        <p:spPr>
          <a:xfrm>
            <a:off x="4343400" y="1042416"/>
            <a:ext cx="457200" cy="441325"/>
          </a:xfrm>
        </p:spPr>
        <p:txBody>
          <a:bodyPr/>
          <a:lstStyle>
            <a:lvl1pPr algn="ctr">
              <a:defRPr/>
            </a:lvl1pPr>
          </a:lstStyle>
          <a:p>
            <a:fld id="{81B7102F-C591-4079-B818-FE2D82F90F56}" type="slidenum">
              <a:rPr lang="en-US" smtClean="0"/>
              <a:pPr/>
              <a:t>‹#›</a:t>
            </a:fld>
            <a:endParaRPr lang="en-US"/>
          </a:p>
        </p:txBody>
      </p:sp>
      <p:sp>
        <p:nvSpPr>
          <p:cNvPr id="23" name="22 - Τίτλος"/>
          <p:cNvSpPr>
            <a:spLocks noGrp="1"/>
          </p:cNvSpPr>
          <p:nvPr>
            <p:ph type="title"/>
          </p:nvPr>
        </p:nvSpPr>
        <p:spPr/>
        <p:txBody>
          <a:bodyPr rtlCol="0" anchor="b" anchorCtr="0"/>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4" name="3 - Θέση υποσέλιδου"/>
          <p:cNvSpPr>
            <a:spLocks noGrp="1"/>
          </p:cNvSpPr>
          <p:nvPr>
            <p:ph type="ftr" sz="quarter" idx="11"/>
          </p:nvPr>
        </p:nvSpPr>
        <p:spPr/>
        <p:txBody>
          <a:bodyPr/>
          <a:lstStyle/>
          <a:p>
            <a:endParaRPr lang="en-US"/>
          </a:p>
        </p:txBody>
      </p:sp>
      <p:sp>
        <p:nvSpPr>
          <p:cNvPr id="5" name="4 - Θέση αριθμού διαφάνειας"/>
          <p:cNvSpPr>
            <a:spLocks noGrp="1"/>
          </p:cNvSpPr>
          <p:nvPr>
            <p:ph type="sldNum" sz="quarter" idx="12"/>
          </p:nvPr>
        </p:nvSpPr>
        <p:spPr>
          <a:xfrm>
            <a:off x="4343400" y="1036020"/>
            <a:ext cx="457200" cy="441325"/>
          </a:xfrm>
        </p:spPr>
        <p:txBody>
          <a:bodyPr/>
          <a:lstStyle/>
          <a:p>
            <a:fld id="{81B7102F-C591-4079-B818-FE2D82F90F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7" name="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 Ορθογώνιο"/>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3" name="2 - Θέση υποσέλιδου"/>
          <p:cNvSpPr>
            <a:spLocks noGrp="1"/>
          </p:cNvSpPr>
          <p:nvPr>
            <p:ph type="ftr" sz="quarter" idx="11"/>
          </p:nvPr>
        </p:nvSpPr>
        <p:spPr/>
        <p:txBody>
          <a:bodyPr/>
          <a:lstStyle/>
          <a:p>
            <a:endParaRPr lang="en-US"/>
          </a:p>
        </p:txBody>
      </p:sp>
      <p:sp>
        <p:nvSpPr>
          <p:cNvPr id="4" name="3 - Θέση αριθμού διαφάνειας"/>
          <p:cNvSpPr>
            <a:spLocks noGrp="1"/>
          </p:cNvSpPr>
          <p:nvPr>
            <p:ph type="sldNum" sz="quarter" idx="12"/>
          </p:nvPr>
        </p:nvSpPr>
        <p:spPr>
          <a:xfrm>
            <a:off x="4267200" y="6324600"/>
            <a:ext cx="609600" cy="441324"/>
          </a:xfrm>
        </p:spPr>
        <p:txBody>
          <a:bodyPr/>
          <a:lstStyle>
            <a:lvl1pPr>
              <a:defRPr>
                <a:solidFill>
                  <a:srgbClr val="FFFFFF"/>
                </a:solidFill>
              </a:defRPr>
            </a:lvl1pPr>
          </a:lstStyle>
          <a:p>
            <a:fld id="{81B7102F-C591-4079-B818-FE2D82F90F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9" name="18 - Ορθογώνιο"/>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 Ορθογώνιο"/>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 Τίτλος"/>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 Ευθεία γραμμή σύνδεσης"/>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 Θέση περιεχομένου"/>
          <p:cNvSpPr>
            <a:spLocks noGrp="1"/>
          </p:cNvSpPr>
          <p:nvPr>
            <p:ph sz="quarter" idx="1"/>
          </p:nvPr>
        </p:nvSpPr>
        <p:spPr>
          <a:xfrm>
            <a:off x="3124200" y="685800"/>
            <a:ext cx="5638800" cy="5410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0" name="9 - Έλλειψη"/>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Έλλειψη"/>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 Θέση αριθμού διαφάνειας"/>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1B7102F-C591-4079-B818-FE2D82F90F56}" type="slidenum">
              <a:rPr lang="en-US" smtClean="0"/>
              <a:pPr/>
              <a:t>‹#›</a:t>
            </a:fld>
            <a:endParaRPr lang="en-US"/>
          </a:p>
        </p:txBody>
      </p:sp>
      <p:sp>
        <p:nvSpPr>
          <p:cNvPr id="21" name="20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Θέση ημερομηνίας"/>
          <p:cNvSpPr>
            <a:spLocks noGrp="1"/>
          </p:cNvSpPr>
          <p:nvPr>
            <p:ph type="dt" sz="half" idx="10"/>
          </p:nvPr>
        </p:nvSpPr>
        <p:spPr/>
        <p:txBody>
          <a:bodyPr/>
          <a:lstStyle/>
          <a:p>
            <a:fld id="{FB9ECDBE-68FB-4426-A1A7-354A208134C1}" type="datetimeFigureOut">
              <a:rPr lang="en-US" smtClean="0"/>
              <a:pPr/>
              <a:t>1/15/2019</a:t>
            </a:fld>
            <a:endParaRPr lang="en-US"/>
          </a:p>
        </p:txBody>
      </p:sp>
      <p:sp>
        <p:nvSpPr>
          <p:cNvPr id="6" name="5 - Θέση υποσέλιδου"/>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1" name="20 - Ευθεία γραμμή σύνδεσης"/>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 Ορθογώνιο"/>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 Ορθογώνιο"/>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 Έλλειψη"/>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Έλλειψη"/>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 Θέση αριθμού διαφάνειας"/>
          <p:cNvSpPr>
            <a:spLocks noGrp="1"/>
          </p:cNvSpPr>
          <p:nvPr>
            <p:ph type="sldNum" sz="quarter" idx="12"/>
          </p:nvPr>
        </p:nvSpPr>
        <p:spPr>
          <a:xfrm>
            <a:off x="1371600" y="312738"/>
            <a:ext cx="457200" cy="441325"/>
          </a:xfrm>
        </p:spPr>
        <p:txBody>
          <a:bodyPr/>
          <a:lstStyle/>
          <a:p>
            <a:fld id="{81B7102F-C591-4079-B818-FE2D82F90F56}" type="slidenum">
              <a:rPr lang="en-US" smtClean="0"/>
              <a:pPr/>
              <a:t>‹#›</a:t>
            </a:fld>
            <a:endParaRPr lang="en-US"/>
          </a:p>
        </p:txBody>
      </p:sp>
      <p:sp>
        <p:nvSpPr>
          <p:cNvPr id="2" name="1 - Τίτλος"/>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3000375" y="609600"/>
            <a:ext cx="5867400" cy="4267200"/>
          </a:xfrm>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22" name="21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Θέση ημερομηνίας"/>
          <p:cNvSpPr>
            <a:spLocks noGrp="1"/>
          </p:cNvSpPr>
          <p:nvPr>
            <p:ph type="dt" sz="half" idx="10"/>
          </p:nvPr>
        </p:nvSpPr>
        <p:spPr>
          <a:xfrm>
            <a:off x="5788152" y="6404984"/>
            <a:ext cx="3044952" cy="365760"/>
          </a:xfrm>
        </p:spPr>
        <p:txBody>
          <a:bodyPr/>
          <a:lstStyle/>
          <a:p>
            <a:fld id="{FB9ECDBE-68FB-4426-A1A7-354A208134C1}" type="datetimeFigureOut">
              <a:rPr lang="en-US" smtClean="0"/>
              <a:pPr/>
              <a:t>1/15/2019</a:t>
            </a:fld>
            <a:endParaRPr lang="en-US"/>
          </a:p>
        </p:txBody>
      </p:sp>
      <p:sp>
        <p:nvSpPr>
          <p:cNvPr id="6" name="5 - Θέση υποσέλιδου"/>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 Θέση ημερομηνίας"/>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B9ECDBE-68FB-4426-A1A7-354A208134C1}" type="datetimeFigureOut">
              <a:rPr lang="en-US" smtClean="0"/>
              <a:pPr/>
              <a:t>1/15/2019</a:t>
            </a:fld>
            <a:endParaRPr lang="en-US"/>
          </a:p>
        </p:txBody>
      </p:sp>
      <p:sp>
        <p:nvSpPr>
          <p:cNvPr id="3" name="2 - Θέση υποσέλιδου"/>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7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 Ευθεία γραμμή σύνδεσης"/>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 Έλλειψη"/>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Έλλειψη"/>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 Θέση αριθμού διαφάνειας"/>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1B7102F-C591-4079-B818-FE2D82F90F56}" type="slidenum">
              <a:rPr lang="en-US" smtClean="0"/>
              <a:pPr/>
              <a:t>‹#›</a:t>
            </a:fld>
            <a:endParaRPr lang="en-US"/>
          </a:p>
        </p:txBody>
      </p:sp>
      <p:sp>
        <p:nvSpPr>
          <p:cNvPr id="22" name="21 - Θέση τίτλου"/>
          <p:cNvSpPr>
            <a:spLocks noGrp="1"/>
          </p:cNvSpPr>
          <p:nvPr>
            <p:ph type="title"/>
          </p:nvPr>
        </p:nvSpPr>
        <p:spPr>
          <a:xfrm>
            <a:off x="301752" y="228600"/>
            <a:ext cx="8534400" cy="758952"/>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dblp.org/search/publ/api?q=test&amp;h=100&amp;f=3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ekkli\Documents\METAPTYXIAKO%20&#913;&#923;&#917;&#926;&#913;&#925;&#916;&#929;&#921;&#927;%20&#932;&#917;&#921;\M102-%20&#924;&#919;&#935;&#913;&#925;&#921;&#922;&#919;%20&#923;&#927;&#915;&#921;&#931;&#924;&#921;&#922;&#927;&#933;\&#917;&#929;&#915;&#913;&#931;&#921;&#913;\intro_new.mp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diaxeirisi_sug.pdf" TargetMode="External"/><Relationship Id="rId7" Type="http://schemas.openxmlformats.org/officeDocument/2006/relationships/hyperlink" Target="nav.pdf" TargetMode="External"/><Relationship Id="rId2" Type="http://schemas.openxmlformats.org/officeDocument/2006/relationships/hyperlink" Target="login_search_json.pdf" TargetMode="External"/><Relationship Id="rId1" Type="http://schemas.openxmlformats.org/officeDocument/2006/relationships/slideLayout" Target="../slideLayouts/slideLayout2.xml"/><Relationship Id="rId6" Type="http://schemas.openxmlformats.org/officeDocument/2006/relationships/hyperlink" Target="modal.pdf" TargetMode="External"/><Relationship Id="rId5" Type="http://schemas.openxmlformats.org/officeDocument/2006/relationships/hyperlink" Target="checkbox_value.pdf" TargetMode="External"/><Relationship Id="rId4" Type="http://schemas.openxmlformats.org/officeDocument/2006/relationships/hyperlink" Target="insert_paper.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917;&#929;&#937;&#932;&#919;&#924;&#913;&#932;&#927;&#923;&#927;&#915;&#921;&#927;%20&#917;&#934;&#913;&#929;&#924;&#927;&#915;&#919;&#931;%20CALL%20FOR%20PAPERS.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hyperlink" Target="&#915;&#929;&#913;&#934;&#919;&#924;&#913;&#932;&#913;%20&#917;&#929;&#937;&#932;&#919;&#924;&#913;&#932;&#927;&#923;&#927;&#915;&#921;&#927;&#933;%20&#917;&#934;&#913;&#929;&#924;&#927;&#915;&#919;&#931;%20CALL%20FOR%20PAPERS.pdf"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panagiotisfilip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dblp.click2web.g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i="1" dirty="0" smtClean="0"/>
              <a:t> </a:t>
            </a:r>
            <a:r>
              <a:rPr lang="en-GB" i="1" dirty="0" smtClean="0"/>
              <a:t>Call For Papers </a:t>
            </a:r>
            <a:r>
              <a:rPr lang="el-GR" i="1" dirty="0" smtClean="0"/>
              <a:t>Μέσω </a:t>
            </a:r>
            <a:r>
              <a:rPr lang="en-GB" i="1" dirty="0" smtClean="0"/>
              <a:t>DBLP</a:t>
            </a:r>
            <a:endParaRPr lang="en-US" dirty="0"/>
          </a:p>
        </p:txBody>
      </p:sp>
      <p:sp>
        <p:nvSpPr>
          <p:cNvPr id="3" name="2 - Θέση περιεχομένου"/>
          <p:cNvSpPr>
            <a:spLocks noGrp="1"/>
          </p:cNvSpPr>
          <p:nvPr>
            <p:ph sz="quarter" idx="1"/>
          </p:nvPr>
        </p:nvSpPr>
        <p:spPr>
          <a:xfrm>
            <a:off x="301752" y="1527048"/>
            <a:ext cx="8503920" cy="3473588"/>
          </a:xfrm>
        </p:spPr>
        <p:txBody>
          <a:bodyPr>
            <a:normAutofit/>
          </a:bodyPr>
          <a:lstStyle/>
          <a:p>
            <a:pPr algn="ctr">
              <a:buNone/>
            </a:pPr>
            <a:r>
              <a:rPr lang="el-GR" sz="2400" dirty="0" smtClean="0">
                <a:latin typeface="Arial" pitchFamily="34" charset="0"/>
                <a:cs typeface="Arial" pitchFamily="34" charset="0"/>
              </a:rPr>
              <a:t>Τμήμα Μηχανικών Πληροφορικής, </a:t>
            </a:r>
          </a:p>
          <a:p>
            <a:pPr algn="ctr">
              <a:buNone/>
            </a:pPr>
            <a:r>
              <a:rPr lang="el-GR" sz="2400" dirty="0" smtClean="0">
                <a:latin typeface="Arial" pitchFamily="34" charset="0"/>
                <a:cs typeface="Arial" pitchFamily="34" charset="0"/>
              </a:rPr>
              <a:t>ΠΜΣ Ευφυείς Τεχνολογίες Διαδικτύου</a:t>
            </a:r>
            <a:endParaRPr lang="en-US" sz="2400" dirty="0" smtClean="0">
              <a:latin typeface="Arial" pitchFamily="34" charset="0"/>
              <a:cs typeface="Arial" pitchFamily="34" charset="0"/>
            </a:endParaRPr>
          </a:p>
          <a:p>
            <a:pPr algn="ctr">
              <a:buNone/>
            </a:pPr>
            <a:r>
              <a:rPr lang="el-GR" sz="2400" dirty="0" smtClean="0">
                <a:latin typeface="Arial" pitchFamily="34" charset="0"/>
                <a:cs typeface="Arial" pitchFamily="34" charset="0"/>
              </a:rPr>
              <a:t> Αλεξάνδρειο Τεχνολογικό Εκπαιδευτικό  Ίδρυμα </a:t>
            </a:r>
            <a:endParaRPr lang="en-US" sz="2400" dirty="0" smtClean="0">
              <a:latin typeface="Arial" pitchFamily="34" charset="0"/>
              <a:cs typeface="Arial" pitchFamily="34" charset="0"/>
            </a:endParaRPr>
          </a:p>
          <a:p>
            <a:pPr>
              <a:buNone/>
            </a:pPr>
            <a:r>
              <a:rPr lang="el-GR" b="1" dirty="0" smtClean="0"/>
              <a:t> </a:t>
            </a:r>
            <a:endParaRPr lang="en-US" dirty="0" smtClean="0"/>
          </a:p>
          <a:p>
            <a:pPr algn="ctr">
              <a:buNone/>
            </a:pPr>
            <a:r>
              <a:rPr lang="el-GR" b="1" dirty="0" smtClean="0"/>
              <a:t>ΜΗΧΑΝΙΚΗ ΛΟΓΙΣΜΙΚΟΥ</a:t>
            </a:r>
            <a:r>
              <a:rPr lang="en-US" b="1" dirty="0" smtClean="0"/>
              <a:t> </a:t>
            </a:r>
            <a:r>
              <a:rPr lang="el-GR" b="1" dirty="0" smtClean="0"/>
              <a:t>ΓΙΑ ΔΙΑΔΙΚΤΥΑΚΕΣ ΕΦΑΡΜΟΓΕΣ</a:t>
            </a:r>
            <a:endParaRPr lang="en-US" dirty="0" smtClean="0"/>
          </a:p>
          <a:p>
            <a:pPr>
              <a:buNone/>
            </a:pPr>
            <a:r>
              <a:rPr lang="el-GR" b="1" dirty="0" smtClean="0"/>
              <a:t> </a:t>
            </a:r>
            <a:endParaRPr lang="en-US" dirty="0" smtClean="0"/>
          </a:p>
          <a:p>
            <a:pPr algn="ctr">
              <a:buNone/>
            </a:pPr>
            <a:endParaRPr lang="en-US" dirty="0" smtClean="0"/>
          </a:p>
          <a:p>
            <a:endParaRPr lang="en-US" dirty="0"/>
          </a:p>
        </p:txBody>
      </p:sp>
      <p:sp>
        <p:nvSpPr>
          <p:cNvPr id="4" name="3 - TextBox"/>
          <p:cNvSpPr txBox="1"/>
          <p:nvPr/>
        </p:nvSpPr>
        <p:spPr>
          <a:xfrm>
            <a:off x="357158" y="4429132"/>
            <a:ext cx="8358246" cy="2031325"/>
          </a:xfrm>
          <a:prstGeom prst="rect">
            <a:avLst/>
          </a:prstGeom>
          <a:noFill/>
        </p:spPr>
        <p:txBody>
          <a:bodyPr wrap="square" rtlCol="0">
            <a:spAutoFit/>
          </a:bodyPr>
          <a:lstStyle/>
          <a:p>
            <a:pPr algn="ctr"/>
            <a:r>
              <a:rPr lang="el-GR" dirty="0" smtClean="0"/>
              <a:t>Α΄ Εξάμηνο: 2018-2019 </a:t>
            </a:r>
          </a:p>
          <a:p>
            <a:pPr algn="ctr"/>
            <a:r>
              <a:rPr lang="el-GR" dirty="0" smtClean="0"/>
              <a:t>Ομαδική Εργασία                                               </a:t>
            </a:r>
          </a:p>
          <a:p>
            <a:pPr algn="ctr"/>
            <a:r>
              <a:rPr lang="el-GR" dirty="0" smtClean="0"/>
              <a:t>Παναγιώτης Φιλιππάκης,</a:t>
            </a:r>
          </a:p>
          <a:p>
            <a:pPr algn="ctr"/>
            <a:r>
              <a:rPr lang="el-GR" dirty="0" smtClean="0"/>
              <a:t>Τζιώρας Αλκιβιάδης,</a:t>
            </a:r>
          </a:p>
          <a:p>
            <a:pPr algn="ctr"/>
            <a:r>
              <a:rPr lang="el-GR" dirty="0" smtClean="0"/>
              <a:t>Βάσκος Αθανάσιος,</a:t>
            </a:r>
          </a:p>
          <a:p>
            <a:pPr algn="ctr"/>
            <a:r>
              <a:rPr lang="el-GR" dirty="0" smtClean="0"/>
              <a:t>Κουκάρας Χρόνης.</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Τρόποι Αναζήτησης</a:t>
            </a:r>
            <a:endParaRPr lang="en-US" dirty="0"/>
          </a:p>
        </p:txBody>
      </p:sp>
      <p:graphicFrame>
        <p:nvGraphicFramePr>
          <p:cNvPr id="4" name="3 - Θέση περιεχομένου"/>
          <p:cNvGraphicFramePr>
            <a:graphicFrameLocks noGrp="1"/>
          </p:cNvGraphicFramePr>
          <p:nvPr>
            <p:ph sz="quarter" idx="1"/>
          </p:nvPr>
        </p:nvGraphicFramePr>
        <p:xfrm>
          <a:off x="285720" y="2357430"/>
          <a:ext cx="8504240" cy="3648202"/>
        </p:xfrm>
        <a:graphic>
          <a:graphicData uri="http://schemas.openxmlformats.org/drawingml/2006/table">
            <a:tbl>
              <a:tblPr firstRow="1" bandRow="1">
                <a:tableStyleId>{5C22544A-7EE6-4342-B048-85BDC9FD1C3A}</a:tableStyleId>
              </a:tblPr>
              <a:tblGrid>
                <a:gridCol w="984227"/>
                <a:gridCol w="3267893"/>
                <a:gridCol w="1232701"/>
                <a:gridCol w="3019419"/>
              </a:tblGrid>
              <a:tr h="370840">
                <a:tc>
                  <a:txBody>
                    <a:bodyPr/>
                    <a:lstStyle/>
                    <a:p>
                      <a:pPr marL="0" marR="0" algn="just">
                        <a:lnSpc>
                          <a:spcPct val="115000"/>
                        </a:lnSpc>
                        <a:spcBef>
                          <a:spcPts val="0"/>
                        </a:spcBef>
                        <a:spcAft>
                          <a:spcPts val="1000"/>
                        </a:spcAft>
                      </a:pPr>
                      <a:r>
                        <a:rPr lang="el-GR" sz="1100" b="1" dirty="0">
                          <a:solidFill>
                            <a:srgbClr val="000000"/>
                          </a:solidFill>
                          <a:latin typeface="Arial"/>
                          <a:ea typeface="Calibri"/>
                        </a:rPr>
                        <a:t>Παράμετρος</a:t>
                      </a:r>
                      <a:endParaRPr lang="en-US" sz="1000" dirty="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l-GR" sz="1100" b="1">
                          <a:solidFill>
                            <a:srgbClr val="000000"/>
                          </a:solidFill>
                          <a:latin typeface="Arial"/>
                          <a:ea typeface="Calibri"/>
                        </a:rPr>
                        <a:t>Περιγραφή</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l-GR" sz="1100" b="1">
                          <a:solidFill>
                            <a:srgbClr val="000000"/>
                          </a:solidFill>
                          <a:latin typeface="Arial"/>
                          <a:ea typeface="Calibri"/>
                        </a:rPr>
                        <a:t>Προεπιλεγμένο </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l-GR" sz="1100" b="1" dirty="0">
                          <a:solidFill>
                            <a:srgbClr val="000000"/>
                          </a:solidFill>
                          <a:latin typeface="Arial"/>
                          <a:ea typeface="Calibri"/>
                        </a:rPr>
                        <a:t>Παράδειγμα</a:t>
                      </a:r>
                      <a:endParaRPr lang="en-US" sz="1000" dirty="0">
                        <a:latin typeface="Times New Roman"/>
                        <a:ea typeface="Times New Roman"/>
                      </a:endParaRPr>
                    </a:p>
                  </a:txBody>
                  <a:tcPr marL="68580" marR="68580" marT="0" marB="0"/>
                </a:tc>
              </a:tr>
              <a:tr h="370840">
                <a:tc>
                  <a:txBody>
                    <a:bodyPr/>
                    <a:lstStyle/>
                    <a:p>
                      <a:pPr marL="0" marR="0" algn="just">
                        <a:lnSpc>
                          <a:spcPct val="115000"/>
                        </a:lnSpc>
                        <a:spcBef>
                          <a:spcPts val="0"/>
                        </a:spcBef>
                        <a:spcAft>
                          <a:spcPts val="1000"/>
                        </a:spcAft>
                      </a:pPr>
                      <a:r>
                        <a:rPr lang="en-GB" sz="1100">
                          <a:solidFill>
                            <a:srgbClr val="000000"/>
                          </a:solidFill>
                          <a:latin typeface="Arial"/>
                          <a:ea typeface="Calibri"/>
                        </a:rPr>
                        <a:t>q</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100">
                          <a:solidFill>
                            <a:srgbClr val="212121"/>
                          </a:solidFill>
                          <a:latin typeface="Arial"/>
                          <a:ea typeface="Calibri"/>
                        </a:rPr>
                        <a:t>Η συμβολοσειρά ερωτήματος για αναζήτηση, όπως περιγράφεται σε ξεχωριστή σελίδα.</a:t>
                      </a:r>
                      <a:endParaRPr lang="en-US" sz="12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l-GR" sz="1100" dirty="0">
                          <a:solidFill>
                            <a:srgbClr val="000000"/>
                          </a:solidFill>
                          <a:latin typeface="Arial"/>
                          <a:ea typeface="Calibri"/>
                        </a:rPr>
                        <a:t>http://dblp.org/search/publ/api?q=test+search</a:t>
                      </a:r>
                      <a:endParaRPr lang="en-US" sz="1000" dirty="0">
                        <a:latin typeface="Times New Roman"/>
                        <a:ea typeface="Times New Roman"/>
                      </a:endParaRPr>
                    </a:p>
                  </a:txBody>
                  <a:tcPr marL="68580" marR="68580" marT="0" marB="0"/>
                </a:tc>
              </a:tr>
              <a:tr h="370840">
                <a:tc>
                  <a:txBody>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100">
                          <a:solidFill>
                            <a:srgbClr val="212121"/>
                          </a:solidFill>
                          <a:latin typeface="Arial"/>
                          <a:ea typeface="Calibri"/>
                        </a:rPr>
                        <a:t>format</a:t>
                      </a:r>
                      <a:endParaRPr lang="en-US" sz="1200">
                        <a:latin typeface="Times New Roman"/>
                        <a:ea typeface="Times New Roman"/>
                      </a:endParaRPr>
                    </a:p>
                  </a:txBody>
                  <a:tcPr marL="68580" marR="68580" marT="0" marB="0"/>
                </a:tc>
                <a:tc>
                  <a:txBody>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100">
                          <a:solidFill>
                            <a:srgbClr val="212121"/>
                          </a:solidFill>
                          <a:latin typeface="Arial"/>
                          <a:ea typeface="Calibri"/>
                        </a:rPr>
                        <a:t>Η μορφή του αποτελέσματος της αναζήτησης. Οι αναγνωρισμένες τιμές είναι "xml", "json" και "jsonp"</a:t>
                      </a:r>
                      <a:endParaRPr lang="en-US" sz="12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a:solidFill>
                            <a:srgbClr val="000000"/>
                          </a:solidFill>
                          <a:latin typeface="Arial"/>
                          <a:ea typeface="Calibri"/>
                        </a:rPr>
                        <a:t>xml</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dirty="0">
                          <a:solidFill>
                            <a:srgbClr val="000000"/>
                          </a:solidFill>
                          <a:latin typeface="Arial"/>
                          <a:ea typeface="Calibri"/>
                        </a:rPr>
                        <a:t>http://dblp.org/search/publ/api?q=test&amp;format=json</a:t>
                      </a:r>
                      <a:endParaRPr lang="en-US" sz="1000" dirty="0">
                        <a:latin typeface="Times New Roman"/>
                        <a:ea typeface="Times New Roman"/>
                      </a:endParaRPr>
                    </a:p>
                  </a:txBody>
                  <a:tcPr marL="68580" marR="68580" marT="0" marB="0"/>
                </a:tc>
              </a:tr>
              <a:tr h="370840">
                <a:tc>
                  <a:txBody>
                    <a:bodyPr/>
                    <a:lstStyle/>
                    <a:p>
                      <a:pPr marL="0" marR="0" algn="just">
                        <a:lnSpc>
                          <a:spcPct val="115000"/>
                        </a:lnSpc>
                        <a:spcBef>
                          <a:spcPts val="0"/>
                        </a:spcBef>
                        <a:spcAft>
                          <a:spcPts val="1000"/>
                        </a:spcAft>
                      </a:pPr>
                      <a:r>
                        <a:rPr lang="en-GB" sz="1100">
                          <a:solidFill>
                            <a:srgbClr val="000000"/>
                          </a:solidFill>
                          <a:latin typeface="Arial"/>
                          <a:ea typeface="Calibri"/>
                        </a:rPr>
                        <a:t>h</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100">
                          <a:solidFill>
                            <a:srgbClr val="212121"/>
                          </a:solidFill>
                          <a:latin typeface="Arial"/>
                          <a:ea typeface="Calibri"/>
                        </a:rPr>
                        <a:t>Μέγιστος αριθμός αποτελεσμάτων αναζήτησης (επισκέψεις) για επιστροφή. Για λόγους εύρους ζώνης, ο αριθμός αυτός έχει όριο το 1000. </a:t>
                      </a:r>
                      <a:endParaRPr lang="en-US" sz="12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a:solidFill>
                            <a:srgbClr val="000000"/>
                          </a:solidFill>
                          <a:latin typeface="Arial"/>
                          <a:ea typeface="Calibri"/>
                        </a:rPr>
                        <a:t>30</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dirty="0">
                          <a:solidFill>
                            <a:srgbClr val="000000"/>
                          </a:solidFill>
                          <a:latin typeface="Arial"/>
                          <a:ea typeface="Calibri"/>
                        </a:rPr>
                        <a:t>http://dblp.org/search/publ/api?q=test&amp;h=100</a:t>
                      </a:r>
                      <a:endParaRPr lang="en-US" sz="1000" dirty="0">
                        <a:latin typeface="Times New Roman"/>
                        <a:ea typeface="Times New Roman"/>
                      </a:endParaRPr>
                    </a:p>
                  </a:txBody>
                  <a:tcPr marL="68580" marR="68580" marT="0" marB="0"/>
                </a:tc>
              </a:tr>
              <a:tr h="370840">
                <a:tc>
                  <a:txBody>
                    <a:bodyPr/>
                    <a:lstStyle/>
                    <a:p>
                      <a:pPr marL="0" marR="0" algn="just">
                        <a:lnSpc>
                          <a:spcPct val="115000"/>
                        </a:lnSpc>
                        <a:spcBef>
                          <a:spcPts val="0"/>
                        </a:spcBef>
                        <a:spcAft>
                          <a:spcPts val="1000"/>
                        </a:spcAft>
                      </a:pPr>
                      <a:r>
                        <a:rPr lang="en-GB" sz="1100">
                          <a:solidFill>
                            <a:srgbClr val="000000"/>
                          </a:solidFill>
                          <a:latin typeface="Arial"/>
                          <a:ea typeface="Calibri"/>
                        </a:rPr>
                        <a:t>f</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100" dirty="0">
                          <a:solidFill>
                            <a:srgbClr val="212121"/>
                          </a:solidFill>
                          <a:latin typeface="Arial"/>
                          <a:ea typeface="Calibri"/>
                        </a:rPr>
                        <a:t>Το πρώτο χτύπημα στην αριθμημένη ακολουθία των αποτελεσμάτων αναζήτησης (ξεκινώντας από το 0) για επιστροφή. Σε συνδυασμό με την παράμετρο h, αυτή η παράμετρος μπορεί να χρησιμοποιηθεί για </a:t>
                      </a:r>
                      <a:r>
                        <a:rPr lang="el-GR" sz="1100" dirty="0" err="1" smtClean="0">
                          <a:solidFill>
                            <a:srgbClr val="212121"/>
                          </a:solidFill>
                          <a:latin typeface="Arial"/>
                          <a:ea typeface="Calibri"/>
                        </a:rPr>
                        <a:t>σελιδ</a:t>
                      </a:r>
                      <a:r>
                        <a:rPr lang="en-US" sz="1100" dirty="0" smtClean="0">
                          <a:solidFill>
                            <a:srgbClr val="212121"/>
                          </a:solidFill>
                          <a:latin typeface="Arial"/>
                          <a:ea typeface="Calibri"/>
                        </a:rPr>
                        <a:t>o</a:t>
                      </a:r>
                      <a:r>
                        <a:rPr lang="el-GR" sz="1100" dirty="0" smtClean="0">
                          <a:solidFill>
                            <a:srgbClr val="212121"/>
                          </a:solidFill>
                          <a:latin typeface="Arial"/>
                          <a:ea typeface="Calibri"/>
                        </a:rPr>
                        <a:t>ποίηση </a:t>
                      </a:r>
                      <a:r>
                        <a:rPr lang="el-GR" sz="1100" dirty="0">
                          <a:solidFill>
                            <a:srgbClr val="212121"/>
                          </a:solidFill>
                          <a:latin typeface="Arial"/>
                          <a:ea typeface="Calibri"/>
                        </a:rPr>
                        <a:t>των αποτελεσμάτων αναζήτησης. </a:t>
                      </a:r>
                      <a:endParaRPr lang="en-US" sz="1200" dirty="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dirty="0">
                          <a:solidFill>
                            <a:srgbClr val="000000"/>
                          </a:solidFill>
                          <a:latin typeface="Arial"/>
                          <a:ea typeface="Calibri"/>
                        </a:rPr>
                        <a:t>0</a:t>
                      </a:r>
                      <a:endParaRPr lang="en-US" sz="1000" dirty="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u="sng" dirty="0">
                          <a:solidFill>
                            <a:srgbClr val="0000FF"/>
                          </a:solidFill>
                          <a:latin typeface="Arial"/>
                          <a:ea typeface="Calibri"/>
                          <a:hlinkClick r:id="rId2"/>
                        </a:rPr>
                        <a:t>http://dblp.org/search/publ/api?q=test&amp;h=100&amp;f=300</a:t>
                      </a:r>
                      <a:endParaRPr lang="en-US" sz="1000" dirty="0">
                        <a:latin typeface="Times New Roman"/>
                        <a:ea typeface="Times New Roman"/>
                      </a:endParaRPr>
                    </a:p>
                  </a:txBody>
                  <a:tcPr marL="68580" marR="68580" marT="0" marB="0"/>
                </a:tc>
              </a:tr>
              <a:tr h="370840">
                <a:tc>
                  <a:txBody>
                    <a:bodyPr/>
                    <a:lstStyle/>
                    <a:p>
                      <a:pPr marL="0" marR="0" algn="just">
                        <a:lnSpc>
                          <a:spcPct val="115000"/>
                        </a:lnSpc>
                        <a:spcBef>
                          <a:spcPts val="0"/>
                        </a:spcBef>
                        <a:spcAft>
                          <a:spcPts val="1000"/>
                        </a:spcAft>
                      </a:pPr>
                      <a:r>
                        <a:rPr lang="en-GB" sz="1100" dirty="0">
                          <a:solidFill>
                            <a:srgbClr val="000000"/>
                          </a:solidFill>
                          <a:latin typeface="Arial"/>
                          <a:ea typeface="Calibri"/>
                        </a:rPr>
                        <a:t>c</a:t>
                      </a:r>
                      <a:endParaRPr lang="en-US" sz="10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100" dirty="0">
                          <a:solidFill>
                            <a:srgbClr val="212121"/>
                          </a:solidFill>
                          <a:latin typeface="Arial"/>
                          <a:ea typeface="Calibri"/>
                        </a:rPr>
                        <a:t>Μέγιστος αριθμός </a:t>
                      </a:r>
                      <a:r>
                        <a:rPr lang="el-GR" sz="1100" dirty="0" smtClean="0">
                          <a:solidFill>
                            <a:srgbClr val="212121"/>
                          </a:solidFill>
                          <a:latin typeface="Arial"/>
                          <a:ea typeface="Calibri"/>
                        </a:rPr>
                        <a:t>προτεινόμενων όρων για  αναζήτηση</a:t>
                      </a:r>
                      <a:r>
                        <a:rPr lang="el-GR" sz="1100" baseline="0" dirty="0" smtClean="0">
                          <a:solidFill>
                            <a:srgbClr val="212121"/>
                          </a:solidFill>
                          <a:latin typeface="Arial"/>
                          <a:ea typeface="Calibri"/>
                        </a:rPr>
                        <a:t> </a:t>
                      </a:r>
                      <a:r>
                        <a:rPr lang="el-GR" sz="1100" dirty="0" smtClean="0">
                          <a:solidFill>
                            <a:srgbClr val="212121"/>
                          </a:solidFill>
                          <a:latin typeface="Arial"/>
                          <a:ea typeface="Calibri"/>
                        </a:rPr>
                        <a:t>. </a:t>
                      </a:r>
                      <a:r>
                        <a:rPr lang="el-GR" sz="1100" dirty="0">
                          <a:solidFill>
                            <a:srgbClr val="212121"/>
                          </a:solidFill>
                          <a:latin typeface="Arial"/>
                          <a:ea typeface="Calibri"/>
                        </a:rPr>
                        <a:t>Για λόγους εύρους ζώνης, ο αριθμός αυτός καλύπτεται στο 1000. </a:t>
                      </a:r>
                      <a:endParaRPr lang="en-US" sz="1200" dirty="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a:solidFill>
                            <a:srgbClr val="000000"/>
                          </a:solidFill>
                          <a:latin typeface="Arial"/>
                          <a:ea typeface="Calibri"/>
                        </a:rPr>
                        <a:t>10</a:t>
                      </a:r>
                      <a:endParaRPr lang="en-US" sz="1000">
                        <a:latin typeface="Times New Roman"/>
                        <a:ea typeface="Times New Roman"/>
                      </a:endParaRPr>
                    </a:p>
                  </a:txBody>
                  <a:tcPr marL="68580" marR="68580" marT="0" marB="0"/>
                </a:tc>
                <a:tc>
                  <a:txBody>
                    <a:bodyPr/>
                    <a:lstStyle/>
                    <a:p>
                      <a:pPr marL="0" marR="0" algn="just">
                        <a:lnSpc>
                          <a:spcPct val="115000"/>
                        </a:lnSpc>
                        <a:spcBef>
                          <a:spcPts val="0"/>
                        </a:spcBef>
                        <a:spcAft>
                          <a:spcPts val="1000"/>
                        </a:spcAft>
                      </a:pPr>
                      <a:r>
                        <a:rPr lang="en-GB" sz="1100" dirty="0">
                          <a:solidFill>
                            <a:srgbClr val="000000"/>
                          </a:solidFill>
                          <a:latin typeface="Arial"/>
                          <a:ea typeface="Calibri"/>
                        </a:rPr>
                        <a:t>http://dblp.org/search/publ/api?q=test&amp;c=0</a:t>
                      </a:r>
                      <a:endParaRPr lang="en-US" sz="1000" dirty="0">
                        <a:latin typeface="Times New Roman"/>
                        <a:ea typeface="Times New Roman"/>
                      </a:endParaRPr>
                    </a:p>
                  </a:txBody>
                  <a:tcPr marL="68580" marR="68580" marT="0" marB="0"/>
                </a:tc>
              </a:tr>
            </a:tbl>
          </a:graphicData>
        </a:graphic>
      </p:graphicFrame>
      <p:sp>
        <p:nvSpPr>
          <p:cNvPr id="5" name="4 - TextBox"/>
          <p:cNvSpPr txBox="1"/>
          <p:nvPr/>
        </p:nvSpPr>
        <p:spPr>
          <a:xfrm>
            <a:off x="500034" y="1500174"/>
            <a:ext cx="7358114" cy="369332"/>
          </a:xfrm>
          <a:prstGeom prst="rect">
            <a:avLst/>
          </a:prstGeom>
          <a:noFill/>
        </p:spPr>
        <p:txBody>
          <a:bodyPr wrap="square" rtlCol="0">
            <a:spAutoFit/>
          </a:bodyPr>
          <a:lstStyle/>
          <a:p>
            <a:r>
              <a:rPr lang="el-GR" dirty="0" smtClean="0">
                <a:latin typeface="Arial" pitchFamily="34" charset="0"/>
                <a:cs typeface="Arial" pitchFamily="34" charset="0"/>
              </a:rPr>
              <a:t>Παράμετροι ερωτήματος URL, όπως φαίνεται παρακάτω:</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r>
              <a:rPr lang="el-GR" sz="2800" dirty="0" smtClean="0"/>
              <a:t>Ομάδα Ανάπτυξης</a:t>
            </a:r>
            <a:endParaRPr lang="en-US" sz="2800" dirty="0"/>
          </a:p>
        </p:txBody>
      </p:sp>
      <p:graphicFrame>
        <p:nvGraphicFramePr>
          <p:cNvPr id="7" name="6 - Θέση περιεχομένου"/>
          <p:cNvGraphicFramePr>
            <a:graphicFrameLocks noGrp="1"/>
          </p:cNvGraphicFramePr>
          <p:nvPr>
            <p:ph sz="quarter" idx="1"/>
          </p:nvPr>
        </p:nvGraphicFramePr>
        <p:xfrm>
          <a:off x="301625" y="1527173"/>
          <a:ext cx="8504238" cy="4599654"/>
        </p:xfrm>
        <a:graphic>
          <a:graphicData uri="http://schemas.openxmlformats.org/drawingml/2006/table">
            <a:tbl>
              <a:tblPr firstRow="1" bandRow="1">
                <a:tableStyleId>{5C22544A-7EE6-4342-B048-85BDC9FD1C3A}</a:tableStyleId>
              </a:tblPr>
              <a:tblGrid>
                <a:gridCol w="1912921"/>
                <a:gridCol w="1571636"/>
                <a:gridCol w="5019681"/>
              </a:tblGrid>
              <a:tr h="408827">
                <a:tc>
                  <a:txBody>
                    <a:bodyPr/>
                    <a:lstStyle/>
                    <a:p>
                      <a:pPr marL="0" marR="0">
                        <a:lnSpc>
                          <a:spcPct val="115000"/>
                        </a:lnSpc>
                        <a:spcBef>
                          <a:spcPts val="0"/>
                        </a:spcBef>
                        <a:spcAft>
                          <a:spcPts val="0"/>
                        </a:spcAft>
                      </a:pPr>
                      <a:r>
                        <a:rPr lang="el-GR" sz="1400" dirty="0">
                          <a:latin typeface="Arial"/>
                          <a:ea typeface="Calibri"/>
                          <a:cs typeface="Times New Roman"/>
                        </a:rPr>
                        <a:t>ΡΟΛΟΣ</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l-GR" sz="1400">
                          <a:latin typeface="Arial"/>
                          <a:ea typeface="Calibri"/>
                          <a:cs typeface="Times New Roman"/>
                        </a:rPr>
                        <a:t>ΟΝΟΜ/ΝΥΜΟ</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l-GR" sz="1400" dirty="0">
                          <a:latin typeface="Arial"/>
                          <a:ea typeface="Calibri"/>
                          <a:cs typeface="Times New Roman"/>
                        </a:rPr>
                        <a:t>ΚΑΘΗΚΟΝΤΑ</a:t>
                      </a:r>
                      <a:endParaRPr lang="en-US" sz="1100" dirty="0">
                        <a:latin typeface="Calibri"/>
                        <a:ea typeface="Calibri"/>
                        <a:cs typeface="Times New Roman"/>
                      </a:endParaRPr>
                    </a:p>
                  </a:txBody>
                  <a:tcPr marL="68580" marR="68580" marT="0" marB="0"/>
                </a:tc>
              </a:tr>
              <a:tr h="756400">
                <a:tc>
                  <a:txBody>
                    <a:bodyPr/>
                    <a:lstStyle/>
                    <a:p>
                      <a:pPr marL="0" marR="0">
                        <a:lnSpc>
                          <a:spcPct val="115000"/>
                        </a:lnSpc>
                        <a:spcBef>
                          <a:spcPts val="0"/>
                        </a:spcBef>
                        <a:spcAft>
                          <a:spcPts val="0"/>
                        </a:spcAft>
                      </a:pPr>
                      <a:r>
                        <a:rPr lang="en-US" sz="1000" dirty="0">
                          <a:latin typeface="Arial" pitchFamily="34" charset="0"/>
                          <a:ea typeface="Calibri"/>
                          <a:cs typeface="Arial" pitchFamily="34" charset="0"/>
                        </a:rPr>
                        <a:t>Product manager</a:t>
                      </a:r>
                      <a:r>
                        <a:rPr lang="el-GR" sz="1000" dirty="0">
                          <a:latin typeface="Arial" pitchFamily="34" charset="0"/>
                          <a:ea typeface="Calibri"/>
                          <a:cs typeface="Arial" pitchFamily="34" charset="0"/>
                        </a:rPr>
                        <a:t> (</a:t>
                      </a:r>
                      <a:r>
                        <a:rPr lang="en-US" sz="1000" dirty="0">
                          <a:latin typeface="Arial" pitchFamily="34" charset="0"/>
                          <a:ea typeface="Calibri"/>
                          <a:cs typeface="Arial" pitchFamily="34" charset="0"/>
                        </a:rPr>
                        <a:t>PM)</a:t>
                      </a:r>
                    </a:p>
                  </a:txBody>
                  <a:tcPr marL="68580" marR="68580" marT="0" marB="0"/>
                </a:tc>
                <a:tc>
                  <a:txBody>
                    <a:bodyPr/>
                    <a:lstStyle/>
                    <a:p>
                      <a:pPr marL="0" marR="0">
                        <a:lnSpc>
                          <a:spcPct val="115000"/>
                        </a:lnSpc>
                        <a:spcBef>
                          <a:spcPts val="0"/>
                        </a:spcBef>
                        <a:spcAft>
                          <a:spcPts val="0"/>
                        </a:spcAft>
                      </a:pPr>
                      <a:r>
                        <a:rPr lang="el-GR" sz="1000" dirty="0" smtClean="0">
                          <a:latin typeface="Arial" pitchFamily="34" charset="0"/>
                          <a:ea typeface="Calibri"/>
                          <a:cs typeface="Arial" pitchFamily="34" charset="0"/>
                        </a:rPr>
                        <a:t>Φιλιππάκης Παναγιώτης</a:t>
                      </a:r>
                      <a:endParaRPr lang="el-GR"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sz="1000" dirty="0">
                          <a:solidFill>
                            <a:srgbClr val="212121"/>
                          </a:solidFill>
                          <a:latin typeface="Arial" pitchFamily="34" charset="0"/>
                          <a:ea typeface="Times New Roman"/>
                          <a:cs typeface="Arial" pitchFamily="34" charset="0"/>
                        </a:rPr>
                        <a:t>Ο διαχειριστής του έργου συντονίζει όλες τις δραστηριότητες των διαφόρων μελών της ομάδας έργου, παρακολουθεί τα χρονοδιαγράμματα και την πρόοδο σε σχέση με τα ορόσημα και διευκολύνει την επικοινωνία τόσο μεταξύ των μελών της ομάδας όσο και μεταξύ της ομάδας και του πελάτη (εάν υπάρχει). </a:t>
                      </a:r>
                      <a:endParaRPr lang="el-GR" sz="1000" dirty="0" smtClean="0">
                        <a:solidFill>
                          <a:srgbClr val="212121"/>
                        </a:solidFill>
                        <a:latin typeface="Arial" pitchFamily="34" charset="0"/>
                        <a:ea typeface="Times New Roman"/>
                        <a:cs typeface="Arial" pitchFamily="34" charset="0"/>
                      </a:endParaRPr>
                    </a:p>
                  </a:txBody>
                  <a:tcPr marL="68580" marR="68580" marT="0" marB="0"/>
                </a:tc>
              </a:tr>
              <a:tr h="408827">
                <a:tc>
                  <a:txBody>
                    <a:bodyPr/>
                    <a:lstStyle/>
                    <a:p>
                      <a:pPr marL="0" marR="0" fontAlgn="base">
                        <a:lnSpc>
                          <a:spcPct val="115000"/>
                        </a:lnSpc>
                        <a:spcBef>
                          <a:spcPts val="800"/>
                        </a:spcBef>
                        <a:spcAft>
                          <a:spcPts val="600"/>
                        </a:spcAft>
                      </a:pPr>
                      <a:r>
                        <a:rPr lang="el-GR" sz="1000" dirty="0" err="1">
                          <a:latin typeface="Arial" pitchFamily="34" charset="0"/>
                          <a:ea typeface="Times New Roman"/>
                          <a:cs typeface="Arial" pitchFamily="34" charset="0"/>
                        </a:rPr>
                        <a:t>Quality</a:t>
                      </a:r>
                      <a:r>
                        <a:rPr lang="el-GR" sz="1000" dirty="0">
                          <a:latin typeface="Arial" pitchFamily="34" charset="0"/>
                          <a:ea typeface="Times New Roman"/>
                          <a:cs typeface="Arial" pitchFamily="34" charset="0"/>
                        </a:rPr>
                        <a:t> </a:t>
                      </a:r>
                      <a:r>
                        <a:rPr lang="el-GR" sz="1000" dirty="0" err="1">
                          <a:latin typeface="Arial" pitchFamily="34" charset="0"/>
                          <a:ea typeface="Times New Roman"/>
                          <a:cs typeface="Arial" pitchFamily="34" charset="0"/>
                        </a:rPr>
                        <a:t>Assurance</a:t>
                      </a:r>
                      <a:r>
                        <a:rPr lang="el-GR" sz="1000" dirty="0">
                          <a:latin typeface="Arial" pitchFamily="34" charset="0"/>
                          <a:ea typeface="Times New Roman"/>
                          <a:cs typeface="Arial" pitchFamily="34" charset="0"/>
                        </a:rPr>
                        <a:t> (QA) </a:t>
                      </a:r>
                      <a:r>
                        <a:rPr lang="el-GR" sz="1000" dirty="0" err="1">
                          <a:latin typeface="Arial" pitchFamily="34" charset="0"/>
                          <a:ea typeface="Times New Roman"/>
                          <a:cs typeface="Arial" pitchFamily="34" charset="0"/>
                        </a:rPr>
                        <a:t>Tester</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l-GR" sz="1000" dirty="0">
                          <a:latin typeface="Arial" pitchFamily="34" charset="0"/>
                          <a:ea typeface="Calibri"/>
                          <a:cs typeface="Arial" pitchFamily="34" charset="0"/>
                        </a:rPr>
                        <a:t>Φιλιππάκης </a:t>
                      </a:r>
                      <a:r>
                        <a:rPr lang="el-GR" sz="1000" dirty="0" smtClean="0">
                          <a:latin typeface="Arial" pitchFamily="34" charset="0"/>
                          <a:ea typeface="Calibri"/>
                          <a:cs typeface="Arial" pitchFamily="34" charset="0"/>
                        </a:rPr>
                        <a:t>Παναγιώτης</a:t>
                      </a:r>
                      <a:r>
                        <a:rPr lang="en-US" sz="1000" dirty="0" smtClean="0">
                          <a:latin typeface="Arial" pitchFamily="34" charset="0"/>
                          <a:ea typeface="Calibri"/>
                          <a:cs typeface="Arial" pitchFamily="34" charset="0"/>
                        </a:rPr>
                        <a:t>,</a:t>
                      </a:r>
                      <a:r>
                        <a:rPr lang="el-GR" sz="1000" dirty="0" smtClean="0">
                          <a:latin typeface="Arial" pitchFamily="34" charset="0"/>
                          <a:ea typeface="Calibri"/>
                          <a:cs typeface="Arial" pitchFamily="34" charset="0"/>
                        </a:rPr>
                        <a:t> </a:t>
                      </a:r>
                      <a:r>
                        <a:rPr lang="el-GR" sz="1000" dirty="0">
                          <a:latin typeface="Arial" pitchFamily="34" charset="0"/>
                          <a:ea typeface="Calibri"/>
                          <a:cs typeface="Arial" pitchFamily="34" charset="0"/>
                        </a:rPr>
                        <a:t>Τζιώρας </a:t>
                      </a:r>
                      <a:r>
                        <a:rPr lang="el-GR" sz="1000" dirty="0" smtClean="0">
                          <a:latin typeface="Arial" pitchFamily="34" charset="0"/>
                          <a:ea typeface="Calibri"/>
                          <a:cs typeface="Arial" pitchFamily="34" charset="0"/>
                        </a:rPr>
                        <a:t>Αλκιβιάδης</a:t>
                      </a:r>
                      <a:endParaRPr lang="en-US" sz="1000" dirty="0">
                        <a:latin typeface="Arial" pitchFamily="34" charset="0"/>
                        <a:ea typeface="Calibri"/>
                        <a:cs typeface="Arial" pitchFamily="34" charset="0"/>
                      </a:endParaRPr>
                    </a:p>
                  </a:txBody>
                  <a:tcPr marL="68580" marR="68580" marT="0" marB="0"/>
                </a:tc>
                <a:tc>
                  <a:txBody>
                    <a:bodyPr/>
                    <a:lstStyle/>
                    <a:p>
                      <a:r>
                        <a:rPr lang="el-GR" sz="1000" dirty="0">
                          <a:solidFill>
                            <a:srgbClr val="212121"/>
                          </a:solidFill>
                          <a:latin typeface="Arial" pitchFamily="34" charset="0"/>
                          <a:cs typeface="Arial" pitchFamily="34" charset="0"/>
                        </a:rPr>
                        <a:t>Ο δοκιμαστής QA είναι υπεύθυνος για </a:t>
                      </a:r>
                      <a:r>
                        <a:rPr lang="el-GR" sz="1000" dirty="0" smtClean="0">
                          <a:solidFill>
                            <a:srgbClr val="212121"/>
                          </a:solidFill>
                          <a:latin typeface="Arial" pitchFamily="34" charset="0"/>
                          <a:cs typeface="Arial" pitchFamily="34" charset="0"/>
                        </a:rPr>
                        <a:t>να διασφαλίσει </a:t>
                      </a:r>
                      <a:r>
                        <a:rPr lang="el-GR" sz="1000" dirty="0">
                          <a:solidFill>
                            <a:srgbClr val="212121"/>
                          </a:solidFill>
                          <a:latin typeface="Arial" pitchFamily="34" charset="0"/>
                          <a:cs typeface="Arial" pitchFamily="34" charset="0"/>
                        </a:rPr>
                        <a:t>ότι η εφαρμογή λειτουργεί όπως έχει προβλεφθεί. </a:t>
                      </a:r>
                      <a:endParaRPr lang="en-US" sz="1000" dirty="0">
                        <a:latin typeface="Arial" pitchFamily="34" charset="0"/>
                        <a:cs typeface="Arial" pitchFamily="34" charset="0"/>
                      </a:endParaRPr>
                    </a:p>
                  </a:txBody>
                  <a:tcPr marL="68580" marR="68580" marT="0" marB="0"/>
                </a:tc>
              </a:tr>
              <a:tr h="756400">
                <a:tc>
                  <a:txBody>
                    <a:bodyPr/>
                    <a:lstStyle/>
                    <a:p>
                      <a:pPr marL="0" marR="0" fontAlgn="base">
                        <a:spcBef>
                          <a:spcPts val="800"/>
                        </a:spcBef>
                        <a:spcAft>
                          <a:spcPts val="600"/>
                        </a:spcAft>
                      </a:pPr>
                      <a:r>
                        <a:rPr lang="el-GR" sz="1000" b="0">
                          <a:latin typeface="Arial" pitchFamily="34" charset="0"/>
                          <a:ea typeface="Times New Roman"/>
                          <a:cs typeface="Arial" pitchFamily="34" charset="0"/>
                        </a:rPr>
                        <a:t>Web Developer</a:t>
                      </a:r>
                      <a:endParaRPr lang="en-US" sz="1000" b="1">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l-GR" sz="1000" dirty="0">
                          <a:latin typeface="Arial" pitchFamily="34" charset="0"/>
                          <a:ea typeface="Calibri"/>
                          <a:cs typeface="Arial" pitchFamily="34" charset="0"/>
                        </a:rPr>
                        <a:t>Τζιώρας </a:t>
                      </a:r>
                      <a:r>
                        <a:rPr lang="el-GR" sz="1000" dirty="0" smtClean="0">
                          <a:latin typeface="Arial" pitchFamily="34" charset="0"/>
                          <a:ea typeface="Calibri"/>
                          <a:cs typeface="Arial" pitchFamily="34" charset="0"/>
                        </a:rPr>
                        <a:t>Αλκιβιάδης</a:t>
                      </a:r>
                      <a:r>
                        <a:rPr lang="en-US" sz="1000" dirty="0" smtClean="0">
                          <a:latin typeface="Arial" pitchFamily="34" charset="0"/>
                          <a:ea typeface="Calibri"/>
                          <a:cs typeface="Arial" pitchFamily="34" charset="0"/>
                        </a:rPr>
                        <a:t>,</a:t>
                      </a:r>
                    </a:p>
                    <a:p>
                      <a:pPr marL="0" marR="0" indent="0" algn="l" defTabSz="914400" rtl="0" eaLnBrk="1" fontAlgn="auto" latinLnBrk="0" hangingPunct="1">
                        <a:lnSpc>
                          <a:spcPct val="115000"/>
                        </a:lnSpc>
                        <a:spcBef>
                          <a:spcPts val="0"/>
                        </a:spcBef>
                        <a:spcAft>
                          <a:spcPts val="0"/>
                        </a:spcAft>
                        <a:buClrTx/>
                        <a:buSzTx/>
                        <a:buFontTx/>
                        <a:buNone/>
                        <a:tabLst/>
                        <a:defRPr/>
                      </a:pPr>
                      <a:r>
                        <a:rPr lang="el-GR" sz="1000" dirty="0" smtClean="0">
                          <a:latin typeface="Arial" pitchFamily="34" charset="0"/>
                          <a:ea typeface="Calibri"/>
                          <a:cs typeface="Arial" pitchFamily="34" charset="0"/>
                        </a:rPr>
                        <a:t>Βάσκος Αθανάσιος</a:t>
                      </a:r>
                      <a:r>
                        <a:rPr lang="en-US" sz="1000" dirty="0" smtClean="0">
                          <a:latin typeface="Arial" pitchFamily="34" charset="0"/>
                          <a:ea typeface="Calibri"/>
                          <a:cs typeface="Arial" pitchFamily="34" charset="0"/>
                        </a:rPr>
                        <a:t>,</a:t>
                      </a:r>
                      <a:r>
                        <a:rPr lang="el-GR" sz="1000" dirty="0" smtClean="0">
                          <a:latin typeface="Arial" pitchFamily="34" charset="0"/>
                          <a:ea typeface="Calibri"/>
                          <a:cs typeface="Arial" pitchFamily="34" charset="0"/>
                        </a:rPr>
                        <a:t> Φιλιππάκης Παναγιώτης</a:t>
                      </a:r>
                    </a:p>
                    <a:p>
                      <a:pPr marL="0" marR="0">
                        <a:lnSpc>
                          <a:spcPct val="115000"/>
                        </a:lnSpc>
                        <a:spcBef>
                          <a:spcPts val="0"/>
                        </a:spcBef>
                        <a:spcAft>
                          <a:spcPts val="0"/>
                        </a:spcAft>
                      </a:pP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l-GR" sz="1000" dirty="0">
                          <a:solidFill>
                            <a:srgbClr val="212121"/>
                          </a:solidFill>
                          <a:latin typeface="Arial" pitchFamily="34" charset="0"/>
                          <a:cs typeface="Arial" pitchFamily="34" charset="0"/>
                        </a:rPr>
                        <a:t>Ο προγραμματιστής ιστού (προγραμματιστής) αναπτύσσει τη λειτουργικότητα της εφαρμογής. Αυτό μπορεί να περιλαμβάνει scripting από την πλευρά του πελάτη (</a:t>
                      </a:r>
                      <a:r>
                        <a:rPr lang="el-GR" sz="1000" dirty="0" err="1">
                          <a:solidFill>
                            <a:srgbClr val="212121"/>
                          </a:solidFill>
                          <a:latin typeface="Arial" pitchFamily="34" charset="0"/>
                          <a:cs typeface="Arial" pitchFamily="34" charset="0"/>
                        </a:rPr>
                        <a:t>JavaScript</a:t>
                      </a:r>
                      <a:r>
                        <a:rPr lang="el-GR" sz="1000" dirty="0">
                          <a:solidFill>
                            <a:srgbClr val="212121"/>
                          </a:solidFill>
                          <a:latin typeface="Arial" pitchFamily="34" charset="0"/>
                          <a:cs typeface="Arial" pitchFamily="34" charset="0"/>
                        </a:rPr>
                        <a:t>, </a:t>
                      </a:r>
                      <a:r>
                        <a:rPr lang="el-GR" sz="1000" dirty="0" err="1">
                          <a:solidFill>
                            <a:srgbClr val="212121"/>
                          </a:solidFill>
                          <a:latin typeface="Arial" pitchFamily="34" charset="0"/>
                          <a:cs typeface="Arial" pitchFamily="34" charset="0"/>
                        </a:rPr>
                        <a:t>JavaScript</a:t>
                      </a:r>
                      <a:r>
                        <a:rPr lang="el-GR" sz="1000" dirty="0">
                          <a:solidFill>
                            <a:srgbClr val="212121"/>
                          </a:solidFill>
                          <a:latin typeface="Arial" pitchFamily="34" charset="0"/>
                          <a:cs typeface="Arial" pitchFamily="34" charset="0"/>
                        </a:rPr>
                        <a:t> εργαλεία όπως </a:t>
                      </a:r>
                      <a:r>
                        <a:rPr lang="el-GR" sz="1000" dirty="0" err="1">
                          <a:solidFill>
                            <a:srgbClr val="212121"/>
                          </a:solidFill>
                          <a:latin typeface="Arial" pitchFamily="34" charset="0"/>
                          <a:cs typeface="Arial" pitchFamily="34" charset="0"/>
                        </a:rPr>
                        <a:t>jQuery</a:t>
                      </a:r>
                      <a:r>
                        <a:rPr lang="el-GR" sz="1000" dirty="0">
                          <a:solidFill>
                            <a:srgbClr val="212121"/>
                          </a:solidFill>
                          <a:latin typeface="Arial" pitchFamily="34" charset="0"/>
                          <a:cs typeface="Arial" pitchFamily="34" charset="0"/>
                        </a:rPr>
                        <a:t>) καθώς και scripting από την πλευρά του </a:t>
                      </a:r>
                      <a:r>
                        <a:rPr lang="el-GR" sz="1000" dirty="0" err="1">
                          <a:solidFill>
                            <a:srgbClr val="212121"/>
                          </a:solidFill>
                          <a:latin typeface="Arial" pitchFamily="34" charset="0"/>
                          <a:cs typeface="Arial" pitchFamily="34" charset="0"/>
                        </a:rPr>
                        <a:t>server</a:t>
                      </a:r>
                      <a:r>
                        <a:rPr lang="el-GR" sz="1000" dirty="0">
                          <a:solidFill>
                            <a:srgbClr val="212121"/>
                          </a:solidFill>
                          <a:latin typeface="Arial" pitchFamily="34" charset="0"/>
                          <a:cs typeface="Arial" pitchFamily="34" charset="0"/>
                        </a:rPr>
                        <a:t> (PHP</a:t>
                      </a:r>
                      <a:r>
                        <a:rPr lang="el-GR" sz="1000" dirty="0" smtClean="0">
                          <a:solidFill>
                            <a:srgbClr val="212121"/>
                          </a:solidFill>
                          <a:latin typeface="Arial" pitchFamily="34" charset="0"/>
                          <a:cs typeface="Arial" pitchFamily="34" charset="0"/>
                        </a:rPr>
                        <a:t>).</a:t>
                      </a:r>
                      <a:r>
                        <a:rPr lang="en-US" sz="1000" dirty="0" smtClean="0">
                          <a:latin typeface="Arial" pitchFamily="34" charset="0"/>
                          <a:cs typeface="Arial" pitchFamily="34" charset="0"/>
                        </a:rPr>
                        <a:t> </a:t>
                      </a:r>
                      <a:endParaRPr lang="en-US" sz="1000" dirty="0">
                        <a:latin typeface="Arial" pitchFamily="34" charset="0"/>
                        <a:ea typeface="Calibri"/>
                        <a:cs typeface="Arial" pitchFamily="34" charset="0"/>
                      </a:endParaRPr>
                    </a:p>
                  </a:txBody>
                  <a:tcPr marL="68580" marR="68580" marT="0" marB="0"/>
                </a:tc>
              </a:tr>
              <a:tr h="756400">
                <a:tc>
                  <a:txBody>
                    <a:bodyPr/>
                    <a:lstStyle/>
                    <a:p>
                      <a:pPr marL="0" marR="0" fontAlgn="base">
                        <a:spcBef>
                          <a:spcPts val="800"/>
                        </a:spcBef>
                        <a:spcAft>
                          <a:spcPts val="600"/>
                        </a:spcAft>
                      </a:pPr>
                      <a:r>
                        <a:rPr lang="el-GR" sz="1000" b="0">
                          <a:latin typeface="Arial"/>
                          <a:ea typeface="Times New Roman"/>
                          <a:cs typeface="Times New Roman"/>
                        </a:rPr>
                        <a:t>User Interface (UI) Designer</a:t>
                      </a:r>
                      <a:endParaRPr lang="en-US" sz="1000" b="1">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l-GR" sz="1000" dirty="0">
                          <a:latin typeface="Arial"/>
                          <a:ea typeface="Calibri"/>
                          <a:cs typeface="Times New Roman"/>
                        </a:rPr>
                        <a:t>Κουκάρας Πολυχρόνης</a:t>
                      </a:r>
                      <a:endParaRPr lang="en-US" sz="1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l-GR" sz="1000" dirty="0">
                          <a:solidFill>
                            <a:srgbClr val="212121"/>
                          </a:solidFill>
                          <a:latin typeface="Arial"/>
                          <a:ea typeface="Calibri"/>
                          <a:cs typeface="Times New Roman"/>
                        </a:rPr>
                        <a:t>Ο σχεδιαστής UI, επίσης γνωστός ως σχεδιαστής ιστοσελίδων ή γραφίστας, ασχολείται με την οπτική παρουσίαση της </a:t>
                      </a:r>
                      <a:r>
                        <a:rPr lang="el-GR" sz="1000" dirty="0" smtClean="0">
                          <a:solidFill>
                            <a:srgbClr val="212121"/>
                          </a:solidFill>
                          <a:latin typeface="Arial"/>
                          <a:ea typeface="Calibri"/>
                          <a:cs typeface="Times New Roman"/>
                        </a:rPr>
                        <a:t>εφαρμογής.</a:t>
                      </a:r>
                      <a:endParaRPr lang="en-US" sz="1000" dirty="0">
                        <a:latin typeface="Calibri"/>
                        <a:ea typeface="Calibri"/>
                        <a:cs typeface="Times New Roman"/>
                      </a:endParaRPr>
                    </a:p>
                  </a:txBody>
                  <a:tcPr marL="68580" marR="68580" marT="0" marB="0"/>
                </a:tc>
              </a:tr>
              <a:tr h="756400">
                <a:tc>
                  <a:txBody>
                    <a:bodyPr/>
                    <a:lstStyle/>
                    <a:p>
                      <a:pPr marL="0" marR="0" fontAlgn="base">
                        <a:spcBef>
                          <a:spcPts val="800"/>
                        </a:spcBef>
                        <a:spcAft>
                          <a:spcPts val="600"/>
                        </a:spcAft>
                      </a:pPr>
                      <a:r>
                        <a:rPr lang="el-GR" sz="1000" b="0">
                          <a:latin typeface="Arial"/>
                          <a:ea typeface="Times New Roman"/>
                          <a:cs typeface="Times New Roman"/>
                        </a:rPr>
                        <a:t>Information Architect (IA)</a:t>
                      </a:r>
                      <a:endParaRPr lang="en-US" sz="1000" b="1">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l-GR" sz="1000" dirty="0">
                          <a:latin typeface="Arial"/>
                          <a:ea typeface="Calibri"/>
                          <a:cs typeface="Times New Roman"/>
                        </a:rPr>
                        <a:t>Φιλιππάκης </a:t>
                      </a:r>
                      <a:r>
                        <a:rPr lang="el-GR" sz="1000" dirty="0" smtClean="0">
                          <a:latin typeface="Arial"/>
                          <a:ea typeface="Calibri"/>
                          <a:cs typeface="Times New Roman"/>
                        </a:rPr>
                        <a:t>Παναγιώτης, </a:t>
                      </a:r>
                      <a:r>
                        <a:rPr lang="el-GR" sz="1000" dirty="0">
                          <a:latin typeface="Arial"/>
                          <a:ea typeface="Calibri"/>
                          <a:cs typeface="Times New Roman"/>
                        </a:rPr>
                        <a:t>Τζιώρας Αλκιβιάδης</a:t>
                      </a:r>
                      <a:endParaRPr lang="en-US" sz="1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l-GR" sz="1000" dirty="0">
                          <a:solidFill>
                            <a:srgbClr val="212121"/>
                          </a:solidFill>
                          <a:latin typeface="Arial"/>
                          <a:ea typeface="Calibri"/>
                          <a:cs typeface="Times New Roman"/>
                        </a:rPr>
                        <a:t>Ο αρχιτέκτονας πληροφοριών είναι ο "κύριος προγραμματιστής" της εφαρμογής. Ο </a:t>
                      </a:r>
                      <a:r>
                        <a:rPr lang="el-GR" sz="1000" dirty="0" smtClean="0">
                          <a:solidFill>
                            <a:srgbClr val="212121"/>
                          </a:solidFill>
                          <a:latin typeface="Arial"/>
                          <a:ea typeface="Calibri"/>
                          <a:cs typeface="Times New Roman"/>
                        </a:rPr>
                        <a:t>ΙΑ </a:t>
                      </a:r>
                      <a:r>
                        <a:rPr lang="el-GR" sz="1000" dirty="0">
                          <a:solidFill>
                            <a:srgbClr val="212121"/>
                          </a:solidFill>
                          <a:latin typeface="Arial"/>
                          <a:ea typeface="Calibri"/>
                          <a:cs typeface="Times New Roman"/>
                        </a:rPr>
                        <a:t>συγκεντρώνει και </a:t>
                      </a:r>
                      <a:r>
                        <a:rPr lang="el-GR" sz="1000" dirty="0" smtClean="0">
                          <a:solidFill>
                            <a:srgbClr val="212121"/>
                          </a:solidFill>
                          <a:latin typeface="Arial"/>
                          <a:ea typeface="Calibri"/>
                          <a:cs typeface="Times New Roman"/>
                        </a:rPr>
                        <a:t> </a:t>
                      </a:r>
                      <a:r>
                        <a:rPr lang="el-GR" sz="1000" dirty="0">
                          <a:solidFill>
                            <a:srgbClr val="212121"/>
                          </a:solidFill>
                          <a:latin typeface="Arial"/>
                          <a:ea typeface="Calibri"/>
                          <a:cs typeface="Times New Roman"/>
                        </a:rPr>
                        <a:t>τεκμηριώνει τις απαιτήσεις, συμπεριλαμβανομένων βασικών στόχων, λειτουργικών απαιτήσεων και απαιτήσεων περιεχομένου. </a:t>
                      </a:r>
                      <a:endParaRPr lang="en-US" sz="1000" dirty="0">
                        <a:latin typeface="Calibri"/>
                        <a:ea typeface="Calibri"/>
                        <a:cs typeface="Times New Roman"/>
                      </a:endParaRPr>
                    </a:p>
                  </a:txBody>
                  <a:tcPr marL="68580" marR="68580" marT="0" marB="0"/>
                </a:tc>
              </a:tr>
              <a:tr h="756400">
                <a:tc>
                  <a:txBody>
                    <a:bodyPr/>
                    <a:lstStyle/>
                    <a:p>
                      <a:pPr marL="0" marR="0" fontAlgn="base">
                        <a:spcBef>
                          <a:spcPts val="800"/>
                        </a:spcBef>
                        <a:spcAft>
                          <a:spcPts val="600"/>
                        </a:spcAft>
                      </a:pPr>
                      <a:r>
                        <a:rPr lang="el-GR" sz="1000" b="0">
                          <a:latin typeface="Arial"/>
                          <a:ea typeface="Times New Roman"/>
                          <a:cs typeface="Times New Roman"/>
                        </a:rPr>
                        <a:t>User Experience (UX) Designer</a:t>
                      </a:r>
                      <a:endParaRPr lang="en-US" sz="1000" b="1">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l-GR" sz="1000" dirty="0">
                          <a:latin typeface="Arial"/>
                          <a:ea typeface="Calibri"/>
                          <a:cs typeface="Times New Roman"/>
                        </a:rPr>
                        <a:t>Βάσκος </a:t>
                      </a:r>
                      <a:r>
                        <a:rPr lang="el-GR" sz="1000" dirty="0" smtClean="0">
                          <a:latin typeface="Arial"/>
                          <a:ea typeface="Calibri"/>
                          <a:cs typeface="Times New Roman"/>
                        </a:rPr>
                        <a:t>Αθανάσιος, </a:t>
                      </a:r>
                      <a:r>
                        <a:rPr lang="el-GR" sz="1000" dirty="0">
                          <a:latin typeface="Arial"/>
                          <a:ea typeface="Calibri"/>
                          <a:cs typeface="Times New Roman"/>
                        </a:rPr>
                        <a:t>Κουκάρας Πολυχρόνης</a:t>
                      </a:r>
                      <a:endParaRPr lang="en-US" sz="1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l-GR" sz="1000" dirty="0">
                          <a:solidFill>
                            <a:srgbClr val="212121"/>
                          </a:solidFill>
                          <a:latin typeface="Arial"/>
                          <a:cs typeface="Times New Roman"/>
                        </a:rPr>
                        <a:t>Ο σχεδιαστής UX χρησιμοποιεί τις καθορισμένες απαιτήσεις λειτουργίας και περιεχομένου για την εφαρμογή για να αναπτύξει ένα σύνολο σχεδίων και διαγραμμάτων  που περιγράφουν τον τρόπο αλληλεπίδρασης των χρηστών με την </a:t>
                      </a:r>
                      <a:r>
                        <a:rPr lang="el-GR" sz="1000" dirty="0" smtClean="0">
                          <a:solidFill>
                            <a:srgbClr val="212121"/>
                          </a:solidFill>
                          <a:latin typeface="Arial"/>
                          <a:cs typeface="Times New Roman"/>
                        </a:rPr>
                        <a:t>εφαρμογή.</a:t>
                      </a:r>
                      <a:endParaRPr lang="en-US" sz="10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Περιγραφή Λειτουργικότητας Εφαρμογής</a:t>
            </a:r>
            <a:endParaRPr lang="en-US" dirty="0"/>
          </a:p>
        </p:txBody>
      </p:sp>
      <p:sp>
        <p:nvSpPr>
          <p:cNvPr id="3" name="2 - Θέση περιεχομένου"/>
          <p:cNvSpPr>
            <a:spLocks noGrp="1"/>
          </p:cNvSpPr>
          <p:nvPr>
            <p:ph sz="quarter" idx="1"/>
          </p:nvPr>
        </p:nvSpPr>
        <p:spPr/>
        <p:txBody>
          <a:bodyPr/>
          <a:lstStyle/>
          <a:p>
            <a:r>
              <a:rPr lang="el-GR" dirty="0" smtClean="0"/>
              <a:t>Απλός Χρήστης</a:t>
            </a:r>
          </a:p>
          <a:p>
            <a:r>
              <a:rPr lang="el-GR" dirty="0" smtClean="0"/>
              <a:t>Εγγεγραμμένος Χρήστης</a:t>
            </a:r>
          </a:p>
          <a:p>
            <a:r>
              <a:rPr lang="el-GR" dirty="0" smtClean="0"/>
              <a:t>Διαχειριστής Εφαρμογής</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600" dirty="0" smtClean="0">
                <a:latin typeface="Arial" pitchFamily="34" charset="0"/>
                <a:cs typeface="Arial" pitchFamily="34" charset="0"/>
              </a:rPr>
              <a:t>Απλός Χρήστης</a:t>
            </a:r>
          </a:p>
        </p:txBody>
      </p:sp>
      <p:sp>
        <p:nvSpPr>
          <p:cNvPr id="4" name="3 - Θέση περιεχομένου"/>
          <p:cNvSpPr>
            <a:spLocks noGrp="1"/>
          </p:cNvSpPr>
          <p:nvPr>
            <p:ph sz="quarter" idx="1"/>
          </p:nvPr>
        </p:nvSpPr>
        <p:spPr/>
        <p:txBody>
          <a:bodyPr>
            <a:normAutofit/>
          </a:bodyPr>
          <a:lstStyle/>
          <a:p>
            <a:pPr>
              <a:buFont typeface="Wingdings" pitchFamily="2" charset="2"/>
              <a:buChar char="Ø"/>
            </a:pPr>
            <a:r>
              <a:rPr lang="el-GR" sz="1400" dirty="0" smtClean="0">
                <a:latin typeface="Arial" pitchFamily="34" charset="0"/>
                <a:cs typeface="Arial" pitchFamily="34" charset="0"/>
              </a:rPr>
              <a:t>Δυνατότητα </a:t>
            </a:r>
            <a:r>
              <a:rPr lang="el-GR" sz="1400" dirty="0" smtClean="0">
                <a:latin typeface="Arial" pitchFamily="34" charset="0"/>
                <a:cs typeface="Arial" pitchFamily="34" charset="0"/>
              </a:rPr>
              <a:t>εγγραφής </a:t>
            </a:r>
            <a:r>
              <a:rPr lang="el-GR" sz="1400" dirty="0" smtClean="0">
                <a:latin typeface="Arial" pitchFamily="34" charset="0"/>
                <a:cs typeface="Arial" pitchFamily="34" charset="0"/>
              </a:rPr>
              <a:t>στην εφαρμογή</a:t>
            </a:r>
            <a:r>
              <a:rPr lang="en-GB" sz="1400" dirty="0" smtClean="0">
                <a:latin typeface="Arial" pitchFamily="34" charset="0"/>
                <a:cs typeface="Arial" pitchFamily="34" charset="0"/>
              </a:rPr>
              <a:t> (</a:t>
            </a:r>
            <a:r>
              <a:rPr lang="el-GR" sz="1400" dirty="0" smtClean="0">
                <a:latin typeface="Arial" pitchFamily="34" charset="0"/>
                <a:cs typeface="Arial" pitchFamily="34" charset="0"/>
              </a:rPr>
              <a:t>έλεγχος για κατάλληλη πολυπλοκότητα κωδικού, παραγωγή κωδικού, αντιγραφή στο </a:t>
            </a:r>
            <a:r>
              <a:rPr lang="en-US" sz="1400" dirty="0" smtClean="0">
                <a:latin typeface="Arial" pitchFamily="34" charset="0"/>
                <a:cs typeface="Arial" pitchFamily="34" charset="0"/>
              </a:rPr>
              <a:t>Clipboard</a:t>
            </a:r>
            <a:r>
              <a:rPr lang="el-GR" sz="1400" dirty="0" smtClean="0">
                <a:latin typeface="Arial" pitchFamily="34" charset="0"/>
                <a:cs typeface="Arial" pitchFamily="34" charset="0"/>
              </a:rPr>
              <a:t>)</a:t>
            </a:r>
          </a:p>
          <a:p>
            <a:pPr>
              <a:buFont typeface="Wingdings" pitchFamily="2" charset="2"/>
              <a:buChar char="Ø"/>
            </a:pPr>
            <a:r>
              <a:rPr lang="el-GR" sz="1400" dirty="0" smtClean="0">
                <a:latin typeface="Arial" pitchFamily="34" charset="0"/>
                <a:cs typeface="Arial" pitchFamily="34" charset="0"/>
              </a:rPr>
              <a:t>Αναζήτηση δημοσιεύσεων των καθηγητών του τμήματος μηχανικών πληροφορικής ή οποιουδήποτε συγγραφέα. (όριο έως 30 εγγραφές).</a:t>
            </a:r>
          </a:p>
          <a:p>
            <a:pPr>
              <a:buFont typeface="Wingdings" pitchFamily="2" charset="2"/>
              <a:buChar char="Ø"/>
            </a:pPr>
            <a:r>
              <a:rPr lang="el-GR" sz="1400" dirty="0" smtClean="0">
                <a:latin typeface="Arial" pitchFamily="34" charset="0"/>
                <a:cs typeface="Arial" pitchFamily="34" charset="0"/>
              </a:rPr>
              <a:t>Κριτήρια Αναζήτησης: </a:t>
            </a:r>
            <a:endParaRPr lang="en-US" sz="1400" dirty="0" smtClean="0">
              <a:latin typeface="Arial" pitchFamily="34" charset="0"/>
              <a:cs typeface="Arial" pitchFamily="34" charset="0"/>
            </a:endParaRPr>
          </a:p>
          <a:p>
            <a:pPr lvl="0" fontAlgn="base">
              <a:buFont typeface="Wingdings" pitchFamily="2" charset="2"/>
              <a:buChar char="q"/>
            </a:pPr>
            <a:r>
              <a:rPr lang="el-GR" sz="1400" dirty="0" smtClean="0">
                <a:latin typeface="Arial" pitchFamily="34" charset="0"/>
                <a:cs typeface="Arial" pitchFamily="34" charset="0"/>
              </a:rPr>
              <a:t>Αναζήτηση  συγγραφέα άρθρου</a:t>
            </a:r>
            <a:endParaRPr lang="en-US" sz="1400" dirty="0" smtClean="0">
              <a:latin typeface="Arial" pitchFamily="34" charset="0"/>
              <a:cs typeface="Arial" pitchFamily="34" charset="0"/>
            </a:endParaRPr>
          </a:p>
          <a:p>
            <a:pPr fontAlgn="base">
              <a:buFont typeface="Wingdings" pitchFamily="2" charset="2"/>
              <a:buChar char="q"/>
            </a:pPr>
            <a:r>
              <a:rPr lang="en-US" sz="1400" dirty="0" smtClean="0">
                <a:latin typeface="Arial" pitchFamily="34" charset="0"/>
                <a:cs typeface="Arial" pitchFamily="34" charset="0"/>
              </a:rPr>
              <a:t>Αναζήτηση κατηγορίας συγγράμματος- τύπου Δημοσίευσης</a:t>
            </a:r>
          </a:p>
          <a:p>
            <a:pPr lvl="0" fontAlgn="base">
              <a:buFont typeface="Wingdings" pitchFamily="2" charset="2"/>
              <a:buChar char="q"/>
            </a:pPr>
            <a:r>
              <a:rPr lang="el-GR" sz="1400" dirty="0" smtClean="0">
                <a:latin typeface="Arial" pitchFamily="34" charset="0"/>
                <a:cs typeface="Arial" pitchFamily="34" charset="0"/>
              </a:rPr>
              <a:t>Αναζήτηση με βάση κάποια λέξη κλειδί</a:t>
            </a:r>
            <a:endParaRPr lang="en-US" sz="1400" dirty="0" smtClean="0">
              <a:latin typeface="Arial" pitchFamily="34" charset="0"/>
              <a:cs typeface="Arial" pitchFamily="34" charset="0"/>
            </a:endParaRPr>
          </a:p>
          <a:p>
            <a:pPr lvl="0" fontAlgn="base">
              <a:buFont typeface="Wingdings" pitchFamily="2" charset="2"/>
              <a:buChar char="q"/>
            </a:pPr>
            <a:r>
              <a:rPr lang="el-GR" sz="1400" dirty="0" smtClean="0">
                <a:latin typeface="Arial" pitchFamily="34" charset="0"/>
                <a:cs typeface="Arial" pitchFamily="34" charset="0"/>
              </a:rPr>
              <a:t>Αναζήτηση με βάση χρονική περίοδο (από Έτος και μετά)</a:t>
            </a:r>
            <a:endParaRPr lang="en-US" sz="1400" dirty="0" smtClean="0">
              <a:latin typeface="Arial" pitchFamily="34" charset="0"/>
              <a:cs typeface="Arial" pitchFamily="34" charset="0"/>
            </a:endParaRPr>
          </a:p>
          <a:p>
            <a:pPr lvl="0" fontAlgn="base">
              <a:buFont typeface="Wingdings" pitchFamily="2" charset="2"/>
              <a:buChar char="q"/>
            </a:pPr>
            <a:r>
              <a:rPr lang="el-GR" sz="1400" dirty="0" smtClean="0">
                <a:latin typeface="Arial" pitchFamily="34" charset="0"/>
                <a:cs typeface="Arial" pitchFamily="34" charset="0"/>
              </a:rPr>
              <a:t>Αναζήτηση με βάση χρονική περίοδο (έως το έτος)</a:t>
            </a:r>
            <a:endParaRPr lang="en-US" sz="1400" dirty="0" smtClean="0">
              <a:latin typeface="Arial" pitchFamily="34" charset="0"/>
              <a:cs typeface="Arial" pitchFamily="34" charset="0"/>
            </a:endParaRPr>
          </a:p>
          <a:p>
            <a:pPr>
              <a:buFont typeface="Wingdings" pitchFamily="2" charset="2"/>
              <a:buChar char="Ø"/>
            </a:pPr>
            <a:r>
              <a:rPr lang="el-GR" sz="1400" dirty="0" smtClean="0">
                <a:latin typeface="Arial" pitchFamily="34" charset="0"/>
                <a:cs typeface="Arial" pitchFamily="34" charset="0"/>
              </a:rPr>
              <a:t>Τα στοιχεία που θα παρουσιάζονται στον χρήστη από την αναζήτηση θα είναι: συγγραφέας, τίτλος, χρονιά, τύπος, </a:t>
            </a:r>
            <a:r>
              <a:rPr lang="en-US" sz="1400" dirty="0" err="1" smtClean="0">
                <a:latin typeface="Arial" pitchFamily="34" charset="0"/>
                <a:cs typeface="Arial" pitchFamily="34" charset="0"/>
              </a:rPr>
              <a:t>url</a:t>
            </a:r>
            <a:r>
              <a:rPr lang="en-US" sz="1400" dirty="0" smtClean="0">
                <a:latin typeface="Arial" pitchFamily="34" charset="0"/>
                <a:cs typeface="Arial" pitchFamily="34" charset="0"/>
              </a:rPr>
              <a:t> </a:t>
            </a:r>
            <a:r>
              <a:rPr lang="el-GR" sz="1400" dirty="0" smtClean="0">
                <a:latin typeface="Arial" pitchFamily="34" charset="0"/>
                <a:cs typeface="Arial" pitchFamily="34" charset="0"/>
              </a:rPr>
              <a:t>(εικονίδιο που μας πηγαίνει στο αντίστοιχο </a:t>
            </a:r>
            <a:r>
              <a:rPr lang="en-US" sz="1400" dirty="0" smtClean="0">
                <a:latin typeface="Arial" pitchFamily="34" charset="0"/>
                <a:cs typeface="Arial" pitchFamily="34" charset="0"/>
              </a:rPr>
              <a:t>paper</a:t>
            </a:r>
            <a:r>
              <a:rPr lang="el-GR" sz="1400" dirty="0" smtClean="0">
                <a:latin typeface="Arial" pitchFamily="34" charset="0"/>
                <a:cs typeface="Arial" pitchFamily="34" charset="0"/>
              </a:rPr>
              <a:t> στο </a:t>
            </a:r>
            <a:r>
              <a:rPr lang="en-US" sz="1400" dirty="0" smtClean="0">
                <a:latin typeface="Arial" pitchFamily="34" charset="0"/>
                <a:cs typeface="Arial" pitchFamily="34" charset="0"/>
              </a:rPr>
              <a:t>DBLP</a:t>
            </a:r>
            <a:r>
              <a:rPr lang="el-GR" sz="1400" dirty="0" smtClean="0">
                <a:latin typeface="Arial" pitchFamily="34" charset="0"/>
                <a:cs typeface="Arial" pitchFamily="34" charset="0"/>
              </a:rPr>
              <a:t>) </a:t>
            </a:r>
          </a:p>
          <a:p>
            <a:pPr>
              <a:buFont typeface="Wingdings" pitchFamily="2" charset="2"/>
              <a:buChar char="Ø"/>
            </a:pPr>
            <a:r>
              <a:rPr lang="el-GR" sz="1400" dirty="0" smtClean="0">
                <a:latin typeface="Arial" pitchFamily="34" charset="0"/>
                <a:cs typeface="Arial" pitchFamily="34" charset="0"/>
              </a:rPr>
              <a:t>Δυνατότητα Επικοινωνίας με Διαχειριστή Εφαρμογής</a:t>
            </a:r>
          </a:p>
          <a:p>
            <a:pPr>
              <a:buFont typeface="Wingdings" pitchFamily="2" charset="2"/>
              <a:buChar char="Ø"/>
            </a:pPr>
            <a:r>
              <a:rPr lang="el-GR" sz="1400" dirty="0" smtClean="0">
                <a:latin typeface="Arial" pitchFamily="34" charset="0"/>
                <a:cs typeface="Arial" pitchFamily="34" charset="0"/>
              </a:rPr>
              <a:t>Εμφάνιση </a:t>
            </a:r>
            <a:r>
              <a:rPr lang="en-GB" sz="1400" dirty="0" smtClean="0">
                <a:latin typeface="Arial" pitchFamily="34" charset="0"/>
                <a:cs typeface="Arial" pitchFamily="34" charset="0"/>
              </a:rPr>
              <a:t>RSS FEED</a:t>
            </a:r>
          </a:p>
          <a:p>
            <a:pPr>
              <a:buFont typeface="Wingdings" pitchFamily="2" charset="2"/>
              <a:buChar char="Ø"/>
            </a:pPr>
            <a:r>
              <a:rPr lang="el-GR" sz="1400" dirty="0" smtClean="0">
                <a:latin typeface="Arial" pitchFamily="34" charset="0"/>
                <a:cs typeface="Arial" pitchFamily="34" charset="0"/>
              </a:rPr>
              <a:t>Χρήσιμες Οδηγίες</a:t>
            </a:r>
          </a:p>
          <a:p>
            <a:pPr>
              <a:buFont typeface="Wingdings" pitchFamily="2" charset="2"/>
              <a:buChar char="Ø"/>
            </a:pPr>
            <a:r>
              <a:rPr lang="el-GR" sz="1400" dirty="0" smtClean="0">
                <a:latin typeface="Arial" pitchFamily="34" charset="0"/>
                <a:cs typeface="Arial" pitchFamily="34" charset="0"/>
              </a:rPr>
              <a:t>Πληροφορίες για </a:t>
            </a:r>
            <a:r>
              <a:rPr lang="en-GB" sz="1400" dirty="0" smtClean="0">
                <a:latin typeface="Arial" pitchFamily="34" charset="0"/>
                <a:cs typeface="Arial" pitchFamily="34" charset="0"/>
              </a:rPr>
              <a:t>DBLP</a:t>
            </a:r>
            <a:endParaRPr lang="en-US" sz="14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600" dirty="0" smtClean="0">
                <a:latin typeface="Arial" pitchFamily="34" charset="0"/>
                <a:cs typeface="Arial" pitchFamily="34" charset="0"/>
              </a:rPr>
              <a:t>Εγγεγραμμένος Χρήστης</a:t>
            </a:r>
          </a:p>
        </p:txBody>
      </p:sp>
      <p:sp>
        <p:nvSpPr>
          <p:cNvPr id="4" name="3 - Θέση περιεχομένου"/>
          <p:cNvSpPr>
            <a:spLocks noGrp="1"/>
          </p:cNvSpPr>
          <p:nvPr>
            <p:ph sz="quarter" idx="1"/>
          </p:nvPr>
        </p:nvSpPr>
        <p:spPr/>
        <p:txBody>
          <a:bodyPr>
            <a:normAutofit/>
          </a:bodyPr>
          <a:lstStyle/>
          <a:p>
            <a:pPr>
              <a:buFont typeface="Wingdings" pitchFamily="2" charset="2"/>
              <a:buChar char="Ø"/>
            </a:pPr>
            <a:r>
              <a:rPr lang="el-GR" sz="1400" dirty="0" smtClean="0">
                <a:latin typeface="Arial" pitchFamily="34" charset="0"/>
                <a:cs typeface="Arial" pitchFamily="34" charset="0"/>
              </a:rPr>
              <a:t>Δυνατότητα εισόδου στην εφαρμογή-αλλαγής κωδικού</a:t>
            </a:r>
            <a:endParaRPr lang="en-US" sz="1400" dirty="0" smtClean="0">
              <a:latin typeface="Arial" pitchFamily="34" charset="0"/>
              <a:cs typeface="Arial" pitchFamily="34" charset="0"/>
            </a:endParaRPr>
          </a:p>
          <a:p>
            <a:pPr>
              <a:buFont typeface="Wingdings" pitchFamily="2" charset="2"/>
              <a:buChar char="Ø"/>
            </a:pPr>
            <a:r>
              <a:rPr lang="el-GR" sz="1400" dirty="0" smtClean="0">
                <a:latin typeface="Arial" pitchFamily="34" charset="0"/>
                <a:cs typeface="Arial" pitchFamily="34" charset="0"/>
              </a:rPr>
              <a:t>Ανάκτηση κωδικού μέσω </a:t>
            </a:r>
            <a:r>
              <a:rPr lang="en-GB" sz="1400" dirty="0" smtClean="0">
                <a:latin typeface="Arial" pitchFamily="34" charset="0"/>
                <a:cs typeface="Arial" pitchFamily="34" charset="0"/>
              </a:rPr>
              <a:t>email.</a:t>
            </a:r>
            <a:endParaRPr lang="el-GR" sz="1400" dirty="0" smtClean="0">
              <a:latin typeface="Arial" pitchFamily="34" charset="0"/>
              <a:cs typeface="Arial" pitchFamily="34" charset="0"/>
            </a:endParaRPr>
          </a:p>
          <a:p>
            <a:pPr>
              <a:buFont typeface="Wingdings" pitchFamily="2" charset="2"/>
              <a:buChar char="Ø"/>
            </a:pPr>
            <a:r>
              <a:rPr lang="el-GR" sz="1400" dirty="0" smtClean="0">
                <a:latin typeface="Arial" pitchFamily="34" charset="0"/>
                <a:cs typeface="Arial" pitchFamily="34" charset="0"/>
              </a:rPr>
              <a:t>Αναζήτηση δημοσιεύσεων των καθηγητών του τμήματος μηχανικών πληροφορικής ή οποιουδήποτε συγγραφέα. (1000 εγγραφές-περιορισμός </a:t>
            </a:r>
            <a:r>
              <a:rPr lang="en-US" sz="1400" dirty="0" smtClean="0">
                <a:latin typeface="Arial" pitchFamily="34" charset="0"/>
                <a:cs typeface="Arial" pitchFamily="34" charset="0"/>
              </a:rPr>
              <a:t>DBLP</a:t>
            </a:r>
            <a:r>
              <a:rPr lang="el-GR" sz="1400" dirty="0" smtClean="0">
                <a:latin typeface="Arial" pitchFamily="34" charset="0"/>
                <a:cs typeface="Arial" pitchFamily="34" charset="0"/>
              </a:rPr>
              <a:t>).</a:t>
            </a:r>
          </a:p>
          <a:p>
            <a:pPr>
              <a:buFont typeface="Wingdings" pitchFamily="2" charset="2"/>
              <a:buChar char="Ø"/>
            </a:pPr>
            <a:r>
              <a:rPr lang="el-GR" sz="1400" dirty="0" smtClean="0">
                <a:latin typeface="Arial" pitchFamily="34" charset="0"/>
                <a:cs typeface="Arial" pitchFamily="34" charset="0"/>
              </a:rPr>
              <a:t>Κριτήρια Αναζήτησης: </a:t>
            </a:r>
            <a:endParaRPr lang="en-US" sz="1400" dirty="0" smtClean="0">
              <a:latin typeface="Arial" pitchFamily="34" charset="0"/>
              <a:cs typeface="Arial" pitchFamily="34" charset="0"/>
            </a:endParaRPr>
          </a:p>
          <a:p>
            <a:pPr lvl="0" fontAlgn="base">
              <a:buFont typeface="Wingdings" pitchFamily="2" charset="2"/>
              <a:buChar char="q"/>
            </a:pPr>
            <a:r>
              <a:rPr lang="el-GR" sz="1400" dirty="0" smtClean="0">
                <a:latin typeface="Arial" pitchFamily="34" charset="0"/>
                <a:cs typeface="Arial" pitchFamily="34" charset="0"/>
              </a:rPr>
              <a:t>Αναζήτηση  συγγραφέα άρθρου</a:t>
            </a:r>
            <a:endParaRPr lang="en-US" sz="1400" dirty="0" smtClean="0">
              <a:latin typeface="Arial" pitchFamily="34" charset="0"/>
              <a:cs typeface="Arial" pitchFamily="34" charset="0"/>
            </a:endParaRPr>
          </a:p>
          <a:p>
            <a:pPr fontAlgn="base">
              <a:buFont typeface="Wingdings" pitchFamily="2" charset="2"/>
              <a:buChar char="q"/>
            </a:pPr>
            <a:r>
              <a:rPr lang="en-US" sz="1400" dirty="0" smtClean="0">
                <a:latin typeface="Arial" pitchFamily="34" charset="0"/>
                <a:cs typeface="Arial" pitchFamily="34" charset="0"/>
              </a:rPr>
              <a:t>Αναζήτηση κατηγορίας συγγράμματος- τύπου Δημοσίευσης</a:t>
            </a:r>
          </a:p>
          <a:p>
            <a:pPr lvl="0" fontAlgn="base">
              <a:buFont typeface="Wingdings" pitchFamily="2" charset="2"/>
              <a:buChar char="q"/>
            </a:pPr>
            <a:r>
              <a:rPr lang="el-GR" sz="1400" dirty="0" smtClean="0">
                <a:latin typeface="Arial" pitchFamily="34" charset="0"/>
                <a:cs typeface="Arial" pitchFamily="34" charset="0"/>
              </a:rPr>
              <a:t>Αναζήτηση με βάση κάποια λέξη κλειδί</a:t>
            </a:r>
            <a:endParaRPr lang="en-US" sz="1400" dirty="0" smtClean="0">
              <a:latin typeface="Arial" pitchFamily="34" charset="0"/>
              <a:cs typeface="Arial" pitchFamily="34" charset="0"/>
            </a:endParaRPr>
          </a:p>
          <a:p>
            <a:pPr lvl="0" fontAlgn="base">
              <a:buFont typeface="Wingdings" pitchFamily="2" charset="2"/>
              <a:buChar char="q"/>
            </a:pPr>
            <a:r>
              <a:rPr lang="el-GR" sz="1400" dirty="0" smtClean="0">
                <a:latin typeface="Arial" pitchFamily="34" charset="0"/>
                <a:cs typeface="Arial" pitchFamily="34" charset="0"/>
              </a:rPr>
              <a:t>Αναζήτηση με βάση χρονική περίοδο (από Έτος και μετά)</a:t>
            </a:r>
            <a:endParaRPr lang="en-US" sz="1400" dirty="0" smtClean="0">
              <a:latin typeface="Arial" pitchFamily="34" charset="0"/>
              <a:cs typeface="Arial" pitchFamily="34" charset="0"/>
            </a:endParaRPr>
          </a:p>
          <a:p>
            <a:pPr lvl="0" fontAlgn="base">
              <a:buFont typeface="Wingdings" pitchFamily="2" charset="2"/>
              <a:buChar char="q"/>
            </a:pPr>
            <a:r>
              <a:rPr lang="el-GR" sz="1400" dirty="0" smtClean="0">
                <a:latin typeface="Arial" pitchFamily="34" charset="0"/>
                <a:cs typeface="Arial" pitchFamily="34" charset="0"/>
              </a:rPr>
              <a:t>Αναζήτηση με βάση χρονική περίοδο (έως το έτος)</a:t>
            </a:r>
            <a:endParaRPr lang="en-US" sz="1400" dirty="0" smtClean="0">
              <a:latin typeface="Arial" pitchFamily="34" charset="0"/>
              <a:cs typeface="Arial" pitchFamily="34" charset="0"/>
            </a:endParaRPr>
          </a:p>
          <a:p>
            <a:pPr lvl="0" fontAlgn="base">
              <a:buNone/>
            </a:pPr>
            <a:endParaRPr lang="en-US" sz="1600" dirty="0" smtClean="0">
              <a:latin typeface="Arial" pitchFamily="34" charset="0"/>
              <a:cs typeface="Arial" pitchFamily="34" charset="0"/>
            </a:endParaRPr>
          </a:p>
          <a:p>
            <a:pPr>
              <a:buFont typeface="Wingdings" pitchFamily="2" charset="2"/>
              <a:buChar char="Ø"/>
            </a:pPr>
            <a:endParaRPr lang="el-GR" sz="1600" dirty="0" smtClean="0">
              <a:latin typeface="Arial" pitchFamily="34" charset="0"/>
              <a:cs typeface="Arial" pitchFamily="34" charset="0"/>
            </a:endParaRPr>
          </a:p>
          <a:p>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200" dirty="0" smtClean="0">
                <a:latin typeface="Arial" pitchFamily="34" charset="0"/>
                <a:cs typeface="Arial" pitchFamily="34" charset="0"/>
              </a:rPr>
              <a:t>Εγγεγραμμένος Χρήστης</a:t>
            </a:r>
            <a:endParaRPr lang="en-US" dirty="0"/>
          </a:p>
        </p:txBody>
      </p:sp>
      <p:sp>
        <p:nvSpPr>
          <p:cNvPr id="4" name="3 - Θέση περιεχομένου"/>
          <p:cNvSpPr>
            <a:spLocks noGrp="1"/>
          </p:cNvSpPr>
          <p:nvPr>
            <p:ph sz="quarter" idx="1"/>
          </p:nvPr>
        </p:nvSpPr>
        <p:spPr/>
        <p:txBody>
          <a:bodyPr/>
          <a:lstStyle/>
          <a:p>
            <a:pPr>
              <a:buFont typeface="Wingdings" pitchFamily="2" charset="2"/>
              <a:buChar char="Ø"/>
            </a:pPr>
            <a:r>
              <a:rPr lang="el-GR" sz="1400" dirty="0" smtClean="0">
                <a:latin typeface="Arial" pitchFamily="34" charset="0"/>
                <a:cs typeface="Arial" pitchFamily="34" charset="0"/>
              </a:rPr>
              <a:t>Τα στοιχεία που θα παρουσιάζονται στον χρήστη από την αναζήτηση θα είναι: συγγραφέας, τίτλος, χρονιά, τύπος, </a:t>
            </a:r>
            <a:r>
              <a:rPr lang="en-US" sz="1400" dirty="0" err="1" smtClean="0">
                <a:latin typeface="Arial" pitchFamily="34" charset="0"/>
                <a:cs typeface="Arial" pitchFamily="34" charset="0"/>
              </a:rPr>
              <a:t>url</a:t>
            </a:r>
            <a:r>
              <a:rPr lang="en-US" sz="1400" dirty="0" smtClean="0">
                <a:latin typeface="Arial" pitchFamily="34" charset="0"/>
                <a:cs typeface="Arial" pitchFamily="34" charset="0"/>
              </a:rPr>
              <a:t> </a:t>
            </a:r>
            <a:r>
              <a:rPr lang="el-GR" sz="1400" dirty="0" smtClean="0">
                <a:latin typeface="Arial" pitchFamily="34" charset="0"/>
                <a:cs typeface="Arial" pitchFamily="34" charset="0"/>
              </a:rPr>
              <a:t>(εικονίδιο που πατώντας  το θα μας πηγαίνει στο αντίστοιχο </a:t>
            </a:r>
            <a:r>
              <a:rPr lang="en-US" sz="1400" dirty="0" smtClean="0">
                <a:latin typeface="Arial" pitchFamily="34" charset="0"/>
                <a:cs typeface="Arial" pitchFamily="34" charset="0"/>
              </a:rPr>
              <a:t>paper</a:t>
            </a:r>
            <a:r>
              <a:rPr lang="el-GR" sz="1400" dirty="0" smtClean="0">
                <a:latin typeface="Arial" pitchFamily="34" charset="0"/>
                <a:cs typeface="Arial" pitchFamily="34" charset="0"/>
              </a:rPr>
              <a:t>) </a:t>
            </a:r>
          </a:p>
          <a:p>
            <a:pPr>
              <a:buFont typeface="Wingdings" pitchFamily="2" charset="2"/>
              <a:buChar char="Ø"/>
            </a:pPr>
            <a:r>
              <a:rPr lang="el-GR" sz="1400" dirty="0" smtClean="0">
                <a:latin typeface="Arial" pitchFamily="34" charset="0"/>
                <a:cs typeface="Arial" pitchFamily="34" charset="0"/>
              </a:rPr>
              <a:t>Διαχείριση δημοσιεύσεων</a:t>
            </a:r>
            <a:r>
              <a:rPr lang="en-GB" sz="1400" dirty="0" smtClean="0">
                <a:latin typeface="Arial" pitchFamily="34" charset="0"/>
                <a:cs typeface="Arial" pitchFamily="34" charset="0"/>
              </a:rPr>
              <a:t>:</a:t>
            </a:r>
          </a:p>
          <a:p>
            <a:pPr>
              <a:buFont typeface="Wingdings" pitchFamily="2" charset="2"/>
              <a:buChar char="q"/>
            </a:pPr>
            <a:r>
              <a:rPr lang="el-GR" sz="1400" dirty="0" smtClean="0">
                <a:latin typeface="Arial" pitchFamily="34" charset="0"/>
                <a:cs typeface="Arial" pitchFamily="34" charset="0"/>
              </a:rPr>
              <a:t>Εισαγωγή δημοσίευσης από </a:t>
            </a:r>
            <a:r>
              <a:rPr lang="en-GB" sz="1400" dirty="0" smtClean="0">
                <a:latin typeface="Arial" pitchFamily="34" charset="0"/>
                <a:cs typeface="Arial" pitchFamily="34" charset="0"/>
              </a:rPr>
              <a:t>DBLP</a:t>
            </a:r>
          </a:p>
          <a:p>
            <a:pPr>
              <a:buFont typeface="Wingdings" pitchFamily="2" charset="2"/>
              <a:buChar char="q"/>
            </a:pPr>
            <a:r>
              <a:rPr lang="el-GR" sz="1400" dirty="0" smtClean="0">
                <a:latin typeface="Arial" pitchFamily="34" charset="0"/>
                <a:cs typeface="Arial" pitchFamily="34" charset="0"/>
              </a:rPr>
              <a:t>Εισαγωγή από άλλη πηγή</a:t>
            </a:r>
          </a:p>
          <a:p>
            <a:pPr>
              <a:buFont typeface="Wingdings" pitchFamily="2" charset="2"/>
              <a:buChar char="q"/>
            </a:pPr>
            <a:r>
              <a:rPr lang="el-GR" sz="1400" dirty="0" smtClean="0">
                <a:latin typeface="Arial" pitchFamily="34" charset="0"/>
                <a:cs typeface="Arial" pitchFamily="34" charset="0"/>
              </a:rPr>
              <a:t>Διαγραφή</a:t>
            </a:r>
            <a:endParaRPr lang="en-GB" sz="1400" dirty="0" smtClean="0">
              <a:latin typeface="Arial" pitchFamily="34" charset="0"/>
              <a:cs typeface="Arial" pitchFamily="34" charset="0"/>
            </a:endParaRPr>
          </a:p>
          <a:p>
            <a:pPr>
              <a:buFont typeface="Wingdings" pitchFamily="2" charset="2"/>
              <a:buChar char="q"/>
            </a:pPr>
            <a:r>
              <a:rPr lang="el-GR" sz="1400" dirty="0" smtClean="0">
                <a:latin typeface="Arial" pitchFamily="34" charset="0"/>
                <a:cs typeface="Arial" pitchFamily="34" charset="0"/>
              </a:rPr>
              <a:t>Τροποποίηση </a:t>
            </a:r>
            <a:endParaRPr lang="en-GB" sz="1400" dirty="0" smtClean="0">
              <a:latin typeface="Arial" pitchFamily="34" charset="0"/>
              <a:cs typeface="Arial" pitchFamily="34" charset="0"/>
            </a:endParaRPr>
          </a:p>
          <a:p>
            <a:pPr>
              <a:buFont typeface="Wingdings" pitchFamily="2" charset="2"/>
              <a:buChar char="q"/>
            </a:pPr>
            <a:r>
              <a:rPr lang="el-GR" sz="1400" dirty="0" smtClean="0">
                <a:latin typeface="Arial" pitchFamily="34" charset="0"/>
                <a:cs typeface="Arial" pitchFamily="34" charset="0"/>
              </a:rPr>
              <a:t>Εισαγωγή σχόλιου </a:t>
            </a:r>
            <a:endParaRPr lang="en-GB" sz="1400" dirty="0" smtClean="0">
              <a:latin typeface="Arial" pitchFamily="34" charset="0"/>
              <a:cs typeface="Arial" pitchFamily="34" charset="0"/>
            </a:endParaRPr>
          </a:p>
          <a:p>
            <a:pPr>
              <a:buFont typeface="Wingdings" pitchFamily="2" charset="2"/>
              <a:buChar char="q"/>
            </a:pPr>
            <a:r>
              <a:rPr lang="el-GR" sz="1400" dirty="0" smtClean="0">
                <a:latin typeface="Arial" pitchFamily="34" charset="0"/>
                <a:cs typeface="Arial" pitchFamily="34" charset="0"/>
              </a:rPr>
              <a:t>Σελιδοποίηση ανά 5 εγγραφές </a:t>
            </a:r>
            <a:endParaRPr lang="en-GB" sz="1400" dirty="0" smtClean="0">
              <a:latin typeface="Arial" pitchFamily="34" charset="0"/>
              <a:cs typeface="Arial" pitchFamily="34" charset="0"/>
            </a:endParaRPr>
          </a:p>
          <a:p>
            <a:pPr>
              <a:buFont typeface="Wingdings" pitchFamily="2" charset="2"/>
              <a:buChar char="q"/>
            </a:pPr>
            <a:r>
              <a:rPr lang="el-GR" sz="1400" dirty="0" smtClean="0">
                <a:latin typeface="Arial" pitchFamily="34" charset="0"/>
                <a:cs typeface="Arial" pitchFamily="34" charset="0"/>
              </a:rPr>
              <a:t>Γρήγορη αναζήτηση στην βάση του  </a:t>
            </a:r>
            <a:endParaRPr lang="en-GB" sz="1400" dirty="0" smtClean="0">
              <a:latin typeface="Arial" pitchFamily="34" charset="0"/>
              <a:cs typeface="Arial" pitchFamily="34" charset="0"/>
            </a:endParaRPr>
          </a:p>
          <a:p>
            <a:pPr>
              <a:buFont typeface="Wingdings" pitchFamily="2" charset="2"/>
              <a:buChar char="Ø"/>
            </a:pPr>
            <a:r>
              <a:rPr lang="el-GR" sz="1400" dirty="0" smtClean="0">
                <a:latin typeface="Arial" pitchFamily="34" charset="0"/>
                <a:cs typeface="Arial" pitchFamily="34" charset="0"/>
              </a:rPr>
              <a:t>Δυνατότητα Επικοινωνίας με Διαχειριστή Εφαρμογής</a:t>
            </a:r>
          </a:p>
          <a:p>
            <a:pPr>
              <a:buFont typeface="Wingdings" pitchFamily="2" charset="2"/>
              <a:buChar char="Ø"/>
            </a:pPr>
            <a:r>
              <a:rPr lang="el-GR" sz="1400" dirty="0" smtClean="0">
                <a:latin typeface="Arial" pitchFamily="34" charset="0"/>
                <a:cs typeface="Arial" pitchFamily="34" charset="0"/>
              </a:rPr>
              <a:t>Εμφάνιση </a:t>
            </a:r>
            <a:r>
              <a:rPr lang="en-GB" sz="1400" dirty="0" smtClean="0">
                <a:latin typeface="Arial" pitchFamily="34" charset="0"/>
                <a:cs typeface="Arial" pitchFamily="34" charset="0"/>
              </a:rPr>
              <a:t>RSS FEED</a:t>
            </a:r>
          </a:p>
          <a:p>
            <a:pPr>
              <a:buFont typeface="Wingdings" pitchFamily="2" charset="2"/>
              <a:buChar char="Ø"/>
            </a:pPr>
            <a:r>
              <a:rPr lang="el-GR" sz="1400" dirty="0" smtClean="0">
                <a:latin typeface="Arial" pitchFamily="34" charset="0"/>
                <a:cs typeface="Arial" pitchFamily="34" charset="0"/>
              </a:rPr>
              <a:t>Χρήσιμες Οδηγίες</a:t>
            </a:r>
          </a:p>
          <a:p>
            <a:pPr>
              <a:buFont typeface="Wingdings" pitchFamily="2" charset="2"/>
              <a:buChar char="Ø"/>
            </a:pPr>
            <a:r>
              <a:rPr lang="el-GR" sz="1400" dirty="0" smtClean="0">
                <a:latin typeface="Arial" pitchFamily="34" charset="0"/>
                <a:cs typeface="Arial" pitchFamily="34" charset="0"/>
              </a:rPr>
              <a:t>Πληροφορίες για </a:t>
            </a:r>
            <a:r>
              <a:rPr lang="en-GB" sz="1400" dirty="0" smtClean="0">
                <a:latin typeface="Arial" pitchFamily="34" charset="0"/>
                <a:cs typeface="Arial" pitchFamily="34" charset="0"/>
              </a:rPr>
              <a:t>DBLP</a:t>
            </a:r>
            <a:endParaRPr lang="el-GR" sz="1400" dirty="0" smtClean="0">
              <a:latin typeface="Arial" pitchFamily="34" charset="0"/>
              <a:cs typeface="Arial"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smtClean="0">
                <a:latin typeface="Arial" pitchFamily="34" charset="0"/>
                <a:cs typeface="Arial" pitchFamily="34" charset="0"/>
              </a:rPr>
              <a:t>Διαχειριστής Εφαρμογής</a:t>
            </a:r>
            <a:endParaRPr lang="en-US" dirty="0">
              <a:latin typeface="Arial" pitchFamily="34" charset="0"/>
              <a:cs typeface="Arial" pitchFamily="34" charset="0"/>
            </a:endParaRPr>
          </a:p>
        </p:txBody>
      </p:sp>
      <p:sp>
        <p:nvSpPr>
          <p:cNvPr id="4" name="3 - Θέση περιεχομένου"/>
          <p:cNvSpPr>
            <a:spLocks noGrp="1"/>
          </p:cNvSpPr>
          <p:nvPr>
            <p:ph sz="quarter" idx="1"/>
          </p:nvPr>
        </p:nvSpPr>
        <p:spPr/>
        <p:txBody>
          <a:bodyPr/>
          <a:lstStyle/>
          <a:p>
            <a:r>
              <a:rPr lang="el-GR" sz="1400" dirty="0" smtClean="0">
                <a:latin typeface="Arial" pitchFamily="34" charset="0"/>
                <a:cs typeface="Arial" pitchFamily="34" charset="0"/>
              </a:rPr>
              <a:t>Δυνατότητα αλλαγής κωδικού</a:t>
            </a:r>
            <a:r>
              <a:rPr lang="en-US" sz="1400" dirty="0" smtClean="0">
                <a:latin typeface="Arial" pitchFamily="34" charset="0"/>
                <a:cs typeface="Arial" pitchFamily="34" charset="0"/>
              </a:rPr>
              <a:t>,</a:t>
            </a:r>
            <a:r>
              <a:rPr lang="el-GR" sz="1400" dirty="0" smtClean="0">
                <a:latin typeface="Arial" pitchFamily="34" charset="0"/>
                <a:cs typeface="Arial" pitchFamily="34" charset="0"/>
              </a:rPr>
              <a:t> παραγωγή κωδικού, αντιγραφή στο </a:t>
            </a:r>
            <a:r>
              <a:rPr lang="en-US" sz="1400" dirty="0" smtClean="0">
                <a:latin typeface="Arial" pitchFamily="34" charset="0"/>
                <a:cs typeface="Arial" pitchFamily="34" charset="0"/>
              </a:rPr>
              <a:t>Clipboard</a:t>
            </a:r>
            <a:endParaRPr lang="el-GR" sz="1400" dirty="0" smtClean="0">
              <a:latin typeface="Arial" pitchFamily="34" charset="0"/>
              <a:cs typeface="Arial" pitchFamily="34" charset="0"/>
            </a:endParaRPr>
          </a:p>
          <a:p>
            <a:r>
              <a:rPr lang="el-GR" sz="1400" dirty="0" smtClean="0">
                <a:latin typeface="Arial" pitchFamily="34" charset="0"/>
                <a:cs typeface="Arial" pitchFamily="34" charset="0"/>
              </a:rPr>
              <a:t>Ανάκτηση κωδικού μέσω </a:t>
            </a:r>
            <a:r>
              <a:rPr lang="en-GB" sz="1400" dirty="0" smtClean="0">
                <a:latin typeface="Arial" pitchFamily="34" charset="0"/>
                <a:cs typeface="Arial" pitchFamily="34" charset="0"/>
              </a:rPr>
              <a:t>email.</a:t>
            </a:r>
            <a:endParaRPr lang="el-GR" sz="1400" dirty="0" smtClean="0">
              <a:latin typeface="Arial" pitchFamily="34" charset="0"/>
              <a:cs typeface="Arial" pitchFamily="34" charset="0"/>
            </a:endParaRPr>
          </a:p>
          <a:p>
            <a:r>
              <a:rPr lang="el-GR" sz="1400" dirty="0" smtClean="0">
                <a:latin typeface="Arial" pitchFamily="34" charset="0"/>
                <a:cs typeface="Arial" pitchFamily="34" charset="0"/>
              </a:rPr>
              <a:t>Στατιστικά στοιχεία Εφαρμογής</a:t>
            </a:r>
            <a:r>
              <a:rPr lang="en-GB" sz="1400" dirty="0" smtClean="0">
                <a:latin typeface="Arial" pitchFamily="34" charset="0"/>
                <a:cs typeface="Arial" pitchFamily="34" charset="0"/>
              </a:rPr>
              <a:t>:</a:t>
            </a:r>
            <a:endParaRPr lang="el-GR" sz="1400" dirty="0" smtClean="0">
              <a:latin typeface="Arial" pitchFamily="34" charset="0"/>
              <a:cs typeface="Arial" pitchFamily="34" charset="0"/>
            </a:endParaRPr>
          </a:p>
          <a:p>
            <a:pPr>
              <a:buFont typeface="Wingdings" pitchFamily="2" charset="2"/>
              <a:buChar char="Ø"/>
            </a:pPr>
            <a:r>
              <a:rPr lang="el-GR" sz="1400" dirty="0" smtClean="0">
                <a:latin typeface="Arial" pitchFamily="34" charset="0"/>
                <a:cs typeface="Arial" pitchFamily="34" charset="0"/>
              </a:rPr>
              <a:t>Χρήστες</a:t>
            </a:r>
          </a:p>
          <a:p>
            <a:pPr>
              <a:buFont typeface="Wingdings" pitchFamily="2" charset="2"/>
              <a:buChar char="Ø"/>
            </a:pPr>
            <a:r>
              <a:rPr lang="en-GB" sz="1400" dirty="0" smtClean="0">
                <a:latin typeface="Arial" pitchFamily="34" charset="0"/>
                <a:cs typeface="Arial" pitchFamily="34" charset="0"/>
              </a:rPr>
              <a:t>RSS</a:t>
            </a:r>
          </a:p>
          <a:p>
            <a:pPr>
              <a:buFont typeface="Wingdings" pitchFamily="2" charset="2"/>
              <a:buChar char="Ø"/>
            </a:pPr>
            <a:r>
              <a:rPr lang="el-GR" sz="1400" dirty="0" smtClean="0">
                <a:latin typeface="Arial" pitchFamily="34" charset="0"/>
                <a:cs typeface="Arial" pitchFamily="34" charset="0"/>
              </a:rPr>
              <a:t>Δημοσιεύσεις από </a:t>
            </a:r>
            <a:r>
              <a:rPr lang="en-GB" sz="1400" dirty="0" smtClean="0">
                <a:latin typeface="Arial" pitchFamily="34" charset="0"/>
                <a:cs typeface="Arial" pitchFamily="34" charset="0"/>
              </a:rPr>
              <a:t>DBLP</a:t>
            </a:r>
            <a:r>
              <a:rPr lang="el-GR" sz="1400" dirty="0" smtClean="0">
                <a:latin typeface="Arial" pitchFamily="34" charset="0"/>
                <a:cs typeface="Arial" pitchFamily="34" charset="0"/>
              </a:rPr>
              <a:t> (Αναλυτική Εμφάνιση)</a:t>
            </a:r>
          </a:p>
          <a:p>
            <a:pPr>
              <a:buFont typeface="Wingdings" pitchFamily="2" charset="2"/>
              <a:buChar char="Ø"/>
            </a:pPr>
            <a:r>
              <a:rPr lang="el-GR" sz="1400" dirty="0" smtClean="0">
                <a:latin typeface="Arial" pitchFamily="34" charset="0"/>
                <a:cs typeface="Arial" pitchFamily="34" charset="0"/>
              </a:rPr>
              <a:t>Δημοσιεύσεις από χρήστη (Αναλυτική Εμφάνιση)</a:t>
            </a:r>
            <a:endParaRPr lang="en-GB" sz="1400" dirty="0" smtClean="0">
              <a:latin typeface="Arial" pitchFamily="34" charset="0"/>
              <a:cs typeface="Arial" pitchFamily="34" charset="0"/>
            </a:endParaRPr>
          </a:p>
          <a:p>
            <a:r>
              <a:rPr lang="el-GR" sz="1400" dirty="0" smtClean="0">
                <a:latin typeface="Arial" pitchFamily="34" charset="0"/>
                <a:cs typeface="Arial" pitchFamily="34" charset="0"/>
              </a:rPr>
              <a:t>Διαχείριση </a:t>
            </a:r>
            <a:r>
              <a:rPr lang="en-GB" sz="1400" dirty="0" smtClean="0">
                <a:latin typeface="Arial" pitchFamily="34" charset="0"/>
                <a:cs typeface="Arial" pitchFamily="34" charset="0"/>
              </a:rPr>
              <a:t>RSS</a:t>
            </a:r>
            <a:r>
              <a:rPr lang="el-GR" sz="1400" dirty="0" smtClean="0">
                <a:latin typeface="Arial" pitchFamily="34" charset="0"/>
                <a:cs typeface="Arial" pitchFamily="34" charset="0"/>
              </a:rPr>
              <a:t> (Τροποποίηση, διαγραφή, εισαγωγή νέων)</a:t>
            </a:r>
          </a:p>
          <a:p>
            <a:r>
              <a:rPr lang="el-GR" sz="1400" dirty="0" smtClean="0">
                <a:latin typeface="Arial" pitchFamily="34" charset="0"/>
                <a:cs typeface="Arial" pitchFamily="34" charset="0"/>
              </a:rPr>
              <a:t>Εκκαθάριση Βάσης (Κενές εγγραφές)</a:t>
            </a:r>
            <a:endParaRPr lang="en-GB" sz="1400" dirty="0" smtClean="0">
              <a:latin typeface="Arial" pitchFamily="34" charset="0"/>
              <a:cs typeface="Arial" pitchFamily="34" charset="0"/>
            </a:endParaRPr>
          </a:p>
          <a:p>
            <a:r>
              <a:rPr lang="el-GR" sz="1400" dirty="0" smtClean="0">
                <a:latin typeface="Arial" pitchFamily="34" charset="0"/>
                <a:cs typeface="Arial" pitchFamily="34" charset="0"/>
              </a:rPr>
              <a:t>Διαχείριση Χρηστών</a:t>
            </a:r>
            <a:r>
              <a:rPr lang="en-GB" sz="1400" dirty="0" smtClean="0">
                <a:latin typeface="Arial" pitchFamily="34" charset="0"/>
                <a:cs typeface="Arial" pitchFamily="34" charset="0"/>
              </a:rPr>
              <a:t> (</a:t>
            </a:r>
            <a:r>
              <a:rPr lang="el-GR" sz="1400" dirty="0" smtClean="0">
                <a:latin typeface="Arial" pitchFamily="34" charset="0"/>
                <a:cs typeface="Arial" pitchFamily="34" charset="0"/>
              </a:rPr>
              <a:t>Τροποποίηση, διαγραφή)</a:t>
            </a:r>
          </a:p>
          <a:p>
            <a:r>
              <a:rPr lang="el-GR" sz="1400" dirty="0" smtClean="0">
                <a:latin typeface="Arial" pitchFamily="34" charset="0"/>
                <a:cs typeface="Arial" pitchFamily="34" charset="0"/>
              </a:rPr>
              <a:t>Εμφάνιση </a:t>
            </a:r>
            <a:r>
              <a:rPr lang="en-GB" sz="1400" dirty="0" smtClean="0">
                <a:latin typeface="Arial" pitchFamily="34" charset="0"/>
                <a:cs typeface="Arial" pitchFamily="34" charset="0"/>
              </a:rPr>
              <a:t>RSS FEED</a:t>
            </a:r>
          </a:p>
          <a:p>
            <a:r>
              <a:rPr lang="el-GR" sz="1400" dirty="0" smtClean="0">
                <a:latin typeface="Arial" pitchFamily="34" charset="0"/>
                <a:cs typeface="Arial" pitchFamily="34" charset="0"/>
              </a:rPr>
              <a:t>Χρήσιμες Οδηγίες</a:t>
            </a:r>
          </a:p>
          <a:p>
            <a:r>
              <a:rPr lang="el-GR" sz="1400" dirty="0" smtClean="0">
                <a:latin typeface="Arial" pitchFamily="34" charset="0"/>
                <a:cs typeface="Arial" pitchFamily="34" charset="0"/>
              </a:rPr>
              <a:t>Πληροφορίες για </a:t>
            </a:r>
            <a:r>
              <a:rPr lang="en-GB" sz="1400" dirty="0" smtClean="0">
                <a:latin typeface="Arial" pitchFamily="34" charset="0"/>
                <a:cs typeface="Arial" pitchFamily="34" charset="0"/>
              </a:rPr>
              <a:t>DBLP</a:t>
            </a:r>
            <a:endParaRPr lang="el-GR" sz="1400" dirty="0" smtClean="0">
              <a:latin typeface="Arial" pitchFamily="34" charset="0"/>
              <a:cs typeface="Arial" pitchFamily="34" charset="0"/>
            </a:endParaRPr>
          </a:p>
          <a:p>
            <a:endParaRPr lang="el-GR" sz="1400" dirty="0" smtClean="0">
              <a:latin typeface="Arial" pitchFamily="34" charset="0"/>
              <a:cs typeface="Arial" pitchFamily="34" charset="0"/>
            </a:endParaRPr>
          </a:p>
          <a:p>
            <a:endParaRPr lang="el-GR" sz="1400" dirty="0" smtClean="0">
              <a:latin typeface="Arial" pitchFamily="34" charset="0"/>
              <a:cs typeface="Arial" pitchFamily="34" charset="0"/>
            </a:endParaRPr>
          </a:p>
          <a:p>
            <a:pPr>
              <a:buNone/>
            </a:pPr>
            <a:endParaRPr lang="en-GB" sz="1800" dirty="0" smtClean="0">
              <a:latin typeface="Arial" pitchFamily="34" charset="0"/>
              <a:cs typeface="Arial" pitchFamily="34" charset="0"/>
            </a:endParaRPr>
          </a:p>
          <a:p>
            <a:pPr>
              <a:buFont typeface="Wingdings" pitchFamily="2" charset="2"/>
              <a:buChar char="Ø"/>
            </a:pPr>
            <a:endParaRPr lang="el-GR"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Μέθοδος Ανάπτυξης</a:t>
            </a:r>
            <a:endParaRPr lang="en-US" dirty="0"/>
          </a:p>
        </p:txBody>
      </p:sp>
      <p:sp>
        <p:nvSpPr>
          <p:cNvPr id="3" name="2 - Θέση περιεχομένου"/>
          <p:cNvSpPr>
            <a:spLocks noGrp="1"/>
          </p:cNvSpPr>
          <p:nvPr>
            <p:ph sz="quarter" idx="1"/>
          </p:nvPr>
        </p:nvSpPr>
        <p:spPr/>
        <p:txBody>
          <a:bodyPr/>
          <a:lstStyle/>
          <a:p>
            <a:r>
              <a:rPr lang="el-GR" sz="2000" dirty="0" smtClean="0">
                <a:latin typeface="Arial" pitchFamily="34" charset="0"/>
                <a:cs typeface="Arial" pitchFamily="34" charset="0"/>
              </a:rPr>
              <a:t>Εφαρμόστηκε μέθοδος Ακραίου Προγραμματισμού(</a:t>
            </a:r>
            <a:r>
              <a:rPr lang="en-US" sz="2000" dirty="0" smtClean="0">
                <a:latin typeface="Arial" pitchFamily="34" charset="0"/>
                <a:cs typeface="Arial" pitchFamily="34" charset="0"/>
              </a:rPr>
              <a:t>XP-programming)-Kent Beck</a:t>
            </a:r>
            <a:endParaRPr lang="el-GR" sz="2000" dirty="0" smtClean="0">
              <a:latin typeface="Arial" pitchFamily="34" charset="0"/>
              <a:cs typeface="Arial" pitchFamily="34" charset="0"/>
            </a:endParaRPr>
          </a:p>
          <a:p>
            <a:pPr>
              <a:buFont typeface="Wingdings" pitchFamily="2" charset="2"/>
              <a:buChar char="q"/>
            </a:pPr>
            <a:r>
              <a:rPr lang="el-GR" sz="1800" dirty="0" smtClean="0">
                <a:latin typeface="Arial" pitchFamily="34" charset="0"/>
                <a:cs typeface="Arial" pitchFamily="34" charset="0"/>
              </a:rPr>
              <a:t>Απλότητα</a:t>
            </a:r>
          </a:p>
          <a:p>
            <a:pPr>
              <a:buFont typeface="Wingdings" pitchFamily="2" charset="2"/>
              <a:buChar char="q"/>
            </a:pPr>
            <a:r>
              <a:rPr lang="el-GR" sz="1800" dirty="0" smtClean="0">
                <a:latin typeface="Arial" pitchFamily="34" charset="0"/>
                <a:cs typeface="Arial" pitchFamily="34" charset="0"/>
              </a:rPr>
              <a:t>Επικοινωνία</a:t>
            </a:r>
          </a:p>
          <a:p>
            <a:pPr>
              <a:buFont typeface="Wingdings" pitchFamily="2" charset="2"/>
              <a:buChar char="q"/>
            </a:pPr>
            <a:r>
              <a:rPr lang="en-US" sz="1800" dirty="0" smtClean="0">
                <a:latin typeface="Arial" pitchFamily="34" charset="0"/>
                <a:cs typeface="Arial" pitchFamily="34" charset="0"/>
              </a:rPr>
              <a:t> </a:t>
            </a:r>
            <a:r>
              <a:rPr lang="el-GR" sz="1800" dirty="0" smtClean="0">
                <a:latin typeface="Arial" pitchFamily="34" charset="0"/>
                <a:cs typeface="Arial" pitchFamily="34" charset="0"/>
              </a:rPr>
              <a:t>Ανατροφοδότηση</a:t>
            </a:r>
          </a:p>
          <a:p>
            <a:pPr>
              <a:buFont typeface="Wingdings" pitchFamily="2" charset="2"/>
              <a:buChar char="q"/>
            </a:pPr>
            <a:r>
              <a:rPr lang="el-GR" sz="1800" dirty="0" smtClean="0">
                <a:latin typeface="Arial" pitchFamily="34" charset="0"/>
                <a:cs typeface="Arial" pitchFamily="34" charset="0"/>
              </a:rPr>
              <a:t>Κουράγιο</a:t>
            </a:r>
          </a:p>
          <a:p>
            <a:endParaRPr lang="en-US" sz="2800" dirty="0" smtClean="0">
              <a:latin typeface="Arial" pitchFamily="34" charset="0"/>
              <a:cs typeface="Arial" pitchFamily="34" charset="0"/>
            </a:endParaRPr>
          </a:p>
          <a:p>
            <a:endParaRPr lang="en-US" dirty="0"/>
          </a:p>
        </p:txBody>
      </p:sp>
      <p:pic>
        <p:nvPicPr>
          <p:cNvPr id="4" name="Picture 2"/>
          <p:cNvPicPr>
            <a:picLocks noChangeAspect="1" noChangeArrowheads="1"/>
          </p:cNvPicPr>
          <p:nvPr/>
        </p:nvPicPr>
        <p:blipFill>
          <a:blip r:embed="rId2"/>
          <a:srcRect/>
          <a:stretch>
            <a:fillRect/>
          </a:stretch>
        </p:blipFill>
        <p:spPr bwMode="auto">
          <a:xfrm>
            <a:off x="2714612" y="3500438"/>
            <a:ext cx="4543101" cy="26908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Απλότητα-Επικοινωνία</a:t>
            </a:r>
            <a:endParaRPr lang="en-US" dirty="0"/>
          </a:p>
        </p:txBody>
      </p:sp>
      <p:sp>
        <p:nvSpPr>
          <p:cNvPr id="3" name="2 - Θέση περιεχομένου"/>
          <p:cNvSpPr>
            <a:spLocks noGrp="1"/>
          </p:cNvSpPr>
          <p:nvPr>
            <p:ph sz="quarter" idx="1"/>
          </p:nvPr>
        </p:nvSpPr>
        <p:spPr>
          <a:xfrm>
            <a:off x="301752" y="1527048"/>
            <a:ext cx="8503920" cy="4187968"/>
          </a:xfrm>
        </p:spPr>
        <p:txBody>
          <a:bodyPr>
            <a:normAutofit/>
          </a:bodyPr>
          <a:lstStyle/>
          <a:p>
            <a:pPr>
              <a:buFont typeface="Wingdings" pitchFamily="2" charset="2"/>
              <a:buChar char="q"/>
            </a:pPr>
            <a:r>
              <a:rPr lang="el-GR" sz="1600" dirty="0" smtClean="0">
                <a:latin typeface="Arial" pitchFamily="34" charset="0"/>
                <a:cs typeface="Arial" pitchFamily="34" charset="0"/>
              </a:rPr>
              <a:t>Απλότητα</a:t>
            </a:r>
            <a:r>
              <a:rPr lang="en-US" sz="1600" dirty="0" smtClean="0">
                <a:latin typeface="Arial" pitchFamily="34" charset="0"/>
                <a:cs typeface="Arial" pitchFamily="34" charset="0"/>
              </a:rPr>
              <a:t> </a:t>
            </a:r>
          </a:p>
          <a:p>
            <a:pPr>
              <a:buFont typeface="Wingdings" pitchFamily="2" charset="2"/>
              <a:buChar char="ü"/>
            </a:pPr>
            <a:r>
              <a:rPr lang="el-GR" sz="1400" dirty="0" smtClean="0">
                <a:latin typeface="Arial" pitchFamily="34" charset="0"/>
                <a:cs typeface="Arial" pitchFamily="34" charset="0"/>
              </a:rPr>
              <a:t>Εκτελέσαμε  το πιο απλό σχέδιο που πιθανόν θα δουλέψει ( αρχείο σύνδεσης με βάση, αρχεία </a:t>
            </a:r>
            <a:r>
              <a:rPr lang="en-US" sz="1400" dirty="0" smtClean="0">
                <a:latin typeface="Arial" pitchFamily="34" charset="0"/>
                <a:cs typeface="Arial" pitchFamily="34" charset="0"/>
              </a:rPr>
              <a:t>javascript,</a:t>
            </a:r>
            <a:r>
              <a:rPr lang="el-GR" sz="1400" dirty="0" smtClean="0">
                <a:latin typeface="Arial" pitchFamily="34" charset="0"/>
                <a:cs typeface="Arial" pitchFamily="34" charset="0"/>
              </a:rPr>
              <a:t>αρχεία με φόρμες, αρχεία λειτουργικότητας)</a:t>
            </a:r>
            <a:endParaRPr lang="en-US" sz="1400" dirty="0" smtClean="0">
              <a:latin typeface="Arial" pitchFamily="34" charset="0"/>
              <a:cs typeface="Arial" pitchFamily="34" charset="0"/>
            </a:endParaRPr>
          </a:p>
          <a:p>
            <a:pPr>
              <a:buFont typeface="Wingdings" pitchFamily="2" charset="2"/>
              <a:buChar char="ü"/>
            </a:pPr>
            <a:r>
              <a:rPr lang="el-GR" sz="1400" dirty="0" smtClean="0">
                <a:latin typeface="Arial" pitchFamily="34" charset="0"/>
                <a:cs typeface="Arial" pitchFamily="34" charset="0"/>
              </a:rPr>
              <a:t>Συνεχώς απλοποιούσαμε και βελτιώναμε την ανάπτυξη του κώδικα με αναδόμηση</a:t>
            </a:r>
          </a:p>
          <a:p>
            <a:pPr>
              <a:buFont typeface="Wingdings" pitchFamily="2" charset="2"/>
              <a:buChar char="q"/>
            </a:pPr>
            <a:r>
              <a:rPr lang="el-GR" sz="1600" dirty="0" smtClean="0">
                <a:latin typeface="Arial" pitchFamily="34" charset="0"/>
                <a:cs typeface="Arial" pitchFamily="34" charset="0"/>
              </a:rPr>
              <a:t>Επικοινωνία</a:t>
            </a:r>
          </a:p>
          <a:p>
            <a:pPr>
              <a:buFont typeface="Wingdings" pitchFamily="2" charset="2"/>
              <a:buChar char="ü"/>
            </a:pPr>
            <a:r>
              <a:rPr lang="el-GR" sz="1400" dirty="0" smtClean="0">
                <a:latin typeface="Arial" pitchFamily="34" charset="0"/>
                <a:cs typeface="Arial" pitchFamily="34" charset="0"/>
              </a:rPr>
              <a:t>Αρχιτεκτονική  του συστήματος(</a:t>
            </a:r>
            <a:r>
              <a:rPr lang="en-US" sz="1400" dirty="0" smtClean="0">
                <a:latin typeface="Arial" pitchFamily="34" charset="0"/>
                <a:cs typeface="Arial" pitchFamily="34" charset="0"/>
              </a:rPr>
              <a:t>Client-Server)</a:t>
            </a:r>
            <a:r>
              <a:rPr lang="el-GR" sz="1400" dirty="0" smtClean="0">
                <a:latin typeface="Arial" pitchFamily="34" charset="0"/>
                <a:cs typeface="Arial" pitchFamily="34" charset="0"/>
              </a:rPr>
              <a:t> </a:t>
            </a:r>
          </a:p>
          <a:p>
            <a:pPr>
              <a:buFont typeface="Wingdings" pitchFamily="2" charset="2"/>
              <a:buChar char="ü"/>
            </a:pPr>
            <a:r>
              <a:rPr lang="el-GR" sz="1400" dirty="0" smtClean="0">
                <a:latin typeface="Arial" pitchFamily="34" charset="0"/>
                <a:cs typeface="Arial" pitchFamily="34" charset="0"/>
              </a:rPr>
              <a:t>Εργαζόμασταν σε συνεργατικό περιβάλλον (</a:t>
            </a:r>
            <a:r>
              <a:rPr lang="en-US" sz="1400" dirty="0" smtClean="0">
                <a:latin typeface="Arial" pitchFamily="34" charset="0"/>
                <a:cs typeface="Arial" pitchFamily="34" charset="0"/>
              </a:rPr>
              <a:t>GITHUB) </a:t>
            </a:r>
            <a:r>
              <a:rPr lang="el-GR" sz="1400" dirty="0" smtClean="0">
                <a:latin typeface="Arial" pitchFamily="34" charset="0"/>
                <a:cs typeface="Arial" pitchFamily="34" charset="0"/>
              </a:rPr>
              <a:t>και πολλές συναντήσεις μέσω </a:t>
            </a:r>
            <a:r>
              <a:rPr lang="en-US" sz="1400" dirty="0" smtClean="0">
                <a:latin typeface="Arial" pitchFamily="34" charset="0"/>
                <a:cs typeface="Arial" pitchFamily="34" charset="0"/>
              </a:rPr>
              <a:t>skype</a:t>
            </a:r>
            <a:endParaRPr lang="el-GR" sz="1400" dirty="0" smtClean="0">
              <a:latin typeface="Arial" pitchFamily="34" charset="0"/>
              <a:cs typeface="Arial" pitchFamily="34" charset="0"/>
            </a:endParaRPr>
          </a:p>
          <a:p>
            <a:pPr>
              <a:buFont typeface="Wingdings" pitchFamily="2" charset="2"/>
              <a:buChar char="ü"/>
            </a:pPr>
            <a:r>
              <a:rPr lang="el-GR" sz="1400" dirty="0" smtClean="0">
                <a:latin typeface="Arial" pitchFamily="34" charset="0"/>
                <a:cs typeface="Arial" pitchFamily="34" charset="0"/>
              </a:rPr>
              <a:t>Διαρκώς ολοκληρώναμε τον κώδικα (ενσωμάτωση στην κυρίως εφαρμογή)</a:t>
            </a:r>
          </a:p>
          <a:p>
            <a:pPr>
              <a:buFont typeface="Wingdings" pitchFamily="2" charset="2"/>
              <a:buChar char="ü"/>
            </a:pPr>
            <a:r>
              <a:rPr lang="el-GR" sz="1400" dirty="0" smtClean="0">
                <a:latin typeface="Arial" pitchFamily="34" charset="0"/>
                <a:cs typeface="Arial" pitchFamily="34" charset="0"/>
              </a:rPr>
              <a:t>Επικοινωνούσαμε με </a:t>
            </a:r>
            <a:r>
              <a:rPr lang="en-US" sz="1400" dirty="0" smtClean="0">
                <a:latin typeface="Arial" pitchFamily="34" charset="0"/>
                <a:cs typeface="Arial" pitchFamily="34" charset="0"/>
              </a:rPr>
              <a:t>project manager</a:t>
            </a:r>
            <a:r>
              <a:rPr lang="el-GR" sz="1400" dirty="0" smtClean="0">
                <a:latin typeface="Arial" pitchFamily="34" charset="0"/>
                <a:cs typeface="Arial" pitchFamily="34" charset="0"/>
              </a:rPr>
              <a:t> διαρκώς (19 συναντήσεις-2 στο ΤΕΙ δια ζώσης) </a:t>
            </a:r>
          </a:p>
          <a:p>
            <a:pPr>
              <a:buFont typeface="Wingdings" pitchFamily="2" charset="2"/>
              <a:buChar char="ü"/>
            </a:pPr>
            <a:r>
              <a:rPr lang="el-GR" sz="1400" dirty="0" smtClean="0">
                <a:latin typeface="Arial" pitchFamily="34" charset="0"/>
                <a:cs typeface="Arial" pitchFamily="34" charset="0"/>
              </a:rPr>
              <a:t>Προγραμματίζαμε σε ζεύγη (μέσω </a:t>
            </a:r>
            <a:r>
              <a:rPr lang="en-US" sz="1400" dirty="0" smtClean="0">
                <a:latin typeface="Arial" pitchFamily="34" charset="0"/>
                <a:cs typeface="Arial" pitchFamily="34" charset="0"/>
              </a:rPr>
              <a:t>skype)</a:t>
            </a:r>
            <a:r>
              <a:rPr lang="el-GR" sz="1400" dirty="0" smtClean="0">
                <a:latin typeface="Arial" pitchFamily="34" charset="0"/>
                <a:cs typeface="Arial" pitchFamily="34" charset="0"/>
              </a:rPr>
              <a:t>-17 συναντήσεις </a:t>
            </a:r>
          </a:p>
          <a:p>
            <a:pPr>
              <a:buFont typeface="Wingdings" pitchFamily="2" charset="2"/>
              <a:buChar char="ü"/>
            </a:pPr>
            <a:r>
              <a:rPr lang="el-GR" sz="1400" dirty="0" smtClean="0">
                <a:latin typeface="Arial" pitchFamily="34" charset="0"/>
                <a:cs typeface="Arial" pitchFamily="34" charset="0"/>
              </a:rPr>
              <a:t>Κατείχαμε όλοι τον κώδικα (</a:t>
            </a:r>
            <a:r>
              <a:rPr lang="en-US" sz="1400" dirty="0" smtClean="0">
                <a:latin typeface="Arial" pitchFamily="34" charset="0"/>
                <a:cs typeface="Arial" pitchFamily="34" charset="0"/>
              </a:rPr>
              <a:t>GITHUB</a:t>
            </a:r>
            <a:r>
              <a:rPr lang="el-GR" sz="1400" dirty="0" smtClean="0">
                <a:latin typeface="Arial" pitchFamily="34" charset="0"/>
                <a:cs typeface="Arial" pitchFamily="34" charset="0"/>
              </a:rPr>
              <a:t>) </a:t>
            </a:r>
          </a:p>
          <a:p>
            <a:pPr>
              <a:buFont typeface="Wingdings" pitchFamily="2" charset="2"/>
              <a:buChar char="ü"/>
            </a:pPr>
            <a:r>
              <a:rPr lang="el-GR" sz="1400" dirty="0" smtClean="0">
                <a:latin typeface="Arial" pitchFamily="34" charset="0"/>
                <a:cs typeface="Arial" pitchFamily="34" charset="0"/>
              </a:rPr>
              <a:t>Διαρκώς σχεδιάζαμε περιπτώσεις ελέγχου</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600" dirty="0" smtClean="0">
                <a:latin typeface="Arial" pitchFamily="34" charset="0"/>
                <a:cs typeface="Arial" pitchFamily="34" charset="0"/>
              </a:rPr>
              <a:t>Ανατροφοδότηση-Κουράγιο</a:t>
            </a:r>
          </a:p>
        </p:txBody>
      </p:sp>
      <p:sp>
        <p:nvSpPr>
          <p:cNvPr id="3" name="2 - Θέση περιεχομένου"/>
          <p:cNvSpPr>
            <a:spLocks noGrp="1"/>
          </p:cNvSpPr>
          <p:nvPr>
            <p:ph sz="quarter" idx="1"/>
          </p:nvPr>
        </p:nvSpPr>
        <p:spPr/>
        <p:txBody>
          <a:bodyPr/>
          <a:lstStyle/>
          <a:p>
            <a:pPr>
              <a:buFont typeface="Wingdings" pitchFamily="2" charset="2"/>
              <a:buChar char="q"/>
            </a:pPr>
            <a:r>
              <a:rPr lang="el-GR" sz="1600" dirty="0" smtClean="0">
                <a:latin typeface="Arial" pitchFamily="34" charset="0"/>
                <a:cs typeface="Arial" pitchFamily="34" charset="0"/>
              </a:rPr>
              <a:t>Ανατροφοδότηση</a:t>
            </a:r>
          </a:p>
          <a:p>
            <a:pPr>
              <a:buFont typeface="Wingdings" pitchFamily="2" charset="2"/>
              <a:buChar char="ü"/>
            </a:pPr>
            <a:r>
              <a:rPr lang="el-GR" sz="1400" dirty="0" smtClean="0">
                <a:latin typeface="Arial" pitchFamily="34" charset="0"/>
                <a:cs typeface="Arial" pitchFamily="34" charset="0"/>
              </a:rPr>
              <a:t>Έλεγχος λειτουργικότητας μετά από κάθε κύκλο ανάπτυξης </a:t>
            </a:r>
          </a:p>
          <a:p>
            <a:pPr>
              <a:buFont typeface="Wingdings" pitchFamily="2" charset="2"/>
              <a:buChar char="ü"/>
            </a:pPr>
            <a:r>
              <a:rPr lang="el-GR" sz="1400" dirty="0" smtClean="0">
                <a:latin typeface="Arial" pitchFamily="34" charset="0"/>
                <a:cs typeface="Arial" pitchFamily="34" charset="0"/>
              </a:rPr>
              <a:t>Ανάπτυξη σε μικρές εκδόσεις (Αρχική σελίδα, Μενού, Υπομενού, Φόρμα αναζήτησης </a:t>
            </a:r>
            <a:r>
              <a:rPr lang="el-GR" sz="1400" dirty="0" err="1" smtClean="0">
                <a:latin typeface="Arial" pitchFamily="34" charset="0"/>
                <a:cs typeface="Arial" pitchFamily="34" charset="0"/>
              </a:rPr>
              <a:t>κ.τ.λ</a:t>
            </a:r>
            <a:r>
              <a:rPr lang="el-GR" sz="1400" dirty="0" smtClean="0">
                <a:latin typeface="Arial" pitchFamily="34" charset="0"/>
                <a:cs typeface="Arial" pitchFamily="34" charset="0"/>
              </a:rPr>
              <a:t>)</a:t>
            </a:r>
          </a:p>
          <a:p>
            <a:pPr>
              <a:buFont typeface="Wingdings" pitchFamily="2" charset="2"/>
              <a:buChar char="ü"/>
            </a:pPr>
            <a:r>
              <a:rPr lang="el-GR" sz="1400" dirty="0" smtClean="0">
                <a:latin typeface="Arial" pitchFamily="34" charset="0"/>
                <a:cs typeface="Arial" pitchFamily="34" charset="0"/>
              </a:rPr>
              <a:t>Σε μικρότερες επαναλήψεις </a:t>
            </a:r>
          </a:p>
          <a:p>
            <a:pPr>
              <a:buFont typeface="Wingdings" pitchFamily="2" charset="2"/>
              <a:buChar char="ü"/>
            </a:pPr>
            <a:r>
              <a:rPr lang="el-GR" sz="1400" dirty="0" smtClean="0">
                <a:latin typeface="Arial" pitchFamily="34" charset="0"/>
                <a:cs typeface="Arial" pitchFamily="34" charset="0"/>
              </a:rPr>
              <a:t>Σε μικρότερες εργασίες(Εισαγωγή δημοσιεύσεων από </a:t>
            </a:r>
            <a:r>
              <a:rPr lang="en-US" sz="1400" dirty="0" smtClean="0">
                <a:latin typeface="Arial" pitchFamily="34" charset="0"/>
                <a:cs typeface="Arial" pitchFamily="34" charset="0"/>
              </a:rPr>
              <a:t>DBLP, </a:t>
            </a:r>
            <a:r>
              <a:rPr lang="el-GR" sz="1400" dirty="0" smtClean="0">
                <a:latin typeface="Arial" pitchFamily="34" charset="0"/>
                <a:cs typeface="Arial" pitchFamily="34" charset="0"/>
              </a:rPr>
              <a:t>Εισαγωγή από χρήστη, Εμφάνιση αυτών)</a:t>
            </a:r>
          </a:p>
          <a:p>
            <a:pPr>
              <a:buNone/>
            </a:pPr>
            <a:endParaRPr lang="el-GR" sz="1400" dirty="0" smtClean="0">
              <a:latin typeface="Arial" pitchFamily="34" charset="0"/>
              <a:cs typeface="Arial" pitchFamily="34" charset="0"/>
            </a:endParaRPr>
          </a:p>
          <a:p>
            <a:pPr>
              <a:buFont typeface="Wingdings" pitchFamily="2" charset="2"/>
              <a:buChar char="q"/>
            </a:pPr>
            <a:r>
              <a:rPr lang="el-GR" sz="1600" dirty="0" smtClean="0">
                <a:latin typeface="Arial" pitchFamily="34" charset="0"/>
                <a:cs typeface="Arial" pitchFamily="34" charset="0"/>
              </a:rPr>
              <a:t>Κουράγιο</a:t>
            </a:r>
          </a:p>
          <a:p>
            <a:pPr>
              <a:buFont typeface="Wingdings" pitchFamily="2" charset="2"/>
              <a:buChar char="ü"/>
            </a:pPr>
            <a:r>
              <a:rPr lang="el-GR" sz="1400" dirty="0" smtClean="0">
                <a:latin typeface="Arial" pitchFamily="34" charset="0"/>
                <a:cs typeface="Arial" pitchFamily="34" charset="0"/>
              </a:rPr>
              <a:t>Σταματούσαμε όταν κουραζόμασταν </a:t>
            </a:r>
          </a:p>
          <a:p>
            <a:pPr>
              <a:buFont typeface="Wingdings" pitchFamily="2" charset="2"/>
              <a:buChar char="ü"/>
            </a:pPr>
            <a:r>
              <a:rPr lang="el-GR" sz="1400" dirty="0" smtClean="0">
                <a:latin typeface="Arial" pitchFamily="34" charset="0"/>
                <a:cs typeface="Arial" pitchFamily="34" charset="0"/>
              </a:rPr>
              <a:t>Προτείναμε να αλλάξουμε την εμβέλεια της εφαρμογής</a:t>
            </a:r>
          </a:p>
          <a:p>
            <a:pPr>
              <a:buFont typeface="Wingdings" pitchFamily="2" charset="2"/>
              <a:buChar char="ü"/>
            </a:pPr>
            <a:r>
              <a:rPr lang="el-GR" sz="1400" dirty="0" smtClean="0">
                <a:latin typeface="Arial" pitchFamily="34" charset="0"/>
                <a:cs typeface="Arial" pitchFamily="34" charset="0"/>
              </a:rPr>
              <a:t>Ζητούσαμε βοήθεια από άλλο μέλος όταν χρειάζονταν </a:t>
            </a:r>
          </a:p>
          <a:p>
            <a:pPr>
              <a:buFont typeface="Wingdings" pitchFamily="2" charset="2"/>
              <a:buChar char="ü"/>
            </a:pPr>
            <a:r>
              <a:rPr lang="el-GR" sz="1400" dirty="0" smtClean="0">
                <a:latin typeface="Arial" pitchFamily="34" charset="0"/>
                <a:cs typeface="Arial" pitchFamily="34" charset="0"/>
              </a:rPr>
              <a:t>Y A G N I (</a:t>
            </a:r>
            <a:r>
              <a:rPr lang="el-GR" sz="1400" dirty="0" err="1" smtClean="0">
                <a:latin typeface="Arial" pitchFamily="34" charset="0"/>
                <a:cs typeface="Arial" pitchFamily="34" charset="0"/>
              </a:rPr>
              <a:t>You’re</a:t>
            </a:r>
            <a:r>
              <a:rPr lang="el-GR" sz="1400" dirty="0" smtClean="0">
                <a:latin typeface="Arial" pitchFamily="34" charset="0"/>
                <a:cs typeface="Arial" pitchFamily="34" charset="0"/>
              </a:rPr>
              <a:t> </a:t>
            </a:r>
            <a:r>
              <a:rPr lang="el-GR" sz="1400" dirty="0" err="1" smtClean="0">
                <a:latin typeface="Arial" pitchFamily="34" charset="0"/>
                <a:cs typeface="Arial" pitchFamily="34" charset="0"/>
              </a:rPr>
              <a:t>not</a:t>
            </a:r>
            <a:r>
              <a:rPr lang="el-GR" sz="1400" dirty="0" smtClean="0">
                <a:latin typeface="Arial" pitchFamily="34" charset="0"/>
                <a:cs typeface="Arial" pitchFamily="34" charset="0"/>
              </a:rPr>
              <a:t> </a:t>
            </a:r>
            <a:r>
              <a:rPr lang="el-GR" sz="1400" dirty="0" err="1" smtClean="0">
                <a:latin typeface="Arial" pitchFamily="34" charset="0"/>
                <a:cs typeface="Arial" pitchFamily="34" charset="0"/>
              </a:rPr>
              <a:t>gonna</a:t>
            </a:r>
            <a:r>
              <a:rPr lang="el-GR" sz="1400" dirty="0" smtClean="0">
                <a:latin typeface="Arial" pitchFamily="34" charset="0"/>
                <a:cs typeface="Arial" pitchFamily="34" charset="0"/>
              </a:rPr>
              <a:t> </a:t>
            </a:r>
            <a:r>
              <a:rPr lang="el-GR" sz="1400" dirty="0" err="1" smtClean="0">
                <a:latin typeface="Arial" pitchFamily="34" charset="0"/>
                <a:cs typeface="Arial" pitchFamily="34" charset="0"/>
              </a:rPr>
              <a:t>need</a:t>
            </a:r>
            <a:r>
              <a:rPr lang="el-GR" sz="1400" dirty="0" smtClean="0">
                <a:latin typeface="Arial" pitchFamily="34" charset="0"/>
                <a:cs typeface="Arial" pitchFamily="34" charset="0"/>
              </a:rPr>
              <a:t> </a:t>
            </a:r>
            <a:r>
              <a:rPr lang="el-GR" sz="1400" dirty="0" err="1" smtClean="0">
                <a:latin typeface="Arial" pitchFamily="34" charset="0"/>
                <a:cs typeface="Arial" pitchFamily="34" charset="0"/>
              </a:rPr>
              <a:t>it</a:t>
            </a:r>
            <a:r>
              <a:rPr lang="el-GR" sz="1400" dirty="0" smtClean="0">
                <a:latin typeface="Arial" pitchFamily="34" charset="0"/>
                <a:cs typeface="Arial" pitchFamily="34" charset="0"/>
              </a:rPr>
              <a:t>!) </a:t>
            </a:r>
          </a:p>
          <a:p>
            <a:pPr>
              <a:buFont typeface="Wingdings" pitchFamily="2" charset="2"/>
              <a:buChar char="ü"/>
            </a:pPr>
            <a:r>
              <a:rPr lang="el-GR" sz="1400" dirty="0" smtClean="0">
                <a:latin typeface="Arial" pitchFamily="34" charset="0"/>
                <a:cs typeface="Arial" pitchFamily="34" charset="0"/>
              </a:rPr>
              <a:t>Αλλάξαμε την σχεδίαση και τον κώδικα </a:t>
            </a:r>
          </a:p>
          <a:p>
            <a:pPr>
              <a:buFont typeface="Wingdings" pitchFamily="2" charset="2"/>
              <a:buChar char="ü"/>
            </a:pPr>
            <a:r>
              <a:rPr lang="el-GR" sz="1400" dirty="0" smtClean="0">
                <a:latin typeface="Arial" pitchFamily="34" charset="0"/>
                <a:cs typeface="Arial" pitchFamily="34" charset="0"/>
              </a:rPr>
              <a:t>Πετάξαμε κώδικα που δεν ικανοποιούσε τις απαιτήσεις </a:t>
            </a:r>
          </a:p>
          <a:p>
            <a:pPr>
              <a:buFont typeface="Wingdings" pitchFamily="2" charset="2"/>
              <a:buChar char="ü"/>
            </a:pPr>
            <a:r>
              <a:rPr lang="el-GR" sz="1400" dirty="0" smtClean="0">
                <a:latin typeface="Arial" pitchFamily="34" charset="0"/>
                <a:cs typeface="Arial" pitchFamily="34" charset="0"/>
              </a:rPr>
              <a:t>Αλλάξαμε την διαδικασία ανάπτυξης όταν δεν λειτουργούσε.</a:t>
            </a:r>
            <a:endParaRPr lang="en-US" sz="14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i="1" dirty="0" smtClean="0"/>
              <a:t>Call For Papers </a:t>
            </a:r>
            <a:r>
              <a:rPr lang="el-GR" i="1" dirty="0" smtClean="0"/>
              <a:t>Μέσω </a:t>
            </a:r>
            <a:r>
              <a:rPr lang="en-GB" i="1" dirty="0" smtClean="0"/>
              <a:t>DBLP</a:t>
            </a:r>
            <a:endParaRPr lang="en-US" dirty="0"/>
          </a:p>
        </p:txBody>
      </p:sp>
      <p:pic>
        <p:nvPicPr>
          <p:cNvPr id="4" name="intro_new.mp4">
            <a:hlinkClick r:id="" action="ppaction://media"/>
          </p:cNvPr>
          <p:cNvPicPr>
            <a:picLocks noGrp="1" noRot="1" noChangeAspect="1"/>
          </p:cNvPicPr>
          <p:nvPr>
            <p:ph sz="quarter" idx="1"/>
            <a:videoFile r:link="rId1"/>
          </p:nvPr>
        </p:nvPicPr>
        <p:blipFill>
          <a:blip r:embed="rId3"/>
          <a:stretch>
            <a:fillRect/>
          </a:stretch>
        </p:blipFill>
        <p:spPr>
          <a:xfrm>
            <a:off x="1714480" y="1683130"/>
            <a:ext cx="6000792" cy="450059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Χρονοδιάγραμμα Ανάπτυξης</a:t>
            </a:r>
            <a:endParaRPr lang="en-US" dirty="0"/>
          </a:p>
        </p:txBody>
      </p:sp>
      <p:graphicFrame>
        <p:nvGraphicFramePr>
          <p:cNvPr id="4" name="3 - Θέση περιεχομένου"/>
          <p:cNvGraphicFramePr>
            <a:graphicFrameLocks noGrp="1"/>
          </p:cNvGraphicFramePr>
          <p:nvPr>
            <p:ph sz="quarter" idx="1"/>
          </p:nvPr>
        </p:nvGraphicFramePr>
        <p:xfrm>
          <a:off x="301625" y="1571611"/>
          <a:ext cx="8628093" cy="3719755"/>
        </p:xfrm>
        <a:graphic>
          <a:graphicData uri="http://schemas.openxmlformats.org/drawingml/2006/table">
            <a:tbl>
              <a:tblPr firstRow="1" bandRow="1">
                <a:tableStyleId>{5C22544A-7EE6-4342-B048-85BDC9FD1C3A}</a:tableStyleId>
              </a:tblPr>
              <a:tblGrid>
                <a:gridCol w="1341417"/>
                <a:gridCol w="2571768"/>
                <a:gridCol w="642942"/>
                <a:gridCol w="785818"/>
                <a:gridCol w="714380"/>
                <a:gridCol w="785818"/>
                <a:gridCol w="928694"/>
                <a:gridCol w="857256"/>
              </a:tblGrid>
              <a:tr h="428629">
                <a:tc>
                  <a:txBody>
                    <a:bodyPr/>
                    <a:lstStyle/>
                    <a:p>
                      <a:pPr marL="0" marR="0">
                        <a:spcBef>
                          <a:spcPts val="0"/>
                        </a:spcBef>
                        <a:spcAft>
                          <a:spcPts val="0"/>
                        </a:spcAft>
                      </a:pPr>
                      <a:r>
                        <a:rPr lang="el-GR" sz="800" b="1" dirty="0">
                          <a:latin typeface="Arial"/>
                          <a:ea typeface="Calibri"/>
                          <a:cs typeface="Times New Roman"/>
                        </a:rPr>
                        <a:t>Πακέτο Εργασίας</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l-GR" sz="800" b="1" dirty="0">
                          <a:latin typeface="Arial"/>
                          <a:ea typeface="Calibri"/>
                          <a:cs typeface="Times New Roman"/>
                        </a:rPr>
                        <a:t>Περιγραφή Απαίτησης</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800" b="1" dirty="0">
                          <a:latin typeface="Arial"/>
                          <a:ea typeface="Calibri"/>
                          <a:cs typeface="Times New Roman"/>
                        </a:rPr>
                        <a:t>Workload </a:t>
                      </a:r>
                      <a:r>
                        <a:rPr lang="el-GR" sz="800" b="1" dirty="0">
                          <a:latin typeface="Arial"/>
                          <a:ea typeface="Calibri"/>
                          <a:cs typeface="Times New Roman"/>
                        </a:rPr>
                        <a:t>σε ώρες</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l-GR" sz="800" b="1" dirty="0">
                          <a:latin typeface="Arial"/>
                          <a:ea typeface="Calibri"/>
                          <a:cs typeface="Times New Roman"/>
                        </a:rPr>
                        <a:t>Υπεύθυνος</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l-GR" sz="800" b="1" dirty="0">
                          <a:latin typeface="Arial"/>
                          <a:ea typeface="Calibri"/>
                          <a:cs typeface="Times New Roman"/>
                        </a:rPr>
                        <a:t>Άλλο άτομο</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l-GR" sz="800" b="1" dirty="0">
                          <a:latin typeface="Arial"/>
                          <a:ea typeface="Calibri"/>
                          <a:cs typeface="Times New Roman"/>
                        </a:rPr>
                        <a:t>Κατάσταση</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l-GR" sz="800" b="1" dirty="0">
                          <a:latin typeface="Arial"/>
                          <a:ea typeface="Calibri"/>
                          <a:cs typeface="Times New Roman"/>
                        </a:rPr>
                        <a:t>Προβλεπόμενη Ημερομηνία Λήξης</a:t>
                      </a:r>
                      <a:endParaRPr lang="en-US" sz="8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l-GR" sz="800" b="1" dirty="0">
                          <a:latin typeface="Arial"/>
                          <a:ea typeface="Calibri"/>
                          <a:cs typeface="Times New Roman"/>
                        </a:rPr>
                        <a:t>Πραγματική Ημερομηνία Λήξης</a:t>
                      </a:r>
                      <a:endParaRPr lang="en-US" sz="800" b="1" dirty="0">
                        <a:latin typeface="Times New Roman"/>
                        <a:ea typeface="Times New Roman"/>
                        <a:cs typeface="Times New Roman"/>
                      </a:endParaRPr>
                    </a:p>
                  </a:txBody>
                  <a:tcPr marL="68580" marR="68580" marT="0" marB="0"/>
                </a:tc>
              </a:tr>
              <a:tr h="365522">
                <a:tc>
                  <a:txBody>
                    <a:bodyPr/>
                    <a:lstStyle/>
                    <a:p>
                      <a:pPr marL="0" marR="0">
                        <a:spcBef>
                          <a:spcPts val="0"/>
                        </a:spcBef>
                        <a:spcAft>
                          <a:spcPts val="0"/>
                        </a:spcAft>
                      </a:pPr>
                      <a:r>
                        <a:rPr lang="el-GR" sz="900" b="0" dirty="0">
                          <a:latin typeface="Arial" pitchFamily="34" charset="0"/>
                          <a:ea typeface="Calibri"/>
                          <a:cs typeface="Arial" pitchFamily="34" charset="0"/>
                        </a:rPr>
                        <a:t>Δημιουργία </a:t>
                      </a:r>
                      <a:r>
                        <a:rPr lang="en-US" sz="900" b="0" dirty="0">
                          <a:latin typeface="Arial" pitchFamily="34" charset="0"/>
                          <a:ea typeface="Calibri"/>
                          <a:cs typeface="Arial" pitchFamily="34" charset="0"/>
                        </a:rPr>
                        <a:t>Project </a:t>
                      </a:r>
                      <a:r>
                        <a:rPr lang="el-GR" sz="900" b="0" dirty="0">
                          <a:latin typeface="Arial" pitchFamily="34" charset="0"/>
                          <a:ea typeface="Calibri"/>
                          <a:cs typeface="Arial" pitchFamily="34" charset="0"/>
                        </a:rPr>
                        <a:t>στο </a:t>
                      </a:r>
                      <a:r>
                        <a:rPr lang="en-US" sz="900" b="0" dirty="0">
                          <a:latin typeface="Arial" pitchFamily="34" charset="0"/>
                          <a:ea typeface="Calibri"/>
                          <a:cs typeface="Arial" pitchFamily="34" charset="0"/>
                        </a:rPr>
                        <a:t>GITHUB</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Δημιουργία λογαριασμού στο </a:t>
                      </a:r>
                      <a:r>
                        <a:rPr lang="en-US" sz="900" b="0" dirty="0">
                          <a:latin typeface="Arial" pitchFamily="34" charset="0"/>
                          <a:ea typeface="Calibri"/>
                          <a:cs typeface="Arial" pitchFamily="34" charset="0"/>
                        </a:rPr>
                        <a:t>GITHUB</a:t>
                      </a:r>
                      <a:r>
                        <a:rPr lang="el-GR" sz="900" b="0" dirty="0">
                          <a:latin typeface="Arial" pitchFamily="34" charset="0"/>
                          <a:ea typeface="Calibri"/>
                          <a:cs typeface="Arial" pitchFamily="34" charset="0"/>
                        </a:rPr>
                        <a:t>,δημιουργία φακέλου </a:t>
                      </a:r>
                      <a:r>
                        <a:rPr lang="en-US" sz="900" b="0" dirty="0">
                          <a:latin typeface="Arial" pitchFamily="34" charset="0"/>
                          <a:ea typeface="Calibri"/>
                          <a:cs typeface="Arial" pitchFamily="34" charset="0"/>
                        </a:rPr>
                        <a:t>project</a:t>
                      </a:r>
                      <a:r>
                        <a:rPr lang="el-GR" sz="900" b="0" dirty="0">
                          <a:latin typeface="Arial" pitchFamily="34" charset="0"/>
                          <a:ea typeface="Calibri"/>
                          <a:cs typeface="Arial" pitchFamily="34" charset="0"/>
                        </a:rPr>
                        <a:t>, αποστολή αιτημάτων συνεργατικότητας στα υπόλοιπα μέλη της ομάδας και στους καθηγητές που επιβλέπουν την εφαρμογή</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US" sz="900" b="0" dirty="0">
                          <a:latin typeface="Arial" pitchFamily="34" charset="0"/>
                          <a:ea typeface="Calibri"/>
                          <a:cs typeface="Arial" pitchFamily="34" charset="0"/>
                        </a:rPr>
                        <a:t>1</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Φιλιππάκης</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ΟΚ</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a:latin typeface="Arial" pitchFamily="34" charset="0"/>
                          <a:ea typeface="Calibri"/>
                          <a:cs typeface="Arial" pitchFamily="34" charset="0"/>
                        </a:rPr>
                        <a:t>27/10/2018</a:t>
                      </a:r>
                      <a:endParaRPr lang="en-US" sz="900" b="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27/10/2018</a:t>
                      </a:r>
                      <a:endParaRPr lang="en-US" sz="900" b="0" dirty="0">
                        <a:latin typeface="Arial" pitchFamily="34" charset="0"/>
                        <a:ea typeface="Times New Roman"/>
                        <a:cs typeface="Arial" pitchFamily="34" charset="0"/>
                      </a:endParaRPr>
                    </a:p>
                  </a:txBody>
                  <a:tcPr marL="68580" marR="68580" marT="0" marB="0"/>
                </a:tc>
              </a:tr>
              <a:tr h="365522">
                <a:tc>
                  <a:txBody>
                    <a:bodyPr/>
                    <a:lstStyle/>
                    <a:p>
                      <a:pPr marL="0" marR="0">
                        <a:spcBef>
                          <a:spcPts val="0"/>
                        </a:spcBef>
                        <a:spcAft>
                          <a:spcPts val="0"/>
                        </a:spcAft>
                      </a:pPr>
                      <a:r>
                        <a:rPr lang="el-GR" sz="900" b="0" dirty="0">
                          <a:latin typeface="Arial" pitchFamily="34" charset="0"/>
                          <a:ea typeface="Calibri"/>
                          <a:cs typeface="Arial" pitchFamily="34" charset="0"/>
                        </a:rPr>
                        <a:t>Αρχική Σελίδα Εφαρμογής</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Δημιουργία λογότυπου, εμφάνισης εφαρμογής, υποσέλιδου, χρώματα, φωτογραφίες ενεργά κουμπιά</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b="0">
                          <a:latin typeface="Arial" pitchFamily="34" charset="0"/>
                          <a:ea typeface="Calibri"/>
                          <a:cs typeface="Arial" pitchFamily="34" charset="0"/>
                        </a:rPr>
                        <a:t>10</a:t>
                      </a:r>
                      <a:endParaRPr lang="en-US" sz="900" b="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a:latin typeface="Arial" pitchFamily="34" charset="0"/>
                          <a:ea typeface="Calibri"/>
                          <a:cs typeface="Arial" pitchFamily="34" charset="0"/>
                        </a:rPr>
                        <a:t>Κουκάρας</a:t>
                      </a:r>
                      <a:endParaRPr lang="en-US" sz="900" b="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a:latin typeface="Arial" pitchFamily="34" charset="0"/>
                          <a:ea typeface="Calibri"/>
                          <a:cs typeface="Arial" pitchFamily="34" charset="0"/>
                        </a:rPr>
                        <a:t>Βάσκος</a:t>
                      </a:r>
                      <a:endParaRPr lang="en-US" sz="900" b="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ΟΚ</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b="0" dirty="0">
                          <a:latin typeface="Arial" pitchFamily="34" charset="0"/>
                          <a:ea typeface="Calibri"/>
                          <a:cs typeface="Arial" pitchFamily="34" charset="0"/>
                        </a:rPr>
                        <a:t>5</a:t>
                      </a:r>
                      <a:r>
                        <a:rPr lang="el-GR" sz="900" b="0" dirty="0">
                          <a:latin typeface="Arial" pitchFamily="34" charset="0"/>
                          <a:ea typeface="Calibri"/>
                          <a:cs typeface="Arial" pitchFamily="34" charset="0"/>
                        </a:rPr>
                        <a:t>/12/2018</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b="0" dirty="0">
                          <a:latin typeface="Arial" pitchFamily="34" charset="0"/>
                          <a:ea typeface="Calibri"/>
                          <a:cs typeface="Arial" pitchFamily="34" charset="0"/>
                        </a:rPr>
                        <a:t>5</a:t>
                      </a:r>
                      <a:r>
                        <a:rPr lang="el-GR" sz="900" b="0" dirty="0">
                          <a:latin typeface="Arial" pitchFamily="34" charset="0"/>
                          <a:ea typeface="Calibri"/>
                          <a:cs typeface="Arial" pitchFamily="34" charset="0"/>
                        </a:rPr>
                        <a:t>/12/2018</a:t>
                      </a:r>
                      <a:endParaRPr lang="en-US" sz="900" b="0" dirty="0">
                        <a:latin typeface="Arial" pitchFamily="34" charset="0"/>
                        <a:ea typeface="Times New Roman"/>
                        <a:cs typeface="Arial" pitchFamily="34" charset="0"/>
                      </a:endParaRPr>
                    </a:p>
                  </a:txBody>
                  <a:tcPr marL="68580" marR="68580" marT="0" marB="0"/>
                </a:tc>
              </a:tr>
              <a:tr h="365522">
                <a:tc>
                  <a:txBody>
                    <a:bodyPr/>
                    <a:lstStyle/>
                    <a:p>
                      <a:pPr marL="0" marR="0">
                        <a:spcBef>
                          <a:spcPts val="0"/>
                        </a:spcBef>
                        <a:spcAft>
                          <a:spcPts val="0"/>
                        </a:spcAft>
                      </a:pPr>
                      <a:r>
                        <a:rPr lang="el-GR" sz="900" b="0" dirty="0">
                          <a:latin typeface="Arial" pitchFamily="34" charset="0"/>
                          <a:ea typeface="Calibri"/>
                          <a:cs typeface="Arial" pitchFamily="34" charset="0"/>
                        </a:rPr>
                        <a:t>Μενού Απλού Χρήστη</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Δημιουργία μενού μη εγγεγραμμένου χρήστη</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b="0" dirty="0">
                          <a:latin typeface="Arial" pitchFamily="34" charset="0"/>
                          <a:ea typeface="Calibri"/>
                          <a:cs typeface="Arial" pitchFamily="34" charset="0"/>
                        </a:rPr>
                        <a:t>2</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Βάσκος</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Κουκάρας</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0" dirty="0">
                          <a:latin typeface="Arial" pitchFamily="34" charset="0"/>
                          <a:ea typeface="Calibri"/>
                          <a:cs typeface="Arial" pitchFamily="34" charset="0"/>
                        </a:rPr>
                        <a:t>ΟΚ</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b="0" dirty="0">
                          <a:latin typeface="Arial" pitchFamily="34" charset="0"/>
                          <a:ea typeface="Calibri"/>
                          <a:cs typeface="Arial" pitchFamily="34" charset="0"/>
                        </a:rPr>
                        <a:t>5</a:t>
                      </a:r>
                      <a:r>
                        <a:rPr lang="el-GR" sz="900" b="0" dirty="0">
                          <a:latin typeface="Arial" pitchFamily="34" charset="0"/>
                          <a:ea typeface="Calibri"/>
                          <a:cs typeface="Arial" pitchFamily="34" charset="0"/>
                        </a:rPr>
                        <a:t>/12/2018</a:t>
                      </a:r>
                      <a:endParaRPr lang="en-US" sz="900" b="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b="0" dirty="0">
                          <a:latin typeface="Arial" pitchFamily="34" charset="0"/>
                          <a:ea typeface="Calibri"/>
                          <a:cs typeface="Arial" pitchFamily="34" charset="0"/>
                        </a:rPr>
                        <a:t>5</a:t>
                      </a:r>
                      <a:r>
                        <a:rPr lang="el-GR" sz="900" b="0" dirty="0">
                          <a:latin typeface="Arial" pitchFamily="34" charset="0"/>
                          <a:ea typeface="Calibri"/>
                          <a:cs typeface="Arial" pitchFamily="34" charset="0"/>
                        </a:rPr>
                        <a:t>/12/2018</a:t>
                      </a:r>
                      <a:endParaRPr lang="en-US" sz="900" b="0" dirty="0">
                        <a:latin typeface="Arial" pitchFamily="34" charset="0"/>
                        <a:ea typeface="Times New Roman"/>
                        <a:cs typeface="Arial" pitchFamily="34" charset="0"/>
                      </a:endParaRPr>
                    </a:p>
                  </a:txBody>
                  <a:tcPr marL="68580" marR="68580" marT="0" marB="0"/>
                </a:tc>
              </a:tr>
              <a:tr h="365522">
                <a:tc>
                  <a:txBody>
                    <a:bodyPr/>
                    <a:lstStyle/>
                    <a:p>
                      <a:pPr marL="0" marR="0">
                        <a:spcBef>
                          <a:spcPts val="0"/>
                        </a:spcBef>
                        <a:spcAft>
                          <a:spcPts val="0"/>
                        </a:spcAft>
                      </a:pPr>
                      <a:r>
                        <a:rPr lang="el-GR" sz="900" dirty="0">
                          <a:latin typeface="Arial" pitchFamily="34" charset="0"/>
                          <a:ea typeface="Calibri"/>
                          <a:cs typeface="Arial" pitchFamily="34" charset="0"/>
                        </a:rPr>
                        <a:t>Μενού Εγγεγραμμένου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Δημιουργία μενού  εγγεγραμμένου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2</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5</a:t>
                      </a:r>
                      <a:r>
                        <a:rPr lang="el-GR" sz="900" dirty="0">
                          <a:latin typeface="Arial" pitchFamily="34" charset="0"/>
                          <a:ea typeface="Calibri"/>
                          <a:cs typeface="Arial" pitchFamily="34" charset="0"/>
                        </a:rPr>
                        <a:t>/12/2018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5</a:t>
                      </a:r>
                      <a:r>
                        <a:rPr lang="el-GR" sz="900" dirty="0">
                          <a:latin typeface="Arial" pitchFamily="34" charset="0"/>
                          <a:ea typeface="Calibri"/>
                          <a:cs typeface="Arial" pitchFamily="34" charset="0"/>
                        </a:rPr>
                        <a:t>/12/2018</a:t>
                      </a:r>
                      <a:endParaRPr lang="en-US" sz="900" dirty="0">
                        <a:latin typeface="Arial" pitchFamily="34" charset="0"/>
                        <a:ea typeface="Times New Roman"/>
                        <a:cs typeface="Arial" pitchFamily="34" charset="0"/>
                      </a:endParaRPr>
                    </a:p>
                  </a:txBody>
                  <a:tcPr marL="68580" marR="68580" marT="0" marB="0"/>
                </a:tc>
              </a:tr>
              <a:tr h="365522">
                <a:tc>
                  <a:txBody>
                    <a:bodyPr/>
                    <a:lstStyle/>
                    <a:p>
                      <a:pPr marL="0" marR="0">
                        <a:spcBef>
                          <a:spcPts val="0"/>
                        </a:spcBef>
                        <a:spcAft>
                          <a:spcPts val="0"/>
                        </a:spcAft>
                      </a:pPr>
                      <a:r>
                        <a:rPr lang="el-GR" sz="900">
                          <a:latin typeface="Arial" pitchFamily="34" charset="0"/>
                          <a:ea typeface="Calibri"/>
                          <a:cs typeface="Arial" pitchFamily="34" charset="0"/>
                        </a:rPr>
                        <a:t>Μενού Διαχειριστή</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Δημιουργία μενού Διαχειριστή</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2</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Βάσκος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5</a:t>
                      </a:r>
                      <a:r>
                        <a:rPr lang="el-GR" sz="900">
                          <a:latin typeface="Arial" pitchFamily="34" charset="0"/>
                          <a:ea typeface="Calibri"/>
                          <a:cs typeface="Arial" pitchFamily="34" charset="0"/>
                        </a:rPr>
                        <a:t>/12/2018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5</a:t>
                      </a:r>
                      <a:r>
                        <a:rPr lang="el-GR" sz="900" dirty="0">
                          <a:latin typeface="Arial" pitchFamily="34" charset="0"/>
                          <a:ea typeface="Calibri"/>
                          <a:cs typeface="Arial" pitchFamily="34" charset="0"/>
                        </a:rPr>
                        <a:t>/12/2018</a:t>
                      </a:r>
                      <a:endParaRPr lang="en-US" sz="900" dirty="0">
                        <a:latin typeface="Arial" pitchFamily="34" charset="0"/>
                        <a:ea typeface="Times New Roman"/>
                        <a:cs typeface="Arial" pitchFamily="34" charset="0"/>
                      </a:endParaRPr>
                    </a:p>
                  </a:txBody>
                  <a:tcPr marL="68580" marR="68580" marT="0" marB="0"/>
                </a:tc>
              </a:tr>
              <a:tr h="365522">
                <a:tc>
                  <a:txBody>
                    <a:bodyPr/>
                    <a:lstStyle/>
                    <a:p>
                      <a:pPr marL="0" marR="0">
                        <a:spcBef>
                          <a:spcPts val="0"/>
                        </a:spcBef>
                        <a:spcAft>
                          <a:spcPts val="0"/>
                        </a:spcAft>
                      </a:pPr>
                      <a:r>
                        <a:rPr lang="el-GR" sz="900" dirty="0">
                          <a:latin typeface="Arial" pitchFamily="34" charset="0"/>
                          <a:ea typeface="Calibri"/>
                          <a:cs typeface="Arial" pitchFamily="34" charset="0"/>
                        </a:rPr>
                        <a:t>Δημιουργία φόρμας εισαγωγής πεδίων για αναζήτηση στον απλό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δημιουργίας φόρμας αναζήτησης απλού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1</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Φιλιππάκης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17/11/2018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17/11/2018</a:t>
                      </a:r>
                      <a:endParaRPr lang="en-US" sz="900" dirty="0">
                        <a:latin typeface="Arial" pitchFamily="34" charset="0"/>
                        <a:ea typeface="Times New Roman"/>
                        <a:cs typeface="Arial" pitchFamily="34" charset="0"/>
                      </a:endParaRPr>
                    </a:p>
                  </a:txBody>
                  <a:tcPr marL="68580" marR="68580" marT="0" marB="0"/>
                </a:tc>
              </a:tr>
              <a:tr h="365522">
                <a:tc>
                  <a:txBody>
                    <a:bodyPr/>
                    <a:lstStyle/>
                    <a:p>
                      <a:pPr marL="0" marR="0">
                        <a:spcBef>
                          <a:spcPts val="0"/>
                        </a:spcBef>
                        <a:spcAft>
                          <a:spcPts val="0"/>
                        </a:spcAft>
                      </a:pPr>
                      <a:r>
                        <a:rPr lang="el-GR" sz="900" dirty="0">
                          <a:latin typeface="Arial" pitchFamily="34" charset="0"/>
                          <a:ea typeface="Calibri"/>
                          <a:cs typeface="Arial" pitchFamily="34" charset="0"/>
                        </a:rPr>
                        <a:t>Δημιουργία φόρμας εισαγωγής πεδίων για αναζήτηση στον εγγεγραμμένο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δημιουργίας φόρμας αναζήτησης εγγεγραμμένου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1</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17/11/2018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17/11/2018</a:t>
                      </a:r>
                      <a:endParaRPr lang="en-US" sz="900" dirty="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Χρονοδιάγραμμα Ανάπτυξης</a:t>
            </a:r>
            <a:endParaRPr lang="en-US" dirty="0"/>
          </a:p>
        </p:txBody>
      </p:sp>
      <p:graphicFrame>
        <p:nvGraphicFramePr>
          <p:cNvPr id="4" name="3 - Θέση περιεχομένου"/>
          <p:cNvGraphicFramePr>
            <a:graphicFrameLocks noGrp="1"/>
          </p:cNvGraphicFramePr>
          <p:nvPr>
            <p:ph sz="quarter" idx="1"/>
          </p:nvPr>
        </p:nvGraphicFramePr>
        <p:xfrm>
          <a:off x="357158" y="1428736"/>
          <a:ext cx="8504240" cy="4639972"/>
        </p:xfrm>
        <a:graphic>
          <a:graphicData uri="http://schemas.openxmlformats.org/drawingml/2006/table">
            <a:tbl>
              <a:tblPr firstRow="1" bandRow="1">
                <a:tableStyleId>{5C22544A-7EE6-4342-B048-85BDC9FD1C3A}</a:tableStyleId>
              </a:tblPr>
              <a:tblGrid>
                <a:gridCol w="1269979"/>
                <a:gridCol w="2286016"/>
                <a:gridCol w="642942"/>
                <a:gridCol w="785818"/>
                <a:gridCol w="785818"/>
                <a:gridCol w="714380"/>
                <a:gridCol w="956257"/>
                <a:gridCol w="1063030"/>
              </a:tblGrid>
              <a:tr h="401627">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Πακέτο Εργασίας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Περιγραφή Απαίτησης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US" sz="800" kern="1200" dirty="0">
                          <a:solidFill>
                            <a:schemeClr val="dk1"/>
                          </a:solidFill>
                          <a:latin typeface="Arial" pitchFamily="34" charset="0"/>
                          <a:ea typeface="Calibri"/>
                          <a:cs typeface="Arial" pitchFamily="34" charset="0"/>
                        </a:rPr>
                        <a:t>Workload </a:t>
                      </a:r>
                      <a:r>
                        <a:rPr kumimoji="0" lang="el-GR" sz="800" kern="1200" dirty="0">
                          <a:solidFill>
                            <a:schemeClr val="dk1"/>
                          </a:solidFill>
                          <a:latin typeface="Arial" pitchFamily="34" charset="0"/>
                          <a:ea typeface="Calibri"/>
                          <a:cs typeface="Arial" pitchFamily="34" charset="0"/>
                        </a:rPr>
                        <a:t>σε ώρες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Υπεύθυνος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Άλλο άτομο</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Κατάσταση</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Προβλεπόμενη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Πραγματική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Δημιουργία αλληλεπίδρασης με </a:t>
                      </a:r>
                      <a:r>
                        <a:rPr kumimoji="0" lang="en-US" sz="900" kern="1200" dirty="0">
                          <a:solidFill>
                            <a:schemeClr val="dk1"/>
                          </a:solidFill>
                          <a:latin typeface="Arial" pitchFamily="34" charset="0"/>
                          <a:ea typeface="Calibri"/>
                          <a:cs typeface="Arial" pitchFamily="34" charset="0"/>
                        </a:rPr>
                        <a:t>API</a:t>
                      </a:r>
                      <a:r>
                        <a:rPr kumimoji="0" lang="el-GR" sz="900" kern="1200" dirty="0">
                          <a:solidFill>
                            <a:schemeClr val="dk1"/>
                          </a:solidFill>
                          <a:latin typeface="Arial" pitchFamily="34" charset="0"/>
                          <a:ea typeface="Calibri"/>
                          <a:cs typeface="Arial" pitchFamily="34" charset="0"/>
                        </a:rPr>
                        <a:t> του απλού χρήστη και εμφάνιση συγγραμμάτων</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Συγγραφή κώδικα για άντληση δεδομένων από </a:t>
                      </a:r>
                      <a:r>
                        <a:rPr kumimoji="0" lang="en-US" sz="900" kern="1200" dirty="0">
                          <a:solidFill>
                            <a:schemeClr val="dk1"/>
                          </a:solidFill>
                          <a:latin typeface="Arial" pitchFamily="34" charset="0"/>
                          <a:ea typeface="Calibri"/>
                          <a:cs typeface="Arial" pitchFamily="34" charset="0"/>
                        </a:rPr>
                        <a:t>API</a:t>
                      </a:r>
                      <a:r>
                        <a:rPr kumimoji="0" lang="el-GR" sz="900" kern="1200" dirty="0">
                          <a:solidFill>
                            <a:schemeClr val="dk1"/>
                          </a:solidFill>
                          <a:latin typeface="Arial" pitchFamily="34" charset="0"/>
                          <a:ea typeface="Calibri"/>
                          <a:cs typeface="Arial" pitchFamily="34" charset="0"/>
                        </a:rPr>
                        <a:t> και εμφάνιση αυτών. Συγγραφή κώδικα για όλα τα κριτήρια αναζήτησης που θα έχει ο απλός χρήστης</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GB" sz="900" kern="1200" dirty="0">
                          <a:solidFill>
                            <a:schemeClr val="dk1"/>
                          </a:solidFill>
                          <a:latin typeface="Arial" pitchFamily="34" charset="0"/>
                          <a:ea typeface="Calibri"/>
                          <a:cs typeface="Arial" pitchFamily="34" charset="0"/>
                        </a:rPr>
                        <a:t>3</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Φιλιππάκης</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ΟΚ</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17/11/2018</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17/11/2018</a:t>
                      </a:r>
                      <a:endParaRPr kumimoji="0" lang="en-US" sz="9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Δημιουργία αλληλεπίδρασης με </a:t>
                      </a:r>
                      <a:r>
                        <a:rPr kumimoji="0" lang="en-US" sz="900" kern="1200" dirty="0">
                          <a:solidFill>
                            <a:schemeClr val="dk1"/>
                          </a:solidFill>
                          <a:latin typeface="Arial" pitchFamily="34" charset="0"/>
                          <a:ea typeface="Calibri"/>
                          <a:cs typeface="Arial" pitchFamily="34" charset="0"/>
                        </a:rPr>
                        <a:t>API</a:t>
                      </a:r>
                      <a:r>
                        <a:rPr kumimoji="0" lang="el-GR" sz="900" kern="1200" dirty="0">
                          <a:solidFill>
                            <a:schemeClr val="dk1"/>
                          </a:solidFill>
                          <a:latin typeface="Arial" pitchFamily="34" charset="0"/>
                          <a:ea typeface="Calibri"/>
                          <a:cs typeface="Arial" pitchFamily="34" charset="0"/>
                        </a:rPr>
                        <a:t> του εγγεγραμμένου χρήστη και εμφάνιση συγγραμμάτων</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Συγγραφή κώδικα για άντληση δεδομένων από </a:t>
                      </a:r>
                      <a:r>
                        <a:rPr kumimoji="0" lang="en-US" sz="900" kern="1200" dirty="0">
                          <a:solidFill>
                            <a:schemeClr val="dk1"/>
                          </a:solidFill>
                          <a:latin typeface="Arial" pitchFamily="34" charset="0"/>
                          <a:ea typeface="Calibri"/>
                          <a:cs typeface="Arial" pitchFamily="34" charset="0"/>
                        </a:rPr>
                        <a:t>API</a:t>
                      </a:r>
                      <a:r>
                        <a:rPr kumimoji="0" lang="el-GR" sz="900" kern="1200" dirty="0">
                          <a:solidFill>
                            <a:schemeClr val="dk1"/>
                          </a:solidFill>
                          <a:latin typeface="Arial" pitchFamily="34" charset="0"/>
                          <a:ea typeface="Calibri"/>
                          <a:cs typeface="Arial" pitchFamily="34" charset="0"/>
                        </a:rPr>
                        <a:t> και εμφάνιση αυτών. Συγγραφή κώδικα για όλα τα κριτήρια αναζήτησης που θα έχει ο εγγεγραμμένος χρήστης</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GB" sz="900" kern="1200" dirty="0">
                          <a:solidFill>
                            <a:schemeClr val="dk1"/>
                          </a:solidFill>
                          <a:latin typeface="Arial" pitchFamily="34" charset="0"/>
                          <a:ea typeface="Calibri"/>
                          <a:cs typeface="Arial" pitchFamily="34" charset="0"/>
                        </a:rPr>
                        <a:t>24</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Φιλιππάκης</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ΟΚ</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17/11/2018</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17/11/2018</a:t>
                      </a:r>
                      <a:endParaRPr kumimoji="0" lang="en-US" sz="9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Εισαγωγή επιλεγμένων συγγραμμάτων εγγεγραμμένου χρήστη στην βάση δεδομένων</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Συγγραφή κώδικα για εισαγωγή επιλεγμένων εγγραφών στην βάση δεδομένων. Έλεγχος και απενεργοποίηση </a:t>
                      </a:r>
                      <a:r>
                        <a:rPr kumimoji="0" lang="en-US" sz="900" kern="1200" dirty="0">
                          <a:solidFill>
                            <a:schemeClr val="dk1"/>
                          </a:solidFill>
                          <a:latin typeface="Arial" pitchFamily="34" charset="0"/>
                          <a:ea typeface="Calibri"/>
                          <a:cs typeface="Arial" pitchFamily="34" charset="0"/>
                        </a:rPr>
                        <a:t>checkbox</a:t>
                      </a:r>
                      <a:r>
                        <a:rPr kumimoji="0" lang="el-GR" sz="900" kern="1200" dirty="0">
                          <a:solidFill>
                            <a:schemeClr val="dk1"/>
                          </a:solidFill>
                          <a:latin typeface="Arial" pitchFamily="34" charset="0"/>
                          <a:ea typeface="Calibri"/>
                          <a:cs typeface="Arial" pitchFamily="34" charset="0"/>
                        </a:rPr>
                        <a:t> συγγραμμάτων που έχει ήδη εισάγει ο χρήστης στην βάση του.</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GB" sz="900" kern="1200" dirty="0">
                          <a:solidFill>
                            <a:schemeClr val="dk1"/>
                          </a:solidFill>
                          <a:latin typeface="Arial" pitchFamily="34" charset="0"/>
                          <a:ea typeface="Calibri"/>
                          <a:cs typeface="Arial" pitchFamily="34" charset="0"/>
                        </a:rPr>
                        <a:t>35</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Φιλιππάκης</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lang="el-GR" sz="900" dirty="0" smtClean="0">
                          <a:latin typeface="Arial" pitchFamily="34" charset="0"/>
                          <a:ea typeface="Calibri"/>
                          <a:cs typeface="Arial" pitchFamily="34" charset="0"/>
                        </a:rPr>
                        <a:t>Τζιώρας</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ΟΚ</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17/11/2018</a:t>
                      </a:r>
                      <a:endParaRPr kumimoji="0" lang="en-US" sz="9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900" kern="1200" dirty="0">
                          <a:solidFill>
                            <a:schemeClr val="dk1"/>
                          </a:solidFill>
                          <a:latin typeface="Arial" pitchFamily="34" charset="0"/>
                          <a:ea typeface="Calibri"/>
                          <a:cs typeface="Arial" pitchFamily="34" charset="0"/>
                        </a:rPr>
                        <a:t>17/11/2018</a:t>
                      </a:r>
                      <a:endParaRPr kumimoji="0" lang="en-US" sz="9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Δημιουργία βάσης δεδομένων εφαρμογής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σε </a:t>
                      </a:r>
                      <a:r>
                        <a:rPr lang="en-US" sz="900" dirty="0">
                          <a:latin typeface="Arial" pitchFamily="34" charset="0"/>
                          <a:ea typeface="Calibri"/>
                          <a:cs typeface="Arial" pitchFamily="34" charset="0"/>
                        </a:rPr>
                        <a:t>sql</a:t>
                      </a:r>
                      <a:r>
                        <a:rPr lang="el-GR" sz="900" dirty="0">
                          <a:latin typeface="Arial" pitchFamily="34" charset="0"/>
                          <a:ea typeface="Calibri"/>
                          <a:cs typeface="Arial" pitchFamily="34" charset="0"/>
                        </a:rPr>
                        <a:t> για δημιουργία βάσης στην εφαρμογή. Πεδία ανά πίνακα και συσχετίσεις αυτών.</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3</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3/11/2018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3/11/2018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Φόρμα </a:t>
                      </a:r>
                      <a:r>
                        <a:rPr lang="en-US" sz="900">
                          <a:latin typeface="Arial" pitchFamily="34" charset="0"/>
                          <a:ea typeface="Calibri"/>
                          <a:cs typeface="Arial" pitchFamily="34" charset="0"/>
                        </a:rPr>
                        <a:t>Login </a:t>
                      </a:r>
                      <a:r>
                        <a:rPr lang="el-GR" sz="900">
                          <a:latin typeface="Arial" pitchFamily="34" charset="0"/>
                          <a:ea typeface="Calibri"/>
                          <a:cs typeface="Arial" pitchFamily="34" charset="0"/>
                        </a:rPr>
                        <a:t>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δημιουργία φόρμας </a:t>
                      </a:r>
                      <a:r>
                        <a:rPr lang="en-US" sz="900" dirty="0">
                          <a:latin typeface="Arial" pitchFamily="34" charset="0"/>
                          <a:ea typeface="Calibri"/>
                          <a:cs typeface="Arial" pitchFamily="34" charset="0"/>
                        </a:rPr>
                        <a:t>Login</a:t>
                      </a:r>
                      <a:r>
                        <a:rPr lang="el-GR" sz="900" dirty="0">
                          <a:latin typeface="Arial" pitchFamily="34" charset="0"/>
                          <a:ea typeface="Calibri"/>
                          <a:cs typeface="Arial" pitchFamily="34" charset="0"/>
                        </a:rPr>
                        <a:t>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6</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Τζιώρας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14/11/2018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341985">
                <a:tc>
                  <a:txBody>
                    <a:bodyPr/>
                    <a:lstStyle/>
                    <a:p>
                      <a:pPr marL="0" marR="0">
                        <a:spcBef>
                          <a:spcPts val="0"/>
                        </a:spcBef>
                        <a:spcAft>
                          <a:spcPts val="0"/>
                        </a:spcAft>
                      </a:pPr>
                      <a:r>
                        <a:rPr lang="el-GR" sz="900">
                          <a:latin typeface="Arial" pitchFamily="34" charset="0"/>
                          <a:ea typeface="Calibri"/>
                          <a:cs typeface="Arial" pitchFamily="34" charset="0"/>
                        </a:rPr>
                        <a:t>Φόρμα Εγγραφής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δημιουργία φόρμας Εγγραφής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6</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n-US" sz="900">
                          <a:latin typeface="Arial" pitchFamily="34" charset="0"/>
                          <a:ea typeface="Calibri"/>
                          <a:cs typeface="Arial" pitchFamily="34" charset="0"/>
                        </a:rPr>
                        <a:t>Logout </a:t>
                      </a:r>
                      <a:r>
                        <a:rPr lang="el-GR" sz="900">
                          <a:latin typeface="Arial" pitchFamily="34" charset="0"/>
                          <a:ea typeface="Calibri"/>
                          <a:cs typeface="Arial" pitchFamily="34" charset="0"/>
                        </a:rPr>
                        <a:t>εγγεγραμμένου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εξαγωγή εγγεγραμμένου χρήστη από εφαρμογή</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2</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Βάσκος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n-US" sz="900">
                          <a:latin typeface="Arial" pitchFamily="34" charset="0"/>
                          <a:ea typeface="Calibri"/>
                          <a:cs typeface="Arial" pitchFamily="34" charset="0"/>
                        </a:rPr>
                        <a:t>Logout </a:t>
                      </a:r>
                      <a:r>
                        <a:rPr lang="el-GR" sz="900">
                          <a:latin typeface="Arial" pitchFamily="34" charset="0"/>
                          <a:ea typeface="Calibri"/>
                          <a:cs typeface="Arial" pitchFamily="34" charset="0"/>
                        </a:rPr>
                        <a:t>διαχειριστή</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εξαγωγή διαχειριστή  από εφαρμογή</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2</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Βάσκος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Χρονοδιάγραμμα Ανάπτυξης</a:t>
            </a:r>
            <a:endParaRPr lang="en-US" dirty="0"/>
          </a:p>
        </p:txBody>
      </p:sp>
      <p:graphicFrame>
        <p:nvGraphicFramePr>
          <p:cNvPr id="4" name="3 - Θέση περιεχομένου"/>
          <p:cNvGraphicFramePr>
            <a:graphicFrameLocks noGrp="1"/>
          </p:cNvGraphicFramePr>
          <p:nvPr>
            <p:ph sz="quarter" idx="1"/>
          </p:nvPr>
        </p:nvGraphicFramePr>
        <p:xfrm>
          <a:off x="357158" y="1428736"/>
          <a:ext cx="8556655" cy="4209126"/>
        </p:xfrm>
        <a:graphic>
          <a:graphicData uri="http://schemas.openxmlformats.org/drawingml/2006/table">
            <a:tbl>
              <a:tblPr firstRow="1" bandRow="1">
                <a:tableStyleId>{5C22544A-7EE6-4342-B048-85BDC9FD1C3A}</a:tableStyleId>
              </a:tblPr>
              <a:tblGrid>
                <a:gridCol w="1555731"/>
                <a:gridCol w="2230483"/>
                <a:gridCol w="627037"/>
                <a:gridCol w="714380"/>
                <a:gridCol w="785818"/>
                <a:gridCol w="785818"/>
                <a:gridCol w="857256"/>
                <a:gridCol w="1000132"/>
              </a:tblGrid>
              <a:tr h="401627">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Πακέτο Εργασίας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Περιγραφή Απαίτησης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US" sz="800" kern="1200" dirty="0">
                          <a:solidFill>
                            <a:schemeClr val="dk1"/>
                          </a:solidFill>
                          <a:latin typeface="Arial" pitchFamily="34" charset="0"/>
                          <a:ea typeface="Calibri"/>
                          <a:cs typeface="Arial" pitchFamily="34" charset="0"/>
                        </a:rPr>
                        <a:t>Workload </a:t>
                      </a:r>
                      <a:r>
                        <a:rPr kumimoji="0" lang="el-GR" sz="800" kern="1200" dirty="0">
                          <a:solidFill>
                            <a:schemeClr val="dk1"/>
                          </a:solidFill>
                          <a:latin typeface="Arial" pitchFamily="34" charset="0"/>
                          <a:ea typeface="Calibri"/>
                          <a:cs typeface="Arial" pitchFamily="34" charset="0"/>
                        </a:rPr>
                        <a:t>σε ώρες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Υπεύθυνος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Άλλο άτομο</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Κατάσταση</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Προβλεπόμενη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Πραγματική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spcBef>
                          <a:spcPts val="0"/>
                        </a:spcBef>
                        <a:spcAft>
                          <a:spcPts val="0"/>
                        </a:spcAft>
                      </a:pPr>
                      <a:r>
                        <a:rPr lang="el-GR" sz="900" dirty="0">
                          <a:latin typeface="Arial" pitchFamily="34" charset="0"/>
                          <a:ea typeface="Calibri"/>
                          <a:cs typeface="Arial" pitchFamily="34" charset="0"/>
                        </a:rPr>
                        <a:t>Λειτουργικότητα αντίστροφης μέτρησης χρόνου εγγεγραμμένου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αντίστροφη μέτρηση χρόνου</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Τζιώρας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14/11/2018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Αλληλεπίδραση φόρμας </a:t>
                      </a:r>
                      <a:r>
                        <a:rPr lang="en-US" sz="900">
                          <a:latin typeface="Arial" pitchFamily="34" charset="0"/>
                          <a:ea typeface="Calibri"/>
                          <a:cs typeface="Arial" pitchFamily="34" charset="0"/>
                        </a:rPr>
                        <a:t>Login</a:t>
                      </a:r>
                      <a:r>
                        <a:rPr lang="el-GR" sz="900">
                          <a:latin typeface="Arial" pitchFamily="34" charset="0"/>
                          <a:ea typeface="Calibri"/>
                          <a:cs typeface="Arial" pitchFamily="34" charset="0"/>
                        </a:rPr>
                        <a:t> με βάση δεδομένων</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πιστοποίηση στοιχείων χρήστη με βάση δεδομένων</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4</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Τζιώρας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Βάσκος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14/11/2018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Αλληλεπίδραση φόρμας εγγραφής με βάση δεδομένων</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εισαγωγή στοιχείων χρήστη στην βάση δεδομένων</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4</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Βάσκος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14/11/2018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624867">
                <a:tc>
                  <a:txBody>
                    <a:bodyPr/>
                    <a:lstStyle/>
                    <a:p>
                      <a:pPr marL="0" marR="0">
                        <a:spcBef>
                          <a:spcPts val="0"/>
                        </a:spcBef>
                        <a:spcAft>
                          <a:spcPts val="0"/>
                        </a:spcAft>
                      </a:pPr>
                      <a:r>
                        <a:rPr lang="el-GR" sz="900">
                          <a:latin typeface="Arial" pitchFamily="34" charset="0"/>
                          <a:ea typeface="Calibri"/>
                          <a:cs typeface="Arial" pitchFamily="34" charset="0"/>
                        </a:rPr>
                        <a:t>Δημιουργία κατάλληλης κρυπτογράφησης κωδικού πρόσβασης εγγεγραμμένου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κρυπτογράφηση κωδικού πρόσβασης εγγεγραμμένου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1</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14/11/2018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14/11/2018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Δημιουργία εμφάνισης συγγραμμάτων βάσης και διαχείριση αυτών εγγραμμένου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εμφάνιση συγγραμμάτων που είναι αποθηκευμένα στην βάση, λειτουργίες τροποποίησης, διαγραφής αυτών από εγγραμμένο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28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02/01/2019</a:t>
                      </a:r>
                      <a:endParaRPr lang="en-US" sz="900" dirty="0">
                        <a:latin typeface="Arial" pitchFamily="34" charset="0"/>
                        <a:ea typeface="Times New Roman"/>
                        <a:cs typeface="Arial" pitchFamily="34" charset="0"/>
                      </a:endParaRPr>
                    </a:p>
                  </a:txBody>
                  <a:tcPr marL="68580" marR="68580" marT="0" marB="0"/>
                </a:tc>
              </a:tr>
              <a:tr h="617232">
                <a:tc>
                  <a:txBody>
                    <a:bodyPr/>
                    <a:lstStyle/>
                    <a:p>
                      <a:pPr marL="0" marR="0">
                        <a:spcBef>
                          <a:spcPts val="0"/>
                        </a:spcBef>
                        <a:spcAft>
                          <a:spcPts val="0"/>
                        </a:spcAft>
                      </a:pPr>
                      <a:r>
                        <a:rPr lang="el-GR" sz="900" dirty="0">
                          <a:latin typeface="Arial" pitchFamily="34" charset="0"/>
                          <a:ea typeface="Calibri"/>
                          <a:cs typeface="Arial" pitchFamily="34" charset="0"/>
                        </a:rPr>
                        <a:t>Δημιουργία φόρμας εισαγωγής νέων δημοσιεύσεων από εγγεγραμμένο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εισαγωγή νέων δημοσιεύσεων εγγεγραμμένου χρήστη στην βάση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1</a:t>
                      </a:r>
                      <a:r>
                        <a:rPr lang="en-GB" sz="900" dirty="0" smtClean="0">
                          <a:latin typeface="Arial" pitchFamily="34" charset="0"/>
                          <a:ea typeface="Calibri"/>
                          <a:cs typeface="Arial" pitchFamily="34" charset="0"/>
                        </a:rPr>
                        <a:t>5</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02/01/2019</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r>
              <a:tr h="370840">
                <a:tc>
                  <a:txBody>
                    <a:bodyPr/>
                    <a:lstStyle/>
                    <a:p>
                      <a:pPr marL="0" marR="0">
                        <a:spcBef>
                          <a:spcPts val="0"/>
                        </a:spcBef>
                        <a:spcAft>
                          <a:spcPts val="0"/>
                        </a:spcAft>
                      </a:pPr>
                      <a:r>
                        <a:rPr lang="el-GR" sz="900">
                          <a:latin typeface="Arial" pitchFamily="34" charset="0"/>
                          <a:ea typeface="Calibri"/>
                          <a:cs typeface="Arial" pitchFamily="34" charset="0"/>
                        </a:rPr>
                        <a:t>Δημιουργία πεδίου για γρήγορη αναζήτηση συγγραμμάτων βάσης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γρήγορη αναζήτηση συγγραμμάτων που υπάρχουν στην βάση του εγγεγραμμένου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2</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Τζιώρας</a:t>
                      </a:r>
                      <a:endParaRPr lang="en-US" sz="90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02/01/2019</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Χρονοδιάγραμμα Ανάπτυξης</a:t>
            </a:r>
            <a:endParaRPr lang="en-US" dirty="0"/>
          </a:p>
        </p:txBody>
      </p:sp>
      <p:graphicFrame>
        <p:nvGraphicFramePr>
          <p:cNvPr id="4" name="3 - Θέση περιεχομένου"/>
          <p:cNvGraphicFramePr>
            <a:graphicFrameLocks noGrp="1"/>
          </p:cNvGraphicFramePr>
          <p:nvPr>
            <p:ph sz="quarter" idx="1"/>
          </p:nvPr>
        </p:nvGraphicFramePr>
        <p:xfrm>
          <a:off x="301625" y="1527175"/>
          <a:ext cx="8556655" cy="4668827"/>
        </p:xfrm>
        <a:graphic>
          <a:graphicData uri="http://schemas.openxmlformats.org/drawingml/2006/table">
            <a:tbl>
              <a:tblPr firstRow="1" bandRow="1">
                <a:tableStyleId>{5C22544A-7EE6-4342-B048-85BDC9FD1C3A}</a:tableStyleId>
              </a:tblPr>
              <a:tblGrid>
                <a:gridCol w="1341417"/>
                <a:gridCol w="2428892"/>
                <a:gridCol w="642942"/>
                <a:gridCol w="785818"/>
                <a:gridCol w="785818"/>
                <a:gridCol w="785818"/>
                <a:gridCol w="928694"/>
                <a:gridCol w="857256"/>
              </a:tblGrid>
              <a:tr h="401627">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Πακέτο Εργασίας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Περιγραφή Απαίτησης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US" sz="800" kern="1200" dirty="0">
                          <a:solidFill>
                            <a:schemeClr val="dk1"/>
                          </a:solidFill>
                          <a:latin typeface="Arial" pitchFamily="34" charset="0"/>
                          <a:ea typeface="Calibri"/>
                          <a:cs typeface="Arial" pitchFamily="34" charset="0"/>
                        </a:rPr>
                        <a:t>Workload </a:t>
                      </a:r>
                      <a:r>
                        <a:rPr kumimoji="0" lang="el-GR" sz="800" kern="1200" dirty="0">
                          <a:solidFill>
                            <a:schemeClr val="dk1"/>
                          </a:solidFill>
                          <a:latin typeface="Arial" pitchFamily="34" charset="0"/>
                          <a:ea typeface="Calibri"/>
                          <a:cs typeface="Arial" pitchFamily="34" charset="0"/>
                        </a:rPr>
                        <a:t>σε ώρες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Υπεύθυνος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Άλλο άτομο</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Κατάσταση</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Προβλεπόμενη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Πραγματική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spcBef>
                          <a:spcPts val="0"/>
                        </a:spcBef>
                        <a:spcAft>
                          <a:spcPts val="0"/>
                        </a:spcAft>
                      </a:pPr>
                      <a:r>
                        <a:rPr lang="el-GR" sz="900" dirty="0">
                          <a:latin typeface="Arial" pitchFamily="34" charset="0"/>
                          <a:ea typeface="Calibri"/>
                          <a:cs typeface="Arial" pitchFamily="34" charset="0"/>
                        </a:rPr>
                        <a:t>Δημιουργία εμφάνισης χρηστών που είναι εγγεγραμμένοι στην βάση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εμφάνιση εγγεγραμμένων χρηστών στην βάση, λειτουργίες τροποποίησης, διαγραφής αυτών από διαχειριστή (φόρμες, αλληλεπίδραση με βάση)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3</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p>
                      <a:pPr marL="0" marR="0">
                        <a:spcBef>
                          <a:spcPts val="0"/>
                        </a:spcBef>
                        <a:spcAft>
                          <a:spcPts val="0"/>
                        </a:spcAft>
                      </a:pP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30/12/2018</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r>
              <a:tr h="370840">
                <a:tc>
                  <a:txBody>
                    <a:bodyPr/>
                    <a:lstStyle/>
                    <a:p>
                      <a:pPr marL="0" marR="0">
                        <a:spcBef>
                          <a:spcPts val="0"/>
                        </a:spcBef>
                        <a:spcAft>
                          <a:spcPts val="0"/>
                        </a:spcAft>
                      </a:pPr>
                      <a:r>
                        <a:rPr lang="el-GR" sz="900">
                          <a:latin typeface="Arial" pitchFamily="34" charset="0"/>
                          <a:ea typeface="Calibri"/>
                          <a:cs typeface="Arial" pitchFamily="34" charset="0"/>
                        </a:rPr>
                        <a:t>Δημιουργία εμφάνισης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 στην αρχική σελίδα απλού 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εμφάνιση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 στην αρχική σελίδα απλού χρήστη (φόρμα, αλληλεπίδραση με αντίστοιχα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Φιλιππάκης</a:t>
                      </a:r>
                      <a:endParaRPr lang="en-US" sz="90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dirty="0">
                          <a:latin typeface="Arial" pitchFamily="34" charset="0"/>
                          <a:ea typeface="Calibri"/>
                          <a:cs typeface="Arial" pitchFamily="34" charset="0"/>
                        </a:rPr>
                        <a:t>Δημιουργία εμφάνισης </a:t>
                      </a:r>
                      <a:r>
                        <a:rPr lang="en-US" sz="900" dirty="0">
                          <a:latin typeface="Arial" pitchFamily="34" charset="0"/>
                          <a:ea typeface="Calibri"/>
                          <a:cs typeface="Arial" pitchFamily="34" charset="0"/>
                        </a:rPr>
                        <a:t>RSS</a:t>
                      </a:r>
                      <a:r>
                        <a:rPr lang="el-GR" sz="900" dirty="0">
                          <a:latin typeface="Arial" pitchFamily="34" charset="0"/>
                          <a:ea typeface="Calibri"/>
                          <a:cs typeface="Arial" pitchFamily="34" charset="0"/>
                        </a:rPr>
                        <a:t> στην αρχική σελίδα εγγεγραμμένου χρήστη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για εμφάνιση </a:t>
                      </a:r>
                      <a:r>
                        <a:rPr lang="en-US" sz="900" dirty="0">
                          <a:latin typeface="Arial" pitchFamily="34" charset="0"/>
                          <a:ea typeface="Calibri"/>
                          <a:cs typeface="Arial" pitchFamily="34" charset="0"/>
                        </a:rPr>
                        <a:t>RSS</a:t>
                      </a:r>
                      <a:r>
                        <a:rPr lang="el-GR" sz="900" dirty="0">
                          <a:latin typeface="Arial" pitchFamily="34" charset="0"/>
                          <a:ea typeface="Calibri"/>
                          <a:cs typeface="Arial" pitchFamily="34" charset="0"/>
                        </a:rPr>
                        <a:t> στην αρχική σελίδα εγγεγραμμένου χρήστη (φόρμα, αλληλεπίδραση με βάση)</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3</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Εμφάνιση στοιχείων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 στο μενού του διαχειριστή</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εμφάνιση εγγεγραμμένων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 στην βάση, λειτουργίες τροποποίησης, διαγραφής αυτών από διαχειριστή (φόρμες, λειτουργικότητα, αλληλεπίδραση με βάση)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20/12/2018</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20/12/2018</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r>
              <a:tr h="370840">
                <a:tc>
                  <a:txBody>
                    <a:bodyPr/>
                    <a:lstStyle/>
                    <a:p>
                      <a:pPr marL="0" marR="0">
                        <a:spcBef>
                          <a:spcPts val="0"/>
                        </a:spcBef>
                        <a:spcAft>
                          <a:spcPts val="0"/>
                        </a:spcAft>
                      </a:pPr>
                      <a:r>
                        <a:rPr lang="el-GR" sz="900">
                          <a:latin typeface="Arial" pitchFamily="34" charset="0"/>
                          <a:ea typeface="Calibri"/>
                          <a:cs typeface="Arial" pitchFamily="34" charset="0"/>
                        </a:rPr>
                        <a:t>Φόρμα εισαγωγής νέων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 από μενού διαχειριστή</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για εισαγωγή νέων </a:t>
                      </a:r>
                      <a:r>
                        <a:rPr lang="en-US" sz="900">
                          <a:latin typeface="Arial" pitchFamily="34" charset="0"/>
                          <a:ea typeface="Calibri"/>
                          <a:cs typeface="Arial" pitchFamily="34" charset="0"/>
                        </a:rPr>
                        <a:t>RSS</a:t>
                      </a:r>
                      <a:r>
                        <a:rPr lang="el-GR" sz="900">
                          <a:latin typeface="Arial" pitchFamily="34" charset="0"/>
                          <a:ea typeface="Calibri"/>
                          <a:cs typeface="Arial" pitchFamily="34" charset="0"/>
                        </a:rPr>
                        <a:t> στην βάση δεδομένων από διαχειριστή (φόρμα, αλληλεπίδραση με βάση) </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Φιλιππάκης</a:t>
                      </a:r>
                      <a:endParaRPr lang="en-US" sz="90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20/12/2018</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20/12/2018</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r>
              <a:tr h="370840">
                <a:tc>
                  <a:txBody>
                    <a:bodyPr/>
                    <a:lstStyle/>
                    <a:p>
                      <a:pPr marL="0" marR="0">
                        <a:spcBef>
                          <a:spcPts val="0"/>
                        </a:spcBef>
                        <a:spcAft>
                          <a:spcPts val="0"/>
                        </a:spcAft>
                      </a:pPr>
                      <a:r>
                        <a:rPr lang="el-GR" sz="900" dirty="0">
                          <a:latin typeface="Arial" pitchFamily="34" charset="0"/>
                          <a:ea typeface="Calibri"/>
                          <a:cs typeface="Arial" pitchFamily="34" charset="0"/>
                        </a:rPr>
                        <a:t>Δημιουργία σελίδας ποιοι είμαστε</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με το κείμενο που θα εμφανίζεται </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a:latin typeface="Arial" pitchFamily="34" charset="0"/>
                          <a:ea typeface="Calibri"/>
                          <a:cs typeface="Arial" pitchFamily="34" charset="0"/>
                        </a:rPr>
                        <a:t>Βάσκος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4/12/2018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Δημιουργία σελίδας με οδηγίες εφαρμογής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Συγγραφή κώδικα με το κείμενο που θα εμφανίζεται </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3</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4/12/2018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Δημιουργία σελίδας με ενημερωτικά στοιχεία για το </a:t>
                      </a:r>
                      <a:r>
                        <a:rPr lang="en-US" sz="900">
                          <a:latin typeface="Arial" pitchFamily="34" charset="0"/>
                          <a:ea typeface="Calibri"/>
                          <a:cs typeface="Arial" pitchFamily="34" charset="0"/>
                        </a:rPr>
                        <a:t>API</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κώδικα με το κείμενο που θα εμφανίζεται </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a:latin typeface="Arial" pitchFamily="34" charset="0"/>
                          <a:ea typeface="Calibri"/>
                          <a:cs typeface="Arial" pitchFamily="34" charset="0"/>
                        </a:rPr>
                        <a:t>------------</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4/12/2018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Ανέβασμα βάσης και εφαρμογής στον </a:t>
                      </a:r>
                      <a:r>
                        <a:rPr lang="en-US" sz="900">
                          <a:latin typeface="Arial" pitchFamily="34" charset="0"/>
                          <a:ea typeface="Calibri"/>
                          <a:cs typeface="Arial" pitchFamily="34" charset="0"/>
                        </a:rPr>
                        <a:t>server</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Διαδικασία για να ανέβει η βάση και η εφαρμογή στον </a:t>
                      </a:r>
                      <a:r>
                        <a:rPr lang="en-US" sz="900">
                          <a:latin typeface="Arial" pitchFamily="34" charset="0"/>
                          <a:ea typeface="Calibri"/>
                          <a:cs typeface="Arial" pitchFamily="34" charset="0"/>
                        </a:rPr>
                        <a:t>server</a:t>
                      </a:r>
                      <a:r>
                        <a:rPr lang="el-GR" sz="900">
                          <a:latin typeface="Arial" pitchFamily="34" charset="0"/>
                          <a:ea typeface="Calibri"/>
                          <a:cs typeface="Arial" pitchFamily="34" charset="0"/>
                        </a:rPr>
                        <a:t> (κατάλληλη ρύθμιση) </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1</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Τζιώρας</a:t>
                      </a:r>
                      <a:endParaRPr lang="en-US" sz="90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8/1/2018</a:t>
                      </a:r>
                      <a:endParaRPr lang="en-US" sz="900" dirty="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Χρονοδιάγραμμα Ανάπτυξης</a:t>
            </a:r>
            <a:endParaRPr lang="en-US" dirty="0"/>
          </a:p>
        </p:txBody>
      </p:sp>
      <p:graphicFrame>
        <p:nvGraphicFramePr>
          <p:cNvPr id="4" name="3 - Θέση περιεχομένου"/>
          <p:cNvGraphicFramePr>
            <a:graphicFrameLocks noGrp="1"/>
          </p:cNvGraphicFramePr>
          <p:nvPr>
            <p:ph sz="quarter" idx="1"/>
          </p:nvPr>
        </p:nvGraphicFramePr>
        <p:xfrm>
          <a:off x="301625" y="1527175"/>
          <a:ext cx="8556655" cy="2555547"/>
        </p:xfrm>
        <a:graphic>
          <a:graphicData uri="http://schemas.openxmlformats.org/drawingml/2006/table">
            <a:tbl>
              <a:tblPr firstRow="1" bandRow="1">
                <a:tableStyleId>{5C22544A-7EE6-4342-B048-85BDC9FD1C3A}</a:tableStyleId>
              </a:tblPr>
              <a:tblGrid>
                <a:gridCol w="1063030"/>
                <a:gridCol w="2635841"/>
                <a:gridCol w="642942"/>
                <a:gridCol w="785818"/>
                <a:gridCol w="785818"/>
                <a:gridCol w="857256"/>
                <a:gridCol w="928694"/>
                <a:gridCol w="857256"/>
              </a:tblGrid>
              <a:tr h="401627">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Πακέτο Εργασίας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Περιγραφή Απαίτησης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US" sz="800" kern="1200" dirty="0">
                          <a:solidFill>
                            <a:schemeClr val="dk1"/>
                          </a:solidFill>
                          <a:latin typeface="Arial" pitchFamily="34" charset="0"/>
                          <a:ea typeface="Calibri"/>
                          <a:cs typeface="Arial" pitchFamily="34" charset="0"/>
                        </a:rPr>
                        <a:t>Workload </a:t>
                      </a:r>
                      <a:r>
                        <a:rPr kumimoji="0" lang="el-GR" sz="800" kern="1200" dirty="0">
                          <a:solidFill>
                            <a:schemeClr val="dk1"/>
                          </a:solidFill>
                          <a:latin typeface="Arial" pitchFamily="34" charset="0"/>
                          <a:ea typeface="Calibri"/>
                          <a:cs typeface="Arial" pitchFamily="34" charset="0"/>
                        </a:rPr>
                        <a:t>σε ώρες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Υπεύθυνος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Άλλο άτομο</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Κατάσταση</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Προβλεπόμενη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Πραγματική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spcBef>
                          <a:spcPts val="0"/>
                        </a:spcBef>
                        <a:spcAft>
                          <a:spcPts val="0"/>
                        </a:spcAft>
                      </a:pPr>
                      <a:r>
                        <a:rPr lang="el-GR" sz="900" dirty="0">
                          <a:latin typeface="Arial" pitchFamily="34" charset="0"/>
                          <a:ea typeface="Calibri"/>
                          <a:cs typeface="Arial" pitchFamily="34" charset="0"/>
                        </a:rPr>
                        <a:t>Δοκιμή σωστής λειτουργικότητας εφαρμογής σε όλες τις συσκευές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Έλεγχος της εφαρμογής ότι ανταποκρίνεται ορθά σε όλες τις συσκευές που μπορεί να χρησιμοποιήσει ένας χρήστης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dirty="0">
                          <a:latin typeface="Arial" pitchFamily="34" charset="0"/>
                          <a:ea typeface="Calibri"/>
                          <a:cs typeface="Arial" pitchFamily="34" charset="0"/>
                        </a:rPr>
                        <a:t>5</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Τζιώρας, Κουκάρας, 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a:latin typeface="Arial" pitchFamily="34" charset="0"/>
                          <a:ea typeface="Calibri"/>
                          <a:cs typeface="Arial" pitchFamily="34" charset="0"/>
                        </a:rPr>
                        <a:t>Έλεγχος </a:t>
                      </a:r>
                      <a:r>
                        <a:rPr lang="en-US" sz="900">
                          <a:latin typeface="Arial" pitchFamily="34" charset="0"/>
                          <a:ea typeface="Calibri"/>
                          <a:cs typeface="Arial" pitchFamily="34" charset="0"/>
                        </a:rPr>
                        <a:t>User Experience </a:t>
                      </a:r>
                      <a:r>
                        <a:rPr lang="el-GR" sz="900">
                          <a:latin typeface="Arial" pitchFamily="34" charset="0"/>
                          <a:ea typeface="Calibri"/>
                          <a:cs typeface="Arial" pitchFamily="34" charset="0"/>
                        </a:rPr>
                        <a:t>χρήστη</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Δημιουργία </a:t>
                      </a:r>
                      <a:r>
                        <a:rPr lang="el-GR" sz="900" dirty="0" smtClean="0">
                          <a:latin typeface="Arial" pitchFamily="34" charset="0"/>
                          <a:ea typeface="Calibri"/>
                          <a:cs typeface="Arial" pitchFamily="34" charset="0"/>
                        </a:rPr>
                        <a:t>ερωτηματολογίου</a:t>
                      </a:r>
                      <a:r>
                        <a:rPr lang="el-GR" sz="900" baseline="0" dirty="0" smtClean="0">
                          <a:latin typeface="Arial" pitchFamily="34" charset="0"/>
                          <a:ea typeface="Calibri"/>
                          <a:cs typeface="Arial" pitchFamily="34" charset="0"/>
                        </a:rPr>
                        <a:t> ,</a:t>
                      </a:r>
                      <a:r>
                        <a:rPr lang="el-GR" sz="900" dirty="0" smtClean="0">
                          <a:latin typeface="Arial" pitchFamily="34" charset="0"/>
                          <a:ea typeface="Calibri"/>
                          <a:cs typeface="Arial" pitchFamily="34" charset="0"/>
                        </a:rPr>
                        <a:t> </a:t>
                      </a:r>
                      <a:r>
                        <a:rPr lang="el-GR" sz="900" dirty="0">
                          <a:latin typeface="Arial" pitchFamily="34" charset="0"/>
                          <a:ea typeface="Calibri"/>
                          <a:cs typeface="Arial" pitchFamily="34" charset="0"/>
                        </a:rPr>
                        <a:t>έτσι ώστε να αξιολογηθεί η </a:t>
                      </a:r>
                      <a:r>
                        <a:rPr lang="el-GR" sz="900" dirty="0" smtClean="0">
                          <a:latin typeface="Arial" pitchFamily="34" charset="0"/>
                          <a:ea typeface="Calibri"/>
                          <a:cs typeface="Arial" pitchFamily="34" charset="0"/>
                        </a:rPr>
                        <a:t> </a:t>
                      </a:r>
                      <a:r>
                        <a:rPr lang="el-GR" sz="900" dirty="0">
                          <a:latin typeface="Arial" pitchFamily="34" charset="0"/>
                          <a:ea typeface="Calibri"/>
                          <a:cs typeface="Arial" pitchFamily="34" charset="0"/>
                        </a:rPr>
                        <a:t>χρήση της εφαρμογής </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30/12/2018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30/12/2018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dirty="0" smtClean="0">
                          <a:latin typeface="Arial" pitchFamily="34" charset="0"/>
                          <a:ea typeface="Times New Roman"/>
                          <a:cs typeface="Arial" pitchFamily="34" charset="0"/>
                        </a:rPr>
                        <a:t>Ερωτηματολόγιο</a:t>
                      </a:r>
                    </a:p>
                    <a:p>
                      <a:pPr marL="0" marR="0">
                        <a:spcBef>
                          <a:spcPts val="0"/>
                        </a:spcBef>
                        <a:spcAft>
                          <a:spcPts val="0"/>
                        </a:spcAft>
                      </a:pPr>
                      <a:r>
                        <a:rPr lang="el-GR" sz="900" dirty="0" smtClean="0">
                          <a:latin typeface="Arial" pitchFamily="34" charset="0"/>
                          <a:ea typeface="Times New Roman"/>
                          <a:cs typeface="Arial" pitchFamily="34" charset="0"/>
                        </a:rPr>
                        <a:t>στην εφαρμογή</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Ενσωμάτωση</a:t>
                      </a:r>
                      <a:r>
                        <a:rPr lang="el-GR" sz="900" baseline="0" dirty="0" smtClean="0">
                          <a:latin typeface="Arial" pitchFamily="34" charset="0"/>
                          <a:ea typeface="Times New Roman"/>
                          <a:cs typeface="Arial" pitchFamily="34" charset="0"/>
                        </a:rPr>
                        <a:t> του ερωτηματολογίου στο </a:t>
                      </a:r>
                      <a:r>
                        <a:rPr lang="en-US" sz="900" baseline="0" dirty="0" smtClean="0">
                          <a:latin typeface="Arial" pitchFamily="34" charset="0"/>
                          <a:ea typeface="Times New Roman"/>
                          <a:cs typeface="Arial" pitchFamily="34" charset="0"/>
                        </a:rPr>
                        <a:t>navigation menu</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US" sz="900" dirty="0" smtClean="0">
                          <a:latin typeface="Arial" pitchFamily="34" charset="0"/>
                          <a:ea typeface="Times New Roman"/>
                          <a:cs typeface="Arial" pitchFamily="34" charset="0"/>
                        </a:rPr>
                        <a:t>1</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Κουκάρας</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ΟΚ</a:t>
                      </a:r>
                      <a:endParaRPr lang="en-US" sz="900" dirty="0" smtClean="0">
                        <a:latin typeface="Arial" pitchFamily="34" charset="0"/>
                        <a:ea typeface="Times New Roman"/>
                        <a:cs typeface="Arial" pitchFamily="34" charset="0"/>
                      </a:endParaRPr>
                    </a:p>
                    <a:p>
                      <a:pPr marL="0" marR="0">
                        <a:spcBef>
                          <a:spcPts val="0"/>
                        </a:spcBef>
                        <a:spcAft>
                          <a:spcPts val="0"/>
                        </a:spcAft>
                      </a:pP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US" sz="900" dirty="0" smtClean="0">
                          <a:latin typeface="Arial" pitchFamily="34" charset="0"/>
                          <a:ea typeface="Times New Roman"/>
                          <a:cs typeface="Arial" pitchFamily="34" charset="0"/>
                        </a:rPr>
                        <a:t>20/12/2018</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US" sz="900" dirty="0" smtClean="0">
                          <a:latin typeface="Arial" pitchFamily="34" charset="0"/>
                          <a:ea typeface="Times New Roman"/>
                          <a:cs typeface="Arial" pitchFamily="34" charset="0"/>
                        </a:rPr>
                        <a:t>20/12/2018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dirty="0">
                          <a:latin typeface="Arial" pitchFamily="34" charset="0"/>
                          <a:ea typeface="Calibri"/>
                          <a:cs typeface="Arial" pitchFamily="34" charset="0"/>
                        </a:rPr>
                        <a:t>Ενδιάμεση αναφορά εφαρμογής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Συγγραφή ενδιάμεσης αναφοράς εφαρμογής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GB" sz="900">
                          <a:latin typeface="Arial" pitchFamily="34" charset="0"/>
                          <a:ea typeface="Calibri"/>
                          <a:cs typeface="Arial" pitchFamily="34" charset="0"/>
                        </a:rPr>
                        <a:t>5</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Φιλιππάκης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ΟΚ</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10/12/2018</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a:latin typeface="Arial" pitchFamily="34" charset="0"/>
                          <a:ea typeface="Calibri"/>
                          <a:cs typeface="Arial" pitchFamily="34" charset="0"/>
                        </a:rPr>
                        <a:t>10/12/2018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dirty="0">
                          <a:latin typeface="Arial" pitchFamily="34" charset="0"/>
                          <a:ea typeface="Calibri"/>
                          <a:cs typeface="Arial" pitchFamily="34" charset="0"/>
                        </a:rPr>
                        <a:t>Παρουσίαση εφαρμογής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Δημιουργία αρχείου (</a:t>
                      </a:r>
                      <a:r>
                        <a:rPr lang="en-US" sz="900">
                          <a:latin typeface="Arial" pitchFamily="34" charset="0"/>
                          <a:ea typeface="Calibri"/>
                          <a:cs typeface="Arial" pitchFamily="34" charset="0"/>
                        </a:rPr>
                        <a:t>ppt</a:t>
                      </a:r>
                      <a:r>
                        <a:rPr lang="el-GR" sz="900">
                          <a:latin typeface="Arial" pitchFamily="34" charset="0"/>
                          <a:ea typeface="Calibri"/>
                          <a:cs typeface="Arial" pitchFamily="34" charset="0"/>
                        </a:rPr>
                        <a:t>) παρουσίασης εφαρμογής</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3</a:t>
                      </a:r>
                      <a:endParaRPr lang="en-US" sz="90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a:latin typeface="Arial" pitchFamily="34" charset="0"/>
                          <a:ea typeface="Calibri"/>
                          <a:cs typeface="Arial" pitchFamily="34" charset="0"/>
                        </a:rPr>
                        <a:t>Φιλιππάκης</a:t>
                      </a:r>
                      <a:endParaRPr lang="en-US" sz="90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a:latin typeface="Arial" pitchFamily="34" charset="0"/>
                          <a:ea typeface="Calibri"/>
                          <a:cs typeface="Arial" pitchFamily="34" charset="0"/>
                        </a:rPr>
                        <a:t>Τζιώρας, Κουκάρας, 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Calibri"/>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US" sz="900" dirty="0">
                          <a:latin typeface="Arial" pitchFamily="34" charset="0"/>
                          <a:ea typeface="Calibri"/>
                          <a:cs typeface="Arial" pitchFamily="34" charset="0"/>
                        </a:rPr>
                        <a:t>8/1/2018</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ea typeface="Calibri"/>
                          <a:cs typeface="Arial" pitchFamily="34" charset="0"/>
                        </a:rPr>
                        <a:t>8/1/2018</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800" dirty="0" smtClean="0">
                <a:latin typeface="Arial" pitchFamily="34" charset="0"/>
                <a:cs typeface="Arial" pitchFamily="34" charset="0"/>
              </a:rPr>
              <a:t>Ανάπτυξη Λειτουργιών εκτός Χρονοδιαγράμματος</a:t>
            </a:r>
            <a:endParaRPr lang="en-US" sz="2800" dirty="0">
              <a:latin typeface="Arial" pitchFamily="34" charset="0"/>
              <a:cs typeface="Arial" pitchFamily="34" charset="0"/>
            </a:endParaRPr>
          </a:p>
        </p:txBody>
      </p:sp>
      <p:graphicFrame>
        <p:nvGraphicFramePr>
          <p:cNvPr id="4" name="3 - Θέση περιεχομένου"/>
          <p:cNvGraphicFramePr>
            <a:graphicFrameLocks noGrp="1"/>
          </p:cNvGraphicFramePr>
          <p:nvPr>
            <p:ph sz="quarter" idx="1"/>
          </p:nvPr>
        </p:nvGraphicFramePr>
        <p:xfrm>
          <a:off x="301625" y="1527175"/>
          <a:ext cx="8504240" cy="4531360"/>
        </p:xfrm>
        <a:graphic>
          <a:graphicData uri="http://schemas.openxmlformats.org/drawingml/2006/table">
            <a:tbl>
              <a:tblPr firstRow="1" bandRow="1">
                <a:tableStyleId>{5C22544A-7EE6-4342-B048-85BDC9FD1C3A}</a:tableStyleId>
              </a:tblPr>
              <a:tblGrid>
                <a:gridCol w="1698607"/>
                <a:gridCol w="2143140"/>
                <a:gridCol w="642942"/>
                <a:gridCol w="785818"/>
                <a:gridCol w="714380"/>
                <a:gridCol w="714380"/>
                <a:gridCol w="928694"/>
                <a:gridCol w="876279"/>
              </a:tblGrid>
              <a:tr h="370840">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Πακέτο Εργασίας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Περιγραφή Απαίτησης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US" sz="800" kern="1200" dirty="0">
                          <a:solidFill>
                            <a:schemeClr val="dk1"/>
                          </a:solidFill>
                          <a:latin typeface="Arial" pitchFamily="34" charset="0"/>
                          <a:ea typeface="Calibri"/>
                          <a:cs typeface="Arial" pitchFamily="34" charset="0"/>
                        </a:rPr>
                        <a:t>Workload </a:t>
                      </a:r>
                      <a:r>
                        <a:rPr kumimoji="0" lang="el-GR" sz="800" kern="1200" dirty="0">
                          <a:solidFill>
                            <a:schemeClr val="dk1"/>
                          </a:solidFill>
                          <a:latin typeface="Arial" pitchFamily="34" charset="0"/>
                          <a:ea typeface="Calibri"/>
                          <a:cs typeface="Arial" pitchFamily="34" charset="0"/>
                        </a:rPr>
                        <a:t>σε ώρες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Υπεύθυνος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Άλλο άτομο</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Κατάσταση</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Προβλεπόμενη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Πραγματική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r>
              <a:tr h="370840">
                <a:tc>
                  <a:txBody>
                    <a:bodyPr/>
                    <a:lstStyle/>
                    <a:p>
                      <a:pPr marL="0" marR="0">
                        <a:spcBef>
                          <a:spcPts val="0"/>
                        </a:spcBef>
                        <a:spcAft>
                          <a:spcPts val="0"/>
                        </a:spcAft>
                      </a:pPr>
                      <a:r>
                        <a:rPr lang="el-GR" sz="900" dirty="0" smtClean="0">
                          <a:latin typeface="Arial" pitchFamily="34" charset="0"/>
                          <a:ea typeface="Times New Roman"/>
                          <a:cs typeface="Arial" pitchFamily="34" charset="0"/>
                        </a:rPr>
                        <a:t>Τροποποίηση</a:t>
                      </a:r>
                      <a:r>
                        <a:rPr lang="el-GR" sz="900" baseline="0" dirty="0" smtClean="0">
                          <a:latin typeface="Arial" pitchFamily="34" charset="0"/>
                          <a:ea typeface="Times New Roman"/>
                          <a:cs typeface="Arial" pitchFamily="34" charset="0"/>
                        </a:rPr>
                        <a:t> φόρμας εγγραφής χρήστη (όνομα, επώνυμο)</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Τροποποίηση</a:t>
                      </a:r>
                      <a:r>
                        <a:rPr lang="el-GR" sz="900" baseline="0" dirty="0" smtClean="0">
                          <a:latin typeface="Arial" pitchFamily="34" charset="0"/>
                          <a:ea typeface="Times New Roman"/>
                          <a:cs typeface="Arial" pitchFamily="34" charset="0"/>
                        </a:rPr>
                        <a:t> φόρμας εγγραφής και αλλαγή βάσης δεδομένων χρηστών</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2</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30/12/2018</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dirty="0" smtClean="0">
                          <a:latin typeface="Arial" pitchFamily="34" charset="0"/>
                          <a:ea typeface="Times New Roman"/>
                          <a:cs typeface="Arial" pitchFamily="34" charset="0"/>
                        </a:rPr>
                        <a:t>Ενημέρωση χρήστη αν ο χρόνος εγγραφής του είναι πάνω από 90 ημέρες.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Προστέθηκε λειτουργία που ενημερώνει το χρήστη για αλλαγή</a:t>
                      </a:r>
                      <a:r>
                        <a:rPr lang="el-GR" sz="900" baseline="0" dirty="0" smtClean="0">
                          <a:latin typeface="Arial" pitchFamily="34" charset="0"/>
                          <a:ea typeface="Times New Roman"/>
                          <a:cs typeface="Arial" pitchFamily="34" charset="0"/>
                        </a:rPr>
                        <a:t> κωδικού μετά από 90 ημέρες. Προσθήκη αντίστοιχου πεδίου στην βάση </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3</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smtClean="0">
                        <a:latin typeface="Arial" pitchFamily="34" charset="0"/>
                        <a:ea typeface="Times New Roman"/>
                        <a:cs typeface="Arial" pitchFamily="34" charset="0"/>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Τζιώρας</a:t>
                      </a:r>
                      <a:endParaRPr lang="en-US" sz="900" dirty="0" smtClean="0">
                        <a:latin typeface="Arial" pitchFamily="34" charset="0"/>
                        <a:ea typeface="Times New Roman"/>
                        <a:cs typeface="Arial" pitchFamily="34" charset="0"/>
                      </a:endParaRPr>
                    </a:p>
                    <a:p>
                      <a:pPr marL="0" marR="0" algn="ctr">
                        <a:spcBef>
                          <a:spcPts val="0"/>
                        </a:spcBef>
                        <a:spcAft>
                          <a:spcPts val="0"/>
                        </a:spcAft>
                      </a:pP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p>
                      <a:pPr marL="0" marR="0">
                        <a:spcBef>
                          <a:spcPts val="0"/>
                        </a:spcBef>
                        <a:spcAft>
                          <a:spcPts val="0"/>
                        </a:spcAft>
                      </a:pP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02/01/2019</a:t>
                      </a:r>
                      <a:endParaRPr lang="en-US" sz="900" dirty="0">
                        <a:latin typeface="Arial" pitchFamily="34" charset="0"/>
                        <a:ea typeface="Times New Roman"/>
                        <a:cs typeface="Arial" pitchFamily="34" charset="0"/>
                      </a:endParaRPr>
                    </a:p>
                  </a:txBody>
                  <a:tcPr marL="68580" marR="68580" marT="0" marB="0"/>
                </a:tc>
              </a:tr>
              <a:tr h="370840">
                <a:tc>
                  <a:txBody>
                    <a:bodyPr/>
                    <a:lstStyle/>
                    <a:p>
                      <a:pPr marL="0" marR="0">
                        <a:spcBef>
                          <a:spcPts val="0"/>
                        </a:spcBef>
                        <a:spcAft>
                          <a:spcPts val="0"/>
                        </a:spcAft>
                      </a:pPr>
                      <a:r>
                        <a:rPr lang="el-GR" sz="900" dirty="0" smtClean="0">
                          <a:latin typeface="Arial" pitchFamily="34" charset="0"/>
                          <a:ea typeface="Times New Roman"/>
                          <a:cs typeface="Arial" pitchFamily="34" charset="0"/>
                        </a:rPr>
                        <a:t>Έλεγχος</a:t>
                      </a:r>
                      <a:r>
                        <a:rPr lang="el-GR" sz="900" baseline="0" dirty="0" smtClean="0">
                          <a:latin typeface="Arial" pitchFamily="34" charset="0"/>
                          <a:ea typeface="Times New Roman"/>
                          <a:cs typeface="Arial" pitchFamily="34" charset="0"/>
                        </a:rPr>
                        <a:t> πολυπλοκότητας κωδικού εγγραφής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Προσθήκη λειτουργίας στην  φόρμα εγγραφής.</a:t>
                      </a:r>
                      <a:endParaRPr lang="en-US" sz="900" dirty="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2</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Times New Roman"/>
                          <a:cs typeface="Arial" pitchFamily="34" charset="0"/>
                        </a:rPr>
                        <a:t>------------</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n-US" sz="900" dirty="0" smtClean="0">
                          <a:latin typeface="Arial" pitchFamily="34" charset="0"/>
                          <a:ea typeface="Times New Roman"/>
                          <a:cs typeface="Arial" pitchFamily="34" charset="0"/>
                        </a:rPr>
                        <a:t>02/01/2019</a:t>
                      </a:r>
                      <a:endParaRPr lang="en-US" sz="900" dirty="0">
                        <a:latin typeface="Arial" pitchFamily="34" charset="0"/>
                        <a:ea typeface="Times New Roman"/>
                        <a:cs typeface="Arial" pitchFamily="34" charset="0"/>
                      </a:endParaRPr>
                    </a:p>
                  </a:txBody>
                  <a:tcPr marL="68580" marR="68580" marT="0" marB="0"/>
                </a:tc>
              </a:tr>
              <a:tr h="499427">
                <a:tc>
                  <a:txBody>
                    <a:bodyPr/>
                    <a:lstStyle/>
                    <a:p>
                      <a:r>
                        <a:rPr lang="el-GR" sz="900" dirty="0" smtClean="0">
                          <a:latin typeface="Arial" pitchFamily="34" charset="0"/>
                          <a:cs typeface="Arial" pitchFamily="34" charset="0"/>
                        </a:rPr>
                        <a:t>Δυνατότητα αλλαγής κωδικού από χρήστη</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Προσθήκη φόρμας, ενεργοποίηση λειτουργίας.</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4</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Τζιώρας</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ΟΚ</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ea typeface="Times New Roman"/>
                          <a:cs typeface="Arial" pitchFamily="34" charset="0"/>
                        </a:rPr>
                        <a:t>0</a:t>
                      </a:r>
                      <a:r>
                        <a:rPr lang="el-GR" sz="900" dirty="0" smtClean="0">
                          <a:latin typeface="Arial" pitchFamily="34" charset="0"/>
                          <a:ea typeface="Times New Roman"/>
                          <a:cs typeface="Arial" pitchFamily="34" charset="0"/>
                        </a:rPr>
                        <a:t>3</a:t>
                      </a:r>
                      <a:r>
                        <a:rPr lang="en-US" sz="900" dirty="0" smtClean="0">
                          <a:latin typeface="Arial" pitchFamily="34" charset="0"/>
                          <a:ea typeface="Times New Roman"/>
                          <a:cs typeface="Arial" pitchFamily="34" charset="0"/>
                        </a:rPr>
                        <a:t>/01/2019</a:t>
                      </a:r>
                    </a:p>
                    <a:p>
                      <a:endParaRPr lang="en-US" sz="900" dirty="0">
                        <a:latin typeface="Arial" pitchFamily="34" charset="0"/>
                        <a:cs typeface="Arial" pitchFamily="34" charset="0"/>
                      </a:endParaRPr>
                    </a:p>
                  </a:txBody>
                  <a:tcPr/>
                </a:tc>
              </a:tr>
              <a:tr h="370840">
                <a:tc>
                  <a:txBody>
                    <a:bodyPr/>
                    <a:lstStyle/>
                    <a:p>
                      <a:r>
                        <a:rPr lang="el-GR" sz="900" dirty="0" smtClean="0">
                          <a:latin typeface="Arial" pitchFamily="34" charset="0"/>
                          <a:cs typeface="Arial" pitchFamily="34" charset="0"/>
                        </a:rPr>
                        <a:t>Δυνατότητα επαναφοράς κωδικού από χρήστη που έχει ξεχάσει τον κωδικό εισόδου</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Ανάπτυξη </a:t>
                      </a:r>
                      <a:r>
                        <a:rPr lang="en-US" sz="900" dirty="0" smtClean="0">
                          <a:latin typeface="Arial" pitchFamily="34" charset="0"/>
                          <a:cs typeface="Arial" pitchFamily="34" charset="0"/>
                        </a:rPr>
                        <a:t>mail handler,</a:t>
                      </a:r>
                      <a:r>
                        <a:rPr lang="el-GR" sz="900" dirty="0" smtClean="0">
                          <a:latin typeface="Arial" pitchFamily="34" charset="0"/>
                          <a:cs typeface="Arial" pitchFamily="34" charset="0"/>
                        </a:rPr>
                        <a:t>κώδικα λειτουργικότητας, φόρμες αλληλεπίδρασης με χρήστη, έλεγχος λειτουργίας</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6</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r>
                        <a:rPr lang="el-GR" sz="900" dirty="0" smtClean="0">
                          <a:latin typeface="Arial" pitchFamily="34" charset="0"/>
                          <a:ea typeface="Calibri"/>
                          <a:cs typeface="Arial" pitchFamily="34" charset="0"/>
                        </a:rPr>
                        <a:t>Τζιώρας</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cs typeface="Arial" pitchFamily="34" charset="0"/>
                        </a:rPr>
                        <a:t>ΟΚ</a:t>
                      </a:r>
                      <a:endParaRPr lang="en-US" sz="900" dirty="0" smtClean="0">
                        <a:latin typeface="Arial" pitchFamily="34" charset="0"/>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ea typeface="Times New Roman"/>
                          <a:cs typeface="Arial" pitchFamily="34" charset="0"/>
                        </a:rPr>
                        <a:t>0</a:t>
                      </a:r>
                      <a:r>
                        <a:rPr lang="el-GR" sz="900" dirty="0" smtClean="0">
                          <a:latin typeface="Arial" pitchFamily="34" charset="0"/>
                          <a:ea typeface="Times New Roman"/>
                          <a:cs typeface="Arial" pitchFamily="34" charset="0"/>
                        </a:rPr>
                        <a:t>3</a:t>
                      </a:r>
                      <a:r>
                        <a:rPr lang="en-US" sz="900" dirty="0" smtClean="0">
                          <a:latin typeface="Arial" pitchFamily="34" charset="0"/>
                          <a:ea typeface="Times New Roman"/>
                          <a:cs typeface="Arial" pitchFamily="34" charset="0"/>
                        </a:rPr>
                        <a:t>/01/2019</a:t>
                      </a:r>
                    </a:p>
                    <a:p>
                      <a:endParaRPr lang="en-US" sz="900" dirty="0">
                        <a:latin typeface="Arial" pitchFamily="34" charset="0"/>
                        <a:cs typeface="Arial" pitchFamily="34" charset="0"/>
                      </a:endParaRPr>
                    </a:p>
                  </a:txBody>
                  <a:tcPr/>
                </a:tc>
              </a:tr>
              <a:tr h="370840">
                <a:tc>
                  <a:txBody>
                    <a:bodyPr/>
                    <a:lstStyle/>
                    <a:p>
                      <a:r>
                        <a:rPr lang="el-GR" sz="900" dirty="0" smtClean="0">
                          <a:latin typeface="Arial" pitchFamily="34" charset="0"/>
                          <a:cs typeface="Arial" pitchFamily="34" charset="0"/>
                        </a:rPr>
                        <a:t>Αλλαγή αρχικής σελίδας του χρήστη</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Προσθήκη κατάλληλου </a:t>
                      </a:r>
                      <a:r>
                        <a:rPr lang="en-US" sz="900" dirty="0" smtClean="0">
                          <a:latin typeface="Arial" pitchFamily="34" charset="0"/>
                          <a:cs typeface="Arial" pitchFamily="34" charset="0"/>
                        </a:rPr>
                        <a:t>video</a:t>
                      </a:r>
                      <a:r>
                        <a:rPr lang="el-GR" sz="900" dirty="0" smtClean="0">
                          <a:latin typeface="Arial" pitchFamily="34" charset="0"/>
                          <a:cs typeface="Arial" pitchFamily="34" charset="0"/>
                        </a:rPr>
                        <a:t> στην αρχική σελίδα του χρήστη, μετά από επεξεργασία του.</a:t>
                      </a:r>
                      <a:r>
                        <a:rPr lang="en-US" sz="900" dirty="0" smtClean="0">
                          <a:latin typeface="Arial" pitchFamily="34" charset="0"/>
                          <a:cs typeface="Arial" pitchFamily="34" charset="0"/>
                        </a:rPr>
                        <a:t> </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3</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Τζιώρας</a:t>
                      </a:r>
                      <a:endParaRPr lang="en-US" sz="900" dirty="0" smtClean="0">
                        <a:latin typeface="Arial" pitchFamily="34" charset="0"/>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cs typeface="Arial" pitchFamily="34" charset="0"/>
                        </a:rPr>
                        <a:t>ΟΚ</a:t>
                      </a:r>
                      <a:endParaRPr lang="en-US" sz="900" dirty="0" smtClean="0">
                        <a:latin typeface="Arial" pitchFamily="34" charset="0"/>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txBody>
                  <a:tcPr/>
                </a:tc>
                <a:tc>
                  <a:txBody>
                    <a:bodyPr/>
                    <a:lstStyle/>
                    <a:p>
                      <a:r>
                        <a:rPr lang="el-GR" sz="900" dirty="0" smtClean="0">
                          <a:latin typeface="Arial" pitchFamily="34" charset="0"/>
                          <a:cs typeface="Arial" pitchFamily="34" charset="0"/>
                        </a:rPr>
                        <a:t>04/01/2019</a:t>
                      </a:r>
                      <a:endParaRPr lang="en-US" sz="900" dirty="0">
                        <a:latin typeface="Arial" pitchFamily="34" charset="0"/>
                        <a:cs typeface="Arial"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cs typeface="Arial" pitchFamily="34" charset="0"/>
                        </a:rPr>
                        <a:t>Αλλαγή αρχικής σελίδας του Διαχειριστή</a:t>
                      </a:r>
                      <a:endParaRPr lang="en-US" sz="900" dirty="0" smtClean="0">
                        <a:latin typeface="Arial" pitchFamily="34" charset="0"/>
                        <a:cs typeface="Arial" pitchFamily="34" charset="0"/>
                      </a:endParaRPr>
                    </a:p>
                    <a:p>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Προσθήκη κατάλληλου </a:t>
                      </a:r>
                      <a:r>
                        <a:rPr lang="en-US" sz="900" dirty="0" smtClean="0">
                          <a:latin typeface="Arial" pitchFamily="34" charset="0"/>
                          <a:cs typeface="Arial" pitchFamily="34" charset="0"/>
                        </a:rPr>
                        <a:t>video</a:t>
                      </a:r>
                      <a:r>
                        <a:rPr lang="el-GR" sz="900" dirty="0" smtClean="0">
                          <a:latin typeface="Arial" pitchFamily="34" charset="0"/>
                          <a:cs typeface="Arial" pitchFamily="34" charset="0"/>
                        </a:rPr>
                        <a:t> στην αρχική σελίδα του Διαχειριστή, στατιστικά στοιχεία.</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3</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Τζιώρας</a:t>
                      </a:r>
                      <a:endParaRPr lang="en-US" sz="9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cs typeface="Arial" pitchFamily="34" charset="0"/>
                        </a:rPr>
                        <a:t>ΟΚ</a:t>
                      </a:r>
                      <a:endParaRPr lang="en-US" sz="9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cs typeface="Arial" pitchFamily="34" charset="0"/>
                        </a:rPr>
                        <a:t>04/01/2019</a:t>
                      </a:r>
                      <a:endParaRPr lang="en-US" sz="900" dirty="0" smtClean="0">
                        <a:latin typeface="Arial" pitchFamily="34" charset="0"/>
                        <a:cs typeface="Arial" pitchFamily="34" charset="0"/>
                      </a:endParaRPr>
                    </a:p>
                    <a:p>
                      <a:endParaRPr lang="en-US" sz="900" dirty="0">
                        <a:latin typeface="Arial" pitchFamily="34" charset="0"/>
                        <a:cs typeface="Arial" pitchFamily="34" charset="0"/>
                      </a:endParaRPr>
                    </a:p>
                  </a:txBody>
                  <a:tcPr/>
                </a:tc>
              </a:tr>
              <a:tr h="370840">
                <a:tc>
                  <a:txBody>
                    <a:bodyPr/>
                    <a:lstStyle/>
                    <a:p>
                      <a:r>
                        <a:rPr lang="el-GR" sz="900" dirty="0" smtClean="0">
                          <a:latin typeface="Arial" pitchFamily="34" charset="0"/>
                          <a:cs typeface="Arial" pitchFamily="34" charset="0"/>
                        </a:rPr>
                        <a:t>Εμφάνιση δυο σελίδων με αναλυτικά</a:t>
                      </a:r>
                      <a:r>
                        <a:rPr lang="el-GR" sz="900" baseline="0" dirty="0" smtClean="0">
                          <a:latin typeface="Arial" pitchFamily="34" charset="0"/>
                          <a:cs typeface="Arial" pitchFamily="34" charset="0"/>
                        </a:rPr>
                        <a:t> στοιχεία συγγραμμάτων στον Διαχειριστή</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Προσθήκη δύο σελίδων συνδεδεμένα με αρχική σελίδα ,με αναλυτική παρουσίαση στοιχείων συγγραμμάτων (</a:t>
                      </a:r>
                      <a:r>
                        <a:rPr lang="en-US" sz="900" dirty="0" smtClean="0">
                          <a:latin typeface="Arial" pitchFamily="34" charset="0"/>
                          <a:cs typeface="Arial" pitchFamily="34" charset="0"/>
                        </a:rPr>
                        <a:t>DBLP,</a:t>
                      </a:r>
                      <a:r>
                        <a:rPr lang="el-GR" sz="900" baseline="0" dirty="0" smtClean="0">
                          <a:latin typeface="Arial" pitchFamily="34" charset="0"/>
                          <a:cs typeface="Arial" pitchFamily="34" charset="0"/>
                        </a:rPr>
                        <a:t> από χρήστη)</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4</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ΟΚ</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cs typeface="Arial" pitchFamily="34" charset="0"/>
                        </a:rPr>
                        <a:t>04/01/2019</a:t>
                      </a:r>
                      <a:endParaRPr lang="en-US" sz="900" dirty="0" smtClean="0">
                        <a:latin typeface="Arial" pitchFamily="34" charset="0"/>
                        <a:cs typeface="Arial" pitchFamily="34" charset="0"/>
                      </a:endParaRPr>
                    </a:p>
                    <a:p>
                      <a:endParaRPr lang="en-US" sz="9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800" dirty="0" smtClean="0">
                <a:latin typeface="Arial" pitchFamily="34" charset="0"/>
                <a:cs typeface="Arial" pitchFamily="34" charset="0"/>
              </a:rPr>
              <a:t>Ανάπτυξη Λειτουργιών εκτός Χρονοδιαγράμματος</a:t>
            </a:r>
            <a:endParaRPr lang="en-US" sz="2800" dirty="0"/>
          </a:p>
        </p:txBody>
      </p:sp>
      <p:graphicFrame>
        <p:nvGraphicFramePr>
          <p:cNvPr id="4" name="3 - Θέση περιεχομένου"/>
          <p:cNvGraphicFramePr>
            <a:graphicFrameLocks noGrp="1"/>
          </p:cNvGraphicFramePr>
          <p:nvPr>
            <p:ph sz="quarter" idx="1"/>
          </p:nvPr>
        </p:nvGraphicFramePr>
        <p:xfrm>
          <a:off x="214282" y="1857364"/>
          <a:ext cx="8628093" cy="4150667"/>
        </p:xfrm>
        <a:graphic>
          <a:graphicData uri="http://schemas.openxmlformats.org/drawingml/2006/table">
            <a:tbl>
              <a:tblPr firstRow="1" bandRow="1">
                <a:tableStyleId>{5C22544A-7EE6-4342-B048-85BDC9FD1C3A}</a:tableStyleId>
              </a:tblPr>
              <a:tblGrid>
                <a:gridCol w="1770045"/>
                <a:gridCol w="1928826"/>
                <a:gridCol w="785818"/>
                <a:gridCol w="785818"/>
                <a:gridCol w="857256"/>
                <a:gridCol w="785818"/>
                <a:gridCol w="928694"/>
                <a:gridCol w="785818"/>
              </a:tblGrid>
              <a:tr h="401627">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Πακέτο Εργασίας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Περιγραφή Απαίτησης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n-US" sz="800" kern="1200" dirty="0">
                          <a:solidFill>
                            <a:schemeClr val="dk1"/>
                          </a:solidFill>
                          <a:latin typeface="Arial" pitchFamily="34" charset="0"/>
                          <a:ea typeface="Calibri"/>
                          <a:cs typeface="Arial" pitchFamily="34" charset="0"/>
                        </a:rPr>
                        <a:t>Workload </a:t>
                      </a:r>
                      <a:r>
                        <a:rPr kumimoji="0" lang="el-GR" sz="800" kern="1200" dirty="0">
                          <a:solidFill>
                            <a:schemeClr val="dk1"/>
                          </a:solidFill>
                          <a:latin typeface="Arial" pitchFamily="34" charset="0"/>
                          <a:ea typeface="Calibri"/>
                          <a:cs typeface="Arial" pitchFamily="34" charset="0"/>
                        </a:rPr>
                        <a:t>σε ώρες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Υπεύθυνος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Άλλο άτομο</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Κατάσταση</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Προβλεπόμενη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c>
                  <a:txBody>
                    <a:bodyPr/>
                    <a:lstStyle/>
                    <a:p>
                      <a:pPr marL="0" marR="0" algn="l" rtl="0" eaLnBrk="1" latinLnBrk="0" hangingPunct="1">
                        <a:spcBef>
                          <a:spcPts val="0"/>
                        </a:spcBef>
                        <a:spcAft>
                          <a:spcPts val="0"/>
                        </a:spcAft>
                      </a:pPr>
                      <a:r>
                        <a:rPr kumimoji="0" lang="el-GR" sz="800" kern="1200" dirty="0">
                          <a:solidFill>
                            <a:schemeClr val="dk1"/>
                          </a:solidFill>
                          <a:latin typeface="Arial" pitchFamily="34" charset="0"/>
                          <a:ea typeface="Calibri"/>
                          <a:cs typeface="Arial" pitchFamily="34" charset="0"/>
                        </a:rPr>
                        <a:t>Πραγματική Ημερομηνία Λήξης</a:t>
                      </a:r>
                      <a:endParaRPr kumimoji="0" lang="en-US" sz="800" kern="1200" dirty="0">
                        <a:solidFill>
                          <a:schemeClr val="dk1"/>
                        </a:solidFill>
                        <a:latin typeface="Arial" pitchFamily="34" charset="0"/>
                        <a:ea typeface="Calibri"/>
                        <a:cs typeface="Arial" pitchFamily="34" charset="0"/>
                      </a:endParaRPr>
                    </a:p>
                  </a:txBody>
                  <a:tcPr marL="68580" marR="68580" marT="0" marB="0"/>
                </a:tc>
              </a:tr>
              <a:tr h="370840">
                <a:tc>
                  <a:txBody>
                    <a:bodyPr/>
                    <a:lstStyle/>
                    <a:p>
                      <a:r>
                        <a:rPr lang="el-GR" sz="900" dirty="0" smtClean="0">
                          <a:latin typeface="Arial" pitchFamily="34" charset="0"/>
                          <a:cs typeface="Arial" pitchFamily="34" charset="0"/>
                        </a:rPr>
                        <a:t>Διόρθωση λειτουργίας αναζήτησης δημοσιεύσεων, εγγεγραμμένου χρήστη στην βάση</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Προστέθηκε περιορισμός στην αναζήτηση δημοσιεύσεων, του χρήστη οι τρείς χαρακτήρες τουλάχιστον</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1</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a:latin typeface="Arial" pitchFamily="34" charset="0"/>
                        <a:ea typeface="Times New Roman"/>
                        <a:cs typeface="Arial" pitchFamily="34" charset="0"/>
                      </a:endParaRPr>
                    </a:p>
                  </a:txBody>
                  <a:tcPr marL="68580" marR="68580" marT="0" marB="0"/>
                </a:tc>
                <a:tc>
                  <a:txBody>
                    <a:bodyPr/>
                    <a:lstStyle/>
                    <a:p>
                      <a:r>
                        <a:rPr lang="el-GR" sz="900" dirty="0" smtClean="0">
                          <a:latin typeface="Arial" pitchFamily="34" charset="0"/>
                          <a:cs typeface="Arial" pitchFamily="34" charset="0"/>
                        </a:rPr>
                        <a:t>05/01/2019</a:t>
                      </a:r>
                      <a:endParaRPr lang="en-US" sz="900" dirty="0">
                        <a:latin typeface="Arial" pitchFamily="34" charset="0"/>
                        <a:cs typeface="Arial" pitchFamily="34" charset="0"/>
                      </a:endParaRPr>
                    </a:p>
                  </a:txBody>
                  <a:tcPr/>
                </a:tc>
              </a:tr>
              <a:tr h="370840">
                <a:tc>
                  <a:txBody>
                    <a:bodyPr/>
                    <a:lstStyle/>
                    <a:p>
                      <a:r>
                        <a:rPr lang="el-GR" sz="900" dirty="0" smtClean="0">
                          <a:latin typeface="Arial" pitchFamily="34" charset="0"/>
                          <a:cs typeface="Arial" pitchFamily="34" charset="0"/>
                        </a:rPr>
                        <a:t>Μορφοποίηση Μηνυμάτων χρήστη, διαχειριστή</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Προστέθηκε</a:t>
                      </a:r>
                      <a:r>
                        <a:rPr lang="el-GR" sz="900" baseline="0" dirty="0" smtClean="0">
                          <a:latin typeface="Arial" pitchFamily="34" charset="0"/>
                          <a:cs typeface="Arial" pitchFamily="34" charset="0"/>
                        </a:rPr>
                        <a:t> κώδικας που μορφοποιεί κατάλληλα τα προειδοποιητικά μηνύματα προς χρήστη και διαχειριστή</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3</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ΟΚ</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p>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05/01/2019</a:t>
                      </a:r>
                      <a:endParaRPr lang="en-US" sz="900" dirty="0">
                        <a:latin typeface="Arial" pitchFamily="34" charset="0"/>
                        <a:cs typeface="Arial" pitchFamily="34" charset="0"/>
                      </a:endParaRPr>
                    </a:p>
                  </a:txBody>
                  <a:tcPr/>
                </a:tc>
              </a:tr>
              <a:tr h="370840">
                <a:tc>
                  <a:txBody>
                    <a:bodyPr/>
                    <a:lstStyle/>
                    <a:p>
                      <a:r>
                        <a:rPr lang="el-GR" sz="900" dirty="0" smtClean="0">
                          <a:latin typeface="Arial" pitchFamily="34" charset="0"/>
                          <a:cs typeface="Arial" pitchFamily="34" charset="0"/>
                        </a:rPr>
                        <a:t>Φόρμα επικοινωνίας σε όλους τους χρήστες </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Φόρμα, λειτουργία, χρήση </a:t>
                      </a:r>
                      <a:r>
                        <a:rPr lang="en-US" sz="900" dirty="0" smtClean="0">
                          <a:latin typeface="Arial" pitchFamily="34" charset="0"/>
                          <a:cs typeface="Arial" pitchFamily="34" charset="0"/>
                        </a:rPr>
                        <a:t>Recaptcha</a:t>
                      </a:r>
                      <a:endParaRPr lang="en-US" sz="900" dirty="0">
                        <a:latin typeface="Arial" pitchFamily="34" charset="0"/>
                        <a:cs typeface="Arial" pitchFamily="34" charset="0"/>
                      </a:endParaRPr>
                    </a:p>
                  </a:txBody>
                  <a:tcPr/>
                </a:tc>
                <a:tc>
                  <a:txBody>
                    <a:bodyPr/>
                    <a:lstStyle/>
                    <a:p>
                      <a:pPr algn="ctr"/>
                      <a:r>
                        <a:rPr lang="en-US" sz="900" dirty="0" smtClean="0">
                          <a:latin typeface="Arial" pitchFamily="34" charset="0"/>
                          <a:cs typeface="Arial" pitchFamily="34" charset="0"/>
                        </a:rPr>
                        <a:t>4</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a:latin typeface="Arial" pitchFamily="34" charset="0"/>
                        <a:ea typeface="Times New Roman"/>
                        <a:cs typeface="Arial" pitchFamily="34" charset="0"/>
                      </a:endParaRPr>
                    </a:p>
                  </a:txBody>
                  <a:tcPr marL="68580" marR="68580" marT="0" marB="0"/>
                </a:tc>
                <a:tc>
                  <a:txBody>
                    <a:bodyPr/>
                    <a:lstStyle/>
                    <a:p>
                      <a:r>
                        <a:rPr lang="el-GR" sz="900" dirty="0" smtClean="0">
                          <a:latin typeface="Arial" pitchFamily="34" charset="0"/>
                          <a:cs typeface="Arial" pitchFamily="34" charset="0"/>
                        </a:rPr>
                        <a:t>05/01/2019</a:t>
                      </a:r>
                      <a:endParaRPr lang="en-US" sz="900" dirty="0">
                        <a:latin typeface="Arial" pitchFamily="34" charset="0"/>
                        <a:cs typeface="Arial" pitchFamily="34" charset="0"/>
                      </a:endParaRPr>
                    </a:p>
                  </a:txBody>
                  <a:tcPr/>
                </a:tc>
              </a:tr>
              <a:tr h="370840">
                <a:tc>
                  <a:txBody>
                    <a:bodyPr/>
                    <a:lstStyle/>
                    <a:p>
                      <a:r>
                        <a:rPr lang="en-US" sz="900" dirty="0" smtClean="0">
                          <a:latin typeface="Arial" pitchFamily="34" charset="0"/>
                          <a:cs typeface="Arial" pitchFamily="34" charset="0"/>
                        </a:rPr>
                        <a:t>Video</a:t>
                      </a:r>
                      <a:r>
                        <a:rPr lang="en-US" sz="900" baseline="0" dirty="0" smtClean="0">
                          <a:latin typeface="Arial" pitchFamily="34" charset="0"/>
                          <a:cs typeface="Arial" pitchFamily="34" charset="0"/>
                        </a:rPr>
                        <a:t> </a:t>
                      </a:r>
                      <a:r>
                        <a:rPr lang="el-GR" sz="900" baseline="0" dirty="0" smtClean="0">
                          <a:latin typeface="Arial" pitchFamily="34" charset="0"/>
                          <a:cs typeface="Arial" pitchFamily="34" charset="0"/>
                        </a:rPr>
                        <a:t>παρουσίασης εφαρμογής στους χρήστες (οδηγίες χρήσης)</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Προστέθηκε </a:t>
                      </a:r>
                      <a:r>
                        <a:rPr lang="en-US" sz="900" dirty="0" smtClean="0">
                          <a:latin typeface="Arial" pitchFamily="34" charset="0"/>
                          <a:cs typeface="Arial" pitchFamily="34" charset="0"/>
                        </a:rPr>
                        <a:t>video </a:t>
                      </a:r>
                      <a:r>
                        <a:rPr lang="el-GR" sz="900" dirty="0" smtClean="0">
                          <a:latin typeface="Arial" pitchFamily="34" charset="0"/>
                          <a:cs typeface="Arial" pitchFamily="34" charset="0"/>
                        </a:rPr>
                        <a:t>παρουσίασης εφαρμογής, όπου επιδεικνύεται</a:t>
                      </a:r>
                      <a:r>
                        <a:rPr lang="el-GR" sz="900" baseline="0" dirty="0" smtClean="0">
                          <a:latin typeface="Arial" pitchFamily="34" charset="0"/>
                          <a:cs typeface="Arial" pitchFamily="34" charset="0"/>
                        </a:rPr>
                        <a:t> η λειτουργία της εφαρμογής στους χρήστες (απλό και εγγεγραμμένο)</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2</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Τζιώρας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a:latin typeface="Arial" pitchFamily="34" charset="0"/>
                        <a:ea typeface="Times New Roman"/>
                        <a:cs typeface="Arial" pitchFamily="34" charset="0"/>
                      </a:endParaRPr>
                    </a:p>
                  </a:txBody>
                  <a:tcPr marL="68580" marR="68580" marT="0" marB="0"/>
                </a:tc>
                <a:tc>
                  <a:txBody>
                    <a:bodyPr/>
                    <a:lstStyle/>
                    <a:p>
                      <a:r>
                        <a:rPr lang="el-GR" sz="900" dirty="0" smtClean="0">
                          <a:latin typeface="Arial" pitchFamily="34" charset="0"/>
                          <a:cs typeface="Arial" pitchFamily="34" charset="0"/>
                        </a:rPr>
                        <a:t>06/01/2019</a:t>
                      </a:r>
                    </a:p>
                    <a:p>
                      <a:endParaRPr lang="el-GR" sz="900" dirty="0" smtClean="0">
                        <a:latin typeface="Arial" pitchFamily="34" charset="0"/>
                        <a:cs typeface="Arial" pitchFamily="34" charset="0"/>
                      </a:endParaRPr>
                    </a:p>
                  </a:txBody>
                  <a:tcPr/>
                </a:tc>
              </a:tr>
              <a:tr h="370840">
                <a:tc>
                  <a:txBody>
                    <a:bodyPr/>
                    <a:lstStyle/>
                    <a:p>
                      <a:r>
                        <a:rPr lang="el-GR" sz="900" dirty="0" smtClean="0">
                          <a:latin typeface="Arial" pitchFamily="34" charset="0"/>
                          <a:cs typeface="Arial" pitchFamily="34" charset="0"/>
                        </a:rPr>
                        <a:t>Παραγωγή κωδικού αναλόγου</a:t>
                      </a:r>
                      <a:r>
                        <a:rPr lang="el-GR" sz="900" baseline="0" dirty="0" smtClean="0">
                          <a:latin typeface="Arial" pitchFamily="34" charset="0"/>
                          <a:cs typeface="Arial" pitchFamily="34" charset="0"/>
                        </a:rPr>
                        <a:t> πολυπλοκότητας,</a:t>
                      </a:r>
                      <a:r>
                        <a:rPr lang="en-US" sz="900" baseline="0" dirty="0" smtClean="0">
                          <a:latin typeface="Arial" pitchFamily="34" charset="0"/>
                          <a:cs typeface="Arial" pitchFamily="34" charset="0"/>
                        </a:rPr>
                        <a:t> </a:t>
                      </a:r>
                      <a:r>
                        <a:rPr lang="el-GR" sz="900" baseline="0" dirty="0" smtClean="0">
                          <a:latin typeface="Arial" pitchFamily="34" charset="0"/>
                          <a:cs typeface="Arial" pitchFamily="34" charset="0"/>
                        </a:rPr>
                        <a:t>υπόδειξη στον χρήστη,</a:t>
                      </a:r>
                      <a:r>
                        <a:rPr lang="en-US" sz="900" baseline="0" dirty="0" smtClean="0">
                          <a:latin typeface="Arial" pitchFamily="34" charset="0"/>
                          <a:cs typeface="Arial" pitchFamily="34" charset="0"/>
                        </a:rPr>
                        <a:t> </a:t>
                      </a:r>
                      <a:r>
                        <a:rPr lang="el-GR" sz="900" baseline="0" dirty="0" smtClean="0">
                          <a:latin typeface="Arial" pitchFamily="34" charset="0"/>
                          <a:cs typeface="Arial" pitchFamily="34" charset="0"/>
                        </a:rPr>
                        <a:t>αντιγραφή στο </a:t>
                      </a:r>
                      <a:r>
                        <a:rPr lang="en-US" sz="900" baseline="0" dirty="0" smtClean="0">
                          <a:latin typeface="Arial" pitchFamily="34" charset="0"/>
                          <a:cs typeface="Arial" pitchFamily="34" charset="0"/>
                        </a:rPr>
                        <a:t>Clipboard</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Προστέθηκε</a:t>
                      </a:r>
                      <a:r>
                        <a:rPr lang="el-GR" sz="900" baseline="0" dirty="0" smtClean="0">
                          <a:latin typeface="Arial" pitchFamily="34" charset="0"/>
                          <a:cs typeface="Arial" pitchFamily="34" charset="0"/>
                        </a:rPr>
                        <a:t> στην εγγραφή του χρήστη λειτουργία παραγωγής κωδικού (</a:t>
                      </a:r>
                      <a:r>
                        <a:rPr lang="en-US" sz="900" baseline="0" dirty="0" smtClean="0">
                          <a:latin typeface="Arial" pitchFamily="34" charset="0"/>
                          <a:cs typeface="Arial" pitchFamily="34" charset="0"/>
                        </a:rPr>
                        <a:t>Javascript)</a:t>
                      </a:r>
                      <a:r>
                        <a:rPr lang="el-GR" sz="900" baseline="0" dirty="0" smtClean="0">
                          <a:latin typeface="Arial" pitchFamily="34" charset="0"/>
                          <a:cs typeface="Arial" pitchFamily="34" charset="0"/>
                        </a:rPr>
                        <a:t> ,μήνυμα υπόδειξης και λειτουργία αντιγραφής στο </a:t>
                      </a:r>
                      <a:r>
                        <a:rPr lang="en-US" sz="900" baseline="0" dirty="0" smtClean="0">
                          <a:latin typeface="Arial" pitchFamily="34" charset="0"/>
                          <a:cs typeface="Arial" pitchFamily="34" charset="0"/>
                        </a:rPr>
                        <a:t>clipboard </a:t>
                      </a:r>
                      <a:r>
                        <a:rPr lang="el-GR" sz="900" baseline="0" dirty="0" smtClean="0">
                          <a:latin typeface="Arial" pitchFamily="34" charset="0"/>
                          <a:cs typeface="Arial" pitchFamily="34" charset="0"/>
                        </a:rPr>
                        <a:t>του χρήστη. </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3</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Τζιώρας, 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p>
                      <a:pPr marL="0" marR="0">
                        <a:spcBef>
                          <a:spcPts val="0"/>
                        </a:spcBef>
                        <a:spcAft>
                          <a:spcPts val="0"/>
                        </a:spcAft>
                      </a:pPr>
                      <a:endParaRPr lang="en-US" sz="900" dirty="0">
                        <a:latin typeface="Arial" pitchFamily="34" charset="0"/>
                        <a:ea typeface="Times New Roman"/>
                        <a:cs typeface="Arial" pitchFamily="34" charset="0"/>
                      </a:endParaRPr>
                    </a:p>
                  </a:txBody>
                  <a:tcPr marL="68580" marR="68580" marT="0" marB="0"/>
                </a:tc>
                <a:tc>
                  <a:txBody>
                    <a:bodyPr/>
                    <a:lstStyle/>
                    <a:p>
                      <a:r>
                        <a:rPr lang="el-GR" sz="900" dirty="0" smtClean="0">
                          <a:latin typeface="Arial" pitchFamily="34" charset="0"/>
                          <a:cs typeface="Arial" pitchFamily="34" charset="0"/>
                        </a:rPr>
                        <a:t>8/01/2019</a:t>
                      </a:r>
                    </a:p>
                  </a:txBody>
                  <a:tcPr/>
                </a:tc>
              </a:tr>
              <a:tr h="370840">
                <a:tc>
                  <a:txBody>
                    <a:bodyPr/>
                    <a:lstStyle/>
                    <a:p>
                      <a:r>
                        <a:rPr lang="el-GR" sz="900" dirty="0" smtClean="0">
                          <a:latin typeface="Arial" pitchFamily="34" charset="0"/>
                          <a:cs typeface="Arial" pitchFamily="34" charset="0"/>
                        </a:rPr>
                        <a:t>Λειτουργία Διαχειριστή εκκαθάρισης Βάσης</a:t>
                      </a:r>
                      <a:endParaRPr lang="en-US" sz="900" dirty="0">
                        <a:latin typeface="Arial" pitchFamily="34" charset="0"/>
                        <a:cs typeface="Arial" pitchFamily="34" charset="0"/>
                      </a:endParaRPr>
                    </a:p>
                  </a:txBody>
                  <a:tcPr/>
                </a:tc>
                <a:tc>
                  <a:txBody>
                    <a:bodyPr/>
                    <a:lstStyle/>
                    <a:p>
                      <a:r>
                        <a:rPr lang="el-GR" sz="900" dirty="0" smtClean="0">
                          <a:latin typeface="Arial" pitchFamily="34" charset="0"/>
                          <a:cs typeface="Arial" pitchFamily="34" charset="0"/>
                        </a:rPr>
                        <a:t>Προστέθηκε λειτουργικότητα στον Διαχειριστή εκκαθάρισης κενών εγγραφών βάσης</a:t>
                      </a:r>
                      <a:endParaRPr lang="en-US" sz="900" dirty="0">
                        <a:latin typeface="Arial" pitchFamily="34" charset="0"/>
                        <a:cs typeface="Arial" pitchFamily="34" charset="0"/>
                      </a:endParaRPr>
                    </a:p>
                  </a:txBody>
                  <a:tcPr/>
                </a:tc>
                <a:tc>
                  <a:txBody>
                    <a:bodyPr/>
                    <a:lstStyle/>
                    <a:p>
                      <a:pPr algn="ctr"/>
                      <a:r>
                        <a:rPr lang="el-GR" sz="900" dirty="0" smtClean="0">
                          <a:latin typeface="Arial" pitchFamily="34" charset="0"/>
                          <a:cs typeface="Arial" pitchFamily="34" charset="0"/>
                        </a:rPr>
                        <a:t>3</a:t>
                      </a:r>
                      <a:endParaRPr lang="en-US" sz="9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dirty="0" smtClean="0">
                          <a:latin typeface="Arial" pitchFamily="34" charset="0"/>
                          <a:ea typeface="Calibri"/>
                          <a:cs typeface="Arial" pitchFamily="34" charset="0"/>
                        </a:rPr>
                        <a:t>Φιλιππάκης</a:t>
                      </a:r>
                      <a:endParaRPr lang="en-US" sz="900" dirty="0" smtClean="0">
                        <a:latin typeface="Arial" pitchFamily="34" charset="0"/>
                        <a:ea typeface="Times New Roman"/>
                        <a:cs typeface="Arial" pitchFamily="34" charset="0"/>
                      </a:endParaRPr>
                    </a:p>
                  </a:txBody>
                  <a:tcPr marL="68580" marR="68580" marT="0" marB="0"/>
                </a:tc>
                <a:tc>
                  <a:txBody>
                    <a:bodyPr/>
                    <a:lstStyle/>
                    <a:p>
                      <a:pPr marL="0" marR="0" algn="ctr">
                        <a:spcBef>
                          <a:spcPts val="0"/>
                        </a:spcBef>
                        <a:spcAft>
                          <a:spcPts val="0"/>
                        </a:spcAft>
                      </a:pPr>
                      <a:r>
                        <a:rPr lang="el-GR" sz="900" dirty="0" smtClean="0">
                          <a:latin typeface="Arial" pitchFamily="34" charset="0"/>
                          <a:ea typeface="Calibri"/>
                          <a:cs typeface="Arial" pitchFamily="34" charset="0"/>
                        </a:rPr>
                        <a:t>Βάσκος</a:t>
                      </a:r>
                      <a:endParaRPr lang="en-US" sz="900" dirty="0">
                        <a:latin typeface="Arial" pitchFamily="34" charset="0"/>
                        <a:ea typeface="Times New Roman"/>
                        <a:cs typeface="Arial" pitchFamily="34" charset="0"/>
                      </a:endParaRPr>
                    </a:p>
                  </a:txBody>
                  <a:tcPr marL="68580" marR="68580" marT="0" marB="0"/>
                </a:tc>
                <a:tc>
                  <a:txBody>
                    <a:bodyPr/>
                    <a:lstStyle/>
                    <a:p>
                      <a:pPr marL="0" marR="0">
                        <a:spcBef>
                          <a:spcPts val="0"/>
                        </a:spcBef>
                        <a:spcAft>
                          <a:spcPts val="0"/>
                        </a:spcAft>
                      </a:pPr>
                      <a:r>
                        <a:rPr lang="el-GR" sz="900" dirty="0" smtClean="0">
                          <a:latin typeface="Arial" pitchFamily="34" charset="0"/>
                          <a:ea typeface="Times New Roman"/>
                          <a:cs typeface="Arial" pitchFamily="34" charset="0"/>
                        </a:rPr>
                        <a:t>ΟΚ</a:t>
                      </a:r>
                      <a:endParaRPr lang="en-US" sz="900" dirty="0">
                        <a:latin typeface="Arial" pitchFamily="34" charset="0"/>
                        <a:ea typeface="Times New Roman"/>
                        <a:cs typeface="Arial" pitchFamily="34"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900" baseline="0" dirty="0" smtClean="0">
                          <a:latin typeface="Arial" pitchFamily="34" charset="0"/>
                          <a:ea typeface="Times New Roman"/>
                          <a:cs typeface="Arial" pitchFamily="34" charset="0"/>
                        </a:rPr>
                        <a:t>Προστέθηκε μετά το </a:t>
                      </a:r>
                      <a:r>
                        <a:rPr lang="en-US" sz="900" baseline="0" dirty="0" smtClean="0">
                          <a:latin typeface="Arial" pitchFamily="34" charset="0"/>
                          <a:ea typeface="Times New Roman"/>
                          <a:cs typeface="Arial" pitchFamily="34" charset="0"/>
                        </a:rPr>
                        <a:t>usability</a:t>
                      </a:r>
                      <a:endParaRPr lang="en-US" sz="900" dirty="0" smtClean="0">
                        <a:latin typeface="Arial" pitchFamily="34" charset="0"/>
                        <a:ea typeface="Times New Roman"/>
                        <a:cs typeface="Arial" pitchFamily="34" charset="0"/>
                      </a:endParaRPr>
                    </a:p>
                  </a:txBody>
                  <a:tcPr marL="68580" marR="68580" marT="0" marB="0"/>
                </a:tc>
                <a:tc>
                  <a:txBody>
                    <a:bodyPr/>
                    <a:lstStyle/>
                    <a:p>
                      <a:r>
                        <a:rPr lang="el-GR" sz="900" dirty="0" smtClean="0">
                          <a:latin typeface="Arial" pitchFamily="34" charset="0"/>
                          <a:cs typeface="Arial" pitchFamily="34" charset="0"/>
                        </a:rPr>
                        <a:t>8/01/2019</a:t>
                      </a: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200" dirty="0" smtClean="0"/>
              <a:t>Αρχιτεκτονική Εφαρμογής</a:t>
            </a:r>
            <a:endParaRPr lang="en-US" dirty="0"/>
          </a:p>
        </p:txBody>
      </p:sp>
      <p:sp>
        <p:nvSpPr>
          <p:cNvPr id="3" name="2 - Θέση περιεχομένου"/>
          <p:cNvSpPr>
            <a:spLocks noGrp="1"/>
          </p:cNvSpPr>
          <p:nvPr>
            <p:ph sz="quarter" idx="1"/>
          </p:nvPr>
        </p:nvSpPr>
        <p:spPr/>
        <p:txBody>
          <a:bodyPr/>
          <a:lstStyle/>
          <a:p>
            <a:r>
              <a:rPr lang="el-GR" dirty="0" smtClean="0"/>
              <a:t>Γενική εικόνα-Ρυθμίσεις</a:t>
            </a:r>
          </a:p>
          <a:p>
            <a:r>
              <a:rPr lang="el-GR" dirty="0" smtClean="0"/>
              <a:t>Βάση Δεδομένων</a:t>
            </a:r>
          </a:p>
          <a:p>
            <a:r>
              <a:rPr lang="el-GR" dirty="0" smtClean="0"/>
              <a:t>Αλληλεπίδραση αρχείων</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r>
              <a:rPr lang="el-GR" sz="3600" dirty="0" smtClean="0"/>
              <a:t>Γενική Εικόνα-Ρυθμίσεις</a:t>
            </a:r>
            <a:endParaRPr lang="en-US" sz="3600" dirty="0"/>
          </a:p>
        </p:txBody>
      </p:sp>
      <p:sp>
        <p:nvSpPr>
          <p:cNvPr id="4" name="3 - Θέση περιεχομένου"/>
          <p:cNvSpPr>
            <a:spLocks noGrp="1"/>
          </p:cNvSpPr>
          <p:nvPr>
            <p:ph sz="quarter" idx="1"/>
          </p:nvPr>
        </p:nvSpPr>
        <p:spPr>
          <a:xfrm>
            <a:off x="301752" y="1527048"/>
            <a:ext cx="8503920" cy="758944"/>
          </a:xfrm>
        </p:spPr>
        <p:txBody>
          <a:bodyPr>
            <a:normAutofit fontScale="55000" lnSpcReduction="20000"/>
          </a:bodyPr>
          <a:lstStyle/>
          <a:p>
            <a:r>
              <a:rPr lang="en-GB" dirty="0" smtClean="0"/>
              <a:t>Web Server (click</a:t>
            </a:r>
            <a:r>
              <a:rPr lang="el-GR" dirty="0" smtClean="0"/>
              <a:t>2</a:t>
            </a:r>
            <a:r>
              <a:rPr lang="en-GB" dirty="0" smtClean="0"/>
              <a:t>web</a:t>
            </a:r>
            <a:r>
              <a:rPr lang="el-GR" dirty="0" smtClean="0"/>
              <a:t>.</a:t>
            </a:r>
            <a:r>
              <a:rPr lang="en-GB" dirty="0" err="1" smtClean="0"/>
              <a:t>gr</a:t>
            </a:r>
            <a:r>
              <a:rPr lang="en-GB" dirty="0" smtClean="0"/>
              <a:t>) –Web Service (DBLP API)</a:t>
            </a:r>
          </a:p>
          <a:p>
            <a:r>
              <a:rPr lang="en-GB" dirty="0" smtClean="0"/>
              <a:t>Clients-&gt;Browser (Firefox, Google Chrome, Edge, Opera)</a:t>
            </a:r>
          </a:p>
          <a:p>
            <a:r>
              <a:rPr lang="en-GB" dirty="0" smtClean="0"/>
              <a:t>Database schema</a:t>
            </a:r>
            <a:endParaRPr lang="en-US" dirty="0"/>
          </a:p>
        </p:txBody>
      </p:sp>
      <p:pic>
        <p:nvPicPr>
          <p:cNvPr id="2050" name="Picture 2" descr="diagramma of application"/>
          <p:cNvPicPr>
            <a:picLocks noChangeAspect="1" noChangeArrowheads="1"/>
          </p:cNvPicPr>
          <p:nvPr/>
        </p:nvPicPr>
        <p:blipFill>
          <a:blip r:embed="rId2" cstate="print"/>
          <a:srcRect/>
          <a:stretch>
            <a:fillRect/>
          </a:stretch>
        </p:blipFill>
        <p:spPr bwMode="auto">
          <a:xfrm>
            <a:off x="3643306" y="3071810"/>
            <a:ext cx="5302039" cy="3286148"/>
          </a:xfrm>
          <a:prstGeom prst="rect">
            <a:avLst/>
          </a:prstGeom>
          <a:noFill/>
          <a:ln w="9525">
            <a:noFill/>
            <a:miter lim="800000"/>
            <a:headEnd/>
            <a:tailEnd/>
          </a:ln>
        </p:spPr>
      </p:pic>
      <p:pic>
        <p:nvPicPr>
          <p:cNvPr id="6" name="Εικόνα 1"/>
          <p:cNvPicPr>
            <a:picLocks noChangeAspect="1" noChangeArrowheads="1"/>
          </p:cNvPicPr>
          <p:nvPr/>
        </p:nvPicPr>
        <p:blipFill>
          <a:blip r:embed="rId3"/>
          <a:srcRect l="56990" t="11449" r="21454" b="20370"/>
          <a:stretch>
            <a:fillRect/>
          </a:stretch>
        </p:blipFill>
        <p:spPr bwMode="auto">
          <a:xfrm>
            <a:off x="214282" y="3429000"/>
            <a:ext cx="3263903" cy="2928958"/>
          </a:xfrm>
          <a:prstGeom prst="rect">
            <a:avLst/>
          </a:prstGeom>
          <a:noFill/>
          <a:ln w="9525">
            <a:noFill/>
            <a:miter lim="800000"/>
            <a:headEnd/>
            <a:tailEnd/>
          </a:ln>
        </p:spPr>
      </p:pic>
      <p:sp>
        <p:nvSpPr>
          <p:cNvPr id="7" name="6 - TextBox"/>
          <p:cNvSpPr txBox="1"/>
          <p:nvPr/>
        </p:nvSpPr>
        <p:spPr>
          <a:xfrm>
            <a:off x="285720" y="2285992"/>
            <a:ext cx="7858180" cy="553998"/>
          </a:xfrm>
          <a:prstGeom prst="rect">
            <a:avLst/>
          </a:prstGeom>
          <a:noFill/>
        </p:spPr>
        <p:txBody>
          <a:bodyPr wrap="square" rtlCol="0">
            <a:spAutoFit/>
          </a:bodyPr>
          <a:lstStyle/>
          <a:p>
            <a:r>
              <a:rPr lang="el-GR" sz="1400" dirty="0" smtClean="0">
                <a:latin typeface="Arial" pitchFamily="34" charset="0"/>
                <a:cs typeface="Arial" pitchFamily="34" charset="0"/>
              </a:rPr>
              <a:t>Η εφαρμογή έχει δημιουργηθεί με βάση την έκδοση </a:t>
            </a:r>
            <a:r>
              <a:rPr lang="en-GB" sz="1400" dirty="0" smtClean="0">
                <a:latin typeface="Arial" pitchFamily="34" charset="0"/>
                <a:cs typeface="Arial" pitchFamily="34" charset="0"/>
              </a:rPr>
              <a:t>Apache</a:t>
            </a:r>
            <a:r>
              <a:rPr lang="el-GR" sz="1400" dirty="0" smtClean="0">
                <a:latin typeface="Arial" pitchFamily="34" charset="0"/>
                <a:cs typeface="Arial" pitchFamily="34" charset="0"/>
              </a:rPr>
              <a:t> 2.4.35, </a:t>
            </a:r>
            <a:r>
              <a:rPr lang="en-GB" sz="1400" dirty="0" err="1" smtClean="0">
                <a:latin typeface="Arial" pitchFamily="34" charset="0"/>
                <a:cs typeface="Arial" pitchFamily="34" charset="0"/>
              </a:rPr>
              <a:t>Php</a:t>
            </a:r>
            <a:r>
              <a:rPr lang="el-GR" sz="1400" dirty="0" smtClean="0">
                <a:latin typeface="Arial" pitchFamily="34" charset="0"/>
                <a:cs typeface="Arial" pitchFamily="34" charset="0"/>
              </a:rPr>
              <a:t> 7.0.32, </a:t>
            </a:r>
            <a:r>
              <a:rPr lang="en-GB" sz="1400" dirty="0" err="1" smtClean="0">
                <a:latin typeface="Arial" pitchFamily="34" charset="0"/>
                <a:cs typeface="Arial" pitchFamily="34" charset="0"/>
              </a:rPr>
              <a:t>Mysql</a:t>
            </a:r>
            <a:r>
              <a:rPr lang="el-GR" sz="1400" dirty="0" smtClean="0">
                <a:latin typeface="Arial" pitchFamily="34" charset="0"/>
                <a:cs typeface="Arial" pitchFamily="34" charset="0"/>
              </a:rPr>
              <a:t> 5.7.23 με κατάλληλες ρυθμίσεις στα </a:t>
            </a:r>
            <a:r>
              <a:rPr lang="en-GB" sz="1400" dirty="0" err="1" smtClean="0">
                <a:latin typeface="Arial" pitchFamily="34" charset="0"/>
                <a:cs typeface="Arial" pitchFamily="34" charset="0"/>
              </a:rPr>
              <a:t>Php</a:t>
            </a:r>
            <a:r>
              <a:rPr lang="en-GB" sz="1400" dirty="0" smtClean="0">
                <a:latin typeface="Arial" pitchFamily="34" charset="0"/>
                <a:cs typeface="Arial" pitchFamily="34" charset="0"/>
              </a:rPr>
              <a:t> settings </a:t>
            </a:r>
            <a:r>
              <a:rPr lang="el-GR" sz="1400" dirty="0" smtClean="0">
                <a:latin typeface="Arial" pitchFamily="34" charset="0"/>
                <a:cs typeface="Arial" pitchFamily="34" charset="0"/>
              </a:rPr>
              <a:t>του </a:t>
            </a:r>
            <a:r>
              <a:rPr lang="en-US" sz="1400" dirty="0" smtClean="0">
                <a:latin typeface="Arial" pitchFamily="34" charset="0"/>
                <a:cs typeface="Arial" pitchFamily="34" charset="0"/>
              </a:rPr>
              <a:t>server</a:t>
            </a:r>
            <a:r>
              <a:rPr lang="en-GB" sz="1600" dirty="0" smtClean="0">
                <a:latin typeface="Arial" pitchFamily="34" charset="0"/>
                <a:cs typeface="Arial" pitchFamily="34" charset="0"/>
              </a:rPr>
              <a:t>.</a:t>
            </a:r>
            <a:endParaRPr lang="en-US" sz="1600" dirty="0">
              <a:latin typeface="Arial" pitchFamily="34" charset="0"/>
              <a:cs typeface="Arial" pitchFamily="34" charset="0"/>
            </a:endParaRPr>
          </a:p>
        </p:txBody>
      </p:sp>
      <p:sp>
        <p:nvSpPr>
          <p:cNvPr id="8" name="7 - Βέλος προς τα κάτω"/>
          <p:cNvSpPr/>
          <p:nvPr/>
        </p:nvSpPr>
        <p:spPr>
          <a:xfrm>
            <a:off x="1500166" y="2928934"/>
            <a:ext cx="142876"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600" dirty="0" smtClean="0"/>
              <a:t>Βάση Δεδομένων</a:t>
            </a:r>
            <a:endParaRPr lang="en-US" dirty="0"/>
          </a:p>
        </p:txBody>
      </p:sp>
      <p:sp>
        <p:nvSpPr>
          <p:cNvPr id="4" name="3 - Θέση περιεχομένου"/>
          <p:cNvSpPr>
            <a:spLocks noGrp="1"/>
          </p:cNvSpPr>
          <p:nvPr>
            <p:ph sz="quarter" idx="1"/>
          </p:nvPr>
        </p:nvSpPr>
        <p:spPr>
          <a:xfrm>
            <a:off x="301752" y="1527048"/>
            <a:ext cx="8503920" cy="1901952"/>
          </a:xfrm>
        </p:spPr>
        <p:txBody>
          <a:bodyPr>
            <a:normAutofit/>
          </a:bodyPr>
          <a:lstStyle/>
          <a:p>
            <a:r>
              <a:rPr lang="el-GR" sz="1600" dirty="0" smtClean="0">
                <a:latin typeface="Arial" pitchFamily="34" charset="0"/>
                <a:cs typeface="Arial" pitchFamily="34" charset="0"/>
              </a:rPr>
              <a:t>Στον </a:t>
            </a:r>
            <a:r>
              <a:rPr lang="en-GB" sz="1600" dirty="0" smtClean="0">
                <a:latin typeface="Arial" pitchFamily="34" charset="0"/>
                <a:cs typeface="Arial" pitchFamily="34" charset="0"/>
              </a:rPr>
              <a:t>server</a:t>
            </a:r>
            <a:r>
              <a:rPr lang="el-GR" sz="1600" dirty="0" smtClean="0">
                <a:latin typeface="Arial" pitchFamily="34" charset="0"/>
                <a:cs typeface="Arial" pitchFamily="34" charset="0"/>
              </a:rPr>
              <a:t> υπάρχουν εγκαταστημένα τα αρχεία της εφαρμογής και η βάση δεδομένων</a:t>
            </a:r>
            <a:r>
              <a:rPr lang="en-GB" sz="1600" dirty="0" smtClean="0">
                <a:latin typeface="Arial" pitchFamily="34" charset="0"/>
                <a:cs typeface="Arial" pitchFamily="34" charset="0"/>
              </a:rPr>
              <a:t>.</a:t>
            </a:r>
          </a:p>
          <a:p>
            <a:r>
              <a:rPr lang="el-GR" sz="1600" dirty="0" smtClean="0">
                <a:latin typeface="Arial" pitchFamily="34" charset="0"/>
                <a:cs typeface="Arial" pitchFamily="34" charset="0"/>
              </a:rPr>
              <a:t>Πίνακες Βάσης:</a:t>
            </a:r>
          </a:p>
          <a:p>
            <a:pPr>
              <a:buFont typeface="Wingdings" pitchFamily="2" charset="2"/>
              <a:buChar char="Ø"/>
            </a:pPr>
            <a:r>
              <a:rPr lang="en-GB" sz="1600" b="1" dirty="0" smtClean="0">
                <a:latin typeface="Arial" pitchFamily="34" charset="0"/>
                <a:cs typeface="Arial" pitchFamily="34" charset="0"/>
              </a:rPr>
              <a:t>papers</a:t>
            </a:r>
            <a:r>
              <a:rPr lang="el-GR" sz="1600" dirty="0" smtClean="0">
                <a:latin typeface="Arial" pitchFamily="34" charset="0"/>
                <a:cs typeface="Arial" pitchFamily="34" charset="0"/>
              </a:rPr>
              <a:t> (</a:t>
            </a:r>
            <a:r>
              <a:rPr lang="en-GB" sz="1600" dirty="0" err="1" smtClean="0">
                <a:latin typeface="Arial" pitchFamily="34" charset="0"/>
                <a:cs typeface="Arial" pitchFamily="34" charset="0"/>
              </a:rPr>
              <a:t>url</a:t>
            </a:r>
            <a:r>
              <a:rPr lang="el-GR" sz="1600" dirty="0" smtClean="0">
                <a:latin typeface="Arial" pitchFamily="34" charset="0"/>
                <a:cs typeface="Arial" pitchFamily="34" charset="0"/>
              </a:rPr>
              <a:t>_</a:t>
            </a:r>
            <a:r>
              <a:rPr lang="en-GB" sz="1600" dirty="0" smtClean="0">
                <a:latin typeface="Arial" pitchFamily="34" charset="0"/>
                <a:cs typeface="Arial" pitchFamily="34" charset="0"/>
              </a:rPr>
              <a:t>id</a:t>
            </a:r>
            <a:r>
              <a:rPr lang="el-GR" sz="1600" dirty="0" smtClean="0">
                <a:latin typeface="Arial" pitchFamily="34" charset="0"/>
                <a:cs typeface="Arial" pitchFamily="34" charset="0"/>
              </a:rPr>
              <a:t>,</a:t>
            </a:r>
            <a:r>
              <a:rPr lang="en-GB" sz="1600" dirty="0" smtClean="0">
                <a:latin typeface="Arial" pitchFamily="34" charset="0"/>
                <a:cs typeface="Arial" pitchFamily="34" charset="0"/>
              </a:rPr>
              <a:t>authors</a:t>
            </a:r>
            <a:r>
              <a:rPr lang="el-GR" sz="1600" dirty="0" smtClean="0">
                <a:latin typeface="Arial" pitchFamily="34" charset="0"/>
                <a:cs typeface="Arial" pitchFamily="34" charset="0"/>
              </a:rPr>
              <a:t>, </a:t>
            </a:r>
            <a:r>
              <a:rPr lang="en-GB" sz="1600" dirty="0" smtClean="0">
                <a:latin typeface="Arial" pitchFamily="34" charset="0"/>
                <a:cs typeface="Arial" pitchFamily="34" charset="0"/>
              </a:rPr>
              <a:t>title</a:t>
            </a:r>
            <a:r>
              <a:rPr lang="el-GR" sz="1600" dirty="0" smtClean="0">
                <a:latin typeface="Arial" pitchFamily="34" charset="0"/>
                <a:cs typeface="Arial" pitchFamily="34" charset="0"/>
              </a:rPr>
              <a:t>, </a:t>
            </a:r>
            <a:r>
              <a:rPr lang="en-GB" sz="1600" dirty="0" smtClean="0">
                <a:latin typeface="Arial" pitchFamily="34" charset="0"/>
                <a:cs typeface="Arial" pitchFamily="34" charset="0"/>
              </a:rPr>
              <a:t>year</a:t>
            </a:r>
            <a:r>
              <a:rPr lang="el-GR" sz="1600" dirty="0" smtClean="0">
                <a:latin typeface="Arial" pitchFamily="34" charset="0"/>
                <a:cs typeface="Arial" pitchFamily="34" charset="0"/>
              </a:rPr>
              <a:t>, </a:t>
            </a:r>
            <a:r>
              <a:rPr lang="en-GB" sz="1600" dirty="0" smtClean="0">
                <a:latin typeface="Arial" pitchFamily="34" charset="0"/>
                <a:cs typeface="Arial" pitchFamily="34" charset="0"/>
              </a:rPr>
              <a:t>type</a:t>
            </a:r>
            <a:r>
              <a:rPr lang="el-GR" sz="1600" dirty="0" smtClean="0">
                <a:latin typeface="Arial" pitchFamily="34" charset="0"/>
                <a:cs typeface="Arial" pitchFamily="34" charset="0"/>
              </a:rPr>
              <a:t>,</a:t>
            </a:r>
            <a:r>
              <a:rPr lang="en-GB" sz="1600" dirty="0" smtClean="0">
                <a:latin typeface="Arial" pitchFamily="34" charset="0"/>
                <a:cs typeface="Arial" pitchFamily="34" charset="0"/>
              </a:rPr>
              <a:t> </a:t>
            </a:r>
            <a:r>
              <a:rPr lang="en-GB" sz="1600" dirty="0" err="1" smtClean="0">
                <a:latin typeface="Arial" pitchFamily="34" charset="0"/>
                <a:cs typeface="Arial" pitchFamily="34" charset="0"/>
              </a:rPr>
              <a:t>url</a:t>
            </a:r>
            <a:r>
              <a:rPr lang="el-GR" sz="1600" dirty="0" smtClean="0">
                <a:latin typeface="Arial" pitchFamily="34" charset="0"/>
                <a:cs typeface="Arial" pitchFamily="34" charset="0"/>
              </a:rPr>
              <a:t>)</a:t>
            </a:r>
            <a:endParaRPr lang="el-GR" sz="1600" b="1" dirty="0" smtClean="0">
              <a:latin typeface="Arial" pitchFamily="34" charset="0"/>
              <a:cs typeface="Arial" pitchFamily="34" charset="0"/>
            </a:endParaRPr>
          </a:p>
          <a:p>
            <a:pPr>
              <a:buFont typeface="Wingdings" pitchFamily="2" charset="2"/>
              <a:buChar char="Ø"/>
            </a:pPr>
            <a:r>
              <a:rPr lang="en-GB" sz="1600" b="1" dirty="0" smtClean="0">
                <a:latin typeface="Arial" pitchFamily="34" charset="0"/>
                <a:cs typeface="Arial" pitchFamily="34" charset="0"/>
              </a:rPr>
              <a:t>Users</a:t>
            </a:r>
            <a:r>
              <a:rPr lang="el-GR" sz="1600" dirty="0" smtClean="0">
                <a:latin typeface="Arial" pitchFamily="34" charset="0"/>
                <a:cs typeface="Arial" pitchFamily="34" charset="0"/>
              </a:rPr>
              <a:t> (</a:t>
            </a:r>
            <a:r>
              <a:rPr lang="el-GR" sz="1600" dirty="0" err="1" smtClean="0">
                <a:latin typeface="Arial" pitchFamily="34" charset="0"/>
                <a:cs typeface="Arial" pitchFamily="34" charset="0"/>
              </a:rPr>
              <a:t>user_id</a:t>
            </a:r>
            <a:r>
              <a:rPr lang="el-GR" sz="1600" dirty="0" smtClean="0">
                <a:latin typeface="Arial" pitchFamily="34" charset="0"/>
                <a:cs typeface="Arial" pitchFamily="34" charset="0"/>
              </a:rPr>
              <a:t>,</a:t>
            </a:r>
            <a:r>
              <a:rPr lang="en-GB" sz="1600" dirty="0" smtClean="0">
                <a:latin typeface="Arial" pitchFamily="34" charset="0"/>
                <a:cs typeface="Arial" pitchFamily="34" charset="0"/>
              </a:rPr>
              <a:t> name, surname, username</a:t>
            </a:r>
            <a:r>
              <a:rPr lang="el-GR" sz="1600" dirty="0" smtClean="0">
                <a:latin typeface="Arial" pitchFamily="34" charset="0"/>
                <a:cs typeface="Arial" pitchFamily="34" charset="0"/>
              </a:rPr>
              <a:t>,</a:t>
            </a:r>
            <a:r>
              <a:rPr lang="en-US" sz="1600" dirty="0" smtClean="0">
                <a:latin typeface="Arial" pitchFamily="34" charset="0"/>
                <a:cs typeface="Arial" pitchFamily="34" charset="0"/>
              </a:rPr>
              <a:t> </a:t>
            </a:r>
            <a:r>
              <a:rPr lang="en-GB" sz="1600" dirty="0" smtClean="0">
                <a:latin typeface="Arial" pitchFamily="34" charset="0"/>
                <a:cs typeface="Arial" pitchFamily="34" charset="0"/>
              </a:rPr>
              <a:t>password</a:t>
            </a:r>
            <a:r>
              <a:rPr lang="el-GR" sz="1600" dirty="0" smtClean="0">
                <a:latin typeface="Arial" pitchFamily="34" charset="0"/>
                <a:cs typeface="Arial" pitchFamily="34" charset="0"/>
              </a:rPr>
              <a:t>,</a:t>
            </a:r>
            <a:r>
              <a:rPr lang="en-US" sz="1600" dirty="0" smtClean="0">
                <a:latin typeface="Arial" pitchFamily="34" charset="0"/>
                <a:cs typeface="Arial" pitchFamily="34" charset="0"/>
              </a:rPr>
              <a:t> </a:t>
            </a:r>
            <a:r>
              <a:rPr lang="en-GB" sz="1600" dirty="0" smtClean="0">
                <a:latin typeface="Arial" pitchFamily="34" charset="0"/>
                <a:cs typeface="Arial" pitchFamily="34" charset="0"/>
              </a:rPr>
              <a:t>email</a:t>
            </a:r>
            <a:r>
              <a:rPr lang="el-GR" sz="1600" dirty="0" smtClean="0">
                <a:latin typeface="Arial" pitchFamily="34" charset="0"/>
                <a:cs typeface="Arial" pitchFamily="34" charset="0"/>
              </a:rPr>
              <a:t>,</a:t>
            </a:r>
            <a:r>
              <a:rPr lang="en-US" sz="1600" dirty="0" smtClean="0">
                <a:latin typeface="Arial" pitchFamily="34" charset="0"/>
                <a:cs typeface="Arial" pitchFamily="34" charset="0"/>
              </a:rPr>
              <a:t> </a:t>
            </a:r>
            <a:r>
              <a:rPr lang="en-GB" sz="1600" dirty="0" smtClean="0">
                <a:latin typeface="Arial" pitchFamily="34" charset="0"/>
                <a:cs typeface="Arial" pitchFamily="34" charset="0"/>
              </a:rPr>
              <a:t>role, </a:t>
            </a:r>
            <a:r>
              <a:rPr lang="en-GB" sz="1600" dirty="0" err="1" smtClean="0">
                <a:latin typeface="Arial" pitchFamily="34" charset="0"/>
                <a:cs typeface="Arial" pitchFamily="34" charset="0"/>
              </a:rPr>
              <a:t>register_time</a:t>
            </a:r>
            <a:r>
              <a:rPr lang="el-GR" sz="1600" dirty="0" smtClean="0">
                <a:latin typeface="Arial" pitchFamily="34" charset="0"/>
                <a:cs typeface="Arial" pitchFamily="34" charset="0"/>
              </a:rPr>
              <a:t>) </a:t>
            </a:r>
            <a:endParaRPr lang="el-GR" sz="1600" b="1" dirty="0" smtClean="0">
              <a:latin typeface="Arial" pitchFamily="34" charset="0"/>
              <a:cs typeface="Arial" pitchFamily="34" charset="0"/>
            </a:endParaRPr>
          </a:p>
          <a:p>
            <a:pPr>
              <a:buFont typeface="Wingdings" pitchFamily="2" charset="2"/>
              <a:buChar char="Ø"/>
            </a:pPr>
            <a:r>
              <a:rPr lang="en-GB" sz="1600" b="1" dirty="0" smtClean="0">
                <a:latin typeface="Arial" pitchFamily="34" charset="0"/>
                <a:cs typeface="Arial" pitchFamily="34" charset="0"/>
              </a:rPr>
              <a:t>Downloads(</a:t>
            </a:r>
            <a:r>
              <a:rPr lang="el-GR" sz="1600" dirty="0" err="1" smtClean="0">
                <a:latin typeface="Arial" pitchFamily="34" charset="0"/>
                <a:cs typeface="Arial" pitchFamily="34" charset="0"/>
              </a:rPr>
              <a:t>user_id</a:t>
            </a:r>
            <a:r>
              <a:rPr lang="el-GR" sz="1600" dirty="0" smtClean="0">
                <a:latin typeface="Arial" pitchFamily="34" charset="0"/>
                <a:cs typeface="Arial" pitchFamily="34" charset="0"/>
              </a:rPr>
              <a:t>,</a:t>
            </a:r>
            <a:r>
              <a:rPr lang="en-GB" sz="1600" dirty="0" smtClean="0">
                <a:latin typeface="Arial" pitchFamily="34" charset="0"/>
                <a:cs typeface="Arial" pitchFamily="34" charset="0"/>
              </a:rPr>
              <a:t>  </a:t>
            </a:r>
            <a:r>
              <a:rPr lang="en-GB" sz="1600" dirty="0" err="1" smtClean="0">
                <a:latin typeface="Arial" pitchFamily="34" charset="0"/>
                <a:cs typeface="Arial" pitchFamily="34" charset="0"/>
              </a:rPr>
              <a:t>url</a:t>
            </a:r>
            <a:r>
              <a:rPr lang="el-GR" sz="1600" dirty="0" smtClean="0">
                <a:latin typeface="Arial" pitchFamily="34" charset="0"/>
                <a:cs typeface="Arial" pitchFamily="34" charset="0"/>
              </a:rPr>
              <a:t>_</a:t>
            </a:r>
            <a:r>
              <a:rPr lang="en-GB" sz="1600" dirty="0" smtClean="0">
                <a:latin typeface="Arial" pitchFamily="34" charset="0"/>
                <a:cs typeface="Arial" pitchFamily="34" charset="0"/>
              </a:rPr>
              <a:t>id, notes)</a:t>
            </a:r>
            <a:endParaRPr lang="el-GR" sz="1600" b="1" dirty="0" smtClean="0">
              <a:latin typeface="Arial" pitchFamily="34" charset="0"/>
              <a:cs typeface="Arial" pitchFamily="34" charset="0"/>
            </a:endParaRPr>
          </a:p>
          <a:p>
            <a:pPr>
              <a:buFont typeface="Wingdings" pitchFamily="2" charset="2"/>
              <a:buChar char="Ø"/>
            </a:pPr>
            <a:r>
              <a:rPr lang="en-US" sz="1600" b="1" dirty="0" smtClean="0">
                <a:latin typeface="Arial" pitchFamily="34" charset="0"/>
                <a:cs typeface="Arial" pitchFamily="34" charset="0"/>
              </a:rPr>
              <a:t>posts</a:t>
            </a:r>
            <a:r>
              <a:rPr lang="el-GR" sz="1600" dirty="0" smtClean="0">
                <a:latin typeface="Arial" pitchFamily="34" charset="0"/>
                <a:cs typeface="Arial" pitchFamily="34" charset="0"/>
              </a:rPr>
              <a:t> (</a:t>
            </a:r>
            <a:r>
              <a:rPr lang="en-US" sz="1600" dirty="0" smtClean="0">
                <a:latin typeface="Arial" pitchFamily="34" charset="0"/>
                <a:cs typeface="Arial" pitchFamily="34" charset="0"/>
              </a:rPr>
              <a:t>id,</a:t>
            </a:r>
            <a:r>
              <a:rPr lang="en-GB" sz="1600" dirty="0" smtClean="0">
                <a:latin typeface="Arial" pitchFamily="34" charset="0"/>
                <a:cs typeface="Arial" pitchFamily="34" charset="0"/>
              </a:rPr>
              <a:t>title</a:t>
            </a:r>
            <a:r>
              <a:rPr lang="el-GR" sz="1600" dirty="0" smtClean="0">
                <a:latin typeface="Arial" pitchFamily="34" charset="0"/>
                <a:cs typeface="Arial" pitchFamily="34" charset="0"/>
              </a:rPr>
              <a:t>,</a:t>
            </a:r>
            <a:r>
              <a:rPr lang="en-GB" sz="1600" dirty="0" smtClean="0">
                <a:latin typeface="Arial" pitchFamily="34" charset="0"/>
                <a:cs typeface="Arial" pitchFamily="34" charset="0"/>
              </a:rPr>
              <a:t>description</a:t>
            </a:r>
            <a:r>
              <a:rPr lang="el-GR" sz="1600" dirty="0" smtClean="0">
                <a:latin typeface="Arial" pitchFamily="34" charset="0"/>
                <a:cs typeface="Arial" pitchFamily="34" charset="0"/>
              </a:rPr>
              <a:t>,</a:t>
            </a:r>
            <a:r>
              <a:rPr lang="en-GB" sz="1600" dirty="0" smtClean="0">
                <a:latin typeface="Arial" pitchFamily="34" charset="0"/>
                <a:cs typeface="Arial" pitchFamily="34" charset="0"/>
              </a:rPr>
              <a:t>link</a:t>
            </a:r>
            <a:r>
              <a:rPr lang="el-GR" sz="1600" dirty="0" smtClean="0">
                <a:latin typeface="Arial" pitchFamily="34" charset="0"/>
                <a:cs typeface="Arial" pitchFamily="34" charset="0"/>
              </a:rPr>
              <a:t>).</a:t>
            </a:r>
            <a:endParaRPr lang="el-GR" sz="1600" b="1" dirty="0" smtClean="0">
              <a:latin typeface="Arial" pitchFamily="34" charset="0"/>
              <a:cs typeface="Arial" pitchFamily="34" charset="0"/>
            </a:endParaRPr>
          </a:p>
        </p:txBody>
      </p:sp>
      <p:sp>
        <p:nvSpPr>
          <p:cNvPr id="8" name="7 - Δεξιό βέλος"/>
          <p:cNvSpPr/>
          <p:nvPr/>
        </p:nvSpPr>
        <p:spPr>
          <a:xfrm>
            <a:off x="4214810" y="4286256"/>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 TextBox"/>
          <p:cNvSpPr txBox="1"/>
          <p:nvPr/>
        </p:nvSpPr>
        <p:spPr>
          <a:xfrm>
            <a:off x="214282" y="4143380"/>
            <a:ext cx="3929090" cy="738664"/>
          </a:xfrm>
          <a:prstGeom prst="rect">
            <a:avLst/>
          </a:prstGeom>
          <a:noFill/>
        </p:spPr>
        <p:txBody>
          <a:bodyPr wrap="square" rtlCol="0">
            <a:spAutoFit/>
          </a:bodyPr>
          <a:lstStyle/>
          <a:p>
            <a:r>
              <a:rPr lang="en-GB" sz="1400" b="1" dirty="0" smtClean="0">
                <a:latin typeface="Arial" pitchFamily="34" charset="0"/>
                <a:cs typeface="Arial" pitchFamily="34" charset="0"/>
              </a:rPr>
              <a:t>O </a:t>
            </a:r>
            <a:r>
              <a:rPr lang="el-GR" sz="1400" b="1" dirty="0" smtClean="0">
                <a:latin typeface="Arial" pitchFamily="34" charset="0"/>
                <a:cs typeface="Arial" pitchFamily="34" charset="0"/>
              </a:rPr>
              <a:t>πίνακας</a:t>
            </a:r>
            <a:r>
              <a:rPr lang="en-GB" sz="1400" b="1" dirty="0" smtClean="0">
                <a:latin typeface="Arial" pitchFamily="34" charset="0"/>
                <a:cs typeface="Arial" pitchFamily="34" charset="0"/>
              </a:rPr>
              <a:t> downloads </a:t>
            </a:r>
            <a:r>
              <a:rPr lang="el-GR" sz="1400" b="1" dirty="0" smtClean="0">
                <a:latin typeface="Arial" pitchFamily="34" charset="0"/>
                <a:cs typeface="Arial" pitchFamily="34" charset="0"/>
              </a:rPr>
              <a:t>περιέχει ξένα κλειδιά του </a:t>
            </a:r>
            <a:r>
              <a:rPr lang="el-GR" sz="1400" b="1" dirty="0" err="1" smtClean="0">
                <a:latin typeface="Arial" pitchFamily="34" charset="0"/>
                <a:cs typeface="Arial" pitchFamily="34" charset="0"/>
              </a:rPr>
              <a:t>πινακα</a:t>
            </a:r>
            <a:r>
              <a:rPr lang="el-GR" sz="1400" b="1" dirty="0" smtClean="0">
                <a:latin typeface="Arial" pitchFamily="34" charset="0"/>
                <a:cs typeface="Arial" pitchFamily="34" charset="0"/>
              </a:rPr>
              <a:t> </a:t>
            </a:r>
            <a:r>
              <a:rPr lang="en-GB" sz="1400" b="1" dirty="0" smtClean="0">
                <a:latin typeface="Arial" pitchFamily="34" charset="0"/>
                <a:cs typeface="Arial" pitchFamily="34" charset="0"/>
              </a:rPr>
              <a:t>papers(</a:t>
            </a:r>
            <a:r>
              <a:rPr lang="en-GB" sz="1400" b="1" dirty="0" err="1" smtClean="0">
                <a:latin typeface="Arial" pitchFamily="34" charset="0"/>
                <a:cs typeface="Arial" pitchFamily="34" charset="0"/>
              </a:rPr>
              <a:t>url_id</a:t>
            </a:r>
            <a:r>
              <a:rPr lang="en-GB" sz="1400" b="1" dirty="0" smtClean="0">
                <a:latin typeface="Arial" pitchFamily="34" charset="0"/>
                <a:cs typeface="Arial" pitchFamily="34" charset="0"/>
              </a:rPr>
              <a:t>) </a:t>
            </a:r>
            <a:r>
              <a:rPr lang="el-GR" sz="1400" b="1" dirty="0" smtClean="0">
                <a:latin typeface="Arial" pitchFamily="34" charset="0"/>
                <a:cs typeface="Arial" pitchFamily="34" charset="0"/>
              </a:rPr>
              <a:t>και του πίνακα </a:t>
            </a:r>
            <a:r>
              <a:rPr lang="en-GB" sz="1400" b="1" dirty="0" smtClean="0">
                <a:latin typeface="Arial" pitchFamily="34" charset="0"/>
                <a:cs typeface="Arial" pitchFamily="34" charset="0"/>
              </a:rPr>
              <a:t>users(</a:t>
            </a:r>
            <a:r>
              <a:rPr lang="en-GB" sz="1400" b="1" dirty="0" err="1" smtClean="0">
                <a:latin typeface="Arial" pitchFamily="34" charset="0"/>
                <a:cs typeface="Arial" pitchFamily="34" charset="0"/>
              </a:rPr>
              <a:t>user_id</a:t>
            </a:r>
            <a:r>
              <a:rPr lang="en-GB" sz="1400" b="1" dirty="0" smtClean="0">
                <a:latin typeface="Arial" pitchFamily="34" charset="0"/>
                <a:cs typeface="Arial" pitchFamily="34" charset="0"/>
              </a:rPr>
              <a:t>)</a:t>
            </a:r>
            <a:r>
              <a:rPr lang="el-GR" sz="1400" b="1" dirty="0" smtClean="0">
                <a:latin typeface="Arial" pitchFamily="34" charset="0"/>
                <a:cs typeface="Arial" pitchFamily="34" charset="0"/>
              </a:rPr>
              <a:t>  </a:t>
            </a:r>
            <a:endParaRPr lang="en-US" sz="1400" b="1" dirty="0">
              <a:latin typeface="Arial" pitchFamily="34" charset="0"/>
              <a:cs typeface="Arial" pitchFamily="34" charset="0"/>
            </a:endParaRPr>
          </a:p>
        </p:txBody>
      </p:sp>
      <p:pic>
        <p:nvPicPr>
          <p:cNvPr id="10" name="Picture 3" descr="C:\Users\ekkli\Documents\METAPTYXIAKO ΑΛΕΞΑΝΔΡΙΟ ΤΕΙ\M102- ΜΗΧΑΝΙΚΗ ΛΟΓΙΣΜΙΚΟΥ\ΕΡΓΑΣΙΑ\db_schema.jpg"/>
          <p:cNvPicPr>
            <a:picLocks noChangeAspect="1" noChangeArrowheads="1"/>
          </p:cNvPicPr>
          <p:nvPr/>
        </p:nvPicPr>
        <p:blipFill>
          <a:blip r:embed="rId2"/>
          <a:srcRect/>
          <a:stretch>
            <a:fillRect/>
          </a:stretch>
        </p:blipFill>
        <p:spPr bwMode="auto">
          <a:xfrm>
            <a:off x="4929190" y="3071810"/>
            <a:ext cx="4000528" cy="327912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i="1" dirty="0" smtClean="0"/>
              <a:t>Call For Papers </a:t>
            </a:r>
            <a:r>
              <a:rPr lang="el-GR" i="1" dirty="0" smtClean="0"/>
              <a:t>Μέσω </a:t>
            </a:r>
            <a:r>
              <a:rPr lang="en-GB" i="1" dirty="0" smtClean="0"/>
              <a:t>DBLP</a:t>
            </a:r>
            <a:endParaRPr lang="en-US" dirty="0"/>
          </a:p>
        </p:txBody>
      </p:sp>
      <p:sp>
        <p:nvSpPr>
          <p:cNvPr id="3" name="2 - Θέση περιεχομένου"/>
          <p:cNvSpPr>
            <a:spLocks noGrp="1"/>
          </p:cNvSpPr>
          <p:nvPr>
            <p:ph sz="quarter" idx="1"/>
          </p:nvPr>
        </p:nvSpPr>
        <p:spPr/>
        <p:txBody>
          <a:bodyPr>
            <a:normAutofit fontScale="92500" lnSpcReduction="20000"/>
          </a:bodyPr>
          <a:lstStyle/>
          <a:p>
            <a:r>
              <a:rPr lang="el-GR" sz="2400" dirty="0" smtClean="0">
                <a:latin typeface="Arial" pitchFamily="34" charset="0"/>
                <a:cs typeface="Arial" pitchFamily="34" charset="0"/>
              </a:rPr>
              <a:t>Εισαγωγή</a:t>
            </a:r>
          </a:p>
          <a:p>
            <a:r>
              <a:rPr lang="el-GR" sz="2400" dirty="0" smtClean="0">
                <a:latin typeface="Arial" pitchFamily="34" charset="0"/>
                <a:cs typeface="Arial" pitchFamily="34" charset="0"/>
              </a:rPr>
              <a:t>Περιγραφή </a:t>
            </a:r>
            <a:r>
              <a:rPr lang="en-GB" sz="2400" dirty="0" smtClean="0">
                <a:latin typeface="Arial" pitchFamily="34" charset="0"/>
                <a:cs typeface="Arial" pitchFamily="34" charset="0"/>
              </a:rPr>
              <a:t>DBLP</a:t>
            </a:r>
            <a:endParaRPr lang="el-GR" sz="2400" dirty="0" smtClean="0">
              <a:latin typeface="Arial" pitchFamily="34" charset="0"/>
              <a:cs typeface="Arial" pitchFamily="34" charset="0"/>
            </a:endParaRPr>
          </a:p>
          <a:p>
            <a:r>
              <a:rPr lang="el-GR" sz="2400" dirty="0" smtClean="0">
                <a:latin typeface="Arial" pitchFamily="34" charset="0"/>
                <a:cs typeface="Arial" pitchFamily="34" charset="0"/>
              </a:rPr>
              <a:t>Ομάδα Ανάπτυξης</a:t>
            </a:r>
          </a:p>
          <a:p>
            <a:r>
              <a:rPr lang="el-GR" sz="2400" dirty="0" smtClean="0">
                <a:latin typeface="Arial" pitchFamily="34" charset="0"/>
                <a:cs typeface="Arial" pitchFamily="34" charset="0"/>
              </a:rPr>
              <a:t>Περιγραφή Λειτουργικότητας Εφαρμογής</a:t>
            </a:r>
          </a:p>
          <a:p>
            <a:r>
              <a:rPr lang="el-GR" sz="2400" dirty="0" smtClean="0">
                <a:latin typeface="Arial" pitchFamily="34" charset="0"/>
                <a:cs typeface="Arial" pitchFamily="34" charset="0"/>
              </a:rPr>
              <a:t>Μέθοδος Ανάπτυξης</a:t>
            </a:r>
          </a:p>
          <a:p>
            <a:r>
              <a:rPr lang="el-GR" sz="2400" dirty="0" smtClean="0">
                <a:latin typeface="Arial" pitchFamily="34" charset="0"/>
                <a:cs typeface="Arial" pitchFamily="34" charset="0"/>
              </a:rPr>
              <a:t>Χρονοδιάγραμμα Ανάπτυξης</a:t>
            </a:r>
          </a:p>
          <a:p>
            <a:r>
              <a:rPr lang="el-GR" sz="2400" dirty="0" smtClean="0">
                <a:latin typeface="Arial" pitchFamily="34" charset="0"/>
                <a:cs typeface="Arial" pitchFamily="34" charset="0"/>
              </a:rPr>
              <a:t>Αρχιτεκτονική</a:t>
            </a:r>
          </a:p>
          <a:p>
            <a:r>
              <a:rPr lang="el-GR" sz="2400" dirty="0" smtClean="0">
                <a:latin typeface="Arial" pitchFamily="34" charset="0"/>
                <a:cs typeface="Arial" pitchFamily="34" charset="0"/>
              </a:rPr>
              <a:t>Προδιαγραφές</a:t>
            </a:r>
          </a:p>
          <a:p>
            <a:r>
              <a:rPr lang="el-GR" sz="2400" dirty="0" smtClean="0">
                <a:latin typeface="Arial" pitchFamily="34" charset="0"/>
                <a:cs typeface="Arial" pitchFamily="34" charset="0"/>
              </a:rPr>
              <a:t>Τεχνολογίες</a:t>
            </a:r>
          </a:p>
          <a:p>
            <a:r>
              <a:rPr lang="el-GR" sz="2400" dirty="0" smtClean="0">
                <a:latin typeface="Arial" pitchFamily="34" charset="0"/>
                <a:cs typeface="Arial" pitchFamily="34" charset="0"/>
              </a:rPr>
              <a:t>Τμήματα Κώδικα (Ενδεικτικά)</a:t>
            </a:r>
          </a:p>
          <a:p>
            <a:r>
              <a:rPr lang="el-GR" sz="2400" dirty="0" smtClean="0">
                <a:latin typeface="Arial" pitchFamily="34" charset="0"/>
                <a:cs typeface="Arial" pitchFamily="34" charset="0"/>
              </a:rPr>
              <a:t>Έλεγχος Χρηστικότητας Εφαρμογής</a:t>
            </a:r>
          </a:p>
          <a:p>
            <a:r>
              <a:rPr lang="en-GB" sz="2400" dirty="0" smtClean="0">
                <a:latin typeface="Arial" pitchFamily="34" charset="0"/>
                <a:cs typeface="Arial" pitchFamily="34" charset="0"/>
              </a:rPr>
              <a:t>Repository </a:t>
            </a:r>
            <a:r>
              <a:rPr lang="el-GR" sz="2400" dirty="0" smtClean="0">
                <a:latin typeface="Arial" pitchFamily="34" charset="0"/>
                <a:cs typeface="Arial" pitchFamily="34" charset="0"/>
              </a:rPr>
              <a:t>Εφαρμογής-</a:t>
            </a:r>
            <a:r>
              <a:rPr lang="en-GB" sz="2400" dirty="0" smtClean="0">
                <a:latin typeface="Arial" pitchFamily="34" charset="0"/>
                <a:cs typeface="Arial" pitchFamily="34" charset="0"/>
              </a:rPr>
              <a:t>URL</a:t>
            </a:r>
            <a:endParaRPr lang="el-GR" sz="2400" dirty="0" smtClean="0">
              <a:latin typeface="Arial" pitchFamily="34" charset="0"/>
              <a:cs typeface="Arial" pitchFamily="34" charset="0"/>
            </a:endParaRPr>
          </a:p>
          <a:p>
            <a:r>
              <a:rPr lang="el-GR" sz="2400" dirty="0" smtClean="0">
                <a:latin typeface="Arial" pitchFamily="34" charset="0"/>
                <a:cs typeface="Arial" pitchFamily="34" charset="0"/>
              </a:rPr>
              <a:t>Επίδειξη Εφαρμογής</a:t>
            </a:r>
            <a:endParaRPr lang="en-GB" sz="2400" dirty="0" smtClean="0">
              <a:latin typeface="Arial" pitchFamily="34" charset="0"/>
              <a:cs typeface="Arial" pitchFamily="34" charset="0"/>
            </a:endParaRPr>
          </a:p>
          <a:p>
            <a:endParaRPr lang="el-GR" sz="24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Αλληλεπίδραση Αρχείων</a:t>
            </a:r>
            <a:endParaRPr lang="en-US" dirty="0"/>
          </a:p>
        </p:txBody>
      </p:sp>
      <p:sp>
        <p:nvSpPr>
          <p:cNvPr id="3" name="2 - Θέση περιεχομένου"/>
          <p:cNvSpPr>
            <a:spLocks noGrp="1"/>
          </p:cNvSpPr>
          <p:nvPr>
            <p:ph sz="quarter" idx="1"/>
          </p:nvPr>
        </p:nvSpPr>
        <p:spPr>
          <a:xfrm>
            <a:off x="301752" y="1527048"/>
            <a:ext cx="8503920" cy="473192"/>
          </a:xfrm>
        </p:spPr>
        <p:txBody>
          <a:bodyPr>
            <a:noAutofit/>
          </a:bodyPr>
          <a:lstStyle/>
          <a:p>
            <a:r>
              <a:rPr lang="el-GR" sz="2000" dirty="0" smtClean="0">
                <a:latin typeface="Arial" pitchFamily="34" charset="0"/>
                <a:cs typeface="Arial" pitchFamily="34" charset="0"/>
              </a:rPr>
              <a:t>Απλού Χρήστη</a:t>
            </a:r>
          </a:p>
          <a:p>
            <a:r>
              <a:rPr lang="el-GR" sz="2000" dirty="0" smtClean="0">
                <a:latin typeface="Arial" pitchFamily="34" charset="0"/>
                <a:cs typeface="Arial" pitchFamily="34" charset="0"/>
              </a:rPr>
              <a:t>Εγγεγραμμένου  Χρήστη</a:t>
            </a:r>
          </a:p>
          <a:p>
            <a:r>
              <a:rPr lang="el-GR" sz="2000" dirty="0" smtClean="0">
                <a:latin typeface="Arial" pitchFamily="34" charset="0"/>
                <a:cs typeface="Arial" pitchFamily="34" charset="0"/>
              </a:rPr>
              <a:t>Διαχειριστή</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Απλού Χρήστη</a:t>
            </a:r>
            <a:endParaRPr lang="en-US" dirty="0"/>
          </a:p>
        </p:txBody>
      </p:sp>
      <p:pic>
        <p:nvPicPr>
          <p:cNvPr id="7171" name="Picture 3" descr="C:\Users\ekkli\Documents\METAPTYXIAKO ΑΛΕΞΑΝΔΡΙΟ ΤΕΙ\M102- ΜΗΧΑΝΙΚΗ ΛΟΓΙΣΜΙΚΟΥ\ΕΡΓΑΣΙΑ\user.jpg"/>
          <p:cNvPicPr>
            <a:picLocks noGrp="1" noChangeAspect="1" noChangeArrowheads="1"/>
          </p:cNvPicPr>
          <p:nvPr>
            <p:ph sz="quarter" idx="1"/>
          </p:nvPr>
        </p:nvPicPr>
        <p:blipFill>
          <a:blip r:embed="rId2"/>
          <a:srcRect/>
          <a:stretch>
            <a:fillRect/>
          </a:stretch>
        </p:blipFill>
        <p:spPr bwMode="auto">
          <a:xfrm>
            <a:off x="1930985" y="1527175"/>
            <a:ext cx="5245518" cy="4572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Εγγεγραμμένου Χρήστη</a:t>
            </a:r>
            <a:endParaRPr lang="en-US" dirty="0"/>
          </a:p>
        </p:txBody>
      </p:sp>
      <p:pic>
        <p:nvPicPr>
          <p:cNvPr id="8194" name="Picture 2" descr="C:\Users\ekkli\Documents\METAPTYXIAKO ΑΛΕΞΑΝΔΡΙΟ ΤΕΙ\M102- ΜΗΧΑΝΙΚΗ ΛΟΓΙΣΜΙΚΟΥ\ΕΡΓΑΣΙΑ\user_log.jpg"/>
          <p:cNvPicPr>
            <a:picLocks noGrp="1" noChangeAspect="1" noChangeArrowheads="1"/>
          </p:cNvPicPr>
          <p:nvPr>
            <p:ph sz="quarter" idx="1"/>
          </p:nvPr>
        </p:nvPicPr>
        <p:blipFill>
          <a:blip r:embed="rId2"/>
          <a:srcRect/>
          <a:stretch>
            <a:fillRect/>
          </a:stretch>
        </p:blipFill>
        <p:spPr bwMode="auto">
          <a:xfrm>
            <a:off x="1714480" y="1357298"/>
            <a:ext cx="5500726" cy="507209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Διαχειριστή</a:t>
            </a:r>
            <a:endParaRPr lang="en-US" dirty="0"/>
          </a:p>
        </p:txBody>
      </p:sp>
      <p:pic>
        <p:nvPicPr>
          <p:cNvPr id="1026" name="Picture 2" descr="C:\Users\ekkli\Documents\METAPTYXIAKO ΑΛΕΞΑΝΔΡΙΟ ΤΕΙ\M102- ΜΗΧΑΝΙΚΗ ΛΟΓΙΣΜΙΚΟΥ\ΕΡΓΑΣΙΑ\admin.jpg"/>
          <p:cNvPicPr>
            <a:picLocks noGrp="1" noChangeAspect="1" noChangeArrowheads="1"/>
          </p:cNvPicPr>
          <p:nvPr>
            <p:ph sz="quarter" idx="1"/>
          </p:nvPr>
        </p:nvPicPr>
        <p:blipFill>
          <a:blip r:embed="rId2"/>
          <a:srcRect/>
          <a:stretch>
            <a:fillRect/>
          </a:stretch>
        </p:blipFill>
        <p:spPr bwMode="auto">
          <a:xfrm>
            <a:off x="1571604" y="1643050"/>
            <a:ext cx="5929354" cy="478634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Προδιαγραφές</a:t>
            </a:r>
            <a:endParaRPr lang="en-US" dirty="0"/>
          </a:p>
        </p:txBody>
      </p:sp>
      <p:sp>
        <p:nvSpPr>
          <p:cNvPr id="3" name="2 - Θέση περιεχομένου"/>
          <p:cNvSpPr>
            <a:spLocks noGrp="1"/>
          </p:cNvSpPr>
          <p:nvPr>
            <p:ph sz="quarter" idx="1"/>
          </p:nvPr>
        </p:nvSpPr>
        <p:spPr/>
        <p:txBody>
          <a:bodyPr>
            <a:normAutofit/>
          </a:bodyPr>
          <a:lstStyle/>
          <a:p>
            <a:r>
              <a:rPr lang="el-GR" sz="1600" dirty="0" smtClean="0">
                <a:latin typeface="Arial" pitchFamily="34" charset="0"/>
                <a:cs typeface="Arial" pitchFamily="34" charset="0"/>
              </a:rPr>
              <a:t>Η εφαρμογή τρέχει σε όλα τα είδη συσκευών (</a:t>
            </a:r>
            <a:r>
              <a:rPr lang="en-GB" sz="1600" dirty="0" smtClean="0">
                <a:latin typeface="Arial" pitchFamily="34" charset="0"/>
                <a:cs typeface="Arial" pitchFamily="34" charset="0"/>
              </a:rPr>
              <a:t>Computer, Laptop, mobile </a:t>
            </a:r>
            <a:r>
              <a:rPr lang="en-GB" sz="1600" dirty="0" err="1" smtClean="0">
                <a:latin typeface="Arial" pitchFamily="34" charset="0"/>
                <a:cs typeface="Arial" pitchFamily="34" charset="0"/>
              </a:rPr>
              <a:t>phones,Tablets</a:t>
            </a:r>
            <a:r>
              <a:rPr lang="en-GB" sz="1600" dirty="0" smtClean="0">
                <a:latin typeface="Arial" pitchFamily="34" charset="0"/>
                <a:cs typeface="Arial" pitchFamily="34" charset="0"/>
              </a:rPr>
              <a:t>)</a:t>
            </a:r>
            <a:endParaRPr lang="el-GR" sz="1600" dirty="0" smtClean="0">
              <a:latin typeface="Arial" pitchFamily="34" charset="0"/>
              <a:cs typeface="Arial" pitchFamily="34" charset="0"/>
            </a:endParaRPr>
          </a:p>
          <a:p>
            <a:r>
              <a:rPr lang="el-GR" sz="1600" dirty="0" smtClean="0">
                <a:latin typeface="Arial" pitchFamily="34" charset="0"/>
                <a:cs typeface="Arial" pitchFamily="34" charset="0"/>
              </a:rPr>
              <a:t>Προσπάθεια αποφυγής κώδικα </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Spaggeti</a:t>
            </a:r>
            <a:r>
              <a:rPr lang="en-US" sz="1600" dirty="0" smtClean="0">
                <a:latin typeface="Arial" pitchFamily="34" charset="0"/>
                <a:cs typeface="Arial" pitchFamily="34" charset="0"/>
              </a:rPr>
              <a:t>”</a:t>
            </a:r>
          </a:p>
          <a:p>
            <a:r>
              <a:rPr lang="el-GR" sz="1600" dirty="0" smtClean="0">
                <a:latin typeface="Arial" pitchFamily="34" charset="0"/>
                <a:cs typeface="Arial" pitchFamily="34" charset="0"/>
              </a:rPr>
              <a:t>Χρήση συνεδριών (</a:t>
            </a:r>
            <a:r>
              <a:rPr lang="en-US" sz="1600" dirty="0" smtClean="0">
                <a:latin typeface="Arial" pitchFamily="34" charset="0"/>
                <a:cs typeface="Arial" pitchFamily="34" charset="0"/>
              </a:rPr>
              <a:t>sessions)</a:t>
            </a:r>
            <a:endParaRPr lang="el-GR" sz="1600" dirty="0" smtClean="0">
              <a:latin typeface="Arial" pitchFamily="34" charset="0"/>
              <a:cs typeface="Arial" pitchFamily="34" charset="0"/>
            </a:endParaRPr>
          </a:p>
          <a:p>
            <a:r>
              <a:rPr lang="el-GR" sz="1600" dirty="0" smtClean="0">
                <a:latin typeface="Arial" pitchFamily="34" charset="0"/>
                <a:cs typeface="Arial" pitchFamily="34" charset="0"/>
              </a:rPr>
              <a:t>Εύκολη διαχείριση κώδικα λόγω των παρακάτω:</a:t>
            </a:r>
            <a:endParaRPr lang="en-GB" sz="1600" dirty="0" smtClean="0">
              <a:latin typeface="Arial" pitchFamily="34" charset="0"/>
              <a:cs typeface="Arial" pitchFamily="34" charset="0"/>
            </a:endParaRPr>
          </a:p>
          <a:p>
            <a:pPr>
              <a:buFont typeface="Courier New" pitchFamily="49" charset="0"/>
              <a:buChar char="o"/>
            </a:pPr>
            <a:r>
              <a:rPr lang="el-GR" sz="1600" dirty="0" smtClean="0">
                <a:latin typeface="Arial" pitchFamily="34" charset="0"/>
                <a:cs typeface="Arial" pitchFamily="34" charset="0"/>
              </a:rPr>
              <a:t>Ένα αρχείο </a:t>
            </a:r>
            <a:r>
              <a:rPr lang="en-US" sz="1600" dirty="0" smtClean="0">
                <a:latin typeface="Arial" pitchFamily="34" charset="0"/>
                <a:cs typeface="Arial" pitchFamily="34" charset="0"/>
              </a:rPr>
              <a:t>navigation menu</a:t>
            </a:r>
          </a:p>
          <a:p>
            <a:pPr>
              <a:buFont typeface="Courier New" pitchFamily="49" charset="0"/>
              <a:buChar char="o"/>
            </a:pPr>
            <a:r>
              <a:rPr lang="el-GR" sz="1600" dirty="0" smtClean="0">
                <a:latin typeface="Arial" pitchFamily="34" charset="0"/>
                <a:cs typeface="Arial" pitchFamily="34" charset="0"/>
              </a:rPr>
              <a:t>Ένα αρχείο </a:t>
            </a:r>
            <a:r>
              <a:rPr lang="en-US" sz="1600" dirty="0" smtClean="0">
                <a:latin typeface="Arial" pitchFamily="34" charset="0"/>
                <a:cs typeface="Arial" pitchFamily="34" charset="0"/>
              </a:rPr>
              <a:t>footer menu</a:t>
            </a:r>
          </a:p>
          <a:p>
            <a:pPr>
              <a:buFont typeface="Courier New" pitchFamily="49" charset="0"/>
              <a:buChar char="o"/>
            </a:pPr>
            <a:r>
              <a:rPr lang="el-GR" sz="1600" dirty="0" smtClean="0">
                <a:latin typeface="Arial" pitchFamily="34" charset="0"/>
                <a:cs typeface="Arial" pitchFamily="34" charset="0"/>
              </a:rPr>
              <a:t>Το </a:t>
            </a:r>
            <a:r>
              <a:rPr lang="en-US" sz="1600" dirty="0" smtClean="0">
                <a:latin typeface="Arial" pitchFamily="34" charset="0"/>
                <a:cs typeface="Arial" pitchFamily="34" charset="0"/>
              </a:rPr>
              <a:t>style </a:t>
            </a:r>
            <a:r>
              <a:rPr lang="el-GR" sz="1600" dirty="0" smtClean="0">
                <a:latin typeface="Arial" pitchFamily="34" charset="0"/>
                <a:cs typeface="Arial" pitchFamily="34" charset="0"/>
              </a:rPr>
              <a:t>της εφαρμογής και των παραθύρων σε χωριστά αρχεία </a:t>
            </a:r>
            <a:r>
              <a:rPr lang="en-US" sz="1600" dirty="0" smtClean="0">
                <a:latin typeface="Arial" pitchFamily="34" charset="0"/>
                <a:cs typeface="Arial" pitchFamily="34" charset="0"/>
              </a:rPr>
              <a:t>css.</a:t>
            </a:r>
          </a:p>
          <a:p>
            <a:pPr>
              <a:buFont typeface="Courier New" pitchFamily="49" charset="0"/>
              <a:buChar char="o"/>
            </a:pPr>
            <a:r>
              <a:rPr lang="el-GR" sz="1600" dirty="0" smtClean="0">
                <a:latin typeface="Arial" pitchFamily="34" charset="0"/>
                <a:cs typeface="Arial" pitchFamily="34" charset="0"/>
              </a:rPr>
              <a:t>Κώδικας </a:t>
            </a:r>
            <a:r>
              <a:rPr lang="en-US" sz="1600" dirty="0" smtClean="0">
                <a:latin typeface="Arial" pitchFamily="34" charset="0"/>
                <a:cs typeface="Arial" pitchFamily="34" charset="0"/>
              </a:rPr>
              <a:t>javascript </a:t>
            </a:r>
            <a:r>
              <a:rPr lang="el-GR" sz="1600" dirty="0" smtClean="0">
                <a:latin typeface="Arial" pitchFamily="34" charset="0"/>
                <a:cs typeface="Arial" pitchFamily="34" charset="0"/>
              </a:rPr>
              <a:t>σε ξεχωριστό αρχείο</a:t>
            </a:r>
          </a:p>
          <a:p>
            <a:pPr>
              <a:buFont typeface="Courier New" pitchFamily="49" charset="0"/>
              <a:buChar char="o"/>
            </a:pPr>
            <a:r>
              <a:rPr lang="el-GR" sz="1600" dirty="0" smtClean="0">
                <a:latin typeface="Arial" pitchFamily="34" charset="0"/>
                <a:cs typeface="Arial" pitchFamily="34" charset="0"/>
              </a:rPr>
              <a:t>Αρχείο με </a:t>
            </a:r>
            <a:r>
              <a:rPr lang="en-US" sz="1600" dirty="0" smtClean="0">
                <a:latin typeface="Arial" pitchFamily="34" charset="0"/>
                <a:cs typeface="Arial" pitchFamily="34" charset="0"/>
              </a:rPr>
              <a:t>modal box </a:t>
            </a:r>
            <a:r>
              <a:rPr lang="el-GR" sz="1600" dirty="0" smtClean="0">
                <a:latin typeface="Arial" pitchFamily="34" charset="0"/>
                <a:cs typeface="Arial" pitchFamily="34" charset="0"/>
              </a:rPr>
              <a:t>του </a:t>
            </a:r>
            <a:r>
              <a:rPr lang="en-US" sz="1600" dirty="0" smtClean="0">
                <a:latin typeface="Arial" pitchFamily="34" charset="0"/>
                <a:cs typeface="Arial" pitchFamily="34" charset="0"/>
              </a:rPr>
              <a:t>boostrap 4</a:t>
            </a:r>
          </a:p>
          <a:p>
            <a:pPr>
              <a:buFont typeface="Courier New" pitchFamily="49" charset="0"/>
              <a:buChar char="o"/>
            </a:pPr>
            <a:r>
              <a:rPr lang="el-GR" sz="1600" dirty="0" smtClean="0">
                <a:latin typeface="Arial" pitchFamily="34" charset="0"/>
                <a:cs typeface="Arial" pitchFamily="34" charset="0"/>
              </a:rPr>
              <a:t>Αρχεία εικόνων σε ξεχωριστό φάκελο</a:t>
            </a:r>
          </a:p>
          <a:p>
            <a:pPr>
              <a:buFont typeface="Courier New" pitchFamily="49" charset="0"/>
              <a:buChar char="o"/>
            </a:pPr>
            <a:r>
              <a:rPr lang="el-GR" sz="1600" dirty="0" smtClean="0">
                <a:latin typeface="Arial" pitchFamily="34" charset="0"/>
                <a:cs typeface="Arial" pitchFamily="34" charset="0"/>
              </a:rPr>
              <a:t>Αρχείο με </a:t>
            </a:r>
            <a:r>
              <a:rPr lang="en-US" sz="1600" dirty="0" smtClean="0">
                <a:latin typeface="Arial" pitchFamily="34" charset="0"/>
                <a:cs typeface="Arial" pitchFamily="34" charset="0"/>
              </a:rPr>
              <a:t>video </a:t>
            </a:r>
            <a:r>
              <a:rPr lang="el-GR" sz="1600" dirty="0" smtClean="0">
                <a:latin typeface="Arial" pitchFamily="34" charset="0"/>
                <a:cs typeface="Arial" pitchFamily="34" charset="0"/>
              </a:rPr>
              <a:t>σε ξεχωριστό φάκελο</a:t>
            </a:r>
          </a:p>
          <a:p>
            <a:pPr>
              <a:buFont typeface="Courier New" pitchFamily="49" charset="0"/>
              <a:buChar char="o"/>
            </a:pPr>
            <a:r>
              <a:rPr lang="el-GR" sz="1600" dirty="0" smtClean="0">
                <a:latin typeface="Arial" pitchFamily="34" charset="0"/>
                <a:cs typeface="Arial" pitchFamily="34" charset="0"/>
              </a:rPr>
              <a:t>Λειτουργία επαναφοράς </a:t>
            </a:r>
            <a:r>
              <a:rPr lang="en-US" sz="1600" dirty="0" smtClean="0">
                <a:latin typeface="Arial" pitchFamily="34" charset="0"/>
                <a:cs typeface="Arial" pitchFamily="34" charset="0"/>
              </a:rPr>
              <a:t>password </a:t>
            </a:r>
            <a:r>
              <a:rPr lang="el-GR" sz="1600" dirty="0" smtClean="0">
                <a:latin typeface="Arial" pitchFamily="34" charset="0"/>
                <a:cs typeface="Arial" pitchFamily="34" charset="0"/>
              </a:rPr>
              <a:t>σε ένα αρχείο</a:t>
            </a:r>
          </a:p>
          <a:p>
            <a:pPr>
              <a:buFont typeface="Courier New" pitchFamily="49" charset="0"/>
              <a:buChar char="o"/>
            </a:pPr>
            <a:r>
              <a:rPr lang="el-GR" sz="1600" dirty="0" smtClean="0">
                <a:latin typeface="Arial" pitchFamily="34" charset="0"/>
                <a:cs typeface="Arial" pitchFamily="34" charset="0"/>
              </a:rPr>
              <a:t>Λειτουργία </a:t>
            </a:r>
            <a:r>
              <a:rPr lang="en-US" sz="1600" dirty="0" smtClean="0">
                <a:latin typeface="Arial" pitchFamily="34" charset="0"/>
                <a:cs typeface="Arial" pitchFamily="34" charset="0"/>
              </a:rPr>
              <a:t>Recaptcha </a:t>
            </a:r>
            <a:r>
              <a:rPr lang="el-GR" sz="1600" dirty="0" smtClean="0">
                <a:latin typeface="Arial" pitchFamily="34" charset="0"/>
                <a:cs typeface="Arial" pitchFamily="34" charset="0"/>
              </a:rPr>
              <a:t>σε ένα φάκελο</a:t>
            </a:r>
          </a:p>
          <a:p>
            <a:pPr>
              <a:buNone/>
            </a:pP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Τεχνολογίες</a:t>
            </a:r>
            <a:endParaRPr lang="en-US" dirty="0"/>
          </a:p>
        </p:txBody>
      </p:sp>
      <p:sp>
        <p:nvSpPr>
          <p:cNvPr id="3" name="2 - Θέση περιεχομένου"/>
          <p:cNvSpPr>
            <a:spLocks noGrp="1"/>
          </p:cNvSpPr>
          <p:nvPr>
            <p:ph sz="quarter" idx="1"/>
          </p:nvPr>
        </p:nvSpPr>
        <p:spPr>
          <a:xfrm>
            <a:off x="301752" y="1643050"/>
            <a:ext cx="8503920" cy="4455998"/>
          </a:xfrm>
        </p:spPr>
        <p:txBody>
          <a:bodyPr>
            <a:normAutofit/>
          </a:bodyPr>
          <a:lstStyle/>
          <a:p>
            <a:r>
              <a:rPr lang="el-GR" sz="2000" dirty="0" smtClean="0">
                <a:latin typeface="Arial" pitchFamily="34" charset="0"/>
                <a:cs typeface="Arial" pitchFamily="34" charset="0"/>
              </a:rPr>
              <a:t>Για την ανάπτυξη της εφαρμογής χρησιμοποιήθηκαν οι παρακάτω τεχνολογίες:</a:t>
            </a:r>
          </a:p>
          <a:p>
            <a:r>
              <a:rPr lang="en-GB" sz="1800" dirty="0" smtClean="0">
                <a:latin typeface="Arial" pitchFamily="34" charset="0"/>
                <a:cs typeface="Arial" pitchFamily="34" charset="0"/>
              </a:rPr>
              <a:t>PHP (</a:t>
            </a:r>
            <a:r>
              <a:rPr lang="el-GR" sz="1800" dirty="0" smtClean="0">
                <a:latin typeface="Arial" pitchFamily="34" charset="0"/>
                <a:cs typeface="Arial" pitchFamily="34" charset="0"/>
              </a:rPr>
              <a:t>Λειτουργία εφαρμογής, αποστολή τιμών σε φόρμες)</a:t>
            </a:r>
            <a:endParaRPr lang="en-GB" sz="1800" dirty="0" smtClean="0">
              <a:latin typeface="Arial" pitchFamily="34" charset="0"/>
              <a:cs typeface="Arial" pitchFamily="34" charset="0"/>
            </a:endParaRPr>
          </a:p>
          <a:p>
            <a:r>
              <a:rPr lang="en-GB" sz="1800" dirty="0" smtClean="0">
                <a:latin typeface="Arial" pitchFamily="34" charset="0"/>
                <a:cs typeface="Arial" pitchFamily="34" charset="0"/>
              </a:rPr>
              <a:t>JAVASCRIPT (</a:t>
            </a:r>
            <a:r>
              <a:rPr lang="el-GR" sz="1800" dirty="0" smtClean="0">
                <a:latin typeface="Arial" pitchFamily="34" charset="0"/>
                <a:cs typeface="Arial" pitchFamily="34" charset="0"/>
              </a:rPr>
              <a:t>Έλεγχοι πεδίων φορμών, εμφάνιση μηνυμάτων)</a:t>
            </a:r>
            <a:endParaRPr lang="en-GB" sz="1800" dirty="0" smtClean="0">
              <a:latin typeface="Arial" pitchFamily="34" charset="0"/>
              <a:cs typeface="Arial" pitchFamily="34" charset="0"/>
            </a:endParaRPr>
          </a:p>
          <a:p>
            <a:r>
              <a:rPr lang="en-GB" sz="1800" dirty="0" smtClean="0">
                <a:latin typeface="Arial" pitchFamily="34" charset="0"/>
                <a:cs typeface="Arial" pitchFamily="34" charset="0"/>
              </a:rPr>
              <a:t>JSON </a:t>
            </a:r>
            <a:r>
              <a:rPr lang="el-GR" sz="1800" dirty="0" smtClean="0">
                <a:latin typeface="Arial" pitchFamily="34" charset="0"/>
                <a:cs typeface="Arial" pitchFamily="34" charset="0"/>
              </a:rPr>
              <a:t>αρχεία από </a:t>
            </a:r>
            <a:r>
              <a:rPr lang="en-GB" sz="1800" dirty="0" smtClean="0">
                <a:latin typeface="Arial" pitchFamily="34" charset="0"/>
                <a:cs typeface="Arial" pitchFamily="34" charset="0"/>
              </a:rPr>
              <a:t>DBLP</a:t>
            </a:r>
          </a:p>
          <a:p>
            <a:r>
              <a:rPr lang="en-GB" sz="1800" dirty="0" smtClean="0">
                <a:latin typeface="Arial" pitchFamily="34" charset="0"/>
                <a:cs typeface="Arial" pitchFamily="34" charset="0"/>
              </a:rPr>
              <a:t>HTML</a:t>
            </a:r>
            <a:r>
              <a:rPr lang="el-GR" sz="1800" dirty="0" smtClean="0">
                <a:latin typeface="Arial" pitchFamily="34" charset="0"/>
                <a:cs typeface="Arial" pitchFamily="34" charset="0"/>
              </a:rPr>
              <a:t> (φόρμες εισαγωγής, επεξεργασίας δεδομένων)</a:t>
            </a:r>
            <a:endParaRPr lang="en-GB" sz="1800" dirty="0" smtClean="0">
              <a:latin typeface="Arial" pitchFamily="34" charset="0"/>
              <a:cs typeface="Arial" pitchFamily="34" charset="0"/>
            </a:endParaRPr>
          </a:p>
          <a:p>
            <a:r>
              <a:rPr lang="en-GB" sz="1800" dirty="0" smtClean="0">
                <a:latin typeface="Arial" pitchFamily="34" charset="0"/>
                <a:cs typeface="Arial" pitchFamily="34" charset="0"/>
              </a:rPr>
              <a:t>CSS</a:t>
            </a:r>
            <a:r>
              <a:rPr lang="el-GR" sz="1800" dirty="0" smtClean="0">
                <a:latin typeface="Arial" pitchFamily="34" charset="0"/>
                <a:cs typeface="Arial" pitchFamily="34" charset="0"/>
              </a:rPr>
              <a:t> (Μορφοποίηση περιβάλλον λειτουργίας)</a:t>
            </a:r>
          </a:p>
          <a:p>
            <a:r>
              <a:rPr lang="en-GB" sz="1800" dirty="0" smtClean="0">
                <a:latin typeface="Arial" pitchFamily="34" charset="0"/>
                <a:cs typeface="Arial" pitchFamily="34" charset="0"/>
              </a:rPr>
              <a:t>CSS FRAMEWORK: </a:t>
            </a:r>
            <a:r>
              <a:rPr lang="en-US" sz="1800" dirty="0" smtClean="0">
                <a:latin typeface="Arial" pitchFamily="34" charset="0"/>
                <a:cs typeface="Arial" pitchFamily="34" charset="0"/>
              </a:rPr>
              <a:t>Bootstrap </a:t>
            </a:r>
            <a:r>
              <a:rPr lang="en-GB" sz="1800" dirty="0" smtClean="0">
                <a:latin typeface="Arial" pitchFamily="34" charset="0"/>
                <a:cs typeface="Arial" pitchFamily="34" charset="0"/>
              </a:rPr>
              <a:t>4 (MODAL BOX,FRONT-END)</a:t>
            </a:r>
          </a:p>
          <a:p>
            <a:r>
              <a:rPr lang="en-GB" sz="1800" dirty="0" err="1" smtClean="0">
                <a:latin typeface="Arial" pitchFamily="34" charset="0"/>
                <a:cs typeface="Arial" pitchFamily="34" charset="0"/>
              </a:rPr>
              <a:t>JQuery</a:t>
            </a:r>
            <a:r>
              <a:rPr lang="en-GB" sz="1800" dirty="0" smtClean="0">
                <a:latin typeface="Arial" pitchFamily="34" charset="0"/>
                <a:cs typeface="Arial" pitchFamily="34" charset="0"/>
              </a:rPr>
              <a:t> (</a:t>
            </a:r>
            <a:r>
              <a:rPr lang="el-GR" sz="1800" dirty="0" smtClean="0">
                <a:latin typeface="Arial" pitchFamily="34" charset="0"/>
                <a:cs typeface="Arial" pitchFamily="34" charset="0"/>
              </a:rPr>
              <a:t>Φόρμα εγγραφής)</a:t>
            </a:r>
            <a:r>
              <a:rPr lang="en-GB" sz="1800" dirty="0" smtClean="0">
                <a:latin typeface="Arial" pitchFamily="34" charset="0"/>
                <a:cs typeface="Arial" pitchFamily="34" charset="0"/>
              </a:rPr>
              <a:t> </a:t>
            </a:r>
          </a:p>
          <a:p>
            <a:r>
              <a:rPr lang="en-GB" sz="1800" dirty="0" err="1" smtClean="0">
                <a:latin typeface="Arial" pitchFamily="34" charset="0"/>
                <a:cs typeface="Arial" pitchFamily="34" charset="0"/>
              </a:rPr>
              <a:t>MySQL</a:t>
            </a:r>
            <a:r>
              <a:rPr lang="en-GB" sz="1800" dirty="0" smtClean="0">
                <a:latin typeface="Arial" pitchFamily="34" charset="0"/>
                <a:cs typeface="Arial" pitchFamily="34" charset="0"/>
              </a:rPr>
              <a:t> QUERIES</a:t>
            </a:r>
            <a:r>
              <a:rPr lang="el-GR" sz="1800" dirty="0" smtClean="0">
                <a:latin typeface="Arial" pitchFamily="34" charset="0"/>
                <a:cs typeface="Arial" pitchFamily="34" charset="0"/>
              </a:rPr>
              <a:t> (Εισαγωγή, επιλογή, διαγραφή εγγραφών βάσης)</a:t>
            </a:r>
            <a:endParaRPr lang="en-GB" sz="18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Τμήματα Κώδικα</a:t>
            </a:r>
            <a:endParaRPr lang="en-US" dirty="0"/>
          </a:p>
        </p:txBody>
      </p:sp>
      <p:sp>
        <p:nvSpPr>
          <p:cNvPr id="3" name="2 - Θέση περιεχομένου"/>
          <p:cNvSpPr>
            <a:spLocks noGrp="1"/>
          </p:cNvSpPr>
          <p:nvPr>
            <p:ph sz="quarter" idx="1"/>
          </p:nvPr>
        </p:nvSpPr>
        <p:spPr/>
        <p:txBody>
          <a:bodyPr/>
          <a:lstStyle/>
          <a:p>
            <a:pPr>
              <a:buNone/>
            </a:pPr>
            <a:r>
              <a:rPr lang="el-GR" sz="2000" dirty="0" smtClean="0">
                <a:latin typeface="Arial" pitchFamily="34" charset="0"/>
                <a:cs typeface="Arial" pitchFamily="34" charset="0"/>
              </a:rPr>
              <a:t>Ανάκτηση πληροφορίας από </a:t>
            </a:r>
            <a:r>
              <a:rPr lang="en-GB" sz="2000" dirty="0" smtClean="0">
                <a:latin typeface="Arial" pitchFamily="34" charset="0"/>
                <a:cs typeface="Arial" pitchFamily="34" charset="0"/>
              </a:rPr>
              <a:t>DBLP (</a:t>
            </a:r>
            <a:r>
              <a:rPr lang="en-GB" sz="2000" dirty="0" err="1" smtClean="0">
                <a:latin typeface="Arial" pitchFamily="34" charset="0"/>
                <a:cs typeface="Arial" pitchFamily="34" charset="0"/>
              </a:rPr>
              <a:t>json</a:t>
            </a:r>
            <a:r>
              <a:rPr lang="en-GB" sz="2000" dirty="0" smtClean="0">
                <a:latin typeface="Arial" pitchFamily="34" charset="0"/>
                <a:cs typeface="Arial" pitchFamily="34" charset="0"/>
              </a:rPr>
              <a:t>)-&gt;</a:t>
            </a:r>
          </a:p>
          <a:p>
            <a:pPr>
              <a:buNone/>
            </a:pPr>
            <a:r>
              <a:rPr lang="en-US" sz="2000" dirty="0" smtClean="0">
                <a:latin typeface="Arial" pitchFamily="34" charset="0"/>
                <a:cs typeface="Arial" pitchFamily="34" charset="0"/>
                <a:hlinkClick r:id="rId2" action="ppaction://hlinkfile"/>
              </a:rPr>
              <a:t>login_search_json.pdf</a:t>
            </a:r>
            <a:endParaRPr lang="en-US" sz="2000" dirty="0" smtClean="0">
              <a:latin typeface="Arial" pitchFamily="34" charset="0"/>
              <a:cs typeface="Arial" pitchFamily="34" charset="0"/>
            </a:endParaRPr>
          </a:p>
          <a:p>
            <a:pPr>
              <a:buNone/>
            </a:pPr>
            <a:r>
              <a:rPr lang="el-GR" sz="2000" dirty="0" smtClean="0">
                <a:latin typeface="Arial" pitchFamily="34" charset="0"/>
                <a:cs typeface="Arial" pitchFamily="34" charset="0"/>
              </a:rPr>
              <a:t>Διαχείριση Συγγραμμάτων Βάσης-&gt;</a:t>
            </a:r>
          </a:p>
          <a:p>
            <a:pPr>
              <a:buNone/>
            </a:pPr>
            <a:r>
              <a:rPr lang="en-US" sz="2000" dirty="0" smtClean="0">
                <a:latin typeface="Arial" pitchFamily="34" charset="0"/>
                <a:cs typeface="Arial" pitchFamily="34" charset="0"/>
                <a:hlinkClick r:id="rId3" action="ppaction://hlinkfile"/>
              </a:rPr>
              <a:t>diaxeirisi_sug.pdf</a:t>
            </a:r>
            <a:endParaRPr lang="el-GR" sz="2000" dirty="0" smtClean="0">
              <a:latin typeface="Arial" pitchFamily="34" charset="0"/>
              <a:cs typeface="Arial" pitchFamily="34" charset="0"/>
            </a:endParaRPr>
          </a:p>
          <a:p>
            <a:pPr>
              <a:buNone/>
            </a:pPr>
            <a:r>
              <a:rPr lang="el-GR" sz="2000" dirty="0" smtClean="0">
                <a:latin typeface="Arial" pitchFamily="34" charset="0"/>
                <a:cs typeface="Arial" pitchFamily="34" charset="0"/>
              </a:rPr>
              <a:t>Εισαγωγή συγγραμμάτων στην βάση-&gt;</a:t>
            </a:r>
          </a:p>
          <a:p>
            <a:pPr>
              <a:buNone/>
            </a:pPr>
            <a:r>
              <a:rPr lang="en-US" sz="2000" dirty="0" smtClean="0">
                <a:latin typeface="Arial" pitchFamily="34" charset="0"/>
                <a:cs typeface="Arial" pitchFamily="34" charset="0"/>
                <a:hlinkClick r:id="rId4" action="ppaction://hlinkfile"/>
              </a:rPr>
              <a:t>insert_paper.pdf</a:t>
            </a:r>
            <a:endParaRPr lang="el-GR" sz="2000" dirty="0" smtClean="0">
              <a:latin typeface="Arial" pitchFamily="34" charset="0"/>
              <a:cs typeface="Arial" pitchFamily="34" charset="0"/>
            </a:endParaRPr>
          </a:p>
          <a:p>
            <a:pPr>
              <a:buNone/>
            </a:pPr>
            <a:r>
              <a:rPr lang="el-GR" sz="2000" dirty="0" smtClean="0">
                <a:latin typeface="Arial" pitchFamily="34" charset="0"/>
                <a:cs typeface="Arial" pitchFamily="34" charset="0"/>
              </a:rPr>
              <a:t>Εισαγωγή συγγραμμάτων από </a:t>
            </a:r>
            <a:r>
              <a:rPr lang="en-GB" sz="2000" dirty="0" smtClean="0">
                <a:latin typeface="Arial" pitchFamily="34" charset="0"/>
                <a:cs typeface="Arial" pitchFamily="34" charset="0"/>
              </a:rPr>
              <a:t>DBLP-&gt;</a:t>
            </a:r>
          </a:p>
          <a:p>
            <a:pPr>
              <a:buNone/>
            </a:pPr>
            <a:r>
              <a:rPr lang="en-US" sz="2000" dirty="0" smtClean="0">
                <a:latin typeface="Arial" pitchFamily="34" charset="0"/>
                <a:cs typeface="Arial" pitchFamily="34" charset="0"/>
                <a:hlinkClick r:id="rId5" action="ppaction://hlinkfile"/>
              </a:rPr>
              <a:t>checkbox_value.pdf</a:t>
            </a:r>
            <a:endParaRPr lang="en-US" sz="2000" dirty="0" smtClean="0">
              <a:latin typeface="Arial" pitchFamily="34" charset="0"/>
              <a:cs typeface="Arial" pitchFamily="34" charset="0"/>
            </a:endParaRPr>
          </a:p>
          <a:p>
            <a:pPr>
              <a:buNone/>
            </a:pPr>
            <a:r>
              <a:rPr lang="el-GR" sz="2000" dirty="0" smtClean="0">
                <a:latin typeface="Arial" pitchFamily="34" charset="0"/>
                <a:cs typeface="Arial" pitchFamily="34" charset="0"/>
              </a:rPr>
              <a:t>Παράθυρα </a:t>
            </a:r>
            <a:r>
              <a:rPr lang="en-GB" sz="2000" dirty="0" smtClean="0">
                <a:latin typeface="Arial" pitchFamily="34" charset="0"/>
                <a:cs typeface="Arial" pitchFamily="34" charset="0"/>
              </a:rPr>
              <a:t>Modal box-&gt;</a:t>
            </a:r>
            <a:endParaRPr lang="el-GR" sz="2000" dirty="0" smtClean="0">
              <a:latin typeface="Arial" pitchFamily="34" charset="0"/>
              <a:cs typeface="Arial" pitchFamily="34" charset="0"/>
            </a:endParaRPr>
          </a:p>
          <a:p>
            <a:pPr>
              <a:buNone/>
            </a:pPr>
            <a:r>
              <a:rPr lang="en-US" sz="2000" dirty="0" smtClean="0">
                <a:latin typeface="Arial" pitchFamily="34" charset="0"/>
                <a:cs typeface="Arial" pitchFamily="34" charset="0"/>
                <a:hlinkClick r:id="rId6" action="ppaction://hlinkfile"/>
              </a:rPr>
              <a:t>modal.pdf</a:t>
            </a:r>
            <a:endParaRPr lang="el-GR" sz="2000" dirty="0" smtClean="0">
              <a:latin typeface="Arial" pitchFamily="34" charset="0"/>
              <a:cs typeface="Arial" pitchFamily="34" charset="0"/>
            </a:endParaRPr>
          </a:p>
          <a:p>
            <a:pPr>
              <a:buNone/>
            </a:pPr>
            <a:r>
              <a:rPr lang="el-GR" sz="2000" dirty="0" smtClean="0">
                <a:latin typeface="Arial" pitchFamily="34" charset="0"/>
                <a:cs typeface="Arial" pitchFamily="34" charset="0"/>
              </a:rPr>
              <a:t>Αρχείο Πλοήγησης στα Μενού-&gt;</a:t>
            </a:r>
          </a:p>
          <a:p>
            <a:pPr>
              <a:buNone/>
            </a:pPr>
            <a:r>
              <a:rPr lang="en-US" sz="2000" dirty="0" smtClean="0">
                <a:latin typeface="Arial" pitchFamily="34" charset="0"/>
                <a:cs typeface="Arial" pitchFamily="34" charset="0"/>
                <a:hlinkClick r:id="rId7" action="ppaction://hlinkfile"/>
              </a:rPr>
              <a:t>nav.pdf</a:t>
            </a:r>
            <a:endParaRPr lang="el-GR" sz="2000" dirty="0" smtClean="0">
              <a:latin typeface="Arial" pitchFamily="34" charset="0"/>
              <a:cs typeface="Arial" pitchFamily="34" charset="0"/>
            </a:endParaRP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600" dirty="0" smtClean="0">
                <a:latin typeface="Arial" pitchFamily="34" charset="0"/>
                <a:cs typeface="Arial" pitchFamily="34" charset="0"/>
              </a:rPr>
              <a:t>Έλεγχος Χρηστικότητας Εφαρμογής</a:t>
            </a:r>
            <a:endParaRPr lang="en-US" dirty="0"/>
          </a:p>
        </p:txBody>
      </p:sp>
      <p:sp>
        <p:nvSpPr>
          <p:cNvPr id="3" name="2 - Θέση περιεχομένου"/>
          <p:cNvSpPr>
            <a:spLocks noGrp="1"/>
          </p:cNvSpPr>
          <p:nvPr>
            <p:ph sz="quarter" idx="1"/>
          </p:nvPr>
        </p:nvSpPr>
        <p:spPr/>
        <p:txBody>
          <a:bodyPr>
            <a:normAutofit/>
          </a:bodyPr>
          <a:lstStyle/>
          <a:p>
            <a:r>
              <a:rPr lang="el-GR" sz="2000" dirty="0" smtClean="0">
                <a:latin typeface="Arial" pitchFamily="34" charset="0"/>
                <a:cs typeface="Arial" pitchFamily="34" charset="0"/>
              </a:rPr>
              <a:t>Ερωτηματολόγιο προς τους χρήστες</a:t>
            </a: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l-GR" sz="2000" dirty="0" smtClean="0">
              <a:latin typeface="Arial" pitchFamily="34" charset="0"/>
              <a:cs typeface="Arial" pitchFamily="34" charset="0"/>
            </a:endParaRPr>
          </a:p>
          <a:p>
            <a:r>
              <a:rPr lang="el-GR" sz="2000" dirty="0" smtClean="0">
                <a:latin typeface="Arial" pitchFamily="34" charset="0"/>
                <a:cs typeface="Arial" pitchFamily="34" charset="0"/>
              </a:rPr>
              <a:t>Ανάλυση απαντήσεων</a:t>
            </a:r>
          </a:p>
          <a:p>
            <a:r>
              <a:rPr lang="el-GR" sz="2000" dirty="0" smtClean="0">
                <a:latin typeface="Arial" pitchFamily="34" charset="0"/>
                <a:cs typeface="Arial" pitchFamily="34" charset="0"/>
              </a:rPr>
              <a:t>Διορθωτικές Ενέργειες με βάση τις απαντήσεις των χρηστών</a:t>
            </a:r>
            <a:endParaRPr lang="en-US" sz="2000" dirty="0">
              <a:latin typeface="Arial" pitchFamily="34" charset="0"/>
              <a:cs typeface="Arial" pitchFamily="34" charset="0"/>
            </a:endParaRPr>
          </a:p>
        </p:txBody>
      </p:sp>
      <p:pic>
        <p:nvPicPr>
          <p:cNvPr id="4" name="Picture 2"/>
          <p:cNvPicPr>
            <a:picLocks noChangeAspect="1" noChangeArrowheads="1"/>
          </p:cNvPicPr>
          <p:nvPr/>
        </p:nvPicPr>
        <p:blipFill>
          <a:blip r:embed="rId2"/>
          <a:srcRect t="9653" r="53291" b="84270"/>
          <a:stretch>
            <a:fillRect/>
          </a:stretch>
        </p:blipFill>
        <p:spPr bwMode="auto">
          <a:xfrm>
            <a:off x="642910" y="2000240"/>
            <a:ext cx="5939644" cy="500066"/>
          </a:xfrm>
          <a:prstGeom prst="rect">
            <a:avLst/>
          </a:prstGeom>
          <a:noFill/>
          <a:ln w="9525">
            <a:noFill/>
            <a:miter lim="800000"/>
            <a:headEnd/>
            <a:tailEnd/>
          </a:ln>
          <a:effectLst/>
        </p:spPr>
      </p:pic>
      <p:sp>
        <p:nvSpPr>
          <p:cNvPr id="5" name="4 - Ορθογώνιο"/>
          <p:cNvSpPr/>
          <p:nvPr/>
        </p:nvSpPr>
        <p:spPr>
          <a:xfrm>
            <a:off x="4000496" y="2143116"/>
            <a:ext cx="1214446" cy="2143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600" dirty="0" smtClean="0">
                <a:latin typeface="Arial" pitchFamily="34" charset="0"/>
                <a:cs typeface="Arial" pitchFamily="34" charset="0"/>
              </a:rPr>
              <a:t>Ερωτηματολόγιο προς τους χρήστες</a:t>
            </a:r>
            <a:endParaRPr lang="en-US" dirty="0"/>
          </a:p>
        </p:txBody>
      </p:sp>
      <p:sp>
        <p:nvSpPr>
          <p:cNvPr id="3" name="2 - Θέση περιεχομένου"/>
          <p:cNvSpPr>
            <a:spLocks noGrp="1"/>
          </p:cNvSpPr>
          <p:nvPr>
            <p:ph sz="quarter" idx="1"/>
          </p:nvPr>
        </p:nvSpPr>
        <p:spPr>
          <a:xfrm>
            <a:off x="301752" y="1527048"/>
            <a:ext cx="5270380" cy="4572000"/>
          </a:xfrm>
        </p:spPr>
        <p:txBody>
          <a:bodyPr>
            <a:normAutofit lnSpcReduction="10000"/>
          </a:bodyPr>
          <a:lstStyle/>
          <a:p>
            <a:pPr>
              <a:buFont typeface="Wingdings" pitchFamily="2" charset="2"/>
              <a:buChar char="q"/>
            </a:pPr>
            <a:r>
              <a:rPr lang="el-GR" sz="1400" dirty="0" smtClean="0">
                <a:latin typeface="Arial" pitchFamily="34" charset="0"/>
                <a:cs typeface="Arial" pitchFamily="34" charset="0"/>
              </a:rPr>
              <a:t>Ερωτηματολόγιο στο </a:t>
            </a:r>
            <a:r>
              <a:rPr lang="en-US" sz="1400" dirty="0" smtClean="0">
                <a:latin typeface="Arial" pitchFamily="34" charset="0"/>
                <a:cs typeface="Arial" pitchFamily="34" charset="0"/>
              </a:rPr>
              <a:t>Google form</a:t>
            </a:r>
            <a:r>
              <a:rPr lang="el-GR" sz="1400" dirty="0" smtClean="0">
                <a:latin typeface="Arial" pitchFamily="34" charset="0"/>
                <a:cs typeface="Arial" pitchFamily="34" charset="0"/>
              </a:rPr>
              <a:t> (</a:t>
            </a:r>
            <a:r>
              <a:rPr lang="en-US" sz="1400" dirty="0" smtClean="0">
                <a:latin typeface="Arial" pitchFamily="34" charset="0"/>
                <a:cs typeface="Arial" pitchFamily="34" charset="0"/>
              </a:rPr>
              <a:t>17 </a:t>
            </a:r>
            <a:r>
              <a:rPr lang="el-GR" sz="1400" dirty="0" smtClean="0">
                <a:latin typeface="Arial" pitchFamily="34" charset="0"/>
                <a:cs typeface="Arial" pitchFamily="34" charset="0"/>
              </a:rPr>
              <a:t>ερωτήσεις)-&gt;22 άτομα</a:t>
            </a:r>
          </a:p>
          <a:p>
            <a:pPr>
              <a:buFont typeface="Wingdings" pitchFamily="2" charset="2"/>
              <a:buChar char="q"/>
            </a:pPr>
            <a:r>
              <a:rPr lang="el-GR" sz="1400" dirty="0" smtClean="0">
                <a:latin typeface="Arial" pitchFamily="34" charset="0"/>
                <a:cs typeface="Arial" pitchFamily="34" charset="0"/>
              </a:rPr>
              <a:t>Θέματα που ανιχνεύσαμε:</a:t>
            </a:r>
          </a:p>
          <a:p>
            <a:pPr>
              <a:buFont typeface="Wingdings" pitchFamily="2" charset="2"/>
              <a:buChar char="ü"/>
            </a:pPr>
            <a:r>
              <a:rPr lang="el-GR" sz="1400" dirty="0" smtClean="0">
                <a:latin typeface="Arial" pitchFamily="34" charset="0"/>
                <a:cs typeface="Arial" pitchFamily="34" charset="0"/>
              </a:rPr>
              <a:t>Ικανοποίηση Χρήστη με βάση την :</a:t>
            </a:r>
          </a:p>
          <a:p>
            <a:pPr>
              <a:buFont typeface="Wingdings" pitchFamily="2" charset="2"/>
              <a:buChar char="Ø"/>
            </a:pPr>
            <a:r>
              <a:rPr lang="el-GR" sz="1400" dirty="0" smtClean="0">
                <a:latin typeface="Arial" pitchFamily="34" charset="0"/>
                <a:cs typeface="Arial" pitchFamily="34" charset="0"/>
              </a:rPr>
              <a:t>Χρήση</a:t>
            </a:r>
          </a:p>
          <a:p>
            <a:pPr>
              <a:buFont typeface="Wingdings" pitchFamily="2" charset="2"/>
              <a:buChar char="Ø"/>
            </a:pPr>
            <a:r>
              <a:rPr lang="el-GR" sz="1400" dirty="0" smtClean="0">
                <a:latin typeface="Arial" pitchFamily="34" charset="0"/>
                <a:cs typeface="Arial" pitchFamily="34" charset="0"/>
              </a:rPr>
              <a:t>Λειτουργιές</a:t>
            </a:r>
          </a:p>
          <a:p>
            <a:pPr>
              <a:buFont typeface="Wingdings" pitchFamily="2" charset="2"/>
              <a:buChar char="Ø"/>
            </a:pPr>
            <a:r>
              <a:rPr lang="el-GR" sz="1400" dirty="0" smtClean="0">
                <a:latin typeface="Arial" pitchFamily="34" charset="0"/>
                <a:cs typeface="Arial" pitchFamily="34" charset="0"/>
              </a:rPr>
              <a:t>Πλοήγηση</a:t>
            </a:r>
          </a:p>
          <a:p>
            <a:pPr>
              <a:buFont typeface="Wingdings" pitchFamily="2" charset="2"/>
              <a:buChar char="Ø"/>
            </a:pPr>
            <a:r>
              <a:rPr lang="el-GR" sz="1400" dirty="0" smtClean="0">
                <a:latin typeface="Arial" pitchFamily="34" charset="0"/>
                <a:cs typeface="Arial" pitchFamily="34" charset="0"/>
              </a:rPr>
              <a:t>Χρόνος απόκρισης</a:t>
            </a:r>
          </a:p>
          <a:p>
            <a:pPr>
              <a:buFont typeface="Wingdings" pitchFamily="2" charset="2"/>
              <a:buChar char="Ø"/>
            </a:pPr>
            <a:r>
              <a:rPr lang="el-GR" sz="1400" dirty="0" smtClean="0">
                <a:latin typeface="Arial" pitchFamily="34" charset="0"/>
                <a:cs typeface="Arial" pitchFamily="34" charset="0"/>
              </a:rPr>
              <a:t>Αναζήτηση</a:t>
            </a:r>
          </a:p>
          <a:p>
            <a:pPr>
              <a:buNone/>
            </a:pPr>
            <a:endParaRPr lang="el-GR" sz="1400" dirty="0" smtClean="0">
              <a:latin typeface="Arial" pitchFamily="34" charset="0"/>
              <a:cs typeface="Arial" pitchFamily="34" charset="0"/>
            </a:endParaRPr>
          </a:p>
          <a:p>
            <a:pPr>
              <a:buFont typeface="Wingdings" pitchFamily="2" charset="2"/>
              <a:buChar char="ü"/>
            </a:pPr>
            <a:r>
              <a:rPr lang="el-GR" sz="1400" dirty="0" smtClean="0">
                <a:latin typeface="Arial" pitchFamily="34" charset="0"/>
                <a:cs typeface="Arial" pitchFamily="34" charset="0"/>
              </a:rPr>
              <a:t>Ικανοποίηση Χρήστη με βάση την:</a:t>
            </a:r>
          </a:p>
          <a:p>
            <a:pPr>
              <a:buFont typeface="Wingdings" pitchFamily="2" charset="2"/>
              <a:buChar char="Ø"/>
            </a:pPr>
            <a:r>
              <a:rPr lang="el-GR" sz="1400" dirty="0" smtClean="0">
                <a:latin typeface="Arial" pitchFamily="34" charset="0"/>
                <a:cs typeface="Arial" pitchFamily="34" charset="0"/>
              </a:rPr>
              <a:t>Ποιότητα Πληροφορίας</a:t>
            </a:r>
          </a:p>
          <a:p>
            <a:pPr>
              <a:buFont typeface="Wingdings" pitchFamily="2" charset="2"/>
              <a:buChar char="Ø"/>
            </a:pPr>
            <a:r>
              <a:rPr lang="el-GR" sz="1400" dirty="0" smtClean="0">
                <a:latin typeface="Arial" pitchFamily="34" charset="0"/>
                <a:cs typeface="Arial" pitchFamily="34" charset="0"/>
              </a:rPr>
              <a:t>Ποσότητα Πληροφορίας</a:t>
            </a:r>
          </a:p>
          <a:p>
            <a:pPr>
              <a:buFont typeface="Wingdings" pitchFamily="2" charset="2"/>
              <a:buChar char="Ø"/>
            </a:pPr>
            <a:r>
              <a:rPr lang="el-GR" sz="1400" dirty="0" smtClean="0">
                <a:latin typeface="Arial" pitchFamily="34" charset="0"/>
                <a:cs typeface="Arial" pitchFamily="34" charset="0"/>
              </a:rPr>
              <a:t>Παρουσίαση Πληροφορίας</a:t>
            </a:r>
          </a:p>
          <a:p>
            <a:pPr>
              <a:buFont typeface="Wingdings" pitchFamily="2" charset="2"/>
              <a:buChar char="Ø"/>
            </a:pPr>
            <a:r>
              <a:rPr lang="el-GR" sz="1400" dirty="0" smtClean="0">
                <a:latin typeface="Arial" pitchFamily="34" charset="0"/>
                <a:cs typeface="Arial" pitchFamily="34" charset="0"/>
              </a:rPr>
              <a:t>Φόρμες</a:t>
            </a:r>
            <a:r>
              <a:rPr lang="en-US" sz="1400" dirty="0" smtClean="0">
                <a:latin typeface="Arial" pitchFamily="34" charset="0"/>
                <a:cs typeface="Arial" pitchFamily="34" charset="0"/>
              </a:rPr>
              <a:t> </a:t>
            </a:r>
            <a:r>
              <a:rPr lang="el-GR" sz="1400" dirty="0" smtClean="0">
                <a:latin typeface="Arial" pitchFamily="34" charset="0"/>
                <a:cs typeface="Arial" pitchFamily="34" charset="0"/>
              </a:rPr>
              <a:t>Απεικόνισης Αποτελεσμάτων</a:t>
            </a:r>
          </a:p>
          <a:p>
            <a:pPr>
              <a:buFont typeface="Wingdings" pitchFamily="2" charset="2"/>
              <a:buChar char="q"/>
            </a:pPr>
            <a:r>
              <a:rPr lang="el-GR" sz="1400" dirty="0" smtClean="0">
                <a:latin typeface="Arial" pitchFamily="34" charset="0"/>
                <a:cs typeface="Arial" pitchFamily="34" charset="0"/>
              </a:rPr>
              <a:t>Φόρμα επικοινωνίας</a:t>
            </a:r>
          </a:p>
          <a:p>
            <a:pPr>
              <a:buFont typeface="Wingdings" pitchFamily="2" charset="2"/>
              <a:buChar char="q"/>
            </a:pPr>
            <a:r>
              <a:rPr lang="el-GR" sz="1400" dirty="0" smtClean="0">
                <a:latin typeface="Arial" pitchFamily="34" charset="0"/>
                <a:cs typeface="Arial" pitchFamily="34" charset="0"/>
              </a:rPr>
              <a:t>Περιβάλλον</a:t>
            </a:r>
          </a:p>
          <a:p>
            <a:pPr>
              <a:buFont typeface="Wingdings" pitchFamily="2" charset="2"/>
              <a:buChar char="q"/>
            </a:pPr>
            <a:r>
              <a:rPr lang="el-GR" sz="1400" dirty="0" smtClean="0">
                <a:latin typeface="Arial" pitchFamily="34" charset="0"/>
                <a:cs typeface="Arial" pitchFamily="34" charset="0"/>
              </a:rPr>
              <a:t>Προτεινόμενες διαδρομές (</a:t>
            </a:r>
            <a:r>
              <a:rPr lang="en-US" sz="1400" dirty="0" smtClean="0">
                <a:latin typeface="Arial" pitchFamily="34" charset="0"/>
                <a:cs typeface="Arial" pitchFamily="34" charset="0"/>
              </a:rPr>
              <a:t>RSS FEED)</a:t>
            </a:r>
          </a:p>
          <a:p>
            <a:pPr>
              <a:buFont typeface="Wingdings" pitchFamily="2" charset="2"/>
              <a:buChar char="q"/>
            </a:pPr>
            <a:r>
              <a:rPr lang="el-GR" sz="1400" dirty="0" smtClean="0">
                <a:latin typeface="Arial" pitchFamily="34" charset="0"/>
                <a:cs typeface="Arial" pitchFamily="34" charset="0"/>
              </a:rPr>
              <a:t>Μέγεθος Κειμένων</a:t>
            </a:r>
          </a:p>
          <a:p>
            <a:pPr>
              <a:buFont typeface="Wingdings" pitchFamily="2" charset="2"/>
              <a:buChar char="Ø"/>
            </a:pPr>
            <a:endParaRPr lang="el-GR" sz="1400" dirty="0" smtClean="0">
              <a:latin typeface="Arial" pitchFamily="34" charset="0"/>
              <a:cs typeface="Arial" pitchFamily="34" charset="0"/>
            </a:endParaRPr>
          </a:p>
          <a:p>
            <a:pPr>
              <a:buNone/>
            </a:pPr>
            <a:endParaRPr lang="el-GR" sz="1400" dirty="0" smtClean="0">
              <a:latin typeface="Arial" pitchFamily="34" charset="0"/>
              <a:cs typeface="Arial" pitchFamily="34" charset="0"/>
            </a:endParaRPr>
          </a:p>
          <a:p>
            <a:endParaRPr lang="en-US" dirty="0"/>
          </a:p>
        </p:txBody>
      </p:sp>
      <p:sp>
        <p:nvSpPr>
          <p:cNvPr id="5" name="4 - TextBox"/>
          <p:cNvSpPr txBox="1"/>
          <p:nvPr/>
        </p:nvSpPr>
        <p:spPr>
          <a:xfrm>
            <a:off x="5857884" y="3786190"/>
            <a:ext cx="2928958" cy="430887"/>
          </a:xfrm>
          <a:prstGeom prst="rect">
            <a:avLst/>
          </a:prstGeom>
          <a:noFill/>
        </p:spPr>
        <p:txBody>
          <a:bodyPr wrap="square" rtlCol="0">
            <a:spAutoFit/>
          </a:bodyPr>
          <a:lstStyle/>
          <a:p>
            <a:r>
              <a:rPr lang="el-GR" sz="1100" dirty="0" smtClean="0">
                <a:latin typeface="Arial" pitchFamily="34" charset="0"/>
                <a:cs typeface="Arial" pitchFamily="34" charset="0"/>
                <a:hlinkClick r:id="rId2" action="ppaction://hlinkfile"/>
              </a:rPr>
              <a:t>ΕΡΩΤΗΜΑΤΟΛΟΓΙΟ ΕΦΑΡΜΟΓΗΣ CALL FOR </a:t>
            </a:r>
            <a:r>
              <a:rPr lang="el-GR" sz="1100" dirty="0" err="1" smtClean="0">
                <a:latin typeface="Arial" pitchFamily="34" charset="0"/>
                <a:cs typeface="Arial" pitchFamily="34" charset="0"/>
                <a:hlinkClick r:id="rId2" action="ppaction://hlinkfile"/>
              </a:rPr>
              <a:t>PAPERS.pdf</a:t>
            </a:r>
            <a:endParaRPr lang="en-US" sz="1100" dirty="0">
              <a:latin typeface="Arial" pitchFamily="34" charset="0"/>
              <a:cs typeface="Arial" pitchFamily="34" charset="0"/>
            </a:endParaRPr>
          </a:p>
        </p:txBody>
      </p:sp>
      <p:sp>
        <p:nvSpPr>
          <p:cNvPr id="6" name="5 - Δεξιό άγκιστρο"/>
          <p:cNvSpPr/>
          <p:nvPr/>
        </p:nvSpPr>
        <p:spPr>
          <a:xfrm>
            <a:off x="3571868" y="2143116"/>
            <a:ext cx="2143140" cy="3571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600" dirty="0" smtClean="0">
                <a:latin typeface="Arial" pitchFamily="34" charset="0"/>
                <a:cs typeface="Arial" pitchFamily="34" charset="0"/>
              </a:rPr>
              <a:t>Ανάλυση απαντήσεων</a:t>
            </a:r>
            <a:endParaRPr lang="en-US" dirty="0"/>
          </a:p>
        </p:txBody>
      </p:sp>
      <p:pic>
        <p:nvPicPr>
          <p:cNvPr id="1026" name="Picture 2"/>
          <p:cNvPicPr>
            <a:picLocks noGrp="1" noChangeAspect="1" noChangeArrowheads="1"/>
          </p:cNvPicPr>
          <p:nvPr>
            <p:ph sz="quarter" idx="1"/>
          </p:nvPr>
        </p:nvPicPr>
        <p:blipFill>
          <a:blip r:embed="rId2"/>
          <a:srcRect r="31730" b="9736"/>
          <a:stretch>
            <a:fillRect/>
          </a:stretch>
        </p:blipFill>
        <p:spPr bwMode="auto">
          <a:xfrm>
            <a:off x="285720" y="1428737"/>
            <a:ext cx="3842551" cy="20002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29190" y="1428736"/>
            <a:ext cx="3967161" cy="200026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l="5465" r="5737"/>
          <a:stretch>
            <a:fillRect/>
          </a:stretch>
        </p:blipFill>
        <p:spPr bwMode="auto">
          <a:xfrm>
            <a:off x="214282" y="4786322"/>
            <a:ext cx="4643470" cy="1357322"/>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14283" y="4143380"/>
            <a:ext cx="4643470" cy="6381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929191" y="4143379"/>
            <a:ext cx="3929090" cy="20002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sz="quarter" idx="1"/>
          </p:nvPr>
        </p:nvSpPr>
        <p:spPr/>
        <p:txBody>
          <a:bodyPr>
            <a:normAutofit/>
          </a:bodyPr>
          <a:lstStyle/>
          <a:p>
            <a:pPr algn="just">
              <a:buNone/>
            </a:pPr>
            <a:r>
              <a:rPr lang="el-GR" sz="1600" dirty="0" smtClean="0">
                <a:latin typeface="Arial" pitchFamily="34" charset="0"/>
                <a:cs typeface="Arial" pitchFamily="34" charset="0"/>
              </a:rPr>
              <a:t>Η εφαρμογή που ανέπτυξε η ομάδα μας έχει ως σκοπό να δώσει την δυνατότητα σε ένα χρήστη να αναζητήσει δημοσιεύσεις για την  επιστήμη των υπολογιστών μέσα από την βιβλιοθήκη του </a:t>
            </a:r>
            <a:r>
              <a:rPr lang="en-GB" sz="1600" dirty="0" smtClean="0">
                <a:latin typeface="Arial" pitchFamily="34" charset="0"/>
                <a:cs typeface="Arial" pitchFamily="34" charset="0"/>
              </a:rPr>
              <a:t>DBLP</a:t>
            </a:r>
            <a:r>
              <a:rPr lang="en-US" sz="1600" dirty="0" smtClean="0">
                <a:latin typeface="Arial" pitchFamily="34" charset="0"/>
                <a:cs typeface="Arial" pitchFamily="34" charset="0"/>
              </a:rPr>
              <a:t>.</a:t>
            </a:r>
          </a:p>
          <a:p>
            <a:pPr algn="just">
              <a:buFont typeface="Wingdings" pitchFamily="2" charset="2"/>
              <a:buChar char="Ø"/>
            </a:pPr>
            <a:r>
              <a:rPr lang="el-GR" sz="1600" dirty="0" smtClean="0">
                <a:latin typeface="Arial" pitchFamily="34" charset="0"/>
                <a:cs typeface="Arial" pitchFamily="34" charset="0"/>
              </a:rPr>
              <a:t>Επίσης δίνει την δυνατότητα στον χρήστη να έχει την δική του βάση δεδομένων με δημοσιεύσεις μέσα από την οποία θα μπορεί να ανατρέξει οποιαδήποτε στιγμή σε κάποια δημοσίευση.</a:t>
            </a:r>
          </a:p>
          <a:p>
            <a:pPr algn="just">
              <a:buFont typeface="Wingdings" pitchFamily="2" charset="2"/>
              <a:buChar char="Ø"/>
            </a:pPr>
            <a:r>
              <a:rPr lang="el-GR" sz="1600" dirty="0" smtClean="0">
                <a:latin typeface="Arial" pitchFamily="34" charset="0"/>
                <a:cs typeface="Arial" pitchFamily="34" charset="0"/>
              </a:rPr>
              <a:t>Δίπλα από κάθε δημοσίευση ο χρήστης μπορεί να προσθέσει τα δικά του σχόλια για γρήγορη ανεύρεση στο μέλλον.</a:t>
            </a:r>
          </a:p>
          <a:p>
            <a:pPr algn="just">
              <a:buFont typeface="Wingdings" pitchFamily="2" charset="2"/>
              <a:buChar char="Ø"/>
            </a:pPr>
            <a:r>
              <a:rPr lang="el-GR" sz="1600" dirty="0" smtClean="0">
                <a:latin typeface="Arial" pitchFamily="34" charset="0"/>
                <a:cs typeface="Arial" pitchFamily="34" charset="0"/>
              </a:rPr>
              <a:t>Στην προσωπική του βάση μπορεί επίσης να εισάγει και δημοσιεύσεις από άλλα έγκριτα περιοδικά ή βιβλιοθήκες.</a:t>
            </a:r>
          </a:p>
          <a:p>
            <a:pPr algn="just">
              <a:buFont typeface="Wingdings" pitchFamily="2" charset="2"/>
              <a:buChar char="Ø"/>
            </a:pPr>
            <a:r>
              <a:rPr lang="el-GR" sz="1600" dirty="0" smtClean="0">
                <a:latin typeface="Arial" pitchFamily="34" charset="0"/>
                <a:cs typeface="Arial" pitchFamily="34" charset="0"/>
              </a:rPr>
              <a:t>Αναπτύχθηκε περιβάλλον Διαχειριστή για τον Διαχειριστικό έλεγχο της εφαρμογής (Χρήστες,</a:t>
            </a:r>
            <a:r>
              <a:rPr lang="en-US" sz="1600" dirty="0" smtClean="0">
                <a:latin typeface="Arial" pitchFamily="34" charset="0"/>
                <a:cs typeface="Arial" pitchFamily="34" charset="0"/>
              </a:rPr>
              <a:t>RSS FEED,</a:t>
            </a:r>
            <a:r>
              <a:rPr lang="el-GR" sz="1600" dirty="0" smtClean="0">
                <a:latin typeface="Arial" pitchFamily="34" charset="0"/>
                <a:cs typeface="Arial" pitchFamily="34" charset="0"/>
              </a:rPr>
              <a:t>Στατιστικά Στοιχεία)</a:t>
            </a:r>
            <a:endParaRPr lang="en-US" sz="1600" dirty="0">
              <a:latin typeface="Arial" pitchFamily="34" charset="0"/>
              <a:cs typeface="Arial" pitchFamily="34" charset="0"/>
            </a:endParaRPr>
          </a:p>
        </p:txBody>
      </p:sp>
      <p:sp>
        <p:nvSpPr>
          <p:cNvPr id="4" name="3 - Τίτλος"/>
          <p:cNvSpPr>
            <a:spLocks noGrp="1"/>
          </p:cNvSpPr>
          <p:nvPr>
            <p:ph type="title"/>
          </p:nvPr>
        </p:nvSpPr>
        <p:spPr/>
        <p:txBody>
          <a:bodyPr/>
          <a:lstStyle/>
          <a:p>
            <a:r>
              <a:rPr lang="el-GR" dirty="0" smtClean="0"/>
              <a:t>Εισαγωγή</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200" dirty="0" smtClean="0">
                <a:latin typeface="Arial" pitchFamily="34" charset="0"/>
                <a:cs typeface="Arial" pitchFamily="34" charset="0"/>
              </a:rPr>
              <a:t>Ανάλυση απαντήσεων</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214282" y="1428736"/>
            <a:ext cx="3929090" cy="171451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57752" y="1857364"/>
            <a:ext cx="4000528" cy="131921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857752" y="1428736"/>
            <a:ext cx="4005259" cy="4667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214282" y="3357562"/>
            <a:ext cx="3929090" cy="187166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857752" y="3357562"/>
            <a:ext cx="4000528" cy="1843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600" dirty="0" smtClean="0">
                <a:latin typeface="Arial" pitchFamily="34" charset="0"/>
                <a:cs typeface="Arial" pitchFamily="34" charset="0"/>
              </a:rPr>
              <a:t>Ανάλυση απαντήσεων</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214282" y="1500174"/>
            <a:ext cx="4000528" cy="6381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14282" y="2143117"/>
            <a:ext cx="4000528" cy="142876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14283" y="3929066"/>
            <a:ext cx="4000527" cy="2024067"/>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000628" y="1500174"/>
            <a:ext cx="3595693" cy="2071702"/>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a:srcRect/>
          <a:stretch>
            <a:fillRect/>
          </a:stretch>
        </p:blipFill>
        <p:spPr bwMode="auto">
          <a:xfrm>
            <a:off x="5000628" y="3929065"/>
            <a:ext cx="3571900" cy="428629"/>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a:srcRect/>
          <a:stretch>
            <a:fillRect/>
          </a:stretch>
        </p:blipFill>
        <p:spPr bwMode="auto">
          <a:xfrm>
            <a:off x="5000628" y="4357694"/>
            <a:ext cx="3571900" cy="1571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200" dirty="0" smtClean="0">
                <a:latin typeface="Arial" pitchFamily="34" charset="0"/>
                <a:cs typeface="Arial" pitchFamily="34" charset="0"/>
              </a:rPr>
              <a:t>Ανάλυση απαντήσεων</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214282" y="1428736"/>
            <a:ext cx="3909226" cy="182086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14282" y="3357562"/>
            <a:ext cx="3929090" cy="221457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5000628" y="1428736"/>
            <a:ext cx="3781432" cy="1785949"/>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5000629" y="3286124"/>
            <a:ext cx="3786214"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600" dirty="0" smtClean="0">
                <a:latin typeface="Arial" pitchFamily="34" charset="0"/>
                <a:cs typeface="Arial" pitchFamily="34" charset="0"/>
              </a:rPr>
              <a:t>Ανάλυση απαντήσεων</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1857356" y="1571612"/>
            <a:ext cx="5629275" cy="2628900"/>
          </a:xfrm>
          <a:prstGeom prst="rect">
            <a:avLst/>
          </a:prstGeom>
          <a:noFill/>
          <a:ln w="9525">
            <a:noFill/>
            <a:miter lim="800000"/>
            <a:headEnd/>
            <a:tailEnd/>
          </a:ln>
          <a:effectLst/>
        </p:spPr>
      </p:pic>
      <p:sp>
        <p:nvSpPr>
          <p:cNvPr id="5" name="4 - TextBox"/>
          <p:cNvSpPr txBox="1"/>
          <p:nvPr/>
        </p:nvSpPr>
        <p:spPr>
          <a:xfrm>
            <a:off x="1643042" y="4714884"/>
            <a:ext cx="6500858" cy="584775"/>
          </a:xfrm>
          <a:prstGeom prst="rect">
            <a:avLst/>
          </a:prstGeom>
          <a:noFill/>
        </p:spPr>
        <p:txBody>
          <a:bodyPr wrap="square" rtlCol="0">
            <a:spAutoFit/>
          </a:bodyPr>
          <a:lstStyle/>
          <a:p>
            <a:r>
              <a:rPr lang="el-GR" sz="1600" dirty="0" smtClean="0">
                <a:latin typeface="Arial" pitchFamily="34" charset="0"/>
                <a:cs typeface="Arial" pitchFamily="34" charset="0"/>
                <a:hlinkClick r:id="rId3" action="ppaction://hlinkfile"/>
              </a:rPr>
              <a:t>ΓΡΑΦΗΜΑΤΑ ΕΡΩΤΗΜΑΤΟΛΟΓΙΟΥ ΕΦΑΡΜΟΓΗΣ CALL FOR </a:t>
            </a:r>
            <a:r>
              <a:rPr lang="el-GR" sz="1600" dirty="0" err="1" smtClean="0">
                <a:latin typeface="Arial" pitchFamily="34" charset="0"/>
                <a:cs typeface="Arial" pitchFamily="34" charset="0"/>
                <a:hlinkClick r:id="rId3" action="ppaction://hlinkfile"/>
              </a:rPr>
              <a:t>PAPERS.pdf</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z="3600" dirty="0" smtClean="0">
                <a:latin typeface="Arial" pitchFamily="34" charset="0"/>
                <a:cs typeface="Arial" pitchFamily="34" charset="0"/>
              </a:rPr>
              <a:t>Διορθωτικές Ενέργειες</a:t>
            </a:r>
            <a:endParaRPr lang="en-US" dirty="0"/>
          </a:p>
        </p:txBody>
      </p:sp>
      <p:sp>
        <p:nvSpPr>
          <p:cNvPr id="3" name="2 - Θέση περιεχομένου"/>
          <p:cNvSpPr>
            <a:spLocks noGrp="1"/>
          </p:cNvSpPr>
          <p:nvPr>
            <p:ph sz="quarter" idx="1"/>
          </p:nvPr>
        </p:nvSpPr>
        <p:spPr/>
        <p:txBody>
          <a:bodyPr>
            <a:normAutofit/>
          </a:bodyPr>
          <a:lstStyle/>
          <a:p>
            <a:r>
              <a:rPr lang="el-GR" sz="1800" dirty="0" smtClean="0">
                <a:latin typeface="Arial" pitchFamily="34" charset="0"/>
                <a:cs typeface="Arial" pitchFamily="34" charset="0"/>
              </a:rPr>
              <a:t>Προσθήκη </a:t>
            </a:r>
            <a:r>
              <a:rPr lang="en-GB" sz="1800" dirty="0" smtClean="0">
                <a:latin typeface="Arial" pitchFamily="34" charset="0"/>
                <a:cs typeface="Arial" pitchFamily="34" charset="0"/>
              </a:rPr>
              <a:t> video</a:t>
            </a:r>
            <a:r>
              <a:rPr lang="el-GR" sz="1800" dirty="0" smtClean="0">
                <a:latin typeface="Arial" pitchFamily="34" charset="0"/>
                <a:cs typeface="Arial" pitchFamily="34" charset="0"/>
              </a:rPr>
              <a:t> στην  αρχική σελίδα</a:t>
            </a:r>
            <a:endParaRPr lang="en-US" sz="1800" dirty="0" smtClean="0">
              <a:latin typeface="Arial" pitchFamily="34" charset="0"/>
              <a:cs typeface="Arial" pitchFamily="34" charset="0"/>
            </a:endParaRPr>
          </a:p>
          <a:p>
            <a:r>
              <a:rPr lang="el-GR" sz="1800" dirty="0" smtClean="0">
                <a:latin typeface="Arial" pitchFamily="34" charset="0"/>
                <a:cs typeface="Arial" pitchFamily="34" charset="0"/>
              </a:rPr>
              <a:t>Προσθήκη </a:t>
            </a:r>
            <a:r>
              <a:rPr lang="en-US" sz="1800" dirty="0" smtClean="0">
                <a:latin typeface="Arial" pitchFamily="34" charset="0"/>
                <a:cs typeface="Arial" pitchFamily="34" charset="0"/>
              </a:rPr>
              <a:t>video </a:t>
            </a:r>
            <a:r>
              <a:rPr lang="el-GR" sz="1800" dirty="0" smtClean="0">
                <a:latin typeface="Arial" pitchFamily="34" charset="0"/>
                <a:cs typeface="Arial" pitchFamily="34" charset="0"/>
              </a:rPr>
              <a:t>παρουσίασης εφαρμογής</a:t>
            </a:r>
          </a:p>
          <a:p>
            <a:r>
              <a:rPr lang="el-GR" sz="1800" dirty="0" smtClean="0">
                <a:latin typeface="Arial" pitchFamily="34" charset="0"/>
                <a:cs typeface="Arial" pitchFamily="34" charset="0"/>
              </a:rPr>
              <a:t>Λειτουργικότητα αλλαγής κωδικού από χρήστη</a:t>
            </a:r>
          </a:p>
          <a:p>
            <a:r>
              <a:rPr lang="el-GR" sz="1800" dirty="0" smtClean="0">
                <a:latin typeface="Arial" pitchFamily="34" charset="0"/>
                <a:cs typeface="Arial" pitchFamily="34" charset="0"/>
              </a:rPr>
              <a:t>Παραγωγή κωδικού αναλόγου πολυπλοκότητας (Υπόδειξη </a:t>
            </a:r>
            <a:r>
              <a:rPr lang="el-GR" sz="1800" smtClean="0">
                <a:latin typeface="Arial" pitchFamily="34" charset="0"/>
                <a:cs typeface="Arial" pitchFamily="34" charset="0"/>
              </a:rPr>
              <a:t>προς χρήστη)</a:t>
            </a:r>
            <a:endParaRPr lang="el-GR" sz="1800" dirty="0" smtClean="0">
              <a:latin typeface="Arial" pitchFamily="34" charset="0"/>
              <a:cs typeface="Arial" pitchFamily="34" charset="0"/>
            </a:endParaRPr>
          </a:p>
          <a:p>
            <a:r>
              <a:rPr lang="el-GR" sz="1800" dirty="0" smtClean="0">
                <a:latin typeface="Arial" pitchFamily="34" charset="0"/>
                <a:cs typeface="Arial" pitchFamily="34" charset="0"/>
              </a:rPr>
              <a:t>Επαναφορά κωδικού πρόσβασης μέσω </a:t>
            </a:r>
            <a:r>
              <a:rPr lang="en-GB" sz="1800" dirty="0" smtClean="0">
                <a:latin typeface="Arial" pitchFamily="34" charset="0"/>
                <a:cs typeface="Arial" pitchFamily="34" charset="0"/>
              </a:rPr>
              <a:t>email.</a:t>
            </a:r>
          </a:p>
          <a:p>
            <a:r>
              <a:rPr lang="el-GR" sz="1800" dirty="0" smtClean="0">
                <a:latin typeface="Arial" pitchFamily="34" charset="0"/>
                <a:cs typeface="Arial" pitchFamily="34" charset="0"/>
              </a:rPr>
              <a:t>Ενημέρωση χρήστη για αλλαγή κωδικού μετά το πέρας 90 ημερών (</a:t>
            </a:r>
            <a:r>
              <a:rPr lang="el-GR" sz="1800" dirty="0" err="1" smtClean="0">
                <a:latin typeface="Arial" pitchFamily="34" charset="0"/>
                <a:cs typeface="Arial" pitchFamily="34" charset="0"/>
              </a:rPr>
              <a:t>ημερ</a:t>
            </a:r>
            <a:r>
              <a:rPr lang="el-GR" sz="1800" dirty="0" smtClean="0">
                <a:latin typeface="Arial" pitchFamily="34" charset="0"/>
                <a:cs typeface="Arial" pitchFamily="34" charset="0"/>
              </a:rPr>
              <a:t>/νια εγγραφής) για λόγους ασφαλείας.</a:t>
            </a:r>
            <a:endParaRPr lang="en-GB" sz="1800" dirty="0" smtClean="0">
              <a:latin typeface="Arial" pitchFamily="34" charset="0"/>
              <a:cs typeface="Arial" pitchFamily="34" charset="0"/>
            </a:endParaRPr>
          </a:p>
          <a:p>
            <a:r>
              <a:rPr lang="el-GR" sz="1800" dirty="0" smtClean="0">
                <a:latin typeface="Arial" pitchFamily="34" charset="0"/>
                <a:cs typeface="Arial" pitchFamily="34" charset="0"/>
              </a:rPr>
              <a:t>Έλεγχος Πολυπλοκότητας κωδικού χρήστη</a:t>
            </a:r>
          </a:p>
          <a:p>
            <a:r>
              <a:rPr lang="el-GR" sz="1800" dirty="0" smtClean="0">
                <a:latin typeface="Arial" pitchFamily="34" charset="0"/>
                <a:cs typeface="Arial" pitchFamily="34" charset="0"/>
              </a:rPr>
              <a:t>Έλεγχος χαρακτήρων αναζήτησης συγγράμματος</a:t>
            </a:r>
          </a:p>
          <a:p>
            <a:r>
              <a:rPr lang="el-GR" sz="1800" dirty="0" smtClean="0">
                <a:latin typeface="Arial" pitchFamily="34" charset="0"/>
                <a:cs typeface="Arial" pitchFamily="34" charset="0"/>
              </a:rPr>
              <a:t>Αλλαγή μορφοποίησης ενημερωτικών μηνυμάτων προς το χρήστη</a:t>
            </a:r>
            <a:endParaRPr lang="en-US" sz="1800" dirty="0" smtClean="0">
              <a:latin typeface="Arial" pitchFamily="34" charset="0"/>
              <a:cs typeface="Arial" pitchFamily="34" charset="0"/>
            </a:endParaRPr>
          </a:p>
          <a:p>
            <a:r>
              <a:rPr lang="el-GR" sz="1800" dirty="0" smtClean="0">
                <a:latin typeface="Arial" pitchFamily="34" charset="0"/>
                <a:cs typeface="Arial" pitchFamily="34" charset="0"/>
              </a:rPr>
              <a:t>Φόρμα επικοινωνίας χρήστη με διαχειριστή εφαρμογής</a:t>
            </a:r>
          </a:p>
          <a:p>
            <a:r>
              <a:rPr lang="el-GR" sz="1800" dirty="0" smtClean="0">
                <a:latin typeface="Arial" pitchFamily="34" charset="0"/>
                <a:cs typeface="Arial" pitchFamily="34" charset="0"/>
              </a:rPr>
              <a:t>Προσθήκη πεδίων (φόρμα εγγραφής) με όνομα και επώνυμο χρήστη </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Repository </a:t>
            </a:r>
            <a:r>
              <a:rPr lang="en-US" dirty="0" smtClean="0"/>
              <a:t>E</a:t>
            </a:r>
            <a:r>
              <a:rPr lang="el-GR" dirty="0" err="1" smtClean="0"/>
              <a:t>φαρμογής</a:t>
            </a:r>
            <a:r>
              <a:rPr lang="en-GB" dirty="0" smtClean="0"/>
              <a:t>-URL</a:t>
            </a:r>
            <a:endParaRPr lang="en-US" dirty="0"/>
          </a:p>
        </p:txBody>
      </p:sp>
      <p:sp>
        <p:nvSpPr>
          <p:cNvPr id="6" name="5 - Θέση περιεχομένου"/>
          <p:cNvSpPr>
            <a:spLocks noGrp="1"/>
          </p:cNvSpPr>
          <p:nvPr>
            <p:ph sz="quarter" idx="1"/>
          </p:nvPr>
        </p:nvSpPr>
        <p:spPr/>
        <p:txBody>
          <a:bodyPr/>
          <a:lstStyle/>
          <a:p>
            <a:pPr algn="just"/>
            <a:r>
              <a:rPr lang="el-GR" sz="1800" dirty="0" smtClean="0">
                <a:latin typeface="Arial" pitchFamily="34" charset="0"/>
                <a:cs typeface="Arial" pitchFamily="34" charset="0"/>
              </a:rPr>
              <a:t>Ο κώδικας της εφαρμογής μας είναι προσβάσιμος στο </a:t>
            </a:r>
            <a:r>
              <a:rPr lang="en-GB" sz="1800" dirty="0" smtClean="0">
                <a:latin typeface="Arial" pitchFamily="34" charset="0"/>
                <a:cs typeface="Arial" pitchFamily="34" charset="0"/>
              </a:rPr>
              <a:t>Github</a:t>
            </a:r>
            <a:r>
              <a:rPr lang="el-GR" sz="1800" dirty="0" smtClean="0">
                <a:latin typeface="Arial" pitchFamily="34" charset="0"/>
                <a:cs typeface="Arial" pitchFamily="34" charset="0"/>
              </a:rPr>
              <a:t> στο: </a:t>
            </a:r>
            <a:r>
              <a:rPr lang="el-GR" sz="1800" b="1" u="sng" dirty="0" err="1" smtClean="0">
                <a:latin typeface="Arial" pitchFamily="34" charset="0"/>
                <a:cs typeface="Arial" pitchFamily="34" charset="0"/>
                <a:hlinkClick r:id="rId2"/>
              </a:rPr>
              <a:t>panagiotisfilipp</a:t>
            </a:r>
            <a:r>
              <a:rPr lang="el-GR" sz="1800" b="1" dirty="0" smtClean="0">
                <a:latin typeface="Arial" pitchFamily="34" charset="0"/>
                <a:cs typeface="Arial" pitchFamily="34" charset="0"/>
              </a:rPr>
              <a:t>/</a:t>
            </a:r>
            <a:r>
              <a:rPr lang="en-GB" sz="1800" b="1" dirty="0" smtClean="0">
                <a:latin typeface="Arial" pitchFamily="34" charset="0"/>
                <a:cs typeface="Arial" pitchFamily="34" charset="0"/>
              </a:rPr>
              <a:t>DBLP</a:t>
            </a:r>
            <a:r>
              <a:rPr lang="el-GR" sz="1800" b="1" dirty="0" smtClean="0">
                <a:latin typeface="Arial" pitchFamily="34" charset="0"/>
                <a:cs typeface="Arial" pitchFamily="34" charset="0"/>
              </a:rPr>
              <a:t>_</a:t>
            </a:r>
            <a:r>
              <a:rPr lang="en-GB" sz="1800" b="1" dirty="0" smtClean="0">
                <a:latin typeface="Arial" pitchFamily="34" charset="0"/>
                <a:cs typeface="Arial" pitchFamily="34" charset="0"/>
              </a:rPr>
              <a:t>PROJECT</a:t>
            </a:r>
            <a:r>
              <a:rPr lang="el-GR" sz="1800" b="1" dirty="0" smtClean="0">
                <a:latin typeface="Arial" pitchFamily="34" charset="0"/>
                <a:cs typeface="Arial" pitchFamily="34" charset="0"/>
              </a:rPr>
              <a:t>_</a:t>
            </a:r>
            <a:r>
              <a:rPr lang="en-GB" sz="1800" b="1" dirty="0" smtClean="0">
                <a:latin typeface="Arial" pitchFamily="34" charset="0"/>
                <a:cs typeface="Arial" pitchFamily="34" charset="0"/>
              </a:rPr>
              <a:t>ALKIS</a:t>
            </a:r>
            <a:r>
              <a:rPr lang="el-GR" sz="1800" b="1" dirty="0" smtClean="0">
                <a:latin typeface="Arial" pitchFamily="34" charset="0"/>
                <a:cs typeface="Arial" pitchFamily="34" charset="0"/>
              </a:rPr>
              <a:t>_</a:t>
            </a:r>
            <a:r>
              <a:rPr lang="en-GB" sz="1800" b="1" dirty="0" smtClean="0">
                <a:latin typeface="Arial" pitchFamily="34" charset="0"/>
                <a:cs typeface="Arial" pitchFamily="34" charset="0"/>
              </a:rPr>
              <a:t>PANAGIOTIS</a:t>
            </a:r>
            <a:r>
              <a:rPr lang="el-GR" sz="1800" b="1" dirty="0" smtClean="0">
                <a:latin typeface="Arial" pitchFamily="34" charset="0"/>
                <a:cs typeface="Arial" pitchFamily="34" charset="0"/>
              </a:rPr>
              <a:t>_</a:t>
            </a:r>
            <a:r>
              <a:rPr lang="en-GB" sz="1800" b="1" dirty="0" smtClean="0">
                <a:latin typeface="Arial" pitchFamily="34" charset="0"/>
                <a:cs typeface="Arial" pitchFamily="34" charset="0"/>
              </a:rPr>
              <a:t>CHRONIS</a:t>
            </a:r>
            <a:r>
              <a:rPr lang="el-GR" sz="1800" b="1" dirty="0" smtClean="0">
                <a:latin typeface="Arial" pitchFamily="34" charset="0"/>
                <a:cs typeface="Arial" pitchFamily="34" charset="0"/>
              </a:rPr>
              <a:t>_</a:t>
            </a:r>
            <a:r>
              <a:rPr lang="en-GB" sz="1800" b="1" dirty="0" smtClean="0">
                <a:latin typeface="Arial" pitchFamily="34" charset="0"/>
                <a:cs typeface="Arial" pitchFamily="34" charset="0"/>
              </a:rPr>
              <a:t>SAKIS</a:t>
            </a:r>
          </a:p>
          <a:p>
            <a:pPr algn="just">
              <a:buNone/>
            </a:pPr>
            <a:r>
              <a:rPr lang="en-GB" sz="1800" dirty="0" smtClean="0">
                <a:latin typeface="Arial" pitchFamily="34" charset="0"/>
                <a:cs typeface="Arial" pitchFamily="34" charset="0"/>
              </a:rPr>
              <a:t>  </a:t>
            </a:r>
            <a:r>
              <a:rPr lang="el-GR" sz="1800" b="1" dirty="0" smtClean="0">
                <a:latin typeface="Arial" pitchFamily="34" charset="0"/>
                <a:cs typeface="Arial" pitchFamily="34" charset="0"/>
              </a:rPr>
              <a:t>(</a:t>
            </a:r>
            <a:r>
              <a:rPr lang="en-GB" sz="1800" b="1" dirty="0" smtClean="0">
                <a:latin typeface="Arial" pitchFamily="34" charset="0"/>
                <a:cs typeface="Arial" pitchFamily="34" charset="0"/>
              </a:rPr>
              <a:t>final</a:t>
            </a:r>
            <a:r>
              <a:rPr lang="el-GR" sz="1800" b="1" dirty="0" smtClean="0">
                <a:latin typeface="Arial" pitchFamily="34" charset="0"/>
                <a:cs typeface="Arial" pitchFamily="34" charset="0"/>
              </a:rPr>
              <a:t>_</a:t>
            </a:r>
            <a:r>
              <a:rPr lang="en-GB" sz="1800" b="1" dirty="0" smtClean="0">
                <a:latin typeface="Arial" pitchFamily="34" charset="0"/>
                <a:cs typeface="Arial" pitchFamily="34" charset="0"/>
              </a:rPr>
              <a:t>project</a:t>
            </a:r>
            <a:r>
              <a:rPr lang="el-GR" sz="1800" b="1" dirty="0" smtClean="0">
                <a:latin typeface="Arial" pitchFamily="34" charset="0"/>
                <a:cs typeface="Arial" pitchFamily="34" charset="0"/>
              </a:rPr>
              <a:t>)</a:t>
            </a:r>
            <a:r>
              <a:rPr lang="en-GB" sz="1800" b="1" dirty="0" smtClean="0">
                <a:latin typeface="Arial" pitchFamily="34" charset="0"/>
                <a:cs typeface="Arial" pitchFamily="34" charset="0"/>
              </a:rPr>
              <a:t> </a:t>
            </a:r>
            <a:r>
              <a:rPr lang="el-GR" sz="1800" dirty="0" smtClean="0">
                <a:latin typeface="Arial" pitchFamily="34" charset="0"/>
                <a:cs typeface="Arial" pitchFamily="34" charset="0"/>
              </a:rPr>
              <a:t>είναι αυτό που περικλείει τα τελικά αρχεία της εφαρμογής. </a:t>
            </a:r>
            <a:endParaRPr lang="en-GB" sz="1800" dirty="0" smtClean="0">
              <a:latin typeface="Arial" pitchFamily="34" charset="0"/>
              <a:cs typeface="Arial" pitchFamily="34" charset="0"/>
            </a:endParaRPr>
          </a:p>
          <a:p>
            <a:pPr algn="just">
              <a:buNone/>
            </a:pPr>
            <a:endParaRPr lang="en-GB" sz="2000" dirty="0" smtClean="0">
              <a:latin typeface="Arial" pitchFamily="34" charset="0"/>
              <a:cs typeface="Arial" pitchFamily="34" charset="0"/>
            </a:endParaRPr>
          </a:p>
          <a:p>
            <a:pPr algn="just"/>
            <a:r>
              <a:rPr lang="el-GR" sz="2000" dirty="0" smtClean="0">
                <a:latin typeface="Arial" pitchFamily="34" charset="0"/>
                <a:cs typeface="Arial" pitchFamily="34" charset="0"/>
              </a:rPr>
              <a:t>Ιστοσελίδα Εφαρμογής-&gt;http://dblp.click2web.gr/.</a:t>
            </a:r>
            <a:endParaRPr lang="en-US" sz="2000" b="1"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Επίδειξη Εφαρμογής</a:t>
            </a:r>
            <a:endParaRPr lang="en-US" dirty="0"/>
          </a:p>
        </p:txBody>
      </p:sp>
      <p:sp>
        <p:nvSpPr>
          <p:cNvPr id="3" name="2 - Θέση περιεχομένου"/>
          <p:cNvSpPr>
            <a:spLocks noGrp="1"/>
          </p:cNvSpPr>
          <p:nvPr>
            <p:ph sz="quarter" idx="1"/>
          </p:nvPr>
        </p:nvSpPr>
        <p:spPr/>
        <p:txBody>
          <a:bodyPr>
            <a:normAutofit/>
          </a:bodyPr>
          <a:lstStyle/>
          <a:p>
            <a:endParaRPr lang="el-GR" dirty="0" smtClean="0">
              <a:hlinkClick r:id="rId2"/>
            </a:endParaRPr>
          </a:p>
          <a:p>
            <a:endParaRPr lang="el-GR" dirty="0" smtClean="0">
              <a:hlinkClick r:id="rId2"/>
            </a:endParaRPr>
          </a:p>
          <a:p>
            <a:endParaRPr lang="el-GR" dirty="0" smtClean="0">
              <a:hlinkClick r:id="rId2"/>
            </a:endParaRPr>
          </a:p>
          <a:p>
            <a:pPr algn="ctr">
              <a:buNone/>
            </a:pPr>
            <a:r>
              <a:rPr lang="en-US" dirty="0" smtClean="0">
                <a:hlinkClick r:id="rId2"/>
              </a:rPr>
              <a:t>Call for papers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i="1" dirty="0" smtClean="0"/>
              <a:t>Call For Papers </a:t>
            </a:r>
            <a:r>
              <a:rPr lang="el-GR" i="1" dirty="0" smtClean="0"/>
              <a:t>Μέσω </a:t>
            </a:r>
            <a:r>
              <a:rPr lang="en-GB" i="1" dirty="0" smtClean="0"/>
              <a:t>DBLP</a:t>
            </a:r>
            <a:endParaRPr lang="en-US" dirty="0"/>
          </a:p>
        </p:txBody>
      </p:sp>
      <p:sp>
        <p:nvSpPr>
          <p:cNvPr id="3" name="2 - Θέση περιεχομένου"/>
          <p:cNvSpPr>
            <a:spLocks noGrp="1"/>
          </p:cNvSpPr>
          <p:nvPr>
            <p:ph sz="quarter" idx="1"/>
          </p:nvPr>
        </p:nvSpPr>
        <p:spPr/>
        <p:txBody>
          <a:bodyPr>
            <a:normAutofit fontScale="92500" lnSpcReduction="20000"/>
          </a:bodyPr>
          <a:lstStyle/>
          <a:p>
            <a:r>
              <a:rPr lang="el-GR" sz="2400" dirty="0" smtClean="0">
                <a:latin typeface="Arial" pitchFamily="34" charset="0"/>
                <a:cs typeface="Arial" pitchFamily="34" charset="0"/>
              </a:rPr>
              <a:t>Εισαγωγή</a:t>
            </a:r>
          </a:p>
          <a:p>
            <a:r>
              <a:rPr lang="el-GR" sz="2400" dirty="0" smtClean="0">
                <a:latin typeface="Arial" pitchFamily="34" charset="0"/>
                <a:cs typeface="Arial" pitchFamily="34" charset="0"/>
              </a:rPr>
              <a:t>Περιγραφή </a:t>
            </a:r>
            <a:r>
              <a:rPr lang="en-GB" sz="2400" dirty="0" smtClean="0">
                <a:latin typeface="Arial" pitchFamily="34" charset="0"/>
                <a:cs typeface="Arial" pitchFamily="34" charset="0"/>
              </a:rPr>
              <a:t>DBLP</a:t>
            </a:r>
            <a:endParaRPr lang="el-GR" sz="2400" dirty="0" smtClean="0">
              <a:latin typeface="Arial" pitchFamily="34" charset="0"/>
              <a:cs typeface="Arial" pitchFamily="34" charset="0"/>
            </a:endParaRPr>
          </a:p>
          <a:p>
            <a:r>
              <a:rPr lang="el-GR" sz="2400" dirty="0" smtClean="0">
                <a:latin typeface="Arial" pitchFamily="34" charset="0"/>
                <a:cs typeface="Arial" pitchFamily="34" charset="0"/>
              </a:rPr>
              <a:t>Ομάδα Ανάπτυξης</a:t>
            </a:r>
          </a:p>
          <a:p>
            <a:r>
              <a:rPr lang="el-GR" sz="2400" dirty="0" smtClean="0">
                <a:latin typeface="Arial" pitchFamily="34" charset="0"/>
                <a:cs typeface="Arial" pitchFamily="34" charset="0"/>
              </a:rPr>
              <a:t>Περιγραφή Λειτουργικότητας Εφαρμογής</a:t>
            </a:r>
          </a:p>
          <a:p>
            <a:r>
              <a:rPr lang="el-GR" sz="2400" dirty="0" smtClean="0">
                <a:latin typeface="Arial" pitchFamily="34" charset="0"/>
                <a:cs typeface="Arial" pitchFamily="34" charset="0"/>
              </a:rPr>
              <a:t>Μέθοδος Ανάπτυξης</a:t>
            </a:r>
          </a:p>
          <a:p>
            <a:r>
              <a:rPr lang="el-GR" sz="2400" dirty="0" smtClean="0">
                <a:latin typeface="Arial" pitchFamily="34" charset="0"/>
                <a:cs typeface="Arial" pitchFamily="34" charset="0"/>
              </a:rPr>
              <a:t>Χρονοδιάγραμμα Ανάπτυξης</a:t>
            </a:r>
          </a:p>
          <a:p>
            <a:r>
              <a:rPr lang="el-GR" sz="2400" dirty="0" smtClean="0">
                <a:latin typeface="Arial" pitchFamily="34" charset="0"/>
                <a:cs typeface="Arial" pitchFamily="34" charset="0"/>
              </a:rPr>
              <a:t>Αρχιτεκτονική</a:t>
            </a:r>
          </a:p>
          <a:p>
            <a:r>
              <a:rPr lang="el-GR" sz="2400" dirty="0" smtClean="0">
                <a:latin typeface="Arial" pitchFamily="34" charset="0"/>
                <a:cs typeface="Arial" pitchFamily="34" charset="0"/>
              </a:rPr>
              <a:t>Προδιαγραφές</a:t>
            </a:r>
          </a:p>
          <a:p>
            <a:r>
              <a:rPr lang="el-GR" sz="2400" dirty="0" smtClean="0">
                <a:latin typeface="Arial" pitchFamily="34" charset="0"/>
                <a:cs typeface="Arial" pitchFamily="34" charset="0"/>
              </a:rPr>
              <a:t>Τεχνολογίες</a:t>
            </a:r>
          </a:p>
          <a:p>
            <a:r>
              <a:rPr lang="el-GR" sz="2400" dirty="0" smtClean="0">
                <a:latin typeface="Arial" pitchFamily="34" charset="0"/>
                <a:cs typeface="Arial" pitchFamily="34" charset="0"/>
              </a:rPr>
              <a:t>Τμήματα Κώδικα (Ενδεικτικά)</a:t>
            </a:r>
          </a:p>
          <a:p>
            <a:r>
              <a:rPr lang="el-GR" sz="2400" dirty="0" smtClean="0">
                <a:latin typeface="Arial" pitchFamily="34" charset="0"/>
                <a:cs typeface="Arial" pitchFamily="34" charset="0"/>
              </a:rPr>
              <a:t>Έλεγχος Χρηστικότητας Εφαρμογής</a:t>
            </a:r>
          </a:p>
          <a:p>
            <a:r>
              <a:rPr lang="en-GB" sz="2400" dirty="0" smtClean="0">
                <a:latin typeface="Arial" pitchFamily="34" charset="0"/>
                <a:cs typeface="Arial" pitchFamily="34" charset="0"/>
              </a:rPr>
              <a:t>Repository </a:t>
            </a:r>
            <a:r>
              <a:rPr lang="el-GR" sz="2400" dirty="0" smtClean="0">
                <a:latin typeface="Arial" pitchFamily="34" charset="0"/>
                <a:cs typeface="Arial" pitchFamily="34" charset="0"/>
              </a:rPr>
              <a:t>Εφαρμογής-</a:t>
            </a:r>
            <a:r>
              <a:rPr lang="en-GB" sz="2400" dirty="0" smtClean="0">
                <a:latin typeface="Arial" pitchFamily="34" charset="0"/>
                <a:cs typeface="Arial" pitchFamily="34" charset="0"/>
              </a:rPr>
              <a:t>URL</a:t>
            </a:r>
            <a:endParaRPr lang="el-GR" sz="2400" dirty="0" smtClean="0">
              <a:latin typeface="Arial" pitchFamily="34" charset="0"/>
              <a:cs typeface="Arial" pitchFamily="34" charset="0"/>
            </a:endParaRPr>
          </a:p>
          <a:p>
            <a:r>
              <a:rPr lang="el-GR" sz="2400" dirty="0" smtClean="0">
                <a:latin typeface="Arial" pitchFamily="34" charset="0"/>
                <a:cs typeface="Arial" pitchFamily="34" charset="0"/>
              </a:rPr>
              <a:t>Επίδειξη Εφαρμογής</a:t>
            </a:r>
            <a:endParaRPr lang="en-GB" sz="2400" dirty="0" smtClean="0">
              <a:latin typeface="Arial" pitchFamily="34" charset="0"/>
              <a:cs typeface="Arial" pitchFamily="34" charset="0"/>
            </a:endParaRPr>
          </a:p>
          <a:p>
            <a:endParaRPr lang="el-GR" sz="24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i="1" dirty="0" smtClean="0"/>
              <a:t>Call For Papers </a:t>
            </a:r>
            <a:r>
              <a:rPr lang="el-GR" i="1" dirty="0" smtClean="0"/>
              <a:t>Μέσω </a:t>
            </a:r>
            <a:r>
              <a:rPr lang="en-GB" i="1" dirty="0" smtClean="0"/>
              <a:t>DBLP</a:t>
            </a:r>
            <a:endParaRPr lang="en-US" dirty="0"/>
          </a:p>
        </p:txBody>
      </p:sp>
      <p:pic>
        <p:nvPicPr>
          <p:cNvPr id="4" name="Picture 7" descr="C:\Users\ekkli\Pictures\download (1).jpg"/>
          <p:cNvPicPr>
            <a:picLocks noGrp="1" noChangeAspect="1" noChangeArrowheads="1"/>
          </p:cNvPicPr>
          <p:nvPr>
            <p:ph sz="quarter" idx="1"/>
          </p:nvPr>
        </p:nvPicPr>
        <p:blipFill>
          <a:blip r:embed="rId2"/>
          <a:srcRect/>
          <a:stretch>
            <a:fillRect/>
          </a:stretch>
        </p:blipFill>
        <p:spPr bwMode="auto">
          <a:xfrm>
            <a:off x="3000364" y="3714752"/>
            <a:ext cx="2933700" cy="1562100"/>
          </a:xfrm>
          <a:prstGeom prst="rect">
            <a:avLst/>
          </a:prstGeom>
          <a:noFill/>
          <a:ln w="9525">
            <a:noFill/>
            <a:miter lim="800000"/>
            <a:headEnd/>
            <a:tailEnd/>
          </a:ln>
        </p:spPr>
      </p:pic>
      <p:sp>
        <p:nvSpPr>
          <p:cNvPr id="5" name="Ορθογώνιο 5">
            <a:extLst>
              <a:ext uri="{FF2B5EF4-FFF2-40B4-BE49-F238E27FC236}"/>
            </a:extLst>
          </p:cNvPr>
          <p:cNvSpPr/>
          <p:nvPr/>
        </p:nvSpPr>
        <p:spPr>
          <a:xfrm>
            <a:off x="2357422" y="1857364"/>
            <a:ext cx="4355038" cy="646331"/>
          </a:xfrm>
          <a:prstGeom prst="rect">
            <a:avLst/>
          </a:prstGeom>
          <a:noFill/>
        </p:spPr>
        <p:txBody>
          <a:bodyPr wrap="none">
            <a:spAutoFit/>
          </a:bodyPr>
          <a:lstStyle/>
          <a:p>
            <a:pPr algn="ctr" eaLnBrk="1" fontAlgn="auto" hangingPunct="1">
              <a:spcBef>
                <a:spcPts val="0"/>
              </a:spcBef>
              <a:spcAft>
                <a:spcPts val="0"/>
              </a:spcAft>
              <a:defRPr/>
            </a:pPr>
            <a:r>
              <a:rPr lang="el-GR" sz="3600" b="1" dirty="0">
                <a:ln w="9525">
                  <a:solidFill>
                    <a:schemeClr val="bg1"/>
                  </a:solidFill>
                  <a:prstDash val="solid"/>
                </a:ln>
                <a:solidFill>
                  <a:schemeClr val="tx1">
                    <a:lumMod val="85000"/>
                  </a:schemeClr>
                </a:solidFill>
                <a:effectLst>
                  <a:outerShdw blurRad="12700" dist="38100" dir="2700000" algn="tl" rotWithShape="0">
                    <a:schemeClr val="accent5">
                      <a:lumMod val="60000"/>
                      <a:lumOff val="40000"/>
                    </a:schemeClr>
                  </a:outerShdw>
                </a:effectLst>
                <a:latin typeface="Arial" pitchFamily="34" charset="0"/>
                <a:cs typeface="Arial" pitchFamily="34" charset="0"/>
              </a:rPr>
              <a:t>Σας Ευχαριστούμε!</a:t>
            </a:r>
          </a:p>
        </p:txBody>
      </p:sp>
      <p:sp>
        <p:nvSpPr>
          <p:cNvPr id="6" name="Ορθογώνιο 6">
            <a:extLst>
              <a:ext uri="{FF2B5EF4-FFF2-40B4-BE49-F238E27FC236}"/>
            </a:extLst>
          </p:cNvPr>
          <p:cNvSpPr/>
          <p:nvPr/>
        </p:nvSpPr>
        <p:spPr>
          <a:xfrm>
            <a:off x="2928926" y="2786058"/>
            <a:ext cx="3119892" cy="707886"/>
          </a:xfrm>
          <a:prstGeom prst="rect">
            <a:avLst/>
          </a:prstGeom>
          <a:noFill/>
        </p:spPr>
        <p:txBody>
          <a:bodyPr wrap="none">
            <a:spAutoFit/>
          </a:bodyPr>
          <a:lstStyle/>
          <a:p>
            <a:pPr algn="ctr" eaLnBrk="1" fontAlgn="auto" hangingPunct="1">
              <a:spcBef>
                <a:spcPts val="0"/>
              </a:spcBef>
              <a:spcAft>
                <a:spcPts val="0"/>
              </a:spcAft>
              <a:defRPr/>
            </a:pPr>
            <a:r>
              <a:rPr lang="el-GR" sz="4000" b="1" dirty="0">
                <a:ln w="9525">
                  <a:solidFill>
                    <a:schemeClr val="bg1"/>
                  </a:solidFill>
                  <a:prstDash val="solid"/>
                </a:ln>
                <a:solidFill>
                  <a:schemeClr val="accent3">
                    <a:lumMod val="60000"/>
                    <a:lumOff val="40000"/>
                  </a:schemeClr>
                </a:solidFill>
                <a:effectLst>
                  <a:outerShdw blurRad="12700" dist="38100" dir="2700000" algn="tl" rotWithShape="0">
                    <a:schemeClr val="accent5">
                      <a:lumMod val="60000"/>
                      <a:lumOff val="40000"/>
                    </a:schemeClr>
                  </a:outerShdw>
                </a:effectLst>
                <a:latin typeface="Arial" pitchFamily="34" charset="0"/>
                <a:cs typeface="Arial" pitchFamily="34" charset="0"/>
              </a:rPr>
              <a:t>Ερωτήσεις?</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Περιγραφή </a:t>
            </a:r>
            <a:r>
              <a:rPr lang="en-GB" dirty="0" smtClean="0"/>
              <a:t>DBLP</a:t>
            </a:r>
            <a:endParaRPr lang="en-US" dirty="0"/>
          </a:p>
        </p:txBody>
      </p:sp>
      <p:sp>
        <p:nvSpPr>
          <p:cNvPr id="3" name="2 - Θέση περιεχομένου"/>
          <p:cNvSpPr>
            <a:spLocks noGrp="1"/>
          </p:cNvSpPr>
          <p:nvPr>
            <p:ph sz="quarter" idx="1"/>
          </p:nvPr>
        </p:nvSpPr>
        <p:spPr/>
        <p:txBody>
          <a:bodyPr/>
          <a:lstStyle/>
          <a:p>
            <a:r>
              <a:rPr lang="el-GR" dirty="0" smtClean="0"/>
              <a:t>Τι είναι</a:t>
            </a:r>
          </a:p>
          <a:p>
            <a:r>
              <a:rPr lang="el-GR" dirty="0" smtClean="0"/>
              <a:t>Λογισμικό </a:t>
            </a:r>
            <a:endParaRPr lang="en-GB" dirty="0" smtClean="0"/>
          </a:p>
          <a:p>
            <a:r>
              <a:rPr lang="el-GR" dirty="0" smtClean="0"/>
              <a:t>Δομή</a:t>
            </a:r>
          </a:p>
          <a:p>
            <a:r>
              <a:rPr lang="el-GR" dirty="0" smtClean="0"/>
              <a:t>Τρόποι Αναζήτησης</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smtClean="0"/>
              <a:t>Τι είναι</a:t>
            </a:r>
            <a:r>
              <a:rPr lang="en-US" dirty="0" smtClean="0"/>
              <a:t>;</a:t>
            </a:r>
            <a:endParaRPr lang="en-US" dirty="0"/>
          </a:p>
        </p:txBody>
      </p:sp>
      <p:sp>
        <p:nvSpPr>
          <p:cNvPr id="3" name="2 - Θέση περιεχομένου"/>
          <p:cNvSpPr>
            <a:spLocks noGrp="1"/>
          </p:cNvSpPr>
          <p:nvPr>
            <p:ph sz="quarter" idx="1"/>
          </p:nvPr>
        </p:nvSpPr>
        <p:spPr/>
        <p:txBody>
          <a:bodyPr>
            <a:normAutofit/>
          </a:bodyPr>
          <a:lstStyle/>
          <a:p>
            <a:pPr algn="just">
              <a:buFont typeface="Wingdings" pitchFamily="2" charset="2"/>
              <a:buChar char="ü"/>
            </a:pPr>
            <a:r>
              <a:rPr lang="el-GR" sz="1600" dirty="0" smtClean="0">
                <a:latin typeface="Arial" pitchFamily="34" charset="0"/>
                <a:cs typeface="Arial" pitchFamily="34" charset="0"/>
              </a:rPr>
              <a:t>Η </a:t>
            </a:r>
            <a:r>
              <a:rPr lang="el-GR" sz="1600" b="1" i="1" dirty="0" smtClean="0">
                <a:latin typeface="Arial" pitchFamily="34" charset="0"/>
                <a:cs typeface="Arial" pitchFamily="34" charset="0"/>
              </a:rPr>
              <a:t>βιβλιογραφία της επιστήμης υπολογιστών </a:t>
            </a:r>
            <a:r>
              <a:rPr lang="en-US" sz="1600" b="1" i="1" dirty="0" smtClean="0">
                <a:latin typeface="Arial" pitchFamily="34" charset="0"/>
                <a:cs typeface="Arial" pitchFamily="34" charset="0"/>
              </a:rPr>
              <a:t>DBLP</a:t>
            </a:r>
            <a:r>
              <a:rPr lang="el-GR" sz="1600" dirty="0" smtClean="0">
                <a:latin typeface="Arial" pitchFamily="34" charset="0"/>
                <a:cs typeface="Arial" pitchFamily="34" charset="0"/>
              </a:rPr>
              <a:t> (</a:t>
            </a:r>
            <a:r>
              <a:rPr lang="en-US" sz="1600" b="1" i="1" dirty="0" smtClean="0">
                <a:latin typeface="Arial" pitchFamily="34" charset="0"/>
                <a:cs typeface="Arial" pitchFamily="34" charset="0"/>
              </a:rPr>
              <a:t>D</a:t>
            </a:r>
            <a:r>
              <a:rPr lang="en-US" sz="1600" i="1" dirty="0" smtClean="0">
                <a:latin typeface="Arial" pitchFamily="34" charset="0"/>
                <a:cs typeface="Arial" pitchFamily="34" charset="0"/>
              </a:rPr>
              <a:t>ata</a:t>
            </a:r>
            <a:r>
              <a:rPr lang="en-US" sz="1600" b="1" i="1" dirty="0" smtClean="0">
                <a:latin typeface="Arial" pitchFamily="34" charset="0"/>
                <a:cs typeface="Arial" pitchFamily="34" charset="0"/>
              </a:rPr>
              <a:t>b</a:t>
            </a:r>
            <a:r>
              <a:rPr lang="en-US" sz="1600" i="1" dirty="0" smtClean="0">
                <a:latin typeface="Arial" pitchFamily="34" charset="0"/>
                <a:cs typeface="Arial" pitchFamily="34" charset="0"/>
              </a:rPr>
              <a:t>ase Systems and </a:t>
            </a:r>
            <a:r>
              <a:rPr lang="en-US" sz="1600" b="1" i="1" dirty="0" smtClean="0">
                <a:latin typeface="Arial" pitchFamily="34" charset="0"/>
                <a:cs typeface="Arial" pitchFamily="34" charset="0"/>
              </a:rPr>
              <a:t>L</a:t>
            </a:r>
            <a:r>
              <a:rPr lang="en-US" sz="1600" i="1" dirty="0" smtClean="0">
                <a:latin typeface="Arial" pitchFamily="34" charset="0"/>
                <a:cs typeface="Arial" pitchFamily="34" charset="0"/>
              </a:rPr>
              <a:t>ogic </a:t>
            </a:r>
            <a:r>
              <a:rPr lang="en-US" sz="1600" b="1" i="1" dirty="0" smtClean="0">
                <a:latin typeface="Arial" pitchFamily="34" charset="0"/>
                <a:cs typeface="Arial" pitchFamily="34" charset="0"/>
              </a:rPr>
              <a:t>P</a:t>
            </a:r>
            <a:r>
              <a:rPr lang="en-US" sz="1600" i="1" dirty="0" smtClean="0">
                <a:latin typeface="Arial" pitchFamily="34" charset="0"/>
                <a:cs typeface="Arial" pitchFamily="34" charset="0"/>
              </a:rPr>
              <a:t>rogramming</a:t>
            </a:r>
            <a:r>
              <a:rPr lang="el-GR" sz="1600" i="1" dirty="0" smtClean="0">
                <a:latin typeface="Arial" pitchFamily="34" charset="0"/>
                <a:cs typeface="Arial" pitchFamily="34" charset="0"/>
              </a:rPr>
              <a:t>) </a:t>
            </a:r>
            <a:r>
              <a:rPr lang="el-GR" sz="1600" dirty="0" smtClean="0">
                <a:latin typeface="Arial" pitchFamily="34" charset="0"/>
                <a:cs typeface="Arial" pitchFamily="34" charset="0"/>
              </a:rPr>
              <a:t>είναι μία </a:t>
            </a:r>
            <a:r>
              <a:rPr lang="en-US" sz="1600" dirty="0" smtClean="0">
                <a:latin typeface="Arial" pitchFamily="34" charset="0"/>
                <a:cs typeface="Arial" pitchFamily="34" charset="0"/>
              </a:rPr>
              <a:t> on</a:t>
            </a:r>
            <a:r>
              <a:rPr lang="el-GR" sz="1600" dirty="0" smtClean="0">
                <a:latin typeface="Arial" pitchFamily="34" charset="0"/>
                <a:cs typeface="Arial" pitchFamily="34" charset="0"/>
              </a:rPr>
              <a:t>-</a:t>
            </a:r>
            <a:r>
              <a:rPr lang="en-US" sz="1600" dirty="0" smtClean="0">
                <a:latin typeface="Arial" pitchFamily="34" charset="0"/>
                <a:cs typeface="Arial" pitchFamily="34" charset="0"/>
              </a:rPr>
              <a:t>line </a:t>
            </a:r>
            <a:r>
              <a:rPr lang="el-GR" sz="1600" dirty="0" smtClean="0">
                <a:latin typeface="Arial" pitchFamily="34" charset="0"/>
                <a:cs typeface="Arial" pitchFamily="34" charset="0"/>
              </a:rPr>
              <a:t>αναφορά για βιβλιογραφικές πληροφορίες σχετικά με μεγάλες δημοσιεύσεις στην επιστήμη των υπολογιστών. </a:t>
            </a:r>
          </a:p>
          <a:p>
            <a:pPr algn="just">
              <a:buFont typeface="Wingdings" pitchFamily="2" charset="2"/>
              <a:buChar char="ü"/>
            </a:pPr>
            <a:r>
              <a:rPr lang="el-GR" sz="1600" dirty="0" smtClean="0">
                <a:latin typeface="Arial" pitchFamily="34" charset="0"/>
                <a:cs typeface="Arial" pitchFamily="34" charset="0"/>
              </a:rPr>
              <a:t>Αποστολή του </a:t>
            </a:r>
            <a:r>
              <a:rPr lang="en-US" sz="1600" b="1" i="1" dirty="0" smtClean="0">
                <a:latin typeface="Arial" pitchFamily="34" charset="0"/>
                <a:cs typeface="Arial" pitchFamily="34" charset="0"/>
              </a:rPr>
              <a:t>DBLP</a:t>
            </a:r>
            <a:r>
              <a:rPr lang="en-US" sz="1600" i="1" dirty="0" smtClean="0">
                <a:latin typeface="Arial" pitchFamily="34" charset="0"/>
                <a:cs typeface="Arial" pitchFamily="34" charset="0"/>
              </a:rPr>
              <a:t> </a:t>
            </a:r>
            <a:r>
              <a:rPr lang="el-GR" sz="1600" dirty="0" smtClean="0">
                <a:latin typeface="Arial" pitchFamily="34" charset="0"/>
                <a:cs typeface="Arial" pitchFamily="34" charset="0"/>
              </a:rPr>
              <a:t>είναι να υποστηρίξει τους ερευνητές των υπολογιστών στην καθημερινή τους προσπάθεια, παρέχοντας δωρεάν πρόσβαση σε υψηλής ποιότητας βιβλιογραφικά </a:t>
            </a:r>
            <a:r>
              <a:rPr lang="en-US" sz="1600" dirty="0" smtClean="0">
                <a:latin typeface="Arial" pitchFamily="34" charset="0"/>
                <a:cs typeface="Arial" pitchFamily="34" charset="0"/>
              </a:rPr>
              <a:t>meta</a:t>
            </a:r>
            <a:r>
              <a:rPr lang="el-GR" sz="1600" dirty="0" smtClean="0">
                <a:latin typeface="Arial" pitchFamily="34" charset="0"/>
                <a:cs typeface="Arial" pitchFamily="34" charset="0"/>
              </a:rPr>
              <a:t>-</a:t>
            </a:r>
            <a:r>
              <a:rPr lang="en-US" sz="1600" dirty="0" smtClean="0">
                <a:latin typeface="Arial" pitchFamily="34" charset="0"/>
                <a:cs typeface="Arial" pitchFamily="34" charset="0"/>
              </a:rPr>
              <a:t>data </a:t>
            </a:r>
            <a:r>
              <a:rPr lang="el-GR" sz="1600" dirty="0" smtClean="0">
                <a:latin typeface="Arial" pitchFamily="34" charset="0"/>
                <a:cs typeface="Arial" pitchFamily="34" charset="0"/>
              </a:rPr>
              <a:t>και συνδέσεις με τις ηλεκτρονικές Δημοσιεύσεις.</a:t>
            </a:r>
            <a:endParaRPr lang="en-US" sz="1600" dirty="0" smtClean="0">
              <a:latin typeface="Arial" pitchFamily="34" charset="0"/>
              <a:cs typeface="Arial" pitchFamily="34" charset="0"/>
            </a:endParaRPr>
          </a:p>
          <a:p>
            <a:pPr>
              <a:buNone/>
            </a:pPr>
            <a:endParaRPr lang="en-US" sz="1800" b="1" i="1" dirty="0" smtClean="0">
              <a:latin typeface="Arial" pitchFamily="34" charset="0"/>
              <a:cs typeface="Arial"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smtClean="0"/>
              <a:t>Λογισμικό </a:t>
            </a:r>
            <a:r>
              <a:rPr lang="en-GB" dirty="0" smtClean="0"/>
              <a:t>DBLP</a:t>
            </a:r>
            <a:endParaRPr lang="en-US" dirty="0"/>
          </a:p>
        </p:txBody>
      </p:sp>
      <p:sp>
        <p:nvSpPr>
          <p:cNvPr id="3" name="2 - Θέση περιεχομένου"/>
          <p:cNvSpPr>
            <a:spLocks noGrp="1"/>
          </p:cNvSpPr>
          <p:nvPr>
            <p:ph sz="quarter" idx="1"/>
          </p:nvPr>
        </p:nvSpPr>
        <p:spPr/>
        <p:txBody>
          <a:bodyPr>
            <a:normAutofit/>
          </a:bodyPr>
          <a:lstStyle/>
          <a:p>
            <a:r>
              <a:rPr lang="el-GR" sz="1800" dirty="0" smtClean="0">
                <a:latin typeface="Arial" pitchFamily="34" charset="0"/>
                <a:cs typeface="Arial" pitchFamily="34" charset="0"/>
              </a:rPr>
              <a:t>Το DBLP έχει αναπτυχθεί σε ένα διακομιστή μικρής κλίμακας που προορίζεται να εξυπηρετήσει μόνο μια μικρή τοπική κοινότητα σε μια ιστοσελίδα που χρησιμοποιείται από χιλιάδες ανθρώπους σε όλο τον κόσμο. </a:t>
            </a:r>
            <a:endParaRPr lang="en-US" sz="1800" dirty="0" smtClean="0">
              <a:latin typeface="Arial" pitchFamily="34" charset="0"/>
              <a:cs typeface="Arial" pitchFamily="34" charset="0"/>
            </a:endParaRPr>
          </a:p>
          <a:p>
            <a:r>
              <a:rPr lang="el-GR" sz="1800" dirty="0" smtClean="0">
                <a:latin typeface="Arial" pitchFamily="34" charset="0"/>
                <a:cs typeface="Arial" pitchFamily="34" charset="0"/>
              </a:rPr>
              <a:t>Δεν υπάρχει σύστημα διαχείρισης βάσεων δεδομένων πίσω από το DBLP. </a:t>
            </a:r>
          </a:p>
          <a:p>
            <a:r>
              <a:rPr lang="el-GR" sz="1800" dirty="0" smtClean="0">
                <a:latin typeface="Arial" pitchFamily="34" charset="0"/>
                <a:cs typeface="Arial" pitchFamily="34" charset="0"/>
              </a:rPr>
              <a:t>Οι πληροφορίες αποθηκεύονται σε ένα  σύστημα αρχείων. </a:t>
            </a:r>
          </a:p>
          <a:p>
            <a:r>
              <a:rPr lang="el-GR" sz="1800" dirty="0" smtClean="0">
                <a:latin typeface="Arial" pitchFamily="34" charset="0"/>
                <a:cs typeface="Arial" pitchFamily="34" charset="0"/>
              </a:rPr>
              <a:t>Τα προγράμματα που χρησιμοποιούνται στο DBLP είναι γραμμένα σε C, </a:t>
            </a:r>
            <a:r>
              <a:rPr lang="el-GR" sz="1800" dirty="0" err="1" smtClean="0">
                <a:latin typeface="Arial" pitchFamily="34" charset="0"/>
                <a:cs typeface="Arial" pitchFamily="34" charset="0"/>
              </a:rPr>
              <a:t>Perl</a:t>
            </a:r>
            <a:r>
              <a:rPr lang="el-GR" sz="1800" dirty="0" smtClean="0">
                <a:latin typeface="Arial" pitchFamily="34" charset="0"/>
                <a:cs typeface="Arial" pitchFamily="34" charset="0"/>
              </a:rPr>
              <a:t> και </a:t>
            </a:r>
            <a:r>
              <a:rPr lang="el-GR" sz="1800" dirty="0" err="1" smtClean="0">
                <a:latin typeface="Arial" pitchFamily="34" charset="0"/>
                <a:cs typeface="Arial" pitchFamily="34" charset="0"/>
              </a:rPr>
              <a:t>Java</a:t>
            </a:r>
            <a:r>
              <a:rPr lang="el-GR" sz="1800" dirty="0" smtClean="0">
                <a:latin typeface="Arial" pitchFamily="34" charset="0"/>
                <a:cs typeface="Arial" pitchFamily="34" charset="0"/>
              </a:rPr>
              <a:t>.</a:t>
            </a:r>
          </a:p>
          <a:p>
            <a:r>
              <a:rPr lang="el-GR" sz="1800" dirty="0" smtClean="0">
                <a:latin typeface="Arial" pitchFamily="34" charset="0"/>
                <a:cs typeface="Arial" pitchFamily="34" charset="0"/>
              </a:rPr>
              <a:t> Το σύστημα  του DBLP τρέχει σε ένα μικρό αριθμό μηχανών UNIX (</a:t>
            </a:r>
            <a:r>
              <a:rPr lang="el-GR" sz="1800" dirty="0" err="1" smtClean="0">
                <a:latin typeface="Arial" pitchFamily="34" charset="0"/>
                <a:cs typeface="Arial" pitchFamily="34" charset="0"/>
              </a:rPr>
              <a:t>Ubuntu</a:t>
            </a:r>
            <a:r>
              <a:rPr lang="el-GR" sz="1800" dirty="0" smtClean="0">
                <a:latin typeface="Arial" pitchFamily="34" charset="0"/>
                <a:cs typeface="Arial" pitchFamily="34" charset="0"/>
              </a:rPr>
              <a:t> </a:t>
            </a:r>
            <a:r>
              <a:rPr lang="el-GR" sz="1800" dirty="0" err="1" smtClean="0">
                <a:latin typeface="Arial" pitchFamily="34" charset="0"/>
                <a:cs typeface="Arial" pitchFamily="34" charset="0"/>
              </a:rPr>
              <a:t>Linux</a:t>
            </a:r>
            <a:r>
              <a:rPr lang="el-GR" sz="1800" dirty="0" smtClean="0">
                <a:latin typeface="Arial" pitchFamily="34" charset="0"/>
                <a:cs typeface="Arial" pitchFamily="34" charset="0"/>
              </a:rPr>
              <a:t>).</a:t>
            </a:r>
            <a:endParaRPr lang="en-US" sz="18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Δομή </a:t>
            </a:r>
            <a:r>
              <a:rPr lang="en-GB" dirty="0" smtClean="0"/>
              <a:t>DBLP</a:t>
            </a:r>
            <a:r>
              <a:rPr lang="el-GR" dirty="0" smtClean="0"/>
              <a:t> </a:t>
            </a:r>
            <a:endParaRPr lang="en-US" dirty="0"/>
          </a:p>
        </p:txBody>
      </p:sp>
      <p:sp>
        <p:nvSpPr>
          <p:cNvPr id="3" name="2 - Θέση περιεχομένου"/>
          <p:cNvSpPr>
            <a:spLocks noGrp="1"/>
          </p:cNvSpPr>
          <p:nvPr>
            <p:ph sz="quarter" idx="1"/>
          </p:nvPr>
        </p:nvSpPr>
        <p:spPr>
          <a:xfrm>
            <a:off x="301752" y="1527048"/>
            <a:ext cx="8503920" cy="2187704"/>
          </a:xfrm>
        </p:spPr>
        <p:txBody>
          <a:bodyPr>
            <a:normAutofit lnSpcReduction="10000"/>
          </a:bodyPr>
          <a:lstStyle/>
          <a:p>
            <a:r>
              <a:rPr lang="el-GR" sz="1600" dirty="0" smtClean="0">
                <a:latin typeface="Arial" pitchFamily="34" charset="0"/>
                <a:cs typeface="Arial" pitchFamily="34" charset="0"/>
              </a:rPr>
              <a:t>Εκτός από την αρχική σελίδα, τις σελίδες αναζήτησης και ορισμένες άλλες ειδικές σελίδες, ο δικτυακός τόπος DBLP φιλοξενεί κυρίως τέσσερα διαφορετικά είδη ιστοσελίδων:</a:t>
            </a:r>
            <a:endParaRPr lang="en-US" sz="1600" dirty="0" smtClean="0">
              <a:latin typeface="Arial" pitchFamily="34" charset="0"/>
              <a:cs typeface="Arial" pitchFamily="34" charset="0"/>
            </a:endParaRPr>
          </a:p>
          <a:p>
            <a:pPr>
              <a:buNone/>
            </a:pPr>
            <a:r>
              <a:rPr lang="el-GR" sz="1600" dirty="0" smtClean="0">
                <a:latin typeface="Arial" pitchFamily="34" charset="0"/>
                <a:cs typeface="Arial" pitchFamily="34" charset="0"/>
              </a:rPr>
              <a:t> </a:t>
            </a:r>
            <a:endParaRPr lang="en-US" sz="1600" dirty="0" smtClean="0">
              <a:latin typeface="Arial" pitchFamily="34" charset="0"/>
              <a:cs typeface="Arial" pitchFamily="34" charset="0"/>
            </a:endParaRPr>
          </a:p>
          <a:p>
            <a:pPr lvl="0"/>
            <a:r>
              <a:rPr lang="el-GR" sz="1600" dirty="0" smtClean="0">
                <a:latin typeface="Arial" pitchFamily="34" charset="0"/>
                <a:cs typeface="Arial" pitchFamily="34" charset="0"/>
              </a:rPr>
              <a:t>Σελίδες ευρετηρίου</a:t>
            </a:r>
            <a:endParaRPr lang="en-US" sz="1600" dirty="0" smtClean="0">
              <a:latin typeface="Arial" pitchFamily="34" charset="0"/>
              <a:cs typeface="Arial" pitchFamily="34" charset="0"/>
            </a:endParaRPr>
          </a:p>
          <a:p>
            <a:pPr lvl="0"/>
            <a:r>
              <a:rPr lang="el-GR" sz="1600" dirty="0" smtClean="0">
                <a:latin typeface="Arial" pitchFamily="34" charset="0"/>
                <a:cs typeface="Arial" pitchFamily="34" charset="0"/>
              </a:rPr>
              <a:t>Σελίδες ροής δημοσίευσης</a:t>
            </a:r>
            <a:endParaRPr lang="en-US" sz="1600" dirty="0" smtClean="0">
              <a:latin typeface="Arial" pitchFamily="34" charset="0"/>
              <a:cs typeface="Arial" pitchFamily="34" charset="0"/>
            </a:endParaRPr>
          </a:p>
          <a:p>
            <a:pPr lvl="0"/>
            <a:r>
              <a:rPr lang="el-GR" sz="1600" dirty="0" smtClean="0">
                <a:latin typeface="Arial" pitchFamily="34" charset="0"/>
                <a:cs typeface="Arial" pitchFamily="34" charset="0"/>
              </a:rPr>
              <a:t>Πίνακας σελίδων περιεχομένου</a:t>
            </a:r>
            <a:endParaRPr lang="en-US" sz="1600" dirty="0" smtClean="0">
              <a:latin typeface="Arial" pitchFamily="34" charset="0"/>
              <a:cs typeface="Arial" pitchFamily="34" charset="0"/>
            </a:endParaRPr>
          </a:p>
          <a:p>
            <a:pPr lvl="0"/>
            <a:r>
              <a:rPr lang="el-GR" sz="1600" dirty="0" smtClean="0">
                <a:latin typeface="Arial" pitchFamily="34" charset="0"/>
                <a:cs typeface="Arial" pitchFamily="34" charset="0"/>
              </a:rPr>
              <a:t>Σελίδες προσώπων</a:t>
            </a:r>
            <a:endParaRPr lang="en-US" sz="1600" dirty="0" smtClean="0">
              <a:latin typeface="Arial" pitchFamily="34" charset="0"/>
              <a:cs typeface="Arial" pitchFamily="34" charset="0"/>
            </a:endParaRPr>
          </a:p>
          <a:p>
            <a:pPr>
              <a:buNone/>
            </a:pPr>
            <a:endParaRPr lang="en-US" dirty="0"/>
          </a:p>
        </p:txBody>
      </p:sp>
      <p:pic>
        <p:nvPicPr>
          <p:cNvPr id="1026" name="Picture 2"/>
          <p:cNvPicPr>
            <a:picLocks noChangeAspect="1" noChangeArrowheads="1"/>
          </p:cNvPicPr>
          <p:nvPr/>
        </p:nvPicPr>
        <p:blipFill>
          <a:blip r:embed="rId2"/>
          <a:srcRect l="17464" t="20412" r="53787" b="48953"/>
          <a:stretch>
            <a:fillRect/>
          </a:stretch>
        </p:blipFill>
        <p:spPr bwMode="auto">
          <a:xfrm>
            <a:off x="2000232" y="3857628"/>
            <a:ext cx="4462463"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Τρόποι Αναζήτησης</a:t>
            </a:r>
            <a:endParaRPr lang="en-US" dirty="0"/>
          </a:p>
        </p:txBody>
      </p:sp>
      <p:sp>
        <p:nvSpPr>
          <p:cNvPr id="3" name="2 - Θέση περιεχομένου"/>
          <p:cNvSpPr>
            <a:spLocks noGrp="1"/>
          </p:cNvSpPr>
          <p:nvPr>
            <p:ph sz="quarter" idx="1"/>
          </p:nvPr>
        </p:nvSpPr>
        <p:spPr>
          <a:xfrm>
            <a:off x="301752" y="1527048"/>
            <a:ext cx="8503920" cy="4545158"/>
          </a:xfrm>
        </p:spPr>
        <p:txBody>
          <a:bodyPr>
            <a:normAutofit/>
          </a:bodyPr>
          <a:lstStyle/>
          <a:p>
            <a:pPr>
              <a:buFont typeface="Wingdings" pitchFamily="2" charset="2"/>
              <a:buChar char="q"/>
            </a:pPr>
            <a:r>
              <a:rPr lang="el-GR" sz="1700" dirty="0" smtClean="0">
                <a:latin typeface="Arial" pitchFamily="34" charset="0"/>
                <a:cs typeface="Arial" pitchFamily="34" charset="0"/>
              </a:rPr>
              <a:t>Υπάρχουν τρεις μεγάλες υπηρεσίες αναζήτησης από το dblp:</a:t>
            </a:r>
            <a:endParaRPr lang="en-US" sz="1700" dirty="0" smtClean="0">
              <a:latin typeface="Arial" pitchFamily="34" charset="0"/>
              <a:cs typeface="Arial" pitchFamily="34" charset="0"/>
            </a:endParaRPr>
          </a:p>
          <a:p>
            <a:pPr>
              <a:buFont typeface="Wingdings" pitchFamily="2" charset="2"/>
              <a:buChar char="Ø"/>
            </a:pPr>
            <a:r>
              <a:rPr lang="el-GR" sz="1700" dirty="0" smtClean="0">
                <a:latin typeface="Arial" pitchFamily="34" charset="0"/>
                <a:cs typeface="Arial" pitchFamily="34" charset="0"/>
              </a:rPr>
              <a:t>Για δημοσιεύσεις,</a:t>
            </a:r>
          </a:p>
          <a:p>
            <a:pPr>
              <a:buFont typeface="Wingdings" pitchFamily="2" charset="2"/>
              <a:buChar char="Ø"/>
            </a:pPr>
            <a:r>
              <a:rPr lang="el-GR" sz="1700" dirty="0" smtClean="0">
                <a:latin typeface="Arial" pitchFamily="34" charset="0"/>
                <a:cs typeface="Arial" pitchFamily="34" charset="0"/>
              </a:rPr>
              <a:t>Για άτομα (συγγραφείς / συντάκτες) </a:t>
            </a:r>
          </a:p>
          <a:p>
            <a:pPr>
              <a:buFont typeface="Wingdings" pitchFamily="2" charset="2"/>
              <a:buChar char="Ø"/>
            </a:pPr>
            <a:r>
              <a:rPr lang="el-GR" sz="1700" dirty="0" smtClean="0">
                <a:latin typeface="Arial" pitchFamily="34" charset="0"/>
                <a:cs typeface="Arial" pitchFamily="34" charset="0"/>
              </a:rPr>
              <a:t>Για χώρους (περιοδικά / συνέδρια / κτλ). </a:t>
            </a:r>
          </a:p>
          <a:p>
            <a:pPr>
              <a:buFont typeface="Wingdings" pitchFamily="2" charset="2"/>
              <a:buChar char="q"/>
            </a:pPr>
            <a:r>
              <a:rPr lang="el-GR" sz="1700" dirty="0" smtClean="0">
                <a:latin typeface="Arial" pitchFamily="34" charset="0"/>
                <a:cs typeface="Arial" pitchFamily="34" charset="0"/>
              </a:rPr>
              <a:t>Οι διευθύνσεις URL  API αυτών των υπηρεσιών είναι οι παρακάτω:</a:t>
            </a:r>
            <a:endParaRPr lang="en-US" sz="1700" dirty="0" smtClean="0">
              <a:latin typeface="Arial" pitchFamily="34" charset="0"/>
              <a:cs typeface="Arial" pitchFamily="34" charset="0"/>
            </a:endParaRPr>
          </a:p>
          <a:p>
            <a:pPr>
              <a:buNone/>
            </a:pPr>
            <a:r>
              <a:rPr lang="el-GR" sz="1700" dirty="0" smtClean="0">
                <a:latin typeface="Arial" pitchFamily="34" charset="0"/>
                <a:cs typeface="Arial" pitchFamily="34" charset="0"/>
              </a:rPr>
              <a:t> </a:t>
            </a:r>
            <a:endParaRPr lang="en-US" sz="1700" dirty="0" smtClean="0">
              <a:latin typeface="Arial" pitchFamily="34" charset="0"/>
              <a:cs typeface="Arial" pitchFamily="34" charset="0"/>
            </a:endParaRPr>
          </a:p>
          <a:p>
            <a:pPr>
              <a:buFont typeface="Wingdings" pitchFamily="2" charset="2"/>
              <a:buChar char="Ø"/>
            </a:pPr>
            <a:r>
              <a:rPr lang="en-US" sz="1700" dirty="0" smtClean="0">
                <a:latin typeface="Arial" pitchFamily="34" charset="0"/>
                <a:cs typeface="Arial" pitchFamily="34" charset="0"/>
              </a:rPr>
              <a:t>http://dblp.org/search/publ/api for publication queries</a:t>
            </a:r>
          </a:p>
          <a:p>
            <a:pPr>
              <a:buFont typeface="Wingdings" pitchFamily="2" charset="2"/>
              <a:buChar char="Ø"/>
            </a:pPr>
            <a:r>
              <a:rPr lang="en-US" sz="1700" dirty="0" smtClean="0">
                <a:latin typeface="Arial" pitchFamily="34" charset="0"/>
                <a:cs typeface="Arial" pitchFamily="34" charset="0"/>
              </a:rPr>
              <a:t>http://dblp.org/search/author/api for author queries</a:t>
            </a:r>
          </a:p>
          <a:p>
            <a:pPr>
              <a:buFont typeface="Wingdings" pitchFamily="2" charset="2"/>
              <a:buChar char="Ø"/>
            </a:pPr>
            <a:r>
              <a:rPr lang="en-US" sz="1700" dirty="0" smtClean="0">
                <a:latin typeface="Arial" pitchFamily="34" charset="0"/>
                <a:cs typeface="Arial" pitchFamily="34" charset="0"/>
              </a:rPr>
              <a:t>http://dblp.org/search/venue/api for venue queries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Δημοτικός">
  <a:themeElements>
    <a:clrScheme name="Δημοτικός">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Δημοτικός">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Δημοτικός">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1878</TotalTime>
  <Words>3372</Words>
  <Application>Microsoft Office PowerPoint</Application>
  <PresentationFormat>Προβολή στην οθόνη (4:3)</PresentationFormat>
  <Paragraphs>802</Paragraphs>
  <Slides>48</Slides>
  <Notes>0</Notes>
  <HiddenSlides>0</HiddenSlides>
  <MMClips>1</MMClips>
  <ScaleCrop>false</ScaleCrop>
  <HeadingPairs>
    <vt:vector size="4" baseType="variant">
      <vt:variant>
        <vt:lpstr>Θέμα</vt:lpstr>
      </vt:variant>
      <vt:variant>
        <vt:i4>1</vt:i4>
      </vt:variant>
      <vt:variant>
        <vt:lpstr>Τίτλοι διαφανειών</vt:lpstr>
      </vt:variant>
      <vt:variant>
        <vt:i4>48</vt:i4>
      </vt:variant>
    </vt:vector>
  </HeadingPairs>
  <TitlesOfParts>
    <vt:vector size="49" baseType="lpstr">
      <vt:lpstr>Δημοτικός</vt:lpstr>
      <vt:lpstr>   Call For Papers Μέσω DBLP</vt:lpstr>
      <vt:lpstr>Call For Papers Μέσω DBLP</vt:lpstr>
      <vt:lpstr>Call For Papers Μέσω DBLP</vt:lpstr>
      <vt:lpstr>Εισαγωγή</vt:lpstr>
      <vt:lpstr>Περιγραφή DBLP</vt:lpstr>
      <vt:lpstr>Τι είναι;</vt:lpstr>
      <vt:lpstr>Λογισμικό DBLP</vt:lpstr>
      <vt:lpstr>Δομή DBLP </vt:lpstr>
      <vt:lpstr>Τρόποι Αναζήτησης</vt:lpstr>
      <vt:lpstr>Τρόποι Αναζήτησης</vt:lpstr>
      <vt:lpstr>Ομάδα Ανάπτυξης</vt:lpstr>
      <vt:lpstr>Περιγραφή Λειτουργικότητας Εφαρμογής</vt:lpstr>
      <vt:lpstr>Απλός Χρήστης</vt:lpstr>
      <vt:lpstr>Εγγεγραμμένος Χρήστης</vt:lpstr>
      <vt:lpstr>Εγγεγραμμένος Χρήστης</vt:lpstr>
      <vt:lpstr>Διαχειριστής Εφαρμογής</vt:lpstr>
      <vt:lpstr>Μέθοδος Ανάπτυξης</vt:lpstr>
      <vt:lpstr>Απλότητα-Επικοινωνία</vt:lpstr>
      <vt:lpstr>Ανατροφοδότηση-Κουράγιο</vt:lpstr>
      <vt:lpstr>Χρονοδιάγραμμα Ανάπτυξης</vt:lpstr>
      <vt:lpstr>Χρονοδιάγραμμα Ανάπτυξης</vt:lpstr>
      <vt:lpstr>Χρονοδιάγραμμα Ανάπτυξης</vt:lpstr>
      <vt:lpstr>Χρονοδιάγραμμα Ανάπτυξης</vt:lpstr>
      <vt:lpstr>Χρονοδιάγραμμα Ανάπτυξης</vt:lpstr>
      <vt:lpstr>Ανάπτυξη Λειτουργιών εκτός Χρονοδιαγράμματος</vt:lpstr>
      <vt:lpstr>Ανάπτυξη Λειτουργιών εκτός Χρονοδιαγράμματος</vt:lpstr>
      <vt:lpstr>Αρχιτεκτονική Εφαρμογής</vt:lpstr>
      <vt:lpstr>Γενική Εικόνα-Ρυθμίσεις</vt:lpstr>
      <vt:lpstr>Βάση Δεδομένων</vt:lpstr>
      <vt:lpstr>Αλληλεπίδραση Αρχείων</vt:lpstr>
      <vt:lpstr>Απλού Χρήστη</vt:lpstr>
      <vt:lpstr>Εγγεγραμμένου Χρήστη</vt:lpstr>
      <vt:lpstr>Διαχειριστή</vt:lpstr>
      <vt:lpstr>Προδιαγραφές</vt:lpstr>
      <vt:lpstr>Τεχνολογίες</vt:lpstr>
      <vt:lpstr>Τμήματα Κώδικα</vt:lpstr>
      <vt:lpstr>Έλεγχος Χρηστικότητας Εφαρμογής</vt:lpstr>
      <vt:lpstr>Ερωτηματολόγιο προς τους χρήστες</vt:lpstr>
      <vt:lpstr>Ανάλυση απαντήσεων</vt:lpstr>
      <vt:lpstr>Ανάλυση απαντήσεων</vt:lpstr>
      <vt:lpstr>Ανάλυση απαντήσεων</vt:lpstr>
      <vt:lpstr>Ανάλυση απαντήσεων</vt:lpstr>
      <vt:lpstr>Ανάλυση απαντήσεων</vt:lpstr>
      <vt:lpstr>Διορθωτικές Ενέργειες</vt:lpstr>
      <vt:lpstr>Repository Eφαρμογής-URL</vt:lpstr>
      <vt:lpstr>Επίδειξη Εφαρμογής</vt:lpstr>
      <vt:lpstr>Call For Papers Μέσω DBLP</vt:lpstr>
      <vt:lpstr>Call For Papers Μέσω DBLP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παναγιωτης φιλιππακης</dc:creator>
  <cp:lastModifiedBy>παναγιωτης φιλιππακης</cp:lastModifiedBy>
  <cp:revision>219</cp:revision>
  <dcterms:created xsi:type="dcterms:W3CDTF">2018-12-08T09:39:02Z</dcterms:created>
  <dcterms:modified xsi:type="dcterms:W3CDTF">2019-01-15T21:04:18Z</dcterms:modified>
</cp:coreProperties>
</file>