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7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6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0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87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623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98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764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387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632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827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5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73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799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34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7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672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905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00D1D6-ADC4-4738-9899-B64C9EC9669A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EA65-13E8-467F-8B21-43F2ECB2211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3684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7F4CE0-17AF-4E16-94A0-65FBEA532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sz="4000" b="1" dirty="0">
                <a:latin typeface="Garamond" panose="02020404030301010803" pitchFamily="18" charset="0"/>
              </a:rPr>
              <a:t>Μάθημα «Εισαγωγή στη Σχεδίαση, Υλοποίηση και Ανάκτηση Πληροφορίας από </a:t>
            </a:r>
            <a:r>
              <a:rPr lang="el-GR" sz="4000" b="1" dirty="0" err="1">
                <a:latin typeface="Garamond" panose="02020404030301010803" pitchFamily="18" charset="0"/>
              </a:rPr>
              <a:t>Βιοϊατρικές</a:t>
            </a:r>
            <a:r>
              <a:rPr lang="el-GR" sz="4000" b="1" dirty="0">
                <a:latin typeface="Garamond" panose="02020404030301010803" pitchFamily="18" charset="0"/>
              </a:rPr>
              <a:t> Βάσεις Δεδομένων»</a:t>
            </a:r>
            <a:br>
              <a:rPr lang="el-GR" sz="4000" b="1" dirty="0">
                <a:latin typeface="Garamond" panose="02020404030301010803" pitchFamily="18" charset="0"/>
              </a:rPr>
            </a:br>
            <a:br>
              <a:rPr lang="en-US" sz="4000" b="1" dirty="0">
                <a:latin typeface="Garamond" panose="02020404030301010803" pitchFamily="18" charset="0"/>
              </a:rPr>
            </a:br>
            <a:r>
              <a:rPr lang="el-GR" sz="4000" b="1" dirty="0">
                <a:latin typeface="Garamond" panose="02020404030301010803" pitchFamily="18" charset="0"/>
              </a:rPr>
              <a:t>Εργασία </a:t>
            </a:r>
            <a:r>
              <a:rPr lang="el-GR" sz="4000" b="1" dirty="0" err="1">
                <a:latin typeface="Garamond" panose="02020404030301010803" pitchFamily="18" charset="0"/>
              </a:rPr>
              <a:t>Ακ</a:t>
            </a:r>
            <a:r>
              <a:rPr lang="el-GR" sz="4000" b="1" dirty="0">
                <a:latin typeface="Garamond" panose="02020404030301010803" pitchFamily="18" charset="0"/>
              </a:rPr>
              <a:t>. Έτος 2020-2021</a:t>
            </a:r>
            <a:br>
              <a:rPr lang="el-GR" sz="3200" b="1" dirty="0">
                <a:latin typeface="Garamond" panose="02020404030301010803" pitchFamily="18" charset="0"/>
              </a:rPr>
            </a:b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7980D5B-D78F-4E3E-BDE7-D49A56069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l-GR" sz="2800" dirty="0">
                <a:solidFill>
                  <a:schemeClr val="tx1"/>
                </a:solidFill>
                <a:latin typeface="Garamond" panose="02020404030301010803" pitchFamily="18" charset="0"/>
              </a:rPr>
              <a:t>ΠΑΝΑΓΙΩΤΑ ΠΡΕΖΑ</a:t>
            </a:r>
            <a:br>
              <a:rPr lang="el-GR" sz="2800" dirty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l-GR" sz="2800" dirty="0">
                <a:solidFill>
                  <a:schemeClr val="tx1"/>
                </a:solidFill>
                <a:latin typeface="Garamond" panose="02020404030301010803" pitchFamily="18" charset="0"/>
              </a:rPr>
              <a:t>1089261</a:t>
            </a:r>
          </a:p>
        </p:txBody>
      </p:sp>
    </p:spTree>
    <p:extLst>
      <p:ext uri="{BB962C8B-B14F-4D97-AF65-F5344CB8AC3E}">
        <p14:creationId xmlns:p14="http://schemas.microsoft.com/office/powerpoint/2010/main" val="41416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FD067A-CA65-4350-9B35-9F3D10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5400" b="1" dirty="0">
                <a:latin typeface="Garamond" panose="02020404030301010803" pitchFamily="18" charset="0"/>
              </a:rPr>
              <a:t>Σκοπός και Στόχος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A6AEFB-1022-4D1A-82DE-371BC2B9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9692"/>
            <a:ext cx="8946541" cy="493021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l-GR" sz="3200" dirty="0">
                <a:latin typeface="Garamond" panose="02020404030301010803" pitchFamily="18" charset="0"/>
              </a:rPr>
              <a:t>Σχεδίαση και υλοποίηση μιας σχεσιακής βάσης δεδομένων για την αποθήκευση πληροφορίας συστατικών φαρμάκων και ασθενειών και της πιθανής τους συσχέτισης μέσω βιολογικής πληροφορίας.</a:t>
            </a:r>
            <a:endParaRPr lang="en-US" sz="3200" dirty="0">
              <a:latin typeface="Garamond" panose="02020404030301010803" pitchFamily="18" charset="0"/>
            </a:endParaRPr>
          </a:p>
          <a:p>
            <a:r>
              <a:rPr lang="el-GR" sz="3200" dirty="0">
                <a:latin typeface="Garamond" panose="02020404030301010803" pitchFamily="18" charset="0"/>
              </a:rPr>
              <a:t>Δυνατότητα υποστήριξης μιας βιολογική έρευνας που αφορά τις παρακάτω ασθένειες: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>
                <a:latin typeface="Garamond" panose="02020404030301010803" pitchFamily="18" charset="0"/>
              </a:rPr>
              <a:t>Malignant neoplasm of breast</a:t>
            </a:r>
            <a:endParaRPr lang="el-GR" sz="2300" dirty="0">
              <a:latin typeface="Garamond" panose="02020404030301010803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>
                <a:latin typeface="Garamond" panose="02020404030301010803" pitchFamily="18" charset="0"/>
              </a:rPr>
              <a:t>Glioblastoma Multiforme</a:t>
            </a:r>
            <a:endParaRPr lang="el-GR" sz="2300" dirty="0">
              <a:latin typeface="Garamond" panose="02020404030301010803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>
                <a:latin typeface="Garamond" panose="02020404030301010803" pitchFamily="18" charset="0"/>
              </a:rPr>
              <a:t>Rheumatoid Arthritis</a:t>
            </a:r>
            <a:endParaRPr lang="el-GR" sz="2300" dirty="0">
              <a:latin typeface="Garamond" panose="02020404030301010803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>
                <a:latin typeface="Garamond" panose="02020404030301010803" pitchFamily="18" charset="0"/>
              </a:rPr>
              <a:t>Diabetes</a:t>
            </a:r>
            <a:endParaRPr lang="el-GR" sz="2300" dirty="0">
              <a:latin typeface="Garamond" panose="02020404030301010803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>
                <a:latin typeface="Garamond" panose="02020404030301010803" pitchFamily="18" charset="0"/>
              </a:rPr>
              <a:t>Seizures</a:t>
            </a:r>
            <a:endParaRPr lang="el-GR" sz="2300" dirty="0">
              <a:latin typeface="Garamond" panose="02020404030301010803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300" dirty="0">
                <a:latin typeface="Garamond" panose="02020404030301010803" pitchFamily="18" charset="0"/>
              </a:rPr>
              <a:t>Asthma</a:t>
            </a:r>
            <a:endParaRPr lang="el-GR" sz="2300" dirty="0">
              <a:latin typeface="Garamond" panose="02020404030301010803" pitchFamily="18" charset="0"/>
            </a:endParaRPr>
          </a:p>
          <a:p>
            <a:pPr algn="just"/>
            <a:endParaRPr lang="el-GR" sz="3200" dirty="0">
              <a:latin typeface="Garamond" panose="02020404030301010803" pitchFamily="18" charset="0"/>
            </a:endParaRPr>
          </a:p>
          <a:p>
            <a:pPr algn="just"/>
            <a:endParaRPr lang="el-GR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7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7B3994-24D9-4A0C-B3DA-162B9151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Garamond" panose="02020404030301010803" pitchFamily="18" charset="0"/>
              </a:rPr>
              <a:t>Datasets</a:t>
            </a:r>
            <a:endParaRPr lang="el-GR" sz="5400" b="1" dirty="0">
              <a:latin typeface="Garamond" panose="020204040303010108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0AAB80-CA16-400F-9B4F-7828B311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b="1" dirty="0" err="1">
                <a:latin typeface="Garamond" panose="02020404030301010803" pitchFamily="18" charset="0"/>
              </a:rPr>
              <a:t>DisGeNet</a:t>
            </a:r>
            <a:r>
              <a:rPr lang="en-US" sz="2800" b="1" dirty="0">
                <a:latin typeface="Garamond" panose="02020404030301010803" pitchFamily="18" charset="0"/>
              </a:rPr>
              <a:t>: </a:t>
            </a:r>
            <a:r>
              <a:rPr lang="el-GR" sz="2800" dirty="0">
                <a:latin typeface="Garamond" panose="02020404030301010803" pitchFamily="18" charset="0"/>
              </a:rPr>
              <a:t>περιέχει πληροφορίες για τη συσχέτιση ασθενειών και γονιδίων. </a:t>
            </a:r>
          </a:p>
          <a:p>
            <a:pPr lvl="0"/>
            <a:r>
              <a:rPr lang="en-US" sz="2800" b="1" dirty="0" err="1">
                <a:latin typeface="Garamond" panose="02020404030301010803" pitchFamily="18" charset="0"/>
              </a:rPr>
              <a:t>genenames</a:t>
            </a:r>
            <a:r>
              <a:rPr lang="el-GR" sz="2800" b="1" dirty="0">
                <a:latin typeface="Garamond" panose="02020404030301010803" pitchFamily="18" charset="0"/>
              </a:rPr>
              <a:t>.</a:t>
            </a:r>
            <a:r>
              <a:rPr lang="en-US" sz="2800" b="1" dirty="0">
                <a:latin typeface="Garamond" panose="02020404030301010803" pitchFamily="18" charset="0"/>
              </a:rPr>
              <a:t>org: </a:t>
            </a:r>
            <a:r>
              <a:rPr lang="el-GR" sz="2800" dirty="0">
                <a:latin typeface="Garamond" panose="02020404030301010803" pitchFamily="18" charset="0"/>
              </a:rPr>
              <a:t>περιέχει πληροφορίες για τα γονίδια.</a:t>
            </a:r>
          </a:p>
          <a:p>
            <a:pPr lvl="0"/>
            <a:r>
              <a:rPr lang="en-US" sz="2800" b="1" dirty="0" err="1">
                <a:latin typeface="Garamond" panose="02020404030301010803" pitchFamily="18" charset="0"/>
              </a:rPr>
              <a:t>UniProt</a:t>
            </a:r>
            <a:r>
              <a:rPr lang="en-US" sz="2800" b="1" dirty="0">
                <a:latin typeface="Garamond" panose="02020404030301010803" pitchFamily="18" charset="0"/>
              </a:rPr>
              <a:t>: </a:t>
            </a:r>
            <a:r>
              <a:rPr lang="el-GR" sz="2800" dirty="0">
                <a:latin typeface="Garamond" panose="02020404030301010803" pitchFamily="18" charset="0"/>
              </a:rPr>
              <a:t>περιέχει ολοκληρωμένη πληροφορία για πρωτεΐνες. </a:t>
            </a:r>
          </a:p>
          <a:p>
            <a:pPr lvl="0"/>
            <a:r>
              <a:rPr lang="en-US" sz="2800" b="1" dirty="0" err="1">
                <a:latin typeface="Garamond" panose="02020404030301010803" pitchFamily="18" charset="0"/>
              </a:rPr>
              <a:t>DrugBank</a:t>
            </a:r>
            <a:r>
              <a:rPr lang="en-US" sz="2800" b="1" dirty="0">
                <a:latin typeface="Garamond" panose="02020404030301010803" pitchFamily="18" charset="0"/>
              </a:rPr>
              <a:t>: </a:t>
            </a:r>
            <a:r>
              <a:rPr lang="el-GR" sz="2800" dirty="0">
                <a:latin typeface="Garamond" panose="02020404030301010803" pitchFamily="18" charset="0"/>
              </a:rPr>
              <a:t>περιέχει ολοκληρωμένη πληροφορία για τα συστατικά φαρμάκων.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021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60781C-F06E-4D4A-8649-A1E07F4C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 b="1" dirty="0">
                <a:latin typeface="Garamond" panose="02020404030301010803" pitchFamily="18" charset="0"/>
              </a:rPr>
              <a:t>Διάγραμμα οντοτήτων – συσχετίσεων</a:t>
            </a:r>
            <a:br>
              <a:rPr lang="el-GR" sz="4800" dirty="0">
                <a:latin typeface="Garamond" panose="02020404030301010803" pitchFamily="18" charset="0"/>
              </a:rPr>
            </a:br>
            <a:endParaRPr lang="el-GR" sz="4800" dirty="0">
              <a:latin typeface="Garamond" panose="02020404030301010803" pitchFamily="18" charset="0"/>
            </a:endParaRP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C834196E-A407-4FD7-8DF7-7623A9663B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6" y="1537362"/>
            <a:ext cx="7663474" cy="4945742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64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1825D-F0DE-4722-BB4D-560CCCEC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82" y="471572"/>
            <a:ext cx="10270128" cy="1451496"/>
          </a:xfrm>
        </p:spPr>
        <p:txBody>
          <a:bodyPr/>
          <a:lstStyle/>
          <a:p>
            <a:r>
              <a:rPr lang="el-GR" sz="4800" b="1" dirty="0">
                <a:latin typeface="Garamond" panose="02020404030301010803" pitchFamily="18" charset="0"/>
              </a:rPr>
              <a:t>Παράδειγμα δημιουργίας και εισαγωγής δεδομένων στον πίνακα Ασθένειας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4B3216D-8DA2-4C50-8174-C97A744F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91" y="2260940"/>
            <a:ext cx="7363774" cy="41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D1B697-A752-4456-AFAE-4407C022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 b="1" dirty="0">
                <a:latin typeface="Garamond" panose="02020404030301010803" pitchFamily="18" charset="0"/>
              </a:rPr>
              <a:t>Σχεδίαση οντοτήτων-συσχετίσεων στη </a:t>
            </a:r>
            <a:r>
              <a:rPr lang="en-US" sz="4800" b="1" dirty="0">
                <a:latin typeface="Garamond" panose="02020404030301010803" pitchFamily="18" charset="0"/>
              </a:rPr>
              <a:t>MySQL</a:t>
            </a:r>
            <a:endParaRPr lang="el-GR" sz="4800" b="1" dirty="0">
              <a:latin typeface="Garamond" panose="02020404030301010803" pitchFamily="18" charset="0"/>
            </a:endParaRPr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1CE87BA-4346-4E8E-9F43-AE4077A3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79606"/>
            <a:ext cx="8947150" cy="4141826"/>
          </a:xfrm>
        </p:spPr>
      </p:pic>
    </p:spTree>
    <p:extLst>
      <p:ext uri="{BB962C8B-B14F-4D97-AF65-F5344CB8AC3E}">
        <p14:creationId xmlns:p14="http://schemas.microsoft.com/office/powerpoint/2010/main" val="337521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7B9B46-F45D-41C9-94D1-85B28373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400" b="1" dirty="0">
                <a:latin typeface="Garamond" panose="02020404030301010803" pitchFamily="18" charset="0"/>
              </a:rPr>
              <a:t>Παράδειγμα εκτέλεσης ερωτήματος 11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B3DCE56-8A87-4D6E-A789-5CE8CDD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38" y="1611541"/>
            <a:ext cx="9210867" cy="4608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b="1" dirty="0">
                <a:latin typeface="Garamond" panose="02020404030301010803" pitchFamily="18" charset="0"/>
              </a:rPr>
              <a:t>Ερώτημα: Όνομα και σύμβολο των γονιδίων που σχετίζονται με το συστατικό </a:t>
            </a:r>
            <a:r>
              <a:rPr lang="el-GR" sz="2400" b="1" dirty="0" err="1">
                <a:latin typeface="Garamond" panose="02020404030301010803" pitchFamily="18" charset="0"/>
              </a:rPr>
              <a:t>Epinephrine</a:t>
            </a:r>
            <a:r>
              <a:rPr lang="el-GR" sz="2400" b="1" dirty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l-GR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l-GR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l-GR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l-GR" sz="2400" b="1" dirty="0">
                <a:latin typeface="Garamond" panose="02020404030301010803" pitchFamily="18" charset="0"/>
              </a:rPr>
              <a:t>Απάντηση:</a:t>
            </a:r>
          </a:p>
          <a:p>
            <a:pPr marL="0" indent="0">
              <a:buNone/>
            </a:pPr>
            <a:endParaRPr lang="el-GR" sz="2400" b="1" dirty="0">
              <a:latin typeface="Garamond" panose="02020404030301010803" pitchFamily="18" charset="0"/>
            </a:endParaRPr>
          </a:p>
          <a:p>
            <a:endParaRPr lang="el-GR" dirty="0">
              <a:latin typeface="Garamond" panose="02020404030301010803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A5FA7EF-F998-48F9-B5F2-511C0E2C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76" y="2526823"/>
            <a:ext cx="7673043" cy="1388786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B6468A54-BF53-4690-BF27-F153048A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77" y="4353661"/>
            <a:ext cx="5863096" cy="22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9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570ED5-21E2-49C6-B5F5-2C430617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en-US" dirty="0"/>
              <a:t>script </a:t>
            </a:r>
            <a:r>
              <a:rPr lang="el-GR" dirty="0"/>
              <a:t>σε </a:t>
            </a:r>
            <a:r>
              <a:rPr lang="en-US" dirty="0"/>
              <a:t>Python </a:t>
            </a:r>
            <a:r>
              <a:rPr lang="el-GR" dirty="0"/>
              <a:t>για συσχέτιση συστατικών με ασθένεια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67F181-3DE2-49AD-A7A0-60124E27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421340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latin typeface="Garamond" panose="02020404030301010803" pitchFamily="18" charset="0"/>
              </a:rPr>
              <a:t>Ερώτημα: Φτιάξτε ένα </a:t>
            </a:r>
            <a:r>
              <a:rPr lang="en-US" sz="2400" dirty="0">
                <a:latin typeface="Garamond" panose="02020404030301010803" pitchFamily="18" charset="0"/>
              </a:rPr>
              <a:t>script </a:t>
            </a:r>
            <a:r>
              <a:rPr lang="el-GR" sz="2400" dirty="0">
                <a:latin typeface="Garamond" panose="02020404030301010803" pitchFamily="18" charset="0"/>
              </a:rPr>
              <a:t>σε </a:t>
            </a:r>
            <a:r>
              <a:rPr lang="en-US" sz="2400" dirty="0">
                <a:latin typeface="Garamond" panose="02020404030301010803" pitchFamily="18" charset="0"/>
              </a:rPr>
              <a:t>python </a:t>
            </a:r>
            <a:r>
              <a:rPr lang="el-GR" sz="2400" dirty="0">
                <a:latin typeface="Garamond" panose="02020404030301010803" pitchFamily="18" charset="0"/>
              </a:rPr>
              <a:t>το οποίο θα δέχεται ως όρισμα τον κωδικό μιας ασθένειας και θα επιστρέφει στον χρήστη τα πιθανά σχετιζόμενα συστατικά φαρμάκων που συνδέονται με την ασθένεια.</a:t>
            </a:r>
          </a:p>
          <a:p>
            <a:pPr marL="0" indent="0">
              <a:buNone/>
            </a:pPr>
            <a:endParaRPr lang="el-GR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C0036572	Seizures</a:t>
            </a:r>
            <a:endParaRPr lang="el-GR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EF8CFB0-3C01-42D3-B0EB-BA235E70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30" y="2052918"/>
            <a:ext cx="6077048" cy="44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4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C2EE5C-4324-4B10-920D-987CBF9F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96066"/>
            <a:ext cx="9404723" cy="3346514"/>
          </a:xfrm>
        </p:spPr>
        <p:txBody>
          <a:bodyPr/>
          <a:lstStyle/>
          <a:p>
            <a:pPr algn="ctr"/>
            <a:r>
              <a:rPr lang="el-GR" sz="6600" b="1" dirty="0">
                <a:latin typeface="Garamond" panose="02020404030301010803" pitchFamily="18" charset="0"/>
              </a:rPr>
              <a:t>Σας ευχαριστώ</a:t>
            </a: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15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201</Words>
  <Application>Microsoft Office PowerPoint</Application>
  <PresentationFormat>Ευρεία οθόνη</PresentationFormat>
  <Paragraphs>30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Wingdings 3</vt:lpstr>
      <vt:lpstr>Ιόν</vt:lpstr>
      <vt:lpstr>Μάθημα «Εισαγωγή στη Σχεδίαση, Υλοποίηση και Ανάκτηση Πληροφορίας από Βιοϊατρικές Βάσεις Δεδομένων»  Εργασία Ακ. Έτος 2020-2021 </vt:lpstr>
      <vt:lpstr>Σκοπός και Στόχος</vt:lpstr>
      <vt:lpstr>Datasets</vt:lpstr>
      <vt:lpstr>Διάγραμμα οντοτήτων – συσχετίσεων </vt:lpstr>
      <vt:lpstr>Παράδειγμα δημιουργίας και εισαγωγής δεδομένων στον πίνακα Ασθένειας</vt:lpstr>
      <vt:lpstr>Σχεδίαση οντοτήτων-συσχετίσεων στη MySQL</vt:lpstr>
      <vt:lpstr>Παράδειγμα εκτέλεσης ερωτήματος 11</vt:lpstr>
      <vt:lpstr>Παράδειγμα script σε Python για συσχέτιση συστατικών με ασθένεια</vt:lpstr>
      <vt:lpstr>Σας ευχαριστώ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Μάθημα «Εισαγωγή στη Σχεδίαση, Υλοποίηση και Ανάκτηση Πληροφορίας από Βιοϊατρικές Βάσεις Δεδομένων»  Εργασία Ακ. Έτος 2020-2021 </dc:title>
  <dc:creator>Panagiota Preza</dc:creator>
  <cp:revision>13</cp:revision>
  <dcterms:created xsi:type="dcterms:W3CDTF">2021-07-06T22:18:52Z</dcterms:created>
  <dcterms:modified xsi:type="dcterms:W3CDTF">2021-07-06T23:02:55Z</dcterms:modified>
</cp:coreProperties>
</file>