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sldIdLst>
    <p:sldId id="256" r:id="rId2"/>
    <p:sldId id="295" r:id="rId3"/>
    <p:sldId id="470" r:id="rId4"/>
    <p:sldId id="296" r:id="rId5"/>
    <p:sldId id="297" r:id="rId6"/>
    <p:sldId id="261" r:id="rId7"/>
    <p:sldId id="262" r:id="rId8"/>
    <p:sldId id="263" r:id="rId9"/>
    <p:sldId id="264" r:id="rId10"/>
    <p:sldId id="269" r:id="rId11"/>
    <p:sldId id="272" r:id="rId12"/>
    <p:sldId id="275" r:id="rId13"/>
    <p:sldId id="276" r:id="rId14"/>
    <p:sldId id="277" r:id="rId15"/>
    <p:sldId id="282" r:id="rId16"/>
    <p:sldId id="283" r:id="rId17"/>
    <p:sldId id="285" r:id="rId18"/>
    <p:sldId id="287" r:id="rId19"/>
    <p:sldId id="288" r:id="rId20"/>
    <p:sldId id="289" r:id="rId21"/>
    <p:sldId id="412" r:id="rId22"/>
    <p:sldId id="413" r:id="rId23"/>
    <p:sldId id="414" r:id="rId24"/>
    <p:sldId id="411" r:id="rId25"/>
    <p:sldId id="294" r:id="rId26"/>
    <p:sldId id="310" r:id="rId27"/>
    <p:sldId id="334" r:id="rId28"/>
    <p:sldId id="307" r:id="rId29"/>
    <p:sldId id="306" r:id="rId30"/>
    <p:sldId id="415" r:id="rId31"/>
    <p:sldId id="311" r:id="rId32"/>
    <p:sldId id="482" r:id="rId33"/>
    <p:sldId id="416" r:id="rId34"/>
    <p:sldId id="417" r:id="rId35"/>
    <p:sldId id="419" r:id="rId36"/>
    <p:sldId id="421" r:id="rId37"/>
    <p:sldId id="427" r:id="rId38"/>
    <p:sldId id="325" r:id="rId39"/>
    <p:sldId id="428" r:id="rId40"/>
    <p:sldId id="429" r:id="rId41"/>
    <p:sldId id="430" r:id="rId42"/>
    <p:sldId id="431" r:id="rId43"/>
    <p:sldId id="451" r:id="rId44"/>
    <p:sldId id="452" r:id="rId45"/>
    <p:sldId id="435" r:id="rId46"/>
    <p:sldId id="436" r:id="rId47"/>
    <p:sldId id="483" r:id="rId48"/>
    <p:sldId id="344" r:id="rId49"/>
    <p:sldId id="343" r:id="rId50"/>
    <p:sldId id="345" r:id="rId51"/>
    <p:sldId id="346" r:id="rId52"/>
    <p:sldId id="347" r:id="rId53"/>
    <p:sldId id="351" r:id="rId54"/>
    <p:sldId id="352" r:id="rId55"/>
    <p:sldId id="453" r:id="rId56"/>
    <p:sldId id="454" r:id="rId57"/>
    <p:sldId id="354" r:id="rId58"/>
    <p:sldId id="355" r:id="rId59"/>
    <p:sldId id="356" r:id="rId60"/>
    <p:sldId id="437" r:id="rId61"/>
    <p:sldId id="358" r:id="rId62"/>
    <p:sldId id="359" r:id="rId63"/>
    <p:sldId id="360" r:id="rId64"/>
    <p:sldId id="361" r:id="rId65"/>
    <p:sldId id="487" r:id="rId66"/>
    <p:sldId id="363" r:id="rId67"/>
    <p:sldId id="446" r:id="rId68"/>
    <p:sldId id="450" r:id="rId69"/>
    <p:sldId id="449" r:id="rId70"/>
    <p:sldId id="448" r:id="rId71"/>
    <p:sldId id="447" r:id="rId72"/>
    <p:sldId id="456" r:id="rId73"/>
    <p:sldId id="445" r:id="rId74"/>
    <p:sldId id="364" r:id="rId75"/>
    <p:sldId id="379" r:id="rId76"/>
    <p:sldId id="384" r:id="rId77"/>
    <p:sldId id="472" r:id="rId78"/>
    <p:sldId id="400" r:id="rId79"/>
    <p:sldId id="386" r:id="rId80"/>
    <p:sldId id="406" r:id="rId81"/>
    <p:sldId id="486" r:id="rId82"/>
    <p:sldId id="473" r:id="rId83"/>
    <p:sldId id="458" r:id="rId84"/>
    <p:sldId id="390" r:id="rId85"/>
    <p:sldId id="459" r:id="rId86"/>
    <p:sldId id="461" r:id="rId87"/>
    <p:sldId id="393" r:id="rId88"/>
    <p:sldId id="474" r:id="rId89"/>
    <p:sldId id="475" r:id="rId90"/>
    <p:sldId id="476" r:id="rId91"/>
    <p:sldId id="481" r:id="rId92"/>
    <p:sldId id="403" r:id="rId9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2A4A4"/>
    <a:srgbClr val="9DC3E6"/>
    <a:srgbClr val="A9D18E"/>
    <a:srgbClr val="000000"/>
    <a:srgbClr val="595959"/>
    <a:srgbClr val="E2C5FF"/>
    <a:srgbClr val="E8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0" autoAdjust="0"/>
    <p:restoredTop sz="87457" autoAdjust="0"/>
  </p:normalViewPr>
  <p:slideViewPr>
    <p:cSldViewPr snapToGrid="0">
      <p:cViewPr varScale="1">
        <p:scale>
          <a:sx n="102" d="100"/>
          <a:sy n="102" d="100"/>
        </p:scale>
        <p:origin x="1980" y="96"/>
      </p:cViewPr>
      <p:guideLst/>
    </p:cSldViewPr>
  </p:slideViewPr>
  <p:outlineViewPr>
    <p:cViewPr>
      <p:scale>
        <a:sx n="33" d="100"/>
        <a:sy n="33" d="100"/>
      </p:scale>
      <p:origin x="0" y="-44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87084766497213E-2"/>
          <c:y val="3.5235895106568431E-2"/>
          <c:w val="0.86161445605937192"/>
          <c:h val="0.7016186275751678"/>
        </c:manualLayout>
      </c:layout>
      <c:pieChart>
        <c:varyColors val="1"/>
        <c:ser>
          <c:idx val="0"/>
          <c:order val="0"/>
          <c:tx>
            <c:strRef>
              <c:f>Sheet1!$B$1</c:f>
              <c:strCache>
                <c:ptCount val="1"/>
                <c:pt idx="0">
                  <c:v>percentage</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Lbls>
            <c:dLbl>
              <c:idx val="0"/>
              <c:layout>
                <c:manualLayout>
                  <c:x val="-0.21117183389041369"/>
                  <c:y val="-7.519192913385833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2238758706168765"/>
                      <c:h val="0.223"/>
                    </c:manualLayout>
                  </c15:layout>
                </c:ext>
              </c:extLst>
            </c:dLbl>
            <c:dLbl>
              <c:idx val="1"/>
              <c:layout>
                <c:manualLayout>
                  <c:x val="0.10879832822618783"/>
                  <c:y val="-4.017888779527559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2231851185850178"/>
                      <c:h val="0.223"/>
                    </c:manualLayout>
                  </c15:layout>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TypeScript signatures</c:v>
                </c:pt>
                <c:pt idx="1">
                  <c:v>Mutability related</c:v>
                </c:pt>
                <c:pt idx="2">
                  <c:v>Refinement types</c:v>
                </c:pt>
              </c:strCache>
            </c:strRef>
          </c:cat>
          <c:val>
            <c:numRef>
              <c:f>Sheet1!$B$2:$B$4</c:f>
              <c:numCache>
                <c:formatCode>General</c:formatCode>
                <c:ptCount val="3"/>
                <c:pt idx="0">
                  <c:v>63</c:v>
                </c:pt>
                <c:pt idx="1">
                  <c:v>20</c:v>
                </c:pt>
                <c:pt idx="2">
                  <c:v>17</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lumMod val="60000"/>
        <a:lumOff val="4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0222BF3-8C71-4CEE-8023-8782B9D7B79C}" type="datetimeFigureOut">
              <a:rPr lang="en-US" smtClean="0"/>
              <a:t>6/20/2016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22DEAED-8E48-408E-9894-D02FBC98328C}" type="slidenum">
              <a:rPr lang="en-US" smtClean="0"/>
              <a:t>‹#›</a:t>
            </a:fld>
            <a:endParaRPr lang="en-US"/>
          </a:p>
        </p:txBody>
      </p:sp>
    </p:spTree>
    <p:extLst>
      <p:ext uri="{BB962C8B-B14F-4D97-AF65-F5344CB8AC3E}">
        <p14:creationId xmlns:p14="http://schemas.microsoft.com/office/powerpoint/2010/main" val="311110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2DEAED-8E48-408E-9894-D02FBC98328C}" type="slidenum">
              <a:rPr lang="en-US" smtClean="0"/>
              <a:t>1</a:t>
            </a:fld>
            <a:endParaRPr lang="en-US"/>
          </a:p>
        </p:txBody>
      </p:sp>
    </p:spTree>
    <p:extLst>
      <p:ext uri="{BB962C8B-B14F-4D97-AF65-F5344CB8AC3E}">
        <p14:creationId xmlns:p14="http://schemas.microsoft.com/office/powerpoint/2010/main" val="98475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10</a:t>
            </a:fld>
            <a:endParaRPr lang="en-US"/>
          </a:p>
        </p:txBody>
      </p:sp>
    </p:spTree>
    <p:extLst>
      <p:ext uri="{BB962C8B-B14F-4D97-AF65-F5344CB8AC3E}">
        <p14:creationId xmlns:p14="http://schemas.microsoft.com/office/powerpoint/2010/main" val="78980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11</a:t>
            </a:fld>
            <a:endParaRPr lang="en-US"/>
          </a:p>
        </p:txBody>
      </p:sp>
    </p:spTree>
    <p:extLst>
      <p:ext uri="{BB962C8B-B14F-4D97-AF65-F5344CB8AC3E}">
        <p14:creationId xmlns:p14="http://schemas.microsoft.com/office/powerpoint/2010/main" val="267799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array bounds analysis would</a:t>
            </a:r>
            <a:r>
              <a:rPr lang="en-US" baseline="0" dirty="0" smtClean="0"/>
              <a:t> require that min is between 0 and the length of array a </a:t>
            </a:r>
          </a:p>
          <a:p>
            <a:pPr marL="0" indent="0">
              <a:buFontTx/>
              <a:buNone/>
            </a:pPr>
            <a:endParaRPr lang="en-US" baseline="0" dirty="0" smtClean="0"/>
          </a:p>
          <a:p>
            <a:pPr marL="0" indent="0">
              <a:buFontTx/>
              <a:buNone/>
            </a:pPr>
            <a:r>
              <a:rPr lang="en-US" baseline="0" dirty="0" smtClean="0"/>
              <a:t>Which is a relational constraint between two values</a:t>
            </a:r>
          </a:p>
          <a:p>
            <a:pPr marL="0" indent="0">
              <a:buFontTx/>
              <a:buNone/>
            </a:pPr>
            <a:endParaRPr lang="en-US" baseline="0" dirty="0" smtClean="0"/>
          </a:p>
          <a:p>
            <a:pPr marL="0" indent="0">
              <a:buFontTx/>
              <a:buNone/>
            </a:pPr>
            <a:r>
              <a:rPr lang="en-US" baseline="0" dirty="0" smtClean="0"/>
              <a:t>Min’s scope however is limited to the closure step</a:t>
            </a:r>
          </a:p>
          <a:p>
            <a:pPr marL="0" indent="0">
              <a:buFontTx/>
              <a:buNone/>
            </a:pPr>
            <a:endParaRPr lang="en-US" baseline="0" dirty="0" smtClean="0"/>
          </a:p>
          <a:p>
            <a:pPr marL="0" indent="0">
              <a:buFontTx/>
              <a:buNone/>
            </a:pPr>
            <a:r>
              <a:rPr lang="en-US" baseline="0" dirty="0" smtClean="0"/>
              <a:t>So once outside the scope of “step” the constraint becomes one between a value and a </a:t>
            </a:r>
            <a:r>
              <a:rPr lang="en-US" sz="1800" baseline="0" dirty="0" smtClean="0"/>
              <a:t>closure</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12</a:t>
            </a:fld>
            <a:endParaRPr lang="en-US"/>
          </a:p>
        </p:txBody>
      </p:sp>
    </p:spTree>
    <p:extLst>
      <p:ext uri="{BB962C8B-B14F-4D97-AF65-F5344CB8AC3E}">
        <p14:creationId xmlns:p14="http://schemas.microsoft.com/office/powerpoint/2010/main" val="2248831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last line of “</a:t>
            </a:r>
            <a:r>
              <a:rPr lang="en-US" dirty="0" err="1" smtClean="0"/>
              <a:t>minIndex</a:t>
            </a:r>
            <a:r>
              <a:rPr lang="en-US" dirty="0" smtClean="0"/>
              <a:t>”</a:t>
            </a:r>
            <a:r>
              <a:rPr lang="en-US" baseline="0" dirty="0" smtClean="0"/>
              <a:t> calls “reduce” so the constraint carries over through the call to the parameters of reduce</a:t>
            </a:r>
            <a:endParaRPr lang="en-US" dirty="0" smtClean="0"/>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13</a:t>
            </a:fld>
            <a:endParaRPr lang="en-US"/>
          </a:p>
        </p:txBody>
      </p:sp>
    </p:spTree>
    <p:extLst>
      <p:ext uri="{BB962C8B-B14F-4D97-AF65-F5344CB8AC3E}">
        <p14:creationId xmlns:p14="http://schemas.microsoft.com/office/powerpoint/2010/main" val="389260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And the solution we have</a:t>
            </a:r>
            <a:r>
              <a:rPr lang="en-US" baseline="0" dirty="0" smtClean="0"/>
              <a:t> used in our approach are refinement types</a:t>
            </a:r>
          </a:p>
        </p:txBody>
      </p:sp>
      <p:sp>
        <p:nvSpPr>
          <p:cNvPr id="4" name="Slide Number Placeholder 3"/>
          <p:cNvSpPr>
            <a:spLocks noGrp="1"/>
          </p:cNvSpPr>
          <p:nvPr>
            <p:ph type="sldNum" sz="quarter" idx="10"/>
          </p:nvPr>
        </p:nvSpPr>
        <p:spPr/>
        <p:txBody>
          <a:bodyPr/>
          <a:lstStyle/>
          <a:p>
            <a:fld id="{F22DEAED-8E48-408E-9894-D02FBC98328C}" type="slidenum">
              <a:rPr lang="en-US" smtClean="0"/>
              <a:t>14</a:t>
            </a:fld>
            <a:endParaRPr lang="en-US"/>
          </a:p>
        </p:txBody>
      </p:sp>
    </p:spTree>
    <p:extLst>
      <p:ext uri="{BB962C8B-B14F-4D97-AF65-F5344CB8AC3E}">
        <p14:creationId xmlns:p14="http://schemas.microsoft.com/office/powerpoint/2010/main" val="3781724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Refinement Type is base typed b decorated</a:t>
            </a:r>
            <a:r>
              <a:rPr lang="en-US" baseline="0" dirty="0" smtClean="0"/>
              <a:t> with a logical predicate p</a:t>
            </a:r>
            <a:endParaRPr lang="en-US" dirty="0" smtClean="0"/>
          </a:p>
          <a:p>
            <a:endParaRPr lang="en-US" dirty="0" smtClean="0"/>
          </a:p>
          <a:p>
            <a:r>
              <a:rPr lang="en-US" baseline="0" dirty="0" smtClean="0"/>
              <a:t>V is the </a:t>
            </a:r>
            <a:r>
              <a:rPr lang="en-US" dirty="0" smtClean="0"/>
              <a:t>Value variable that corresponds</a:t>
            </a:r>
            <a:r>
              <a:rPr lang="en-US" baseline="0" dirty="0" smtClean="0"/>
              <a:t> to the value of the set we are describing</a:t>
            </a:r>
          </a:p>
          <a:p>
            <a:endParaRPr lang="en-US" baseline="0" dirty="0" smtClean="0"/>
          </a:p>
          <a:p>
            <a:r>
              <a:rPr lang="en-US" baseline="0" dirty="0" smtClean="0"/>
              <a:t>We read this type as the “set of values v …”</a:t>
            </a:r>
          </a:p>
          <a:p>
            <a:endParaRPr lang="en-US" baseline="0" dirty="0" smtClean="0"/>
          </a:p>
          <a:p>
            <a:r>
              <a:rPr lang="en-US" baseline="0" dirty="0" smtClean="0"/>
              <a:t>An example would be the set of valid indexes for an array a.</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15</a:t>
            </a:fld>
            <a:endParaRPr lang="en-US"/>
          </a:p>
        </p:txBody>
      </p:sp>
    </p:spTree>
    <p:extLst>
      <p:ext uri="{BB962C8B-B14F-4D97-AF65-F5344CB8AC3E}">
        <p14:creationId xmlns:p14="http://schemas.microsoft.com/office/powerpoint/2010/main" val="2461896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in mind how can we assign</a:t>
            </a:r>
            <a:r>
              <a:rPr lang="en-US" baseline="0" dirty="0" smtClean="0"/>
              <a:t> a type to the reduce function from earlier?</a:t>
            </a:r>
          </a:p>
          <a:p>
            <a:endParaRPr lang="en-US" baseline="0" dirty="0" smtClean="0"/>
          </a:p>
          <a:p>
            <a:r>
              <a:rPr lang="en-US" baseline="0" dirty="0" smtClean="0"/>
              <a:t>The first step would be to assign a typescript type.</a:t>
            </a:r>
          </a:p>
          <a:p>
            <a:endParaRPr lang="en-US" baseline="0" dirty="0" smtClean="0"/>
          </a:p>
          <a:p>
            <a:r>
              <a:rPr lang="en-US" baseline="0" dirty="0" smtClean="0"/>
              <a:t>Reduce takes in an array a, a step function f, an accumulator x and</a:t>
            </a:r>
          </a:p>
          <a:p>
            <a:endParaRPr lang="en-US" baseline="0" dirty="0" smtClean="0"/>
          </a:p>
          <a:p>
            <a:r>
              <a:rPr lang="en-US" baseline="0" dirty="0" smtClean="0"/>
              <a:t>Basic typing already gives us some guarantees: function f takes in a parameter of the type of the accumulator and returns the same type.</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16</a:t>
            </a:fld>
            <a:endParaRPr lang="en-US"/>
          </a:p>
        </p:txBody>
      </p:sp>
    </p:spTree>
    <p:extLst>
      <p:ext uri="{BB962C8B-B14F-4D97-AF65-F5344CB8AC3E}">
        <p14:creationId xmlns:p14="http://schemas.microsoft.com/office/powerpoint/2010/main" val="1155778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cannot capture value related guarantees like the fact that the 3</a:t>
            </a:r>
            <a:r>
              <a:rPr lang="en-US" baseline="30000" dirty="0" smtClean="0"/>
              <a:t>rd</a:t>
            </a:r>
            <a:r>
              <a:rPr lang="en-US" dirty="0" smtClean="0"/>
              <a:t> argument of f is a valid index of a.</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17</a:t>
            </a:fld>
            <a:endParaRPr lang="en-US"/>
          </a:p>
        </p:txBody>
      </p:sp>
    </p:spTree>
    <p:extLst>
      <p:ext uri="{BB962C8B-B14F-4D97-AF65-F5344CB8AC3E}">
        <p14:creationId xmlns:p14="http://schemas.microsoft.com/office/powerpoint/2010/main" val="153103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19</a:t>
            </a:fld>
            <a:endParaRPr lang="en-US"/>
          </a:p>
        </p:txBody>
      </p:sp>
    </p:spTree>
    <p:extLst>
      <p:ext uri="{BB962C8B-B14F-4D97-AF65-F5344CB8AC3E}">
        <p14:creationId xmlns:p14="http://schemas.microsoft.com/office/powerpoint/2010/main" val="205748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20</a:t>
            </a:fld>
            <a:endParaRPr lang="en-US"/>
          </a:p>
        </p:txBody>
      </p:sp>
    </p:spTree>
    <p:extLst>
      <p:ext uri="{BB962C8B-B14F-4D97-AF65-F5344CB8AC3E}">
        <p14:creationId xmlns:p14="http://schemas.microsoft.com/office/powerpoint/2010/main" val="305816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I’ll be talking about </a:t>
            </a:r>
            <a:r>
              <a:rPr lang="en-US" baseline="0" dirty="0" smtClean="0"/>
              <a:t>how to create “extensible static analyses for modern scripting languages“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2</a:t>
            </a:fld>
            <a:endParaRPr lang="en-US"/>
          </a:p>
        </p:txBody>
      </p:sp>
    </p:spTree>
    <p:extLst>
      <p:ext uri="{BB962C8B-B14F-4D97-AF65-F5344CB8AC3E}">
        <p14:creationId xmlns:p14="http://schemas.microsoft.com/office/powerpoint/2010/main" val="3693715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dirty="0" smtClean="0"/>
              <a:t>designing this system</a:t>
            </a:r>
            <a:r>
              <a:rPr lang="en-US" baseline="0" dirty="0" smtClean="0"/>
              <a:t> we faced several challenges and had to either reuse solutions from the literature or provide new ones.</a:t>
            </a:r>
          </a:p>
          <a:p>
            <a:endParaRPr lang="en-US" baseline="0" dirty="0" smtClean="0"/>
          </a:p>
          <a:p>
            <a:r>
              <a:rPr lang="en-US" baseline="0" dirty="0" smtClean="0"/>
              <a:t>The main challenges one faces in this setting are:</a:t>
            </a:r>
          </a:p>
          <a:p>
            <a:endParaRPr lang="en-US" baseline="0" dirty="0" smtClean="0"/>
          </a:p>
          <a:p>
            <a:pPr marL="171450" indent="-171450">
              <a:buFontTx/>
              <a:buChar char="-"/>
            </a:pPr>
            <a:r>
              <a:rPr lang="en-US" baseline="0" dirty="0" smtClean="0"/>
              <a:t>variables being reassigned</a:t>
            </a:r>
          </a:p>
          <a:p>
            <a:pPr marL="171450" indent="-171450">
              <a:buFontTx/>
              <a:buChar char="-"/>
            </a:pPr>
            <a:r>
              <a:rPr lang="en-US" baseline="0" dirty="0" smtClean="0"/>
              <a:t>Objects being mutated</a:t>
            </a:r>
          </a:p>
          <a:p>
            <a:pPr marL="171450" indent="-171450">
              <a:buFontTx/>
              <a:buChar char="-"/>
            </a:pPr>
            <a:r>
              <a:rPr lang="en-US" baseline="0" dirty="0" smtClean="0"/>
              <a:t>Functions with overloaded behavior and</a:t>
            </a:r>
          </a:p>
          <a:p>
            <a:pPr marL="171450" indent="-171450">
              <a:buFontTx/>
              <a:buChar char="-"/>
            </a:pPr>
            <a:r>
              <a:rPr lang="en-US" baseline="0" dirty="0" smtClean="0"/>
              <a:t>Adding a big burden to the user in terms of annotations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21</a:t>
            </a:fld>
            <a:endParaRPr lang="en-US"/>
          </a:p>
        </p:txBody>
      </p:sp>
    </p:spTree>
    <p:extLst>
      <p:ext uri="{BB962C8B-B14F-4D97-AF65-F5344CB8AC3E}">
        <p14:creationId xmlns:p14="http://schemas.microsoft.com/office/powerpoint/2010/main" val="282320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24</a:t>
            </a:fld>
            <a:endParaRPr lang="en-US"/>
          </a:p>
        </p:txBody>
      </p:sp>
    </p:spTree>
    <p:extLst>
      <p:ext uri="{BB962C8B-B14F-4D97-AF65-F5344CB8AC3E}">
        <p14:creationId xmlns:p14="http://schemas.microsoft.com/office/powerpoint/2010/main" val="1368428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reuse the reduce example from</a:t>
            </a:r>
            <a:r>
              <a:rPr lang="en-US" baseline="0" dirty="0" smtClean="0"/>
              <a:t> earlier. </a:t>
            </a:r>
          </a:p>
          <a:p>
            <a:endParaRPr lang="en-US" baseline="0" dirty="0" smtClean="0"/>
          </a:p>
          <a:p>
            <a:r>
              <a:rPr lang="en-US" baseline="0" dirty="0" smtClean="0"/>
              <a:t>To </a:t>
            </a:r>
            <a:r>
              <a:rPr lang="en-US" baseline="0" dirty="0" err="1" smtClean="0"/>
              <a:t>typecheck</a:t>
            </a:r>
            <a:r>
              <a:rPr lang="en-US" baseline="0" dirty="0" smtClean="0"/>
              <a:t> this function we need to be able to assign a type to its </a:t>
            </a:r>
            <a:r>
              <a:rPr lang="en-US" baseline="0" dirty="0" err="1" smtClean="0"/>
              <a:t>subexpressions</a:t>
            </a:r>
            <a:endParaRPr lang="en-US" baseline="0" dirty="0" smtClean="0"/>
          </a:p>
          <a:p>
            <a:endParaRPr lang="en-US" baseline="0" dirty="0" smtClean="0"/>
          </a:p>
          <a:p>
            <a:r>
              <a:rPr lang="en-US" baseline="0" dirty="0" smtClean="0"/>
              <a:t>So lets see what type we can assign to variable </a:t>
            </a:r>
            <a:r>
              <a:rPr lang="en-US" baseline="0" dirty="0" err="1" smtClean="0"/>
              <a:t>i</a:t>
            </a:r>
            <a:r>
              <a:rPr lang="en-US" baseline="0" dirty="0" smtClean="0"/>
              <a:t>.</a:t>
            </a:r>
          </a:p>
          <a:p>
            <a:endParaRPr lang="en-US" baseline="0" dirty="0" smtClean="0"/>
          </a:p>
          <a:p>
            <a:r>
              <a:rPr lang="en-US" baseline="0" dirty="0" smtClean="0"/>
              <a:t>To make things easier lets first expand the for loop into a while loop</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25</a:t>
            </a:fld>
            <a:endParaRPr lang="en-US"/>
          </a:p>
        </p:txBody>
      </p:sp>
    </p:spTree>
    <p:extLst>
      <p:ext uri="{BB962C8B-B14F-4D97-AF65-F5344CB8AC3E}">
        <p14:creationId xmlns:p14="http://schemas.microsoft.com/office/powerpoint/2010/main" val="322270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different</a:t>
            </a:r>
            <a:r>
              <a:rPr lang="en-US" baseline="0" dirty="0" smtClean="0"/>
              <a:t> versions of </a:t>
            </a:r>
            <a:r>
              <a:rPr lang="en-US" baseline="0" dirty="0" err="1" smtClean="0"/>
              <a:t>i</a:t>
            </a:r>
            <a:r>
              <a:rPr lang="en-US" baseline="0" dirty="0" smtClean="0"/>
              <a:t> for each color that we used earlier.</a:t>
            </a:r>
          </a:p>
          <a:p>
            <a:endParaRPr lang="en-US" baseline="0" dirty="0" smtClean="0"/>
          </a:p>
          <a:p>
            <a:r>
              <a:rPr lang="en-US" baseline="0" dirty="0" smtClean="0"/>
              <a:t>So now we no longer need the coloring.</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33</a:t>
            </a:fld>
            <a:endParaRPr lang="en-US"/>
          </a:p>
        </p:txBody>
      </p:sp>
    </p:spTree>
    <p:extLst>
      <p:ext uri="{BB962C8B-B14F-4D97-AF65-F5344CB8AC3E}">
        <p14:creationId xmlns:p14="http://schemas.microsoft.com/office/powerpoint/2010/main" val="2358289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version has a precise type</a:t>
            </a:r>
            <a:r>
              <a:rPr lang="en-US" baseline="0" dirty="0" smtClean="0"/>
              <a:t> and gets assigned once.</a:t>
            </a:r>
            <a:endParaRPr lang="en-US" dirty="0" smtClean="0"/>
          </a:p>
          <a:p>
            <a:endParaRPr lang="en-US" dirty="0" smtClean="0"/>
          </a:p>
          <a:p>
            <a:r>
              <a:rPr lang="en-US" dirty="0" smtClean="0"/>
              <a:t>But this transformation is quite well-known</a:t>
            </a:r>
            <a:r>
              <a:rPr lang="en-US" baseline="0" dirty="0" smtClean="0"/>
              <a:t> from the compiler’s literature and is called Static Single Assignment form (SSA for short)</a:t>
            </a:r>
          </a:p>
          <a:p>
            <a:endParaRPr lang="en-US" baseline="0" dirty="0" smtClean="0"/>
          </a:p>
          <a:p>
            <a:r>
              <a:rPr lang="en-US" dirty="0" smtClean="0"/>
              <a:t>So what remains now is to convince ourselves</a:t>
            </a:r>
            <a:r>
              <a:rPr lang="en-US" baseline="0" dirty="0" smtClean="0"/>
              <a:t> that the typing on the right respects the constraints imposed by the program</a:t>
            </a:r>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35</a:t>
            </a:fld>
            <a:endParaRPr lang="en-US"/>
          </a:p>
        </p:txBody>
      </p:sp>
    </p:spTree>
    <p:extLst>
      <p:ext uri="{BB962C8B-B14F-4D97-AF65-F5344CB8AC3E}">
        <p14:creationId xmlns:p14="http://schemas.microsoft.com/office/powerpoint/2010/main" val="382163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program analysis assignments usually generate some kind of constraint</a:t>
            </a:r>
          </a:p>
          <a:p>
            <a:endParaRPr lang="en-US" baseline="0" dirty="0" smtClean="0"/>
          </a:p>
          <a:p>
            <a:r>
              <a:rPr lang="en-US" baseline="0" dirty="0" smtClean="0"/>
              <a:t>In particular, an assignment of the form: x = e, generates a constraint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36</a:t>
            </a:fld>
            <a:endParaRPr lang="en-US"/>
          </a:p>
        </p:txBody>
      </p:sp>
    </p:spTree>
    <p:extLst>
      <p:ext uri="{BB962C8B-B14F-4D97-AF65-F5344CB8AC3E}">
        <p14:creationId xmlns:p14="http://schemas.microsoft.com/office/powerpoint/2010/main" val="1603428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in mind</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37</a:t>
            </a:fld>
            <a:endParaRPr lang="en-US"/>
          </a:p>
        </p:txBody>
      </p:sp>
    </p:spTree>
    <p:extLst>
      <p:ext uri="{BB962C8B-B14F-4D97-AF65-F5344CB8AC3E}">
        <p14:creationId xmlns:p14="http://schemas.microsoft.com/office/powerpoint/2010/main" val="103439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a:t>
            </a:r>
            <a:r>
              <a:rPr lang="en-US" baseline="0" dirty="0" smtClean="0"/>
              <a:t> </a:t>
            </a:r>
            <a:r>
              <a:rPr lang="en-US" dirty="0" smtClean="0"/>
              <a:t>we notice that there is no</a:t>
            </a:r>
            <a:r>
              <a:rPr lang="en-US" baseline="0" dirty="0" smtClean="0"/>
              <a:t> explicit assignment </a:t>
            </a:r>
            <a:r>
              <a:rPr lang="en-US" dirty="0" smtClean="0"/>
              <a:t>to i2.</a:t>
            </a:r>
            <a:r>
              <a:rPr lang="en-US" baseline="0" dirty="0" smtClean="0"/>
              <a:t> </a:t>
            </a:r>
          </a:p>
          <a:p>
            <a:endParaRPr lang="en-US" baseline="0" dirty="0" smtClean="0"/>
          </a:p>
          <a:p>
            <a:r>
              <a:rPr lang="en-US" baseline="0" dirty="0" smtClean="0"/>
              <a:t>This is because </a:t>
            </a:r>
            <a:r>
              <a:rPr lang="en-US" baseline="0" dirty="0" err="1" smtClean="0"/>
              <a:t>i</a:t>
            </a:r>
            <a:r>
              <a:rPr lang="en-US" baseline="0" dirty="0" smtClean="0"/>
              <a:t> is a loop induction variable and i2 is the phi variable that corresponds to it, so it gathers values from before the loop and at the end of the loop body (from i1 and i3 respectively)</a:t>
            </a:r>
          </a:p>
        </p:txBody>
      </p:sp>
      <p:sp>
        <p:nvSpPr>
          <p:cNvPr id="4" name="Slide Number Placeholder 3"/>
          <p:cNvSpPr>
            <a:spLocks noGrp="1"/>
          </p:cNvSpPr>
          <p:nvPr>
            <p:ph type="sldNum" sz="quarter" idx="10"/>
          </p:nvPr>
        </p:nvSpPr>
        <p:spPr/>
        <p:txBody>
          <a:bodyPr/>
          <a:lstStyle/>
          <a:p>
            <a:fld id="{F22DEAED-8E48-408E-9894-D02FBC98328C}" type="slidenum">
              <a:rPr lang="en-US" smtClean="0"/>
              <a:t>38</a:t>
            </a:fld>
            <a:endParaRPr lang="en-US"/>
          </a:p>
        </p:txBody>
      </p:sp>
    </p:spTree>
    <p:extLst>
      <p:ext uri="{BB962C8B-B14F-4D97-AF65-F5344CB8AC3E}">
        <p14:creationId xmlns:p14="http://schemas.microsoft.com/office/powerpoint/2010/main" val="1479620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the type for i3 is also a subtype for the type of</a:t>
            </a:r>
            <a:r>
              <a:rPr lang="en-US" baseline="0" dirty="0" smtClean="0"/>
              <a:t> i2, but note here that the last constraint is guarded by a loop condition predicate, which encodes path sensitivity.</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39</a:t>
            </a:fld>
            <a:endParaRPr lang="en-US"/>
          </a:p>
        </p:txBody>
      </p:sp>
    </p:spTree>
    <p:extLst>
      <p:ext uri="{BB962C8B-B14F-4D97-AF65-F5344CB8AC3E}">
        <p14:creationId xmlns:p14="http://schemas.microsoft.com/office/powerpoint/2010/main" val="2512520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won’t go into details as to:</a:t>
            </a:r>
          </a:p>
          <a:p>
            <a:pPr marL="171450" indent="-171450">
              <a:buFontTx/>
              <a:buChar char="-"/>
            </a:pPr>
            <a:r>
              <a:rPr lang="en-US" baseline="0" dirty="0" smtClean="0"/>
              <a:t>How these constraint systems are solved, or</a:t>
            </a:r>
          </a:p>
          <a:p>
            <a:pPr marL="171450" indent="-171450">
              <a:buFontTx/>
              <a:buChar char="-"/>
            </a:pPr>
            <a:r>
              <a:rPr lang="en-US" baseline="0" dirty="0" smtClean="0"/>
              <a:t>How we can infer loop invariants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 details can be found in refinement type literature</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F22DEAED-8E48-408E-9894-D02FBC98328C}" type="slidenum">
              <a:rPr lang="en-US" smtClean="0"/>
              <a:t>44</a:t>
            </a:fld>
            <a:endParaRPr lang="en-US"/>
          </a:p>
        </p:txBody>
      </p:sp>
    </p:spTree>
    <p:extLst>
      <p:ext uri="{BB962C8B-B14F-4D97-AF65-F5344CB8AC3E}">
        <p14:creationId xmlns:p14="http://schemas.microsoft.com/office/powerpoint/2010/main" val="344453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language that we focus on is </a:t>
            </a:r>
            <a:r>
              <a:rPr lang="en-US" baseline="0" dirty="0" err="1" smtClean="0"/>
              <a:t>TypeScript</a:t>
            </a:r>
            <a:r>
              <a:rPr lang="en-US" baseline="0" dirty="0" smtClean="0"/>
              <a:t>,</a:t>
            </a:r>
          </a:p>
          <a:p>
            <a:endParaRPr lang="en-US" baseline="0" dirty="0" smtClean="0"/>
          </a:p>
          <a:p>
            <a:pPr marL="0" indent="0">
              <a:buFontTx/>
              <a:buNone/>
            </a:pPr>
            <a:r>
              <a:rPr lang="en-US" baseline="0" dirty="0" smtClean="0"/>
              <a:t>A widely used language that looks a lot like and compiles down to JS</a:t>
            </a:r>
          </a:p>
          <a:p>
            <a:pPr marL="0" indent="0">
              <a:buFontTx/>
              <a:buNone/>
            </a:pPr>
            <a:endParaRPr lang="en-US" baseline="0" dirty="0" smtClean="0"/>
          </a:p>
          <a:p>
            <a:pPr marL="0" indent="0">
              <a:buFontTx/>
              <a:buNone/>
            </a:pPr>
            <a:r>
              <a:rPr lang="en-US" baseline="0" dirty="0" smtClean="0"/>
              <a:t>But that also has a number of interesting features from a programming language point of view:</a:t>
            </a:r>
          </a:p>
          <a:p>
            <a:pPr marL="171450" indent="-171450">
              <a:buFontTx/>
              <a:buChar char="-"/>
            </a:pPr>
            <a:r>
              <a:rPr lang="en-US" baseline="0" dirty="0" smtClean="0"/>
              <a:t>HO functions</a:t>
            </a:r>
          </a:p>
          <a:p>
            <a:pPr marL="171450" indent="-171450">
              <a:buFontTx/>
              <a:buChar char="-"/>
            </a:pPr>
            <a:r>
              <a:rPr lang="en-US" baseline="0" dirty="0" smtClean="0"/>
              <a:t>OO</a:t>
            </a:r>
          </a:p>
          <a:p>
            <a:pPr marL="171450" indent="-171450">
              <a:buFontTx/>
              <a:buChar char="-"/>
            </a:pPr>
            <a:r>
              <a:rPr lang="en-US" baseline="0" dirty="0" smtClean="0"/>
              <a:t>A </a:t>
            </a:r>
            <a:r>
              <a:rPr lang="en-US" baseline="0" dirty="0" err="1" smtClean="0"/>
              <a:t>sophiscticated</a:t>
            </a:r>
            <a:r>
              <a:rPr lang="en-US" baseline="0" dirty="0" smtClean="0"/>
              <a:t> type system </a:t>
            </a:r>
          </a:p>
          <a:p>
            <a:pPr marL="0" indent="0">
              <a:buFontTx/>
              <a:buNone/>
            </a:pPr>
            <a:r>
              <a:rPr lang="en-US" baseline="0" dirty="0" smtClean="0"/>
              <a:t>and so on</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3</a:t>
            </a:fld>
            <a:endParaRPr lang="en-US"/>
          </a:p>
        </p:txBody>
      </p:sp>
    </p:spTree>
    <p:extLst>
      <p:ext uri="{BB962C8B-B14F-4D97-AF65-F5344CB8AC3E}">
        <p14:creationId xmlns:p14="http://schemas.microsoft.com/office/powerpoint/2010/main" val="406864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48</a:t>
            </a:fld>
            <a:endParaRPr lang="en-US"/>
          </a:p>
        </p:txBody>
      </p:sp>
    </p:spTree>
    <p:extLst>
      <p:ext uri="{BB962C8B-B14F-4D97-AF65-F5344CB8AC3E}">
        <p14:creationId xmlns:p14="http://schemas.microsoft.com/office/powerpoint/2010/main" val="3208238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problem</a:t>
            </a:r>
            <a:r>
              <a:rPr lang="en-US" baseline="0" dirty="0" smtClean="0"/>
              <a:t> here is that stale checks break value reasoning</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49</a:t>
            </a:fld>
            <a:endParaRPr lang="en-US"/>
          </a:p>
        </p:txBody>
      </p:sp>
    </p:spTree>
    <p:extLst>
      <p:ext uri="{BB962C8B-B14F-4D97-AF65-F5344CB8AC3E}">
        <p14:creationId xmlns:p14="http://schemas.microsoft.com/office/powerpoint/2010/main" val="1479715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avoid situations like this,</a:t>
            </a:r>
            <a:r>
              <a:rPr lang="en-US" baseline="0" dirty="0" smtClean="0"/>
              <a:t> we have extended our type system to enforce …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50</a:t>
            </a:fld>
            <a:endParaRPr lang="en-US"/>
          </a:p>
        </p:txBody>
      </p:sp>
    </p:spTree>
    <p:extLst>
      <p:ext uri="{BB962C8B-B14F-4D97-AF65-F5344CB8AC3E}">
        <p14:creationId xmlns:p14="http://schemas.microsoft.com/office/powerpoint/2010/main" val="1125368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a:t>
            </a:r>
            <a:r>
              <a:rPr lang="en-US" baseline="0" dirty="0" smtClean="0"/>
              <a:t> a long line of research in guaranteeing immutability from simple type system extensions to rely-guarantee protocols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51</a:t>
            </a:fld>
            <a:endParaRPr lang="en-US"/>
          </a:p>
        </p:txBody>
      </p:sp>
    </p:spTree>
    <p:extLst>
      <p:ext uri="{BB962C8B-B14F-4D97-AF65-F5344CB8AC3E}">
        <p14:creationId xmlns:p14="http://schemas.microsoft.com/office/powerpoint/2010/main" val="3613487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system we chose to employ Immutability Generic Java,</a:t>
            </a:r>
            <a:r>
              <a:rPr lang="en-US" baseline="0" dirty="0" smtClean="0"/>
              <a:t> since it</a:t>
            </a:r>
          </a:p>
          <a:p>
            <a:endParaRPr lang="en-US" baseline="0" dirty="0" smtClean="0"/>
          </a:p>
          <a:p>
            <a:pPr marL="171450" indent="-171450">
              <a:buFontTx/>
              <a:buChar char="-"/>
            </a:pPr>
            <a:r>
              <a:rPr lang="en-US" baseline="0" dirty="0" smtClean="0"/>
              <a:t>Is a relatively simple extension to our type system </a:t>
            </a:r>
          </a:p>
          <a:p>
            <a:pPr marL="171450" indent="-171450">
              <a:buFontTx/>
              <a:buChar char="-"/>
            </a:pPr>
            <a:r>
              <a:rPr lang="en-US" baseline="0" dirty="0" smtClean="0"/>
              <a:t>Works at the base type level and the refinement reasoning can leverage the immutability guarantees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52</a:t>
            </a:fld>
            <a:endParaRPr lang="en-US"/>
          </a:p>
        </p:txBody>
      </p:sp>
    </p:spTree>
    <p:extLst>
      <p:ext uri="{BB962C8B-B14F-4D97-AF65-F5344CB8AC3E}">
        <p14:creationId xmlns:p14="http://schemas.microsoft.com/office/powerpoint/2010/main" val="200903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Mutability</a:t>
            </a:r>
            <a:r>
              <a:rPr lang="en-US" baseline="0" dirty="0" smtClean="0"/>
              <a:t> gets encoded as a type parameter</a:t>
            </a:r>
          </a:p>
          <a:p>
            <a:endParaRPr lang="en-US" baseline="0" dirty="0" smtClean="0"/>
          </a:p>
          <a:p>
            <a:r>
              <a:rPr lang="en-US" baseline="0" dirty="0" smtClean="0"/>
              <a:t>Mutability modifiers form an type hierarchy and </a:t>
            </a:r>
          </a:p>
          <a:p>
            <a:endParaRPr lang="en-US" baseline="0" dirty="0" smtClean="0"/>
          </a:p>
          <a:p>
            <a:r>
              <a:rPr lang="en-US" baseline="0" dirty="0" smtClean="0"/>
              <a:t>Denote what modifying permission the current or other references have on the referenced object.</a:t>
            </a:r>
          </a:p>
          <a:p>
            <a:endParaRPr lang="en-US" baseline="0" dirty="0" smtClean="0"/>
          </a:p>
          <a:p>
            <a:r>
              <a:rPr lang="en-US" baseline="0" dirty="0" smtClean="0"/>
              <a:t>Crucially, we only allow immutable portions to reside in refinements.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53</a:t>
            </a:fld>
            <a:endParaRPr lang="en-US"/>
          </a:p>
        </p:txBody>
      </p:sp>
    </p:spTree>
    <p:extLst>
      <p:ext uri="{BB962C8B-B14F-4D97-AF65-F5344CB8AC3E}">
        <p14:creationId xmlns:p14="http://schemas.microsoft.com/office/powerpoint/2010/main" val="1304535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see what happens in</a:t>
            </a:r>
            <a:r>
              <a:rPr lang="en-US" baseline="0" dirty="0" smtClean="0"/>
              <a:t> </a:t>
            </a:r>
            <a:r>
              <a:rPr lang="en-US" dirty="0" smtClean="0"/>
              <a:t>the version that calls pop</a:t>
            </a:r>
            <a:r>
              <a:rPr lang="en-US" baseline="0" dirty="0" smtClean="0"/>
              <a:t> on a before accessing the index </a:t>
            </a:r>
            <a:r>
              <a:rPr lang="en-US" baseline="0" dirty="0" err="1" smtClean="0"/>
              <a:t>i</a:t>
            </a:r>
            <a:r>
              <a:rPr lang="en-US" baseline="0" dirty="0" smtClean="0"/>
              <a:t>.</a:t>
            </a:r>
          </a:p>
          <a:p>
            <a:endParaRPr lang="en-US" baseline="0" dirty="0" smtClean="0"/>
          </a:p>
          <a:p>
            <a:r>
              <a:rPr lang="en-US" baseline="0" dirty="0" smtClean="0"/>
              <a:t>We modify our array spec so that pop may only be applied on mutable receivers </a:t>
            </a:r>
          </a:p>
          <a:p>
            <a:endParaRPr lang="en-US" baseline="0" dirty="0" smtClean="0"/>
          </a:p>
          <a:p>
            <a:r>
              <a:rPr lang="en-US" baseline="0" dirty="0" smtClean="0"/>
              <a:t>and hence the call to pop will be flagged as an error.</a:t>
            </a:r>
          </a:p>
        </p:txBody>
      </p:sp>
      <p:sp>
        <p:nvSpPr>
          <p:cNvPr id="4" name="Slide Number Placeholder 3"/>
          <p:cNvSpPr>
            <a:spLocks noGrp="1"/>
          </p:cNvSpPr>
          <p:nvPr>
            <p:ph type="sldNum" sz="quarter" idx="10"/>
          </p:nvPr>
        </p:nvSpPr>
        <p:spPr/>
        <p:txBody>
          <a:bodyPr/>
          <a:lstStyle/>
          <a:p>
            <a:fld id="{F22DEAED-8E48-408E-9894-D02FBC98328C}" type="slidenum">
              <a:rPr lang="en-US" smtClean="0"/>
              <a:t>54</a:t>
            </a:fld>
            <a:endParaRPr lang="en-US"/>
          </a:p>
        </p:txBody>
      </p:sp>
    </p:spTree>
    <p:extLst>
      <p:ext uri="{BB962C8B-B14F-4D97-AF65-F5344CB8AC3E}">
        <p14:creationId xmlns:p14="http://schemas.microsoft.com/office/powerpoint/2010/main" val="660017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function can reflect </a:t>
            </a:r>
            <a:r>
              <a:rPr lang="en-US" baseline="0" dirty="0" smtClean="0"/>
              <a:t>upon and behaves according to the types of its arguments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57</a:t>
            </a:fld>
            <a:endParaRPr lang="en-US"/>
          </a:p>
        </p:txBody>
      </p:sp>
    </p:spTree>
    <p:extLst>
      <p:ext uri="{BB962C8B-B14F-4D97-AF65-F5344CB8AC3E}">
        <p14:creationId xmlns:p14="http://schemas.microsoft.com/office/powerpoint/2010/main" val="2246033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the first question we need to keep in mind that the analysis we’ve been talking about so</a:t>
            </a:r>
            <a:r>
              <a:rPr lang="en-US" baseline="0" dirty="0" smtClean="0"/>
              <a:t> far contain two parts:</a:t>
            </a:r>
          </a:p>
          <a:p>
            <a:endParaRPr lang="en-US" baseline="0" dirty="0" smtClean="0"/>
          </a:p>
          <a:p>
            <a:pPr marL="171450" indent="-171450">
              <a:buFontTx/>
              <a:buChar char="-"/>
            </a:pPr>
            <a:r>
              <a:rPr lang="en-US" baseline="0" dirty="0" smtClean="0"/>
              <a:t>A type analysis part that deals with the base types, and</a:t>
            </a:r>
          </a:p>
          <a:p>
            <a:pPr marL="171450" indent="-171450">
              <a:buFontTx/>
              <a:buChar char="-"/>
            </a:pPr>
            <a:r>
              <a:rPr lang="en-US" baseline="0" dirty="0" smtClean="0"/>
              <a:t>A value analysis part that is expressed through the refinements</a:t>
            </a:r>
          </a:p>
          <a:p>
            <a:pPr marL="171450" indent="-171450">
              <a:buFontTx/>
              <a:buChar char="-"/>
            </a:pPr>
            <a:endParaRPr lang="en-US" baseline="0" dirty="0" smtClean="0"/>
          </a:p>
          <a:p>
            <a:pPr marL="0" indent="0">
              <a:buFontTx/>
              <a:buNone/>
            </a:pPr>
            <a:r>
              <a:rPr lang="en-US" baseline="0" dirty="0" smtClean="0"/>
              <a:t>This circular dependency may complicate formal reasoning and implementation</a:t>
            </a:r>
          </a:p>
        </p:txBody>
      </p:sp>
      <p:sp>
        <p:nvSpPr>
          <p:cNvPr id="4" name="Slide Number Placeholder 3"/>
          <p:cNvSpPr>
            <a:spLocks noGrp="1"/>
          </p:cNvSpPr>
          <p:nvPr>
            <p:ph type="sldNum" sz="quarter" idx="10"/>
          </p:nvPr>
        </p:nvSpPr>
        <p:spPr/>
        <p:txBody>
          <a:bodyPr/>
          <a:lstStyle/>
          <a:p>
            <a:fld id="{F22DEAED-8E48-408E-9894-D02FBC98328C}" type="slidenum">
              <a:rPr lang="en-US" smtClean="0"/>
              <a:t>59</a:t>
            </a:fld>
            <a:endParaRPr lang="en-US"/>
          </a:p>
        </p:txBody>
      </p:sp>
    </p:spTree>
    <p:extLst>
      <p:ext uri="{BB962C8B-B14F-4D97-AF65-F5344CB8AC3E}">
        <p14:creationId xmlns:p14="http://schemas.microsoft.com/office/powerpoint/2010/main" val="825763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graph shows how many files that had overloaded functions. The upper line is including optional arguments as overloaded cases.</a:t>
            </a:r>
          </a:p>
          <a:p>
            <a:endParaRPr lang="en-US" baseline="0" dirty="0" smtClean="0"/>
          </a:p>
          <a:p>
            <a:r>
              <a:rPr lang="en-US" baseline="0" dirty="0" smtClean="0"/>
              <a:t>One take away from this is that in a quarter of the files 25 of the functions were overloaded – which is a 60% if we include optional arguments.</a:t>
            </a:r>
          </a:p>
        </p:txBody>
      </p:sp>
      <p:sp>
        <p:nvSpPr>
          <p:cNvPr id="4" name="Slide Number Placeholder 3"/>
          <p:cNvSpPr>
            <a:spLocks noGrp="1"/>
          </p:cNvSpPr>
          <p:nvPr>
            <p:ph type="sldNum" sz="quarter" idx="10"/>
          </p:nvPr>
        </p:nvSpPr>
        <p:spPr/>
        <p:txBody>
          <a:bodyPr/>
          <a:lstStyle/>
          <a:p>
            <a:fld id="{F22DEAED-8E48-408E-9894-D02FBC98328C}" type="slidenum">
              <a:rPr lang="en-US" smtClean="0"/>
              <a:t>60</a:t>
            </a:fld>
            <a:endParaRPr lang="en-US"/>
          </a:p>
        </p:txBody>
      </p:sp>
    </p:spTree>
    <p:extLst>
      <p:ext uri="{BB962C8B-B14F-4D97-AF65-F5344CB8AC3E}">
        <p14:creationId xmlns:p14="http://schemas.microsoft.com/office/powerpoint/2010/main" val="367330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static analysis </a:t>
            </a:r>
            <a:r>
              <a:rPr lang="en-US" baseline="0" dirty="0" smtClean="0"/>
              <a:t>system in the sense that </a:t>
            </a:r>
          </a:p>
          <a:p>
            <a:pPr marL="171450" indent="-171450">
              <a:buFontTx/>
              <a:buChar char="-"/>
            </a:pPr>
            <a:r>
              <a:rPr lang="en-US" baseline="0" dirty="0" smtClean="0"/>
              <a:t>Verifies programs against certain specifications </a:t>
            </a:r>
          </a:p>
          <a:p>
            <a:pPr marL="171450" indent="-171450">
              <a:buFontTx/>
              <a:buChar char="-"/>
            </a:pPr>
            <a:r>
              <a:rPr lang="en-US" baseline="0" dirty="0" smtClean="0"/>
              <a:t>These type specification can be used as documentation</a:t>
            </a:r>
          </a:p>
          <a:p>
            <a:pPr marL="171450" indent="-171450">
              <a:buFontTx/>
              <a:buChar char="-"/>
            </a:pPr>
            <a:r>
              <a:rPr lang="en-US" baseline="0" dirty="0" smtClean="0"/>
              <a:t>And does not incur a runtime overhead as it runs at compile time</a:t>
            </a:r>
          </a:p>
        </p:txBody>
      </p:sp>
      <p:sp>
        <p:nvSpPr>
          <p:cNvPr id="4" name="Slide Number Placeholder 3"/>
          <p:cNvSpPr>
            <a:spLocks noGrp="1"/>
          </p:cNvSpPr>
          <p:nvPr>
            <p:ph type="sldNum" sz="quarter" idx="10"/>
          </p:nvPr>
        </p:nvSpPr>
        <p:spPr/>
        <p:txBody>
          <a:bodyPr/>
          <a:lstStyle/>
          <a:p>
            <a:fld id="{F22DEAED-8E48-408E-9894-D02FBC98328C}" type="slidenum">
              <a:rPr lang="en-US" smtClean="0"/>
              <a:t>4</a:t>
            </a:fld>
            <a:endParaRPr lang="en-US"/>
          </a:p>
        </p:txBody>
      </p:sp>
    </p:spTree>
    <p:extLst>
      <p:ext uri="{BB962C8B-B14F-4D97-AF65-F5344CB8AC3E}">
        <p14:creationId xmlns:p14="http://schemas.microsoft.com/office/powerpoint/2010/main" val="10942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a technique called</a:t>
            </a:r>
            <a:r>
              <a:rPr lang="en-US" baseline="0" dirty="0" smtClean="0"/>
              <a:t> “Two-Phased Typing” that we presented at ECOOP last year.</a:t>
            </a:r>
          </a:p>
          <a:p>
            <a:endParaRPr lang="en-US" baseline="0" dirty="0" smtClean="0"/>
          </a:p>
          <a:p>
            <a:r>
              <a:rPr lang="en-US" baseline="0" dirty="0" smtClean="0"/>
              <a:t>We start with an overloaded function and make clones of the body for each one of the overloads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22DEAED-8E48-408E-9894-D02FBC98328C}" type="slidenum">
              <a:rPr lang="en-US" smtClean="0"/>
              <a:t>61</a:t>
            </a:fld>
            <a:endParaRPr lang="en-US"/>
          </a:p>
        </p:txBody>
      </p:sp>
    </p:spTree>
    <p:extLst>
      <p:ext uri="{BB962C8B-B14F-4D97-AF65-F5344CB8AC3E}">
        <p14:creationId xmlns:p14="http://schemas.microsoft.com/office/powerpoint/2010/main" val="144553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check each body under it’s clone signature</a:t>
            </a:r>
          </a:p>
          <a:p>
            <a:r>
              <a:rPr lang="en-US" dirty="0" smtClean="0"/>
              <a:t>At certain cases checking will fail due to </a:t>
            </a:r>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62</a:t>
            </a:fld>
            <a:endParaRPr lang="en-US"/>
          </a:p>
        </p:txBody>
      </p:sp>
    </p:spTree>
    <p:extLst>
      <p:ext uri="{BB962C8B-B14F-4D97-AF65-F5344CB8AC3E}">
        <p14:creationId xmlns:p14="http://schemas.microsoft.com/office/powerpoint/2010/main" val="1917587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63</a:t>
            </a:fld>
            <a:endParaRPr lang="en-US"/>
          </a:p>
        </p:txBody>
      </p:sp>
    </p:spTree>
    <p:extLst>
      <p:ext uri="{BB962C8B-B14F-4D97-AF65-F5344CB8AC3E}">
        <p14:creationId xmlns:p14="http://schemas.microsoft.com/office/powerpoint/2010/main" val="3995734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second phase we perform refinement checking,</a:t>
            </a:r>
          </a:p>
          <a:p>
            <a:endParaRPr lang="en-US" baseline="0" dirty="0" smtClean="0"/>
          </a:p>
          <a:p>
            <a:r>
              <a:rPr lang="en-US" baseline="0" dirty="0" smtClean="0"/>
              <a:t>where thanks to flow and path-sensitivity, we can prove that we indeed have dead code</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64</a:t>
            </a:fld>
            <a:endParaRPr lang="en-US"/>
          </a:p>
        </p:txBody>
      </p:sp>
    </p:spTree>
    <p:extLst>
      <p:ext uri="{BB962C8B-B14F-4D97-AF65-F5344CB8AC3E}">
        <p14:creationId xmlns:p14="http://schemas.microsoft.com/office/powerpoint/2010/main" val="112168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off with</a:t>
            </a:r>
            <a:r>
              <a:rPr lang="en-US" baseline="0" dirty="0" smtClean="0"/>
              <a:t> a brief description of our benchmark suite. </a:t>
            </a:r>
          </a:p>
          <a:p>
            <a:endParaRPr lang="en-US" baseline="0" dirty="0" smtClean="0"/>
          </a:p>
          <a:p>
            <a:r>
              <a:rPr lang="en-US" baseline="0" dirty="0" smtClean="0"/>
              <a:t>This includes…</a:t>
            </a:r>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67</a:t>
            </a:fld>
            <a:endParaRPr lang="en-US"/>
          </a:p>
        </p:txBody>
      </p:sp>
    </p:spTree>
    <p:extLst>
      <p:ext uri="{BB962C8B-B14F-4D97-AF65-F5344CB8AC3E}">
        <p14:creationId xmlns:p14="http://schemas.microsoft.com/office/powerpoint/2010/main" val="20970288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tests taken</a:t>
            </a:r>
            <a:r>
              <a:rPr lang="en-US" baseline="0" dirty="0" smtClean="0"/>
              <a:t> from Google’s Octane benchmark suite, including </a:t>
            </a:r>
            <a:r>
              <a:rPr lang="en-US" baseline="0" dirty="0" err="1" smtClean="0"/>
              <a:t>navier</a:t>
            </a:r>
            <a:r>
              <a:rPr lang="en-US" baseline="0" dirty="0" smtClean="0"/>
              <a:t>-stokes, Richards, splay and </a:t>
            </a:r>
            <a:r>
              <a:rPr lang="en-US" baseline="0" dirty="0" err="1" smtClean="0"/>
              <a:t>raytrace</a:t>
            </a:r>
            <a:endParaRPr lang="en-US" baseline="0" dirty="0" smtClean="0"/>
          </a:p>
        </p:txBody>
      </p:sp>
      <p:sp>
        <p:nvSpPr>
          <p:cNvPr id="4" name="Slide Number Placeholder 3"/>
          <p:cNvSpPr>
            <a:spLocks noGrp="1"/>
          </p:cNvSpPr>
          <p:nvPr>
            <p:ph type="sldNum" sz="quarter" idx="10"/>
          </p:nvPr>
        </p:nvSpPr>
        <p:spPr/>
        <p:txBody>
          <a:bodyPr/>
          <a:lstStyle/>
          <a:p>
            <a:fld id="{F22DEAED-8E48-408E-9894-D02FBC98328C}" type="slidenum">
              <a:rPr lang="en-US" smtClean="0"/>
              <a:t>68</a:t>
            </a:fld>
            <a:endParaRPr lang="en-US"/>
          </a:p>
        </p:txBody>
      </p:sp>
    </p:spTree>
    <p:extLst>
      <p:ext uri="{BB962C8B-B14F-4D97-AF65-F5344CB8AC3E}">
        <p14:creationId xmlns:p14="http://schemas.microsoft.com/office/powerpoint/2010/main" val="184202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Transducers, a </a:t>
            </a:r>
            <a:r>
              <a:rPr lang="en-US" dirty="0" err="1" smtClean="0"/>
              <a:t>composable</a:t>
            </a:r>
            <a:r>
              <a:rPr lang="en-US" dirty="0" smtClean="0"/>
              <a:t> algorithmic</a:t>
            </a:r>
            <a:r>
              <a:rPr lang="en-US" baseline="0" dirty="0" smtClean="0"/>
              <a:t> transformations library</a:t>
            </a:r>
          </a:p>
        </p:txBody>
      </p:sp>
      <p:sp>
        <p:nvSpPr>
          <p:cNvPr id="4" name="Slide Number Placeholder 3"/>
          <p:cNvSpPr>
            <a:spLocks noGrp="1"/>
          </p:cNvSpPr>
          <p:nvPr>
            <p:ph type="sldNum" sz="quarter" idx="10"/>
          </p:nvPr>
        </p:nvSpPr>
        <p:spPr/>
        <p:txBody>
          <a:bodyPr/>
          <a:lstStyle/>
          <a:p>
            <a:fld id="{F22DEAED-8E48-408E-9894-D02FBC98328C}" type="slidenum">
              <a:rPr lang="en-US" smtClean="0"/>
              <a:t>69</a:t>
            </a:fld>
            <a:endParaRPr lang="en-US"/>
          </a:p>
        </p:txBody>
      </p:sp>
    </p:spTree>
    <p:extLst>
      <p:ext uri="{BB962C8B-B14F-4D97-AF65-F5344CB8AC3E}">
        <p14:creationId xmlns:p14="http://schemas.microsoft.com/office/powerpoint/2010/main" val="2745053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the D3 module that manipulates arrays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70</a:t>
            </a:fld>
            <a:endParaRPr lang="en-US"/>
          </a:p>
        </p:txBody>
      </p:sp>
    </p:spTree>
    <p:extLst>
      <p:ext uri="{BB962C8B-B14F-4D97-AF65-F5344CB8AC3E}">
        <p14:creationId xmlns:p14="http://schemas.microsoft.com/office/powerpoint/2010/main" val="2132193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parts of the typescript compiler</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71</a:t>
            </a:fld>
            <a:endParaRPr lang="en-US"/>
          </a:p>
        </p:txBody>
      </p:sp>
    </p:spTree>
    <p:extLst>
      <p:ext uri="{BB962C8B-B14F-4D97-AF65-F5344CB8AC3E}">
        <p14:creationId xmlns:p14="http://schemas.microsoft.com/office/powerpoint/2010/main" val="956804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tests took less than</a:t>
            </a:r>
            <a:r>
              <a:rPr lang="en-US" baseline="0" dirty="0" smtClean="0"/>
              <a:t> a minute</a:t>
            </a:r>
            <a:endParaRPr lang="en-US" dirty="0" smtClean="0"/>
          </a:p>
          <a:p>
            <a:endParaRPr lang="en-US" dirty="0" smtClean="0"/>
          </a:p>
          <a:p>
            <a:r>
              <a:rPr lang="en-US" dirty="0" err="1" smtClean="0"/>
              <a:t>Navier</a:t>
            </a:r>
            <a:r>
              <a:rPr lang="en-US" baseline="0" dirty="0" smtClean="0"/>
              <a:t> stokes: a</a:t>
            </a:r>
            <a:r>
              <a:rPr lang="en-US" dirty="0" smtClean="0"/>
              <a:t>bout 8 </a:t>
            </a:r>
            <a:r>
              <a:rPr lang="en-US" dirty="0" err="1" smtClean="0"/>
              <a:t>mins</a:t>
            </a:r>
            <a:r>
              <a:rPr lang="en-US" dirty="0" smtClean="0"/>
              <a:t>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73</a:t>
            </a:fld>
            <a:endParaRPr lang="en-US"/>
          </a:p>
        </p:txBody>
      </p:sp>
    </p:spTree>
    <p:extLst>
      <p:ext uri="{BB962C8B-B14F-4D97-AF65-F5344CB8AC3E}">
        <p14:creationId xmlns:p14="http://schemas.microsoft.com/office/powerpoint/2010/main" val="216068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interested in developing</a:t>
            </a:r>
            <a:r>
              <a:rPr lang="en-US" baseline="0" dirty="0" smtClean="0"/>
              <a:t> a tool that:</a:t>
            </a:r>
          </a:p>
          <a:p>
            <a:pPr marL="171450" indent="-171450">
              <a:buFontTx/>
              <a:buChar char="-"/>
            </a:pPr>
            <a:r>
              <a:rPr lang="en-US" baseline="0" dirty="0" smtClean="0"/>
              <a:t>Not only handles a fixed set of type related tests,</a:t>
            </a:r>
          </a:p>
          <a:p>
            <a:pPr marL="171450" indent="-171450">
              <a:buFontTx/>
              <a:buChar char="-"/>
            </a:pPr>
            <a:r>
              <a:rPr lang="en-US" baseline="0" dirty="0" smtClean="0"/>
              <a:t>But also allows us to express:</a:t>
            </a:r>
          </a:p>
          <a:p>
            <a:pPr marL="628650" lvl="1" indent="-171450">
              <a:buFontTx/>
              <a:buChar char="-"/>
            </a:pPr>
            <a:r>
              <a:rPr lang="en-US" baseline="0" dirty="0" smtClean="0"/>
              <a:t>User specified type tests,</a:t>
            </a:r>
          </a:p>
          <a:p>
            <a:pPr marL="628650" lvl="1" indent="-171450">
              <a:buFontTx/>
              <a:buChar char="-"/>
            </a:pPr>
            <a:r>
              <a:rPr lang="en-US" baseline="0" dirty="0" smtClean="0"/>
              <a:t>Security properties</a:t>
            </a:r>
          </a:p>
          <a:p>
            <a:pPr marL="628650" lvl="1" indent="-171450">
              <a:buFontTx/>
              <a:buChar char="-"/>
            </a:pPr>
            <a:r>
              <a:rPr lang="en-US" baseline="0" dirty="0" smtClean="0"/>
              <a:t>And general value related checks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5</a:t>
            </a:fld>
            <a:endParaRPr lang="en-US"/>
          </a:p>
        </p:txBody>
      </p:sp>
    </p:spTree>
    <p:extLst>
      <p:ext uri="{BB962C8B-B14F-4D97-AF65-F5344CB8AC3E}">
        <p14:creationId xmlns:p14="http://schemas.microsoft.com/office/powerpoint/2010/main" val="4252245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properties that we checked in each benchmark include </a:t>
            </a:r>
          </a:p>
          <a:p>
            <a:endParaRPr lang="en-US" baseline="0" dirty="0" smtClean="0"/>
          </a:p>
          <a:p>
            <a:r>
              <a:rPr lang="en-US" baseline="0" dirty="0" smtClean="0"/>
              <a:t>The standard: property accesses, array bounds, checks, and overloads in the way I mentioned earlier.</a:t>
            </a:r>
          </a:p>
          <a:p>
            <a:endParaRPr lang="en-US" baseline="0" dirty="0" smtClean="0"/>
          </a:p>
          <a:p>
            <a:r>
              <a:rPr lang="en-US" baseline="0" dirty="0" smtClean="0"/>
              <a:t>But also </a:t>
            </a:r>
            <a:r>
              <a:rPr lang="en-US" baseline="0" dirty="0" err="1" smtClean="0"/>
              <a:t>downcasts</a:t>
            </a:r>
            <a:r>
              <a:rPr lang="en-US" baseline="0" dirty="0" smtClean="0"/>
              <a:t> and user specified properties</a:t>
            </a:r>
          </a:p>
          <a:p>
            <a:endParaRPr lang="en-US" baseline="0" dirty="0" smtClean="0"/>
          </a:p>
          <a:p>
            <a:r>
              <a:rPr lang="en-US" baseline="0" dirty="0" smtClean="0"/>
              <a:t>For the end I’m </a:t>
            </a:r>
            <a:r>
              <a:rPr lang="en-US" baseline="0" dirty="0" err="1" smtClean="0"/>
              <a:t>gonna</a:t>
            </a:r>
            <a:r>
              <a:rPr lang="en-US" baseline="0" dirty="0" smtClean="0"/>
              <a:t> show how we can prove </a:t>
            </a:r>
            <a:r>
              <a:rPr lang="en-US" baseline="0" dirty="0" err="1" smtClean="0"/>
              <a:t>downcasts</a:t>
            </a:r>
            <a:r>
              <a:rPr lang="en-US" baseline="0" dirty="0" smtClean="0"/>
              <a:t> safe when they are combined with ad hoc type hierarchies</a:t>
            </a:r>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74</a:t>
            </a:fld>
            <a:endParaRPr lang="en-US"/>
          </a:p>
        </p:txBody>
      </p:sp>
    </p:spTree>
    <p:extLst>
      <p:ext uri="{BB962C8B-B14F-4D97-AF65-F5344CB8AC3E}">
        <p14:creationId xmlns:p14="http://schemas.microsoft.com/office/powerpoint/2010/main" val="3370668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the following interface hierarchy,</a:t>
            </a:r>
            <a:r>
              <a:rPr lang="en-US" baseline="0" dirty="0" smtClean="0"/>
              <a:t> where at the top we have the type </a:t>
            </a:r>
            <a:r>
              <a:rPr lang="en-US" baseline="0" dirty="0" err="1" smtClean="0"/>
              <a:t>Itype</a:t>
            </a:r>
            <a:r>
              <a:rPr lang="en-US" baseline="0" dirty="0" smtClean="0"/>
              <a:t>. Then as children we have </a:t>
            </a:r>
            <a:r>
              <a:rPr lang="en-US" baseline="0" dirty="0" err="1" smtClean="0"/>
              <a:t>Iany</a:t>
            </a:r>
            <a:r>
              <a:rPr lang="en-US" baseline="0" dirty="0" smtClean="0"/>
              <a:t> and </a:t>
            </a:r>
            <a:r>
              <a:rPr lang="en-US" baseline="0" dirty="0" err="1" smtClean="0"/>
              <a:t>Iobject</a:t>
            </a:r>
            <a:r>
              <a:rPr lang="en-US" baseline="0" dirty="0" smtClean="0"/>
              <a:t> and so on.</a:t>
            </a:r>
          </a:p>
          <a:p>
            <a:endParaRPr lang="en-US" baseline="0" dirty="0" smtClean="0"/>
          </a:p>
          <a:p>
            <a:r>
              <a:rPr lang="en-US" baseline="0" dirty="0" smtClean="0"/>
              <a:t>The runtime representation of an interface does not guarantee any type information</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75</a:t>
            </a:fld>
            <a:endParaRPr lang="en-US"/>
          </a:p>
        </p:txBody>
      </p:sp>
    </p:spTree>
    <p:extLst>
      <p:ext uri="{BB962C8B-B14F-4D97-AF65-F5344CB8AC3E}">
        <p14:creationId xmlns:p14="http://schemas.microsoft.com/office/powerpoint/2010/main" val="1441539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compiler</a:t>
            </a:r>
            <a:r>
              <a:rPr lang="en-US" baseline="0" dirty="0" smtClean="0"/>
              <a:t> authors decided to use a field flags to encode the type information to perform various dynamic tests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76</a:t>
            </a:fld>
            <a:endParaRPr lang="en-US"/>
          </a:p>
        </p:txBody>
      </p:sp>
    </p:spTree>
    <p:extLst>
      <p:ext uri="{BB962C8B-B14F-4D97-AF65-F5344CB8AC3E}">
        <p14:creationId xmlns:p14="http://schemas.microsoft.com/office/powerpoint/2010/main" val="34000512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of the flags field is associated</a:t>
            </a:r>
            <a:r>
              <a:rPr lang="en-US" baseline="0" dirty="0" smtClean="0"/>
              <a:t> with a number of invariants</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77</a:t>
            </a:fld>
            <a:endParaRPr lang="en-US"/>
          </a:p>
        </p:txBody>
      </p:sp>
    </p:spTree>
    <p:extLst>
      <p:ext uri="{BB962C8B-B14F-4D97-AF65-F5344CB8AC3E}">
        <p14:creationId xmlns:p14="http://schemas.microsoft.com/office/powerpoint/2010/main" val="3184374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if the value flags field of a variable t masked with 400 is non-zero, then t implements </a:t>
            </a:r>
            <a:r>
              <a:rPr lang="en-US" baseline="0" dirty="0" err="1" smtClean="0"/>
              <a:t>Tclass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78</a:t>
            </a:fld>
            <a:endParaRPr lang="en-US"/>
          </a:p>
        </p:txBody>
      </p:sp>
    </p:spTree>
    <p:extLst>
      <p:ext uri="{BB962C8B-B14F-4D97-AF65-F5344CB8AC3E}">
        <p14:creationId xmlns:p14="http://schemas.microsoft.com/office/powerpoint/2010/main" val="2054887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if masked</a:t>
            </a:r>
            <a:r>
              <a:rPr lang="en-US" baseline="0" dirty="0" smtClean="0"/>
              <a:t> with 400 or 800 or some other value is non-zero then it implements </a:t>
            </a:r>
            <a:r>
              <a:rPr lang="en-US" baseline="0" dirty="0" err="1" smtClean="0"/>
              <a:t>Tobject</a:t>
            </a:r>
            <a:r>
              <a:rPr lang="en-US" baseline="0" dirty="0" smtClean="0"/>
              <a:t> and so on.</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79</a:t>
            </a:fld>
            <a:endParaRPr lang="en-US"/>
          </a:p>
        </p:txBody>
      </p:sp>
    </p:spTree>
    <p:extLst>
      <p:ext uri="{BB962C8B-B14F-4D97-AF65-F5344CB8AC3E}">
        <p14:creationId xmlns:p14="http://schemas.microsoft.com/office/powerpoint/2010/main" val="39644508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here is that these invariants</a:t>
            </a:r>
            <a:r>
              <a:rPr lang="en-US" baseline="0" dirty="0" smtClean="0"/>
              <a:t> are unchecked (statically or dynamically).</a:t>
            </a:r>
          </a:p>
          <a:p>
            <a:endParaRPr lang="en-US" baseline="0" dirty="0" smtClean="0"/>
          </a:p>
          <a:p>
            <a:r>
              <a:rPr lang="en-US" baseline="0" dirty="0" smtClean="0"/>
              <a:t>See for example the downcast in the top right, which is guarded by a </a:t>
            </a:r>
            <a:r>
              <a:rPr lang="en-US" baseline="0" dirty="0" err="1" smtClean="0"/>
              <a:t>bitvector</a:t>
            </a:r>
            <a:r>
              <a:rPr lang="en-US" baseline="0" dirty="0" smtClean="0"/>
              <a:t> check.</a:t>
            </a:r>
          </a:p>
          <a:p>
            <a:endParaRPr lang="en-US" baseline="0" dirty="0" smtClean="0"/>
          </a:p>
          <a:p>
            <a:r>
              <a:rPr lang="en-US" baseline="0" dirty="0" smtClean="0"/>
              <a:t>This downcast should be safe by virtue of the 1</a:t>
            </a:r>
            <a:r>
              <a:rPr lang="en-US" baseline="30000" dirty="0" smtClean="0"/>
              <a:t>st</a:t>
            </a:r>
            <a:r>
              <a:rPr lang="en-US" baseline="0" dirty="0" smtClean="0"/>
              <a:t> invariant of </a:t>
            </a:r>
            <a:r>
              <a:rPr lang="en-US" baseline="0" dirty="0" err="1" smtClean="0"/>
              <a:t>Itype</a:t>
            </a: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F22DEAED-8E48-408E-9894-D02FBC98328C}" type="slidenum">
              <a:rPr lang="en-US" smtClean="0"/>
              <a:t>80</a:t>
            </a:fld>
            <a:endParaRPr lang="en-US"/>
          </a:p>
        </p:txBody>
      </p:sp>
    </p:spTree>
    <p:extLst>
      <p:ext uri="{BB962C8B-B14F-4D97-AF65-F5344CB8AC3E}">
        <p14:creationId xmlns:p14="http://schemas.microsoft.com/office/powerpoint/2010/main" val="25828503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if we replace the downcast type with one that is obviously wrong, we don’t get a static or a dynamic error.</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81</a:t>
            </a:fld>
            <a:endParaRPr lang="en-US"/>
          </a:p>
        </p:txBody>
      </p:sp>
    </p:spTree>
    <p:extLst>
      <p:ext uri="{BB962C8B-B14F-4D97-AF65-F5344CB8AC3E}">
        <p14:creationId xmlns:p14="http://schemas.microsoft.com/office/powerpoint/2010/main" val="36815981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solution here is to encode invariants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82</a:t>
            </a:fld>
            <a:endParaRPr lang="en-US"/>
          </a:p>
        </p:txBody>
      </p:sp>
    </p:spTree>
    <p:extLst>
      <p:ext uri="{BB962C8B-B14F-4D97-AF65-F5344CB8AC3E}">
        <p14:creationId xmlns:p14="http://schemas.microsoft.com/office/powerpoint/2010/main" val="8311522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encode inclusion in a interface</a:t>
            </a:r>
            <a:r>
              <a:rPr lang="en-US" baseline="0" dirty="0" smtClean="0"/>
              <a:t> S by using the predicate implements(v, ‘s’), where the string ‘S’ is a textual representation of the type T</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83</a:t>
            </a:fld>
            <a:endParaRPr lang="en-US"/>
          </a:p>
        </p:txBody>
      </p:sp>
    </p:spTree>
    <p:extLst>
      <p:ext uri="{BB962C8B-B14F-4D97-AF65-F5344CB8AC3E}">
        <p14:creationId xmlns:p14="http://schemas.microsoft.com/office/powerpoint/2010/main" val="388548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these goals</a:t>
            </a:r>
            <a:r>
              <a:rPr lang="en-US" baseline="0" dirty="0" smtClean="0"/>
              <a:t> more concrete, lets see an example </a:t>
            </a:r>
          </a:p>
          <a:p>
            <a:endParaRPr lang="en-US" baseline="0" dirty="0" smtClean="0"/>
          </a:p>
          <a:p>
            <a:r>
              <a:rPr lang="en-US" baseline="0" dirty="0" smtClean="0"/>
              <a:t>Suppose we need to compute the index of the minimum element of an array</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6</a:t>
            </a:fld>
            <a:endParaRPr lang="en-US"/>
          </a:p>
        </p:txBody>
      </p:sp>
    </p:spTree>
    <p:extLst>
      <p:ext uri="{BB962C8B-B14F-4D97-AF65-F5344CB8AC3E}">
        <p14:creationId xmlns:p14="http://schemas.microsoft.com/office/powerpoint/2010/main" val="4210580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modify the type for flags</a:t>
            </a:r>
            <a:r>
              <a:rPr lang="en-US" baseline="0" dirty="0" smtClean="0"/>
              <a:t> by introducing a new type </a:t>
            </a:r>
            <a:r>
              <a:rPr lang="en-US" baseline="0" dirty="0" err="1" smtClean="0"/>
              <a:t>TypeFlagInv</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84</a:t>
            </a:fld>
            <a:endParaRPr lang="en-US"/>
          </a:p>
        </p:txBody>
      </p:sp>
    </p:spTree>
    <p:extLst>
      <p:ext uri="{BB962C8B-B14F-4D97-AF65-F5344CB8AC3E}">
        <p14:creationId xmlns:p14="http://schemas.microsoft.com/office/powerpoint/2010/main" val="2112583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prove the same downcast that</a:t>
            </a:r>
            <a:r>
              <a:rPr lang="en-US" baseline="0" dirty="0" smtClean="0"/>
              <a:t> we failed earlier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87</a:t>
            </a:fld>
            <a:endParaRPr lang="en-US"/>
          </a:p>
        </p:txBody>
      </p:sp>
    </p:spTree>
    <p:extLst>
      <p:ext uri="{BB962C8B-B14F-4D97-AF65-F5344CB8AC3E}">
        <p14:creationId xmlns:p14="http://schemas.microsoft.com/office/powerpoint/2010/main" val="34011084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use the</a:t>
            </a:r>
            <a:r>
              <a:rPr lang="en-US" baseline="0" dirty="0" smtClean="0"/>
              <a:t> fact that t implements the </a:t>
            </a:r>
            <a:r>
              <a:rPr lang="en-US" baseline="0" dirty="0" err="1" smtClean="0"/>
              <a:t>IType</a:t>
            </a:r>
            <a:r>
              <a:rPr lang="en-US" baseline="0" dirty="0" smtClean="0"/>
              <a:t> interface and so enjoys the invariants associated with the flags field.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88</a:t>
            </a:fld>
            <a:endParaRPr lang="en-US"/>
          </a:p>
        </p:txBody>
      </p:sp>
    </p:spTree>
    <p:extLst>
      <p:ext uri="{BB962C8B-B14F-4D97-AF65-F5344CB8AC3E}">
        <p14:creationId xmlns:p14="http://schemas.microsoft.com/office/powerpoint/2010/main" val="10440569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downcast is guarded by a check on the value of the flags field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89</a:t>
            </a:fld>
            <a:endParaRPr lang="en-US"/>
          </a:p>
        </p:txBody>
      </p:sp>
    </p:spTree>
    <p:extLst>
      <p:ext uri="{BB962C8B-B14F-4D97-AF65-F5344CB8AC3E}">
        <p14:creationId xmlns:p14="http://schemas.microsoft.com/office/powerpoint/2010/main" val="8121190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a:t>
            </a:r>
            <a:r>
              <a:rPr lang="en-US" dirty="0" smtClean="0"/>
              <a:t>by using the second line of the invariants we can deduce the predicate</a:t>
            </a:r>
            <a:r>
              <a:rPr lang="en-US" baseline="0" dirty="0" smtClean="0"/>
              <a:t> </a:t>
            </a:r>
            <a:r>
              <a:rPr lang="en-US" dirty="0" smtClean="0"/>
              <a:t>implements(t,</a:t>
            </a:r>
            <a:r>
              <a:rPr lang="en-US" baseline="0" dirty="0" smtClean="0"/>
              <a:t> </a:t>
            </a:r>
            <a:r>
              <a:rPr lang="en-US" dirty="0" err="1" smtClean="0"/>
              <a:t>Iclass</a:t>
            </a:r>
            <a:r>
              <a:rPr lang="en-US" dirty="0" smtClean="0"/>
              <a:t>)</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90</a:t>
            </a:fld>
            <a:endParaRPr lang="en-US"/>
          </a:p>
        </p:txBody>
      </p:sp>
    </p:spTree>
    <p:extLst>
      <p:ext uri="{BB962C8B-B14F-4D97-AF65-F5344CB8AC3E}">
        <p14:creationId xmlns:p14="http://schemas.microsoft.com/office/powerpoint/2010/main" val="26276935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by using the intuition of encoding type</a:t>
            </a:r>
            <a:r>
              <a:rPr lang="en-US" baseline="0" dirty="0" smtClean="0"/>
              <a:t> inclusion </a:t>
            </a:r>
            <a:r>
              <a:rPr lang="en-US" dirty="0" smtClean="0"/>
              <a:t>as</a:t>
            </a:r>
            <a:r>
              <a:rPr lang="en-US" baseline="0" dirty="0" smtClean="0"/>
              <a:t> predicates we get the t implements the </a:t>
            </a:r>
            <a:r>
              <a:rPr lang="en-US" baseline="0" dirty="0" err="1" smtClean="0"/>
              <a:t>Tclass</a:t>
            </a:r>
            <a:r>
              <a:rPr lang="en-US" baseline="0" dirty="0" smtClean="0"/>
              <a:t> interface and hence the downcast is safe.</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91</a:t>
            </a:fld>
            <a:endParaRPr lang="en-US"/>
          </a:p>
        </p:txBody>
      </p:sp>
    </p:spTree>
    <p:extLst>
      <p:ext uri="{BB962C8B-B14F-4D97-AF65-F5344CB8AC3E}">
        <p14:creationId xmlns:p14="http://schemas.microsoft.com/office/powerpoint/2010/main" val="3633022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 presented “refinement types for Typescript”</a:t>
            </a:r>
          </a:p>
          <a:p>
            <a:endParaRPr lang="en-US" dirty="0" smtClean="0"/>
          </a:p>
          <a:p>
            <a:r>
              <a:rPr lang="en-US" dirty="0" smtClean="0"/>
              <a:t>A</a:t>
            </a:r>
            <a:r>
              <a:rPr lang="en-US" baseline="0" dirty="0" smtClean="0"/>
              <a:t>n extensible static analysis for a modern scripting language</a:t>
            </a:r>
          </a:p>
          <a:p>
            <a:endParaRPr lang="en-US" baseline="0" dirty="0" smtClean="0"/>
          </a:p>
          <a:p>
            <a:r>
              <a:rPr lang="en-US" baseline="0" dirty="0" smtClean="0"/>
              <a:t>And showed how we provided solutions to challenges such as </a:t>
            </a:r>
          </a:p>
          <a:p>
            <a:pPr marL="171450" indent="-171450">
              <a:buFontTx/>
              <a:buChar char="-"/>
            </a:pPr>
            <a:r>
              <a:rPr lang="en-US" baseline="0" dirty="0" smtClean="0"/>
              <a:t>Variable Reassignment</a:t>
            </a:r>
          </a:p>
          <a:p>
            <a:pPr marL="171450" indent="-171450">
              <a:buFontTx/>
              <a:buChar char="-"/>
            </a:pPr>
            <a:r>
              <a:rPr lang="en-US" baseline="0" dirty="0" smtClean="0"/>
              <a:t>Mutability </a:t>
            </a:r>
          </a:p>
          <a:p>
            <a:pPr marL="171450" indent="-171450">
              <a:buFontTx/>
              <a:buChar char="-"/>
            </a:pPr>
            <a:r>
              <a:rPr lang="en-US" baseline="0" dirty="0" smtClean="0"/>
              <a:t>Function overloading </a:t>
            </a:r>
          </a:p>
          <a:p>
            <a:pPr marL="171450" indent="-171450">
              <a:buFontTx/>
              <a:buChar char="-"/>
            </a:pPr>
            <a:r>
              <a:rPr lang="en-US" baseline="0" dirty="0" smtClean="0"/>
              <a:t>While keeping a modest annotation overhead</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92</a:t>
            </a:fld>
            <a:endParaRPr lang="en-US"/>
          </a:p>
        </p:txBody>
      </p:sp>
    </p:spTree>
    <p:extLst>
      <p:ext uri="{BB962C8B-B14F-4D97-AF65-F5344CB8AC3E}">
        <p14:creationId xmlns:p14="http://schemas.microsoft.com/office/powerpoint/2010/main" val="41188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do this is to write an auxiliary function reduce that</a:t>
            </a:r>
          </a:p>
          <a:p>
            <a:endParaRPr lang="en-US" dirty="0" smtClean="0"/>
          </a:p>
          <a:p>
            <a:r>
              <a:rPr lang="en-US" dirty="0" smtClean="0"/>
              <a:t>Folds over</a:t>
            </a:r>
            <a:r>
              <a:rPr lang="en-US" baseline="0" dirty="0" smtClean="0"/>
              <a:t> the elements of an array a</a:t>
            </a:r>
          </a:p>
          <a:p>
            <a:endParaRPr lang="en-US" baseline="0" dirty="0" smtClean="0"/>
          </a:p>
          <a:p>
            <a:r>
              <a:rPr lang="en-US" baseline="0" dirty="0" smtClean="0"/>
              <a:t>Applying function f on each iteration</a:t>
            </a:r>
          </a:p>
          <a:p>
            <a:endParaRPr lang="en-US" baseline="0" dirty="0" smtClean="0"/>
          </a:p>
          <a:p>
            <a:r>
              <a:rPr lang="en-US" baseline="0" dirty="0" smtClean="0"/>
              <a:t>And using a variable res as accumulator</a:t>
            </a:r>
          </a:p>
        </p:txBody>
      </p:sp>
      <p:sp>
        <p:nvSpPr>
          <p:cNvPr id="4" name="Slide Number Placeholder 3"/>
          <p:cNvSpPr>
            <a:spLocks noGrp="1"/>
          </p:cNvSpPr>
          <p:nvPr>
            <p:ph type="sldNum" sz="quarter" idx="10"/>
          </p:nvPr>
        </p:nvSpPr>
        <p:spPr/>
        <p:txBody>
          <a:bodyPr/>
          <a:lstStyle/>
          <a:p>
            <a:fld id="{F22DEAED-8E48-408E-9894-D02FBC98328C}" type="slidenum">
              <a:rPr lang="en-US" smtClean="0"/>
              <a:t>7</a:t>
            </a:fld>
            <a:endParaRPr lang="en-US"/>
          </a:p>
        </p:txBody>
      </p:sp>
    </p:spTree>
    <p:extLst>
      <p:ext uri="{BB962C8B-B14F-4D97-AF65-F5344CB8AC3E}">
        <p14:creationId xmlns:p14="http://schemas.microsoft.com/office/powerpoint/2010/main" val="87769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Note how step compares the </a:t>
            </a:r>
          </a:p>
          <a:p>
            <a:pPr marL="171450" indent="-171450">
              <a:buFontTx/>
              <a:buChar char="-"/>
            </a:pPr>
            <a:r>
              <a:rPr lang="en-US" dirty="0" smtClean="0"/>
              <a:t>Currently accessed element with</a:t>
            </a:r>
          </a:p>
          <a:p>
            <a:pPr marL="171450" indent="-171450">
              <a:buFontTx/>
              <a:buChar char="-"/>
            </a:pPr>
            <a:r>
              <a:rPr lang="en-US" dirty="0" smtClean="0"/>
              <a:t>The element that has been computed as minimum</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8</a:t>
            </a:fld>
            <a:endParaRPr lang="en-US"/>
          </a:p>
        </p:txBody>
      </p:sp>
    </p:spTree>
    <p:extLst>
      <p:ext uri="{BB962C8B-B14F-4D97-AF65-F5344CB8AC3E}">
        <p14:creationId xmlns:p14="http://schemas.microsoft.com/office/powerpoint/2010/main" val="347298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imagine we also want</a:t>
            </a:r>
            <a:r>
              <a:rPr lang="en-US" baseline="0" dirty="0" smtClean="0"/>
              <a:t> to guarantee that all array …</a:t>
            </a:r>
            <a:endParaRPr lang="en-US" dirty="0"/>
          </a:p>
        </p:txBody>
      </p:sp>
      <p:sp>
        <p:nvSpPr>
          <p:cNvPr id="4" name="Slide Number Placeholder 3"/>
          <p:cNvSpPr>
            <a:spLocks noGrp="1"/>
          </p:cNvSpPr>
          <p:nvPr>
            <p:ph type="sldNum" sz="quarter" idx="10"/>
          </p:nvPr>
        </p:nvSpPr>
        <p:spPr/>
        <p:txBody>
          <a:bodyPr/>
          <a:lstStyle/>
          <a:p>
            <a:fld id="{F22DEAED-8E48-408E-9894-D02FBC98328C}" type="slidenum">
              <a:rPr lang="en-US" smtClean="0"/>
              <a:t>9</a:t>
            </a:fld>
            <a:endParaRPr lang="en-US"/>
          </a:p>
        </p:txBody>
      </p:sp>
    </p:spTree>
    <p:extLst>
      <p:ext uri="{BB962C8B-B14F-4D97-AF65-F5344CB8AC3E}">
        <p14:creationId xmlns:p14="http://schemas.microsoft.com/office/powerpoint/2010/main" val="114273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281A5E-1C02-46BE-89F6-046A44457DF9}" type="datetime1">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111866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8582D-9BC0-4130-B1E2-3E6BFF882501}" type="datetime1">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85503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06456E-B27E-4940-A3A7-5231CC1F8641}" type="datetime1">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2546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25F24-6D89-413A-BE7B-75271CBF967A}" type="datetime1">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45447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31E3AD-4AC8-4E44-89AC-ADF647FD49F8}" type="datetime1">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254349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86FA19-6970-43EB-95D6-02D92631758E}" type="datetime1">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95987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A6C580-A59E-4B0D-8916-25D8729DE0B8}" type="datetime1">
              <a:rPr lang="en-US" smtClean="0"/>
              <a:t>6/20/2016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36825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82DC53-D5D8-4A52-8293-67A30E96B4D5}" type="datetime1">
              <a:rPr lang="en-US" smtClean="0"/>
              <a:t>6/20/2016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280120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78A1A-9C4A-41F8-9BF8-4269B7925412}" type="datetime1">
              <a:rPr lang="en-US" smtClean="0"/>
              <a:t>6/20/2016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7330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124FA-7178-422B-921E-117FD47D9EFE}" type="datetime1">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398860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B26D5-0791-44C2-A531-D01740661C74}" type="datetime1">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1D22-68D9-4150-ABE5-D5C1D0E569AF}" type="slidenum">
              <a:rPr lang="en-US" smtClean="0"/>
              <a:t>‹#›</a:t>
            </a:fld>
            <a:endParaRPr lang="en-US"/>
          </a:p>
        </p:txBody>
      </p:sp>
    </p:spTree>
    <p:extLst>
      <p:ext uri="{BB962C8B-B14F-4D97-AF65-F5344CB8AC3E}">
        <p14:creationId xmlns:p14="http://schemas.microsoft.com/office/powerpoint/2010/main" val="184054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9B070-109A-4FC5-A471-75E1BE0F3AAA}" type="datetime1">
              <a:rPr lang="en-US" smtClean="0"/>
              <a:t>6/20/2016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41D22-68D9-4150-ABE5-D5C1D0E569AF}" type="slidenum">
              <a:rPr lang="en-US" smtClean="0"/>
              <a:t>‹#›</a:t>
            </a:fld>
            <a:endParaRPr lang="en-US"/>
          </a:p>
        </p:txBody>
      </p:sp>
    </p:spTree>
    <p:extLst>
      <p:ext uri="{BB962C8B-B14F-4D97-AF65-F5344CB8AC3E}">
        <p14:creationId xmlns:p14="http://schemas.microsoft.com/office/powerpoint/2010/main" val="3843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3.wdp"/></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microsoft.com/office/2007/relationships/hdphoto" Target="../media/hdphoto3.wdp"/></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ctrTitle"/>
          </p:nvPr>
        </p:nvSpPr>
        <p:spPr>
          <a:xfrm>
            <a:off x="1143000" y="708454"/>
            <a:ext cx="6858000" cy="2801509"/>
          </a:xfrm>
          <a:prstGeom prst="rect">
            <a:avLst/>
          </a:prstGeom>
        </p:spPr>
        <p:txBody>
          <a:bodyPr lIns="91425" tIns="91425" rIns="91425" bIns="91425" anchor="b" anchorCtr="0">
            <a:noAutofit/>
          </a:bodyPr>
          <a:lstStyle/>
          <a:p>
            <a:pPr lvl="0">
              <a:spcBef>
                <a:spcPts val="0"/>
              </a:spcBef>
              <a:buNone/>
            </a:pPr>
            <a:r>
              <a:rPr lang="en">
                <a:latin typeface="Calibri"/>
                <a:ea typeface="Calibri"/>
                <a:cs typeface="Calibri"/>
                <a:sym typeface="Calibri"/>
              </a:rPr>
              <a:t>Refinement </a:t>
            </a:r>
            <a:r>
              <a:rPr lang="en" smtClean="0">
                <a:latin typeface="Calibri"/>
                <a:ea typeface="Calibri"/>
                <a:cs typeface="Calibri"/>
                <a:sym typeface="Calibri"/>
              </a:rPr>
              <a:t>Types</a:t>
            </a:r>
            <a:br>
              <a:rPr lang="en" smtClean="0">
                <a:latin typeface="Calibri"/>
                <a:ea typeface="Calibri"/>
                <a:cs typeface="Calibri"/>
                <a:sym typeface="Calibri"/>
              </a:rPr>
            </a:br>
            <a:r>
              <a:rPr lang="en" smtClean="0">
                <a:latin typeface="Calibri"/>
                <a:ea typeface="Calibri"/>
                <a:cs typeface="Calibri"/>
                <a:sym typeface="Calibri"/>
              </a:rPr>
              <a:t>for</a:t>
            </a:r>
            <a:br>
              <a:rPr lang="en" smtClean="0">
                <a:latin typeface="Calibri"/>
                <a:ea typeface="Calibri"/>
                <a:cs typeface="Calibri"/>
                <a:sym typeface="Calibri"/>
              </a:rPr>
            </a:br>
            <a:r>
              <a:rPr lang="en" smtClean="0">
                <a:latin typeface="Calibri"/>
                <a:ea typeface="Calibri"/>
                <a:cs typeface="Calibri"/>
                <a:sym typeface="Calibri"/>
              </a:rPr>
              <a:t>TypeScript</a:t>
            </a:r>
            <a:endParaRPr lang="en" dirty="0">
              <a:latin typeface="Calibri"/>
              <a:ea typeface="Calibri"/>
              <a:cs typeface="Calibri"/>
              <a:sym typeface="Calibri"/>
            </a:endParaRPr>
          </a:p>
        </p:txBody>
      </p:sp>
      <p:sp>
        <p:nvSpPr>
          <p:cNvPr id="5" name="Shape 55"/>
          <p:cNvSpPr txBox="1">
            <a:spLocks noGrp="1"/>
          </p:cNvSpPr>
          <p:nvPr>
            <p:ph type="subTitle" idx="1"/>
          </p:nvPr>
        </p:nvSpPr>
        <p:spPr>
          <a:xfrm>
            <a:off x="311700" y="4159833"/>
            <a:ext cx="8520600" cy="1056900"/>
          </a:xfrm>
          <a:prstGeom prst="rect">
            <a:avLst/>
          </a:prstGeom>
        </p:spPr>
        <p:txBody>
          <a:bodyPr lIns="91425" tIns="91425" rIns="91425" bIns="91425" anchor="t" anchorCtr="0">
            <a:noAutofit/>
          </a:bodyPr>
          <a:lstStyle/>
          <a:p>
            <a:pPr lvl="0">
              <a:spcBef>
                <a:spcPts val="0"/>
              </a:spcBef>
              <a:buNone/>
            </a:pPr>
            <a:r>
              <a:rPr lang="en" sz="2400" u="sng" dirty="0">
                <a:latin typeface="Calibri"/>
                <a:ea typeface="Calibri"/>
                <a:cs typeface="Calibri"/>
                <a:sym typeface="Calibri"/>
              </a:rPr>
              <a:t>Panagiotis Vekris</a:t>
            </a:r>
            <a:r>
              <a:rPr lang="en" sz="2400" dirty="0">
                <a:latin typeface="Calibri"/>
                <a:ea typeface="Calibri"/>
                <a:cs typeface="Calibri"/>
                <a:sym typeface="Calibri"/>
              </a:rPr>
              <a:t>       Benjamin Cosman       Ranjit Jhala</a:t>
            </a:r>
          </a:p>
        </p:txBody>
      </p:sp>
      <p:sp>
        <p:nvSpPr>
          <p:cNvPr id="3" name="TextBox 2"/>
          <p:cNvSpPr txBox="1"/>
          <p:nvPr/>
        </p:nvSpPr>
        <p:spPr>
          <a:xfrm>
            <a:off x="0" y="5019472"/>
            <a:ext cx="9144000" cy="369332"/>
          </a:xfrm>
          <a:prstGeom prst="rect">
            <a:avLst/>
          </a:prstGeom>
          <a:noFill/>
        </p:spPr>
        <p:txBody>
          <a:bodyPr wrap="square" rtlCol="0">
            <a:spAutoFit/>
          </a:bodyPr>
          <a:lstStyle/>
          <a:p>
            <a:pPr algn="ctr"/>
            <a:r>
              <a:rPr lang="en-US" dirty="0" smtClean="0">
                <a:solidFill>
                  <a:schemeClr val="bg1">
                    <a:lumMod val="50000"/>
                  </a:schemeClr>
                </a:solidFill>
              </a:rPr>
              <a:t>University of California, San Diego</a:t>
            </a:r>
            <a:endParaRPr lang="en-US" dirty="0">
              <a:solidFill>
                <a:schemeClr val="bg1">
                  <a:lumMod val="50000"/>
                </a:schemeClr>
              </a:solidFill>
            </a:endParaRPr>
          </a:p>
        </p:txBody>
      </p:sp>
      <p:sp>
        <p:nvSpPr>
          <p:cNvPr id="6" name="TextBox 5"/>
          <p:cNvSpPr txBox="1"/>
          <p:nvPr/>
        </p:nvSpPr>
        <p:spPr>
          <a:xfrm>
            <a:off x="0" y="5759289"/>
            <a:ext cx="9144000" cy="707886"/>
          </a:xfrm>
          <a:prstGeom prst="rect">
            <a:avLst/>
          </a:prstGeom>
          <a:noFill/>
        </p:spPr>
        <p:txBody>
          <a:bodyPr wrap="square" rtlCol="0">
            <a:spAutoFit/>
          </a:bodyPr>
          <a:lstStyle/>
          <a:p>
            <a:pPr algn="ctr"/>
            <a:r>
              <a:rPr lang="en-US" sz="2400" dirty="0" smtClean="0"/>
              <a:t>PLDI’16</a:t>
            </a:r>
          </a:p>
          <a:p>
            <a:pPr algn="ctr"/>
            <a:r>
              <a:rPr lang="en-US" sz="1600" dirty="0" smtClean="0"/>
              <a:t>Thursday, June 16</a:t>
            </a:r>
          </a:p>
        </p:txBody>
      </p:sp>
    </p:spTree>
    <p:extLst>
      <p:ext uri="{BB962C8B-B14F-4D97-AF65-F5344CB8AC3E}">
        <p14:creationId xmlns:p14="http://schemas.microsoft.com/office/powerpoint/2010/main" val="368757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2685448" y="4652191"/>
            <a:ext cx="1340352" cy="353425"/>
          </a:xfrm>
          <a:prstGeom prst="roundRect">
            <a:avLst/>
          </a:prstGeom>
          <a:solidFill>
            <a:schemeClr val="accent6">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5" name="Rectangle 4"/>
          <p:cNvSpPr/>
          <p:nvPr/>
        </p:nvSpPr>
        <p:spPr>
          <a:xfrm>
            <a:off x="350108" y="436111"/>
            <a:ext cx="5354006" cy="5909310"/>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minIndex</a:t>
            </a:r>
            <a:r>
              <a:rPr kumimoji="0" lang="en-US" i="0" u="none" strike="noStrike" cap="none" normalizeH="0" baseline="0" dirty="0" smtClean="0">
                <a:ln>
                  <a:noFill/>
                </a:ln>
                <a:solidFill>
                  <a:srgbClr val="000000"/>
                </a:solidFill>
                <a:effectLst/>
                <a:latin typeface="Monaco" panose="020B0509030404040204" pitchFamily="49" charset="0"/>
              </a:rPr>
              <a:t>(a)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if</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CF"/>
                </a:solidFill>
                <a:effectLst/>
                <a:latin typeface="Monaco" panose="020B0509030404040204" pitchFamily="49" charset="0"/>
              </a:rPr>
              <a:t>1</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step(min, cur,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cur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 [ min ]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r>
              <a:rPr kumimoji="0" lang="en-US" i="0" u="none" strike="noStrike" cap="none" normalizeH="0" baseline="0" dirty="0" smtClean="0">
                <a:ln>
                  <a:noFill/>
                </a:ln>
                <a:solidFill>
                  <a:srgbClr val="204A87"/>
                </a:solidFill>
                <a:effectLst/>
                <a:latin typeface="Monaco" panose="020B0509030404040204" pitchFamily="49" charset="0"/>
              </a:rPr>
              <a:t>min</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reduce(a, step,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latin typeface="Monaco" panose="020B0509030404040204" pitchFamily="49" charset="0"/>
            </a:endParaRPr>
          </a:p>
        </p:txBody>
      </p:sp>
      <p:sp>
        <p:nvSpPr>
          <p:cNvPr id="6" name="Rectangle 5"/>
          <p:cNvSpPr/>
          <p:nvPr/>
        </p:nvSpPr>
        <p:spPr>
          <a:xfrm>
            <a:off x="5704115" y="2168827"/>
            <a:ext cx="3439886" cy="954107"/>
          </a:xfrm>
          <a:prstGeom prst="rect">
            <a:avLst/>
          </a:prstGeom>
        </p:spPr>
        <p:txBody>
          <a:bodyPr wrap="square">
            <a:spAutoFit/>
          </a:bodyPr>
          <a:lstStyle/>
          <a:p>
            <a:pPr lvl="0" algn="ctr"/>
            <a:r>
              <a:rPr lang="en" sz="2800" dirty="0" smtClean="0">
                <a:ea typeface="Consolas"/>
                <a:cs typeface="Consolas"/>
                <a:sym typeface="Consolas"/>
              </a:rPr>
              <a:t>Array bounds analysis:</a:t>
            </a:r>
          </a:p>
          <a:p>
            <a:pPr lvl="0" algn="ctr"/>
            <a:r>
              <a:rPr lang="en" sz="2800" dirty="0" smtClean="0">
                <a:solidFill>
                  <a:schemeClr val="accent6">
                    <a:lumMod val="75000"/>
                  </a:schemeClr>
                </a:solidFill>
                <a:latin typeface="Monaco" panose="020B0509030404040204" pitchFamily="49" charset="0"/>
                <a:ea typeface="Consolas"/>
                <a:cs typeface="Consolas"/>
                <a:sym typeface="Consolas"/>
              </a:rPr>
              <a:t>0</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min</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len</a:t>
            </a:r>
            <a:r>
              <a:rPr lang="en" sz="2800" dirty="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a:t>
            </a:r>
            <a:endParaRPr lang="en" sz="2800" dirty="0">
              <a:solidFill>
                <a:schemeClr val="accent6">
                  <a:lumMod val="75000"/>
                </a:schemeClr>
              </a:solidFill>
              <a:latin typeface="Monaco" panose="020B0509030404040204" pitchFamily="49" charset="0"/>
              <a:ea typeface="Consolas"/>
              <a:cs typeface="Consolas"/>
              <a:sym typeface="Consolas"/>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10</a:t>
            </a:fld>
            <a:endParaRPr lang="en-US"/>
          </a:p>
        </p:txBody>
      </p:sp>
    </p:spTree>
    <p:extLst>
      <p:ext uri="{BB962C8B-B14F-4D97-AF65-F5344CB8AC3E}">
        <p14:creationId xmlns:p14="http://schemas.microsoft.com/office/powerpoint/2010/main" val="25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657469" y="4659085"/>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78629" y="4626427"/>
            <a:ext cx="627017" cy="413657"/>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0" idx="4"/>
            <a:endCxn id="12" idx="4"/>
          </p:cNvCxnSpPr>
          <p:nvPr/>
        </p:nvCxnSpPr>
        <p:spPr>
          <a:xfrm rot="16200000" flipH="1">
            <a:off x="3147738" y="4695684"/>
            <a:ext cx="32656" cy="656143"/>
          </a:xfrm>
          <a:prstGeom prst="bentConnector3">
            <a:avLst>
              <a:gd name="adj1" fmla="val 800024"/>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 name="Rectangle 4"/>
          <p:cNvSpPr/>
          <p:nvPr/>
        </p:nvSpPr>
        <p:spPr>
          <a:xfrm>
            <a:off x="350108" y="436111"/>
            <a:ext cx="5354006" cy="5909310"/>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minIndex</a:t>
            </a:r>
            <a:r>
              <a:rPr kumimoji="0" lang="en-US" i="0" u="none" strike="noStrike" cap="none" normalizeH="0" baseline="0" dirty="0" smtClean="0">
                <a:ln>
                  <a:noFill/>
                </a:ln>
                <a:solidFill>
                  <a:srgbClr val="000000"/>
                </a:solidFill>
                <a:effectLst/>
                <a:latin typeface="Monaco" panose="020B0509030404040204" pitchFamily="49" charset="0"/>
              </a:rPr>
              <a:t>(a)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if</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CF"/>
                </a:solidFill>
                <a:effectLst/>
                <a:latin typeface="Monaco" panose="020B0509030404040204" pitchFamily="49" charset="0"/>
              </a:rPr>
              <a:t>1</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step(min, cur,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cur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 [ min ]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r>
              <a:rPr kumimoji="0" lang="en-US" i="0" u="none" strike="noStrike" cap="none" normalizeH="0" baseline="0" dirty="0" smtClean="0">
                <a:ln>
                  <a:noFill/>
                </a:ln>
                <a:solidFill>
                  <a:srgbClr val="204A87"/>
                </a:solidFill>
                <a:effectLst/>
                <a:latin typeface="Monaco" panose="020B0509030404040204" pitchFamily="49" charset="0"/>
              </a:rPr>
              <a:t>min</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reduce(a, step,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latin typeface="Monaco" panose="020B0509030404040204" pitchFamily="49" charset="0"/>
            </a:endParaRPr>
          </a:p>
        </p:txBody>
      </p:sp>
      <p:sp>
        <p:nvSpPr>
          <p:cNvPr id="19" name="Rectangle 18"/>
          <p:cNvSpPr/>
          <p:nvPr/>
        </p:nvSpPr>
        <p:spPr>
          <a:xfrm>
            <a:off x="5704115" y="2168827"/>
            <a:ext cx="3439886" cy="954107"/>
          </a:xfrm>
          <a:prstGeom prst="rect">
            <a:avLst/>
          </a:prstGeom>
        </p:spPr>
        <p:txBody>
          <a:bodyPr wrap="square">
            <a:spAutoFit/>
          </a:bodyPr>
          <a:lstStyle/>
          <a:p>
            <a:pPr lvl="0" algn="ctr"/>
            <a:r>
              <a:rPr lang="en" sz="2800" dirty="0" smtClean="0">
                <a:ea typeface="Consolas"/>
                <a:cs typeface="Consolas"/>
                <a:sym typeface="Consolas"/>
              </a:rPr>
              <a:t>Array bounds analysis:</a:t>
            </a:r>
          </a:p>
          <a:p>
            <a:pPr lvl="0" algn="ctr"/>
            <a:r>
              <a:rPr lang="en" sz="2800" dirty="0" smtClean="0">
                <a:solidFill>
                  <a:schemeClr val="accent6">
                    <a:lumMod val="75000"/>
                  </a:schemeClr>
                </a:solidFill>
                <a:latin typeface="Monaco" panose="020B0509030404040204" pitchFamily="49" charset="0"/>
                <a:ea typeface="Consolas"/>
                <a:cs typeface="Consolas"/>
                <a:sym typeface="Consolas"/>
              </a:rPr>
              <a:t>0</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min</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len</a:t>
            </a:r>
            <a:r>
              <a:rPr lang="en" sz="2800" dirty="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a:t>
            </a:r>
            <a:endParaRPr lang="en" sz="2800" dirty="0">
              <a:solidFill>
                <a:schemeClr val="accent6">
                  <a:lumMod val="75000"/>
                </a:schemeClr>
              </a:solidFill>
              <a:latin typeface="Monaco" panose="020B0509030404040204" pitchFamily="49" charset="0"/>
              <a:ea typeface="Consolas"/>
              <a:cs typeface="Consolas"/>
              <a:sym typeface="Consolas"/>
            </a:endParaRPr>
          </a:p>
        </p:txBody>
      </p:sp>
      <p:sp>
        <p:nvSpPr>
          <p:cNvPr id="20" name="Rectangle 19"/>
          <p:cNvSpPr/>
          <p:nvPr/>
        </p:nvSpPr>
        <p:spPr>
          <a:xfrm>
            <a:off x="5704115" y="3860171"/>
            <a:ext cx="3461656" cy="954107"/>
          </a:xfrm>
          <a:prstGeom prst="rect">
            <a:avLst/>
          </a:prstGeom>
        </p:spPr>
        <p:txBody>
          <a:bodyPr wrap="square">
            <a:spAutoFit/>
          </a:bodyPr>
          <a:lstStyle/>
          <a:p>
            <a:pPr algn="ctr"/>
            <a:r>
              <a:rPr lang="en" sz="2800" dirty="0" smtClean="0">
                <a:ea typeface="Consolas"/>
                <a:cs typeface="Consolas"/>
                <a:sym typeface="Consolas"/>
              </a:rPr>
              <a:t>Constraint </a:t>
            </a:r>
            <a:r>
              <a:rPr lang="en" sz="2800" dirty="0">
                <a:ea typeface="Consolas"/>
                <a:cs typeface="Consolas"/>
                <a:sym typeface="Consolas"/>
              </a:rPr>
              <a:t>between </a:t>
            </a:r>
            <a:r>
              <a:rPr lang="en" sz="2800" b="1" dirty="0">
                <a:solidFill>
                  <a:schemeClr val="accent1">
                    <a:lumMod val="75000"/>
                  </a:schemeClr>
                </a:solidFill>
                <a:ea typeface="Consolas"/>
                <a:cs typeface="Consolas"/>
                <a:sym typeface="Consolas"/>
              </a:rPr>
              <a:t>two</a:t>
            </a:r>
            <a:r>
              <a:rPr lang="en" sz="2800" dirty="0">
                <a:solidFill>
                  <a:schemeClr val="accent1">
                    <a:lumMod val="75000"/>
                  </a:schemeClr>
                </a:solidFill>
                <a:ea typeface="Consolas"/>
                <a:cs typeface="Consolas"/>
                <a:sym typeface="Consolas"/>
              </a:rPr>
              <a:t> </a:t>
            </a:r>
            <a:r>
              <a:rPr lang="en" sz="2800" b="1" dirty="0" smtClean="0">
                <a:solidFill>
                  <a:schemeClr val="accent1">
                    <a:lumMod val="75000"/>
                  </a:schemeClr>
                </a:solidFill>
                <a:ea typeface="Consolas"/>
                <a:cs typeface="Consolas"/>
                <a:sym typeface="Consolas"/>
              </a:rPr>
              <a:t>values</a:t>
            </a:r>
            <a:endParaRPr lang="en" sz="2800" b="1" dirty="0">
              <a:solidFill>
                <a:schemeClr val="accent1">
                  <a:lumMod val="75000"/>
                </a:schemeClr>
              </a:solidFill>
              <a:ea typeface="Consolas"/>
              <a:cs typeface="Consolas"/>
              <a:sym typeface="Consolas"/>
            </a:endParaRPr>
          </a:p>
        </p:txBody>
      </p:sp>
      <p:sp>
        <p:nvSpPr>
          <p:cNvPr id="23" name="Down Arrow 22"/>
          <p:cNvSpPr/>
          <p:nvPr/>
        </p:nvSpPr>
        <p:spPr>
          <a:xfrm>
            <a:off x="7219404" y="3214444"/>
            <a:ext cx="566057" cy="55421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341D22-68D9-4150-ABE5-D5C1D0E569AF}" type="slidenum">
              <a:rPr lang="en-US" smtClean="0"/>
              <a:t>11</a:t>
            </a:fld>
            <a:endParaRPr lang="en-US"/>
          </a:p>
        </p:txBody>
      </p:sp>
    </p:spTree>
    <p:extLst>
      <p:ext uri="{BB962C8B-B14F-4D97-AF65-F5344CB8AC3E}">
        <p14:creationId xmlns:p14="http://schemas.microsoft.com/office/powerpoint/2010/main" val="28453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520309" y="5467753"/>
            <a:ext cx="1120203" cy="382999"/>
            <a:chOff x="2657469" y="5467753"/>
            <a:chExt cx="1120203" cy="382999"/>
          </a:xfrm>
        </p:grpSpPr>
        <p:sp>
          <p:nvSpPr>
            <p:cNvPr id="20" name="Rectangle 19"/>
            <p:cNvSpPr/>
            <p:nvPr/>
          </p:nvSpPr>
          <p:spPr>
            <a:xfrm>
              <a:off x="3121528" y="5467753"/>
              <a:ext cx="656144"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657469" y="5469753"/>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21" idx="4"/>
            </p:cNvCxnSpPr>
            <p:nvPr/>
          </p:nvCxnSpPr>
          <p:spPr>
            <a:xfrm rot="16200000" flipH="1">
              <a:off x="3147738" y="5506352"/>
              <a:ext cx="32656" cy="656143"/>
            </a:xfrm>
            <a:prstGeom prst="bentConnector3">
              <a:avLst>
                <a:gd name="adj1" fmla="val 800024"/>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 name="Rectangle 14"/>
          <p:cNvSpPr/>
          <p:nvPr/>
        </p:nvSpPr>
        <p:spPr>
          <a:xfrm>
            <a:off x="625642" y="4231820"/>
            <a:ext cx="4918510" cy="1191667"/>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2657469" y="4626427"/>
            <a:ext cx="1148177" cy="413657"/>
            <a:chOff x="2657469" y="4626427"/>
            <a:chExt cx="1148177" cy="413657"/>
          </a:xfrm>
        </p:grpSpPr>
        <p:sp>
          <p:nvSpPr>
            <p:cNvPr id="16" name="Oval 15"/>
            <p:cNvSpPr/>
            <p:nvPr/>
          </p:nvSpPr>
          <p:spPr>
            <a:xfrm>
              <a:off x="2657469" y="4659085"/>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78629" y="4626427"/>
              <a:ext cx="627017" cy="413657"/>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16" idx="4"/>
              <a:endCxn id="17" idx="4"/>
            </p:cNvCxnSpPr>
            <p:nvPr/>
          </p:nvCxnSpPr>
          <p:spPr>
            <a:xfrm rot="16200000" flipH="1">
              <a:off x="3147738" y="4695684"/>
              <a:ext cx="32656" cy="656143"/>
            </a:xfrm>
            <a:prstGeom prst="bentConnector3">
              <a:avLst>
                <a:gd name="adj1" fmla="val 800024"/>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5" name="Rectangle 4"/>
          <p:cNvSpPr/>
          <p:nvPr/>
        </p:nvSpPr>
        <p:spPr>
          <a:xfrm>
            <a:off x="350108" y="436111"/>
            <a:ext cx="5354006" cy="5909310"/>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minIndex</a:t>
            </a:r>
            <a:r>
              <a:rPr kumimoji="0" lang="en-US" i="0" u="none" strike="noStrike" cap="none" normalizeH="0" baseline="0" dirty="0" smtClean="0">
                <a:ln>
                  <a:noFill/>
                </a:ln>
                <a:solidFill>
                  <a:srgbClr val="000000"/>
                </a:solidFill>
                <a:effectLst/>
                <a:latin typeface="Monaco" panose="020B0509030404040204" pitchFamily="49" charset="0"/>
              </a:rPr>
              <a:t>(a)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if</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CF"/>
                </a:solidFill>
                <a:effectLst/>
                <a:latin typeface="Monaco" panose="020B0509030404040204" pitchFamily="49" charset="0"/>
              </a:rPr>
              <a:t>1</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step(min, cur,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cur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 [ min ]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r>
              <a:rPr kumimoji="0" lang="en-US" i="0" u="none" strike="noStrike" cap="none" normalizeH="0" baseline="0" dirty="0" smtClean="0">
                <a:ln>
                  <a:noFill/>
                </a:ln>
                <a:solidFill>
                  <a:srgbClr val="204A87"/>
                </a:solidFill>
                <a:effectLst/>
                <a:latin typeface="Monaco" panose="020B0509030404040204" pitchFamily="49" charset="0"/>
              </a:rPr>
              <a:t>min</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reduce(a, step,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latin typeface="Monaco" panose="020B0509030404040204" pitchFamily="49" charset="0"/>
            </a:endParaRPr>
          </a:p>
        </p:txBody>
      </p:sp>
      <p:sp>
        <p:nvSpPr>
          <p:cNvPr id="18" name="Rectangle 17"/>
          <p:cNvSpPr/>
          <p:nvPr/>
        </p:nvSpPr>
        <p:spPr>
          <a:xfrm>
            <a:off x="5704115" y="3860171"/>
            <a:ext cx="3461656" cy="954107"/>
          </a:xfrm>
          <a:prstGeom prst="rect">
            <a:avLst/>
          </a:prstGeom>
        </p:spPr>
        <p:txBody>
          <a:bodyPr wrap="square">
            <a:spAutoFit/>
          </a:bodyPr>
          <a:lstStyle/>
          <a:p>
            <a:pPr algn="ctr"/>
            <a:r>
              <a:rPr lang="en" sz="2800" dirty="0" smtClean="0">
                <a:ea typeface="Consolas"/>
                <a:cs typeface="Consolas"/>
                <a:sym typeface="Consolas"/>
              </a:rPr>
              <a:t>Constraint </a:t>
            </a:r>
            <a:r>
              <a:rPr lang="en" sz="2800" dirty="0">
                <a:ea typeface="Consolas"/>
                <a:cs typeface="Consolas"/>
                <a:sym typeface="Consolas"/>
              </a:rPr>
              <a:t>between </a:t>
            </a:r>
            <a:r>
              <a:rPr lang="en" sz="2800" b="1" dirty="0">
                <a:solidFill>
                  <a:schemeClr val="accent1">
                    <a:lumMod val="75000"/>
                  </a:schemeClr>
                </a:solidFill>
                <a:ea typeface="Consolas"/>
                <a:cs typeface="Consolas"/>
                <a:sym typeface="Consolas"/>
              </a:rPr>
              <a:t>two</a:t>
            </a:r>
            <a:r>
              <a:rPr lang="en" sz="2800" dirty="0">
                <a:solidFill>
                  <a:schemeClr val="accent1">
                    <a:lumMod val="75000"/>
                  </a:schemeClr>
                </a:solidFill>
                <a:ea typeface="Consolas"/>
                <a:cs typeface="Consolas"/>
                <a:sym typeface="Consolas"/>
              </a:rPr>
              <a:t> </a:t>
            </a:r>
            <a:r>
              <a:rPr lang="en" sz="2800" b="1" dirty="0" smtClean="0">
                <a:solidFill>
                  <a:schemeClr val="accent1">
                    <a:lumMod val="75000"/>
                  </a:schemeClr>
                </a:solidFill>
                <a:ea typeface="Consolas"/>
                <a:cs typeface="Consolas"/>
                <a:sym typeface="Consolas"/>
              </a:rPr>
              <a:t>values</a:t>
            </a:r>
            <a:endParaRPr lang="en" sz="2800" b="1" dirty="0">
              <a:solidFill>
                <a:schemeClr val="accent1">
                  <a:lumMod val="75000"/>
                </a:schemeClr>
              </a:solidFill>
              <a:ea typeface="Consolas"/>
              <a:cs typeface="Consolas"/>
              <a:sym typeface="Consolas"/>
            </a:endParaRPr>
          </a:p>
        </p:txBody>
      </p:sp>
      <p:sp>
        <p:nvSpPr>
          <p:cNvPr id="13" name="Down Arrow 12"/>
          <p:cNvSpPr/>
          <p:nvPr/>
        </p:nvSpPr>
        <p:spPr>
          <a:xfrm>
            <a:off x="7219403" y="4905788"/>
            <a:ext cx="566057" cy="55421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341D22-68D9-4150-ABE5-D5C1D0E569AF}" type="slidenum">
              <a:rPr lang="en-US" smtClean="0"/>
              <a:t>12</a:t>
            </a:fld>
            <a:endParaRPr lang="en-US"/>
          </a:p>
        </p:txBody>
      </p:sp>
      <p:sp>
        <p:nvSpPr>
          <p:cNvPr id="23" name="Rectangle 22"/>
          <p:cNvSpPr/>
          <p:nvPr/>
        </p:nvSpPr>
        <p:spPr>
          <a:xfrm>
            <a:off x="5704115" y="2168827"/>
            <a:ext cx="3439886" cy="954107"/>
          </a:xfrm>
          <a:prstGeom prst="rect">
            <a:avLst/>
          </a:prstGeom>
        </p:spPr>
        <p:txBody>
          <a:bodyPr wrap="square">
            <a:spAutoFit/>
          </a:bodyPr>
          <a:lstStyle/>
          <a:p>
            <a:pPr lvl="0" algn="ctr"/>
            <a:r>
              <a:rPr lang="en" sz="2800" dirty="0" smtClean="0">
                <a:ea typeface="Consolas"/>
                <a:cs typeface="Consolas"/>
                <a:sym typeface="Consolas"/>
              </a:rPr>
              <a:t>Array bounds analysis:</a:t>
            </a:r>
          </a:p>
          <a:p>
            <a:pPr lvl="0" algn="ctr"/>
            <a:r>
              <a:rPr lang="en" sz="2800" dirty="0" smtClean="0">
                <a:solidFill>
                  <a:schemeClr val="accent6">
                    <a:lumMod val="75000"/>
                  </a:schemeClr>
                </a:solidFill>
                <a:latin typeface="Monaco" panose="020B0509030404040204" pitchFamily="49" charset="0"/>
                <a:ea typeface="Consolas"/>
                <a:cs typeface="Consolas"/>
                <a:sym typeface="Consolas"/>
              </a:rPr>
              <a:t>0</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min</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&lt;</a:t>
            </a:r>
            <a:r>
              <a:rPr lang="en" sz="2800" dirty="0" smtClean="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len</a:t>
            </a:r>
            <a:r>
              <a:rPr lang="en" sz="2800" dirty="0">
                <a:solidFill>
                  <a:schemeClr val="accent6">
                    <a:lumMod val="75000"/>
                  </a:schemeClr>
                </a:solidFill>
                <a:latin typeface="Symbol" panose="05050102010706020507" pitchFamily="18" charset="2"/>
                <a:ea typeface="Consolas"/>
                <a:cs typeface="Consolas"/>
                <a:sym typeface="Consolas"/>
              </a:rPr>
              <a:t> </a:t>
            </a:r>
            <a:r>
              <a:rPr lang="en" sz="2800" dirty="0" smtClean="0">
                <a:solidFill>
                  <a:schemeClr val="accent6">
                    <a:lumMod val="75000"/>
                  </a:schemeClr>
                </a:solidFill>
                <a:latin typeface="Monaco" panose="020B0509030404040204" pitchFamily="49" charset="0"/>
                <a:ea typeface="Consolas"/>
                <a:cs typeface="Consolas"/>
                <a:sym typeface="Consolas"/>
              </a:rPr>
              <a:t>a</a:t>
            </a:r>
            <a:endParaRPr lang="en" sz="2800" dirty="0">
              <a:solidFill>
                <a:schemeClr val="accent6">
                  <a:lumMod val="75000"/>
                </a:schemeClr>
              </a:solidFill>
              <a:latin typeface="Monaco" panose="020B0509030404040204" pitchFamily="49" charset="0"/>
              <a:ea typeface="Consolas"/>
              <a:cs typeface="Consolas"/>
              <a:sym typeface="Consolas"/>
            </a:endParaRPr>
          </a:p>
        </p:txBody>
      </p:sp>
      <p:sp>
        <p:nvSpPr>
          <p:cNvPr id="25" name="Down Arrow 24"/>
          <p:cNvSpPr/>
          <p:nvPr/>
        </p:nvSpPr>
        <p:spPr>
          <a:xfrm>
            <a:off x="7219404" y="3214444"/>
            <a:ext cx="566057" cy="55421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704114" y="5571611"/>
            <a:ext cx="3439886" cy="954107"/>
          </a:xfrm>
          <a:prstGeom prst="rect">
            <a:avLst/>
          </a:prstGeom>
        </p:spPr>
        <p:txBody>
          <a:bodyPr wrap="square">
            <a:spAutoFit/>
          </a:bodyPr>
          <a:lstStyle/>
          <a:p>
            <a:pPr algn="ctr"/>
            <a:r>
              <a:rPr lang="en" sz="2800" dirty="0">
                <a:ea typeface="Consolas"/>
                <a:cs typeface="Consolas"/>
                <a:sym typeface="Consolas"/>
              </a:rPr>
              <a:t>Constraint between </a:t>
            </a:r>
            <a:r>
              <a:rPr lang="en" sz="2800" b="1" dirty="0" smtClean="0">
                <a:solidFill>
                  <a:schemeClr val="accent1">
                    <a:lumMod val="75000"/>
                  </a:schemeClr>
                </a:solidFill>
                <a:ea typeface="Consolas"/>
                <a:cs typeface="Consolas"/>
                <a:sym typeface="Consolas"/>
              </a:rPr>
              <a:t>value </a:t>
            </a:r>
            <a:r>
              <a:rPr lang="en" sz="2800" dirty="0">
                <a:ea typeface="Consolas"/>
                <a:cs typeface="Consolas"/>
                <a:sym typeface="Consolas"/>
              </a:rPr>
              <a:t>and </a:t>
            </a:r>
            <a:r>
              <a:rPr lang="en" sz="2800" b="1" dirty="0" smtClean="0">
                <a:solidFill>
                  <a:schemeClr val="accent4">
                    <a:lumMod val="75000"/>
                  </a:schemeClr>
                </a:solidFill>
                <a:ea typeface="Consolas"/>
                <a:cs typeface="Consolas"/>
                <a:sym typeface="Consolas"/>
              </a:rPr>
              <a:t>closure</a:t>
            </a:r>
            <a:endParaRPr lang="en-US" sz="2800" b="1" dirty="0">
              <a:solidFill>
                <a:schemeClr val="accent4">
                  <a:lumMod val="75000"/>
                </a:schemeClr>
              </a:solidFill>
              <a:ea typeface="Consolas"/>
              <a:cs typeface="Consolas"/>
            </a:endParaRPr>
          </a:p>
        </p:txBody>
      </p:sp>
    </p:spTree>
    <p:extLst>
      <p:ext uri="{BB962C8B-B14F-4D97-AF65-F5344CB8AC3E}">
        <p14:creationId xmlns:p14="http://schemas.microsoft.com/office/powerpoint/2010/main" val="25682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3.7037E-7 L -0.01458 0.11782 " pathEditMode="relative" rAng="0" ptsTypes="AA">
                                      <p:cBhvr>
                                        <p:cTn id="6" dur="700" fill="hold"/>
                                        <p:tgtEl>
                                          <p:spTgt spid="28"/>
                                        </p:tgtEl>
                                        <p:attrNameLst>
                                          <p:attrName>ppt_x</p:attrName>
                                          <p:attrName>ppt_y</p:attrName>
                                        </p:attrNameLst>
                                      </p:cBhvr>
                                      <p:rCtr x="-729" y="5880"/>
                                    </p:animMotion>
                                  </p:childTnLst>
                                </p:cTn>
                              </p:par>
                              <p:par>
                                <p:cTn id="7" presetID="22" presetClass="entr" presetSubtype="1"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up)">
                                      <p:cBhvr>
                                        <p:cTn id="9" dur="500"/>
                                        <p:tgtEl>
                                          <p:spTgt spid="13"/>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xit" presetSubtype="0" fill="hold" nodeType="withEffect">
                                  <p:stCondLst>
                                    <p:cond delay="0"/>
                                  </p:stCondLst>
                                  <p:childTnLst>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childTnLst>
                          </p:cTn>
                        </p:par>
                        <p:par>
                          <p:cTn id="17" fill="hold">
                            <p:stCondLst>
                              <p:cond delay="12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579345" y="5380521"/>
            <a:ext cx="2800952" cy="5582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524158" y="535219"/>
            <a:ext cx="672831" cy="370511"/>
            <a:chOff x="2670808" y="535219"/>
            <a:chExt cx="672831" cy="370511"/>
          </a:xfrm>
        </p:grpSpPr>
        <p:sp>
          <p:nvSpPr>
            <p:cNvPr id="22" name="Rectangle 21"/>
            <p:cNvSpPr/>
            <p:nvPr/>
          </p:nvSpPr>
          <p:spPr>
            <a:xfrm>
              <a:off x="3097885" y="535219"/>
              <a:ext cx="245754"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70808" y="547303"/>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stCxn id="23" idx="4"/>
              <a:endCxn id="22" idx="2"/>
            </p:cNvCxnSpPr>
            <p:nvPr/>
          </p:nvCxnSpPr>
          <p:spPr>
            <a:xfrm rot="16200000" flipH="1">
              <a:off x="3030006" y="714974"/>
              <a:ext cx="10084" cy="371428"/>
            </a:xfrm>
            <a:prstGeom prst="bentConnector3">
              <a:avLst>
                <a:gd name="adj1" fmla="val 2366958"/>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p:cNvGrpSpPr/>
          <p:nvPr/>
        </p:nvGrpSpPr>
        <p:grpSpPr>
          <a:xfrm>
            <a:off x="2520309" y="5467753"/>
            <a:ext cx="1120203" cy="382999"/>
            <a:chOff x="2657469" y="5467753"/>
            <a:chExt cx="1120203" cy="382999"/>
          </a:xfrm>
        </p:grpSpPr>
        <p:sp>
          <p:nvSpPr>
            <p:cNvPr id="33" name="Rectangle 32"/>
            <p:cNvSpPr/>
            <p:nvPr/>
          </p:nvSpPr>
          <p:spPr>
            <a:xfrm>
              <a:off x="3121528" y="5467753"/>
              <a:ext cx="656144"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657469" y="5469753"/>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34" idx="4"/>
            </p:cNvCxnSpPr>
            <p:nvPr/>
          </p:nvCxnSpPr>
          <p:spPr>
            <a:xfrm rot="16200000" flipH="1">
              <a:off x="3147738" y="5506352"/>
              <a:ext cx="32656" cy="656143"/>
            </a:xfrm>
            <a:prstGeom prst="bentConnector3">
              <a:avLst>
                <a:gd name="adj1" fmla="val 800024"/>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5" name="Rectangle 4"/>
          <p:cNvSpPr/>
          <p:nvPr/>
        </p:nvSpPr>
        <p:spPr>
          <a:xfrm>
            <a:off x="350108" y="436111"/>
            <a:ext cx="5354006" cy="5909310"/>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minIndex</a:t>
            </a:r>
            <a:r>
              <a:rPr kumimoji="0" lang="en-US" i="0" u="none" strike="noStrike" cap="none" normalizeH="0" baseline="0" dirty="0" smtClean="0">
                <a:ln>
                  <a:noFill/>
                </a:ln>
                <a:solidFill>
                  <a:srgbClr val="000000"/>
                </a:solidFill>
                <a:effectLst/>
                <a:latin typeface="Monaco" panose="020B0509030404040204" pitchFamily="49" charset="0"/>
              </a:rPr>
              <a:t>(a)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if</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CF"/>
                </a:solidFill>
                <a:effectLst/>
                <a:latin typeface="Monaco" panose="020B0509030404040204" pitchFamily="49" charset="0"/>
              </a:rPr>
              <a:t>1</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step(min, cur,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cur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 [ min ]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r>
              <a:rPr kumimoji="0" lang="en-US" i="0" u="none" strike="noStrike" cap="none" normalizeH="0" baseline="0" dirty="0" smtClean="0">
                <a:ln>
                  <a:noFill/>
                </a:ln>
                <a:solidFill>
                  <a:srgbClr val="204A87"/>
                </a:solidFill>
                <a:effectLst/>
                <a:latin typeface="Monaco" panose="020B0509030404040204" pitchFamily="49" charset="0"/>
              </a:rPr>
              <a:t>min</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reduce(a, step,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latin typeface="Monaco" panose="020B0509030404040204" pitchFamily="49" charset="0"/>
            </a:endParaRPr>
          </a:p>
        </p:txBody>
      </p:sp>
      <p:sp>
        <p:nvSpPr>
          <p:cNvPr id="13" name="Down Arrow 12"/>
          <p:cNvSpPr/>
          <p:nvPr/>
        </p:nvSpPr>
        <p:spPr>
          <a:xfrm rot="10800000">
            <a:off x="7219400" y="1809749"/>
            <a:ext cx="566057" cy="3650255"/>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95257" y="270646"/>
            <a:ext cx="3439886" cy="1384995"/>
          </a:xfrm>
          <a:prstGeom prst="rect">
            <a:avLst/>
          </a:prstGeom>
        </p:spPr>
        <p:txBody>
          <a:bodyPr wrap="square">
            <a:spAutoFit/>
          </a:bodyPr>
          <a:lstStyle/>
          <a:p>
            <a:pPr algn="ctr"/>
            <a:r>
              <a:rPr lang="en" sz="2800" dirty="0" smtClean="0">
                <a:ea typeface="Consolas"/>
                <a:cs typeface="Consolas"/>
                <a:sym typeface="Consolas"/>
              </a:rPr>
              <a:t>Constraint carries over through call to </a:t>
            </a:r>
            <a:r>
              <a:rPr lang="en" sz="2800" b="1" dirty="0" smtClean="0">
                <a:ea typeface="Consolas"/>
                <a:cs typeface="Consolas"/>
                <a:sym typeface="Consolas"/>
              </a:rPr>
              <a:t>function parameters</a:t>
            </a:r>
            <a:endParaRPr lang="en-US" sz="2800" b="1" dirty="0"/>
          </a:p>
        </p:txBody>
      </p:sp>
      <p:sp>
        <p:nvSpPr>
          <p:cNvPr id="14" name="Rectangle 13"/>
          <p:cNvSpPr/>
          <p:nvPr/>
        </p:nvSpPr>
        <p:spPr>
          <a:xfrm>
            <a:off x="5704114" y="5571611"/>
            <a:ext cx="3439886" cy="954107"/>
          </a:xfrm>
          <a:prstGeom prst="rect">
            <a:avLst/>
          </a:prstGeom>
        </p:spPr>
        <p:txBody>
          <a:bodyPr wrap="square">
            <a:spAutoFit/>
          </a:bodyPr>
          <a:lstStyle/>
          <a:p>
            <a:pPr algn="ctr"/>
            <a:r>
              <a:rPr lang="en" sz="2800" dirty="0">
                <a:ea typeface="Consolas"/>
                <a:cs typeface="Consolas"/>
                <a:sym typeface="Consolas"/>
              </a:rPr>
              <a:t>Constraint between </a:t>
            </a:r>
            <a:r>
              <a:rPr lang="en" sz="2800" b="1" dirty="0" smtClean="0">
                <a:solidFill>
                  <a:schemeClr val="accent1">
                    <a:lumMod val="75000"/>
                  </a:schemeClr>
                </a:solidFill>
                <a:ea typeface="Consolas"/>
                <a:cs typeface="Consolas"/>
                <a:sym typeface="Consolas"/>
              </a:rPr>
              <a:t>value </a:t>
            </a:r>
            <a:r>
              <a:rPr lang="en" sz="2800" dirty="0">
                <a:ea typeface="Consolas"/>
                <a:cs typeface="Consolas"/>
                <a:sym typeface="Consolas"/>
              </a:rPr>
              <a:t>and </a:t>
            </a:r>
            <a:r>
              <a:rPr lang="en" sz="2800" b="1" dirty="0" smtClean="0">
                <a:solidFill>
                  <a:schemeClr val="accent4">
                    <a:lumMod val="75000"/>
                  </a:schemeClr>
                </a:solidFill>
                <a:ea typeface="Consolas"/>
                <a:cs typeface="Consolas"/>
                <a:sym typeface="Consolas"/>
              </a:rPr>
              <a:t>closure</a:t>
            </a:r>
            <a:endParaRPr lang="en-US" sz="2800" b="1" dirty="0">
              <a:solidFill>
                <a:schemeClr val="accent4">
                  <a:lumMod val="75000"/>
                </a:schemeClr>
              </a:solidFill>
              <a:ea typeface="Consolas"/>
              <a:cs typeface="Consolas"/>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13</a:t>
            </a:fld>
            <a:endParaRPr lang="en-US"/>
          </a:p>
        </p:txBody>
      </p:sp>
    </p:spTree>
    <p:extLst>
      <p:ext uri="{BB962C8B-B14F-4D97-AF65-F5344CB8AC3E}">
        <p14:creationId xmlns:p14="http://schemas.microsoft.com/office/powerpoint/2010/main" val="34202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100"/>
                                        <p:tgtEl>
                                          <p:spTgt spid="13"/>
                                        </p:tgtEl>
                                      </p:cBhvr>
                                    </p:animEffect>
                                  </p:childTnLst>
                                </p:cTn>
                              </p:par>
                              <p:par>
                                <p:cTn id="8" presetID="42" presetClass="path" presetSubtype="0" accel="50000" decel="50000" fill="hold" nodeType="withEffect">
                                  <p:stCondLst>
                                    <p:cond delay="0"/>
                                  </p:stCondLst>
                                  <p:childTnLst>
                                    <p:animMotion origin="layout" path="M 4.44444E-6 -1.48148E-6 L -0.01441 -0.72245 " pathEditMode="relative" rAng="0" ptsTypes="AA">
                                      <p:cBhvr>
                                        <p:cTn id="9" dur="1100" fill="hold"/>
                                        <p:tgtEl>
                                          <p:spTgt spid="32"/>
                                        </p:tgtEl>
                                        <p:attrNameLst>
                                          <p:attrName>ppt_x</p:attrName>
                                          <p:attrName>ppt_y</p:attrName>
                                        </p:attrNameLst>
                                      </p:cBhvr>
                                      <p:rCtr x="-729" y="-36134"/>
                                    </p:animMotion>
                                  </p:childTnLst>
                                </p:cTn>
                              </p:par>
                              <p:par>
                                <p:cTn id="10" presetID="10" presetClass="exit" presetSubtype="0" fill="hold" nodeType="withEffect">
                                  <p:stCondLst>
                                    <p:cond delay="700"/>
                                  </p:stCondLst>
                                  <p:childTnLst>
                                    <p:animEffect transition="out" filter="fade">
                                      <p:cBhvr>
                                        <p:cTn id="11" dur="300"/>
                                        <p:tgtEl>
                                          <p:spTgt spid="32"/>
                                        </p:tgtEl>
                                      </p:cBhvr>
                                    </p:animEffect>
                                    <p:set>
                                      <p:cBhvr>
                                        <p:cTn id="12" dur="1" fill="hold">
                                          <p:stCondLst>
                                            <p:cond delay="299"/>
                                          </p:stCondLst>
                                        </p:cTn>
                                        <p:tgtEl>
                                          <p:spTgt spid="32"/>
                                        </p:tgtEl>
                                        <p:attrNameLst>
                                          <p:attrName>style.visibility</p:attrName>
                                        </p:attrNameLst>
                                      </p:cBhvr>
                                      <p:to>
                                        <p:strVal val="hidden"/>
                                      </p:to>
                                    </p:set>
                                  </p:childTnLst>
                                </p:cTn>
                              </p:par>
                              <p:par>
                                <p:cTn id="13" presetID="10" presetClass="entr" presetSubtype="0" fill="hold" nodeType="withEffect">
                                  <p:stCondLst>
                                    <p:cond delay="9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00"/>
                                        <p:tgtEl>
                                          <p:spTgt spid="6"/>
                                        </p:tgtEl>
                                      </p:cBhvr>
                                    </p:animEffect>
                                  </p:childTnLst>
                                </p:cTn>
                              </p:par>
                              <p:par>
                                <p:cTn id="16" presetID="10" presetClass="entr" presetSubtype="0" fill="hold" grpId="0" nodeType="withEffect">
                                  <p:stCondLst>
                                    <p:cond delay="8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762837" y="1750496"/>
            <a:ext cx="1243591" cy="376862"/>
            <a:chOff x="1762837" y="1750496"/>
            <a:chExt cx="1243591" cy="376862"/>
          </a:xfrm>
        </p:grpSpPr>
        <p:sp>
          <p:nvSpPr>
            <p:cNvPr id="19" name="Rectangle 18"/>
            <p:cNvSpPr/>
            <p:nvPr/>
          </p:nvSpPr>
          <p:spPr>
            <a:xfrm>
              <a:off x="1762837" y="1750496"/>
              <a:ext cx="245754"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649377" y="1772664"/>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20" idx="4"/>
              <a:endCxn id="19" idx="2"/>
            </p:cNvCxnSpPr>
            <p:nvPr/>
          </p:nvCxnSpPr>
          <p:spPr>
            <a:xfrm rot="5400000">
              <a:off x="2356809" y="1649913"/>
              <a:ext cx="12700" cy="942189"/>
            </a:xfrm>
            <a:prstGeom prst="bentConnector3">
              <a:avLst>
                <a:gd name="adj1" fmla="val 1106244"/>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Rectangle 13"/>
          <p:cNvSpPr/>
          <p:nvPr/>
        </p:nvSpPr>
        <p:spPr>
          <a:xfrm>
            <a:off x="2959869" y="535219"/>
            <a:ext cx="245754"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32792" y="547303"/>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6" idx="4"/>
            <a:endCxn id="14" idx="2"/>
          </p:cNvCxnSpPr>
          <p:nvPr/>
        </p:nvCxnSpPr>
        <p:spPr>
          <a:xfrm rot="16200000" flipH="1">
            <a:off x="2891990" y="714974"/>
            <a:ext cx="10084" cy="371428"/>
          </a:xfrm>
          <a:prstGeom prst="bentConnector3">
            <a:avLst>
              <a:gd name="adj1" fmla="val 2366958"/>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 name="Rectangle 4"/>
          <p:cNvSpPr/>
          <p:nvPr/>
        </p:nvSpPr>
        <p:spPr>
          <a:xfrm>
            <a:off x="350108" y="436111"/>
            <a:ext cx="5354006" cy="3000821"/>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p:txBody>
      </p:sp>
      <p:grpSp>
        <p:nvGrpSpPr>
          <p:cNvPr id="37" name="Group 36"/>
          <p:cNvGrpSpPr/>
          <p:nvPr/>
        </p:nvGrpSpPr>
        <p:grpSpPr>
          <a:xfrm>
            <a:off x="5704114" y="1842333"/>
            <a:ext cx="3439886" cy="1579071"/>
            <a:chOff x="5704114" y="1842333"/>
            <a:chExt cx="3439886" cy="1579071"/>
          </a:xfrm>
        </p:grpSpPr>
        <p:sp>
          <p:nvSpPr>
            <p:cNvPr id="3" name="Rectangle 2"/>
            <p:cNvSpPr/>
            <p:nvPr/>
          </p:nvSpPr>
          <p:spPr>
            <a:xfrm>
              <a:off x="5704114" y="2467297"/>
              <a:ext cx="3439886" cy="954107"/>
            </a:xfrm>
            <a:prstGeom prst="rect">
              <a:avLst/>
            </a:prstGeom>
          </p:spPr>
          <p:txBody>
            <a:bodyPr wrap="square">
              <a:spAutoFit/>
            </a:bodyPr>
            <a:lstStyle/>
            <a:p>
              <a:pPr algn="ctr"/>
              <a:r>
                <a:rPr lang="en" sz="2800" dirty="0" smtClean="0">
                  <a:ea typeface="Consolas"/>
                  <a:cs typeface="Consolas"/>
                  <a:sym typeface="Consolas"/>
                </a:rPr>
                <a:t>Constraint </a:t>
              </a:r>
              <a:r>
                <a:rPr lang="en" sz="2800" b="1" dirty="0" smtClean="0">
                  <a:ea typeface="Consolas"/>
                  <a:cs typeface="Consolas"/>
                  <a:sym typeface="Consolas"/>
                </a:rPr>
                <a:t>checked</a:t>
              </a:r>
              <a:endParaRPr lang="en" sz="2800" dirty="0">
                <a:ea typeface="Consolas"/>
                <a:cs typeface="Consolas"/>
                <a:sym typeface="Consolas"/>
              </a:endParaRPr>
            </a:p>
            <a:p>
              <a:pPr algn="ctr"/>
              <a:r>
                <a:rPr lang="en" sz="2800" dirty="0" smtClean="0">
                  <a:ea typeface="Consolas"/>
                  <a:cs typeface="Consolas"/>
                  <a:sym typeface="Consolas"/>
                </a:rPr>
                <a:t>on invocation</a:t>
              </a:r>
              <a:endParaRPr lang="en-US" sz="2800" b="1" dirty="0"/>
            </a:p>
          </p:txBody>
        </p:sp>
        <p:sp>
          <p:nvSpPr>
            <p:cNvPr id="13" name="Down Arrow 12"/>
            <p:cNvSpPr/>
            <p:nvPr/>
          </p:nvSpPr>
          <p:spPr>
            <a:xfrm>
              <a:off x="7141028" y="1842333"/>
              <a:ext cx="566057" cy="557348"/>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p:nvPr/>
        </p:nvSpPr>
        <p:spPr>
          <a:xfrm>
            <a:off x="5595257" y="270646"/>
            <a:ext cx="3439886" cy="1384995"/>
          </a:xfrm>
          <a:prstGeom prst="rect">
            <a:avLst/>
          </a:prstGeom>
        </p:spPr>
        <p:txBody>
          <a:bodyPr wrap="square">
            <a:spAutoFit/>
          </a:bodyPr>
          <a:lstStyle/>
          <a:p>
            <a:pPr algn="ctr"/>
            <a:r>
              <a:rPr lang="en" sz="2800" dirty="0" smtClean="0">
                <a:ea typeface="Consolas"/>
                <a:cs typeface="Consolas"/>
                <a:sym typeface="Consolas"/>
              </a:rPr>
              <a:t>Constraint carries over through call to </a:t>
            </a:r>
            <a:r>
              <a:rPr lang="en" sz="2800" b="1" dirty="0" smtClean="0">
                <a:ea typeface="Consolas"/>
                <a:cs typeface="Consolas"/>
                <a:sym typeface="Consolas"/>
              </a:rPr>
              <a:t>function parameters</a:t>
            </a:r>
            <a:endParaRPr lang="en-US" sz="28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14</a:t>
            </a:fld>
            <a:endParaRPr lang="en-US"/>
          </a:p>
        </p:txBody>
      </p:sp>
      <p:sp>
        <p:nvSpPr>
          <p:cNvPr id="15" name="Rectangle 14"/>
          <p:cNvSpPr/>
          <p:nvPr/>
        </p:nvSpPr>
        <p:spPr>
          <a:xfrm>
            <a:off x="0" y="3514870"/>
            <a:ext cx="9144000" cy="2492990"/>
          </a:xfrm>
          <a:prstGeom prst="rect">
            <a:avLst/>
          </a:prstGeom>
        </p:spPr>
        <p:txBody>
          <a:bodyPr wrap="square">
            <a:spAutoFit/>
          </a:bodyPr>
          <a:lstStyle/>
          <a:p>
            <a:pPr algn="ctr">
              <a:lnSpc>
                <a:spcPct val="200000"/>
              </a:lnSpc>
              <a:spcBef>
                <a:spcPts val="0"/>
              </a:spcBef>
              <a:buFont typeface="Arial" panose="020B0604020202020204" pitchFamily="34" charset="0"/>
              <a:buNone/>
            </a:pPr>
            <a:r>
              <a:rPr lang="en" sz="4000" b="1" dirty="0" smtClean="0">
                <a:ea typeface="Calibri"/>
                <a:cs typeface="Calibri"/>
                <a:sym typeface="Calibri"/>
              </a:rPr>
              <a:t>Problem</a:t>
            </a:r>
            <a:endParaRPr lang="en" sz="3200" b="1" dirty="0" smtClean="0">
              <a:ea typeface="Calibri"/>
              <a:cs typeface="Calibri"/>
              <a:sym typeface="Calibri"/>
            </a:endParaRPr>
          </a:p>
          <a:p>
            <a:pPr algn="ctr">
              <a:spcBef>
                <a:spcPts val="0"/>
              </a:spcBef>
              <a:buFont typeface="Arial" panose="020B0604020202020204" pitchFamily="34" charset="0"/>
              <a:buNone/>
            </a:pPr>
            <a:r>
              <a:rPr lang="en" sz="2800" dirty="0" smtClean="0">
                <a:ea typeface="Calibri"/>
                <a:cs typeface="Calibri"/>
                <a:sym typeface="Calibri"/>
              </a:rPr>
              <a:t>To check array access </a:t>
            </a:r>
            <a:r>
              <a:rPr lang="en-US" sz="2800" dirty="0" smtClean="0">
                <a:ea typeface="Calibri"/>
                <a:cs typeface="Calibri"/>
                <a:sym typeface="Calibri"/>
              </a:rPr>
              <a:t>we m</a:t>
            </a:r>
            <a:r>
              <a:rPr lang="en" sz="2800" dirty="0" smtClean="0">
                <a:sym typeface="Calibri"/>
              </a:rPr>
              <a:t>ust track </a:t>
            </a:r>
          </a:p>
          <a:p>
            <a:pPr algn="ctr">
              <a:spcBef>
                <a:spcPts val="0"/>
              </a:spcBef>
              <a:buFont typeface="Arial" panose="020B0604020202020204" pitchFamily="34" charset="0"/>
              <a:buNone/>
            </a:pPr>
            <a:r>
              <a:rPr lang="en" sz="2800" b="1" dirty="0" smtClean="0">
                <a:sym typeface="Calibri"/>
              </a:rPr>
              <a:t>relations</a:t>
            </a:r>
            <a:r>
              <a:rPr lang="en" sz="2800" dirty="0" smtClean="0">
                <a:sym typeface="Calibri"/>
              </a:rPr>
              <a:t> between </a:t>
            </a:r>
            <a:r>
              <a:rPr lang="en" sz="2800" b="1" dirty="0" smtClean="0">
                <a:sym typeface="Calibri"/>
              </a:rPr>
              <a:t>closures</a:t>
            </a:r>
            <a:r>
              <a:rPr lang="en" sz="2800" dirty="0" smtClean="0">
                <a:sym typeface="Calibri"/>
              </a:rPr>
              <a:t> and </a:t>
            </a:r>
            <a:r>
              <a:rPr lang="en" sz="2800" b="1" dirty="0" smtClean="0">
                <a:sym typeface="Calibri"/>
              </a:rPr>
              <a:t>values</a:t>
            </a:r>
          </a:p>
          <a:p>
            <a:pPr algn="ctr">
              <a:spcBef>
                <a:spcPts val="0"/>
              </a:spcBef>
              <a:buFont typeface="Arial" panose="020B0604020202020204" pitchFamily="34" charset="0"/>
              <a:buNone/>
            </a:pPr>
            <a:endParaRPr lang="en" sz="2000" dirty="0" smtClean="0">
              <a:sym typeface="Calibri"/>
            </a:endParaRPr>
          </a:p>
        </p:txBody>
      </p:sp>
      <p:sp>
        <p:nvSpPr>
          <p:cNvPr id="18" name="Rectangle 17"/>
          <p:cNvSpPr/>
          <p:nvPr/>
        </p:nvSpPr>
        <p:spPr>
          <a:xfrm>
            <a:off x="0" y="3915149"/>
            <a:ext cx="9143999" cy="1200329"/>
          </a:xfrm>
          <a:prstGeom prst="rect">
            <a:avLst/>
          </a:prstGeom>
        </p:spPr>
        <p:txBody>
          <a:bodyPr wrap="square">
            <a:spAutoFit/>
          </a:bodyPr>
          <a:lstStyle/>
          <a:p>
            <a:pPr algn="ctr">
              <a:spcBef>
                <a:spcPts val="0"/>
              </a:spcBef>
              <a:buFont typeface="Arial" panose="020B0604020202020204" pitchFamily="34" charset="0"/>
              <a:buNone/>
            </a:pPr>
            <a:r>
              <a:rPr lang="en-US" sz="4000" b="1" dirty="0" smtClean="0">
                <a:ea typeface="Calibri"/>
                <a:cs typeface="Calibri"/>
                <a:sym typeface="Calibri"/>
              </a:rPr>
              <a:t>Solution</a:t>
            </a:r>
          </a:p>
          <a:p>
            <a:pPr algn="ctr">
              <a:spcBef>
                <a:spcPts val="0"/>
              </a:spcBef>
              <a:buFont typeface="Arial" panose="020B0604020202020204" pitchFamily="34" charset="0"/>
              <a:buNone/>
            </a:pPr>
            <a:r>
              <a:rPr lang="en-US" sz="3200" dirty="0" smtClean="0">
                <a:ea typeface="Calibri"/>
                <a:cs typeface="Calibri"/>
                <a:sym typeface="Calibri"/>
              </a:rPr>
              <a:t>Refinement types</a:t>
            </a:r>
            <a:endParaRPr lang="en-US" sz="2000" dirty="0"/>
          </a:p>
        </p:txBody>
      </p:sp>
    </p:spTree>
    <p:extLst>
      <p:ext uri="{BB962C8B-B14F-4D97-AF65-F5344CB8AC3E}">
        <p14:creationId xmlns:p14="http://schemas.microsoft.com/office/powerpoint/2010/main" val="154908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4.44444E-6 L 0.01355 0.17847 " pathEditMode="relative" rAng="0" ptsTypes="AA">
                                      <p:cBhvr>
                                        <p:cTn id="6" dur="2000" fill="hold"/>
                                        <p:tgtEl>
                                          <p:spTgt spid="16"/>
                                        </p:tgtEl>
                                        <p:attrNameLst>
                                          <p:attrName>ppt_x</p:attrName>
                                          <p:attrName>ppt_y</p:attrName>
                                        </p:attrNameLst>
                                      </p:cBhvr>
                                      <p:rCtr x="660" y="8889"/>
                                    </p:animMotion>
                                  </p:childTnLst>
                                </p:cTn>
                              </p:par>
                              <p:par>
                                <p:cTn id="7" presetID="42" presetClass="path" presetSubtype="0" accel="50000" decel="50000" fill="hold" grpId="0" nodeType="withEffect">
                                  <p:stCondLst>
                                    <p:cond delay="0"/>
                                  </p:stCondLst>
                                  <p:childTnLst>
                                    <p:animMotion origin="layout" path="M 8.33333E-7 -2.59259E-6 L -0.13004 0.17685 " pathEditMode="relative" rAng="0" ptsTypes="AA">
                                      <p:cBhvr>
                                        <p:cTn id="8" dur="2000" fill="hold"/>
                                        <p:tgtEl>
                                          <p:spTgt spid="14"/>
                                        </p:tgtEl>
                                        <p:attrNameLst>
                                          <p:attrName>ppt_x</p:attrName>
                                          <p:attrName>ppt_y</p:attrName>
                                        </p:attrNameLst>
                                      </p:cBhvr>
                                      <p:rCtr x="-6510" y="8843"/>
                                    </p:animMotion>
                                  </p:childTnLst>
                                </p:cTn>
                              </p:par>
                              <p:par>
                                <p:cTn id="9" presetID="42" presetClass="path" presetSubtype="0" accel="50000" decel="50000" fill="hold" nodeType="withEffect">
                                  <p:stCondLst>
                                    <p:cond delay="0"/>
                                  </p:stCondLst>
                                  <p:childTnLst>
                                    <p:animMotion origin="layout" path="M -2.77778E-7 0 L -0.0592 0.17801 " pathEditMode="relative" rAng="0" ptsTypes="AA">
                                      <p:cBhvr>
                                        <p:cTn id="10" dur="2000" fill="hold"/>
                                        <p:tgtEl>
                                          <p:spTgt spid="17"/>
                                        </p:tgtEl>
                                        <p:attrNameLst>
                                          <p:attrName>ppt_x</p:attrName>
                                          <p:attrName>ppt_y</p:attrName>
                                        </p:attrNameLst>
                                      </p:cBhvr>
                                      <p:rCtr x="-2969" y="8889"/>
                                    </p:animMotion>
                                  </p:childTnLst>
                                </p:cTn>
                              </p:par>
                              <p:par>
                                <p:cTn id="11" presetID="6" presetClass="emph" presetSubtype="0" fill="hold" nodeType="withEffect">
                                  <p:stCondLst>
                                    <p:cond delay="0"/>
                                  </p:stCondLst>
                                  <p:childTnLst>
                                    <p:animScale>
                                      <p:cBhvr>
                                        <p:cTn id="12" dur="2000" fill="hold"/>
                                        <p:tgtEl>
                                          <p:spTgt spid="17"/>
                                        </p:tgtEl>
                                      </p:cBhvr>
                                      <p:by x="300000" y="100000"/>
                                    </p:animScale>
                                  </p:childTnLst>
                                </p:cTn>
                              </p:par>
                              <p:par>
                                <p:cTn id="13" presetID="10" presetClass="exit" presetSubtype="0" fill="hold" nodeType="withEffect">
                                  <p:stCondLst>
                                    <p:cond delay="150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ntr" presetSubtype="0" fill="hold" nodeType="withEffect">
                                  <p:stCondLst>
                                    <p:cond delay="180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4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1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0 -4.44444E-6 L -0.00104 -0.40115 " pathEditMode="relative" rAng="0" ptsTypes="AA">
                                      <p:cBhvr>
                                        <p:cTn id="30" dur="900" fill="hold"/>
                                        <p:tgtEl>
                                          <p:spTgt spid="15"/>
                                        </p:tgtEl>
                                        <p:attrNameLst>
                                          <p:attrName>ppt_x</p:attrName>
                                          <p:attrName>ppt_y</p:attrName>
                                        </p:attrNameLst>
                                      </p:cBhvr>
                                      <p:rCtr x="-52" y="-20069"/>
                                    </p:animMotion>
                                  </p:childTnLst>
                                </p:cTn>
                              </p:par>
                              <p:par>
                                <p:cTn id="31" presetID="10" presetClass="exit" presetSubtype="0" fill="hold" grpId="1"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6"/>
                                        </p:tgtEl>
                                      </p:cBhvr>
                                    </p:animEffect>
                                    <p:set>
                                      <p:cBhvr>
                                        <p:cTn id="42" dur="1" fill="hold">
                                          <p:stCondLst>
                                            <p:cond delay="4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childTnLst>
                          </p:cTn>
                        </p:par>
                        <p:par>
                          <p:cTn id="52" fill="hold">
                            <p:stCondLst>
                              <p:cond delay="9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5" grpId="0"/>
      <p:bldP spid="30" grpId="0"/>
      <p:bldP spid="15" grpId="0"/>
      <p:bldP spid="15" grpId="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5"/>
          <p:cNvSpPr txBox="1">
            <a:spLocks/>
          </p:cNvSpPr>
          <p:nvPr/>
        </p:nvSpPr>
        <p:spPr>
          <a:xfrm>
            <a:off x="2099980" y="360411"/>
            <a:ext cx="4944041" cy="111210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None/>
              <a:defRPr sz="1800" b="0" i="0" u="none" strike="noStrike" cap="none">
                <a:solidFill>
                  <a:schemeClr val="lt2"/>
                </a:solidFill>
                <a:latin typeface="Arial"/>
                <a:ea typeface="Arial"/>
                <a:cs typeface="Arial"/>
                <a:sym typeface="Arial"/>
              </a:defRPr>
            </a:lvl1pPr>
            <a:lvl2pPr marR="0" lvl="1"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2pPr>
            <a:lvl3pPr marR="0" lvl="2"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3pPr>
            <a:lvl4pPr marR="0" lvl="3"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4pPr>
            <a:lvl5pPr marR="0" lvl="4"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5pPr>
            <a:lvl6pPr marR="0" lvl="5"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6pPr>
            <a:lvl7pPr marR="0" lvl="6"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7pPr>
            <a:lvl8pPr marR="0" lvl="7"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8pPr>
            <a:lvl9pPr marR="0" lvl="8" algn="l" rtl="0">
              <a:lnSpc>
                <a:spcPct val="115000"/>
              </a:lnSpc>
              <a:spcBef>
                <a:spcPts val="0"/>
              </a:spcBef>
              <a:spcAft>
                <a:spcPts val="1600"/>
              </a:spcAft>
              <a:buClr>
                <a:schemeClr val="lt2"/>
              </a:buClr>
              <a:buNone/>
              <a:defRPr sz="1400" b="0" i="0" u="none" strike="noStrike" cap="none">
                <a:solidFill>
                  <a:schemeClr val="lt2"/>
                </a:solidFill>
                <a:latin typeface="Arial"/>
                <a:ea typeface="Arial"/>
                <a:cs typeface="Arial"/>
                <a:sym typeface="Arial"/>
              </a:defRPr>
            </a:lvl9pPr>
          </a:lstStyle>
          <a:p>
            <a:pPr algn="ctr"/>
            <a:r>
              <a:rPr lang="en" sz="4800" b="1" dirty="0" smtClean="0">
                <a:solidFill>
                  <a:schemeClr val="tx1"/>
                </a:solidFill>
                <a:latin typeface="Calibri"/>
                <a:ea typeface="Calibri"/>
                <a:cs typeface="Calibri"/>
                <a:sym typeface="Calibri"/>
              </a:rPr>
              <a:t>Refinement Types</a:t>
            </a:r>
            <a:endParaRPr lang="en" sz="4800" b="1" i="1" dirty="0">
              <a:solidFill>
                <a:schemeClr val="tx1"/>
              </a:solidFill>
              <a:latin typeface="Calibri"/>
              <a:ea typeface="Calibri"/>
              <a:cs typeface="Calibri"/>
              <a:sym typeface="Calibri"/>
            </a:endParaRPr>
          </a:p>
        </p:txBody>
      </p:sp>
      <p:sp>
        <p:nvSpPr>
          <p:cNvPr id="6" name="Rectangle 5"/>
          <p:cNvSpPr/>
          <p:nvPr/>
        </p:nvSpPr>
        <p:spPr>
          <a:xfrm>
            <a:off x="3359168" y="1701995"/>
            <a:ext cx="2425664" cy="584775"/>
          </a:xfrm>
          <a:prstGeom prst="rect">
            <a:avLst/>
          </a:prstGeom>
        </p:spPr>
        <p:txBody>
          <a:bodyPr wrap="none">
            <a:spAutoFit/>
          </a:bodyPr>
          <a:lstStyle/>
          <a:p>
            <a:pPr algn="ctr">
              <a:spcBef>
                <a:spcPts val="0"/>
              </a:spcBef>
              <a:buFont typeface="Arial" panose="020B0604020202020204" pitchFamily="34" charset="0"/>
              <a:buNone/>
            </a:pPr>
            <a:r>
              <a:rPr lang="en-US" sz="3200" dirty="0">
                <a:latin typeface="Monaco" panose="020B0509030404040204" pitchFamily="49" charset="0"/>
                <a:ea typeface="Consolas"/>
                <a:cs typeface="Consolas"/>
                <a:sym typeface="Consolas"/>
              </a:rPr>
              <a:t>{</a:t>
            </a:r>
            <a:r>
              <a:rPr lang="en-US" sz="3200" dirty="0">
                <a:latin typeface="Symbol" panose="05050102010706020507" pitchFamily="18" charset="2"/>
                <a:ea typeface="Consolas"/>
                <a:cs typeface="Consolas"/>
                <a:sym typeface="Consolas"/>
              </a:rPr>
              <a:t> </a:t>
            </a:r>
            <a:r>
              <a:rPr lang="en-US" sz="3200" dirty="0">
                <a:solidFill>
                  <a:srgbClr val="7030A0"/>
                </a:solidFill>
                <a:latin typeface="Monaco" panose="020B0509030404040204" pitchFamily="49" charset="0"/>
                <a:ea typeface="Consolas"/>
                <a:cs typeface="Consolas"/>
                <a:sym typeface="Consolas"/>
              </a:rPr>
              <a:t>v</a:t>
            </a:r>
            <a:r>
              <a:rPr lang="en-US" sz="3200" dirty="0">
                <a:latin typeface="Monaco" panose="020B0509030404040204" pitchFamily="49" charset="0"/>
                <a:ea typeface="Consolas"/>
                <a:cs typeface="Consolas"/>
                <a:sym typeface="Consolas"/>
              </a:rPr>
              <a:t>:</a:t>
            </a:r>
            <a:r>
              <a:rPr lang="en-US" sz="3200" dirty="0">
                <a:latin typeface="Symbol" panose="05050102010706020507" pitchFamily="18" charset="2"/>
                <a:ea typeface="Consolas"/>
                <a:cs typeface="Consolas"/>
                <a:sym typeface="Consolas"/>
              </a:rPr>
              <a:t> </a:t>
            </a:r>
            <a:r>
              <a:rPr lang="en-US" sz="3200" dirty="0">
                <a:solidFill>
                  <a:schemeClr val="accent5">
                    <a:lumMod val="50000"/>
                  </a:schemeClr>
                </a:solidFill>
                <a:latin typeface="Monaco" panose="020B0509030404040204" pitchFamily="49" charset="0"/>
                <a:ea typeface="Consolas"/>
                <a:cs typeface="Consolas"/>
                <a:sym typeface="Consolas"/>
              </a:rPr>
              <a:t>b</a:t>
            </a:r>
            <a:r>
              <a:rPr lang="en-US" sz="3200" dirty="0" smtClean="0">
                <a:latin typeface="Symbol" panose="05050102010706020507" pitchFamily="18" charset="2"/>
                <a:ea typeface="Consolas"/>
                <a:cs typeface="Consolas"/>
                <a:sym typeface="Consolas"/>
              </a:rPr>
              <a:t> </a:t>
            </a:r>
            <a:r>
              <a:rPr lang="en-US" sz="3200" dirty="0">
                <a:latin typeface="Monaco" panose="020B0509030404040204" pitchFamily="49" charset="0"/>
                <a:ea typeface="Consolas"/>
                <a:cs typeface="Consolas"/>
                <a:sym typeface="Consolas"/>
              </a:rPr>
              <a:t>|</a:t>
            </a:r>
            <a:r>
              <a:rPr lang="en-US" sz="3200" dirty="0">
                <a:latin typeface="Symbol" panose="05050102010706020507" pitchFamily="18" charset="2"/>
                <a:ea typeface="Consolas"/>
                <a:cs typeface="Consolas"/>
                <a:sym typeface="Consolas"/>
              </a:rPr>
              <a:t> </a:t>
            </a:r>
            <a:r>
              <a:rPr lang="en-US" sz="3200" dirty="0">
                <a:solidFill>
                  <a:schemeClr val="accent6">
                    <a:lumMod val="50000"/>
                  </a:schemeClr>
                </a:solidFill>
                <a:latin typeface="Monaco" panose="020B0509030404040204" pitchFamily="49" charset="0"/>
                <a:ea typeface="Consolas"/>
                <a:cs typeface="Consolas"/>
                <a:sym typeface="Consolas"/>
              </a:rPr>
              <a:t>p</a:t>
            </a:r>
            <a:r>
              <a:rPr lang="en-US" sz="3200" dirty="0">
                <a:latin typeface="Symbol" panose="05050102010706020507" pitchFamily="18" charset="2"/>
                <a:ea typeface="Consolas"/>
                <a:cs typeface="Consolas"/>
                <a:sym typeface="Consolas"/>
              </a:rPr>
              <a:t> </a:t>
            </a:r>
            <a:r>
              <a:rPr lang="en-US" sz="3200" dirty="0">
                <a:latin typeface="Monaco" panose="020B0509030404040204" pitchFamily="49" charset="0"/>
                <a:ea typeface="Consolas"/>
                <a:cs typeface="Consolas"/>
                <a:sym typeface="Consolas"/>
              </a:rPr>
              <a:t>}</a:t>
            </a:r>
          </a:p>
        </p:txBody>
      </p:sp>
      <p:sp>
        <p:nvSpPr>
          <p:cNvPr id="7" name="Rectangle 6"/>
          <p:cNvSpPr/>
          <p:nvPr/>
        </p:nvSpPr>
        <p:spPr>
          <a:xfrm>
            <a:off x="0" y="3461527"/>
            <a:ext cx="9144000" cy="461665"/>
          </a:xfrm>
          <a:prstGeom prst="rect">
            <a:avLst/>
          </a:prstGeom>
        </p:spPr>
        <p:txBody>
          <a:bodyPr wrap="square">
            <a:spAutoFit/>
          </a:bodyPr>
          <a:lstStyle/>
          <a:p>
            <a:pPr algn="ctr"/>
            <a:r>
              <a:rPr lang="en" sz="2400" dirty="0">
                <a:latin typeface="Calibri" panose="020F0502020204030204" pitchFamily="34" charset="0"/>
                <a:ea typeface="Calibri"/>
                <a:cs typeface="Calibri"/>
                <a:sym typeface="Calibri"/>
              </a:rPr>
              <a:t>“Set of values </a:t>
            </a:r>
            <a:r>
              <a:rPr lang="en" sz="2400" dirty="0">
                <a:latin typeface="Monaco" panose="020B0509030404040204" pitchFamily="49" charset="0"/>
                <a:ea typeface="Calibri"/>
                <a:cs typeface="Calibri"/>
                <a:sym typeface="Calibri"/>
              </a:rPr>
              <a:t>v</a:t>
            </a:r>
            <a:r>
              <a:rPr lang="en" sz="2400" dirty="0">
                <a:latin typeface="Calibri" panose="020F0502020204030204" pitchFamily="34" charset="0"/>
                <a:ea typeface="Calibri"/>
                <a:cs typeface="Calibri"/>
                <a:sym typeface="Calibri"/>
              </a:rPr>
              <a:t> of type </a:t>
            </a:r>
            <a:r>
              <a:rPr lang="en" sz="2400" dirty="0">
                <a:latin typeface="Monaco" panose="020B0509030404040204" pitchFamily="49" charset="0"/>
                <a:ea typeface="Calibri"/>
                <a:cs typeface="Calibri"/>
                <a:sym typeface="Consolas"/>
              </a:rPr>
              <a:t>b</a:t>
            </a:r>
            <a:r>
              <a:rPr lang="en" sz="2400" dirty="0" smtClean="0">
                <a:latin typeface="Calibri" panose="020F0502020204030204" pitchFamily="34" charset="0"/>
                <a:ea typeface="Calibri"/>
                <a:cs typeface="Calibri"/>
                <a:sym typeface="Calibri"/>
              </a:rPr>
              <a:t> </a:t>
            </a:r>
            <a:r>
              <a:rPr lang="en" sz="2400" dirty="0">
                <a:latin typeface="Calibri" panose="020F0502020204030204" pitchFamily="34" charset="0"/>
                <a:ea typeface="Calibri"/>
                <a:cs typeface="Calibri"/>
                <a:sym typeface="Calibri"/>
              </a:rPr>
              <a:t>such that formula </a:t>
            </a:r>
            <a:r>
              <a:rPr lang="en" sz="2400" dirty="0">
                <a:latin typeface="Monaco" panose="020B0509030404040204" pitchFamily="49" charset="0"/>
                <a:ea typeface="Consolas"/>
                <a:cs typeface="Consolas"/>
                <a:sym typeface="Consolas"/>
              </a:rPr>
              <a:t>p</a:t>
            </a:r>
            <a:r>
              <a:rPr lang="en" sz="2400" dirty="0">
                <a:latin typeface="Calibri" panose="020F0502020204030204" pitchFamily="34" charset="0"/>
                <a:ea typeface="Calibri"/>
                <a:cs typeface="Calibri"/>
                <a:sym typeface="Calibri"/>
              </a:rPr>
              <a:t> is true”</a:t>
            </a:r>
            <a:endParaRPr lang="en-US" sz="2400" dirty="0"/>
          </a:p>
        </p:txBody>
      </p:sp>
      <p:sp>
        <p:nvSpPr>
          <p:cNvPr id="8" name="TextBox 7"/>
          <p:cNvSpPr txBox="1"/>
          <p:nvPr/>
        </p:nvSpPr>
        <p:spPr>
          <a:xfrm>
            <a:off x="1843609" y="2548084"/>
            <a:ext cx="1637211" cy="400110"/>
          </a:xfrm>
          <a:prstGeom prst="rect">
            <a:avLst/>
          </a:prstGeom>
          <a:noFill/>
          <a:ln>
            <a:noFill/>
          </a:ln>
        </p:spPr>
        <p:txBody>
          <a:bodyPr wrap="square" rtlCol="0">
            <a:spAutoFit/>
          </a:bodyPr>
          <a:lstStyle/>
          <a:p>
            <a:pPr algn="ctr"/>
            <a:r>
              <a:rPr lang="en-US" sz="2000" dirty="0" smtClean="0">
                <a:solidFill>
                  <a:srgbClr val="7030A0"/>
                </a:solidFill>
              </a:rPr>
              <a:t>Value variable</a:t>
            </a:r>
            <a:endParaRPr lang="en-US" sz="2000" dirty="0">
              <a:solidFill>
                <a:srgbClr val="7030A0"/>
              </a:solidFill>
            </a:endParaRPr>
          </a:p>
        </p:txBody>
      </p:sp>
      <p:sp>
        <p:nvSpPr>
          <p:cNvPr id="17" name="TextBox 16"/>
          <p:cNvSpPr txBox="1"/>
          <p:nvPr/>
        </p:nvSpPr>
        <p:spPr>
          <a:xfrm>
            <a:off x="3857336" y="2909799"/>
            <a:ext cx="1291211" cy="400110"/>
          </a:xfrm>
          <a:prstGeom prst="rect">
            <a:avLst/>
          </a:prstGeom>
          <a:noFill/>
        </p:spPr>
        <p:txBody>
          <a:bodyPr wrap="square" rtlCol="0">
            <a:spAutoFit/>
          </a:bodyPr>
          <a:lstStyle/>
          <a:p>
            <a:pPr algn="ctr"/>
            <a:r>
              <a:rPr lang="en-US" sz="2000" dirty="0" smtClean="0">
                <a:solidFill>
                  <a:schemeClr val="accent5">
                    <a:lumMod val="50000"/>
                  </a:schemeClr>
                </a:solidFill>
              </a:rPr>
              <a:t>Base type</a:t>
            </a:r>
            <a:endParaRPr lang="en-US" sz="2000" dirty="0">
              <a:solidFill>
                <a:schemeClr val="accent5">
                  <a:lumMod val="50000"/>
                </a:schemeClr>
              </a:solidFill>
            </a:endParaRPr>
          </a:p>
        </p:txBody>
      </p:sp>
      <p:sp>
        <p:nvSpPr>
          <p:cNvPr id="22" name="TextBox 21"/>
          <p:cNvSpPr txBox="1"/>
          <p:nvPr/>
        </p:nvSpPr>
        <p:spPr>
          <a:xfrm>
            <a:off x="5649699" y="2548084"/>
            <a:ext cx="1957386" cy="400110"/>
          </a:xfrm>
          <a:prstGeom prst="rect">
            <a:avLst/>
          </a:prstGeom>
          <a:noFill/>
          <a:ln>
            <a:noFill/>
          </a:ln>
        </p:spPr>
        <p:txBody>
          <a:bodyPr wrap="square" rtlCol="0">
            <a:spAutoFit/>
          </a:bodyPr>
          <a:lstStyle/>
          <a:p>
            <a:pPr algn="ctr"/>
            <a:r>
              <a:rPr lang="en-US" sz="2000" dirty="0" smtClean="0">
                <a:solidFill>
                  <a:schemeClr val="accent6">
                    <a:lumMod val="50000"/>
                  </a:schemeClr>
                </a:solidFill>
              </a:rPr>
              <a:t>Logical predicate</a:t>
            </a:r>
            <a:endParaRPr lang="en-US" sz="2000" dirty="0">
              <a:solidFill>
                <a:schemeClr val="accent6">
                  <a:lumMod val="50000"/>
                </a:schemeClr>
              </a:solidFill>
            </a:endParaRPr>
          </a:p>
        </p:txBody>
      </p:sp>
      <p:sp>
        <p:nvSpPr>
          <p:cNvPr id="35" name="Rectangle 34"/>
          <p:cNvSpPr/>
          <p:nvPr/>
        </p:nvSpPr>
        <p:spPr>
          <a:xfrm>
            <a:off x="0" y="4631023"/>
            <a:ext cx="9144000" cy="1200329"/>
          </a:xfrm>
          <a:prstGeom prst="rect">
            <a:avLst/>
          </a:prstGeom>
        </p:spPr>
        <p:txBody>
          <a:bodyPr wrap="square">
            <a:spAutoFit/>
          </a:bodyPr>
          <a:lstStyle/>
          <a:p>
            <a:pPr algn="ctr">
              <a:lnSpc>
                <a:spcPct val="150000"/>
              </a:lnSpc>
            </a:pPr>
            <a:r>
              <a:rPr lang="en-US" sz="2400" dirty="0" smtClean="0">
                <a:ea typeface="Consolas"/>
                <a:cs typeface="Consolas"/>
                <a:sym typeface="Consolas"/>
              </a:rPr>
              <a:t>E.g.: </a:t>
            </a:r>
            <a:r>
              <a:rPr lang="en-US" sz="2400" dirty="0" smtClean="0">
                <a:latin typeface="Monaco" panose="020B0509030404040204" pitchFamily="49" charset="0"/>
                <a:ea typeface="Consolas"/>
                <a:cs typeface="Consolas"/>
                <a:sym typeface="Consolas"/>
              </a:rPr>
              <a:t>{</a:t>
            </a:r>
            <a:r>
              <a:rPr lang="en-US" sz="2400" dirty="0" smtClean="0">
                <a:latin typeface="Symbol" panose="05050102010706020507" pitchFamily="18" charset="2"/>
                <a:ea typeface="Consolas"/>
                <a:cs typeface="Consolas"/>
                <a:sym typeface="Consolas"/>
              </a:rPr>
              <a:t> </a:t>
            </a:r>
            <a:r>
              <a:rPr lang="en-US" sz="2400" dirty="0">
                <a:solidFill>
                  <a:srgbClr val="7030A0"/>
                </a:solidFill>
                <a:latin typeface="Monaco" panose="020B0509030404040204" pitchFamily="49" charset="0"/>
                <a:ea typeface="Consolas"/>
                <a:cs typeface="Consolas"/>
                <a:sym typeface="Consolas"/>
              </a:rPr>
              <a:t>v</a:t>
            </a:r>
            <a:r>
              <a:rPr lang="en-US" sz="2400" dirty="0">
                <a:latin typeface="Monaco" panose="020B0509030404040204" pitchFamily="49" charset="0"/>
                <a:ea typeface="Consolas"/>
                <a:cs typeface="Consolas"/>
                <a:sym typeface="Consolas"/>
              </a:rPr>
              <a:t>:</a:t>
            </a:r>
            <a:r>
              <a:rPr lang="en-US" sz="2400" dirty="0">
                <a:latin typeface="Symbol" panose="05050102010706020507" pitchFamily="18" charset="2"/>
                <a:ea typeface="Consolas"/>
                <a:cs typeface="Consolas"/>
                <a:sym typeface="Consolas"/>
              </a:rPr>
              <a:t> </a:t>
            </a:r>
            <a:r>
              <a:rPr lang="en-US" sz="2400" dirty="0">
                <a:solidFill>
                  <a:srgbClr val="204A87"/>
                </a:solidFill>
                <a:latin typeface="Monaco" panose="020B0509030404040204" pitchFamily="49" charset="0"/>
              </a:rPr>
              <a:t>number</a:t>
            </a:r>
            <a:r>
              <a:rPr lang="en-US" sz="2400" dirty="0" smtClean="0">
                <a:latin typeface="Symbol" panose="05050102010706020507" pitchFamily="18" charset="2"/>
                <a:ea typeface="Consolas"/>
                <a:cs typeface="Consolas"/>
                <a:sym typeface="Consolas"/>
              </a:rPr>
              <a:t> </a:t>
            </a:r>
            <a:r>
              <a:rPr lang="en-US" sz="2400" dirty="0">
                <a:latin typeface="Monaco" panose="020B0509030404040204" pitchFamily="49" charset="0"/>
                <a:ea typeface="Consolas"/>
                <a:cs typeface="Consolas"/>
                <a:sym typeface="Consolas"/>
              </a:rPr>
              <a:t>|</a:t>
            </a:r>
            <a:r>
              <a:rPr lang="en-US" sz="2400" dirty="0">
                <a:latin typeface="Symbol" panose="05050102010706020507" pitchFamily="18" charset="2"/>
                <a:ea typeface="Consolas"/>
                <a:cs typeface="Consolas"/>
                <a:sym typeface="Consolas"/>
              </a:rPr>
              <a:t> </a:t>
            </a:r>
            <a:r>
              <a:rPr lang="en-US" sz="2400" dirty="0">
                <a:solidFill>
                  <a:schemeClr val="accent6">
                    <a:lumMod val="50000"/>
                  </a:schemeClr>
                </a:solidFill>
                <a:latin typeface="Monaco" panose="020B0509030404040204" pitchFamily="49" charset="0"/>
                <a:ea typeface="Consolas"/>
                <a:cs typeface="Consolas"/>
                <a:sym typeface="Consolas"/>
              </a:rPr>
              <a:t>0</a:t>
            </a:r>
            <a:r>
              <a:rPr lang="en-US" sz="2400" dirty="0">
                <a:solidFill>
                  <a:schemeClr val="accent6">
                    <a:lumMod val="50000"/>
                  </a:schemeClr>
                </a:solidFill>
                <a:latin typeface="Symbol" panose="05050102010706020507" pitchFamily="18" charset="2"/>
                <a:ea typeface="Consolas"/>
                <a:cs typeface="Consolas"/>
                <a:sym typeface="Consolas"/>
              </a:rPr>
              <a:t> </a:t>
            </a:r>
            <a:r>
              <a:rPr lang="en-US" sz="2400" dirty="0" smtClean="0">
                <a:solidFill>
                  <a:schemeClr val="accent6">
                    <a:lumMod val="50000"/>
                  </a:schemeClr>
                </a:solidFill>
                <a:latin typeface="Monaco" panose="020B0509030404040204" pitchFamily="49" charset="0"/>
                <a:ea typeface="Consolas"/>
                <a:cs typeface="Consolas"/>
                <a:sym typeface="Consolas"/>
              </a:rPr>
              <a:t>≤</a:t>
            </a:r>
            <a:r>
              <a:rPr lang="en-US" sz="2400" dirty="0" smtClean="0">
                <a:solidFill>
                  <a:schemeClr val="accent6">
                    <a:lumMod val="50000"/>
                  </a:schemeClr>
                </a:solidFill>
                <a:latin typeface="Symbol" panose="05050102010706020507" pitchFamily="18" charset="2"/>
                <a:ea typeface="Consolas"/>
                <a:cs typeface="Consolas"/>
                <a:sym typeface="Consolas"/>
              </a:rPr>
              <a:t> </a:t>
            </a:r>
            <a:r>
              <a:rPr lang="en-US" sz="2400" dirty="0">
                <a:solidFill>
                  <a:schemeClr val="accent6">
                    <a:lumMod val="50000"/>
                  </a:schemeClr>
                </a:solidFill>
                <a:latin typeface="Monaco" panose="020B0509030404040204" pitchFamily="49" charset="0"/>
                <a:ea typeface="Consolas"/>
                <a:cs typeface="Consolas"/>
                <a:sym typeface="Consolas"/>
              </a:rPr>
              <a:t>v</a:t>
            </a:r>
            <a:r>
              <a:rPr lang="en-US" sz="2400" dirty="0">
                <a:solidFill>
                  <a:schemeClr val="accent6">
                    <a:lumMod val="50000"/>
                  </a:schemeClr>
                </a:solidFill>
                <a:latin typeface="Symbol" panose="05050102010706020507" pitchFamily="18" charset="2"/>
                <a:ea typeface="Consolas"/>
                <a:cs typeface="Consolas"/>
                <a:sym typeface="Consolas"/>
              </a:rPr>
              <a:t> </a:t>
            </a:r>
            <a:r>
              <a:rPr lang="en-US" sz="2400" dirty="0">
                <a:solidFill>
                  <a:schemeClr val="accent6">
                    <a:lumMod val="50000"/>
                  </a:schemeClr>
                </a:solidFill>
                <a:latin typeface="Monaco" panose="020B0509030404040204" pitchFamily="49" charset="0"/>
                <a:ea typeface="Consolas" pitchFamily="-65" charset="0"/>
                <a:cs typeface="Consolas" pitchFamily="-65" charset="0"/>
                <a:sym typeface="Symbol" pitchFamily="-65" charset="2"/>
              </a:rPr>
              <a:t></a:t>
            </a:r>
            <a:r>
              <a:rPr lang="en-US" sz="2400" dirty="0">
                <a:solidFill>
                  <a:schemeClr val="accent6">
                    <a:lumMod val="50000"/>
                  </a:schemeClr>
                </a:solidFill>
                <a:latin typeface="Symbol" panose="05050102010706020507" pitchFamily="18" charset="2"/>
                <a:ea typeface="Consolas"/>
                <a:cs typeface="Consolas"/>
                <a:sym typeface="Consolas"/>
              </a:rPr>
              <a:t> </a:t>
            </a:r>
            <a:r>
              <a:rPr lang="en-US" sz="2400" dirty="0">
                <a:solidFill>
                  <a:schemeClr val="accent6">
                    <a:lumMod val="50000"/>
                  </a:schemeClr>
                </a:solidFill>
                <a:latin typeface="Monaco" panose="020B0509030404040204" pitchFamily="49" charset="0"/>
                <a:ea typeface="Consolas"/>
                <a:cs typeface="Consolas"/>
                <a:sym typeface="Consolas"/>
              </a:rPr>
              <a:t>v</a:t>
            </a:r>
            <a:r>
              <a:rPr lang="en-US" sz="2400" dirty="0">
                <a:solidFill>
                  <a:schemeClr val="accent6">
                    <a:lumMod val="50000"/>
                  </a:schemeClr>
                </a:solidFill>
                <a:latin typeface="Symbol" panose="05050102010706020507" pitchFamily="18" charset="2"/>
                <a:ea typeface="Consolas"/>
                <a:cs typeface="Consolas"/>
                <a:sym typeface="Consolas"/>
              </a:rPr>
              <a:t> </a:t>
            </a:r>
            <a:r>
              <a:rPr lang="en-US" sz="2400" dirty="0">
                <a:solidFill>
                  <a:schemeClr val="accent6">
                    <a:lumMod val="50000"/>
                  </a:schemeClr>
                </a:solidFill>
                <a:latin typeface="Monaco" panose="020B0509030404040204" pitchFamily="49" charset="0"/>
                <a:ea typeface="Consolas"/>
                <a:cs typeface="Consolas"/>
                <a:sym typeface="Consolas"/>
              </a:rPr>
              <a:t>&lt;</a:t>
            </a:r>
            <a:r>
              <a:rPr lang="en-US" sz="2400" dirty="0">
                <a:solidFill>
                  <a:schemeClr val="accent6">
                    <a:lumMod val="50000"/>
                  </a:schemeClr>
                </a:solidFill>
                <a:latin typeface="Symbol" panose="05050102010706020507" pitchFamily="18" charset="2"/>
                <a:ea typeface="Consolas"/>
                <a:cs typeface="Consolas"/>
                <a:sym typeface="Consolas"/>
              </a:rPr>
              <a:t> </a:t>
            </a:r>
            <a:r>
              <a:rPr lang="en-US" sz="2400" dirty="0" smtClean="0">
                <a:solidFill>
                  <a:schemeClr val="accent6">
                    <a:lumMod val="50000"/>
                  </a:schemeClr>
                </a:solidFill>
                <a:latin typeface="Monaco" panose="020B0509030404040204" pitchFamily="49" charset="0"/>
                <a:ea typeface="Consolas"/>
                <a:cs typeface="Consolas"/>
                <a:sym typeface="Consolas"/>
              </a:rPr>
              <a:t>len</a:t>
            </a:r>
            <a:r>
              <a:rPr lang="en-US" sz="2400" dirty="0" smtClean="0">
                <a:solidFill>
                  <a:schemeClr val="accent6">
                    <a:lumMod val="50000"/>
                  </a:schemeClr>
                </a:solidFill>
                <a:latin typeface="Symbol" panose="05050102010706020507" pitchFamily="18" charset="2"/>
                <a:ea typeface="Consolas"/>
                <a:cs typeface="Consolas"/>
                <a:sym typeface="Consolas"/>
              </a:rPr>
              <a:t> </a:t>
            </a:r>
            <a:r>
              <a:rPr lang="en-US" sz="2400" dirty="0" smtClean="0">
                <a:solidFill>
                  <a:schemeClr val="accent6">
                    <a:lumMod val="50000"/>
                  </a:schemeClr>
                </a:solidFill>
                <a:latin typeface="Monaco" panose="020B0509030404040204" pitchFamily="49" charset="0"/>
                <a:ea typeface="Consolas"/>
                <a:cs typeface="Consolas"/>
                <a:sym typeface="Consolas"/>
              </a:rPr>
              <a:t>a</a:t>
            </a:r>
            <a:r>
              <a:rPr lang="en-US" sz="2400" dirty="0" smtClean="0">
                <a:latin typeface="Symbol" panose="05050102010706020507" pitchFamily="18" charset="2"/>
                <a:ea typeface="Consolas"/>
                <a:cs typeface="Consolas"/>
                <a:sym typeface="Consolas"/>
              </a:rPr>
              <a:t> </a:t>
            </a:r>
            <a:r>
              <a:rPr lang="en-US" sz="2400" dirty="0" smtClean="0">
                <a:latin typeface="Monaco" panose="020B0509030404040204" pitchFamily="49" charset="0"/>
                <a:ea typeface="Consolas"/>
                <a:cs typeface="Consolas"/>
                <a:sym typeface="Consolas"/>
              </a:rPr>
              <a:t>}</a:t>
            </a:r>
          </a:p>
          <a:p>
            <a:pPr algn="ctr">
              <a:lnSpc>
                <a:spcPct val="150000"/>
              </a:lnSpc>
            </a:pPr>
            <a:r>
              <a:rPr lang="en" sz="2400" dirty="0">
                <a:latin typeface="Calibri" panose="020F0502020204030204" pitchFamily="34" charset="0"/>
                <a:ea typeface="Calibri"/>
                <a:cs typeface="Calibri"/>
                <a:sym typeface="Calibri"/>
              </a:rPr>
              <a:t>“Set of valid indexes for an array </a:t>
            </a:r>
            <a:r>
              <a:rPr lang="en" sz="2400" dirty="0">
                <a:latin typeface="Monaco" panose="020B0509030404040204" pitchFamily="49" charset="0"/>
                <a:ea typeface="Calibri"/>
                <a:cs typeface="Calibri"/>
                <a:sym typeface="Calibri"/>
              </a:rPr>
              <a:t>a</a:t>
            </a:r>
            <a:r>
              <a:rPr lang="en" sz="2400" dirty="0">
                <a:latin typeface="Calibri" panose="020F0502020204030204" pitchFamily="34" charset="0"/>
                <a:ea typeface="Calibri"/>
                <a:cs typeface="Calibri"/>
                <a:sym typeface="Calibri"/>
              </a:rPr>
              <a:t>”</a:t>
            </a:r>
            <a:endParaRPr lang="en-US" sz="2400" dirty="0">
              <a:latin typeface="Monaco" panose="020B0509030404040204" pitchFamily="49" charset="0"/>
              <a:ea typeface="Consolas"/>
              <a:cs typeface="Consolas"/>
              <a:sym typeface="Consolas"/>
            </a:endParaRPr>
          </a:p>
        </p:txBody>
      </p:sp>
      <p:sp>
        <p:nvSpPr>
          <p:cNvPr id="15" name="Bent-Up Arrow 14"/>
          <p:cNvSpPr/>
          <p:nvPr/>
        </p:nvSpPr>
        <p:spPr>
          <a:xfrm>
            <a:off x="3484322" y="2286770"/>
            <a:ext cx="535228" cy="509806"/>
          </a:xfrm>
          <a:prstGeom prst="bentUpArrow">
            <a:avLst>
              <a:gd name="adj1" fmla="val 9341"/>
              <a:gd name="adj2" fmla="val 15947"/>
              <a:gd name="adj3" fmla="val 25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ent-Up Arrow 20"/>
          <p:cNvSpPr/>
          <p:nvPr/>
        </p:nvSpPr>
        <p:spPr>
          <a:xfrm flipH="1">
            <a:off x="5114470" y="2302120"/>
            <a:ext cx="535229" cy="496220"/>
          </a:xfrm>
          <a:prstGeom prst="bentUpArrow">
            <a:avLst>
              <a:gd name="adj1" fmla="val 9341"/>
              <a:gd name="adj2" fmla="val 15947"/>
              <a:gd name="adj3" fmla="val 25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4433885" y="2284054"/>
            <a:ext cx="138114" cy="664139"/>
          </a:xfrm>
          <a:prstGeom prst="upArrow">
            <a:avLst>
              <a:gd name="adj1" fmla="val 32758"/>
              <a:gd name="adj2" fmla="val 82758"/>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341D22-68D9-4150-ABE5-D5C1D0E569AF}" type="slidenum">
              <a:rPr lang="en-US" smtClean="0"/>
              <a:t>15</a:t>
            </a:fld>
            <a:endParaRPr lang="en-US"/>
          </a:p>
        </p:txBody>
      </p:sp>
    </p:spTree>
    <p:extLst>
      <p:ext uri="{BB962C8B-B14F-4D97-AF65-F5344CB8AC3E}">
        <p14:creationId xmlns:p14="http://schemas.microsoft.com/office/powerpoint/2010/main" val="84065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6769100" y="3122141"/>
            <a:ext cx="572667" cy="353425"/>
          </a:xfrm>
          <a:prstGeom prst="roundRect">
            <a:avLst/>
          </a:prstGeom>
          <a:solidFill>
            <a:schemeClr val="accent1">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grpSp>
        <p:nvGrpSpPr>
          <p:cNvPr id="31" name="Group 30"/>
          <p:cNvGrpSpPr/>
          <p:nvPr/>
        </p:nvGrpSpPr>
        <p:grpSpPr>
          <a:xfrm>
            <a:off x="5620164" y="3122140"/>
            <a:ext cx="1725466" cy="1406127"/>
            <a:chOff x="5620164" y="3122140"/>
            <a:chExt cx="1725466" cy="1406127"/>
          </a:xfrm>
        </p:grpSpPr>
        <p:sp>
          <p:nvSpPr>
            <p:cNvPr id="24" name="Rounded Rectangle 23"/>
            <p:cNvSpPr/>
            <p:nvPr/>
          </p:nvSpPr>
          <p:spPr>
            <a:xfrm>
              <a:off x="6352270" y="3122140"/>
              <a:ext cx="261255" cy="353425"/>
            </a:xfrm>
            <a:prstGeom prst="roundRect">
              <a:avLst/>
            </a:prstGeom>
            <a:solidFill>
              <a:schemeClr val="accent1">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22" name="TextBox 21"/>
            <p:cNvSpPr txBox="1"/>
            <p:nvPr/>
          </p:nvSpPr>
          <p:spPr>
            <a:xfrm>
              <a:off x="5620164" y="4066602"/>
              <a:ext cx="1725466" cy="461665"/>
            </a:xfrm>
            <a:prstGeom prst="rect">
              <a:avLst/>
            </a:prstGeom>
            <a:noFill/>
          </p:spPr>
          <p:txBody>
            <a:bodyPr wrap="square" rtlCol="0">
              <a:spAutoFit/>
            </a:bodyPr>
            <a:lstStyle>
              <a:defPPr>
                <a:defRPr lang="en-US"/>
              </a:defPPr>
              <a:lvl1pPr algn="ctr">
                <a:defRPr sz="2400">
                  <a:solidFill>
                    <a:srgbClr val="0070C0"/>
                  </a:solidFill>
                </a:defRPr>
              </a:lvl1pPr>
            </a:lstStyle>
            <a:p>
              <a:r>
                <a:rPr lang="en-US" dirty="0"/>
                <a:t>Returns </a:t>
              </a:r>
              <a:r>
                <a:rPr lang="en-US" dirty="0" err="1"/>
                <a:t>Acc</a:t>
              </a:r>
              <a:endParaRPr lang="en-US" dirty="0"/>
            </a:p>
          </p:txBody>
        </p:sp>
        <p:cxnSp>
          <p:nvCxnSpPr>
            <p:cNvPr id="26" name="Straight Arrow Connector 25"/>
            <p:cNvCxnSpPr>
              <a:stCxn id="24" idx="2"/>
              <a:endCxn id="22" idx="0"/>
            </p:cNvCxnSpPr>
            <p:nvPr/>
          </p:nvCxnSpPr>
          <p:spPr>
            <a:xfrm flipH="1">
              <a:off x="6482897" y="3475565"/>
              <a:ext cx="1" cy="591037"/>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552557" y="3123080"/>
            <a:ext cx="1720049" cy="1405187"/>
            <a:chOff x="3565257" y="3123080"/>
            <a:chExt cx="1720049" cy="1405187"/>
          </a:xfrm>
        </p:grpSpPr>
        <p:sp>
          <p:nvSpPr>
            <p:cNvPr id="18" name="Rounded Rectangle 17"/>
            <p:cNvSpPr/>
            <p:nvPr/>
          </p:nvSpPr>
          <p:spPr>
            <a:xfrm>
              <a:off x="4298519" y="3123080"/>
              <a:ext cx="253527" cy="353425"/>
            </a:xfrm>
            <a:prstGeom prst="roundRect">
              <a:avLst/>
            </a:prstGeom>
            <a:solidFill>
              <a:schemeClr val="accent1">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21" name="TextBox 20"/>
            <p:cNvSpPr txBox="1"/>
            <p:nvPr/>
          </p:nvSpPr>
          <p:spPr>
            <a:xfrm>
              <a:off x="3565257" y="4066602"/>
              <a:ext cx="1720049" cy="461665"/>
            </a:xfrm>
            <a:prstGeom prst="rect">
              <a:avLst/>
            </a:prstGeom>
            <a:noFill/>
          </p:spPr>
          <p:txBody>
            <a:bodyPr wrap="square" rtlCol="0">
              <a:spAutoFit/>
            </a:bodyPr>
            <a:lstStyle>
              <a:defPPr>
                <a:defRPr lang="en-US"/>
              </a:defPPr>
              <a:lvl1pPr algn="ctr">
                <a:defRPr sz="2400">
                  <a:solidFill>
                    <a:srgbClr val="0070C0"/>
                  </a:solidFill>
                </a:defRPr>
              </a:lvl1pPr>
            </a:lstStyle>
            <a:p>
              <a:r>
                <a:rPr lang="en-US" dirty="0"/>
                <a:t>Accepts </a:t>
              </a:r>
              <a:r>
                <a:rPr lang="en-US" dirty="0" err="1"/>
                <a:t>Acc</a:t>
              </a:r>
              <a:endParaRPr lang="en-US" dirty="0"/>
            </a:p>
          </p:txBody>
        </p:sp>
        <p:cxnSp>
          <p:nvCxnSpPr>
            <p:cNvPr id="25" name="Straight Arrow Connector 24"/>
            <p:cNvCxnSpPr>
              <a:stCxn id="21" idx="0"/>
              <a:endCxn id="18" idx="2"/>
            </p:cNvCxnSpPr>
            <p:nvPr/>
          </p:nvCxnSpPr>
          <p:spPr>
            <a:xfrm flipV="1">
              <a:off x="4425282" y="3476505"/>
              <a:ext cx="1" cy="590097"/>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80973" y="1313141"/>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reduce(a, f, x) { ... } </a:t>
            </a:r>
            <a:endParaRPr lang="en-US" sz="1600" dirty="0"/>
          </a:p>
        </p:txBody>
      </p:sp>
      <p:grpSp>
        <p:nvGrpSpPr>
          <p:cNvPr id="23" name="Group 22"/>
          <p:cNvGrpSpPr/>
          <p:nvPr/>
        </p:nvGrpSpPr>
        <p:grpSpPr>
          <a:xfrm>
            <a:off x="180974" y="1955178"/>
            <a:ext cx="8963025" cy="1550312"/>
            <a:chOff x="180974" y="1955178"/>
            <a:chExt cx="8963025" cy="1550312"/>
          </a:xfrm>
        </p:grpSpPr>
        <p:sp>
          <p:nvSpPr>
            <p:cNvPr id="3" name="Rectangle 2"/>
            <p:cNvSpPr/>
            <p:nvPr/>
          </p:nvSpPr>
          <p:spPr>
            <a:xfrm>
              <a:off x="180974" y="3043825"/>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a:solidFill>
                    <a:srgbClr val="204A87"/>
                  </a:solidFill>
                  <a:latin typeface="Monaco" panose="020B0509030404040204" pitchFamily="49" charset="0"/>
                </a:rPr>
                <a:t>number</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sp>
          <p:nvSpPr>
            <p:cNvPr id="6" name="Down Arrow 5"/>
            <p:cNvSpPr/>
            <p:nvPr/>
          </p:nvSpPr>
          <p:spPr>
            <a:xfrm>
              <a:off x="1142450" y="1955178"/>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09749" y="2110906"/>
              <a:ext cx="2367376" cy="400110"/>
            </a:xfrm>
            <a:prstGeom prst="rect">
              <a:avLst/>
            </a:prstGeom>
            <a:noFill/>
          </p:spPr>
          <p:txBody>
            <a:bodyPr wrap="square" rtlCol="0">
              <a:spAutoFit/>
            </a:bodyPr>
            <a:lstStyle/>
            <a:p>
              <a:pPr algn="ctr"/>
              <a:r>
                <a:rPr lang="en-US" sz="2000" dirty="0" err="1" smtClean="0"/>
                <a:t>TypeScript</a:t>
              </a:r>
              <a:r>
                <a:rPr lang="en-US" sz="2000" dirty="0" smtClean="0"/>
                <a:t> type</a:t>
              </a:r>
              <a:endParaRPr lang="en-US" sz="2000" dirty="0"/>
            </a:p>
          </p:txBody>
        </p:sp>
      </p:grpSp>
      <p:sp>
        <p:nvSpPr>
          <p:cNvPr id="15" name="TextBox 14"/>
          <p:cNvSpPr txBox="1"/>
          <p:nvPr/>
        </p:nvSpPr>
        <p:spPr>
          <a:xfrm>
            <a:off x="0" y="417670"/>
            <a:ext cx="9143997" cy="584775"/>
          </a:xfrm>
          <a:prstGeom prst="rect">
            <a:avLst/>
          </a:prstGeom>
          <a:noFill/>
        </p:spPr>
        <p:txBody>
          <a:bodyPr wrap="square" rtlCol="0">
            <a:spAutoFit/>
          </a:bodyPr>
          <a:lstStyle/>
          <a:p>
            <a:pPr algn="ctr"/>
            <a:r>
              <a:rPr lang="en-US" sz="3200" dirty="0" smtClean="0"/>
              <a:t>How can we type </a:t>
            </a:r>
            <a:r>
              <a:rPr lang="en-US" sz="3200" dirty="0" smtClean="0">
                <a:latin typeface="Monaco" panose="020B0509030404040204" pitchFamily="49" charset="0"/>
              </a:rPr>
              <a:t>reduce</a:t>
            </a:r>
            <a:r>
              <a:rPr lang="en-US" sz="3200" dirty="0" smtClean="0"/>
              <a:t>?</a:t>
            </a:r>
            <a:endParaRPr lang="en-US" sz="3200" dirty="0"/>
          </a:p>
        </p:txBody>
      </p:sp>
      <p:sp>
        <p:nvSpPr>
          <p:cNvPr id="16" name="TextBox 15"/>
          <p:cNvSpPr txBox="1"/>
          <p:nvPr/>
        </p:nvSpPr>
        <p:spPr>
          <a:xfrm>
            <a:off x="6710795" y="2630552"/>
            <a:ext cx="689275" cy="461665"/>
          </a:xfrm>
          <a:prstGeom prst="rect">
            <a:avLst/>
          </a:prstGeom>
          <a:noFill/>
        </p:spPr>
        <p:txBody>
          <a:bodyPr wrap="square" rtlCol="0">
            <a:spAutoFit/>
          </a:bodyPr>
          <a:lstStyle/>
          <a:p>
            <a:pPr algn="ctr"/>
            <a:r>
              <a:rPr lang="en-US" sz="2400" dirty="0" err="1" smtClean="0">
                <a:solidFill>
                  <a:srgbClr val="0070C0"/>
                </a:solidFill>
              </a:rPr>
              <a:t>Acc</a:t>
            </a:r>
            <a:endParaRPr lang="en-US" sz="2400" dirty="0">
              <a:solidFill>
                <a:srgbClr val="0070C0"/>
              </a:solidFill>
            </a:endParaRPr>
          </a:p>
        </p:txBody>
      </p:sp>
      <p:sp>
        <p:nvSpPr>
          <p:cNvPr id="17" name="TextBox 16"/>
          <p:cNvSpPr txBox="1"/>
          <p:nvPr/>
        </p:nvSpPr>
        <p:spPr>
          <a:xfrm>
            <a:off x="0" y="5247999"/>
            <a:ext cx="9144000" cy="584775"/>
          </a:xfrm>
          <a:prstGeom prst="rect">
            <a:avLst/>
          </a:prstGeom>
          <a:noFill/>
        </p:spPr>
        <p:txBody>
          <a:bodyPr wrap="square" rtlCol="0">
            <a:spAutoFit/>
          </a:bodyPr>
          <a:lstStyle/>
          <a:p>
            <a:pPr algn="ctr"/>
            <a:r>
              <a:rPr lang="en-US" sz="3200" dirty="0" smtClean="0">
                <a:latin typeface="Calibri" panose="020F0502020204030204" pitchFamily="34" charset="0"/>
              </a:rPr>
              <a:t>Basic typing offers </a:t>
            </a:r>
            <a:r>
              <a:rPr lang="en-US" sz="3200" b="1" dirty="0" smtClean="0">
                <a:latin typeface="Calibri" panose="020F0502020204030204" pitchFamily="34" charset="0"/>
              </a:rPr>
              <a:t>some</a:t>
            </a:r>
            <a:r>
              <a:rPr lang="en-US" sz="3200" dirty="0" smtClean="0">
                <a:latin typeface="Calibri" panose="020F0502020204030204" pitchFamily="34" charset="0"/>
              </a:rPr>
              <a:t> guarantees</a:t>
            </a:r>
            <a:endParaRPr lang="en-US" sz="32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16</a:t>
            </a:fld>
            <a:endParaRPr lang="en-US"/>
          </a:p>
        </p:txBody>
      </p:sp>
    </p:spTree>
    <p:extLst>
      <p:ext uri="{BB962C8B-B14F-4D97-AF65-F5344CB8AC3E}">
        <p14:creationId xmlns:p14="http://schemas.microsoft.com/office/powerpoint/2010/main" val="40128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up)">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993882" y="3099981"/>
            <a:ext cx="909250" cy="353425"/>
          </a:xfrm>
          <a:prstGeom prst="roundRect">
            <a:avLst/>
          </a:prstGeom>
          <a:solidFill>
            <a:srgbClr val="F2A4A4"/>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24" name="Rounded Rectangle 23"/>
          <p:cNvSpPr/>
          <p:nvPr/>
        </p:nvSpPr>
        <p:spPr>
          <a:xfrm>
            <a:off x="2788959" y="3111734"/>
            <a:ext cx="308536" cy="353425"/>
          </a:xfrm>
          <a:prstGeom prst="roundRect">
            <a:avLst/>
          </a:prstGeom>
          <a:solidFill>
            <a:srgbClr val="F2A4A4"/>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3" name="Rectangle 2"/>
          <p:cNvSpPr/>
          <p:nvPr/>
        </p:nvSpPr>
        <p:spPr>
          <a:xfrm>
            <a:off x="180974" y="3043825"/>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a:solidFill>
                  <a:srgbClr val="204A87"/>
                </a:solidFill>
                <a:latin typeface="Monaco" panose="020B0509030404040204" pitchFamily="49" charset="0"/>
              </a:rPr>
              <a:t>number</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sp>
        <p:nvSpPr>
          <p:cNvPr id="5" name="Rectangle 4"/>
          <p:cNvSpPr/>
          <p:nvPr/>
        </p:nvSpPr>
        <p:spPr>
          <a:xfrm>
            <a:off x="180973" y="1313141"/>
            <a:ext cx="8963025" cy="422167"/>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reduce(a, f, x) { ... } </a:t>
            </a:r>
            <a:endParaRPr lang="en-US" sz="1600" dirty="0"/>
          </a:p>
        </p:txBody>
      </p:sp>
      <p:sp>
        <p:nvSpPr>
          <p:cNvPr id="6" name="Down Arrow 5"/>
          <p:cNvSpPr/>
          <p:nvPr/>
        </p:nvSpPr>
        <p:spPr>
          <a:xfrm>
            <a:off x="1142450" y="1955178"/>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09749" y="2110906"/>
            <a:ext cx="2367376" cy="400110"/>
          </a:xfrm>
          <a:prstGeom prst="rect">
            <a:avLst/>
          </a:prstGeom>
          <a:noFill/>
        </p:spPr>
        <p:txBody>
          <a:bodyPr wrap="square" rtlCol="0">
            <a:spAutoFit/>
          </a:bodyPr>
          <a:lstStyle/>
          <a:p>
            <a:pPr algn="ctr"/>
            <a:r>
              <a:rPr lang="en-US" sz="2000" dirty="0" err="1" smtClean="0"/>
              <a:t>TypeScript</a:t>
            </a:r>
            <a:r>
              <a:rPr lang="en-US" sz="2000" dirty="0" smtClean="0"/>
              <a:t> type</a:t>
            </a:r>
            <a:endParaRPr lang="en-US" sz="2000" dirty="0"/>
          </a:p>
        </p:txBody>
      </p:sp>
      <p:sp>
        <p:nvSpPr>
          <p:cNvPr id="15" name="TextBox 14"/>
          <p:cNvSpPr txBox="1"/>
          <p:nvPr/>
        </p:nvSpPr>
        <p:spPr>
          <a:xfrm>
            <a:off x="0" y="417670"/>
            <a:ext cx="9143997" cy="584775"/>
          </a:xfrm>
          <a:prstGeom prst="rect">
            <a:avLst/>
          </a:prstGeom>
          <a:noFill/>
        </p:spPr>
        <p:txBody>
          <a:bodyPr wrap="square" rtlCol="0">
            <a:spAutoFit/>
          </a:bodyPr>
          <a:lstStyle/>
          <a:p>
            <a:pPr algn="ctr"/>
            <a:r>
              <a:rPr lang="en-US" sz="3200" dirty="0" smtClean="0"/>
              <a:t>How can we type </a:t>
            </a:r>
            <a:r>
              <a:rPr lang="en-US" sz="3200" dirty="0" smtClean="0">
                <a:latin typeface="Monaco" panose="020B0509030404040204" pitchFamily="49" charset="0"/>
              </a:rPr>
              <a:t>reduce</a:t>
            </a:r>
            <a:r>
              <a:rPr lang="en-US" sz="3200" dirty="0" smtClean="0"/>
              <a:t>?</a:t>
            </a:r>
            <a:endParaRPr lang="en-US" sz="3200" dirty="0"/>
          </a:p>
        </p:txBody>
      </p:sp>
      <p:sp>
        <p:nvSpPr>
          <p:cNvPr id="9" name="TextBox 8"/>
          <p:cNvSpPr txBox="1"/>
          <p:nvPr/>
        </p:nvSpPr>
        <p:spPr>
          <a:xfrm>
            <a:off x="3067257" y="4103357"/>
            <a:ext cx="4762500" cy="830997"/>
          </a:xfrm>
          <a:prstGeom prst="rect">
            <a:avLst/>
          </a:prstGeom>
          <a:noFill/>
        </p:spPr>
        <p:txBody>
          <a:bodyPr wrap="square" rtlCol="0">
            <a:spAutoFit/>
          </a:bodyPr>
          <a:lstStyle/>
          <a:p>
            <a:pPr algn="ctr"/>
            <a:r>
              <a:rPr lang="en-US" sz="2400" dirty="0" smtClean="0">
                <a:solidFill>
                  <a:srgbClr val="C00000"/>
                </a:solidFill>
              </a:rPr>
              <a:t>Does not capture: </a:t>
            </a:r>
          </a:p>
          <a:p>
            <a:pPr algn="ctr"/>
            <a:r>
              <a:rPr lang="en-US" sz="2400" dirty="0" smtClean="0">
                <a:solidFill>
                  <a:srgbClr val="C00000"/>
                </a:solidFill>
              </a:rPr>
              <a:t>“valid index of </a:t>
            </a:r>
            <a:r>
              <a:rPr lang="en-US" sz="2400" dirty="0" smtClean="0">
                <a:solidFill>
                  <a:srgbClr val="C00000"/>
                </a:solidFill>
                <a:latin typeface="Monaco" panose="020B0509030404040204" pitchFamily="49" charset="0"/>
              </a:rPr>
              <a:t>a</a:t>
            </a:r>
            <a:r>
              <a:rPr lang="en-US" sz="2400" dirty="0" smtClean="0">
                <a:solidFill>
                  <a:srgbClr val="C00000"/>
                </a:solidFill>
              </a:rPr>
              <a:t>”</a:t>
            </a:r>
            <a:endParaRPr lang="en-US" sz="2400" dirty="0" smtClean="0">
              <a:solidFill>
                <a:srgbClr val="C00000"/>
              </a:solidFill>
              <a:latin typeface="Monaco" panose="020B0509030404040204" pitchFamily="49" charset="0"/>
            </a:endParaRPr>
          </a:p>
        </p:txBody>
      </p:sp>
      <p:sp>
        <p:nvSpPr>
          <p:cNvPr id="11" name="TextBox 10"/>
          <p:cNvSpPr txBox="1"/>
          <p:nvPr/>
        </p:nvSpPr>
        <p:spPr>
          <a:xfrm>
            <a:off x="0" y="5247999"/>
            <a:ext cx="9144000" cy="1077218"/>
          </a:xfrm>
          <a:prstGeom prst="rect">
            <a:avLst/>
          </a:prstGeom>
          <a:noFill/>
        </p:spPr>
        <p:txBody>
          <a:bodyPr wrap="square" rtlCol="0">
            <a:spAutoFit/>
          </a:bodyPr>
          <a:lstStyle/>
          <a:p>
            <a:pPr algn="ctr"/>
            <a:r>
              <a:rPr lang="en-US" sz="3200" dirty="0" smtClean="0">
                <a:latin typeface="Calibri" panose="020F0502020204030204" pitchFamily="34" charset="0"/>
              </a:rPr>
              <a:t>Basic typing offers </a:t>
            </a:r>
            <a:r>
              <a:rPr lang="en-US" sz="3200" b="1" dirty="0" smtClean="0">
                <a:latin typeface="Calibri" panose="020F0502020204030204" pitchFamily="34" charset="0"/>
              </a:rPr>
              <a:t>some</a:t>
            </a:r>
            <a:r>
              <a:rPr lang="en-US" sz="3200" dirty="0" smtClean="0">
                <a:latin typeface="Calibri" panose="020F0502020204030204" pitchFamily="34" charset="0"/>
              </a:rPr>
              <a:t> guarantees</a:t>
            </a:r>
          </a:p>
          <a:p>
            <a:pPr algn="ctr"/>
            <a:r>
              <a:rPr lang="en-US" sz="3200" dirty="0" smtClean="0">
                <a:latin typeface="Calibri" panose="020F0502020204030204" pitchFamily="34" charset="0"/>
              </a:rPr>
              <a:t>but </a:t>
            </a:r>
            <a:r>
              <a:rPr lang="en-US" sz="3200" b="1" dirty="0" smtClean="0">
                <a:latin typeface="Calibri" panose="020F0502020204030204" pitchFamily="34" charset="0"/>
              </a:rPr>
              <a:t>not value </a:t>
            </a:r>
            <a:r>
              <a:rPr lang="en-US" sz="3200" dirty="0" smtClean="0">
                <a:latin typeface="Calibri" panose="020F0502020204030204" pitchFamily="34" charset="0"/>
              </a:rPr>
              <a:t>related ones</a:t>
            </a:r>
            <a:endParaRPr lang="en-US" sz="3200" dirty="0">
              <a:latin typeface="Calibri" panose="020F0502020204030204" pitchFamily="34" charset="0"/>
            </a:endParaRPr>
          </a:p>
        </p:txBody>
      </p:sp>
      <p:cxnSp>
        <p:nvCxnSpPr>
          <p:cNvPr id="4" name="Curved Connector 3"/>
          <p:cNvCxnSpPr>
            <a:stCxn id="9" idx="2"/>
          </p:cNvCxnSpPr>
          <p:nvPr/>
        </p:nvCxnSpPr>
        <p:spPr>
          <a:xfrm rot="5400000" flipH="1">
            <a:off x="3455394" y="2941241"/>
            <a:ext cx="1480946" cy="2505280"/>
          </a:xfrm>
          <a:prstGeom prst="curvedConnector4">
            <a:avLst>
              <a:gd name="adj1" fmla="val -15436"/>
              <a:gd name="adj2" fmla="val 99958"/>
            </a:avLst>
          </a:prstGeom>
          <a:ln w="3810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18951" y="4472689"/>
            <a:ext cx="369012" cy="461665"/>
          </a:xfrm>
          <a:prstGeom prst="rect">
            <a:avLst/>
          </a:prstGeom>
        </p:spPr>
        <p:txBody>
          <a:bodyPr wrap="none">
            <a:spAutoFit/>
          </a:bodyPr>
          <a:lstStyle/>
          <a:p>
            <a:r>
              <a:rPr lang="en-US" sz="2400" dirty="0">
                <a:solidFill>
                  <a:srgbClr val="C00000"/>
                </a:solidFill>
                <a:latin typeface="Monaco" panose="020B0509030404040204" pitchFamily="49" charset="0"/>
              </a:rPr>
              <a:t>a</a:t>
            </a:r>
            <a:endParaRPr lang="en-US" dirty="0"/>
          </a:p>
        </p:txBody>
      </p:sp>
      <p:sp>
        <p:nvSpPr>
          <p:cNvPr id="2" name="Slide Number Placeholder 1"/>
          <p:cNvSpPr>
            <a:spLocks noGrp="1"/>
          </p:cNvSpPr>
          <p:nvPr>
            <p:ph type="sldNum" sz="quarter" idx="12"/>
          </p:nvPr>
        </p:nvSpPr>
        <p:spPr/>
        <p:txBody>
          <a:bodyPr/>
          <a:lstStyle/>
          <a:p>
            <a:fld id="{B3341D22-68D9-4150-ABE5-D5C1D0E569AF}" type="slidenum">
              <a:rPr lang="en-US" smtClean="0"/>
              <a:t>17</a:t>
            </a:fld>
            <a:endParaRPr lang="en-US"/>
          </a:p>
        </p:txBody>
      </p:sp>
      <p:cxnSp>
        <p:nvCxnSpPr>
          <p:cNvPr id="19" name="Straight Arrow Connector 18"/>
          <p:cNvCxnSpPr/>
          <p:nvPr/>
        </p:nvCxnSpPr>
        <p:spPr>
          <a:xfrm>
            <a:off x="5448507" y="3453406"/>
            <a:ext cx="0" cy="649951"/>
          </a:xfrm>
          <a:prstGeom prst="straightConnector1">
            <a:avLst/>
          </a:prstGeom>
          <a:ln w="3810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6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977200" y="3099981"/>
            <a:ext cx="909250" cy="2163095"/>
            <a:chOff x="4977200" y="3099981"/>
            <a:chExt cx="909250" cy="2163095"/>
          </a:xfrm>
        </p:grpSpPr>
        <p:sp>
          <p:nvSpPr>
            <p:cNvPr id="18" name="Rounded Rectangle 17"/>
            <p:cNvSpPr/>
            <p:nvPr/>
          </p:nvSpPr>
          <p:spPr>
            <a:xfrm>
              <a:off x="4977200" y="3099981"/>
              <a:ext cx="909250" cy="353425"/>
            </a:xfrm>
            <a:prstGeom prst="roundRect">
              <a:avLst/>
            </a:prstGeom>
            <a:solidFill>
              <a:schemeClr val="accent1">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sp>
          <p:nvSpPr>
            <p:cNvPr id="19" name="Rounded Rectangle 18"/>
            <p:cNvSpPr/>
            <p:nvPr/>
          </p:nvSpPr>
          <p:spPr>
            <a:xfrm>
              <a:off x="5053396" y="4909651"/>
              <a:ext cx="816478" cy="353425"/>
            </a:xfrm>
            <a:prstGeom prst="roundRect">
              <a:avLst/>
            </a:prstGeom>
            <a:solidFill>
              <a:schemeClr val="accent1">
                <a:lumMod val="60000"/>
                <a:lumOff val="40000"/>
              </a:schemeClr>
            </a:solidFill>
            <a:ln w="28575">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a:p>
          </p:txBody>
        </p:sp>
        <p:pic>
          <p:nvPicPr>
            <p:cNvPr id="17" name="Picture 16" descr="E:\fppt\template\arrows\arrow2.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759001" y="3929724"/>
              <a:ext cx="1345648" cy="51306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80974" y="3043825"/>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latin typeface="Monaco" panose="020B0509030404040204" pitchFamily="49" charset="0"/>
              </a:rPr>
              <a:t> </a:t>
            </a:r>
            <a:r>
              <a:rPr lang="en-US" sz="1600" dirty="0">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a:solidFill>
                  <a:srgbClr val="204A87"/>
                </a:solidFill>
                <a:latin typeface="Monaco" panose="020B0509030404040204" pitchFamily="49" charset="0"/>
              </a:rPr>
              <a:t>number</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sp>
        <p:nvSpPr>
          <p:cNvPr id="5" name="Rectangle 4"/>
          <p:cNvSpPr/>
          <p:nvPr/>
        </p:nvSpPr>
        <p:spPr>
          <a:xfrm>
            <a:off x="180973" y="1313141"/>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reduce(a, f, x) { ... } </a:t>
            </a:r>
            <a:endParaRPr lang="en-US" sz="1600" dirty="0"/>
          </a:p>
        </p:txBody>
      </p:sp>
      <p:sp>
        <p:nvSpPr>
          <p:cNvPr id="6" name="Down Arrow 5"/>
          <p:cNvSpPr/>
          <p:nvPr/>
        </p:nvSpPr>
        <p:spPr>
          <a:xfrm>
            <a:off x="1142450" y="1955178"/>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09749" y="2110906"/>
            <a:ext cx="2367376" cy="400110"/>
          </a:xfrm>
          <a:prstGeom prst="rect">
            <a:avLst/>
          </a:prstGeom>
          <a:noFill/>
        </p:spPr>
        <p:txBody>
          <a:bodyPr wrap="square" rtlCol="0">
            <a:spAutoFit/>
          </a:bodyPr>
          <a:lstStyle/>
          <a:p>
            <a:pPr algn="ctr"/>
            <a:r>
              <a:rPr lang="en-US" sz="2000" dirty="0" err="1" smtClean="0"/>
              <a:t>TypeScript</a:t>
            </a:r>
            <a:r>
              <a:rPr lang="en-US" sz="2000" dirty="0" smtClean="0"/>
              <a:t> type</a:t>
            </a:r>
            <a:endParaRPr lang="en-US" sz="2000" dirty="0"/>
          </a:p>
        </p:txBody>
      </p:sp>
      <p:sp>
        <p:nvSpPr>
          <p:cNvPr id="15" name="TextBox 14"/>
          <p:cNvSpPr txBox="1"/>
          <p:nvPr/>
        </p:nvSpPr>
        <p:spPr>
          <a:xfrm>
            <a:off x="0" y="417670"/>
            <a:ext cx="9143997" cy="523220"/>
          </a:xfrm>
          <a:prstGeom prst="rect">
            <a:avLst/>
          </a:prstGeom>
          <a:noFill/>
        </p:spPr>
        <p:txBody>
          <a:bodyPr wrap="square" rtlCol="0">
            <a:spAutoFit/>
          </a:bodyPr>
          <a:lstStyle/>
          <a:p>
            <a:pPr algn="ctr"/>
            <a:r>
              <a:rPr lang="en-US" sz="2800" dirty="0" smtClean="0"/>
              <a:t>How can we type </a:t>
            </a:r>
            <a:r>
              <a:rPr lang="en-US" sz="2800" dirty="0" smtClean="0">
                <a:latin typeface="Monaco" panose="020B0509030404040204" pitchFamily="49" charset="0"/>
              </a:rPr>
              <a:t>reduce</a:t>
            </a:r>
            <a:r>
              <a:rPr lang="en-US" sz="2800" dirty="0" smtClean="0"/>
              <a:t> to account for valid indexes?</a:t>
            </a:r>
            <a:endParaRPr lang="en-US" sz="2800" dirty="0"/>
          </a:p>
        </p:txBody>
      </p:sp>
      <p:grpSp>
        <p:nvGrpSpPr>
          <p:cNvPr id="2" name="Group 1"/>
          <p:cNvGrpSpPr/>
          <p:nvPr/>
        </p:nvGrpSpPr>
        <p:grpSpPr>
          <a:xfrm>
            <a:off x="180975" y="3725360"/>
            <a:ext cx="8963025" cy="1561224"/>
            <a:chOff x="180975" y="3725360"/>
            <a:chExt cx="8963025" cy="1561224"/>
          </a:xfrm>
        </p:grpSpPr>
        <p:sp>
          <p:nvSpPr>
            <p:cNvPr id="10" name="Down Arrow 9"/>
            <p:cNvSpPr/>
            <p:nvPr/>
          </p:nvSpPr>
          <p:spPr>
            <a:xfrm>
              <a:off x="1142450" y="3725360"/>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98036" y="3959693"/>
              <a:ext cx="2590801" cy="400110"/>
            </a:xfrm>
            <a:prstGeom prst="rect">
              <a:avLst/>
            </a:prstGeom>
            <a:noFill/>
          </p:spPr>
          <p:txBody>
            <a:bodyPr wrap="square" rtlCol="0">
              <a:spAutoFit/>
            </a:bodyPr>
            <a:lstStyle/>
            <a:p>
              <a:pPr algn="ctr"/>
              <a:r>
                <a:rPr lang="en-US" sz="2000" dirty="0" smtClean="0"/>
                <a:t>Refinement type</a:t>
              </a:r>
              <a:endParaRPr lang="en-US" sz="2000" dirty="0"/>
            </a:p>
          </p:txBody>
        </p:sp>
        <p:sp>
          <p:nvSpPr>
            <p:cNvPr id="13" name="Rectangle 12"/>
            <p:cNvSpPr/>
            <p:nvPr/>
          </p:nvSpPr>
          <p:spPr>
            <a:xfrm>
              <a:off x="180975" y="4824919"/>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latin typeface="Monaco" panose="020B0509030404040204" pitchFamily="49" charset="0"/>
                </a:rPr>
                <a:t> </a:t>
              </a:r>
              <a:r>
                <a:rPr lang="en-US" sz="1600" dirty="0">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err="1" smtClean="0">
                  <a:solidFill>
                    <a:srgbClr val="204A87"/>
                  </a:solidFill>
                  <a:latin typeface="Monaco" panose="020B0509030404040204" pitchFamily="49" charset="0"/>
                </a:rPr>
                <a:t>idx</a:t>
              </a:r>
              <a:r>
                <a:rPr lang="en-US" sz="1600" dirty="0" smtClean="0">
                  <a:solidFill>
                    <a:srgbClr val="204A87"/>
                  </a:solidFill>
                  <a:latin typeface="Monaco" panose="020B0509030404040204" pitchFamily="49" charset="0"/>
                </a:rPr>
                <a:t>&lt;a&gt;</a:t>
              </a:r>
              <a:r>
                <a:rPr lang="en-US" sz="1600" dirty="0" smtClean="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grpSp>
      <p:sp>
        <p:nvSpPr>
          <p:cNvPr id="4" name="Slide Number Placeholder 3"/>
          <p:cNvSpPr>
            <a:spLocks noGrp="1"/>
          </p:cNvSpPr>
          <p:nvPr>
            <p:ph type="sldNum" sz="quarter" idx="12"/>
          </p:nvPr>
        </p:nvSpPr>
        <p:spPr/>
        <p:txBody>
          <a:bodyPr/>
          <a:lstStyle/>
          <a:p>
            <a:fld id="{B3341D22-68D9-4150-ABE5-D5C1D0E569AF}" type="slidenum">
              <a:rPr lang="en-US" smtClean="0"/>
              <a:t>18</a:t>
            </a:fld>
            <a:endParaRPr lang="en-US"/>
          </a:p>
        </p:txBody>
      </p:sp>
      <p:grpSp>
        <p:nvGrpSpPr>
          <p:cNvPr id="16" name="Group 15"/>
          <p:cNvGrpSpPr/>
          <p:nvPr/>
        </p:nvGrpSpPr>
        <p:grpSpPr>
          <a:xfrm>
            <a:off x="1177634" y="5523422"/>
            <a:ext cx="6788727" cy="738833"/>
            <a:chOff x="1177634" y="5523422"/>
            <a:chExt cx="6788727" cy="738833"/>
          </a:xfrm>
        </p:grpSpPr>
        <p:sp>
          <p:nvSpPr>
            <p:cNvPr id="12" name="Rectangle 11"/>
            <p:cNvSpPr/>
            <p:nvPr/>
          </p:nvSpPr>
          <p:spPr>
            <a:xfrm>
              <a:off x="1976002" y="5630155"/>
              <a:ext cx="5745015" cy="553998"/>
            </a:xfrm>
            <a:prstGeom prst="rect">
              <a:avLst/>
            </a:prstGeom>
          </p:spPr>
          <p:txBody>
            <a:bodyPr wrap="square">
              <a:spAutoFit/>
            </a:bodyPr>
            <a:lstStyle/>
            <a:p>
              <a:pPr algn="ctr">
                <a:lnSpc>
                  <a:spcPct val="150000"/>
                </a:lnSpc>
              </a:pPr>
              <a:r>
                <a:rPr lang="en-US" dirty="0">
                  <a:solidFill>
                    <a:srgbClr val="204A87"/>
                  </a:solidFill>
                  <a:latin typeface="Monaco" panose="020B0509030404040204" pitchFamily="49" charset="0"/>
                  <a:sym typeface="Consolas"/>
                </a:rPr>
                <a:t>type</a:t>
              </a:r>
              <a:r>
                <a:rPr lang="en-US" sz="2000" dirty="0" smtClean="0">
                  <a:latin typeface="Monaco" panose="020B0509030404040204" pitchFamily="49" charset="0"/>
                  <a:ea typeface="Consolas"/>
                  <a:cs typeface="Consolas"/>
                  <a:sym typeface="Consolas"/>
                </a:rPr>
                <a:t> </a:t>
              </a:r>
              <a:r>
                <a:rPr lang="en-US" dirty="0" err="1" smtClean="0">
                  <a:latin typeface="Monaco" panose="020B0509030404040204" pitchFamily="49" charset="0"/>
                  <a:ea typeface="Consolas"/>
                  <a:cs typeface="Consolas"/>
                  <a:sym typeface="Consolas"/>
                </a:rPr>
                <a:t>idx</a:t>
              </a:r>
              <a:r>
                <a:rPr lang="en-US" dirty="0" smtClean="0">
                  <a:latin typeface="Monaco" panose="020B0509030404040204" pitchFamily="49" charset="0"/>
                  <a:ea typeface="Consolas"/>
                  <a:cs typeface="Consolas"/>
                  <a:sym typeface="Consolas"/>
                </a:rPr>
                <a:t>&lt;a&gt; = {</a:t>
              </a:r>
              <a:r>
                <a:rPr lang="en-US" dirty="0" smtClean="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v:</a:t>
              </a:r>
              <a:r>
                <a:rPr lang="en-US" dirty="0">
                  <a:latin typeface="Symbol" panose="05050102010706020507" pitchFamily="18" charset="2"/>
                  <a:ea typeface="Consolas"/>
                  <a:cs typeface="Consolas"/>
                  <a:sym typeface="Consolas"/>
                </a:rPr>
                <a:t> </a:t>
              </a:r>
              <a:r>
                <a:rPr lang="en-US" dirty="0" smtClean="0">
                  <a:solidFill>
                    <a:srgbClr val="204A87"/>
                  </a:solidFill>
                  <a:latin typeface="Monaco" panose="020B0509030404040204" pitchFamily="49" charset="0"/>
                </a:rPr>
                <a:t>number</a:t>
              </a:r>
              <a:r>
                <a:rPr lang="en-US" dirty="0" smtClean="0">
                  <a:solidFill>
                    <a:srgbClr val="204A87"/>
                  </a:solidFill>
                  <a:latin typeface="Symbol" panose="05050102010706020507" pitchFamily="18" charset="2"/>
                </a:rPr>
                <a:t> </a:t>
              </a:r>
              <a:r>
                <a:rPr lang="en-US" dirty="0" smtClean="0">
                  <a:latin typeface="Monaco" panose="020B0509030404040204" pitchFamily="49" charset="0"/>
                  <a:ea typeface="Consolas"/>
                  <a:cs typeface="Consolas"/>
                  <a:sym typeface="Consolas"/>
                </a:rPr>
                <a:t>|</a:t>
              </a:r>
              <a:r>
                <a:rPr lang="en-US" dirty="0" smtClean="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0</a:t>
              </a:r>
              <a:r>
                <a:rPr lang="en-US" dirty="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a:t>
              </a:r>
              <a:r>
                <a:rPr lang="en-US" dirty="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v</a:t>
              </a:r>
              <a:r>
                <a:rPr lang="en-US" dirty="0">
                  <a:latin typeface="Symbol" panose="05050102010706020507" pitchFamily="18" charset="2"/>
                  <a:ea typeface="Consolas"/>
                  <a:cs typeface="Consolas"/>
                  <a:sym typeface="Consolas"/>
                </a:rPr>
                <a:t> </a:t>
              </a:r>
              <a:r>
                <a:rPr lang="en-US" dirty="0">
                  <a:latin typeface="Monaco" panose="020B0509030404040204" pitchFamily="49" charset="0"/>
                  <a:ea typeface="Consolas" pitchFamily="-65" charset="0"/>
                  <a:cs typeface="Consolas" pitchFamily="-65" charset="0"/>
                  <a:sym typeface="Symbol" pitchFamily="-65" charset="2"/>
                </a:rPr>
                <a:t></a:t>
              </a:r>
              <a:r>
                <a:rPr lang="en-US" dirty="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v</a:t>
              </a:r>
              <a:r>
                <a:rPr lang="en-US" dirty="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&lt;</a:t>
              </a:r>
              <a:r>
                <a:rPr lang="en-US" dirty="0">
                  <a:latin typeface="Symbol" panose="05050102010706020507" pitchFamily="18" charset="2"/>
                  <a:ea typeface="Consolas"/>
                  <a:cs typeface="Consolas"/>
                  <a:sym typeface="Consolas"/>
                </a:rPr>
                <a:t> </a:t>
              </a:r>
              <a:r>
                <a:rPr lang="en-US" dirty="0" smtClean="0">
                  <a:latin typeface="Monaco" panose="020B0509030404040204" pitchFamily="49" charset="0"/>
                  <a:ea typeface="Consolas"/>
                  <a:cs typeface="Consolas"/>
                  <a:sym typeface="Consolas"/>
                </a:rPr>
                <a:t>len</a:t>
              </a:r>
              <a:r>
                <a:rPr lang="en-US" dirty="0">
                  <a:latin typeface="Symbol" panose="05050102010706020507" pitchFamily="18" charset="2"/>
                  <a:ea typeface="Consolas"/>
                  <a:cs typeface="Consolas"/>
                  <a:sym typeface="Consolas"/>
                </a:rPr>
                <a:t> </a:t>
              </a:r>
              <a:r>
                <a:rPr lang="en-US" dirty="0" smtClean="0">
                  <a:latin typeface="Monaco" panose="020B0509030404040204" pitchFamily="49" charset="0"/>
                  <a:ea typeface="Consolas"/>
                  <a:cs typeface="Consolas"/>
                  <a:sym typeface="Consolas"/>
                </a:rPr>
                <a:t>a</a:t>
              </a:r>
              <a:r>
                <a:rPr lang="en-US" dirty="0" smtClean="0">
                  <a:latin typeface="Symbol" panose="05050102010706020507" pitchFamily="18" charset="2"/>
                  <a:ea typeface="Consolas"/>
                  <a:cs typeface="Consolas"/>
                  <a:sym typeface="Consolas"/>
                </a:rPr>
                <a:t> </a:t>
              </a:r>
              <a:r>
                <a:rPr lang="en-US" dirty="0">
                  <a:latin typeface="Monaco" panose="020B0509030404040204" pitchFamily="49" charset="0"/>
                  <a:ea typeface="Consolas"/>
                  <a:cs typeface="Consolas"/>
                  <a:sym typeface="Consolas"/>
                </a:rPr>
                <a:t>}</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652" y="5587669"/>
              <a:ext cx="594621" cy="592802"/>
            </a:xfrm>
            <a:prstGeom prst="rect">
              <a:avLst/>
            </a:prstGeom>
          </p:spPr>
        </p:pic>
        <p:sp>
          <p:nvSpPr>
            <p:cNvPr id="8" name="Rounded Rectangle 7"/>
            <p:cNvSpPr/>
            <p:nvPr/>
          </p:nvSpPr>
          <p:spPr>
            <a:xfrm>
              <a:off x="1177634" y="5523422"/>
              <a:ext cx="6788727" cy="738833"/>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19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476875" y="4884138"/>
            <a:ext cx="390526" cy="370511"/>
          </a:xfrm>
          <a:prstGeom prst="rect">
            <a:avLst/>
          </a:prstGeom>
          <a:solidFill>
            <a:schemeClr val="accent4">
              <a:lumMod val="40000"/>
              <a:lumOff val="6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76793" y="4906306"/>
            <a:ext cx="357051" cy="348343"/>
          </a:xfrm>
          <a:prstGeom prst="ellipse">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18" idx="4"/>
            <a:endCxn id="17" idx="2"/>
          </p:cNvCxnSpPr>
          <p:nvPr/>
        </p:nvCxnSpPr>
        <p:spPr>
          <a:xfrm rot="16200000" flipH="1">
            <a:off x="4813728" y="4396239"/>
            <a:ext cx="12700" cy="1716819"/>
          </a:xfrm>
          <a:prstGeom prst="bentConnector3">
            <a:avLst>
              <a:gd name="adj1" fmla="val 1800000"/>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 name="Rectangle 2"/>
          <p:cNvSpPr/>
          <p:nvPr/>
        </p:nvSpPr>
        <p:spPr>
          <a:xfrm>
            <a:off x="180974" y="3043825"/>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a:solidFill>
                  <a:srgbClr val="204A87"/>
                </a:solidFill>
                <a:latin typeface="Monaco" panose="020B0509030404040204" pitchFamily="49" charset="0"/>
              </a:rPr>
              <a:t>number</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sp>
        <p:nvSpPr>
          <p:cNvPr id="5" name="Rectangle 4"/>
          <p:cNvSpPr/>
          <p:nvPr/>
        </p:nvSpPr>
        <p:spPr>
          <a:xfrm>
            <a:off x="180973" y="1313141"/>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reduce(a, f, x) { ... } </a:t>
            </a:r>
            <a:endParaRPr lang="en-US" sz="1600" dirty="0"/>
          </a:p>
        </p:txBody>
      </p:sp>
      <p:sp>
        <p:nvSpPr>
          <p:cNvPr id="6" name="Down Arrow 5"/>
          <p:cNvSpPr/>
          <p:nvPr/>
        </p:nvSpPr>
        <p:spPr>
          <a:xfrm>
            <a:off x="1142450" y="1955178"/>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09749" y="2110906"/>
            <a:ext cx="2367376" cy="400110"/>
          </a:xfrm>
          <a:prstGeom prst="rect">
            <a:avLst/>
          </a:prstGeom>
          <a:noFill/>
        </p:spPr>
        <p:txBody>
          <a:bodyPr wrap="square" rtlCol="0">
            <a:spAutoFit/>
          </a:bodyPr>
          <a:lstStyle/>
          <a:p>
            <a:pPr algn="ctr"/>
            <a:r>
              <a:rPr lang="en-US" sz="2000" dirty="0" err="1" smtClean="0"/>
              <a:t>TypeScript</a:t>
            </a:r>
            <a:r>
              <a:rPr lang="en-US" sz="2000" dirty="0" smtClean="0"/>
              <a:t> type</a:t>
            </a:r>
            <a:endParaRPr lang="en-US" sz="2000" dirty="0"/>
          </a:p>
        </p:txBody>
      </p:sp>
      <p:sp>
        <p:nvSpPr>
          <p:cNvPr id="15" name="TextBox 14"/>
          <p:cNvSpPr txBox="1"/>
          <p:nvPr/>
        </p:nvSpPr>
        <p:spPr>
          <a:xfrm>
            <a:off x="0" y="417670"/>
            <a:ext cx="9143997" cy="523220"/>
          </a:xfrm>
          <a:prstGeom prst="rect">
            <a:avLst/>
          </a:prstGeom>
          <a:noFill/>
        </p:spPr>
        <p:txBody>
          <a:bodyPr wrap="square" rtlCol="0">
            <a:spAutoFit/>
          </a:bodyPr>
          <a:lstStyle/>
          <a:p>
            <a:pPr algn="ctr"/>
            <a:r>
              <a:rPr lang="en-US" sz="2800" dirty="0" smtClean="0"/>
              <a:t>How can we type </a:t>
            </a:r>
            <a:r>
              <a:rPr lang="en-US" sz="2800" dirty="0" smtClean="0">
                <a:latin typeface="Monaco" panose="020B0509030404040204" pitchFamily="49" charset="0"/>
              </a:rPr>
              <a:t>reduce</a:t>
            </a:r>
            <a:r>
              <a:rPr lang="en-US" sz="2800" dirty="0" smtClean="0"/>
              <a:t> to account for valid indexes?</a:t>
            </a:r>
            <a:endParaRPr lang="en-US" sz="2800" dirty="0"/>
          </a:p>
        </p:txBody>
      </p:sp>
      <p:sp>
        <p:nvSpPr>
          <p:cNvPr id="10" name="Down Arrow 9"/>
          <p:cNvSpPr/>
          <p:nvPr/>
        </p:nvSpPr>
        <p:spPr>
          <a:xfrm>
            <a:off x="1142450" y="3725360"/>
            <a:ext cx="566057" cy="868777"/>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98036" y="3959693"/>
            <a:ext cx="2590801" cy="400110"/>
          </a:xfrm>
          <a:prstGeom prst="rect">
            <a:avLst/>
          </a:prstGeom>
          <a:noFill/>
        </p:spPr>
        <p:txBody>
          <a:bodyPr wrap="square" rtlCol="0">
            <a:spAutoFit/>
          </a:bodyPr>
          <a:lstStyle/>
          <a:p>
            <a:pPr algn="ctr"/>
            <a:r>
              <a:rPr lang="en-US" sz="2000" dirty="0" smtClean="0"/>
              <a:t>Refinement type</a:t>
            </a:r>
            <a:endParaRPr lang="en-US" sz="2000" dirty="0"/>
          </a:p>
        </p:txBody>
      </p:sp>
      <p:sp>
        <p:nvSpPr>
          <p:cNvPr id="13" name="Rectangle 12"/>
          <p:cNvSpPr/>
          <p:nvPr/>
        </p:nvSpPr>
        <p:spPr>
          <a:xfrm>
            <a:off x="180975" y="4824919"/>
            <a:ext cx="8963025" cy="461665"/>
          </a:xfrm>
          <a:prstGeom prst="rect">
            <a:avLst/>
          </a:prstGeom>
        </p:spPr>
        <p:txBody>
          <a:bodyPr wrap="square">
            <a:spAutoFit/>
          </a:bodyPr>
          <a:lstStyle/>
          <a:p>
            <a:pPr>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A</a:t>
            </a:r>
            <a:r>
              <a:rPr lang="en-US" sz="1600" dirty="0" smtClean="0">
                <a:solidFill>
                  <a:srgbClr val="000000"/>
                </a:solidFill>
                <a:latin typeface="Monaco" panose="020B0509030404040204" pitchFamily="49" charset="0"/>
              </a:rPr>
              <a:t>[</a:t>
            </a:r>
            <a:r>
              <a:rPr lang="en-US" sz="1600" dirty="0" smtClean="0">
                <a:solidFill>
                  <a:srgbClr val="000000"/>
                </a:solidFill>
                <a:latin typeface="Symbol" panose="05050102010706020507" pitchFamily="18" charset="2"/>
              </a:rPr>
              <a:t> </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 </a:t>
            </a:r>
            <a:r>
              <a:rPr lang="en-US" sz="1600" dirty="0" err="1" smtClean="0">
                <a:solidFill>
                  <a:srgbClr val="204A87"/>
                </a:solidFill>
                <a:latin typeface="Monaco" panose="020B0509030404040204" pitchFamily="49" charset="0"/>
              </a:rPr>
              <a:t>idx</a:t>
            </a:r>
            <a:r>
              <a:rPr lang="en-US" sz="1600" dirty="0" smtClean="0">
                <a:solidFill>
                  <a:srgbClr val="204A87"/>
                </a:solidFill>
                <a:latin typeface="Monaco" panose="020B0509030404040204" pitchFamily="49" charset="0"/>
              </a:rPr>
              <a:t>&lt;a&gt;</a:t>
            </a:r>
            <a:r>
              <a:rPr lang="en-US" sz="1600" dirty="0" smtClean="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 } </a:t>
            </a:r>
            <a:endParaRPr lang="en-US" sz="1600" dirty="0"/>
          </a:p>
        </p:txBody>
      </p:sp>
      <p:sp>
        <p:nvSpPr>
          <p:cNvPr id="2" name="Slide Number Placeholder 1"/>
          <p:cNvSpPr>
            <a:spLocks noGrp="1"/>
          </p:cNvSpPr>
          <p:nvPr>
            <p:ph type="sldNum" sz="quarter" idx="12"/>
          </p:nvPr>
        </p:nvSpPr>
        <p:spPr/>
        <p:txBody>
          <a:bodyPr/>
          <a:lstStyle/>
          <a:p>
            <a:fld id="{B3341D22-68D9-4150-ABE5-D5C1D0E569AF}" type="slidenum">
              <a:rPr lang="en-US" smtClean="0"/>
              <a:t>19</a:t>
            </a:fld>
            <a:endParaRPr lang="en-US"/>
          </a:p>
        </p:txBody>
      </p:sp>
      <p:sp>
        <p:nvSpPr>
          <p:cNvPr id="16" name="TextBox 15"/>
          <p:cNvSpPr txBox="1"/>
          <p:nvPr/>
        </p:nvSpPr>
        <p:spPr>
          <a:xfrm>
            <a:off x="-3" y="5655292"/>
            <a:ext cx="9143999" cy="523220"/>
          </a:xfrm>
          <a:prstGeom prst="rect">
            <a:avLst/>
          </a:prstGeom>
          <a:noFill/>
        </p:spPr>
        <p:txBody>
          <a:bodyPr wrap="square" rtlCol="0">
            <a:spAutoFit/>
          </a:bodyPr>
          <a:lstStyle/>
          <a:p>
            <a:pPr algn="ctr"/>
            <a:r>
              <a:rPr lang="en-US" sz="2800" dirty="0" smtClean="0"/>
              <a:t>Captures the relation between </a:t>
            </a:r>
            <a:r>
              <a:rPr lang="en-US" sz="2800" b="1" dirty="0">
                <a:solidFill>
                  <a:schemeClr val="accent1">
                    <a:lumMod val="75000"/>
                  </a:schemeClr>
                </a:solidFill>
              </a:rPr>
              <a:t>closure</a:t>
            </a:r>
            <a:r>
              <a:rPr lang="en-US" sz="2800" dirty="0" smtClean="0"/>
              <a:t> </a:t>
            </a:r>
            <a:r>
              <a:rPr lang="en-US" sz="2800" dirty="0"/>
              <a:t>and</a:t>
            </a:r>
            <a:r>
              <a:rPr lang="en-US" sz="2800" dirty="0" smtClean="0"/>
              <a:t> </a:t>
            </a:r>
            <a:r>
              <a:rPr lang="en-US" sz="2800" b="1" dirty="0">
                <a:solidFill>
                  <a:schemeClr val="accent4">
                    <a:lumMod val="75000"/>
                  </a:schemeClr>
                </a:solidFill>
              </a:rPr>
              <a:t>value</a:t>
            </a:r>
          </a:p>
        </p:txBody>
      </p:sp>
    </p:spTree>
    <p:extLst>
      <p:ext uri="{BB962C8B-B14F-4D97-AF65-F5344CB8AC3E}">
        <p14:creationId xmlns:p14="http://schemas.microsoft.com/office/powerpoint/2010/main" val="246884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idx="12"/>
          </p:nvPr>
        </p:nvSpPr>
        <p:spPr>
          <a:xfrm>
            <a:off x="8472457" y="6217622"/>
            <a:ext cx="548700" cy="524700"/>
          </a:xfrm>
        </p:spPr>
        <p:txBody>
          <a:bodyPr/>
          <a:lstStyle/>
          <a:p>
            <a:fld id="{00000000-1234-1234-1234-123412341234}" type="slidenum">
              <a:rPr lang="en" smtClean="0"/>
              <a:pPr/>
              <a:t>2</a:t>
            </a:fld>
            <a:endParaRPr lang="en" dirty="0"/>
          </a:p>
        </p:txBody>
      </p:sp>
      <p:sp>
        <p:nvSpPr>
          <p:cNvPr id="5" name="Rectangle 4"/>
          <p:cNvSpPr/>
          <p:nvPr/>
        </p:nvSpPr>
        <p:spPr>
          <a:xfrm>
            <a:off x="0" y="494438"/>
            <a:ext cx="9144000" cy="553998"/>
          </a:xfrm>
          <a:prstGeom prst="rect">
            <a:avLst/>
          </a:prstGeom>
        </p:spPr>
        <p:txBody>
          <a:bodyPr wrap="square">
            <a:spAutoFit/>
          </a:bodyPr>
          <a:lstStyle/>
          <a:p>
            <a:pPr algn="ctr">
              <a:spcBef>
                <a:spcPts val="0"/>
              </a:spcBef>
              <a:buFont typeface="Arial" panose="020B0604020202020204" pitchFamily="34" charset="0"/>
              <a:buNone/>
            </a:pPr>
            <a:r>
              <a:rPr lang="en" sz="3000" dirty="0">
                <a:ea typeface="Calibri"/>
                <a:cs typeface="Calibri"/>
                <a:sym typeface="Calibri"/>
              </a:rPr>
              <a:t>Extensible static analyses for modern scripting languages</a:t>
            </a:r>
          </a:p>
        </p:txBody>
      </p:sp>
    </p:spTree>
    <p:extLst>
      <p:ext uri="{BB962C8B-B14F-4D97-AF65-F5344CB8AC3E}">
        <p14:creationId xmlns:p14="http://schemas.microsoft.com/office/powerpoint/2010/main" val="406069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05725"/>
            <a:ext cx="9144000" cy="1446550"/>
          </a:xfrm>
          <a:prstGeom prst="rect">
            <a:avLst/>
          </a:prstGeom>
          <a:noFill/>
        </p:spPr>
        <p:txBody>
          <a:bodyPr wrap="square" rtlCol="0">
            <a:spAutoFit/>
          </a:bodyPr>
          <a:lstStyle/>
          <a:p>
            <a:pPr algn="ctr">
              <a:lnSpc>
                <a:spcPct val="150000"/>
              </a:lnSpc>
            </a:pPr>
            <a:r>
              <a:rPr lang="en-US" sz="4000" b="1" dirty="0" smtClean="0"/>
              <a:t>Our contribution</a:t>
            </a:r>
            <a:endParaRPr lang="en-US" sz="4000" dirty="0" smtClean="0"/>
          </a:p>
          <a:p>
            <a:pPr algn="ctr"/>
            <a:r>
              <a:rPr lang="en-US" sz="2800" dirty="0" smtClean="0"/>
              <a:t>Design a refinement type system for </a:t>
            </a:r>
            <a:r>
              <a:rPr lang="en-US" sz="2800" dirty="0" err="1" smtClean="0"/>
              <a:t>TypeScript</a:t>
            </a:r>
            <a:endParaRPr lang="en-US" sz="2800" dirty="0" smtClean="0"/>
          </a:p>
        </p:txBody>
      </p:sp>
      <p:sp>
        <p:nvSpPr>
          <p:cNvPr id="3" name="Slide Number Placeholder 2"/>
          <p:cNvSpPr>
            <a:spLocks noGrp="1"/>
          </p:cNvSpPr>
          <p:nvPr>
            <p:ph type="sldNum" sz="quarter" idx="12"/>
          </p:nvPr>
        </p:nvSpPr>
        <p:spPr/>
        <p:txBody>
          <a:bodyPr/>
          <a:lstStyle/>
          <a:p>
            <a:fld id="{B3341D22-68D9-4150-ABE5-D5C1D0E569AF}" type="slidenum">
              <a:rPr lang="en-US" smtClean="0"/>
              <a:t>20</a:t>
            </a:fld>
            <a:endParaRPr lang="en-US"/>
          </a:p>
        </p:txBody>
      </p:sp>
    </p:spTree>
    <p:extLst>
      <p:ext uri="{BB962C8B-B14F-4D97-AF65-F5344CB8AC3E}">
        <p14:creationId xmlns:p14="http://schemas.microsoft.com/office/powerpoint/2010/main" val="318274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82660443"/>
              </p:ext>
            </p:extLst>
          </p:nvPr>
        </p:nvGraphicFramePr>
        <p:xfrm>
          <a:off x="568712" y="323388"/>
          <a:ext cx="7939668" cy="5935662"/>
        </p:xfrm>
        <a:graphic>
          <a:graphicData uri="http://schemas.openxmlformats.org/drawingml/2006/table">
            <a:tbl>
              <a:tblPr firstRow="1" bandRow="1">
                <a:tableStyleId>{5940675A-B579-460E-94D1-54222C63F5DA}</a:tableStyleId>
              </a:tblPr>
              <a:tblGrid>
                <a:gridCol w="3983437"/>
                <a:gridCol w="3956231"/>
              </a:tblGrid>
              <a:tr h="704556">
                <a:tc>
                  <a:txBody>
                    <a:bodyPr/>
                    <a:lstStyle/>
                    <a:p>
                      <a:pPr algn="ctr"/>
                      <a:r>
                        <a:rPr lang="en-US" sz="2800" b="1" dirty="0" smtClean="0"/>
                        <a:t>Challenges</a:t>
                      </a:r>
                      <a:endParaRPr 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355333">
                <a:tc>
                  <a:txBody>
                    <a:bodyPr/>
                    <a:lstStyle/>
                    <a:p>
                      <a:pPr algn="ctr"/>
                      <a:r>
                        <a:rPr lang="en-US" sz="2400" b="1" dirty="0" smtClean="0"/>
                        <a:t>Assignments</a:t>
                      </a:r>
                    </a:p>
                    <a:p>
                      <a:pPr algn="ctr">
                        <a:lnSpc>
                          <a:spcPct val="150000"/>
                        </a:lnSpc>
                      </a:pP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smtClean="0">
                          <a:solidFill>
                            <a:srgbClr val="CE5C00"/>
                          </a:solidFill>
                          <a:latin typeface="Monaco" panose="020B0509030404040204" pitchFamily="49" charset="0"/>
                        </a:rPr>
                        <a:t>&lt;</a:t>
                      </a:r>
                      <a:r>
                        <a:rPr lang="en-US" dirty="0" smtClean="0">
                          <a:solidFill>
                            <a:srgbClr val="000000"/>
                          </a:solidFill>
                          <a:latin typeface="Monaco" panose="020B0509030404040204" pitchFamily="49" charset="0"/>
                        </a:rPr>
                        <a:t> n) {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endParaRPr lang="en-US"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1498059">
                <a:tc>
                  <a:txBody>
                    <a:bodyPr/>
                    <a:lstStyle/>
                    <a:p>
                      <a:pPr algn="ctr"/>
                      <a:r>
                        <a:rPr lang="en-US" sz="2400" b="1" dirty="0" smtClean="0"/>
                        <a:t>Mutability</a:t>
                      </a:r>
                      <a:endParaRPr lang="en-US" b="1" dirty="0" smtClean="0"/>
                    </a:p>
                    <a:p>
                      <a:pPr lvl="1" algn="l">
                        <a:lnSpc>
                          <a:spcPct val="150000"/>
                        </a:lnSpc>
                      </a:pPr>
                      <a:r>
                        <a:rPr lang="en-US" b="0" dirty="0" err="1" smtClean="0">
                          <a:solidFill>
                            <a:srgbClr val="204A87"/>
                          </a:solidFill>
                          <a:latin typeface="Monaco" panose="020B0509030404040204" pitchFamily="49" charset="0"/>
                        </a:rPr>
                        <a:t>var</a:t>
                      </a:r>
                      <a:r>
                        <a:rPr lang="en-US" b="0" dirty="0" smtClean="0">
                          <a:solidFill>
                            <a:srgbClr val="000000"/>
                          </a:solidFill>
                          <a:latin typeface="Monaco" panose="020B0509030404040204" pitchFamily="49" charset="0"/>
                        </a:rPr>
                        <a:t> x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 f: </a:t>
                      </a:r>
                      <a:r>
                        <a:rPr lang="en-US" b="0" dirty="0" smtClean="0">
                          <a:solidFill>
                            <a:srgbClr val="204A87"/>
                          </a:solidFill>
                          <a:latin typeface="Monaco" panose="020B0509030404040204" pitchFamily="49" charset="0"/>
                        </a:rPr>
                        <a:t>1</a:t>
                      </a:r>
                      <a:r>
                        <a:rPr lang="en-US" b="0" dirty="0" smtClean="0">
                          <a:solidFill>
                            <a:srgbClr val="000000"/>
                          </a:solidFill>
                          <a:latin typeface="Monaco" panose="020B0509030404040204" pitchFamily="49" charset="0"/>
                        </a:rPr>
                        <a:t> }</a:t>
                      </a:r>
                      <a:r>
                        <a:rPr lang="en-US" dirty="0" smtClean="0">
                          <a:latin typeface="Monaco" panose="020B0509030404040204" pitchFamily="49" charset="0"/>
                        </a:rPr>
                        <a:t>;</a:t>
                      </a:r>
                    </a:p>
                    <a:p>
                      <a:pPr lvl="1" algn="l"/>
                      <a:r>
                        <a:rPr lang="en-US" b="0" dirty="0" err="1" smtClean="0">
                          <a:solidFill>
                            <a:srgbClr val="000000"/>
                          </a:solidFill>
                          <a:latin typeface="Monaco" panose="020B0509030404040204" pitchFamily="49" charset="0"/>
                        </a:rPr>
                        <a:t>x.f</a:t>
                      </a:r>
                      <a:r>
                        <a:rPr lang="en-US" b="0" dirty="0" smtClean="0">
                          <a:solidFill>
                            <a:srgbClr val="000000"/>
                          </a:solidFill>
                          <a:latin typeface="Monaco" panose="020B0509030404040204" pitchFamily="49" charset="0"/>
                        </a:rPr>
                        <a:t>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a:t>
                      </a:r>
                      <a:r>
                        <a:rPr lang="en-US" b="0" dirty="0" smtClean="0">
                          <a:solidFill>
                            <a:srgbClr val="0000CF"/>
                          </a:solidFill>
                          <a:latin typeface="Monaco" panose="020B0509030404040204" pitchFamily="49" charset="0"/>
                        </a:rPr>
                        <a:t>2</a:t>
                      </a:r>
                      <a:r>
                        <a:rPr lang="en-US" baseline="0" dirty="0" smtClean="0">
                          <a:latin typeface="Monaco" panose="020B0509030404040204" pitchFamily="49" charset="0"/>
                        </a:rPr>
                        <a:t>;</a:t>
                      </a:r>
                      <a:endParaRPr lang="en-US"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673158">
                <a:tc>
                  <a:txBody>
                    <a:bodyPr/>
                    <a:lstStyle/>
                    <a:p>
                      <a:pPr algn="ctr"/>
                      <a:r>
                        <a:rPr lang="en-US" sz="2400" b="1" dirty="0" smtClean="0"/>
                        <a:t>Overloading</a:t>
                      </a:r>
                    </a:p>
                    <a:p>
                      <a:pPr lvl="1" algn="l">
                        <a:lnSpc>
                          <a:spcPct val="150000"/>
                        </a:lnSpc>
                      </a:pPr>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smtClean="0">
                          <a:ln>
                            <a:noFill/>
                          </a:ln>
                          <a:solidFill>
                            <a:srgbClr val="204A87"/>
                          </a:solidFill>
                          <a:effectLst/>
                          <a:latin typeface="Monaco" panose="020B0509030404040204" pitchFamily="49" charset="0"/>
                        </a:rPr>
                        <a:t>number</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smtClean="0">
                          <a:ln>
                            <a:noFill/>
                          </a:ln>
                          <a:solidFill>
                            <a:srgbClr val="204A87"/>
                          </a:solidFill>
                          <a:effectLst/>
                          <a:latin typeface="Monaco" panose="020B0509030404040204" pitchFamily="49" charset="0"/>
                        </a:rPr>
                        <a:t>number</a:t>
                      </a:r>
                      <a:endParaRPr lang="en-US" baseline="0" dirty="0" smtClean="0">
                        <a:latin typeface="Monaco" panose="020B0509030404040204" pitchFamily="49" charset="0"/>
                      </a:endParaRPr>
                    </a:p>
                    <a:p>
                      <a:pPr lvl="1" algn="l"/>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endParaRPr lang="en-US"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704556">
                <a:tc>
                  <a:txBody>
                    <a:bodyPr/>
                    <a:lstStyle/>
                    <a:p>
                      <a:pPr algn="ctr"/>
                      <a:r>
                        <a:rPr lang="en-US" sz="2400" b="1" dirty="0" smtClean="0"/>
                        <a:t>Annotation Overhead</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Slide Number Placeholder 1"/>
          <p:cNvSpPr>
            <a:spLocks noGrp="1"/>
          </p:cNvSpPr>
          <p:nvPr>
            <p:ph type="sldNum" sz="quarter" idx="12"/>
          </p:nvPr>
        </p:nvSpPr>
        <p:spPr/>
        <p:txBody>
          <a:bodyPr/>
          <a:lstStyle/>
          <a:p>
            <a:fld id="{B3341D22-68D9-4150-ABE5-D5C1D0E569AF}" type="slidenum">
              <a:rPr lang="en-US" smtClean="0"/>
              <a:t>21</a:t>
            </a:fld>
            <a:endParaRPr lang="en-US"/>
          </a:p>
        </p:txBody>
      </p:sp>
    </p:spTree>
    <p:extLst>
      <p:ext uri="{BB962C8B-B14F-4D97-AF65-F5344CB8AC3E}">
        <p14:creationId xmlns:p14="http://schemas.microsoft.com/office/powerpoint/2010/main" val="22333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12640809"/>
              </p:ext>
            </p:extLst>
          </p:nvPr>
        </p:nvGraphicFramePr>
        <p:xfrm>
          <a:off x="568712" y="323388"/>
          <a:ext cx="7939668" cy="5935662"/>
        </p:xfrm>
        <a:graphic>
          <a:graphicData uri="http://schemas.openxmlformats.org/drawingml/2006/table">
            <a:tbl>
              <a:tblPr firstRow="1" bandRow="1">
                <a:tableStyleId>{5940675A-B579-460E-94D1-54222C63F5DA}</a:tableStyleId>
              </a:tblPr>
              <a:tblGrid>
                <a:gridCol w="3983437"/>
                <a:gridCol w="3956231"/>
              </a:tblGrid>
              <a:tr h="704556">
                <a:tc>
                  <a:txBody>
                    <a:bodyPr/>
                    <a:lstStyle/>
                    <a:p>
                      <a:pPr algn="ctr"/>
                      <a:r>
                        <a:rPr lang="en-US" sz="2800" b="1" dirty="0" smtClean="0"/>
                        <a:t>Challenges</a:t>
                      </a:r>
                      <a:endParaRPr lang="en-US" sz="2800" b="1" dirty="0"/>
                    </a:p>
                  </a:txBody>
                  <a:tcPr anchor="ctr"/>
                </a:tc>
                <a:tc>
                  <a:txBody>
                    <a:bodyPr/>
                    <a:lstStyle/>
                    <a:p>
                      <a:pPr algn="ctr"/>
                      <a:r>
                        <a:rPr lang="en-US" sz="2800" b="1" dirty="0" smtClean="0"/>
                        <a:t>Solutions</a:t>
                      </a:r>
                      <a:r>
                        <a:rPr lang="en-US" sz="2800" b="1" baseline="0" dirty="0" smtClean="0"/>
                        <a:t> we used</a:t>
                      </a:r>
                      <a:endParaRPr lang="en-US" sz="2800" b="1" dirty="0"/>
                    </a:p>
                  </a:txBody>
                  <a:tcPr anchor="ctr"/>
                </a:tc>
              </a:tr>
              <a:tr h="1355333">
                <a:tc>
                  <a:txBody>
                    <a:bodyPr/>
                    <a:lstStyle/>
                    <a:p>
                      <a:pPr algn="ctr"/>
                      <a:r>
                        <a:rPr lang="en-US" sz="2400" b="1" dirty="0" smtClean="0"/>
                        <a:t>Assignments</a:t>
                      </a:r>
                    </a:p>
                    <a:p>
                      <a:pPr algn="ctr">
                        <a:lnSpc>
                          <a:spcPct val="150000"/>
                        </a:lnSpc>
                      </a:pP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smtClean="0">
                          <a:solidFill>
                            <a:srgbClr val="CE5C00"/>
                          </a:solidFill>
                          <a:latin typeface="Monaco" panose="020B0509030404040204" pitchFamily="49" charset="0"/>
                        </a:rPr>
                        <a:t>&lt;</a:t>
                      </a:r>
                      <a:r>
                        <a:rPr lang="en-US" dirty="0" smtClean="0">
                          <a:solidFill>
                            <a:srgbClr val="000000"/>
                          </a:solidFill>
                          <a:latin typeface="Monaco" panose="020B0509030404040204" pitchFamily="49" charset="0"/>
                        </a:rPr>
                        <a:t> n) {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SSA Transformation</a:t>
                      </a:r>
                    </a:p>
                  </a:txBody>
                  <a:tcPr anchor="ctr"/>
                </a:tc>
              </a:tr>
              <a:tr h="1498059">
                <a:tc>
                  <a:txBody>
                    <a:bodyPr/>
                    <a:lstStyle/>
                    <a:p>
                      <a:pPr algn="ctr"/>
                      <a:r>
                        <a:rPr lang="en-US" sz="2400" b="1" dirty="0" smtClean="0"/>
                        <a:t>Mutability</a:t>
                      </a:r>
                      <a:endParaRPr lang="en-US" b="1" dirty="0" smtClean="0"/>
                    </a:p>
                    <a:p>
                      <a:pPr lvl="1" algn="l">
                        <a:lnSpc>
                          <a:spcPct val="150000"/>
                        </a:lnSpc>
                      </a:pPr>
                      <a:r>
                        <a:rPr lang="en-US" b="0" dirty="0" err="1" smtClean="0">
                          <a:solidFill>
                            <a:srgbClr val="204A87"/>
                          </a:solidFill>
                          <a:latin typeface="Monaco" panose="020B0509030404040204" pitchFamily="49" charset="0"/>
                        </a:rPr>
                        <a:t>var</a:t>
                      </a:r>
                      <a:r>
                        <a:rPr lang="en-US" b="0" dirty="0" smtClean="0">
                          <a:solidFill>
                            <a:srgbClr val="000000"/>
                          </a:solidFill>
                          <a:latin typeface="Monaco" panose="020B0509030404040204" pitchFamily="49" charset="0"/>
                        </a:rPr>
                        <a:t> x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 f: </a:t>
                      </a:r>
                      <a:r>
                        <a:rPr lang="en-US" b="0" dirty="0" smtClean="0">
                          <a:solidFill>
                            <a:srgbClr val="204A87"/>
                          </a:solidFill>
                          <a:latin typeface="Monaco" panose="020B0509030404040204" pitchFamily="49" charset="0"/>
                        </a:rPr>
                        <a:t>1</a:t>
                      </a:r>
                      <a:r>
                        <a:rPr lang="en-US" b="0" dirty="0" smtClean="0">
                          <a:solidFill>
                            <a:srgbClr val="000000"/>
                          </a:solidFill>
                          <a:latin typeface="Monaco" panose="020B0509030404040204" pitchFamily="49" charset="0"/>
                        </a:rPr>
                        <a:t> }</a:t>
                      </a:r>
                      <a:r>
                        <a:rPr lang="en-US" dirty="0" smtClean="0">
                          <a:latin typeface="Monaco" panose="020B0509030404040204" pitchFamily="49" charset="0"/>
                        </a:rPr>
                        <a:t>;</a:t>
                      </a:r>
                    </a:p>
                    <a:p>
                      <a:pPr lvl="1" algn="l"/>
                      <a:r>
                        <a:rPr lang="en-US" b="0" dirty="0" err="1" smtClean="0">
                          <a:solidFill>
                            <a:srgbClr val="000000"/>
                          </a:solidFill>
                          <a:latin typeface="Monaco" panose="020B0509030404040204" pitchFamily="49" charset="0"/>
                        </a:rPr>
                        <a:t>x.f</a:t>
                      </a:r>
                      <a:r>
                        <a:rPr lang="en-US" b="0" dirty="0" smtClean="0">
                          <a:solidFill>
                            <a:srgbClr val="000000"/>
                          </a:solidFill>
                          <a:latin typeface="Monaco" panose="020B0509030404040204" pitchFamily="49" charset="0"/>
                        </a:rPr>
                        <a:t>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a:t>
                      </a:r>
                      <a:r>
                        <a:rPr lang="en-US" b="0" dirty="0" smtClean="0">
                          <a:solidFill>
                            <a:srgbClr val="0000CF"/>
                          </a:solidFill>
                          <a:latin typeface="Monaco" panose="020B0509030404040204" pitchFamily="49" charset="0"/>
                        </a:rPr>
                        <a:t>2</a:t>
                      </a:r>
                      <a:r>
                        <a:rPr lang="en-US" baseline="0" dirty="0" smtClean="0">
                          <a:latin typeface="Monaco" panose="020B0509030404040204" pitchFamily="49" charset="0"/>
                        </a:rPr>
                        <a:t>;</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Extend type system with immutability guarantees</a:t>
                      </a:r>
                    </a:p>
                  </a:txBody>
                  <a:tcPr anchor="ctr"/>
                </a:tc>
              </a:tr>
              <a:tr h="1673158">
                <a:tc>
                  <a:txBody>
                    <a:bodyPr/>
                    <a:lstStyle/>
                    <a:p>
                      <a:pPr algn="ctr"/>
                      <a:r>
                        <a:rPr lang="en-US" sz="2400" b="1" dirty="0" smtClean="0"/>
                        <a:t>Overloading</a:t>
                      </a:r>
                    </a:p>
                    <a:p>
                      <a:pPr lvl="1" algn="l">
                        <a:lnSpc>
                          <a:spcPct val="150000"/>
                        </a:lnSpc>
                      </a:pPr>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smtClean="0">
                          <a:ln>
                            <a:noFill/>
                          </a:ln>
                          <a:solidFill>
                            <a:srgbClr val="204A87"/>
                          </a:solidFill>
                          <a:effectLst/>
                          <a:latin typeface="Monaco" panose="020B0509030404040204" pitchFamily="49" charset="0"/>
                        </a:rPr>
                        <a:t>number</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smtClean="0">
                          <a:ln>
                            <a:noFill/>
                          </a:ln>
                          <a:solidFill>
                            <a:srgbClr val="204A87"/>
                          </a:solidFill>
                          <a:effectLst/>
                          <a:latin typeface="Monaco" panose="020B0509030404040204" pitchFamily="49" charset="0"/>
                        </a:rPr>
                        <a:t>number</a:t>
                      </a:r>
                      <a:endParaRPr lang="en-US" baseline="0" dirty="0" smtClean="0">
                        <a:latin typeface="Monaco" panose="020B0509030404040204" pitchFamily="49" charset="0"/>
                      </a:endParaRPr>
                    </a:p>
                    <a:p>
                      <a:pPr lvl="1" algn="l"/>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endParaRPr lang="en-US" dirty="0">
                        <a:latin typeface="Monaco" panose="020B0509030404040204" pitchFamily="49" charset="0"/>
                      </a:endParaRPr>
                    </a:p>
                  </a:txBody>
                  <a:tcPr anchor="ctr"/>
                </a:tc>
                <a:tc>
                  <a:txBody>
                    <a:bodyPr/>
                    <a:lstStyle/>
                    <a:p>
                      <a:pPr algn="ctr"/>
                      <a:r>
                        <a:rPr lang="en-US" sz="2400" dirty="0" smtClean="0"/>
                        <a:t>Two-phased typing</a:t>
                      </a:r>
                      <a:endParaRPr lang="en-US" sz="2400" dirty="0"/>
                    </a:p>
                  </a:txBody>
                  <a:tcPr anchor="ctr"/>
                </a:tc>
              </a:tr>
              <a:tr h="704556">
                <a:tc>
                  <a:txBody>
                    <a:bodyPr/>
                    <a:lstStyle/>
                    <a:p>
                      <a:pPr algn="ctr"/>
                      <a:r>
                        <a:rPr lang="en-US" sz="2400" b="1" dirty="0" smtClean="0"/>
                        <a:t>Annotation Overhead</a:t>
                      </a:r>
                      <a:endParaRPr lang="en-US" sz="2400" b="1" dirty="0"/>
                    </a:p>
                  </a:txBody>
                  <a:tcPr anchor="ctr"/>
                </a:tc>
                <a:tc>
                  <a:txBody>
                    <a:bodyPr/>
                    <a:lstStyle/>
                    <a:p>
                      <a:pPr algn="ctr"/>
                      <a:r>
                        <a:rPr lang="en-US" sz="2400" dirty="0" smtClean="0"/>
                        <a:t>Liquid Types</a:t>
                      </a:r>
                      <a:endParaRPr lang="en-US" sz="2400" dirty="0"/>
                    </a:p>
                  </a:txBody>
                  <a:tcPr anchor="ctr"/>
                </a:tc>
              </a:tr>
            </a:tbl>
          </a:graphicData>
        </a:graphic>
      </p:graphicFrame>
      <p:sp>
        <p:nvSpPr>
          <p:cNvPr id="2" name="Slide Number Placeholder 1"/>
          <p:cNvSpPr>
            <a:spLocks noGrp="1"/>
          </p:cNvSpPr>
          <p:nvPr>
            <p:ph type="sldNum" sz="quarter" idx="12"/>
          </p:nvPr>
        </p:nvSpPr>
        <p:spPr/>
        <p:txBody>
          <a:bodyPr/>
          <a:lstStyle/>
          <a:p>
            <a:fld id="{B3341D22-68D9-4150-ABE5-D5C1D0E569AF}" type="slidenum">
              <a:rPr lang="en-US" smtClean="0"/>
              <a:t>22</a:t>
            </a:fld>
            <a:endParaRPr lang="en-US"/>
          </a:p>
        </p:txBody>
      </p:sp>
    </p:spTree>
    <p:extLst>
      <p:ext uri="{BB962C8B-B14F-4D97-AF65-F5344CB8AC3E}">
        <p14:creationId xmlns:p14="http://schemas.microsoft.com/office/powerpoint/2010/main" val="230517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2949" y="3886200"/>
            <a:ext cx="3952875" cy="16621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52948" y="2393004"/>
            <a:ext cx="3952875" cy="14931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52950" y="1028700"/>
            <a:ext cx="3952875" cy="13643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56336565"/>
              </p:ext>
            </p:extLst>
          </p:nvPr>
        </p:nvGraphicFramePr>
        <p:xfrm>
          <a:off x="568712" y="323388"/>
          <a:ext cx="7939668" cy="5935662"/>
        </p:xfrm>
        <a:graphic>
          <a:graphicData uri="http://schemas.openxmlformats.org/drawingml/2006/table">
            <a:tbl>
              <a:tblPr firstRow="1" bandRow="1">
                <a:tableStyleId>{5940675A-B579-460E-94D1-54222C63F5DA}</a:tableStyleId>
              </a:tblPr>
              <a:tblGrid>
                <a:gridCol w="3983437"/>
                <a:gridCol w="3956231"/>
              </a:tblGrid>
              <a:tr h="704556">
                <a:tc>
                  <a:txBody>
                    <a:bodyPr/>
                    <a:lstStyle/>
                    <a:p>
                      <a:pPr algn="ctr"/>
                      <a:r>
                        <a:rPr lang="en-US" sz="2800" b="1" dirty="0" smtClean="0"/>
                        <a:t>Challenges</a:t>
                      </a:r>
                      <a:endParaRPr lang="en-US" sz="2800" b="1" dirty="0"/>
                    </a:p>
                  </a:txBody>
                  <a:tcPr anchor="ctr"/>
                </a:tc>
                <a:tc>
                  <a:txBody>
                    <a:bodyPr/>
                    <a:lstStyle/>
                    <a:p>
                      <a:pPr algn="ctr"/>
                      <a:r>
                        <a:rPr lang="en-US" sz="2800" b="1" dirty="0" smtClean="0"/>
                        <a:t>Solutions</a:t>
                      </a:r>
                      <a:r>
                        <a:rPr lang="en-US" sz="2800" b="1" baseline="0" dirty="0" smtClean="0"/>
                        <a:t> we used</a:t>
                      </a:r>
                      <a:endParaRPr lang="en-US" sz="2800" b="1" dirty="0"/>
                    </a:p>
                  </a:txBody>
                  <a:tcPr anchor="ctr"/>
                </a:tc>
              </a:tr>
              <a:tr h="1355333">
                <a:tc>
                  <a:txBody>
                    <a:bodyPr/>
                    <a:lstStyle/>
                    <a:p>
                      <a:pPr algn="ctr"/>
                      <a:r>
                        <a:rPr lang="en-US" sz="2400" b="1" dirty="0" smtClean="0"/>
                        <a:t>Assignments</a:t>
                      </a:r>
                    </a:p>
                    <a:p>
                      <a:pPr algn="ctr">
                        <a:lnSpc>
                          <a:spcPct val="150000"/>
                        </a:lnSpc>
                      </a:pP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smtClean="0">
                          <a:solidFill>
                            <a:srgbClr val="CE5C00"/>
                          </a:solidFill>
                          <a:latin typeface="Monaco" panose="020B0509030404040204" pitchFamily="49" charset="0"/>
                        </a:rPr>
                        <a:t>&lt;</a:t>
                      </a:r>
                      <a:r>
                        <a:rPr lang="en-US" dirty="0" smtClean="0">
                          <a:solidFill>
                            <a:srgbClr val="000000"/>
                          </a:solidFill>
                          <a:latin typeface="Monaco" panose="020B0509030404040204" pitchFamily="49" charset="0"/>
                        </a:rPr>
                        <a:t> n) {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SSA Transformation</a:t>
                      </a:r>
                    </a:p>
                  </a:txBody>
                  <a:tcPr anchor="ctr"/>
                </a:tc>
              </a:tr>
              <a:tr h="1498059">
                <a:tc>
                  <a:txBody>
                    <a:bodyPr/>
                    <a:lstStyle/>
                    <a:p>
                      <a:pPr algn="ctr"/>
                      <a:r>
                        <a:rPr lang="en-US" sz="2400" b="1" dirty="0" smtClean="0"/>
                        <a:t>Mutability</a:t>
                      </a:r>
                      <a:endParaRPr lang="en-US" b="1" dirty="0" smtClean="0"/>
                    </a:p>
                    <a:p>
                      <a:pPr lvl="1" algn="l">
                        <a:lnSpc>
                          <a:spcPct val="150000"/>
                        </a:lnSpc>
                      </a:pPr>
                      <a:r>
                        <a:rPr lang="en-US" b="0" dirty="0" err="1" smtClean="0">
                          <a:solidFill>
                            <a:srgbClr val="204A87"/>
                          </a:solidFill>
                          <a:latin typeface="Monaco" panose="020B0509030404040204" pitchFamily="49" charset="0"/>
                        </a:rPr>
                        <a:t>var</a:t>
                      </a:r>
                      <a:r>
                        <a:rPr lang="en-US" b="0" dirty="0" smtClean="0">
                          <a:solidFill>
                            <a:srgbClr val="000000"/>
                          </a:solidFill>
                          <a:latin typeface="Monaco" panose="020B0509030404040204" pitchFamily="49" charset="0"/>
                        </a:rPr>
                        <a:t> x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 f: </a:t>
                      </a:r>
                      <a:r>
                        <a:rPr lang="en-US" b="0" dirty="0" smtClean="0">
                          <a:solidFill>
                            <a:srgbClr val="204A87"/>
                          </a:solidFill>
                          <a:latin typeface="Monaco" panose="020B0509030404040204" pitchFamily="49" charset="0"/>
                        </a:rPr>
                        <a:t>1</a:t>
                      </a:r>
                      <a:r>
                        <a:rPr lang="en-US" b="0" dirty="0" smtClean="0">
                          <a:solidFill>
                            <a:srgbClr val="000000"/>
                          </a:solidFill>
                          <a:latin typeface="Monaco" panose="020B0509030404040204" pitchFamily="49" charset="0"/>
                        </a:rPr>
                        <a:t> }</a:t>
                      </a:r>
                      <a:r>
                        <a:rPr lang="en-US" dirty="0" smtClean="0">
                          <a:latin typeface="Monaco" panose="020B0509030404040204" pitchFamily="49" charset="0"/>
                        </a:rPr>
                        <a:t>;</a:t>
                      </a:r>
                    </a:p>
                    <a:p>
                      <a:pPr lvl="1" algn="l"/>
                      <a:r>
                        <a:rPr lang="en-US" b="0" dirty="0" err="1" smtClean="0">
                          <a:solidFill>
                            <a:srgbClr val="000000"/>
                          </a:solidFill>
                          <a:latin typeface="Monaco" panose="020B0509030404040204" pitchFamily="49" charset="0"/>
                        </a:rPr>
                        <a:t>x.f</a:t>
                      </a:r>
                      <a:r>
                        <a:rPr lang="en-US" b="0" dirty="0" smtClean="0">
                          <a:solidFill>
                            <a:srgbClr val="000000"/>
                          </a:solidFill>
                          <a:latin typeface="Monaco" panose="020B0509030404040204" pitchFamily="49" charset="0"/>
                        </a:rPr>
                        <a:t>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a:t>
                      </a:r>
                      <a:r>
                        <a:rPr lang="en-US" b="0" dirty="0" smtClean="0">
                          <a:solidFill>
                            <a:srgbClr val="0000CF"/>
                          </a:solidFill>
                          <a:latin typeface="Monaco" panose="020B0509030404040204" pitchFamily="49" charset="0"/>
                        </a:rPr>
                        <a:t>2</a:t>
                      </a:r>
                      <a:r>
                        <a:rPr lang="en-US" baseline="0" dirty="0" smtClean="0">
                          <a:latin typeface="Monaco" panose="020B0509030404040204" pitchFamily="49" charset="0"/>
                        </a:rPr>
                        <a:t>;</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Extend type system with immutability guarantees</a:t>
                      </a:r>
                    </a:p>
                  </a:txBody>
                  <a:tcPr anchor="ctr"/>
                </a:tc>
              </a:tr>
              <a:tr h="1673158">
                <a:tc>
                  <a:txBody>
                    <a:bodyPr/>
                    <a:lstStyle/>
                    <a:p>
                      <a:pPr algn="ctr"/>
                      <a:r>
                        <a:rPr lang="en-US" sz="2400" b="1" dirty="0" smtClean="0"/>
                        <a:t>Overloading</a:t>
                      </a:r>
                    </a:p>
                    <a:p>
                      <a:pPr lvl="1" algn="l">
                        <a:lnSpc>
                          <a:spcPct val="150000"/>
                        </a:lnSpc>
                      </a:pPr>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smtClean="0">
                          <a:ln>
                            <a:noFill/>
                          </a:ln>
                          <a:solidFill>
                            <a:srgbClr val="204A87"/>
                          </a:solidFill>
                          <a:effectLst/>
                          <a:latin typeface="Monaco" panose="020B0509030404040204" pitchFamily="49" charset="0"/>
                        </a:rPr>
                        <a:t>number</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smtClean="0">
                          <a:ln>
                            <a:noFill/>
                          </a:ln>
                          <a:solidFill>
                            <a:srgbClr val="204A87"/>
                          </a:solidFill>
                          <a:effectLst/>
                          <a:latin typeface="Monaco" panose="020B0509030404040204" pitchFamily="49" charset="0"/>
                        </a:rPr>
                        <a:t>number</a:t>
                      </a:r>
                      <a:endParaRPr lang="en-US" baseline="0" dirty="0" smtClean="0">
                        <a:latin typeface="Monaco" panose="020B0509030404040204" pitchFamily="49" charset="0"/>
                      </a:endParaRPr>
                    </a:p>
                    <a:p>
                      <a:pPr lvl="1" algn="l"/>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endParaRPr lang="en-US" dirty="0">
                        <a:latin typeface="Monaco" panose="020B0509030404040204" pitchFamily="49" charset="0"/>
                      </a:endParaRPr>
                    </a:p>
                  </a:txBody>
                  <a:tcPr anchor="ctr"/>
                </a:tc>
                <a:tc>
                  <a:txBody>
                    <a:bodyPr/>
                    <a:lstStyle/>
                    <a:p>
                      <a:pPr algn="ctr"/>
                      <a:r>
                        <a:rPr lang="en-US" sz="2400" dirty="0" smtClean="0"/>
                        <a:t>Two-phased typing</a:t>
                      </a:r>
                      <a:endParaRPr lang="en-US" sz="2400" dirty="0"/>
                    </a:p>
                  </a:txBody>
                  <a:tcPr anchor="ctr"/>
                </a:tc>
              </a:tr>
              <a:tr h="704556">
                <a:tc>
                  <a:txBody>
                    <a:bodyPr/>
                    <a:lstStyle/>
                    <a:p>
                      <a:pPr algn="ctr"/>
                      <a:r>
                        <a:rPr lang="en-US" sz="2400" b="1" dirty="0" smtClean="0"/>
                        <a:t>Annotation Overhead</a:t>
                      </a:r>
                      <a:endParaRPr lang="en-US" sz="2400" b="1" dirty="0"/>
                    </a:p>
                  </a:txBody>
                  <a:tcPr anchor="ctr"/>
                </a:tc>
                <a:tc>
                  <a:txBody>
                    <a:bodyPr/>
                    <a:lstStyle/>
                    <a:p>
                      <a:pPr algn="ctr"/>
                      <a:r>
                        <a:rPr lang="en-US" sz="2400" dirty="0" smtClean="0"/>
                        <a:t>Liquid Types</a:t>
                      </a:r>
                      <a:endParaRPr lang="en-US" sz="2400" dirty="0"/>
                    </a:p>
                  </a:txBody>
                  <a:tcPr anchor="ctr"/>
                </a:tc>
              </a:tr>
            </a:tbl>
          </a:graphicData>
        </a:graphic>
      </p:graphicFrame>
      <p:sp>
        <p:nvSpPr>
          <p:cNvPr id="2" name="Slide Number Placeholder 1"/>
          <p:cNvSpPr>
            <a:spLocks noGrp="1"/>
          </p:cNvSpPr>
          <p:nvPr>
            <p:ph type="sldNum" sz="quarter" idx="12"/>
          </p:nvPr>
        </p:nvSpPr>
        <p:spPr/>
        <p:txBody>
          <a:bodyPr/>
          <a:lstStyle/>
          <a:p>
            <a:fld id="{B3341D22-68D9-4150-ABE5-D5C1D0E569AF}" type="slidenum">
              <a:rPr lang="en-US" smtClean="0"/>
              <a:t>23</a:t>
            </a:fld>
            <a:endParaRPr lang="en-US"/>
          </a:p>
        </p:txBody>
      </p:sp>
    </p:spTree>
    <p:extLst>
      <p:ext uri="{BB962C8B-B14F-4D97-AF65-F5344CB8AC3E}">
        <p14:creationId xmlns:p14="http://schemas.microsoft.com/office/powerpoint/2010/main" val="383381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341D22-68D9-4150-ABE5-D5C1D0E569AF}" type="slidenum">
              <a:rPr lang="en-US" smtClean="0"/>
              <a:t>24</a:t>
            </a:fld>
            <a:endParaRPr lang="en-US"/>
          </a:p>
        </p:txBody>
      </p:sp>
      <p:sp>
        <p:nvSpPr>
          <p:cNvPr id="4" name="Rectangle 3"/>
          <p:cNvSpPr/>
          <p:nvPr/>
        </p:nvSpPr>
        <p:spPr>
          <a:xfrm>
            <a:off x="273844" y="1294102"/>
            <a:ext cx="4572000" cy="877163"/>
          </a:xfrm>
          <a:prstGeom prst="rect">
            <a:avLst/>
          </a:prstGeom>
        </p:spPr>
        <p:txBody>
          <a:bodyPr>
            <a:spAutoFit/>
          </a:bodyPr>
          <a:lstStyle/>
          <a:p>
            <a:pPr algn="ctr"/>
            <a:r>
              <a:rPr lang="en-US" sz="2400" b="1" dirty="0"/>
              <a:t>Assignments</a:t>
            </a:r>
          </a:p>
          <a:p>
            <a:pPr algn="ctr">
              <a:lnSpc>
                <a:spcPct val="150000"/>
              </a:lnSpc>
            </a:pPr>
            <a:r>
              <a:rPr lang="en-US" dirty="0">
                <a:solidFill>
                  <a:srgbClr val="204A87"/>
                </a:solidFill>
                <a:latin typeface="Monaco" panose="020B0509030404040204" pitchFamily="49" charset="0"/>
              </a:rPr>
              <a:t>while</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n) { </a:t>
            </a:r>
            <a:r>
              <a:rPr lang="en-US" dirty="0" err="1">
                <a:solidFill>
                  <a:srgbClr val="000000"/>
                </a:solidFill>
                <a:latin typeface="Monaco" panose="020B0509030404040204" pitchFamily="49" charset="0"/>
              </a:rPr>
              <a:t>i</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endParaRPr lang="en-US" dirty="0">
              <a:latin typeface="Monaco" panose="020B0509030404040204" pitchFamily="49" charset="0"/>
            </a:endParaRPr>
          </a:p>
        </p:txBody>
      </p:sp>
    </p:spTree>
    <p:extLst>
      <p:ext uri="{BB962C8B-B14F-4D97-AF65-F5344CB8AC3E}">
        <p14:creationId xmlns:p14="http://schemas.microsoft.com/office/powerpoint/2010/main" val="20076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400" fill="hold"/>
                                        <p:tgtEl>
                                          <p:spTgt spid="4"/>
                                        </p:tgtEl>
                                      </p:cBhvr>
                                      <p:by x="150000" y="150000"/>
                                    </p:animScale>
                                  </p:childTnLst>
                                </p:cTn>
                              </p:par>
                              <p:par>
                                <p:cTn id="7" presetID="42" presetClass="path" presetSubtype="0" fill="hold" grpId="1" nodeType="withEffect">
                                  <p:stCondLst>
                                    <p:cond delay="0"/>
                                  </p:stCondLst>
                                  <p:childTnLst>
                                    <p:animMotion origin="layout" path="M -4.72222E-6 3.7037E-6 L 0.22205 0.23472 " pathEditMode="relative" rAng="0" ptsTypes="AA">
                                      <p:cBhvr>
                                        <p:cTn id="8" dur="1400" fill="hold"/>
                                        <p:tgtEl>
                                          <p:spTgt spid="4"/>
                                        </p:tgtEl>
                                        <p:attrNameLst>
                                          <p:attrName>ppt_x</p:attrName>
                                          <p:attrName>ppt_y</p:attrName>
                                        </p:attrNameLst>
                                      </p:cBhvr>
                                      <p:rCtr x="11094" y="1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74216" y="2336633"/>
            <a:ext cx="3429152" cy="26517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19764" y="2926080"/>
            <a:ext cx="4263992" cy="750771"/>
          </a:xfrm>
          <a:prstGeom prst="rect">
            <a:avLst/>
          </a:prstGeom>
          <a:solidFill>
            <a:srgbClr val="F2A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43190" y="2136339"/>
            <a:ext cx="4643135" cy="2354491"/>
          </a:xfrm>
          <a:prstGeom prst="rect">
            <a:avLst/>
          </a:prstGeom>
        </p:spPr>
        <p:txBody>
          <a:bodyPr wrap="square">
            <a:spAutoFit/>
          </a:bodyPr>
          <a:lstStyle/>
          <a:p>
            <a:pPr>
              <a:lnSpc>
                <a:spcPct val="150000"/>
              </a:lnSpc>
            </a:pPr>
            <a:r>
              <a:rPr lang="en-US" sz="1600" dirty="0">
                <a:solidFill>
                  <a:srgbClr val="204A87"/>
                </a:solidFill>
                <a:latin typeface="Monaco" panose="020B0509030404040204" pitchFamily="49" charset="0"/>
              </a:rPr>
              <a:t>function</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reduce(a, f, x) {</a:t>
            </a:r>
          </a:p>
          <a:p>
            <a:pPr>
              <a:lnSpc>
                <a:spcPct val="150000"/>
              </a:lnSpc>
            </a:pPr>
            <a:r>
              <a:rPr lang="en-US" sz="1600" dirty="0" smtClean="0">
                <a:solidFill>
                  <a:srgbClr val="000000"/>
                </a:solidFill>
                <a:latin typeface="Monaco" panose="020B0509030404040204" pitchFamily="49" charset="0"/>
              </a:rPr>
              <a:t>  </a:t>
            </a:r>
            <a:r>
              <a:rPr lang="en-US" sz="1600" dirty="0" err="1">
                <a:solidFill>
                  <a:srgbClr val="204A87"/>
                </a:solidFill>
                <a:latin typeface="Monaco" panose="020B0509030404040204" pitchFamily="49" charset="0"/>
              </a:rPr>
              <a:t>var</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r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x</a:t>
            </a:r>
            <a:r>
              <a:rPr lang="en-US" sz="1600" dirty="0" smtClean="0">
                <a:solidFill>
                  <a:srgbClr val="000000"/>
                </a:solidFill>
                <a:latin typeface="Monaco" panose="020B0509030404040204" pitchFamily="49" charset="0"/>
              </a:rPr>
              <a:t>;</a:t>
            </a:r>
            <a:endParaRPr lang="en-US" sz="1600" dirty="0">
              <a:solidFill>
                <a:srgbClr val="000000"/>
              </a:solidFill>
              <a:latin typeface="Monaco" panose="020B0509030404040204" pitchFamily="49" charset="0"/>
            </a:endParaRPr>
          </a:p>
          <a:p>
            <a:pPr lvl="0">
              <a:lnSpc>
                <a:spcPct val="150000"/>
              </a:lnSpc>
            </a:pPr>
            <a:r>
              <a:rPr lang="en-US" sz="1600" dirty="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for</a:t>
            </a:r>
            <a:r>
              <a:rPr lang="en-US" sz="1600" dirty="0">
                <a:solidFill>
                  <a:srgbClr val="000000"/>
                </a:solidFill>
                <a:latin typeface="Monaco" panose="020B0509030404040204" pitchFamily="49" charset="0"/>
              </a:rPr>
              <a:t> (</a:t>
            </a:r>
            <a:r>
              <a:rPr lang="en-US" sz="1600" dirty="0" err="1">
                <a:solidFill>
                  <a:srgbClr val="204A87"/>
                </a:solidFill>
                <a:latin typeface="Monaco" panose="020B0509030404040204" pitchFamily="49" charset="0"/>
              </a:rPr>
              <a:t>var</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a.length</a:t>
            </a:r>
            <a:r>
              <a:rPr lang="en-US" sz="1600" dirty="0">
                <a:solidFill>
                  <a:srgbClr val="000000"/>
                </a:solidFill>
                <a:latin typeface="Monaco" panose="020B0509030404040204" pitchFamily="49" charset="0"/>
              </a:rPr>
              <a:t>; </a:t>
            </a:r>
            <a:r>
              <a:rPr lang="en-US" sz="1600" dirty="0" err="1" smtClean="0">
                <a:solidFill>
                  <a:srgbClr val="000000"/>
                </a:solidFill>
                <a:latin typeface="Monaco" panose="020B0509030404040204" pitchFamily="49" charset="0"/>
              </a:rPr>
              <a:t>i</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a:t>
            </a:r>
            <a:endParaRPr lang="en-US" sz="1600" dirty="0">
              <a:solidFill>
                <a:srgbClr val="000000"/>
              </a:solidFill>
              <a:latin typeface="Monaco" panose="020B0509030404040204" pitchFamily="49" charset="0"/>
            </a:endParaRP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r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f(r, </a:t>
            </a:r>
            <a:r>
              <a:rPr lang="en-US" sz="1600" dirty="0">
                <a:solidFill>
                  <a:srgbClr val="000000"/>
                </a:solidFill>
                <a:latin typeface="Monaco" panose="020B0509030404040204" pitchFamily="49" charset="0"/>
              </a:rPr>
              <a:t>a[</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a:solidFill>
                  <a:srgbClr val="204A87"/>
                </a:solidFill>
                <a:latin typeface="Monaco" panose="020B0509030404040204" pitchFamily="49" charset="0"/>
              </a:rPr>
              <a:t>return</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r;</a:t>
            </a:r>
            <a:endParaRPr lang="en-US" sz="1600" dirty="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endParaRPr lang="en-US" sz="1600" dirty="0">
              <a:latin typeface="Monaco" panose="020B0509030404040204" pitchFamily="49" charset="0"/>
            </a:endParaRPr>
          </a:p>
        </p:txBody>
      </p:sp>
      <p:sp>
        <p:nvSpPr>
          <p:cNvPr id="6" name="Rectangle 5"/>
          <p:cNvSpPr/>
          <p:nvPr/>
        </p:nvSpPr>
        <p:spPr>
          <a:xfrm>
            <a:off x="5087918" y="1070164"/>
            <a:ext cx="3853952"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9" name="Rectangle 8"/>
          <p:cNvSpPr/>
          <p:nvPr/>
        </p:nvSpPr>
        <p:spPr>
          <a:xfrm>
            <a:off x="370538" y="2926561"/>
            <a:ext cx="149225" cy="374904"/>
          </a:xfrm>
          <a:prstGeom prst="rect">
            <a:avLst/>
          </a:prstGeom>
          <a:solidFill>
            <a:srgbClr val="E8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70539" y="3301948"/>
            <a:ext cx="149225" cy="374904"/>
          </a:xfrm>
          <a:prstGeom prst="rect">
            <a:avLst/>
          </a:prstGeom>
          <a:solidFill>
            <a:srgbClr val="E8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5326490" y="2336633"/>
            <a:ext cx="149225" cy="530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5326490" y="2866985"/>
            <a:ext cx="149225" cy="530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5326490" y="3397337"/>
            <a:ext cx="149225" cy="530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5326490" y="3927689"/>
            <a:ext cx="149225" cy="530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8" name="Rectangle 17"/>
          <p:cNvSpPr/>
          <p:nvPr/>
        </p:nvSpPr>
        <p:spPr>
          <a:xfrm>
            <a:off x="5326490" y="4458041"/>
            <a:ext cx="149225" cy="5303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 name="Slide Number Placeholder 3"/>
          <p:cNvSpPr>
            <a:spLocks noGrp="1"/>
          </p:cNvSpPr>
          <p:nvPr>
            <p:ph type="sldNum" sz="quarter" idx="12"/>
          </p:nvPr>
        </p:nvSpPr>
        <p:spPr/>
        <p:txBody>
          <a:bodyPr/>
          <a:lstStyle/>
          <a:p>
            <a:fld id="{B3341D22-68D9-4150-ABE5-D5C1D0E569AF}" type="slidenum">
              <a:rPr lang="en-US" smtClean="0"/>
              <a:t>25</a:t>
            </a:fld>
            <a:endParaRPr lang="en-US"/>
          </a:p>
        </p:txBody>
      </p:sp>
      <p:sp>
        <p:nvSpPr>
          <p:cNvPr id="17" name="TextBox 16"/>
          <p:cNvSpPr txBox="1"/>
          <p:nvPr/>
        </p:nvSpPr>
        <p:spPr>
          <a:xfrm>
            <a:off x="0" y="417670"/>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Tree>
    <p:extLst>
      <p:ext uri="{BB962C8B-B14F-4D97-AF65-F5344CB8AC3E}">
        <p14:creationId xmlns:p14="http://schemas.microsoft.com/office/powerpoint/2010/main" val="154325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gtEl>
                                      </p:cBhvr>
                                    </p:animEffect>
                                    <p:set>
                                      <p:cBhvr>
                                        <p:cTn id="59" dur="1" fill="hold">
                                          <p:stCondLst>
                                            <p:cond delay="499"/>
                                          </p:stCondLst>
                                        </p:cTn>
                                        <p:tgtEl>
                                          <p:spTgt spid="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par>
                          <p:cTn id="66" fill="hold">
                            <p:stCondLst>
                              <p:cond delay="500"/>
                            </p:stCondLst>
                            <p:childTnLst>
                              <p:par>
                                <p:cTn id="67" presetID="42" presetClass="path" presetSubtype="0" fill="hold" grpId="1" nodeType="afterEffect">
                                  <p:stCondLst>
                                    <p:cond delay="0"/>
                                  </p:stCondLst>
                                  <p:childTnLst>
                                    <p:animMotion origin="layout" path="M 0.00069 2.59259E-6 L -0.52361 0.00023 " pathEditMode="relative" rAng="0" ptsTypes="AA">
                                      <p:cBhvr>
                                        <p:cTn id="68" dur="700" fill="hold"/>
                                        <p:tgtEl>
                                          <p:spTgt spid="6"/>
                                        </p:tgtEl>
                                        <p:attrNameLst>
                                          <p:attrName>ppt_x</p:attrName>
                                          <p:attrName>ppt_y</p:attrName>
                                        </p:attrNameLst>
                                      </p:cBhvr>
                                      <p:rCtr x="-26215" y="0"/>
                                    </p:animMotion>
                                  </p:childTnLst>
                                </p:cTn>
                              </p:par>
                              <p:par>
                                <p:cTn id="69" presetID="42" presetClass="path" presetSubtype="0" fill="hold" grpId="1" nodeType="withEffect">
                                  <p:stCondLst>
                                    <p:cond delay="0"/>
                                  </p:stCondLst>
                                  <p:childTnLst>
                                    <p:animMotion origin="layout" path="M -1.94444E-6 -1.85185E-6 L -0.54878 0.00116 " pathEditMode="relative" rAng="0" ptsTypes="AA">
                                      <p:cBhvr>
                                        <p:cTn id="70" dur="700" fill="hold"/>
                                        <p:tgtEl>
                                          <p:spTgt spid="2"/>
                                        </p:tgtEl>
                                        <p:attrNameLst>
                                          <p:attrName>ppt_x</p:attrName>
                                          <p:attrName>ppt_y</p:attrName>
                                        </p:attrNameLst>
                                      </p:cBhvr>
                                      <p:rCtr x="-27448" y="46"/>
                                    </p:animMotion>
                                  </p:childTnLst>
                                </p:cTn>
                              </p:par>
                            </p:childTnLst>
                          </p:cTn>
                        </p:par>
                        <p:par>
                          <p:cTn id="71" fill="hold">
                            <p:stCondLst>
                              <p:cond delay="1200"/>
                            </p:stCondLst>
                            <p:childTnLst>
                              <p:par>
                                <p:cTn id="72" presetID="10"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2" grpId="1"/>
      <p:bldP spid="6" grpId="0"/>
      <p:bldP spid="6" grpId="1"/>
      <p:bldP spid="9" grpId="0" animBg="1"/>
      <p:bldP spid="9" grpId="1"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8" grpId="0" animBg="1"/>
      <p:bldP spid="18" grpId="1"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402556" y="2366963"/>
            <a:ext cx="311944" cy="376238"/>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1" name="TextBox 10"/>
          <p:cNvSpPr txBox="1"/>
          <p:nvPr/>
        </p:nvSpPr>
        <p:spPr>
          <a:xfrm>
            <a:off x="0" y="417670"/>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
        <p:nvSpPr>
          <p:cNvPr id="20" name="Rectangle 19"/>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26</a:t>
            </a:fld>
            <a:endParaRPr lang="en-US"/>
          </a:p>
        </p:txBody>
      </p:sp>
    </p:spTree>
    <p:extLst>
      <p:ext uri="{BB962C8B-B14F-4D97-AF65-F5344CB8AC3E}">
        <p14:creationId xmlns:p14="http://schemas.microsoft.com/office/powerpoint/2010/main" val="223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452173"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962151" y="4032245"/>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814947" y="2917820"/>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919847"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402556" y="2366963"/>
            <a:ext cx="311944" cy="376238"/>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8" name="TextBox 17"/>
          <p:cNvSpPr txBox="1"/>
          <p:nvPr/>
        </p:nvSpPr>
        <p:spPr>
          <a:xfrm>
            <a:off x="0" y="417670"/>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
        <p:nvSpPr>
          <p:cNvPr id="36" name="Rectangle 35"/>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latin typeface="Monaco" panose="020B0509030404040204" pitchFamily="49" charset="0"/>
              </a:rPr>
              <a:t>i</a:t>
            </a:r>
            <a:r>
              <a:rPr lang="en-US" baseline="-25000" dirty="0">
                <a:solidFill>
                  <a:schemeClr val="accent6">
                    <a:lumMod val="60000"/>
                    <a:lumOff val="40000"/>
                  </a:schemeClr>
                </a:solidFill>
                <a:latin typeface="Monaco" panose="020B0509030404040204" pitchFamily="49" charset="0"/>
              </a:rPr>
              <a:t>2</a:t>
            </a:r>
            <a:r>
              <a:rPr lang="en-US" dirty="0" smtClean="0">
                <a:solidFill>
                  <a:schemeClr val="accent6">
                    <a:lumMod val="60000"/>
                    <a:lumOff val="40000"/>
                  </a:schemeClr>
                </a:solidFill>
                <a:latin typeface="Monaco" panose="020B0509030404040204" pitchFamily="49" charset="0"/>
              </a:rPr>
              <a:t>:</a:t>
            </a:r>
            <a:r>
              <a:rPr lang="en-US" dirty="0" smtClean="0">
                <a:solidFill>
                  <a:schemeClr val="accent6">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37" name="Rectangle 36"/>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27</a:t>
            </a:fld>
            <a:endParaRPr lang="en-US"/>
          </a:p>
        </p:txBody>
      </p:sp>
    </p:spTree>
    <p:extLst>
      <p:ext uri="{BB962C8B-B14F-4D97-AF65-F5344CB8AC3E}">
        <p14:creationId xmlns:p14="http://schemas.microsoft.com/office/powerpoint/2010/main" val="213566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1402556" y="2366963"/>
            <a:ext cx="311944" cy="376238"/>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21" name="Rounded Rectangle 20"/>
          <p:cNvSpPr/>
          <p:nvPr/>
        </p:nvSpPr>
        <p:spPr>
          <a:xfrm>
            <a:off x="1409701" y="4047415"/>
            <a:ext cx="294409" cy="323909"/>
          </a:xfrm>
          <a:prstGeom prst="roundRect">
            <a:avLst/>
          </a:prstGeom>
          <a:solidFill>
            <a:schemeClr val="accent4">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452173"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962151" y="4032245"/>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814947" y="2917820"/>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919847"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8" name="TextBox 17"/>
          <p:cNvSpPr txBox="1"/>
          <p:nvPr/>
        </p:nvSpPr>
        <p:spPr>
          <a:xfrm>
            <a:off x="0" y="417670"/>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
        <p:nvSpPr>
          <p:cNvPr id="47" name="Rectangle 46"/>
          <p:cNvSpPr/>
          <p:nvPr/>
        </p:nvSpPr>
        <p:spPr>
          <a:xfrm>
            <a:off x="5264487" y="3825562"/>
            <a:ext cx="3642120" cy="59338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48" name="Rounded Rectangle 47"/>
          <p:cNvSpPr/>
          <p:nvPr/>
        </p:nvSpPr>
        <p:spPr>
          <a:xfrm>
            <a:off x="7396183" y="3960300"/>
            <a:ext cx="211911" cy="335475"/>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60000"/>
                    <a:lumOff val="40000"/>
                  </a:schemeClr>
                </a:solidFill>
                <a:latin typeface="Monaco" panose="020B0509030404040204" pitchFamily="49" charset="0"/>
              </a:rPr>
              <a:t>i</a:t>
            </a:r>
            <a:r>
              <a:rPr lang="en-US" baseline="-25000" dirty="0" smtClean="0">
                <a:solidFill>
                  <a:schemeClr val="accent4">
                    <a:lumMod val="60000"/>
                    <a:lumOff val="40000"/>
                  </a:schemeClr>
                </a:solidFill>
                <a:latin typeface="Monaco" panose="020B0509030404040204" pitchFamily="49" charset="0"/>
              </a:rPr>
              <a:t>3</a:t>
            </a:r>
            <a:r>
              <a:rPr lang="en-US" dirty="0" smtClean="0">
                <a:solidFill>
                  <a:schemeClr val="accent4">
                    <a:lumMod val="60000"/>
                    <a:lumOff val="40000"/>
                  </a:schemeClr>
                </a:solidFill>
                <a:latin typeface="Monaco" panose="020B0509030404040204" pitchFamily="49" charset="0"/>
              </a:rPr>
              <a:t>:</a:t>
            </a:r>
            <a:r>
              <a:rPr lang="en-US" dirty="0" smtClean="0">
                <a:solidFill>
                  <a:schemeClr val="accent4">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err="1" smtClean="0">
                <a:solidFill>
                  <a:schemeClr val="tx1"/>
                </a:solidFill>
                <a:latin typeface="Monaco" panose="020B0509030404040204" pitchFamily="49" charset="0"/>
              </a:rPr>
              <a:t>i</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50" name="Rectangle 49"/>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latin typeface="Monaco" panose="020B0509030404040204" pitchFamily="49" charset="0"/>
              </a:rPr>
              <a:t>i</a:t>
            </a:r>
            <a:r>
              <a:rPr lang="en-US" baseline="-25000" dirty="0">
                <a:solidFill>
                  <a:schemeClr val="accent6">
                    <a:lumMod val="60000"/>
                    <a:lumOff val="40000"/>
                  </a:schemeClr>
                </a:solidFill>
                <a:latin typeface="Monaco" panose="020B0509030404040204" pitchFamily="49" charset="0"/>
              </a:rPr>
              <a:t>2</a:t>
            </a:r>
            <a:r>
              <a:rPr lang="en-US" dirty="0" smtClean="0">
                <a:solidFill>
                  <a:schemeClr val="accent6">
                    <a:lumMod val="60000"/>
                    <a:lumOff val="40000"/>
                  </a:schemeClr>
                </a:solidFill>
                <a:latin typeface="Monaco" panose="020B0509030404040204" pitchFamily="49" charset="0"/>
              </a:rPr>
              <a:t>:</a:t>
            </a:r>
            <a:r>
              <a:rPr lang="en-US" dirty="0" smtClean="0">
                <a:solidFill>
                  <a:schemeClr val="accent6">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51" name="Rectangle 50"/>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28</a:t>
            </a:fld>
            <a:endParaRPr lang="en-US"/>
          </a:p>
        </p:txBody>
      </p:sp>
    </p:spTree>
    <p:extLst>
      <p:ext uri="{BB962C8B-B14F-4D97-AF65-F5344CB8AC3E}">
        <p14:creationId xmlns:p14="http://schemas.microsoft.com/office/powerpoint/2010/main" val="397113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1402556" y="2366963"/>
            <a:ext cx="311944" cy="376238"/>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0" name="Rounded Rectangle 49"/>
          <p:cNvSpPr/>
          <p:nvPr/>
        </p:nvSpPr>
        <p:spPr>
          <a:xfrm>
            <a:off x="1512191" y="4586559"/>
            <a:ext cx="312281" cy="299766"/>
          </a:xfrm>
          <a:prstGeom prst="roundRect">
            <a:avLst/>
          </a:prstGeom>
          <a:solidFill>
            <a:srgbClr val="F2A4A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40" name="Rounded Rectangle 39"/>
          <p:cNvSpPr/>
          <p:nvPr/>
        </p:nvSpPr>
        <p:spPr>
          <a:xfrm>
            <a:off x="1409701" y="4047415"/>
            <a:ext cx="294409" cy="323909"/>
          </a:xfrm>
          <a:prstGeom prst="roundRect">
            <a:avLst/>
          </a:prstGeom>
          <a:solidFill>
            <a:schemeClr val="accent4">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452173"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962151" y="4032245"/>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814947" y="2917820"/>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919847"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err="1">
                <a:solidFill>
                  <a:srgbClr val="8F5902"/>
                </a:solidFill>
                <a:latin typeface="Monaco" panose="020B0509030404040204" pitchFamily="49" charset="0"/>
              </a:rPr>
              <a:t>i</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31" name="TextBox 30"/>
          <p:cNvSpPr txBox="1"/>
          <p:nvPr/>
        </p:nvSpPr>
        <p:spPr>
          <a:xfrm>
            <a:off x="0" y="417670"/>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
        <p:nvSpPr>
          <p:cNvPr id="51" name="Rectangle 50"/>
          <p:cNvSpPr/>
          <p:nvPr/>
        </p:nvSpPr>
        <p:spPr>
          <a:xfrm>
            <a:off x="5264487" y="4586559"/>
            <a:ext cx="3642120" cy="593387"/>
          </a:xfrm>
          <a:prstGeom prst="rect">
            <a:avLst/>
          </a:prstGeom>
          <a:solidFill>
            <a:srgbClr val="F2A4A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2A4A4"/>
                </a:solidFill>
                <a:latin typeface="Monaco" panose="020B0509030404040204" pitchFamily="49" charset="0"/>
              </a:rPr>
              <a:t>i</a:t>
            </a:r>
            <a:r>
              <a:rPr lang="en-US" baseline="-25000" dirty="0">
                <a:solidFill>
                  <a:srgbClr val="F2A4A4"/>
                </a:solidFill>
                <a:latin typeface="Monaco" panose="020B0509030404040204" pitchFamily="49" charset="0"/>
              </a:rPr>
              <a:t>1</a:t>
            </a:r>
            <a:r>
              <a:rPr lang="en-US" dirty="0" smtClean="0">
                <a:solidFill>
                  <a:srgbClr val="F2A4A4"/>
                </a:solidFill>
                <a:latin typeface="Monaco" panose="020B0509030404040204" pitchFamily="49" charset="0"/>
              </a:rPr>
              <a:t>:</a:t>
            </a:r>
            <a:r>
              <a:rPr lang="en-US" dirty="0" smtClean="0">
                <a:solidFill>
                  <a:srgbClr val="F2A4A4"/>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52" name="Rectangle 51"/>
          <p:cNvSpPr/>
          <p:nvPr/>
        </p:nvSpPr>
        <p:spPr>
          <a:xfrm>
            <a:off x="5264487" y="3825562"/>
            <a:ext cx="3642120" cy="59338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53" name="Rounded Rectangle 52"/>
          <p:cNvSpPr/>
          <p:nvPr/>
        </p:nvSpPr>
        <p:spPr>
          <a:xfrm>
            <a:off x="7396183" y="3960300"/>
            <a:ext cx="211911" cy="335475"/>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60000"/>
                    <a:lumOff val="40000"/>
                  </a:schemeClr>
                </a:solidFill>
                <a:latin typeface="Monaco" panose="020B0509030404040204" pitchFamily="49" charset="0"/>
              </a:rPr>
              <a:t>i</a:t>
            </a:r>
            <a:r>
              <a:rPr lang="en-US" baseline="-25000" dirty="0" smtClean="0">
                <a:solidFill>
                  <a:schemeClr val="accent4">
                    <a:lumMod val="60000"/>
                    <a:lumOff val="40000"/>
                  </a:schemeClr>
                </a:solidFill>
                <a:latin typeface="Monaco" panose="020B0509030404040204" pitchFamily="49" charset="0"/>
              </a:rPr>
              <a:t>3</a:t>
            </a:r>
            <a:r>
              <a:rPr lang="en-US" dirty="0" smtClean="0">
                <a:solidFill>
                  <a:schemeClr val="accent4">
                    <a:lumMod val="60000"/>
                    <a:lumOff val="40000"/>
                  </a:schemeClr>
                </a:solidFill>
                <a:latin typeface="Monaco" panose="020B0509030404040204" pitchFamily="49" charset="0"/>
              </a:rPr>
              <a:t>:</a:t>
            </a:r>
            <a:r>
              <a:rPr lang="en-US" dirty="0" smtClean="0">
                <a:solidFill>
                  <a:schemeClr val="accent4">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err="1" smtClean="0">
                <a:solidFill>
                  <a:schemeClr val="tx1"/>
                </a:solidFill>
                <a:latin typeface="Monaco" panose="020B0509030404040204" pitchFamily="49" charset="0"/>
              </a:rPr>
              <a:t>i</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55" name="Rectangle 54"/>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latin typeface="Monaco" panose="020B0509030404040204" pitchFamily="49" charset="0"/>
              </a:rPr>
              <a:t>i</a:t>
            </a:r>
            <a:r>
              <a:rPr lang="en-US" baseline="-25000" dirty="0">
                <a:solidFill>
                  <a:schemeClr val="accent6">
                    <a:lumMod val="60000"/>
                    <a:lumOff val="40000"/>
                  </a:schemeClr>
                </a:solidFill>
                <a:latin typeface="Monaco" panose="020B0509030404040204" pitchFamily="49" charset="0"/>
              </a:rPr>
              <a:t>2</a:t>
            </a:r>
            <a:r>
              <a:rPr lang="en-US" dirty="0" smtClean="0">
                <a:solidFill>
                  <a:schemeClr val="accent6">
                    <a:lumMod val="60000"/>
                    <a:lumOff val="40000"/>
                  </a:schemeClr>
                </a:solidFill>
                <a:latin typeface="Monaco" panose="020B0509030404040204" pitchFamily="49" charset="0"/>
              </a:rPr>
              <a:t>:</a:t>
            </a:r>
            <a:r>
              <a:rPr lang="en-US" dirty="0" smtClean="0">
                <a:solidFill>
                  <a:schemeClr val="accent6">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56" name="Rectangle 55"/>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29</a:t>
            </a:fld>
            <a:endParaRPr lang="en-US"/>
          </a:p>
        </p:txBody>
      </p:sp>
    </p:spTree>
    <p:extLst>
      <p:ext uri="{BB962C8B-B14F-4D97-AF65-F5344CB8AC3E}">
        <p14:creationId xmlns:p14="http://schemas.microsoft.com/office/powerpoint/2010/main" val="33328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idx="12"/>
          </p:nvPr>
        </p:nvSpPr>
        <p:spPr>
          <a:xfrm>
            <a:off x="8472457" y="6217622"/>
            <a:ext cx="548700" cy="524700"/>
          </a:xfrm>
        </p:spPr>
        <p:txBody>
          <a:bodyPr/>
          <a:lstStyle/>
          <a:p>
            <a:fld id="{00000000-1234-1234-1234-123412341234}" type="slidenum">
              <a:rPr lang="en" smtClean="0"/>
              <a:pPr/>
              <a:t>3</a:t>
            </a:fld>
            <a:endParaRPr lang="en" dirty="0"/>
          </a:p>
        </p:txBody>
      </p:sp>
      <p:sp>
        <p:nvSpPr>
          <p:cNvPr id="5" name="Rectangle 4"/>
          <p:cNvSpPr/>
          <p:nvPr/>
        </p:nvSpPr>
        <p:spPr>
          <a:xfrm>
            <a:off x="0" y="494438"/>
            <a:ext cx="9144000" cy="553998"/>
          </a:xfrm>
          <a:prstGeom prst="rect">
            <a:avLst/>
          </a:prstGeom>
        </p:spPr>
        <p:txBody>
          <a:bodyPr wrap="square">
            <a:spAutoFit/>
          </a:bodyPr>
          <a:lstStyle/>
          <a:p>
            <a:pPr algn="ctr">
              <a:spcBef>
                <a:spcPts val="0"/>
              </a:spcBef>
              <a:buFont typeface="Arial" panose="020B0604020202020204" pitchFamily="34" charset="0"/>
              <a:buNone/>
            </a:pPr>
            <a:r>
              <a:rPr lang="en" sz="3000" dirty="0">
                <a:ea typeface="Calibri"/>
                <a:cs typeface="Calibri"/>
                <a:sym typeface="Calibri"/>
              </a:rPr>
              <a:t>Extensible static analyses for </a:t>
            </a:r>
            <a:r>
              <a:rPr lang="en" sz="3000" dirty="0">
                <a:solidFill>
                  <a:srgbClr val="0070C0"/>
                </a:solidFill>
                <a:ea typeface="Calibri"/>
                <a:cs typeface="Calibri"/>
                <a:sym typeface="Calibri"/>
              </a:rPr>
              <a:t>modern scripting languages</a:t>
            </a:r>
          </a:p>
        </p:txBody>
      </p:sp>
      <p:pic>
        <p:nvPicPr>
          <p:cNvPr id="14" name="Picture 6" descr="http://www.aprende-facilmente.com/wp-content/uploads/2016/04/typescriptlogo-1-e146323145333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1086" y="1449567"/>
            <a:ext cx="3624647" cy="894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E:\fppt\template\arrows\arrow4.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983088">
            <a:off x="6000587" y="1126632"/>
            <a:ext cx="1076236" cy="811131"/>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350668" y="3334245"/>
            <a:ext cx="4111875" cy="646331"/>
          </a:xfrm>
          <a:prstGeom prst="rect">
            <a:avLst/>
          </a:prstGeom>
          <a:noFill/>
        </p:spPr>
        <p:txBody>
          <a:bodyPr wrap="square" rtlCol="0">
            <a:spAutoFit/>
          </a:bodyPr>
          <a:lstStyle/>
          <a:p>
            <a:pPr algn="ctr">
              <a:lnSpc>
                <a:spcPct val="150000"/>
              </a:lnSpc>
            </a:pPr>
            <a:r>
              <a:rPr lang="en-US" sz="2400" dirty="0" smtClean="0"/>
              <a:t>Higher Order Functions</a:t>
            </a:r>
          </a:p>
        </p:txBody>
      </p:sp>
      <p:sp>
        <p:nvSpPr>
          <p:cNvPr id="2" name="TextBox 1"/>
          <p:cNvSpPr txBox="1"/>
          <p:nvPr/>
        </p:nvSpPr>
        <p:spPr>
          <a:xfrm>
            <a:off x="1202724" y="2817341"/>
            <a:ext cx="1845276" cy="523220"/>
          </a:xfrm>
          <a:prstGeom prst="rect">
            <a:avLst/>
          </a:prstGeom>
          <a:noFill/>
        </p:spPr>
        <p:txBody>
          <a:bodyPr wrap="square" rtlCol="0">
            <a:spAutoFit/>
          </a:bodyPr>
          <a:lstStyle/>
          <a:p>
            <a:pPr algn="ctr"/>
            <a:r>
              <a:rPr lang="en-US" sz="2800" b="1" dirty="0" smtClean="0"/>
              <a:t>Wide scale</a:t>
            </a:r>
            <a:endParaRPr lang="en-US" sz="2800" b="1" dirty="0"/>
          </a:p>
        </p:txBody>
      </p:sp>
      <p:sp>
        <p:nvSpPr>
          <p:cNvPr id="25" name="TextBox 24"/>
          <p:cNvSpPr txBox="1"/>
          <p:nvPr/>
        </p:nvSpPr>
        <p:spPr>
          <a:xfrm>
            <a:off x="5387546" y="2817341"/>
            <a:ext cx="1845276" cy="523220"/>
          </a:xfrm>
          <a:prstGeom prst="rect">
            <a:avLst/>
          </a:prstGeom>
          <a:noFill/>
        </p:spPr>
        <p:txBody>
          <a:bodyPr wrap="square" rtlCol="0">
            <a:spAutoFit/>
          </a:bodyPr>
          <a:lstStyle/>
          <a:p>
            <a:pPr algn="ctr"/>
            <a:r>
              <a:rPr lang="en-US" sz="2800" b="1" dirty="0" smtClean="0"/>
              <a:t>PL Interest</a:t>
            </a:r>
            <a:endParaRPr lang="en-US" sz="2800" b="1" dirty="0"/>
          </a:p>
        </p:txBody>
      </p:sp>
      <p:sp>
        <p:nvSpPr>
          <p:cNvPr id="26" name="TextBox 25"/>
          <p:cNvSpPr txBox="1"/>
          <p:nvPr/>
        </p:nvSpPr>
        <p:spPr>
          <a:xfrm>
            <a:off x="4350668" y="3937481"/>
            <a:ext cx="4111875" cy="692497"/>
          </a:xfrm>
          <a:prstGeom prst="rect">
            <a:avLst/>
          </a:prstGeom>
          <a:noFill/>
        </p:spPr>
        <p:txBody>
          <a:bodyPr wrap="square" rtlCol="0">
            <a:spAutoFit/>
          </a:bodyPr>
          <a:lstStyle/>
          <a:p>
            <a:pPr algn="ctr">
              <a:lnSpc>
                <a:spcPct val="150000"/>
              </a:lnSpc>
            </a:pPr>
            <a:r>
              <a:rPr lang="en-US" sz="2600" dirty="0" smtClean="0"/>
              <a:t>Object Oriented</a:t>
            </a:r>
          </a:p>
        </p:txBody>
      </p:sp>
      <p:sp>
        <p:nvSpPr>
          <p:cNvPr id="8" name="TextBox 7"/>
          <p:cNvSpPr txBox="1"/>
          <p:nvPr/>
        </p:nvSpPr>
        <p:spPr>
          <a:xfrm>
            <a:off x="755169" y="3477904"/>
            <a:ext cx="1559606" cy="461665"/>
          </a:xfrm>
          <a:prstGeom prst="rect">
            <a:avLst/>
          </a:prstGeom>
          <a:noFill/>
        </p:spPr>
        <p:txBody>
          <a:bodyPr wrap="square" rtlCol="0">
            <a:spAutoFit/>
          </a:bodyPr>
          <a:lstStyle/>
          <a:p>
            <a:pPr algn="ctr"/>
            <a:r>
              <a:rPr lang="en-US" sz="2400" dirty="0" smtClean="0"/>
              <a:t>Looks like</a:t>
            </a:r>
            <a:endParaRPr lang="en-US" sz="2400" dirty="0"/>
          </a:p>
        </p:txBody>
      </p:sp>
      <p:sp>
        <p:nvSpPr>
          <p:cNvPr id="27" name="TextBox 26"/>
          <p:cNvSpPr txBox="1"/>
          <p:nvPr/>
        </p:nvSpPr>
        <p:spPr>
          <a:xfrm>
            <a:off x="584885" y="4014592"/>
            <a:ext cx="1802263" cy="461665"/>
          </a:xfrm>
          <a:prstGeom prst="rect">
            <a:avLst/>
          </a:prstGeom>
          <a:noFill/>
        </p:spPr>
        <p:txBody>
          <a:bodyPr wrap="square" rtlCol="0">
            <a:spAutoFit/>
          </a:bodyPr>
          <a:lstStyle/>
          <a:p>
            <a:r>
              <a:rPr lang="en-US" sz="2400" dirty="0" smtClean="0"/>
              <a:t>Compiles to</a:t>
            </a:r>
            <a:endParaRPr lang="en-US" sz="2400" dirty="0"/>
          </a:p>
        </p:txBody>
      </p:sp>
      <p:sp>
        <p:nvSpPr>
          <p:cNvPr id="28" name="Rounded Rectangle 27"/>
          <p:cNvSpPr/>
          <p:nvPr/>
        </p:nvSpPr>
        <p:spPr>
          <a:xfrm>
            <a:off x="413715" y="2817341"/>
            <a:ext cx="3414741" cy="178624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4340753" y="2808665"/>
            <a:ext cx="4131704" cy="308138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697324" y="5236285"/>
            <a:ext cx="1418563" cy="630429"/>
          </a:xfrm>
          <a:prstGeom prst="rect">
            <a:avLst/>
          </a:prstGeom>
          <a:noFill/>
        </p:spPr>
        <p:txBody>
          <a:bodyPr wrap="square" rtlCol="0">
            <a:spAutoFit/>
          </a:bodyPr>
          <a:lstStyle/>
          <a:p>
            <a:pPr algn="ctr">
              <a:lnSpc>
                <a:spcPct val="150000"/>
              </a:lnSpc>
            </a:pPr>
            <a:r>
              <a:rPr lang="en-US" sz="2600" dirty="0" smtClean="0"/>
              <a:t>Generics</a:t>
            </a:r>
          </a:p>
        </p:txBody>
      </p:sp>
      <p:cxnSp>
        <p:nvCxnSpPr>
          <p:cNvPr id="31" name="Straight Connector 30"/>
          <p:cNvCxnSpPr/>
          <p:nvPr/>
        </p:nvCxnSpPr>
        <p:spPr>
          <a:xfrm>
            <a:off x="413715" y="3326652"/>
            <a:ext cx="3414741" cy="0"/>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flipV="1">
            <a:off x="4340753" y="3314039"/>
            <a:ext cx="4131704" cy="0"/>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sp>
        <p:nvSpPr>
          <p:cNvPr id="33" name="TextBox 32"/>
          <p:cNvSpPr txBox="1"/>
          <p:nvPr/>
        </p:nvSpPr>
        <p:spPr>
          <a:xfrm>
            <a:off x="4340753" y="4586883"/>
            <a:ext cx="4131704" cy="692497"/>
          </a:xfrm>
          <a:prstGeom prst="rect">
            <a:avLst/>
          </a:prstGeom>
          <a:noFill/>
        </p:spPr>
        <p:txBody>
          <a:bodyPr wrap="square" rtlCol="0">
            <a:spAutoFit/>
          </a:bodyPr>
          <a:lstStyle/>
          <a:p>
            <a:pPr algn="ctr">
              <a:lnSpc>
                <a:spcPct val="150000"/>
              </a:lnSpc>
            </a:pPr>
            <a:r>
              <a:rPr lang="en-US" sz="2600" dirty="0" smtClean="0"/>
              <a:t>Optionally Typed</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9950" y="3421387"/>
            <a:ext cx="1032187" cy="1032187"/>
          </a:xfrm>
          <a:prstGeom prst="rect">
            <a:avLst/>
          </a:prstGeom>
        </p:spPr>
      </p:pic>
    </p:spTree>
    <p:extLst>
      <p:ext uri="{BB962C8B-B14F-4D97-AF65-F5344CB8AC3E}">
        <p14:creationId xmlns:p14="http://schemas.microsoft.com/office/powerpoint/2010/main" val="253061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25" grpId="0"/>
      <p:bldP spid="26" grpId="0"/>
      <p:bldP spid="8" grpId="0"/>
      <p:bldP spid="27" grpId="0"/>
      <p:bldP spid="28" grpId="0" animBg="1"/>
      <p:bldP spid="29" grpId="0" animBg="1"/>
      <p:bldP spid="30"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402556" y="2366963"/>
            <a:ext cx="311944" cy="376238"/>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0" name="Rounded Rectangle 49"/>
          <p:cNvSpPr/>
          <p:nvPr/>
        </p:nvSpPr>
        <p:spPr>
          <a:xfrm>
            <a:off x="1512191" y="4586559"/>
            <a:ext cx="312281" cy="299766"/>
          </a:xfrm>
          <a:prstGeom prst="roundRect">
            <a:avLst/>
          </a:prstGeom>
          <a:solidFill>
            <a:srgbClr val="F2A4A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40" name="Rounded Rectangle 39"/>
          <p:cNvSpPr/>
          <p:nvPr/>
        </p:nvSpPr>
        <p:spPr>
          <a:xfrm>
            <a:off x="1409701" y="4047415"/>
            <a:ext cx="294409" cy="323909"/>
          </a:xfrm>
          <a:prstGeom prst="roundRect">
            <a:avLst/>
          </a:prstGeom>
          <a:solidFill>
            <a:schemeClr val="accent4">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452173"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962151" y="4032245"/>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814947" y="2917820"/>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919847"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err="1">
                <a:solidFill>
                  <a:srgbClr val="8F5902"/>
                </a:solidFill>
                <a:latin typeface="Monaco" panose="020B0509030404040204" pitchFamily="49" charset="0"/>
              </a:rPr>
              <a:t>i</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8" name="TextBox 17"/>
          <p:cNvSpPr txBox="1"/>
          <p:nvPr/>
        </p:nvSpPr>
        <p:spPr>
          <a:xfrm>
            <a:off x="0" y="417670"/>
            <a:ext cx="9143997" cy="584775"/>
          </a:xfrm>
          <a:prstGeom prst="rect">
            <a:avLst/>
          </a:prstGeom>
          <a:noFill/>
        </p:spPr>
        <p:txBody>
          <a:bodyPr wrap="square" rtlCol="0">
            <a:spAutoFit/>
          </a:bodyPr>
          <a:lstStyle/>
          <a:p>
            <a:pPr algn="ctr"/>
            <a:r>
              <a:rPr lang="el-GR" sz="3200" b="1" dirty="0" smtClean="0"/>
              <a:t>Ν</a:t>
            </a:r>
            <a:r>
              <a:rPr lang="en-US" sz="3200" b="1" dirty="0" smtClean="0"/>
              <a:t>o single </a:t>
            </a:r>
            <a:r>
              <a:rPr lang="en-US" sz="3200" dirty="0" smtClean="0"/>
              <a:t>type for </a:t>
            </a:r>
            <a:r>
              <a:rPr lang="en-US" sz="3200" dirty="0" err="1" smtClean="0">
                <a:latin typeface="Monaco" panose="020B0509030404040204" pitchFamily="49" charset="0"/>
              </a:rPr>
              <a:t>i</a:t>
            </a:r>
            <a:endParaRPr lang="en-US" sz="3200" dirty="0"/>
          </a:p>
        </p:txBody>
      </p:sp>
      <p:sp>
        <p:nvSpPr>
          <p:cNvPr id="19" name="Rectangle 18"/>
          <p:cNvSpPr/>
          <p:nvPr/>
        </p:nvSpPr>
        <p:spPr>
          <a:xfrm>
            <a:off x="5264487" y="4586559"/>
            <a:ext cx="3642120" cy="593387"/>
          </a:xfrm>
          <a:prstGeom prst="rect">
            <a:avLst/>
          </a:prstGeom>
          <a:solidFill>
            <a:srgbClr val="F2A4A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2A4A4"/>
                </a:solidFill>
                <a:latin typeface="Monaco" panose="020B0509030404040204" pitchFamily="49" charset="0"/>
              </a:rPr>
              <a:t>i</a:t>
            </a:r>
            <a:r>
              <a:rPr lang="en-US" baseline="-25000" dirty="0">
                <a:solidFill>
                  <a:srgbClr val="F2A4A4"/>
                </a:solidFill>
                <a:latin typeface="Monaco" panose="020B0509030404040204" pitchFamily="49" charset="0"/>
              </a:rPr>
              <a:t>1</a:t>
            </a:r>
            <a:r>
              <a:rPr lang="en-US" dirty="0" smtClean="0">
                <a:solidFill>
                  <a:srgbClr val="F2A4A4"/>
                </a:solidFill>
                <a:latin typeface="Monaco" panose="020B0509030404040204" pitchFamily="49" charset="0"/>
              </a:rPr>
              <a:t>:</a:t>
            </a:r>
            <a:r>
              <a:rPr lang="en-US" dirty="0" smtClean="0">
                <a:solidFill>
                  <a:srgbClr val="F2A4A4"/>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0" name="Rectangle 19"/>
          <p:cNvSpPr/>
          <p:nvPr/>
        </p:nvSpPr>
        <p:spPr>
          <a:xfrm>
            <a:off x="5264487" y="3825562"/>
            <a:ext cx="3642120" cy="59338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21" name="Rounded Rectangle 20"/>
          <p:cNvSpPr/>
          <p:nvPr/>
        </p:nvSpPr>
        <p:spPr>
          <a:xfrm>
            <a:off x="7396183" y="3960300"/>
            <a:ext cx="211911" cy="335475"/>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60000"/>
                    <a:lumOff val="40000"/>
                  </a:schemeClr>
                </a:solidFill>
                <a:latin typeface="Monaco" panose="020B0509030404040204" pitchFamily="49" charset="0"/>
              </a:rPr>
              <a:t>i</a:t>
            </a:r>
            <a:r>
              <a:rPr lang="en-US" baseline="-25000" dirty="0" smtClean="0">
                <a:solidFill>
                  <a:schemeClr val="accent4">
                    <a:lumMod val="60000"/>
                    <a:lumOff val="40000"/>
                  </a:schemeClr>
                </a:solidFill>
                <a:latin typeface="Monaco" panose="020B0509030404040204" pitchFamily="49" charset="0"/>
              </a:rPr>
              <a:t>3</a:t>
            </a:r>
            <a:r>
              <a:rPr lang="en-US" dirty="0" smtClean="0">
                <a:solidFill>
                  <a:schemeClr val="accent4">
                    <a:lumMod val="60000"/>
                    <a:lumOff val="40000"/>
                  </a:schemeClr>
                </a:solidFill>
                <a:latin typeface="Monaco" panose="020B0509030404040204" pitchFamily="49" charset="0"/>
              </a:rPr>
              <a:t>:</a:t>
            </a:r>
            <a:r>
              <a:rPr lang="en-US" dirty="0" smtClean="0">
                <a:solidFill>
                  <a:schemeClr val="accent4">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err="1" smtClean="0">
                <a:solidFill>
                  <a:schemeClr val="tx1"/>
                </a:solidFill>
                <a:latin typeface="Monaco" panose="020B0509030404040204" pitchFamily="49" charset="0"/>
              </a:rPr>
              <a:t>i</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4" name="Rectangle 23"/>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latin typeface="Monaco" panose="020B0509030404040204" pitchFamily="49" charset="0"/>
              </a:rPr>
              <a:t>i</a:t>
            </a:r>
            <a:r>
              <a:rPr lang="en-US" baseline="-25000" dirty="0">
                <a:solidFill>
                  <a:schemeClr val="accent6">
                    <a:lumMod val="60000"/>
                    <a:lumOff val="40000"/>
                  </a:schemeClr>
                </a:solidFill>
                <a:latin typeface="Monaco" panose="020B0509030404040204" pitchFamily="49" charset="0"/>
              </a:rPr>
              <a:t>2</a:t>
            </a:r>
            <a:r>
              <a:rPr lang="en-US" dirty="0" smtClean="0">
                <a:solidFill>
                  <a:schemeClr val="accent6">
                    <a:lumMod val="60000"/>
                    <a:lumOff val="40000"/>
                  </a:schemeClr>
                </a:solidFill>
                <a:latin typeface="Monaco" panose="020B0509030404040204" pitchFamily="49" charset="0"/>
              </a:rPr>
              <a:t>:</a:t>
            </a:r>
            <a:r>
              <a:rPr lang="en-US" dirty="0" smtClean="0">
                <a:solidFill>
                  <a:schemeClr val="accent6">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25" name="Rectangle 24"/>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30</a:t>
            </a:fld>
            <a:endParaRPr lang="en-US"/>
          </a:p>
        </p:txBody>
      </p:sp>
      <p:sp>
        <p:nvSpPr>
          <p:cNvPr id="23" name="TextBox 22"/>
          <p:cNvSpPr txBox="1"/>
          <p:nvPr/>
        </p:nvSpPr>
        <p:spPr>
          <a:xfrm>
            <a:off x="-1" y="416334"/>
            <a:ext cx="9143997" cy="584775"/>
          </a:xfrm>
          <a:prstGeom prst="rect">
            <a:avLst/>
          </a:prstGeom>
          <a:noFill/>
        </p:spPr>
        <p:txBody>
          <a:bodyPr wrap="square" rtlCol="0">
            <a:spAutoFit/>
          </a:bodyPr>
          <a:lstStyle/>
          <a:p>
            <a:pPr algn="ctr"/>
            <a:r>
              <a:rPr lang="en-US" sz="3200" dirty="0" smtClean="0"/>
              <a:t>What is the type of </a:t>
            </a:r>
            <a:r>
              <a:rPr lang="en-US" sz="3200" dirty="0" err="1" smtClean="0">
                <a:latin typeface="Monaco" panose="020B0509030404040204" pitchFamily="49" charset="0"/>
              </a:rPr>
              <a:t>i</a:t>
            </a:r>
            <a:r>
              <a:rPr lang="en-US" sz="3200" dirty="0" smtClean="0"/>
              <a:t>?</a:t>
            </a:r>
            <a:endParaRPr lang="en-US" sz="3200" dirty="0"/>
          </a:p>
        </p:txBody>
      </p:sp>
    </p:spTree>
    <p:extLst>
      <p:ext uri="{BB962C8B-B14F-4D97-AF65-F5344CB8AC3E}">
        <p14:creationId xmlns:p14="http://schemas.microsoft.com/office/powerpoint/2010/main" val="311537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23"/>
                                        </p:tgtEl>
                                        <p:attrNameLst>
                                          <p:attrName>ppt_x</p:attrName>
                                        </p:attrNameLst>
                                      </p:cBhvr>
                                      <p:tavLst>
                                        <p:tav tm="0">
                                          <p:val>
                                            <p:strVal val="ppt_x"/>
                                          </p:val>
                                        </p:tav>
                                        <p:tav tm="100000">
                                          <p:val>
                                            <p:strVal val="ppt_x"/>
                                          </p:val>
                                        </p:tav>
                                      </p:tavLst>
                                    </p:anim>
                                    <p:anim calcmode="lin" valueType="num">
                                      <p:cBhvr additive="base">
                                        <p:cTn id="7" dur="500"/>
                                        <p:tgtEl>
                                          <p:spTgt spid="23"/>
                                        </p:tgtEl>
                                        <p:attrNameLst>
                                          <p:attrName>ppt_y</p:attrName>
                                        </p:attrNameLst>
                                      </p:cBhvr>
                                      <p:tavLst>
                                        <p:tav tm="0">
                                          <p:val>
                                            <p:strVal val="ppt_y"/>
                                          </p:val>
                                        </p:tav>
                                        <p:tav tm="100000">
                                          <p:val>
                                            <p:strVal val="0-ppt_h/2"/>
                                          </p:val>
                                        </p:tav>
                                      </p:tavLst>
                                    </p:anim>
                                    <p:set>
                                      <p:cBhvr>
                                        <p:cTn id="8" dur="1" fill="hold">
                                          <p:stCondLst>
                                            <p:cond delay="499"/>
                                          </p:stCondLst>
                                        </p:cTn>
                                        <p:tgtEl>
                                          <p:spTgt spid="23"/>
                                        </p:tgtEl>
                                        <p:attrNameLst>
                                          <p:attrName>style.visibility</p:attrName>
                                        </p:attrNameLst>
                                      </p:cBhvr>
                                      <p:to>
                                        <p:strVal val="hidden"/>
                                      </p:to>
                                    </p:se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 y="1208032"/>
            <a:ext cx="9143999" cy="584775"/>
          </a:xfrm>
          <a:prstGeom prst="rect">
            <a:avLst/>
          </a:prstGeom>
          <a:noFill/>
        </p:spPr>
        <p:txBody>
          <a:bodyPr wrap="square" rtlCol="0">
            <a:spAutoFit/>
          </a:bodyPr>
          <a:lstStyle/>
          <a:p>
            <a:pPr algn="ctr"/>
            <a:r>
              <a:rPr lang="en-US" sz="3200" dirty="0" smtClean="0"/>
              <a:t>Joining types of </a:t>
            </a:r>
            <a:r>
              <a:rPr lang="en-US" sz="3200" dirty="0" err="1" smtClean="0">
                <a:latin typeface="Monaco" panose="020B0509030404040204" pitchFamily="49" charset="0"/>
              </a:rPr>
              <a:t>i</a:t>
            </a:r>
            <a:r>
              <a:rPr lang="en-US" sz="3200" dirty="0" smtClean="0"/>
              <a:t> causes </a:t>
            </a:r>
            <a:r>
              <a:rPr lang="en-US" sz="3200" b="1" dirty="0" smtClean="0"/>
              <a:t>loss of precision</a:t>
            </a:r>
            <a:endParaRPr lang="en-US" sz="3200" b="1" dirty="0">
              <a:latin typeface="Monaco" panose="020B0509030404040204" pitchFamily="49" charset="0"/>
            </a:endParaRPr>
          </a:p>
        </p:txBody>
      </p:sp>
      <p:sp>
        <p:nvSpPr>
          <p:cNvPr id="19" name="TextBox 18"/>
          <p:cNvSpPr txBox="1"/>
          <p:nvPr/>
        </p:nvSpPr>
        <p:spPr>
          <a:xfrm>
            <a:off x="-2" y="2561314"/>
            <a:ext cx="9143999" cy="584775"/>
          </a:xfrm>
          <a:prstGeom prst="rect">
            <a:avLst/>
          </a:prstGeom>
          <a:noFill/>
        </p:spPr>
        <p:txBody>
          <a:bodyPr wrap="square" rtlCol="0">
            <a:spAutoFit/>
          </a:bodyPr>
          <a:lstStyle/>
          <a:p>
            <a:pPr algn="ctr"/>
            <a:r>
              <a:rPr lang="en-US" sz="3200" dirty="0" smtClean="0"/>
              <a:t>Use different versions of </a:t>
            </a:r>
            <a:r>
              <a:rPr lang="en-US" sz="3200" dirty="0" err="1" smtClean="0">
                <a:latin typeface="Monaco" panose="020B0509030404040204" pitchFamily="49" charset="0"/>
              </a:rPr>
              <a:t>i</a:t>
            </a:r>
            <a:endParaRPr lang="en-US" sz="3200" b="1" dirty="0">
              <a:latin typeface="Monaco" panose="020B0509030404040204" pitchFamily="49"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715" y="2344941"/>
            <a:ext cx="803606" cy="801148"/>
          </a:xfrm>
          <a:prstGeom prst="rect">
            <a:avLst/>
          </a:prstGeom>
        </p:spPr>
      </p:pic>
      <p:sp>
        <p:nvSpPr>
          <p:cNvPr id="6" name="TextBox 5"/>
          <p:cNvSpPr txBox="1"/>
          <p:nvPr/>
        </p:nvSpPr>
        <p:spPr>
          <a:xfrm>
            <a:off x="0" y="417670"/>
            <a:ext cx="9143997" cy="584775"/>
          </a:xfrm>
          <a:prstGeom prst="rect">
            <a:avLst/>
          </a:prstGeom>
          <a:noFill/>
        </p:spPr>
        <p:txBody>
          <a:bodyPr wrap="square" rtlCol="0">
            <a:spAutoFit/>
          </a:bodyPr>
          <a:lstStyle/>
          <a:p>
            <a:pPr algn="ctr"/>
            <a:r>
              <a:rPr lang="el-GR" sz="3200" b="1" dirty="0" smtClean="0"/>
              <a:t>Νο </a:t>
            </a:r>
            <a:r>
              <a:rPr lang="en-US" sz="3200" b="1" dirty="0" smtClean="0"/>
              <a:t>single</a:t>
            </a:r>
            <a:r>
              <a:rPr lang="en-US" sz="3200" dirty="0" smtClean="0"/>
              <a:t> type for </a:t>
            </a:r>
            <a:r>
              <a:rPr lang="en-US" sz="3200" dirty="0" err="1" smtClean="0">
                <a:latin typeface="Monaco" panose="020B0509030404040204" pitchFamily="49" charset="0"/>
              </a:rPr>
              <a:t>i</a:t>
            </a:r>
            <a:endParaRPr lang="en-US" sz="3200" dirty="0"/>
          </a:p>
        </p:txBody>
      </p:sp>
      <p:sp>
        <p:nvSpPr>
          <p:cNvPr id="2" name="Slide Number Placeholder 1"/>
          <p:cNvSpPr>
            <a:spLocks noGrp="1"/>
          </p:cNvSpPr>
          <p:nvPr>
            <p:ph type="sldNum" sz="quarter" idx="12"/>
          </p:nvPr>
        </p:nvSpPr>
        <p:spPr/>
        <p:txBody>
          <a:bodyPr/>
          <a:lstStyle/>
          <a:p>
            <a:fld id="{B3341D22-68D9-4150-ABE5-D5C1D0E569AF}" type="slidenum">
              <a:rPr lang="en-US" smtClean="0"/>
              <a:t>31</a:t>
            </a:fld>
            <a:endParaRPr lang="en-US"/>
          </a:p>
        </p:txBody>
      </p:sp>
    </p:spTree>
    <p:extLst>
      <p:ext uri="{BB962C8B-B14F-4D97-AF65-F5344CB8AC3E}">
        <p14:creationId xmlns:p14="http://schemas.microsoft.com/office/powerpoint/2010/main" val="17340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 y="1208032"/>
            <a:ext cx="9143999" cy="584775"/>
          </a:xfrm>
          <a:prstGeom prst="rect">
            <a:avLst/>
          </a:prstGeom>
          <a:noFill/>
        </p:spPr>
        <p:txBody>
          <a:bodyPr wrap="square" rtlCol="0">
            <a:spAutoFit/>
          </a:bodyPr>
          <a:lstStyle/>
          <a:p>
            <a:pPr algn="ctr"/>
            <a:r>
              <a:rPr lang="en-US" sz="3200" dirty="0" smtClean="0"/>
              <a:t>Joining types of </a:t>
            </a:r>
            <a:r>
              <a:rPr lang="en-US" sz="3200" dirty="0" err="1" smtClean="0">
                <a:latin typeface="Monaco" panose="020B0509030404040204" pitchFamily="49" charset="0"/>
              </a:rPr>
              <a:t>i</a:t>
            </a:r>
            <a:r>
              <a:rPr lang="en-US" sz="3200" dirty="0" smtClean="0"/>
              <a:t> causes </a:t>
            </a:r>
            <a:r>
              <a:rPr lang="en-US" sz="3200" b="1" dirty="0" smtClean="0"/>
              <a:t>loss of precision</a:t>
            </a:r>
            <a:endParaRPr lang="en-US" sz="3200" b="1" dirty="0">
              <a:latin typeface="Monaco" panose="020B0509030404040204" pitchFamily="49" charset="0"/>
            </a:endParaRPr>
          </a:p>
        </p:txBody>
      </p:sp>
      <p:sp>
        <p:nvSpPr>
          <p:cNvPr id="19" name="TextBox 18"/>
          <p:cNvSpPr txBox="1"/>
          <p:nvPr/>
        </p:nvSpPr>
        <p:spPr>
          <a:xfrm>
            <a:off x="-2" y="2561314"/>
            <a:ext cx="9143999" cy="584775"/>
          </a:xfrm>
          <a:prstGeom prst="rect">
            <a:avLst/>
          </a:prstGeom>
          <a:noFill/>
        </p:spPr>
        <p:txBody>
          <a:bodyPr wrap="square" rtlCol="0">
            <a:spAutoFit/>
          </a:bodyPr>
          <a:lstStyle/>
          <a:p>
            <a:pPr algn="ctr"/>
            <a:r>
              <a:rPr lang="en-US" sz="3200" dirty="0" smtClean="0"/>
              <a:t>Use different versions of </a:t>
            </a:r>
            <a:r>
              <a:rPr lang="en-US" sz="3200" dirty="0" err="1" smtClean="0">
                <a:latin typeface="Monaco" panose="020B0509030404040204" pitchFamily="49" charset="0"/>
              </a:rPr>
              <a:t>i</a:t>
            </a:r>
            <a:endParaRPr lang="en-US" sz="3200" b="1" dirty="0">
              <a:latin typeface="Monaco" panose="020B0509030404040204" pitchFamily="49"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715" y="2344941"/>
            <a:ext cx="803606" cy="801148"/>
          </a:xfrm>
          <a:prstGeom prst="rect">
            <a:avLst/>
          </a:prstGeom>
        </p:spPr>
      </p:pic>
      <p:sp>
        <p:nvSpPr>
          <p:cNvPr id="6" name="TextBox 5"/>
          <p:cNvSpPr txBox="1"/>
          <p:nvPr/>
        </p:nvSpPr>
        <p:spPr>
          <a:xfrm>
            <a:off x="0" y="417670"/>
            <a:ext cx="9143997" cy="584775"/>
          </a:xfrm>
          <a:prstGeom prst="rect">
            <a:avLst/>
          </a:prstGeom>
          <a:noFill/>
        </p:spPr>
        <p:txBody>
          <a:bodyPr wrap="square" rtlCol="0">
            <a:spAutoFit/>
          </a:bodyPr>
          <a:lstStyle/>
          <a:p>
            <a:pPr algn="ctr"/>
            <a:r>
              <a:rPr lang="el-GR" sz="3200" b="1" dirty="0" smtClean="0"/>
              <a:t>Νο </a:t>
            </a:r>
            <a:r>
              <a:rPr lang="en-US" sz="3200" b="1" dirty="0" smtClean="0"/>
              <a:t>single</a:t>
            </a:r>
            <a:r>
              <a:rPr lang="en-US" sz="3200" dirty="0" smtClean="0"/>
              <a:t> type for </a:t>
            </a:r>
            <a:r>
              <a:rPr lang="en-US" sz="3200" dirty="0" err="1" smtClean="0">
                <a:latin typeface="Monaco" panose="020B0509030404040204" pitchFamily="49" charset="0"/>
              </a:rPr>
              <a:t>i</a:t>
            </a:r>
            <a:endParaRPr lang="en-US" sz="3200" dirty="0"/>
          </a:p>
        </p:txBody>
      </p:sp>
      <p:sp>
        <p:nvSpPr>
          <p:cNvPr id="2" name="Slide Number Placeholder 1"/>
          <p:cNvSpPr>
            <a:spLocks noGrp="1"/>
          </p:cNvSpPr>
          <p:nvPr>
            <p:ph type="sldNum" sz="quarter" idx="12"/>
          </p:nvPr>
        </p:nvSpPr>
        <p:spPr/>
        <p:txBody>
          <a:bodyPr/>
          <a:lstStyle/>
          <a:p>
            <a:fld id="{B3341D22-68D9-4150-ABE5-D5C1D0E569AF}" type="slidenum">
              <a:rPr lang="en-US" smtClean="0"/>
              <a:t>32</a:t>
            </a:fld>
            <a:endParaRPr lang="en-US"/>
          </a:p>
        </p:txBody>
      </p:sp>
    </p:spTree>
    <p:extLst>
      <p:ext uri="{BB962C8B-B14F-4D97-AF65-F5344CB8AC3E}">
        <p14:creationId xmlns:p14="http://schemas.microsoft.com/office/powerpoint/2010/main" val="35663571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1" nodeType="withEffect">
                                  <p:stCondLst>
                                    <p:cond delay="0"/>
                                  </p:stCondLst>
                                  <p:childTnLst>
                                    <p:animMotion origin="layout" path="M 0 -2.22222E-6 L 0.00052 -0.31875 " pathEditMode="relative" rAng="0" ptsTypes="AA">
                                      <p:cBhvr>
                                        <p:cTn id="6" dur="800" fill="hold"/>
                                        <p:tgtEl>
                                          <p:spTgt spid="19"/>
                                        </p:tgtEl>
                                        <p:attrNameLst>
                                          <p:attrName>ppt_x</p:attrName>
                                          <p:attrName>ppt_y</p:attrName>
                                        </p:attrNameLst>
                                      </p:cBhvr>
                                      <p:rCtr x="17" y="-15949"/>
                                    </p:animMotion>
                                  </p:childTnLst>
                                </p:cTn>
                              </p:par>
                              <p:par>
                                <p:cTn id="7" presetID="10" presetClass="exit" presetSubtype="0" fill="hold" grpId="0" nodeType="withEffect">
                                  <p:stCondLst>
                                    <p:cond delay="0"/>
                                  </p:stCondLst>
                                  <p:childTnLst>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par>
                                <p:cTn id="10" presetID="10" presetClass="exit" presetSubtype="0" fill="hold" nodeType="with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1512191" y="4586559"/>
            <a:ext cx="312281" cy="299766"/>
          </a:xfrm>
          <a:prstGeom prst="roundRect">
            <a:avLst/>
          </a:prstGeom>
          <a:solidFill>
            <a:srgbClr val="F2A4A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40" name="Rounded Rectangle 39"/>
          <p:cNvSpPr/>
          <p:nvPr/>
        </p:nvSpPr>
        <p:spPr>
          <a:xfrm>
            <a:off x="1409701" y="4047415"/>
            <a:ext cx="294409" cy="323909"/>
          </a:xfrm>
          <a:prstGeom prst="roundRect">
            <a:avLst/>
          </a:prstGeom>
          <a:solidFill>
            <a:schemeClr val="accent4">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452173"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962151" y="4032245"/>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814947" y="2917820"/>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919847" y="3492341"/>
            <a:ext cx="294409"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1409701" y="2378869"/>
            <a:ext cx="294409" cy="328612"/>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t>
            </a:r>
            <a:r>
              <a:rPr lang="en-US" dirty="0">
                <a:solidFill>
                  <a:srgbClr val="000000"/>
                </a:solidFill>
                <a:latin typeface="Monaco" panose="020B0509030404040204" pitchFamily="49" charset="0"/>
              </a:rPr>
              <a:t>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err="1">
                <a:solidFill>
                  <a:srgbClr val="8F5902"/>
                </a:solidFill>
                <a:latin typeface="Monaco" panose="020B0509030404040204" pitchFamily="49" charset="0"/>
              </a:rPr>
              <a:t>i</a:t>
            </a:r>
            <a:endParaRPr lang="en-US"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9" name="TextBox 18"/>
          <p:cNvSpPr txBox="1"/>
          <p:nvPr/>
        </p:nvSpPr>
        <p:spPr>
          <a:xfrm>
            <a:off x="0" y="379138"/>
            <a:ext cx="9143999" cy="584775"/>
          </a:xfrm>
          <a:prstGeom prst="rect">
            <a:avLst/>
          </a:prstGeom>
          <a:noFill/>
        </p:spPr>
        <p:txBody>
          <a:bodyPr wrap="square" rtlCol="0">
            <a:spAutoFit/>
          </a:bodyPr>
          <a:lstStyle/>
          <a:p>
            <a:pPr algn="ctr"/>
            <a:r>
              <a:rPr lang="en-US" sz="3200" dirty="0" smtClean="0"/>
              <a:t>Use different versions of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27" name="Rectangle 26"/>
          <p:cNvSpPr/>
          <p:nvPr/>
        </p:nvSpPr>
        <p:spPr>
          <a:xfrm>
            <a:off x="5264487" y="4586559"/>
            <a:ext cx="3642120" cy="593387"/>
          </a:xfrm>
          <a:prstGeom prst="rect">
            <a:avLst/>
          </a:prstGeom>
          <a:solidFill>
            <a:srgbClr val="F2A4A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2A4A4"/>
                </a:solidFill>
                <a:latin typeface="Monaco" panose="020B0509030404040204" pitchFamily="49" charset="0"/>
              </a:rPr>
              <a:t>i</a:t>
            </a:r>
            <a:r>
              <a:rPr lang="en-US" baseline="-25000" dirty="0">
                <a:solidFill>
                  <a:srgbClr val="F2A4A4"/>
                </a:solidFill>
                <a:latin typeface="Monaco" panose="020B0509030404040204" pitchFamily="49" charset="0"/>
              </a:rPr>
              <a:t>1</a:t>
            </a:r>
            <a:r>
              <a:rPr lang="en-US" dirty="0" smtClean="0">
                <a:solidFill>
                  <a:srgbClr val="F2A4A4"/>
                </a:solidFill>
                <a:latin typeface="Monaco" panose="020B0509030404040204" pitchFamily="49" charset="0"/>
              </a:rPr>
              <a:t>:</a:t>
            </a:r>
            <a:r>
              <a:rPr lang="en-US" dirty="0" smtClean="0">
                <a:solidFill>
                  <a:srgbClr val="F2A4A4"/>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8" name="Rectangle 27"/>
          <p:cNvSpPr/>
          <p:nvPr/>
        </p:nvSpPr>
        <p:spPr>
          <a:xfrm>
            <a:off x="5264487" y="3825562"/>
            <a:ext cx="3642120" cy="59338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29" name="Rounded Rectangle 28"/>
          <p:cNvSpPr/>
          <p:nvPr/>
        </p:nvSpPr>
        <p:spPr>
          <a:xfrm>
            <a:off x="7396183" y="3960300"/>
            <a:ext cx="211911" cy="335475"/>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60000"/>
                    <a:lumOff val="40000"/>
                  </a:schemeClr>
                </a:solidFill>
                <a:latin typeface="Monaco" panose="020B0509030404040204" pitchFamily="49" charset="0"/>
              </a:rPr>
              <a:t>i</a:t>
            </a:r>
            <a:r>
              <a:rPr lang="en-US" baseline="-25000" dirty="0" smtClean="0">
                <a:solidFill>
                  <a:schemeClr val="accent4">
                    <a:lumMod val="60000"/>
                    <a:lumOff val="40000"/>
                  </a:schemeClr>
                </a:solidFill>
                <a:latin typeface="Monaco" panose="020B0509030404040204" pitchFamily="49" charset="0"/>
              </a:rPr>
              <a:t>3</a:t>
            </a:r>
            <a:r>
              <a:rPr lang="en-US" dirty="0" smtClean="0">
                <a:solidFill>
                  <a:schemeClr val="accent4">
                    <a:lumMod val="60000"/>
                    <a:lumOff val="40000"/>
                  </a:schemeClr>
                </a:solidFill>
                <a:latin typeface="Monaco" panose="020B0509030404040204" pitchFamily="49" charset="0"/>
              </a:rPr>
              <a:t>:</a:t>
            </a:r>
            <a:r>
              <a:rPr lang="en-US" dirty="0" smtClean="0">
                <a:solidFill>
                  <a:schemeClr val="accent4">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err="1" smtClean="0">
                <a:solidFill>
                  <a:schemeClr val="tx1"/>
                </a:solidFill>
                <a:latin typeface="Monaco" panose="020B0509030404040204" pitchFamily="49" charset="0"/>
              </a:rPr>
              <a:t>i</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31" name="Rectangle 30"/>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60000"/>
                    <a:lumOff val="40000"/>
                  </a:schemeClr>
                </a:solidFill>
                <a:latin typeface="Monaco" panose="020B0509030404040204" pitchFamily="49" charset="0"/>
              </a:rPr>
              <a:t>i</a:t>
            </a:r>
            <a:r>
              <a:rPr lang="en-US" baseline="-25000" dirty="0">
                <a:solidFill>
                  <a:schemeClr val="accent6">
                    <a:lumMod val="60000"/>
                    <a:lumOff val="40000"/>
                  </a:schemeClr>
                </a:solidFill>
                <a:latin typeface="Monaco" panose="020B0509030404040204" pitchFamily="49" charset="0"/>
              </a:rPr>
              <a:t>2</a:t>
            </a:r>
            <a:r>
              <a:rPr lang="en-US" dirty="0" smtClean="0">
                <a:solidFill>
                  <a:schemeClr val="accent6">
                    <a:lumMod val="60000"/>
                    <a:lumOff val="40000"/>
                  </a:schemeClr>
                </a:solidFill>
                <a:latin typeface="Monaco" panose="020B0509030404040204" pitchFamily="49" charset="0"/>
              </a:rPr>
              <a:t>:</a:t>
            </a:r>
            <a:r>
              <a:rPr lang="en-US" dirty="0" smtClean="0">
                <a:solidFill>
                  <a:schemeClr val="accent6">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32" name="Rectangle 31"/>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60000"/>
                    <a:lumOff val="40000"/>
                  </a:schemeClr>
                </a:solidFill>
                <a:latin typeface="Monaco" panose="020B0509030404040204" pitchFamily="49" charset="0"/>
              </a:rPr>
              <a:t>i</a:t>
            </a:r>
            <a:r>
              <a:rPr lang="en-US" baseline="-25000" dirty="0">
                <a:solidFill>
                  <a:schemeClr val="accent1">
                    <a:lumMod val="60000"/>
                    <a:lumOff val="40000"/>
                  </a:schemeClr>
                </a:solidFill>
                <a:latin typeface="Monaco" panose="020B0509030404040204" pitchFamily="49" charset="0"/>
              </a:rPr>
              <a:t>1</a:t>
            </a:r>
            <a:r>
              <a:rPr lang="en-US" dirty="0" smtClean="0">
                <a:solidFill>
                  <a:schemeClr val="accent1">
                    <a:lumMod val="60000"/>
                    <a:lumOff val="40000"/>
                  </a:schemeClr>
                </a:solidFill>
                <a:latin typeface="Monaco" panose="020B0509030404040204" pitchFamily="49" charset="0"/>
              </a:rPr>
              <a:t>:</a:t>
            </a:r>
            <a:r>
              <a:rPr lang="en-US" dirty="0" smtClean="0">
                <a:solidFill>
                  <a:schemeClr val="accent1">
                    <a:lumMod val="60000"/>
                    <a:lumOff val="4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33</a:t>
            </a:fld>
            <a:endParaRPr lang="en-US"/>
          </a:p>
        </p:txBody>
      </p:sp>
    </p:spTree>
    <p:extLst>
      <p:ext uri="{BB962C8B-B14F-4D97-AF65-F5344CB8AC3E}">
        <p14:creationId xmlns:p14="http://schemas.microsoft.com/office/powerpoint/2010/main" val="216242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1582041" y="4584506"/>
            <a:ext cx="335659" cy="336743"/>
          </a:xfrm>
          <a:prstGeom prst="roundRect">
            <a:avLst/>
          </a:prstGeom>
          <a:solidFill>
            <a:srgbClr val="F2A4A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40" name="Rounded Rectangle 39"/>
          <p:cNvSpPr/>
          <p:nvPr/>
        </p:nvSpPr>
        <p:spPr>
          <a:xfrm>
            <a:off x="1437857" y="4032245"/>
            <a:ext cx="324268" cy="334085"/>
          </a:xfrm>
          <a:prstGeom prst="roundRect">
            <a:avLst/>
          </a:prstGeom>
          <a:solidFill>
            <a:schemeClr val="accent4">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565993" y="3492341"/>
            <a:ext cx="336082"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070101" y="4048766"/>
            <a:ext cx="339724"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872098" y="2936870"/>
            <a:ext cx="290078"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933115" y="3492341"/>
            <a:ext cx="330785" cy="323909"/>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1437857" y="2371249"/>
            <a:ext cx="324268" cy="365602"/>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39" name="Rectangle 38"/>
          <p:cNvSpPr/>
          <p:nvPr/>
        </p:nvSpPr>
        <p:spPr>
          <a:xfrm>
            <a:off x="5264487" y="3825562"/>
            <a:ext cx="3642120" cy="59338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46" name="Rounded Rectangle 45"/>
          <p:cNvSpPr/>
          <p:nvPr/>
        </p:nvSpPr>
        <p:spPr>
          <a:xfrm>
            <a:off x="7396183" y="3960300"/>
            <a:ext cx="311149" cy="335475"/>
          </a:xfrm>
          <a:prstGeom prst="roundRect">
            <a:avLst/>
          </a:prstGeom>
          <a:solidFill>
            <a:schemeClr val="accent6">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3</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2</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solidFill>
                <a:schemeClr val="tx1"/>
              </a:solidFill>
              <a:latin typeface="Monaco" panose="020B0509030404040204" pitchFamily="49" charset="0"/>
            </a:endParaRPr>
          </a:p>
        </p:txBody>
      </p:sp>
      <p:sp>
        <p:nvSpPr>
          <p:cNvPr id="48" name="Rectangle 47"/>
          <p:cNvSpPr/>
          <p:nvPr/>
        </p:nvSpPr>
        <p:spPr>
          <a:xfrm>
            <a:off x="5264489" y="3060725"/>
            <a:ext cx="3642119" cy="59357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2</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49" name="Rectangle 48"/>
          <p:cNvSpPr/>
          <p:nvPr/>
        </p:nvSpPr>
        <p:spPr>
          <a:xfrm>
            <a:off x="5264487" y="2297437"/>
            <a:ext cx="3642120" cy="59338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1</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19" name="TextBox 18"/>
          <p:cNvSpPr txBox="1"/>
          <p:nvPr/>
        </p:nvSpPr>
        <p:spPr>
          <a:xfrm>
            <a:off x="0" y="379138"/>
            <a:ext cx="9143999" cy="584775"/>
          </a:xfrm>
          <a:prstGeom prst="rect">
            <a:avLst/>
          </a:prstGeom>
          <a:noFill/>
        </p:spPr>
        <p:txBody>
          <a:bodyPr wrap="square" rtlCol="0">
            <a:spAutoFit/>
          </a:bodyPr>
          <a:lstStyle/>
          <a:p>
            <a:pPr algn="ctr"/>
            <a:r>
              <a:rPr lang="en-US" sz="3200" dirty="0" smtClean="0"/>
              <a:t>Use different versions of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8" name="TextBox 17"/>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smtClean="0">
                <a:latin typeface="Monaco" panose="020B0509030404040204" pitchFamily="49" charset="0"/>
              </a:rPr>
              <a:t>i</a:t>
            </a:r>
            <a:r>
              <a:rPr lang="en-US" sz="3200" baseline="-25000" dirty="0" smtClean="0">
                <a:latin typeface="Monaco" panose="020B0509030404040204" pitchFamily="49" charset="0"/>
              </a:rPr>
              <a:t>1</a:t>
            </a:r>
            <a:r>
              <a:rPr lang="en-US" sz="3200" dirty="0" smtClean="0"/>
              <a:t>-</a:t>
            </a:r>
            <a:r>
              <a:rPr lang="en-US" sz="3200" dirty="0" smtClean="0">
                <a:latin typeface="Monaco" panose="020B0509030404040204" pitchFamily="49" charset="0"/>
              </a:rPr>
              <a:t>i</a:t>
            </a:r>
            <a:r>
              <a:rPr lang="en-US" sz="3200" baseline="-25000" dirty="0" smtClean="0">
                <a:latin typeface="Monaco" panose="020B0509030404040204" pitchFamily="49" charset="0"/>
              </a:rPr>
              <a:t>4</a:t>
            </a:r>
            <a:endParaRPr lang="en-US" sz="3200" b="1" baseline="-25000" dirty="0">
              <a:latin typeface="Monaco" panose="020B0509030404040204" pitchFamily="49" charset="0"/>
            </a:endParaRPr>
          </a:p>
        </p:txBody>
      </p:sp>
      <p:sp>
        <p:nvSpPr>
          <p:cNvPr id="20" name="Rectangle 19"/>
          <p:cNvSpPr/>
          <p:nvPr/>
        </p:nvSpPr>
        <p:spPr>
          <a:xfrm>
            <a:off x="5264487" y="4586559"/>
            <a:ext cx="3642120" cy="593387"/>
          </a:xfrm>
          <a:prstGeom prst="rect">
            <a:avLst/>
          </a:prstGeom>
          <a:solidFill>
            <a:srgbClr val="F2A4A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1</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solidFill>
                <a:schemeClr val="tx1"/>
              </a:solidFill>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34</a:t>
            </a:fld>
            <a:endParaRPr lang="en-US"/>
          </a:p>
        </p:txBody>
      </p:sp>
    </p:spTree>
    <p:extLst>
      <p:ext uri="{BB962C8B-B14F-4D97-AF65-F5344CB8AC3E}">
        <p14:creationId xmlns:p14="http://schemas.microsoft.com/office/powerpoint/2010/main" val="4389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23" name="Rectangle 22"/>
          <p:cNvSpPr/>
          <p:nvPr/>
        </p:nvSpPr>
        <p:spPr>
          <a:xfrm>
            <a:off x="5264487" y="4586559"/>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4</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39" name="Rectangle 38"/>
          <p:cNvSpPr/>
          <p:nvPr/>
        </p:nvSpPr>
        <p:spPr>
          <a:xfrm>
            <a:off x="5264487"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Monaco" panose="020B0509030404040204" pitchFamily="49" charset="0"/>
            </a:endParaRPr>
          </a:p>
        </p:txBody>
      </p:sp>
      <p:sp>
        <p:nvSpPr>
          <p:cNvPr id="47" name="Rectangle 46"/>
          <p:cNvSpPr/>
          <p:nvPr/>
        </p:nvSpPr>
        <p:spPr>
          <a:xfrm>
            <a:off x="5264488" y="3825562"/>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3</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2</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1</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48" name="Rectangle 47"/>
          <p:cNvSpPr/>
          <p:nvPr/>
        </p:nvSpPr>
        <p:spPr>
          <a:xfrm>
            <a:off x="5264489" y="3060725"/>
            <a:ext cx="3642119" cy="5935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2</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len</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p:txBody>
      </p:sp>
      <p:sp>
        <p:nvSpPr>
          <p:cNvPr id="49" name="Rectangle 48"/>
          <p:cNvSpPr/>
          <p:nvPr/>
        </p:nvSpPr>
        <p:spPr>
          <a:xfrm>
            <a:off x="5264487" y="2297437"/>
            <a:ext cx="3642120" cy="593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1</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1">
                    <a:lumMod val="50000"/>
                  </a:schemeClr>
                </a:solidFill>
                <a:latin typeface="Monaco" panose="020B0509030404040204" pitchFamily="49" charset="0"/>
              </a:rPr>
              <a:t>number</a:t>
            </a:r>
            <a:r>
              <a:rPr lang="en-US" dirty="0" smtClean="0">
                <a:solidFill>
                  <a:schemeClr val="accent1">
                    <a:lumMod val="50000"/>
                  </a:schemeClr>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sp>
        <p:nvSpPr>
          <p:cNvPr id="19" name="TextBox 18"/>
          <p:cNvSpPr txBox="1"/>
          <p:nvPr/>
        </p:nvSpPr>
        <p:spPr>
          <a:xfrm>
            <a:off x="0" y="379138"/>
            <a:ext cx="9143999" cy="584775"/>
          </a:xfrm>
          <a:prstGeom prst="rect">
            <a:avLst/>
          </a:prstGeom>
          <a:noFill/>
        </p:spPr>
        <p:txBody>
          <a:bodyPr wrap="square" rtlCol="0">
            <a:spAutoFit/>
          </a:bodyPr>
          <a:lstStyle/>
          <a:p>
            <a:pPr algn="ctr"/>
            <a:r>
              <a:rPr lang="en-US" sz="3200" dirty="0" smtClean="0"/>
              <a:t>Use different versions of </a:t>
            </a:r>
            <a:r>
              <a:rPr lang="en-US" sz="3200" dirty="0" err="1" smtClean="0">
                <a:latin typeface="Monaco" panose="020B0509030404040204" pitchFamily="49" charset="0"/>
              </a:rPr>
              <a:t>i</a:t>
            </a:r>
            <a:endParaRPr lang="en-US" sz="3200" b="1" dirty="0">
              <a:latin typeface="Monaco" panose="020B0509030404040204" pitchFamily="49" charset="0"/>
            </a:endParaRPr>
          </a:p>
        </p:txBody>
      </p:sp>
      <p:sp>
        <p:nvSpPr>
          <p:cNvPr id="18" name="TextBox 17"/>
          <p:cNvSpPr txBox="1"/>
          <p:nvPr/>
        </p:nvSpPr>
        <p:spPr>
          <a:xfrm>
            <a:off x="5264489" y="1381136"/>
            <a:ext cx="3642120" cy="584775"/>
          </a:xfrm>
          <a:prstGeom prst="rect">
            <a:avLst/>
          </a:prstGeom>
          <a:noFill/>
        </p:spPr>
        <p:txBody>
          <a:bodyPr wrap="square" rtlCol="0">
            <a:spAutoFit/>
          </a:bodyPr>
          <a:lstStyle/>
          <a:p>
            <a:pPr algn="ctr"/>
            <a:r>
              <a:rPr lang="en-US" sz="3200" dirty="0" smtClean="0"/>
              <a:t>Types for </a:t>
            </a:r>
            <a:r>
              <a:rPr lang="en-US" sz="3200" dirty="0" smtClean="0">
                <a:latin typeface="Monaco" panose="020B0509030404040204" pitchFamily="49" charset="0"/>
              </a:rPr>
              <a:t>i</a:t>
            </a:r>
            <a:r>
              <a:rPr lang="en-US" sz="3200" baseline="-25000" dirty="0" smtClean="0">
                <a:latin typeface="Monaco" panose="020B0509030404040204" pitchFamily="49" charset="0"/>
              </a:rPr>
              <a:t>1</a:t>
            </a:r>
            <a:r>
              <a:rPr lang="en-US" sz="3200" dirty="0" smtClean="0"/>
              <a:t>-</a:t>
            </a:r>
            <a:r>
              <a:rPr lang="en-US" sz="3200" dirty="0" smtClean="0">
                <a:latin typeface="Monaco" panose="020B0509030404040204" pitchFamily="49" charset="0"/>
              </a:rPr>
              <a:t>i</a:t>
            </a:r>
            <a:r>
              <a:rPr lang="en-US" sz="3200" baseline="-25000" dirty="0" smtClean="0">
                <a:latin typeface="Monaco" panose="020B0509030404040204" pitchFamily="49" charset="0"/>
              </a:rPr>
              <a:t>4</a:t>
            </a:r>
            <a:endParaRPr lang="en-US" sz="3200" b="1" baseline="-25000"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35</a:t>
            </a:fld>
            <a:endParaRPr lang="en-US"/>
          </a:p>
        </p:txBody>
      </p:sp>
      <p:sp>
        <p:nvSpPr>
          <p:cNvPr id="14" name="TextBox 13"/>
          <p:cNvSpPr txBox="1"/>
          <p:nvPr/>
        </p:nvSpPr>
        <p:spPr>
          <a:xfrm>
            <a:off x="0" y="391012"/>
            <a:ext cx="9143999" cy="492443"/>
          </a:xfrm>
          <a:prstGeom prst="rect">
            <a:avLst/>
          </a:prstGeom>
          <a:noFill/>
        </p:spPr>
        <p:txBody>
          <a:bodyPr wrap="square" rtlCol="0">
            <a:spAutoFit/>
          </a:bodyPr>
          <a:lstStyle/>
          <a:p>
            <a:pPr algn="ctr"/>
            <a:r>
              <a:rPr lang="en-US" sz="2600" dirty="0" smtClean="0"/>
              <a:t>Each version of </a:t>
            </a:r>
            <a:r>
              <a:rPr lang="en-US" sz="2600" dirty="0" err="1" smtClean="0">
                <a:latin typeface="Monaco" panose="020B0509030404040204" pitchFamily="49" charset="0"/>
              </a:rPr>
              <a:t>i</a:t>
            </a:r>
            <a:r>
              <a:rPr lang="en-US" sz="2600" dirty="0" smtClean="0"/>
              <a:t> has a single precise type &amp; gets assigned once</a:t>
            </a:r>
            <a:endParaRPr lang="en-US" sz="2600" b="1" dirty="0"/>
          </a:p>
        </p:txBody>
      </p:sp>
      <p:sp>
        <p:nvSpPr>
          <p:cNvPr id="15" name="TextBox 14"/>
          <p:cNvSpPr txBox="1"/>
          <p:nvPr/>
        </p:nvSpPr>
        <p:spPr>
          <a:xfrm>
            <a:off x="1" y="379137"/>
            <a:ext cx="9143999" cy="584775"/>
          </a:xfrm>
          <a:prstGeom prst="rect">
            <a:avLst/>
          </a:prstGeom>
          <a:noFill/>
        </p:spPr>
        <p:txBody>
          <a:bodyPr wrap="square" rtlCol="0">
            <a:spAutoFit/>
          </a:bodyPr>
          <a:lstStyle/>
          <a:p>
            <a:pPr algn="ctr"/>
            <a:r>
              <a:rPr lang="en-US" sz="3200" dirty="0"/>
              <a:t>Static Single Assignment </a:t>
            </a:r>
            <a:r>
              <a:rPr lang="en-US" sz="3200" dirty="0" smtClean="0"/>
              <a:t>(SSA)</a:t>
            </a:r>
            <a:endParaRPr lang="en-US" sz="3200" b="1" dirty="0">
              <a:solidFill>
                <a:schemeClr val="bg1"/>
              </a:solidFill>
            </a:endParaRPr>
          </a:p>
        </p:txBody>
      </p:sp>
      <p:sp>
        <p:nvSpPr>
          <p:cNvPr id="16" name="TextBox 15"/>
          <p:cNvSpPr txBox="1"/>
          <p:nvPr/>
        </p:nvSpPr>
        <p:spPr>
          <a:xfrm>
            <a:off x="2540000" y="5847912"/>
            <a:ext cx="4904154" cy="523220"/>
          </a:xfrm>
          <a:prstGeom prst="rect">
            <a:avLst/>
          </a:prstGeom>
          <a:noFill/>
        </p:spPr>
        <p:txBody>
          <a:bodyPr wrap="square" rtlCol="0">
            <a:spAutoFit/>
          </a:bodyPr>
          <a:lstStyle/>
          <a:p>
            <a:pPr algn="ctr"/>
            <a:r>
              <a:rPr lang="en-US" sz="2800" dirty="0" smtClean="0"/>
              <a:t>How do we check these types?</a:t>
            </a:r>
            <a:endParaRPr lang="en-US" sz="2800" dirty="0"/>
          </a:p>
        </p:txBody>
      </p:sp>
      <p:pic>
        <p:nvPicPr>
          <p:cNvPr id="17" name="Picture 16" descr="E:\fppt\template\arrows\arrow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008891" flipV="1">
            <a:off x="7170532" y="5498556"/>
            <a:ext cx="811132" cy="57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81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19"/>
                                        </p:tgtEl>
                                        <p:attrNameLst>
                                          <p:attrName>ppt_x</p:attrName>
                                        </p:attrNameLst>
                                      </p:cBhvr>
                                      <p:tavLst>
                                        <p:tav tm="0">
                                          <p:val>
                                            <p:strVal val="ppt_x"/>
                                          </p:val>
                                        </p:tav>
                                        <p:tav tm="100000">
                                          <p:val>
                                            <p:strVal val="ppt_x"/>
                                          </p:val>
                                        </p:tav>
                                      </p:tavLst>
                                    </p:anim>
                                    <p:anim calcmode="lin" valueType="num">
                                      <p:cBhvr additive="base">
                                        <p:cTn id="7" dur="500"/>
                                        <p:tgtEl>
                                          <p:spTgt spid="19"/>
                                        </p:tgtEl>
                                        <p:attrNameLst>
                                          <p:attrName>ppt_y</p:attrName>
                                        </p:attrNameLst>
                                      </p:cBhvr>
                                      <p:tavLst>
                                        <p:tav tm="0">
                                          <p:val>
                                            <p:strVal val="ppt_y"/>
                                          </p:val>
                                        </p:tav>
                                        <p:tav tm="100000">
                                          <p:val>
                                            <p:strVal val="0-ppt_h/2"/>
                                          </p:val>
                                        </p:tav>
                                      </p:tavLst>
                                    </p:anim>
                                    <p:set>
                                      <p:cBhvr>
                                        <p:cTn id="8" dur="1" fill="hold">
                                          <p:stCondLst>
                                            <p:cond delay="499"/>
                                          </p:stCondLst>
                                        </p:cTn>
                                        <p:tgtEl>
                                          <p:spTgt spid="19"/>
                                        </p:tgtEl>
                                        <p:attrNameLst>
                                          <p:attrName>style.visibility</p:attrName>
                                        </p:attrNameLst>
                                      </p:cBhvr>
                                      <p:to>
                                        <p:strVal val="hidden"/>
                                      </p:to>
                                    </p:se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1" fill="hold" grpId="1" nodeType="clickEffect">
                                  <p:stCondLst>
                                    <p:cond delay="0"/>
                                  </p:stCondLst>
                                  <p:childTnLst>
                                    <p:anim calcmode="lin" valueType="num">
                                      <p:cBhvr additive="base">
                                        <p:cTn id="17" dur="500"/>
                                        <p:tgtEl>
                                          <p:spTgt spid="14"/>
                                        </p:tgtEl>
                                        <p:attrNameLst>
                                          <p:attrName>ppt_x</p:attrName>
                                        </p:attrNameLst>
                                      </p:cBhvr>
                                      <p:tavLst>
                                        <p:tav tm="0">
                                          <p:val>
                                            <p:strVal val="ppt_x"/>
                                          </p:val>
                                        </p:tav>
                                        <p:tav tm="100000">
                                          <p:val>
                                            <p:strVal val="ppt_x"/>
                                          </p:val>
                                        </p:tav>
                                      </p:tavLst>
                                    </p:anim>
                                    <p:anim calcmode="lin" valueType="num">
                                      <p:cBhvr additive="base">
                                        <p:cTn id="18" dur="500"/>
                                        <p:tgtEl>
                                          <p:spTgt spid="14"/>
                                        </p:tgtEl>
                                        <p:attrNameLst>
                                          <p:attrName>ppt_y</p:attrName>
                                        </p:attrNameLst>
                                      </p:cBhvr>
                                      <p:tavLst>
                                        <p:tav tm="0">
                                          <p:val>
                                            <p:strVal val="ppt_y"/>
                                          </p:val>
                                        </p:tav>
                                        <p:tav tm="100000">
                                          <p:val>
                                            <p:strVal val="0-ppt_h/2"/>
                                          </p:val>
                                        </p:tav>
                                      </p:tavLst>
                                    </p:anim>
                                    <p:set>
                                      <p:cBhvr>
                                        <p:cTn id="19" dur="1" fill="hold">
                                          <p:stCondLst>
                                            <p:cond delay="499"/>
                                          </p:stCondLst>
                                        </p:cTn>
                                        <p:tgtEl>
                                          <p:spTgt spid="14"/>
                                        </p:tgtEl>
                                        <p:attrNameLst>
                                          <p:attrName>style.visibility</p:attrName>
                                        </p:attrNameLst>
                                      </p:cBhvr>
                                      <p:to>
                                        <p:strVal val="hidden"/>
                                      </p:to>
                                    </p:set>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P spid="14" grpId="1"/>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7011" y="2147788"/>
            <a:ext cx="3609975" cy="769441"/>
          </a:xfrm>
          <a:prstGeom prst="rect">
            <a:avLst/>
          </a:prstGeom>
          <a:noFill/>
        </p:spPr>
        <p:txBody>
          <a:bodyPr wrap="square" rtlCol="0">
            <a:spAutoFit/>
          </a:bodyPr>
          <a:lstStyle/>
          <a:p>
            <a:pPr algn="ctr"/>
            <a:r>
              <a:rPr lang="en-US" sz="4400" dirty="0" smtClean="0">
                <a:latin typeface="Monaco" panose="020B0509030404040204" pitchFamily="49" charset="0"/>
              </a:rPr>
              <a:t>x = e</a:t>
            </a:r>
            <a:endParaRPr lang="en-US" sz="4400" dirty="0">
              <a:latin typeface="Monaco" panose="020B0509030404040204" pitchFamily="49" charset="0"/>
            </a:endParaRPr>
          </a:p>
        </p:txBody>
      </p:sp>
      <p:sp>
        <p:nvSpPr>
          <p:cNvPr id="4" name="TextBox 3"/>
          <p:cNvSpPr txBox="1"/>
          <p:nvPr/>
        </p:nvSpPr>
        <p:spPr>
          <a:xfrm>
            <a:off x="-2" y="3314812"/>
            <a:ext cx="9143999" cy="584775"/>
          </a:xfrm>
          <a:prstGeom prst="rect">
            <a:avLst/>
          </a:prstGeom>
          <a:noFill/>
        </p:spPr>
        <p:txBody>
          <a:bodyPr wrap="square" rtlCol="0">
            <a:spAutoFit/>
          </a:bodyPr>
          <a:lstStyle/>
          <a:p>
            <a:pPr algn="ctr"/>
            <a:r>
              <a:rPr lang="en-US" sz="3200" dirty="0" smtClean="0"/>
              <a:t>generates subtyping constraint</a:t>
            </a:r>
            <a:endParaRPr lang="en-US" sz="3200" b="1" dirty="0">
              <a:solidFill>
                <a:schemeClr val="bg1"/>
              </a:solidFill>
            </a:endParaRPr>
          </a:p>
        </p:txBody>
      </p:sp>
      <p:sp>
        <p:nvSpPr>
          <p:cNvPr id="5" name="TextBox 4"/>
          <p:cNvSpPr txBox="1"/>
          <p:nvPr/>
        </p:nvSpPr>
        <p:spPr>
          <a:xfrm>
            <a:off x="1" y="4297170"/>
            <a:ext cx="9143996" cy="769441"/>
          </a:xfrm>
          <a:prstGeom prst="rect">
            <a:avLst/>
          </a:prstGeom>
          <a:noFill/>
        </p:spPr>
        <p:txBody>
          <a:bodyPr wrap="square" rtlCol="0">
            <a:spAutoFit/>
          </a:bodyPr>
          <a:lstStyle/>
          <a:p>
            <a:pPr algn="ctr"/>
            <a:r>
              <a:rPr lang="en-US" sz="4400" dirty="0" smtClean="0">
                <a:latin typeface="Monaco" panose="020B0509030404040204" pitchFamily="49" charset="0"/>
              </a:rPr>
              <a:t>Type(e) &lt;: Type(x)</a:t>
            </a:r>
            <a:endParaRPr lang="en-US" sz="4400" dirty="0">
              <a:latin typeface="Monaco" panose="020B0509030404040204" pitchFamily="49" charset="0"/>
            </a:endParaRPr>
          </a:p>
        </p:txBody>
      </p:sp>
      <p:sp>
        <p:nvSpPr>
          <p:cNvPr id="6" name="TextBox 5"/>
          <p:cNvSpPr txBox="1"/>
          <p:nvPr/>
        </p:nvSpPr>
        <p:spPr>
          <a:xfrm>
            <a:off x="-3" y="1165430"/>
            <a:ext cx="9143999" cy="584775"/>
          </a:xfrm>
          <a:prstGeom prst="rect">
            <a:avLst/>
          </a:prstGeom>
          <a:noFill/>
        </p:spPr>
        <p:txBody>
          <a:bodyPr wrap="square" rtlCol="0">
            <a:spAutoFit/>
          </a:bodyPr>
          <a:lstStyle/>
          <a:p>
            <a:pPr algn="ctr"/>
            <a:r>
              <a:rPr lang="en-US" sz="3200" dirty="0" smtClean="0"/>
              <a:t>Assignment</a:t>
            </a:r>
            <a:endParaRPr lang="en-US" sz="3200" b="1" dirty="0">
              <a:solidFill>
                <a:schemeClr val="bg1"/>
              </a:solidFill>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36</a:t>
            </a:fld>
            <a:endParaRPr lang="en-US"/>
          </a:p>
        </p:txBody>
      </p:sp>
      <p:sp>
        <p:nvSpPr>
          <p:cNvPr id="7" name="TextBox 6"/>
          <p:cNvSpPr txBox="1"/>
          <p:nvPr/>
        </p:nvSpPr>
        <p:spPr>
          <a:xfrm>
            <a:off x="-84270" y="285096"/>
            <a:ext cx="2614614" cy="584775"/>
          </a:xfrm>
          <a:prstGeom prst="rect">
            <a:avLst/>
          </a:prstGeom>
          <a:noFill/>
        </p:spPr>
        <p:txBody>
          <a:bodyPr wrap="square" rtlCol="0">
            <a:spAutoFit/>
          </a:bodyPr>
          <a:lstStyle/>
          <a:p>
            <a:pPr algn="ctr"/>
            <a:r>
              <a:rPr lang="en-US" sz="3200" b="1" dirty="0" smtClean="0">
                <a:solidFill>
                  <a:schemeClr val="accent5">
                    <a:lumMod val="75000"/>
                  </a:schemeClr>
                </a:solidFill>
              </a:rPr>
              <a:t>Reminder</a:t>
            </a:r>
            <a:endParaRPr lang="en-US" sz="3200" b="1" dirty="0">
              <a:solidFill>
                <a:schemeClr val="accent5">
                  <a:lumMod val="75000"/>
                </a:schemeClr>
              </a:solidFill>
            </a:endParaRPr>
          </a:p>
        </p:txBody>
      </p:sp>
    </p:spTree>
    <p:extLst>
      <p:ext uri="{BB962C8B-B14F-4D97-AF65-F5344CB8AC3E}">
        <p14:creationId xmlns:p14="http://schemas.microsoft.com/office/powerpoint/2010/main" val="38847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5040270" y="4060642"/>
            <a:ext cx="3742729" cy="4196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99756" y="2352484"/>
            <a:ext cx="1071981" cy="365602"/>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10" name="TextBox 9"/>
          <p:cNvSpPr txBox="1"/>
          <p:nvPr/>
        </p:nvSpPr>
        <p:spPr>
          <a:xfrm>
            <a:off x="0" y="379138"/>
            <a:ext cx="9143999" cy="584775"/>
          </a:xfrm>
          <a:prstGeom prst="rect">
            <a:avLst/>
          </a:prstGeom>
          <a:noFill/>
        </p:spPr>
        <p:txBody>
          <a:bodyPr wrap="square" rtlCol="0">
            <a:spAutoFit/>
          </a:bodyPr>
          <a:lstStyle/>
          <a:p>
            <a:pPr algn="ctr"/>
            <a:r>
              <a:rPr lang="en-US" sz="3200" dirty="0" smtClean="0"/>
              <a:t>Subtyping Constraints</a:t>
            </a:r>
            <a:endParaRPr lang="en-US" sz="3200" b="1" dirty="0">
              <a:solidFill>
                <a:schemeClr val="bg1"/>
              </a:solidFill>
            </a:endParaRPr>
          </a:p>
        </p:txBody>
      </p:sp>
      <p:sp>
        <p:nvSpPr>
          <p:cNvPr id="29" name="TextBox 28"/>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37</a:t>
            </a:fld>
            <a:endParaRPr lang="en-US"/>
          </a:p>
        </p:txBody>
      </p:sp>
      <p:sp>
        <p:nvSpPr>
          <p:cNvPr id="8" name="Rectangle 7"/>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17" name="TextBox 16"/>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8" name="TextBox 17"/>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9" name="Rectangle 18"/>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36137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5040269" y="4511765"/>
            <a:ext cx="3742729" cy="4196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066153" y="1636164"/>
            <a:ext cx="365946" cy="419100"/>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22" name="Rounded Rectangle 21"/>
          <p:cNvSpPr/>
          <p:nvPr/>
        </p:nvSpPr>
        <p:spPr>
          <a:xfrm>
            <a:off x="5715568" y="1642867"/>
            <a:ext cx="402541" cy="419100"/>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24" name="TextBox 23"/>
          <p:cNvSpPr txBox="1"/>
          <p:nvPr/>
        </p:nvSpPr>
        <p:spPr>
          <a:xfrm>
            <a:off x="4862150" y="1067159"/>
            <a:ext cx="4098969" cy="1031051"/>
          </a:xfrm>
          <a:prstGeom prst="rect">
            <a:avLst/>
          </a:prstGeom>
          <a:noFill/>
          <a:ln w="28575">
            <a:solidFill>
              <a:schemeClr val="tx1"/>
            </a:solidFill>
          </a:ln>
        </p:spPr>
        <p:txBody>
          <a:bodyPr wrap="square" rtlCol="0">
            <a:spAutoFit/>
          </a:bodyPr>
          <a:lstStyle/>
          <a:p>
            <a:pPr algn="ctr"/>
            <a:r>
              <a:rPr lang="en-US" sz="2800" b="1" dirty="0" smtClean="0">
                <a:solidFill>
                  <a:sysClr val="windowText" lastClr="000000"/>
                </a:solidFill>
                <a:latin typeface="Monaco" panose="020B0509030404040204" pitchFamily="49" charset="0"/>
              </a:rPr>
              <a:t>i</a:t>
            </a:r>
            <a:r>
              <a:rPr lang="en-US" sz="2800" b="1" dirty="0" smtClean="0">
                <a:solidFill>
                  <a:sysClr val="windowText" lastClr="000000"/>
                </a:solidFill>
              </a:rPr>
              <a:t>: loop induction variable</a:t>
            </a:r>
          </a:p>
          <a:p>
            <a:pPr algn="ctr">
              <a:spcBef>
                <a:spcPts val="600"/>
              </a:spcBef>
            </a:pP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2</a:t>
            </a:r>
            <a:r>
              <a:rPr lang="en-US" sz="2800" dirty="0" smtClean="0">
                <a:solidFill>
                  <a:sysClr val="windowText" lastClr="000000"/>
                </a:solidFill>
                <a:latin typeface="Monaco" panose="020B0509030404040204" pitchFamily="49" charset="0"/>
              </a:rPr>
              <a:t> = </a:t>
            </a:r>
            <a:r>
              <a:rPr lang="el-GR" sz="2800" dirty="0" smtClean="0">
                <a:solidFill>
                  <a:sysClr val="windowText" lastClr="000000"/>
                </a:solidFill>
              </a:rPr>
              <a:t>φ(</a:t>
            </a: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1</a:t>
            </a: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3</a:t>
            </a:r>
            <a:r>
              <a:rPr lang="el-GR" sz="2800" dirty="0" smtClean="0">
                <a:solidFill>
                  <a:sysClr val="windowText" lastClr="000000"/>
                </a:solidFill>
              </a:rPr>
              <a:t>)</a:t>
            </a:r>
          </a:p>
        </p:txBody>
      </p:sp>
      <p:sp>
        <p:nvSpPr>
          <p:cNvPr id="33" name="TextBox 32"/>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38</a:t>
            </a:fld>
            <a:endParaRPr lang="en-US"/>
          </a:p>
        </p:txBody>
      </p:sp>
      <p:sp>
        <p:nvSpPr>
          <p:cNvPr id="11" name="Rectangle 10"/>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29" name="TextBox 28"/>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0" name="TextBox 29"/>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4" name="Rectangle 33"/>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35" name="TextBox 34"/>
          <p:cNvSpPr txBox="1"/>
          <p:nvPr/>
        </p:nvSpPr>
        <p:spPr>
          <a:xfrm>
            <a:off x="7398685" y="4523220"/>
            <a:ext cx="1403570"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err="1" smtClean="0">
                <a:latin typeface="Monaco" panose="020B0509030404040204" pitchFamily="49" charset="0"/>
              </a:rPr>
              <a:t>i</a:t>
            </a:r>
            <a:r>
              <a:rPr lang="el-GR" sz="2000" baseline="-25000" dirty="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6" name="TextBox 35"/>
          <p:cNvSpPr txBox="1"/>
          <p:nvPr/>
        </p:nvSpPr>
        <p:spPr>
          <a:xfrm>
            <a:off x="5059526" y="4523220"/>
            <a:ext cx="1421682"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8" name="Rectangle 37"/>
          <p:cNvSpPr/>
          <p:nvPr/>
        </p:nvSpPr>
        <p:spPr>
          <a:xfrm>
            <a:off x="6873513" y="4538609"/>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417487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7" grpId="0" animBg="1"/>
      <p:bldP spid="22" grpId="0" animBg="1"/>
      <p:bldP spid="35" grpId="0"/>
      <p:bldP spid="36"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7634693" y="1636164"/>
            <a:ext cx="365946" cy="419100"/>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4" name="Rounded Rectangle 53"/>
          <p:cNvSpPr/>
          <p:nvPr/>
        </p:nvSpPr>
        <p:spPr>
          <a:xfrm>
            <a:off x="5715568" y="1642867"/>
            <a:ext cx="402541" cy="419100"/>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2" name="Rounded Rectangle 51"/>
          <p:cNvSpPr/>
          <p:nvPr/>
        </p:nvSpPr>
        <p:spPr>
          <a:xfrm>
            <a:off x="3304036" y="4939050"/>
            <a:ext cx="5433471" cy="4196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7269665" y="2901547"/>
            <a:ext cx="1513252" cy="344837"/>
          </a:xfrm>
          <a:prstGeom prst="roundRect">
            <a:avLst/>
          </a:prstGeom>
          <a:solidFill>
            <a:schemeClr val="accent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21" name="TextBox 20"/>
          <p:cNvSpPr txBox="1"/>
          <p:nvPr/>
        </p:nvSpPr>
        <p:spPr>
          <a:xfrm>
            <a:off x="4862150" y="1067159"/>
            <a:ext cx="4098969" cy="1031051"/>
          </a:xfrm>
          <a:prstGeom prst="rect">
            <a:avLst/>
          </a:prstGeom>
          <a:noFill/>
          <a:ln w="28575">
            <a:solidFill>
              <a:schemeClr val="tx1"/>
            </a:solidFill>
          </a:ln>
        </p:spPr>
        <p:txBody>
          <a:bodyPr wrap="square" rtlCol="0">
            <a:spAutoFit/>
          </a:bodyPr>
          <a:lstStyle/>
          <a:p>
            <a:pPr algn="ctr"/>
            <a:r>
              <a:rPr lang="en-US" sz="2800" b="1" dirty="0" smtClean="0">
                <a:solidFill>
                  <a:sysClr val="windowText" lastClr="000000"/>
                </a:solidFill>
                <a:latin typeface="Monaco" panose="020B0509030404040204" pitchFamily="49" charset="0"/>
              </a:rPr>
              <a:t>i</a:t>
            </a:r>
            <a:r>
              <a:rPr lang="en-US" sz="2800" b="1" dirty="0" smtClean="0">
                <a:solidFill>
                  <a:sysClr val="windowText" lastClr="000000"/>
                </a:solidFill>
              </a:rPr>
              <a:t>: loop induction variable</a:t>
            </a:r>
          </a:p>
          <a:p>
            <a:pPr algn="ctr">
              <a:spcBef>
                <a:spcPts val="600"/>
              </a:spcBef>
            </a:pP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2</a:t>
            </a:r>
            <a:r>
              <a:rPr lang="en-US" sz="2800" dirty="0" smtClean="0">
                <a:solidFill>
                  <a:sysClr val="windowText" lastClr="000000"/>
                </a:solidFill>
                <a:latin typeface="Monaco" panose="020B0509030404040204" pitchFamily="49" charset="0"/>
              </a:rPr>
              <a:t> = </a:t>
            </a:r>
            <a:r>
              <a:rPr lang="el-GR" sz="2800" dirty="0" smtClean="0">
                <a:solidFill>
                  <a:sysClr val="windowText" lastClr="000000"/>
                </a:solidFill>
              </a:rPr>
              <a:t>φ(</a:t>
            </a: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1</a:t>
            </a:r>
            <a:r>
              <a:rPr lang="en-US" sz="2800" dirty="0" smtClean="0">
                <a:solidFill>
                  <a:sysClr val="windowText" lastClr="000000"/>
                </a:solidFill>
                <a:latin typeface="Monaco" panose="020B0509030404040204" pitchFamily="49" charset="0"/>
              </a:rPr>
              <a:t>,i</a:t>
            </a:r>
            <a:r>
              <a:rPr lang="en-US" sz="2800" baseline="-25000" dirty="0" smtClean="0">
                <a:solidFill>
                  <a:sysClr val="windowText" lastClr="000000"/>
                </a:solidFill>
                <a:latin typeface="Monaco" panose="020B0509030404040204" pitchFamily="49" charset="0"/>
              </a:rPr>
              <a:t>3</a:t>
            </a:r>
            <a:r>
              <a:rPr lang="el-GR" sz="2800" dirty="0" smtClean="0">
                <a:solidFill>
                  <a:sysClr val="windowText" lastClr="000000"/>
                </a:solidFill>
              </a:rPr>
              <a:t>)</a:t>
            </a:r>
          </a:p>
        </p:txBody>
      </p:sp>
      <p:sp>
        <p:nvSpPr>
          <p:cNvPr id="26" name="TextBox 25"/>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30" name="TextBox 29"/>
          <p:cNvSpPr txBox="1"/>
          <p:nvPr/>
        </p:nvSpPr>
        <p:spPr>
          <a:xfrm>
            <a:off x="4862150" y="2401511"/>
            <a:ext cx="4098970" cy="523220"/>
          </a:xfrm>
          <a:prstGeom prst="rect">
            <a:avLst/>
          </a:prstGeom>
          <a:noFill/>
        </p:spPr>
        <p:txBody>
          <a:bodyPr wrap="square" rtlCol="0">
            <a:spAutoFit/>
          </a:bodyPr>
          <a:lstStyle/>
          <a:p>
            <a:pPr algn="r"/>
            <a:r>
              <a:rPr lang="en-US" sz="2800" b="1" dirty="0" smtClean="0"/>
              <a:t>Loop condition</a:t>
            </a:r>
            <a:endParaRPr lang="en-US" sz="2800" b="1" dirty="0"/>
          </a:p>
        </p:txBody>
      </p:sp>
      <p:sp>
        <p:nvSpPr>
          <p:cNvPr id="2" name="TextBox 1"/>
          <p:cNvSpPr txBox="1"/>
          <p:nvPr/>
        </p:nvSpPr>
        <p:spPr>
          <a:xfrm>
            <a:off x="4862150" y="5756172"/>
            <a:ext cx="2580459" cy="523220"/>
          </a:xfrm>
          <a:prstGeom prst="rect">
            <a:avLst/>
          </a:prstGeom>
          <a:noFill/>
        </p:spPr>
        <p:txBody>
          <a:bodyPr wrap="square" rtlCol="0">
            <a:spAutoFit/>
          </a:bodyPr>
          <a:lstStyle/>
          <a:p>
            <a:pPr algn="ctr"/>
            <a:r>
              <a:rPr lang="en-US" sz="2800" b="1" dirty="0" smtClean="0">
                <a:solidFill>
                  <a:schemeClr val="accent2">
                    <a:lumMod val="75000"/>
                  </a:schemeClr>
                </a:solidFill>
              </a:rPr>
              <a:t>Path Sensitivity</a:t>
            </a:r>
            <a:endParaRPr lang="en-US" sz="2800" b="1" dirty="0">
              <a:solidFill>
                <a:schemeClr val="accent2">
                  <a:lumMod val="75000"/>
                </a:schemeClr>
              </a:solidFill>
            </a:endParaRPr>
          </a:p>
        </p:txBody>
      </p:sp>
      <p:pic>
        <p:nvPicPr>
          <p:cNvPr id="37" name="Picture 36" descr="E:\fppt\template\arrows\arrow4.png"/>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772416">
            <a:off x="4278124" y="5442565"/>
            <a:ext cx="740975" cy="55845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341D22-68D9-4150-ABE5-D5C1D0E569AF}" type="slidenum">
              <a:rPr lang="en-US" smtClean="0"/>
              <a:t>39</a:t>
            </a:fld>
            <a:endParaRPr lang="en-US"/>
          </a:p>
        </p:txBody>
      </p:sp>
      <p:sp>
        <p:nvSpPr>
          <p:cNvPr id="19" name="Rectangle 18"/>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39" name="TextBox 38"/>
          <p:cNvSpPr txBox="1"/>
          <p:nvPr/>
        </p:nvSpPr>
        <p:spPr>
          <a:xfrm>
            <a:off x="4967306" y="2870543"/>
            <a:ext cx="3834949"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smtClean="0">
                <a:latin typeface="Monaco" panose="020B0509030404040204" pitchFamily="49" charset="0"/>
              </a:rPr>
              <a:t>2</a:t>
            </a:r>
            <a:r>
              <a:rPr lang="en-US" sz="2000" dirty="0" smtClean="0">
                <a:latin typeface="Monaco" panose="020B0509030404040204" pitchFamily="49" charset="0"/>
              </a:rPr>
              <a:t> &lt; len</a:t>
            </a:r>
            <a:r>
              <a:rPr lang="en-US" sz="2000" dirty="0" smtClean="0">
                <a:latin typeface="Symbol" panose="05050102010706020507" pitchFamily="18" charset="2"/>
              </a:rPr>
              <a:t> </a:t>
            </a:r>
            <a:r>
              <a:rPr lang="en-US" sz="2000" dirty="0" smtClean="0">
                <a:latin typeface="Monaco" panose="020B0509030404040204" pitchFamily="49" charset="0"/>
              </a:rPr>
              <a:t>a</a:t>
            </a:r>
            <a:endParaRPr lang="en-US" sz="2000" dirty="0">
              <a:latin typeface="Monaco" panose="020B0509030404040204" pitchFamily="49" charset="0"/>
            </a:endParaRPr>
          </a:p>
        </p:txBody>
      </p:sp>
      <p:sp>
        <p:nvSpPr>
          <p:cNvPr id="64" name="Rounded Rectangle 63"/>
          <p:cNvSpPr/>
          <p:nvPr/>
        </p:nvSpPr>
        <p:spPr>
          <a:xfrm>
            <a:off x="3369499" y="4976466"/>
            <a:ext cx="1416901" cy="344837"/>
          </a:xfrm>
          <a:prstGeom prst="roundRect">
            <a:avLst/>
          </a:prstGeom>
          <a:solidFill>
            <a:schemeClr val="accent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86" name="TextBox 85"/>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87" name="TextBox 86"/>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88" name="Rectangle 87"/>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89" name="TextBox 88"/>
          <p:cNvSpPr txBox="1"/>
          <p:nvPr/>
        </p:nvSpPr>
        <p:spPr>
          <a:xfrm>
            <a:off x="3293165" y="4966237"/>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90" name="TextBox 89"/>
          <p:cNvSpPr txBox="1"/>
          <p:nvPr/>
        </p:nvSpPr>
        <p:spPr>
          <a:xfrm>
            <a:off x="5059526" y="4966237"/>
            <a:ext cx="1421259"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91" name="Rectangle 90"/>
          <p:cNvSpPr/>
          <p:nvPr/>
        </p:nvSpPr>
        <p:spPr>
          <a:xfrm>
            <a:off x="4791836" y="4981626"/>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92" name="TextBox 91"/>
          <p:cNvSpPr txBox="1"/>
          <p:nvPr/>
        </p:nvSpPr>
        <p:spPr>
          <a:xfrm>
            <a:off x="7398685" y="4966237"/>
            <a:ext cx="1381116"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93" name="Rectangle 92"/>
          <p:cNvSpPr/>
          <p:nvPr/>
        </p:nvSpPr>
        <p:spPr>
          <a:xfrm>
            <a:off x="6873513" y="4981626"/>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104" name="TextBox 103"/>
          <p:cNvSpPr txBox="1"/>
          <p:nvPr/>
        </p:nvSpPr>
        <p:spPr>
          <a:xfrm>
            <a:off x="7398685" y="4523220"/>
            <a:ext cx="1403570"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err="1" smtClean="0">
                <a:latin typeface="Monaco" panose="020B0509030404040204" pitchFamily="49" charset="0"/>
              </a:rPr>
              <a:t>i</a:t>
            </a:r>
            <a:r>
              <a:rPr lang="el-GR" sz="2000" baseline="-25000" dirty="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05" name="TextBox 104"/>
          <p:cNvSpPr txBox="1"/>
          <p:nvPr/>
        </p:nvSpPr>
        <p:spPr>
          <a:xfrm>
            <a:off x="5059526" y="4523220"/>
            <a:ext cx="1421682"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06" name="Rectangle 105"/>
          <p:cNvSpPr/>
          <p:nvPr/>
        </p:nvSpPr>
        <p:spPr>
          <a:xfrm>
            <a:off x="6873513" y="4538609"/>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84814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0" grpId="0"/>
      <p:bldP spid="2" grpId="0"/>
      <p:bldP spid="39" grpId="0"/>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idx="12"/>
          </p:nvPr>
        </p:nvSpPr>
        <p:spPr>
          <a:xfrm>
            <a:off x="8472457" y="6217622"/>
            <a:ext cx="548700" cy="524700"/>
          </a:xfrm>
        </p:spPr>
        <p:txBody>
          <a:bodyPr/>
          <a:lstStyle/>
          <a:p>
            <a:fld id="{00000000-1234-1234-1234-123412341234}" type="slidenum">
              <a:rPr lang="en" smtClean="0"/>
              <a:pPr/>
              <a:t>4</a:t>
            </a:fld>
            <a:endParaRPr lang="en" dirty="0"/>
          </a:p>
        </p:txBody>
      </p:sp>
      <p:sp>
        <p:nvSpPr>
          <p:cNvPr id="5" name="Rectangle 4"/>
          <p:cNvSpPr/>
          <p:nvPr/>
        </p:nvSpPr>
        <p:spPr>
          <a:xfrm>
            <a:off x="0" y="494438"/>
            <a:ext cx="9144000" cy="553998"/>
          </a:xfrm>
          <a:prstGeom prst="rect">
            <a:avLst/>
          </a:prstGeom>
        </p:spPr>
        <p:txBody>
          <a:bodyPr wrap="square">
            <a:spAutoFit/>
          </a:bodyPr>
          <a:lstStyle/>
          <a:p>
            <a:pPr algn="ctr">
              <a:spcBef>
                <a:spcPts val="0"/>
              </a:spcBef>
              <a:buFont typeface="Arial" panose="020B0604020202020204" pitchFamily="34" charset="0"/>
              <a:buNone/>
            </a:pPr>
            <a:r>
              <a:rPr lang="en" sz="3000" dirty="0">
                <a:ea typeface="Calibri"/>
                <a:cs typeface="Calibri"/>
                <a:sym typeface="Calibri"/>
              </a:rPr>
              <a:t>Extensible </a:t>
            </a:r>
            <a:r>
              <a:rPr lang="en" sz="3000" dirty="0">
                <a:solidFill>
                  <a:srgbClr val="0070C0"/>
                </a:solidFill>
                <a:ea typeface="Calibri"/>
                <a:cs typeface="Calibri"/>
                <a:sym typeface="Calibri"/>
              </a:rPr>
              <a:t>static analyses </a:t>
            </a:r>
            <a:r>
              <a:rPr lang="en" sz="3000" dirty="0">
                <a:ea typeface="Calibri"/>
                <a:cs typeface="Calibri"/>
                <a:sym typeface="Calibri"/>
              </a:rPr>
              <a:t>for modern scripting languages</a:t>
            </a:r>
          </a:p>
        </p:txBody>
      </p:sp>
      <p:pic>
        <p:nvPicPr>
          <p:cNvPr id="19" name="Picture 18" descr="E:\fppt\template\arrows\arrow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702215">
            <a:off x="2563855" y="1410196"/>
            <a:ext cx="1103152" cy="59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4583643"/>
            <a:ext cx="2202129" cy="589072"/>
          </a:xfrm>
          <a:prstGeom prst="rect">
            <a:avLst/>
          </a:prstGeom>
          <a:noFill/>
        </p:spPr>
        <p:txBody>
          <a:bodyPr wrap="square" rtlCol="0">
            <a:spAutoFit/>
          </a:bodyPr>
          <a:lstStyle/>
          <a:p>
            <a:pPr algn="ctr">
              <a:lnSpc>
                <a:spcPct val="150000"/>
              </a:lnSpc>
            </a:pPr>
            <a:r>
              <a:rPr lang="en-US" sz="2400" dirty="0" smtClean="0"/>
              <a:t>Verification</a:t>
            </a:r>
          </a:p>
        </p:txBody>
      </p:sp>
      <p:sp>
        <p:nvSpPr>
          <p:cNvPr id="23" name="TextBox 22"/>
          <p:cNvSpPr txBox="1"/>
          <p:nvPr/>
        </p:nvSpPr>
        <p:spPr>
          <a:xfrm>
            <a:off x="3062516" y="4578810"/>
            <a:ext cx="3018967" cy="589072"/>
          </a:xfrm>
          <a:prstGeom prst="rect">
            <a:avLst/>
          </a:prstGeom>
          <a:noFill/>
        </p:spPr>
        <p:txBody>
          <a:bodyPr wrap="square" rtlCol="0">
            <a:spAutoFit/>
          </a:bodyPr>
          <a:lstStyle/>
          <a:p>
            <a:pPr algn="ctr">
              <a:lnSpc>
                <a:spcPct val="150000"/>
              </a:lnSpc>
            </a:pPr>
            <a:r>
              <a:rPr lang="en-US" sz="2400" dirty="0" smtClean="0"/>
              <a:t>Documentation</a:t>
            </a:r>
          </a:p>
        </p:txBody>
      </p:sp>
      <p:pic>
        <p:nvPicPr>
          <p:cNvPr id="4098" name="Picture 2" descr="http://www.iconsdb.com/icons/preview/black/blank-file-xx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70" y="2420515"/>
            <a:ext cx="1766254" cy="17662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61617" y="2746280"/>
            <a:ext cx="1141600" cy="1323439"/>
          </a:xfrm>
          <a:prstGeom prst="rect">
            <a:avLst/>
          </a:prstGeom>
          <a:noFill/>
        </p:spPr>
        <p:txBody>
          <a:bodyPr wrap="square" rtlCol="0">
            <a:spAutoFit/>
          </a:bodyPr>
          <a:lstStyle/>
          <a:p>
            <a:pPr algn="ctr"/>
            <a:r>
              <a:rPr lang="en-US" sz="8000" dirty="0" smtClean="0">
                <a:solidFill>
                  <a:srgbClr val="0070C0"/>
                </a:solidFill>
              </a:rPr>
              <a:t>TS</a:t>
            </a:r>
            <a:endParaRPr lang="en-US" sz="8000" dirty="0">
              <a:solidFill>
                <a:srgbClr val="0070C0"/>
              </a:solidFill>
            </a:endParaRPr>
          </a:p>
        </p:txBody>
      </p:sp>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foregroundMark x1="57262" y1="27400" x2="57262" y2="27400"/>
                        <a14:foregroundMark x1="89405" y1="33549" x2="89405" y2="33549"/>
                      </a14:backgroundRemoval>
                    </a14:imgEffect>
                  </a14:imgLayer>
                </a14:imgProps>
              </a:ext>
              <a:ext uri="{28A0092B-C50C-407E-A947-70E740481C1C}">
                <a14:useLocalDpi xmlns:a14="http://schemas.microsoft.com/office/drawing/2010/main" val="0"/>
              </a:ext>
            </a:extLst>
          </a:blip>
          <a:stretch>
            <a:fillRect/>
          </a:stretch>
        </p:blipFill>
        <p:spPr>
          <a:xfrm>
            <a:off x="180136" y="3523511"/>
            <a:ext cx="962962" cy="106269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4048" y="2420515"/>
            <a:ext cx="3535902" cy="1759271"/>
          </a:xfrm>
          <a:prstGeom prst="rect">
            <a:avLst/>
          </a:prstGeom>
          <a:ln w="12700">
            <a:solidFill>
              <a:schemeClr val="tx1"/>
            </a:solidFill>
          </a:ln>
        </p:spPr>
      </p:pic>
      <p:sp>
        <p:nvSpPr>
          <p:cNvPr id="37" name="TextBox 36"/>
          <p:cNvSpPr txBox="1"/>
          <p:nvPr/>
        </p:nvSpPr>
        <p:spPr>
          <a:xfrm>
            <a:off x="7077793" y="4462680"/>
            <a:ext cx="1669014" cy="830997"/>
          </a:xfrm>
          <a:prstGeom prst="rect">
            <a:avLst/>
          </a:prstGeom>
          <a:noFill/>
        </p:spPr>
        <p:txBody>
          <a:bodyPr wrap="square" rtlCol="0">
            <a:spAutoFit/>
          </a:bodyPr>
          <a:lstStyle/>
          <a:p>
            <a:pPr algn="ctr"/>
            <a:r>
              <a:rPr lang="en-US" sz="2400" dirty="0" smtClean="0"/>
              <a:t>No runtime overhead</a:t>
            </a:r>
          </a:p>
        </p:txBody>
      </p:sp>
      <p:pic>
        <p:nvPicPr>
          <p:cNvPr id="4102" name="Picture 6" descr="https://lh3.ggpht.com/c4PwRPcU9VQjirMYmKQBICJJylEPqVaVOnB9MQnYT1tb2dlE1mUd1BUS3u8g6gem5a8=w1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6790" y="2511180"/>
            <a:ext cx="161925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98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fade">
                                      <p:cBhvr>
                                        <p:cTn id="31"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13"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3346330" y="5389693"/>
            <a:ext cx="5433471" cy="4196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353331" y="3993039"/>
            <a:ext cx="1749720" cy="365602"/>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22" name="TextBox 21"/>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26" name="TextBox 25"/>
          <p:cNvSpPr txBox="1"/>
          <p:nvPr/>
        </p:nvSpPr>
        <p:spPr>
          <a:xfrm>
            <a:off x="4862150" y="2401511"/>
            <a:ext cx="4098970" cy="523220"/>
          </a:xfrm>
          <a:prstGeom prst="rect">
            <a:avLst/>
          </a:prstGeom>
          <a:noFill/>
        </p:spPr>
        <p:txBody>
          <a:bodyPr wrap="square" rtlCol="0">
            <a:spAutoFit/>
          </a:bodyPr>
          <a:lstStyle/>
          <a:p>
            <a:pPr algn="r"/>
            <a:r>
              <a:rPr lang="en-US" sz="2800" b="1" dirty="0" smtClean="0"/>
              <a:t>Loop condition</a:t>
            </a:r>
            <a:endParaRPr lang="en-US" sz="28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40</a:t>
            </a:fld>
            <a:endParaRPr lang="en-US"/>
          </a:p>
        </p:txBody>
      </p:sp>
      <p:sp>
        <p:nvSpPr>
          <p:cNvPr id="14" name="Rectangle 13"/>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28" name="TextBox 27"/>
          <p:cNvSpPr txBox="1"/>
          <p:nvPr/>
        </p:nvSpPr>
        <p:spPr>
          <a:xfrm>
            <a:off x="4967306" y="2870543"/>
            <a:ext cx="3834949"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smtClean="0">
                <a:latin typeface="Monaco" panose="020B0509030404040204" pitchFamily="49" charset="0"/>
              </a:rPr>
              <a:t>2</a:t>
            </a:r>
            <a:r>
              <a:rPr lang="en-US" sz="2000" dirty="0" smtClean="0">
                <a:latin typeface="Monaco" panose="020B0509030404040204" pitchFamily="49" charset="0"/>
              </a:rPr>
              <a:t> &lt; len</a:t>
            </a:r>
            <a:r>
              <a:rPr lang="en-US" sz="2000" dirty="0" smtClean="0">
                <a:latin typeface="Symbol" panose="05050102010706020507" pitchFamily="18" charset="2"/>
              </a:rPr>
              <a:t> </a:t>
            </a:r>
            <a:r>
              <a:rPr lang="en-US" sz="2000" dirty="0" smtClean="0">
                <a:latin typeface="Monaco" panose="020B0509030404040204" pitchFamily="49" charset="0"/>
              </a:rPr>
              <a:t>a</a:t>
            </a:r>
            <a:endParaRPr lang="en-US" sz="2000" dirty="0">
              <a:latin typeface="Monaco" panose="020B0509030404040204" pitchFamily="49" charset="0"/>
            </a:endParaRPr>
          </a:p>
        </p:txBody>
      </p:sp>
      <p:sp>
        <p:nvSpPr>
          <p:cNvPr id="60" name="TextBox 59"/>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1" name="TextBox 60"/>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2" name="Rectangle 61"/>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63" name="TextBox 62"/>
          <p:cNvSpPr txBox="1"/>
          <p:nvPr/>
        </p:nvSpPr>
        <p:spPr>
          <a:xfrm>
            <a:off x="3293165" y="4966237"/>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64" name="TextBox 63"/>
          <p:cNvSpPr txBox="1"/>
          <p:nvPr/>
        </p:nvSpPr>
        <p:spPr>
          <a:xfrm>
            <a:off x="5059526" y="4966237"/>
            <a:ext cx="1421259"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5" name="Rectangle 64"/>
          <p:cNvSpPr/>
          <p:nvPr/>
        </p:nvSpPr>
        <p:spPr>
          <a:xfrm>
            <a:off x="4791836" y="4981626"/>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66" name="TextBox 65"/>
          <p:cNvSpPr txBox="1"/>
          <p:nvPr/>
        </p:nvSpPr>
        <p:spPr>
          <a:xfrm>
            <a:off x="7398685" y="4966237"/>
            <a:ext cx="1381116"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7" name="Rectangle 66"/>
          <p:cNvSpPr/>
          <p:nvPr/>
        </p:nvSpPr>
        <p:spPr>
          <a:xfrm>
            <a:off x="6873513" y="4981626"/>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68" name="TextBox 67"/>
          <p:cNvSpPr txBox="1"/>
          <p:nvPr/>
        </p:nvSpPr>
        <p:spPr>
          <a:xfrm>
            <a:off x="7398685" y="5409254"/>
            <a:ext cx="1416343"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9" name="Rectangle 68"/>
          <p:cNvSpPr/>
          <p:nvPr/>
        </p:nvSpPr>
        <p:spPr>
          <a:xfrm>
            <a:off x="5059526" y="5424643"/>
            <a:ext cx="1749197" cy="369332"/>
          </a:xfrm>
          <a:prstGeom prst="rect">
            <a:avLst/>
          </a:prstGeom>
        </p:spPr>
        <p:txBody>
          <a:bodyPr wrap="none">
            <a:spAutoFit/>
          </a:bodyPr>
          <a:lstStyle/>
          <a:p>
            <a:r>
              <a:rPr lang="en-US" dirty="0" smtClean="0">
                <a:latin typeface="Monaco" panose="020B0509030404040204" pitchFamily="49" charset="0"/>
              </a:rPr>
              <a:t>Type(</a:t>
            </a:r>
            <a:r>
              <a:rPr lang="en-US" dirty="0" err="1" smtClean="0">
                <a:latin typeface="Monaco" panose="020B0509030404040204" pitchFamily="49" charset="0"/>
              </a:rPr>
              <a:t>i</a:t>
            </a:r>
            <a:r>
              <a:rPr lang="el-GR" baseline="-25000" dirty="0" smtClean="0">
                <a:latin typeface="Monaco" panose="020B0509030404040204" pitchFamily="49" charset="0"/>
              </a:rPr>
              <a:t>2 </a:t>
            </a:r>
            <a:r>
              <a:rPr lang="en-US" dirty="0" smtClean="0">
                <a:solidFill>
                  <a:srgbClr val="CE5C00"/>
                </a:solidFill>
                <a:latin typeface="Monaco" panose="020B0509030404040204" pitchFamily="49" charset="0"/>
              </a:rPr>
              <a:t>+</a:t>
            </a:r>
            <a:r>
              <a:rPr lang="el-GR" baseline="-25000" dirty="0">
                <a:latin typeface="Monaco" panose="020B0509030404040204" pitchFamily="49" charset="0"/>
              </a:rPr>
              <a:t> </a:t>
            </a:r>
            <a:r>
              <a:rPr lang="el-GR" dirty="0" smtClean="0">
                <a:latin typeface="Monaco" panose="020B0509030404040204" pitchFamily="49" charset="0"/>
              </a:rPr>
              <a:t>1</a:t>
            </a:r>
            <a:r>
              <a:rPr lang="en-US" dirty="0">
                <a:latin typeface="Monaco" panose="020B0509030404040204" pitchFamily="49" charset="0"/>
              </a:rPr>
              <a:t>)</a:t>
            </a:r>
            <a:endParaRPr lang="en-US" dirty="0"/>
          </a:p>
        </p:txBody>
      </p:sp>
      <p:sp>
        <p:nvSpPr>
          <p:cNvPr id="70" name="TextBox 69"/>
          <p:cNvSpPr txBox="1"/>
          <p:nvPr/>
        </p:nvSpPr>
        <p:spPr>
          <a:xfrm>
            <a:off x="3293165" y="5409254"/>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71" name="Rectangle 70"/>
          <p:cNvSpPr/>
          <p:nvPr/>
        </p:nvSpPr>
        <p:spPr>
          <a:xfrm>
            <a:off x="4791836" y="5424643"/>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72" name="Rectangle 71"/>
          <p:cNvSpPr/>
          <p:nvPr/>
        </p:nvSpPr>
        <p:spPr>
          <a:xfrm>
            <a:off x="6871007" y="5424643"/>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78" name="TextBox 77"/>
          <p:cNvSpPr txBox="1"/>
          <p:nvPr/>
        </p:nvSpPr>
        <p:spPr>
          <a:xfrm>
            <a:off x="7398685" y="4523220"/>
            <a:ext cx="1403570"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err="1" smtClean="0">
                <a:latin typeface="Monaco" panose="020B0509030404040204" pitchFamily="49" charset="0"/>
              </a:rPr>
              <a:t>i</a:t>
            </a:r>
            <a:r>
              <a:rPr lang="el-GR" sz="2000" baseline="-25000" dirty="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79" name="TextBox 78"/>
          <p:cNvSpPr txBox="1"/>
          <p:nvPr/>
        </p:nvSpPr>
        <p:spPr>
          <a:xfrm>
            <a:off x="5059526" y="4523220"/>
            <a:ext cx="1421682"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80" name="Rectangle 79"/>
          <p:cNvSpPr/>
          <p:nvPr/>
        </p:nvSpPr>
        <p:spPr>
          <a:xfrm>
            <a:off x="6873513" y="4538609"/>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100456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329039" y="5832192"/>
            <a:ext cx="5186312" cy="4196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662265" y="3449599"/>
            <a:ext cx="735997" cy="365602"/>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aco" panose="020B0509030404040204" pitchFamily="49" charset="0"/>
            </a:endParaRPr>
          </a:p>
        </p:txBody>
      </p:sp>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15" name="TextBox 14"/>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11" name="TextBox 10"/>
          <p:cNvSpPr txBox="1"/>
          <p:nvPr/>
        </p:nvSpPr>
        <p:spPr>
          <a:xfrm>
            <a:off x="6326243" y="1267694"/>
            <a:ext cx="2598771" cy="692497"/>
          </a:xfrm>
          <a:prstGeom prst="rect">
            <a:avLst/>
          </a:prstGeom>
          <a:noFill/>
          <a:ln w="28575">
            <a:solidFill>
              <a:schemeClr val="tx1"/>
            </a:solidFill>
          </a:ln>
        </p:spPr>
        <p:txBody>
          <a:bodyPr wrap="square" rtlCol="0" anchor="ctr">
            <a:spAutoFit/>
          </a:bodyPr>
          <a:lstStyle/>
          <a:p>
            <a:pPr algn="ctr">
              <a:lnSpc>
                <a:spcPct val="150000"/>
              </a:lnSpc>
            </a:pPr>
            <a:r>
              <a:rPr lang="en-US" sz="2600" dirty="0" smtClean="0">
                <a:solidFill>
                  <a:sysClr val="windowText" lastClr="000000"/>
                </a:solidFill>
              </a:rPr>
              <a:t>Safe Array Access</a:t>
            </a:r>
            <a:endParaRPr lang="el-GR" sz="2400" dirty="0" smtClean="0">
              <a:solidFill>
                <a:sysClr val="windowText" lastClr="000000"/>
              </a:solidFill>
            </a:endParaRPr>
          </a:p>
        </p:txBody>
      </p:sp>
      <p:sp>
        <p:nvSpPr>
          <p:cNvPr id="18" name="TextBox 17"/>
          <p:cNvSpPr txBox="1"/>
          <p:nvPr/>
        </p:nvSpPr>
        <p:spPr>
          <a:xfrm>
            <a:off x="4862150" y="2401511"/>
            <a:ext cx="4098970" cy="523220"/>
          </a:xfrm>
          <a:prstGeom prst="rect">
            <a:avLst/>
          </a:prstGeom>
          <a:noFill/>
        </p:spPr>
        <p:txBody>
          <a:bodyPr wrap="square" rtlCol="0">
            <a:spAutoFit/>
          </a:bodyPr>
          <a:lstStyle/>
          <a:p>
            <a:pPr algn="r"/>
            <a:r>
              <a:rPr lang="en-US" sz="2800" b="1" dirty="0" smtClean="0"/>
              <a:t>Loop condition</a:t>
            </a:r>
            <a:endParaRPr lang="en-US" sz="2800" b="1" dirty="0"/>
          </a:p>
        </p:txBody>
      </p:sp>
      <p:sp>
        <p:nvSpPr>
          <p:cNvPr id="19" name="TextBox 18"/>
          <p:cNvSpPr txBox="1"/>
          <p:nvPr/>
        </p:nvSpPr>
        <p:spPr>
          <a:xfrm>
            <a:off x="4967306" y="2870543"/>
            <a:ext cx="3834949"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smtClean="0">
                <a:latin typeface="Monaco" panose="020B0509030404040204" pitchFamily="49" charset="0"/>
              </a:rPr>
              <a:t>2</a:t>
            </a:r>
            <a:r>
              <a:rPr lang="en-US" sz="2000" dirty="0" smtClean="0">
                <a:latin typeface="Monaco" panose="020B0509030404040204" pitchFamily="49" charset="0"/>
              </a:rPr>
              <a:t> &lt; len</a:t>
            </a:r>
            <a:r>
              <a:rPr lang="en-US" sz="2000" dirty="0" smtClean="0">
                <a:latin typeface="Symbol" panose="05050102010706020507" pitchFamily="18" charset="2"/>
              </a:rPr>
              <a:t> </a:t>
            </a:r>
            <a:r>
              <a:rPr lang="en-US" sz="2000" dirty="0" smtClean="0">
                <a:latin typeface="Monaco" panose="020B0509030404040204" pitchFamily="49" charset="0"/>
              </a:rPr>
              <a:t>a</a:t>
            </a:r>
            <a:endParaRPr lang="en-US" sz="2000"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41</a:t>
            </a:fld>
            <a:endParaRPr lang="en-US"/>
          </a:p>
        </p:txBody>
      </p:sp>
      <p:sp>
        <p:nvSpPr>
          <p:cNvPr id="20" name="Rectangle 19"/>
          <p:cNvSpPr/>
          <p:nvPr/>
        </p:nvSpPr>
        <p:spPr>
          <a:xfrm>
            <a:off x="301556" y="1070164"/>
            <a:ext cx="4513635" cy="5078313"/>
          </a:xfrm>
          <a:prstGeom prst="rect">
            <a:avLst/>
          </a:prstGeom>
        </p:spPr>
        <p:txBody>
          <a:bodyPr wrap="square">
            <a:spAutoFit/>
          </a:bodyPr>
          <a:lstStyle/>
          <a:p>
            <a:pPr>
              <a:lnSpc>
                <a:spcPct val="200000"/>
              </a:lnSpc>
            </a:pPr>
            <a:r>
              <a:rPr lang="en-US" dirty="0" smtClean="0">
                <a:solidFill>
                  <a:srgbClr val="204A87"/>
                </a:solidFill>
                <a:latin typeface="Monaco" panose="020B0509030404040204" pitchFamily="49" charset="0"/>
              </a:rPr>
              <a:t>function</a:t>
            </a:r>
            <a:r>
              <a:rPr lang="en-US" dirty="0" smtClean="0">
                <a:solidFill>
                  <a:srgbClr val="000000"/>
                </a:solidFill>
                <a:latin typeface="Monaco" panose="020B0509030404040204" pitchFamily="49" charset="0"/>
              </a:rPr>
              <a:t> reduce(a, f, x) {</a:t>
            </a:r>
          </a:p>
          <a:p>
            <a:pPr>
              <a:lnSpc>
                <a:spcPct val="200000"/>
              </a:lnSpc>
            </a:pP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x;</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1</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CF"/>
                </a:solidFill>
                <a:latin typeface="Monaco" panose="020B0509030404040204" pitchFamily="49" charset="0"/>
              </a:rPr>
              <a:t>0</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a:t>
            </a:r>
            <a:r>
              <a:rPr lang="en-US" dirty="0" smtClean="0">
                <a:solidFill>
                  <a:srgbClr val="000000"/>
                </a:solidFill>
                <a:latin typeface="Monaco" panose="020B0509030404040204" pitchFamily="49" charset="0"/>
              </a:rPr>
              <a:t>i</a:t>
            </a:r>
            <a:r>
              <a:rPr lang="en-US" baseline="-25000" dirty="0" smtClean="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 </a:t>
            </a:r>
            <a:endParaRPr lang="en-US" dirty="0" smtClean="0">
              <a:solidFill>
                <a:srgbClr val="000000"/>
              </a:solidFill>
              <a:latin typeface="Monaco" panose="020B0509030404040204" pitchFamily="49" charset="0"/>
            </a:endParaRP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r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f(r, a[i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p>
          <a:p>
            <a:pPr>
              <a:lnSpc>
                <a:spcPct val="200000"/>
              </a:lnSpc>
            </a:pPr>
            <a:r>
              <a:rPr lang="en-US" dirty="0" smtClean="0">
                <a:solidFill>
                  <a:srgbClr val="000000"/>
                </a:solidFill>
                <a:latin typeface="Monaco" panose="020B0509030404040204" pitchFamily="49" charset="0"/>
              </a:rPr>
              <a:t>        i</a:t>
            </a:r>
            <a:r>
              <a:rPr lang="en-US" baseline="-25000" dirty="0" smtClean="0">
                <a:solidFill>
                  <a:srgbClr val="000000"/>
                </a:solidFill>
                <a:latin typeface="Monaco" panose="020B0509030404040204" pitchFamily="49" charset="0"/>
              </a:rPr>
              <a:t>3</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i</a:t>
            </a:r>
            <a:r>
              <a:rPr lang="en-US" baseline="-25000" dirty="0">
                <a:solidFill>
                  <a:srgbClr val="000000"/>
                </a:solidFill>
                <a:latin typeface="Monaco" panose="020B0509030404040204" pitchFamily="49" charset="0"/>
              </a:rPr>
              <a:t>2</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1</a:t>
            </a:r>
            <a:r>
              <a:rPr lang="en-US" dirty="0" smtClean="0">
                <a:solidFill>
                  <a:srgbClr val="000000"/>
                </a:solidFill>
                <a:latin typeface="Monaco" panose="020B0509030404040204" pitchFamily="49" charset="0"/>
              </a:rPr>
              <a:t>;</a:t>
            </a:r>
          </a:p>
          <a:p>
            <a:pPr>
              <a:lnSpc>
                <a:spcPct val="20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 </a:t>
            </a:r>
            <a:r>
              <a:rPr lang="en-US" dirty="0">
                <a:solidFill>
                  <a:srgbClr val="8F5902"/>
                </a:solidFill>
                <a:latin typeface="Monaco" panose="020B0509030404040204" pitchFamily="49" charset="0"/>
              </a:rPr>
              <a:t>// </a:t>
            </a:r>
            <a:r>
              <a:rPr lang="en-US" dirty="0" smtClean="0">
                <a:solidFill>
                  <a:srgbClr val="8F5902"/>
                </a:solidFill>
                <a:latin typeface="Monaco" panose="020B0509030404040204" pitchFamily="49" charset="0"/>
              </a:rPr>
              <a:t>i</a:t>
            </a:r>
            <a:r>
              <a:rPr lang="en-US" baseline="-25000" dirty="0" smtClean="0">
                <a:solidFill>
                  <a:srgbClr val="8F5902"/>
                </a:solidFill>
                <a:latin typeface="Monaco" panose="020B0509030404040204" pitchFamily="49" charset="0"/>
              </a:rPr>
              <a:t>4</a:t>
            </a:r>
            <a:endParaRPr lang="en-US" baseline="-25000" dirty="0" smtClean="0">
              <a:solidFill>
                <a:srgbClr val="000000"/>
              </a:solidFill>
              <a:latin typeface="Monaco" panose="020B0509030404040204" pitchFamily="49" charset="0"/>
            </a:endParaRPr>
          </a:p>
          <a:p>
            <a:pPr>
              <a:lnSpc>
                <a:spcPct val="200000"/>
              </a:lnSpc>
            </a:pPr>
            <a:r>
              <a:rPr lang="en-US" dirty="0" smtClean="0">
                <a:solidFill>
                  <a:srgbClr val="000000"/>
                </a:solidFill>
                <a:latin typeface="Monaco" panose="020B0509030404040204" pitchFamily="49" charset="0"/>
              </a:rPr>
              <a:t>    </a:t>
            </a:r>
            <a:r>
              <a:rPr lang="en-US" dirty="0" smtClean="0">
                <a:solidFill>
                  <a:srgbClr val="204A87"/>
                </a:solidFill>
                <a:latin typeface="Monaco" panose="020B0509030404040204" pitchFamily="49" charset="0"/>
              </a:rPr>
              <a:t>return</a:t>
            </a:r>
            <a:r>
              <a:rPr lang="en-US" dirty="0" smtClean="0">
                <a:solidFill>
                  <a:srgbClr val="000000"/>
                </a:solidFill>
                <a:latin typeface="Monaco" panose="020B0509030404040204" pitchFamily="49" charset="0"/>
              </a:rPr>
              <a:t> r; </a:t>
            </a:r>
          </a:p>
          <a:p>
            <a:pPr>
              <a:lnSpc>
                <a:spcPct val="200000"/>
              </a:lnSpc>
            </a:pPr>
            <a:r>
              <a:rPr lang="en-US" dirty="0" smtClean="0">
                <a:solidFill>
                  <a:srgbClr val="000000"/>
                </a:solidFill>
                <a:latin typeface="Monaco" panose="020B0509030404040204" pitchFamily="49" charset="0"/>
              </a:rPr>
              <a:t>} </a:t>
            </a:r>
            <a:endParaRPr lang="en-US" dirty="0">
              <a:latin typeface="Monaco" panose="020B0509030404040204" pitchFamily="49" charset="0"/>
            </a:endParaRPr>
          </a:p>
        </p:txBody>
      </p:sp>
      <p:sp>
        <p:nvSpPr>
          <p:cNvPr id="46" name="TextBox 45"/>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7" name="TextBox 46"/>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8" name="Rectangle 47"/>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49" name="TextBox 48"/>
          <p:cNvSpPr txBox="1"/>
          <p:nvPr/>
        </p:nvSpPr>
        <p:spPr>
          <a:xfrm>
            <a:off x="3293165" y="4966237"/>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50" name="TextBox 49"/>
          <p:cNvSpPr txBox="1"/>
          <p:nvPr/>
        </p:nvSpPr>
        <p:spPr>
          <a:xfrm>
            <a:off x="5059526" y="4966237"/>
            <a:ext cx="1421259"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51" name="Rectangle 50"/>
          <p:cNvSpPr/>
          <p:nvPr/>
        </p:nvSpPr>
        <p:spPr>
          <a:xfrm>
            <a:off x="4791836" y="4981626"/>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52" name="TextBox 51"/>
          <p:cNvSpPr txBox="1"/>
          <p:nvPr/>
        </p:nvSpPr>
        <p:spPr>
          <a:xfrm>
            <a:off x="7398685" y="4966237"/>
            <a:ext cx="1381116"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53" name="Rectangle 52"/>
          <p:cNvSpPr/>
          <p:nvPr/>
        </p:nvSpPr>
        <p:spPr>
          <a:xfrm>
            <a:off x="6873513" y="4981626"/>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54" name="TextBox 53"/>
          <p:cNvSpPr txBox="1"/>
          <p:nvPr/>
        </p:nvSpPr>
        <p:spPr>
          <a:xfrm>
            <a:off x="7398685" y="5409254"/>
            <a:ext cx="1416343"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55" name="Rectangle 54"/>
          <p:cNvSpPr/>
          <p:nvPr/>
        </p:nvSpPr>
        <p:spPr>
          <a:xfrm>
            <a:off x="5059526" y="5424643"/>
            <a:ext cx="1749197" cy="369332"/>
          </a:xfrm>
          <a:prstGeom prst="rect">
            <a:avLst/>
          </a:prstGeom>
        </p:spPr>
        <p:txBody>
          <a:bodyPr wrap="none">
            <a:spAutoFit/>
          </a:bodyPr>
          <a:lstStyle/>
          <a:p>
            <a:r>
              <a:rPr lang="en-US" dirty="0" smtClean="0">
                <a:latin typeface="Monaco" panose="020B0509030404040204" pitchFamily="49" charset="0"/>
              </a:rPr>
              <a:t>Type(</a:t>
            </a:r>
            <a:r>
              <a:rPr lang="en-US" dirty="0" err="1" smtClean="0">
                <a:latin typeface="Monaco" panose="020B0509030404040204" pitchFamily="49" charset="0"/>
              </a:rPr>
              <a:t>i</a:t>
            </a:r>
            <a:r>
              <a:rPr lang="el-GR" baseline="-25000" dirty="0" smtClean="0">
                <a:latin typeface="Monaco" panose="020B0509030404040204" pitchFamily="49" charset="0"/>
              </a:rPr>
              <a:t>2 </a:t>
            </a:r>
            <a:r>
              <a:rPr lang="en-US" dirty="0" smtClean="0">
                <a:solidFill>
                  <a:srgbClr val="CE5C00"/>
                </a:solidFill>
                <a:latin typeface="Monaco" panose="020B0509030404040204" pitchFamily="49" charset="0"/>
              </a:rPr>
              <a:t>+</a:t>
            </a:r>
            <a:r>
              <a:rPr lang="el-GR" baseline="-25000" dirty="0">
                <a:latin typeface="Monaco" panose="020B0509030404040204" pitchFamily="49" charset="0"/>
              </a:rPr>
              <a:t> </a:t>
            </a:r>
            <a:r>
              <a:rPr lang="el-GR" dirty="0" smtClean="0">
                <a:latin typeface="Monaco" panose="020B0509030404040204" pitchFamily="49" charset="0"/>
              </a:rPr>
              <a:t>1</a:t>
            </a:r>
            <a:r>
              <a:rPr lang="en-US" dirty="0">
                <a:latin typeface="Monaco" panose="020B0509030404040204" pitchFamily="49" charset="0"/>
              </a:rPr>
              <a:t>)</a:t>
            </a:r>
            <a:endParaRPr lang="en-US" dirty="0"/>
          </a:p>
        </p:txBody>
      </p:sp>
      <p:sp>
        <p:nvSpPr>
          <p:cNvPr id="56" name="TextBox 55"/>
          <p:cNvSpPr txBox="1"/>
          <p:nvPr/>
        </p:nvSpPr>
        <p:spPr>
          <a:xfrm>
            <a:off x="3293165" y="5409254"/>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57" name="Rectangle 56"/>
          <p:cNvSpPr/>
          <p:nvPr/>
        </p:nvSpPr>
        <p:spPr>
          <a:xfrm>
            <a:off x="4791836" y="5424643"/>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58" name="Rectangle 57"/>
          <p:cNvSpPr/>
          <p:nvPr/>
        </p:nvSpPr>
        <p:spPr>
          <a:xfrm>
            <a:off x="6871007" y="5424643"/>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59" name="TextBox 58"/>
          <p:cNvSpPr txBox="1"/>
          <p:nvPr/>
        </p:nvSpPr>
        <p:spPr>
          <a:xfrm>
            <a:off x="7398685" y="5852271"/>
            <a:ext cx="1107131" cy="400110"/>
          </a:xfrm>
          <a:prstGeom prst="rect">
            <a:avLst/>
          </a:prstGeom>
          <a:noFill/>
        </p:spPr>
        <p:txBody>
          <a:bodyPr wrap="square" rtlCol="0">
            <a:spAutoFit/>
          </a:bodyPr>
          <a:lstStyle/>
          <a:p>
            <a:r>
              <a:rPr lang="en-US" sz="2000" dirty="0" err="1" smtClean="0">
                <a:latin typeface="Monaco" panose="020B0509030404040204" pitchFamily="49" charset="0"/>
              </a:rPr>
              <a:t>idx</a:t>
            </a:r>
            <a:r>
              <a:rPr lang="en-US" sz="2000" dirty="0" smtClean="0">
                <a:latin typeface="Monaco" panose="020B0509030404040204" pitchFamily="49" charset="0"/>
              </a:rPr>
              <a:t>&lt;a&gt;</a:t>
            </a:r>
            <a:endParaRPr lang="en-US" sz="2000" dirty="0">
              <a:latin typeface="Monaco" panose="020B0509030404040204" pitchFamily="49" charset="0"/>
            </a:endParaRPr>
          </a:p>
        </p:txBody>
      </p:sp>
      <p:sp>
        <p:nvSpPr>
          <p:cNvPr id="60" name="Rectangle 59"/>
          <p:cNvSpPr/>
          <p:nvPr/>
        </p:nvSpPr>
        <p:spPr>
          <a:xfrm>
            <a:off x="5059526" y="5867660"/>
            <a:ext cx="1242648" cy="369332"/>
          </a:xfrm>
          <a:prstGeom prst="rect">
            <a:avLst/>
          </a:prstGeom>
        </p:spPr>
        <p:txBody>
          <a:bodyPr wrap="none">
            <a:spAutoFit/>
          </a:bodyPr>
          <a:lstStyle/>
          <a:p>
            <a:r>
              <a:rPr lang="en-US" dirty="0">
                <a:latin typeface="Monaco" panose="020B0509030404040204" pitchFamily="49" charset="0"/>
              </a:rPr>
              <a:t>Type(</a:t>
            </a:r>
            <a:r>
              <a:rPr lang="en-US" dirty="0" err="1">
                <a:latin typeface="Monaco" panose="020B0509030404040204" pitchFamily="49" charset="0"/>
              </a:rPr>
              <a:t>i</a:t>
            </a:r>
            <a:r>
              <a:rPr lang="el-GR" baseline="-25000" dirty="0">
                <a:latin typeface="Monaco" panose="020B0509030404040204" pitchFamily="49" charset="0"/>
              </a:rPr>
              <a:t>2</a:t>
            </a:r>
            <a:r>
              <a:rPr lang="en-US" dirty="0" smtClean="0">
                <a:latin typeface="Monaco" panose="020B0509030404040204" pitchFamily="49" charset="0"/>
              </a:rPr>
              <a:t>)</a:t>
            </a:r>
            <a:endParaRPr lang="en-US" dirty="0"/>
          </a:p>
        </p:txBody>
      </p:sp>
      <p:sp>
        <p:nvSpPr>
          <p:cNvPr id="61" name="TextBox 60"/>
          <p:cNvSpPr txBox="1"/>
          <p:nvPr/>
        </p:nvSpPr>
        <p:spPr>
          <a:xfrm>
            <a:off x="3293165" y="5852271"/>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62" name="Rectangle 61"/>
          <p:cNvSpPr/>
          <p:nvPr/>
        </p:nvSpPr>
        <p:spPr>
          <a:xfrm>
            <a:off x="4791836" y="5867660"/>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63" name="Rectangle 62"/>
          <p:cNvSpPr/>
          <p:nvPr/>
        </p:nvSpPr>
        <p:spPr>
          <a:xfrm>
            <a:off x="6865381" y="5867660"/>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64" name="TextBox 63"/>
          <p:cNvSpPr txBox="1"/>
          <p:nvPr/>
        </p:nvSpPr>
        <p:spPr>
          <a:xfrm>
            <a:off x="7398685" y="4523220"/>
            <a:ext cx="1403570"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err="1" smtClean="0">
                <a:latin typeface="Monaco" panose="020B0509030404040204" pitchFamily="49" charset="0"/>
              </a:rPr>
              <a:t>i</a:t>
            </a:r>
            <a:r>
              <a:rPr lang="el-GR" sz="2000" baseline="-25000" dirty="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5" name="TextBox 64"/>
          <p:cNvSpPr txBox="1"/>
          <p:nvPr/>
        </p:nvSpPr>
        <p:spPr>
          <a:xfrm>
            <a:off x="5059526" y="4523220"/>
            <a:ext cx="1421682"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66" name="Rectangle 65"/>
          <p:cNvSpPr/>
          <p:nvPr/>
        </p:nvSpPr>
        <p:spPr>
          <a:xfrm>
            <a:off x="6873513" y="4538609"/>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19192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15" name="TextBox 14"/>
          <p:cNvSpPr txBox="1"/>
          <p:nvPr/>
        </p:nvSpPr>
        <p:spPr>
          <a:xfrm>
            <a:off x="4862151" y="3401568"/>
            <a:ext cx="4098969" cy="523220"/>
          </a:xfrm>
          <a:prstGeom prst="rect">
            <a:avLst/>
          </a:prstGeom>
          <a:noFill/>
        </p:spPr>
        <p:txBody>
          <a:bodyPr wrap="square" rtlCol="0">
            <a:spAutoFit/>
          </a:bodyPr>
          <a:lstStyle/>
          <a:p>
            <a:pPr algn="r"/>
            <a:r>
              <a:rPr lang="en-US" sz="2800" b="1" dirty="0" smtClean="0"/>
              <a:t>Generated constraints</a:t>
            </a:r>
            <a:endParaRPr lang="en-US" sz="2800" b="1" dirty="0"/>
          </a:p>
        </p:txBody>
      </p:sp>
      <p:sp>
        <p:nvSpPr>
          <p:cNvPr id="18" name="TextBox 17"/>
          <p:cNvSpPr txBox="1"/>
          <p:nvPr/>
        </p:nvSpPr>
        <p:spPr>
          <a:xfrm>
            <a:off x="4862150" y="2401511"/>
            <a:ext cx="4098970" cy="523220"/>
          </a:xfrm>
          <a:prstGeom prst="rect">
            <a:avLst/>
          </a:prstGeom>
          <a:noFill/>
        </p:spPr>
        <p:txBody>
          <a:bodyPr wrap="square" rtlCol="0">
            <a:spAutoFit/>
          </a:bodyPr>
          <a:lstStyle/>
          <a:p>
            <a:pPr algn="r"/>
            <a:r>
              <a:rPr lang="en-US" sz="2800" b="1" dirty="0" smtClean="0"/>
              <a:t>Loop condition</a:t>
            </a:r>
            <a:endParaRPr lang="en-US" sz="2800" b="1" dirty="0"/>
          </a:p>
        </p:txBody>
      </p:sp>
      <p:sp>
        <p:nvSpPr>
          <p:cNvPr id="20" name="Rectangle 19"/>
          <p:cNvSpPr/>
          <p:nvPr/>
        </p:nvSpPr>
        <p:spPr>
          <a:xfrm>
            <a:off x="655911" y="1267694"/>
            <a:ext cx="3642120" cy="16997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smtClean="0">
                <a:solidFill>
                  <a:schemeClr val="tx1"/>
                </a:solidFill>
                <a:latin typeface="Monaco" panose="020B0509030404040204" pitchFamily="49" charset="0"/>
              </a:rPr>
              <a:t>i</a:t>
            </a:r>
            <a:r>
              <a:rPr lang="en-US" baseline="-25000" dirty="0" smtClean="0">
                <a:solidFill>
                  <a:schemeClr val="tx1"/>
                </a:solidFill>
                <a:latin typeface="Monaco" panose="020B0509030404040204" pitchFamily="49" charset="0"/>
              </a:rPr>
              <a:t>1</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accent5">
                    <a:lumMod val="75000"/>
                  </a:schemeClr>
                </a:solidFill>
                <a:latin typeface="Monaco" panose="020B0509030404040204" pitchFamily="49" charset="0"/>
              </a:rPr>
              <a:t>number</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v</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0</a:t>
            </a:r>
            <a:r>
              <a:rPr lang="en-US" dirty="0" smtClean="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a:p>
            <a:pPr>
              <a:lnSpc>
                <a:spcPct val="150000"/>
              </a:lnSpc>
            </a:pPr>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2</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accent5">
                    <a:lumMod val="75000"/>
                  </a:schemeClr>
                </a:solidFill>
                <a:latin typeface="Monaco" panose="020B0509030404040204" pitchFamily="49" charset="0"/>
              </a:rPr>
              <a:t>number</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0</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v</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a:p>
            <a:pPr>
              <a:lnSpc>
                <a:spcPct val="150000"/>
              </a:lnSpc>
            </a:pPr>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3</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accent5">
                    <a:lumMod val="75000"/>
                  </a:schemeClr>
                </a:solidFill>
                <a:latin typeface="Monaco" panose="020B0509030404040204" pitchFamily="49" charset="0"/>
              </a:rPr>
              <a:t>number</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v</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2</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1</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p>
          <a:p>
            <a:pPr>
              <a:lnSpc>
                <a:spcPct val="150000"/>
              </a:lnSpc>
            </a:pPr>
            <a:r>
              <a:rPr lang="en-US" dirty="0">
                <a:solidFill>
                  <a:schemeClr val="tx1"/>
                </a:solidFill>
                <a:latin typeface="Monaco" panose="020B0509030404040204" pitchFamily="49" charset="0"/>
              </a:rPr>
              <a:t>i</a:t>
            </a:r>
            <a:r>
              <a:rPr lang="en-US" baseline="-25000" dirty="0">
                <a:solidFill>
                  <a:schemeClr val="tx1"/>
                </a:solidFill>
                <a:latin typeface="Monaco" panose="020B0509030404040204" pitchFamily="49" charset="0"/>
              </a:rPr>
              <a:t>4</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accent5">
                    <a:lumMod val="75000"/>
                  </a:schemeClr>
                </a:solidFill>
                <a:latin typeface="Monaco" panose="020B0509030404040204" pitchFamily="49" charset="0"/>
              </a:rPr>
              <a:t>number</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v</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len</a:t>
            </a:r>
            <a:r>
              <a:rPr lang="en-US" dirty="0">
                <a:solidFill>
                  <a:schemeClr val="tx1"/>
                </a:solidFill>
                <a:latin typeface="Symbol" panose="05050102010706020507" pitchFamily="18" charset="2"/>
              </a:rPr>
              <a:t> </a:t>
            </a:r>
            <a:r>
              <a:rPr lang="en-US" dirty="0">
                <a:solidFill>
                  <a:schemeClr val="tx1"/>
                </a:solidFill>
                <a:latin typeface="Monaco" panose="020B0509030404040204" pitchFamily="49" charset="0"/>
              </a:rPr>
              <a:t>a</a:t>
            </a:r>
            <a:r>
              <a:rPr lang="en-US" dirty="0">
                <a:solidFill>
                  <a:schemeClr val="tx1"/>
                </a:solidFill>
                <a:latin typeface="Symbol" panose="05050102010706020507" pitchFamily="18" charset="2"/>
              </a:rPr>
              <a:t> </a:t>
            </a:r>
            <a:r>
              <a:rPr lang="en-US" dirty="0" smtClean="0">
                <a:solidFill>
                  <a:schemeClr val="tx1"/>
                </a:solidFill>
                <a:latin typeface="Monaco" panose="020B0509030404040204" pitchFamily="49" charset="0"/>
              </a:rPr>
              <a:t>}</a:t>
            </a:r>
            <a:endParaRPr lang="en-US" dirty="0">
              <a:latin typeface="Monaco" panose="020B0509030404040204" pitchFamily="49" charset="0"/>
            </a:endParaRPr>
          </a:p>
        </p:txBody>
      </p:sp>
      <p:pic>
        <p:nvPicPr>
          <p:cNvPr id="22" name="Picture 21" descr="E:\fppt\template\arrows\arrow4.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891317" flipH="1">
            <a:off x="1457362" y="3276141"/>
            <a:ext cx="1693784" cy="12866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E:\fppt\template\arrows\arrow4.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713349" flipH="1">
            <a:off x="4541354" y="2831407"/>
            <a:ext cx="1719782" cy="13063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956850" y="3401568"/>
            <a:ext cx="2737538" cy="707886"/>
          </a:xfrm>
          <a:prstGeom prst="rect">
            <a:avLst/>
          </a:prstGeom>
          <a:noFill/>
        </p:spPr>
        <p:txBody>
          <a:bodyPr wrap="square" rtlCol="0">
            <a:spAutoFit/>
          </a:bodyPr>
          <a:lstStyle/>
          <a:p>
            <a:pPr algn="ctr"/>
            <a:r>
              <a:rPr lang="en-US" sz="4000" dirty="0" smtClean="0">
                <a:solidFill>
                  <a:schemeClr val="accent1">
                    <a:lumMod val="50000"/>
                  </a:schemeClr>
                </a:solidFill>
              </a:rPr>
              <a:t>Substitute</a:t>
            </a:r>
            <a:endParaRPr lang="en-US" sz="4000" b="1" dirty="0">
              <a:solidFill>
                <a:schemeClr val="accent1">
                  <a:lumMod val="50000"/>
                </a:schemeClr>
              </a:solidFill>
            </a:endParaRPr>
          </a:p>
        </p:txBody>
      </p:sp>
      <p:sp>
        <p:nvSpPr>
          <p:cNvPr id="25" name="Rectangle 24"/>
          <p:cNvSpPr/>
          <p:nvPr/>
        </p:nvSpPr>
        <p:spPr>
          <a:xfrm>
            <a:off x="6504459" y="2401511"/>
            <a:ext cx="2493700" cy="8691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42</a:t>
            </a:fld>
            <a:endParaRPr lang="en-US"/>
          </a:p>
        </p:txBody>
      </p:sp>
      <p:sp>
        <p:nvSpPr>
          <p:cNvPr id="26" name="TextBox 25"/>
          <p:cNvSpPr txBox="1"/>
          <p:nvPr/>
        </p:nvSpPr>
        <p:spPr>
          <a:xfrm>
            <a:off x="5059526" y="4080203"/>
            <a:ext cx="1315605"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smtClean="0">
                <a:solidFill>
                  <a:srgbClr val="0000CF"/>
                </a:solidFill>
                <a:latin typeface="Monaco" panose="020B0509030404040204" pitchFamily="49" charset="0"/>
              </a:rPr>
              <a:t>0</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0" name="TextBox 29"/>
          <p:cNvSpPr txBox="1"/>
          <p:nvPr/>
        </p:nvSpPr>
        <p:spPr>
          <a:xfrm>
            <a:off x="7398685" y="4080203"/>
            <a:ext cx="1438364"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1" name="Rectangle 40"/>
          <p:cNvSpPr/>
          <p:nvPr/>
        </p:nvSpPr>
        <p:spPr>
          <a:xfrm>
            <a:off x="6873513" y="4095592"/>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29" name="TextBox 28"/>
          <p:cNvSpPr txBox="1"/>
          <p:nvPr/>
        </p:nvSpPr>
        <p:spPr>
          <a:xfrm>
            <a:off x="3293165" y="4966237"/>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32" name="TextBox 31"/>
          <p:cNvSpPr txBox="1"/>
          <p:nvPr/>
        </p:nvSpPr>
        <p:spPr>
          <a:xfrm>
            <a:off x="5059526" y="4966237"/>
            <a:ext cx="1421259"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3" name="Rectangle 32"/>
          <p:cNvSpPr/>
          <p:nvPr/>
        </p:nvSpPr>
        <p:spPr>
          <a:xfrm>
            <a:off x="4791836" y="4981626"/>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34" name="TextBox 33"/>
          <p:cNvSpPr txBox="1"/>
          <p:nvPr/>
        </p:nvSpPr>
        <p:spPr>
          <a:xfrm>
            <a:off x="7398685" y="4966237"/>
            <a:ext cx="1381116"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3" name="Rectangle 42"/>
          <p:cNvSpPr/>
          <p:nvPr/>
        </p:nvSpPr>
        <p:spPr>
          <a:xfrm>
            <a:off x="6873513" y="4981626"/>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27" name="TextBox 26"/>
          <p:cNvSpPr txBox="1"/>
          <p:nvPr/>
        </p:nvSpPr>
        <p:spPr>
          <a:xfrm>
            <a:off x="7398685" y="5409254"/>
            <a:ext cx="1416343"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3</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35" name="Rectangle 34"/>
          <p:cNvSpPr/>
          <p:nvPr/>
        </p:nvSpPr>
        <p:spPr>
          <a:xfrm>
            <a:off x="5059526" y="5424643"/>
            <a:ext cx="1749197" cy="369332"/>
          </a:xfrm>
          <a:prstGeom prst="rect">
            <a:avLst/>
          </a:prstGeom>
        </p:spPr>
        <p:txBody>
          <a:bodyPr wrap="none">
            <a:spAutoFit/>
          </a:bodyPr>
          <a:lstStyle/>
          <a:p>
            <a:r>
              <a:rPr lang="en-US" dirty="0" smtClean="0">
                <a:latin typeface="Monaco" panose="020B0509030404040204" pitchFamily="49" charset="0"/>
              </a:rPr>
              <a:t>Type(</a:t>
            </a:r>
            <a:r>
              <a:rPr lang="en-US" dirty="0" err="1" smtClean="0">
                <a:latin typeface="Monaco" panose="020B0509030404040204" pitchFamily="49" charset="0"/>
              </a:rPr>
              <a:t>i</a:t>
            </a:r>
            <a:r>
              <a:rPr lang="el-GR" baseline="-25000" dirty="0" smtClean="0">
                <a:latin typeface="Monaco" panose="020B0509030404040204" pitchFamily="49" charset="0"/>
              </a:rPr>
              <a:t>2 </a:t>
            </a:r>
            <a:r>
              <a:rPr lang="en-US" dirty="0" smtClean="0">
                <a:solidFill>
                  <a:srgbClr val="CE5C00"/>
                </a:solidFill>
                <a:latin typeface="Monaco" panose="020B0509030404040204" pitchFamily="49" charset="0"/>
              </a:rPr>
              <a:t>+</a:t>
            </a:r>
            <a:r>
              <a:rPr lang="el-GR" baseline="-25000" dirty="0">
                <a:latin typeface="Monaco" panose="020B0509030404040204" pitchFamily="49" charset="0"/>
              </a:rPr>
              <a:t> </a:t>
            </a:r>
            <a:r>
              <a:rPr lang="el-GR" dirty="0" smtClean="0">
                <a:latin typeface="Monaco" panose="020B0509030404040204" pitchFamily="49" charset="0"/>
              </a:rPr>
              <a:t>1</a:t>
            </a:r>
            <a:r>
              <a:rPr lang="en-US" dirty="0">
                <a:latin typeface="Monaco" panose="020B0509030404040204" pitchFamily="49" charset="0"/>
              </a:rPr>
              <a:t>)</a:t>
            </a:r>
            <a:endParaRPr lang="en-US" dirty="0"/>
          </a:p>
        </p:txBody>
      </p:sp>
      <p:sp>
        <p:nvSpPr>
          <p:cNvPr id="36" name="TextBox 35"/>
          <p:cNvSpPr txBox="1"/>
          <p:nvPr/>
        </p:nvSpPr>
        <p:spPr>
          <a:xfrm>
            <a:off x="3293165" y="5409254"/>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37" name="Rectangle 36"/>
          <p:cNvSpPr/>
          <p:nvPr/>
        </p:nvSpPr>
        <p:spPr>
          <a:xfrm>
            <a:off x="4791836" y="5424643"/>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44" name="Rectangle 43"/>
          <p:cNvSpPr/>
          <p:nvPr/>
        </p:nvSpPr>
        <p:spPr>
          <a:xfrm>
            <a:off x="6871007" y="5424643"/>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28" name="TextBox 27"/>
          <p:cNvSpPr txBox="1"/>
          <p:nvPr/>
        </p:nvSpPr>
        <p:spPr>
          <a:xfrm>
            <a:off x="7398685" y="5852271"/>
            <a:ext cx="1107131" cy="400110"/>
          </a:xfrm>
          <a:prstGeom prst="rect">
            <a:avLst/>
          </a:prstGeom>
          <a:noFill/>
        </p:spPr>
        <p:txBody>
          <a:bodyPr wrap="square" rtlCol="0">
            <a:spAutoFit/>
          </a:bodyPr>
          <a:lstStyle/>
          <a:p>
            <a:r>
              <a:rPr lang="en-US" sz="2000" dirty="0" err="1" smtClean="0">
                <a:latin typeface="Monaco" panose="020B0509030404040204" pitchFamily="49" charset="0"/>
              </a:rPr>
              <a:t>idx</a:t>
            </a:r>
            <a:r>
              <a:rPr lang="en-US" sz="2000" dirty="0" smtClean="0">
                <a:latin typeface="Monaco" panose="020B0509030404040204" pitchFamily="49" charset="0"/>
              </a:rPr>
              <a:t>&lt;a&gt;</a:t>
            </a:r>
            <a:endParaRPr lang="en-US" sz="2000" dirty="0">
              <a:latin typeface="Monaco" panose="020B0509030404040204" pitchFamily="49" charset="0"/>
            </a:endParaRPr>
          </a:p>
        </p:txBody>
      </p:sp>
      <p:sp>
        <p:nvSpPr>
          <p:cNvPr id="38" name="Rectangle 37"/>
          <p:cNvSpPr/>
          <p:nvPr/>
        </p:nvSpPr>
        <p:spPr>
          <a:xfrm>
            <a:off x="5059526" y="5867660"/>
            <a:ext cx="1242648" cy="369332"/>
          </a:xfrm>
          <a:prstGeom prst="rect">
            <a:avLst/>
          </a:prstGeom>
        </p:spPr>
        <p:txBody>
          <a:bodyPr wrap="none">
            <a:spAutoFit/>
          </a:bodyPr>
          <a:lstStyle/>
          <a:p>
            <a:r>
              <a:rPr lang="en-US" dirty="0">
                <a:latin typeface="Monaco" panose="020B0509030404040204" pitchFamily="49" charset="0"/>
              </a:rPr>
              <a:t>Type(</a:t>
            </a:r>
            <a:r>
              <a:rPr lang="en-US" dirty="0" err="1">
                <a:latin typeface="Monaco" panose="020B0509030404040204" pitchFamily="49" charset="0"/>
              </a:rPr>
              <a:t>i</a:t>
            </a:r>
            <a:r>
              <a:rPr lang="el-GR" baseline="-25000" dirty="0">
                <a:latin typeface="Monaco" panose="020B0509030404040204" pitchFamily="49" charset="0"/>
              </a:rPr>
              <a:t>2</a:t>
            </a:r>
            <a:r>
              <a:rPr lang="en-US" dirty="0" smtClean="0">
                <a:latin typeface="Monaco" panose="020B0509030404040204" pitchFamily="49" charset="0"/>
              </a:rPr>
              <a:t>)</a:t>
            </a:r>
            <a:endParaRPr lang="en-US" dirty="0"/>
          </a:p>
        </p:txBody>
      </p:sp>
      <p:sp>
        <p:nvSpPr>
          <p:cNvPr id="39" name="TextBox 38"/>
          <p:cNvSpPr txBox="1"/>
          <p:nvPr/>
        </p:nvSpPr>
        <p:spPr>
          <a:xfrm>
            <a:off x="3293165" y="5852271"/>
            <a:ext cx="1573659" cy="400110"/>
          </a:xfrm>
          <a:prstGeom prst="rect">
            <a:avLst/>
          </a:prstGeom>
          <a:noFill/>
        </p:spPr>
        <p:txBody>
          <a:bodyPr wrap="square" rtlCol="0">
            <a:spAutoFit/>
          </a:bodyPr>
          <a:lstStyle/>
          <a:p>
            <a:pPr algn="r"/>
            <a:r>
              <a:rPr lang="en-US" sz="2000" dirty="0" err="1" smtClean="0">
                <a:latin typeface="Monaco" panose="020B0509030404040204" pitchFamily="49" charset="0"/>
              </a:rPr>
              <a:t>loop_cond</a:t>
            </a:r>
            <a:endParaRPr lang="en-US" sz="2000" dirty="0">
              <a:latin typeface="Monaco" panose="020B0509030404040204" pitchFamily="49" charset="0"/>
            </a:endParaRPr>
          </a:p>
        </p:txBody>
      </p:sp>
      <p:sp>
        <p:nvSpPr>
          <p:cNvPr id="40" name="Rectangle 39"/>
          <p:cNvSpPr/>
          <p:nvPr/>
        </p:nvSpPr>
        <p:spPr>
          <a:xfrm>
            <a:off x="4791836" y="5867660"/>
            <a:ext cx="340158" cy="369332"/>
          </a:xfrm>
          <a:prstGeom prst="rect">
            <a:avLst/>
          </a:prstGeom>
        </p:spPr>
        <p:txBody>
          <a:bodyPr wrap="none">
            <a:spAutoFit/>
          </a:bodyPr>
          <a:lstStyle/>
          <a:p>
            <a:r>
              <a:rPr lang="en-US" dirty="0">
                <a:latin typeface="Monaco" panose="020B0509030404040204" pitchFamily="49" charset="0"/>
              </a:rPr>
              <a:t>⊢</a:t>
            </a:r>
            <a:endParaRPr lang="en-US" dirty="0"/>
          </a:p>
        </p:txBody>
      </p:sp>
      <p:sp>
        <p:nvSpPr>
          <p:cNvPr id="45" name="Rectangle 44"/>
          <p:cNvSpPr/>
          <p:nvPr/>
        </p:nvSpPr>
        <p:spPr>
          <a:xfrm>
            <a:off x="6865381" y="5867660"/>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
        <p:nvSpPr>
          <p:cNvPr id="46" name="TextBox 45"/>
          <p:cNvSpPr txBox="1"/>
          <p:nvPr/>
        </p:nvSpPr>
        <p:spPr>
          <a:xfrm>
            <a:off x="4967306" y="2870543"/>
            <a:ext cx="3834949"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smtClean="0">
                <a:latin typeface="Monaco" panose="020B0509030404040204" pitchFamily="49" charset="0"/>
              </a:rPr>
              <a:t>2</a:t>
            </a:r>
            <a:r>
              <a:rPr lang="en-US" sz="2000" dirty="0" smtClean="0">
                <a:latin typeface="Monaco" panose="020B0509030404040204" pitchFamily="49" charset="0"/>
              </a:rPr>
              <a:t> &lt; len</a:t>
            </a:r>
            <a:r>
              <a:rPr lang="en-US" sz="2000" dirty="0" smtClean="0">
                <a:latin typeface="Symbol" panose="05050102010706020507" pitchFamily="18" charset="2"/>
              </a:rPr>
              <a:t> </a:t>
            </a:r>
            <a:r>
              <a:rPr lang="en-US" sz="2000" dirty="0" smtClean="0">
                <a:latin typeface="Monaco" panose="020B0509030404040204" pitchFamily="49" charset="0"/>
              </a:rPr>
              <a:t>a</a:t>
            </a:r>
            <a:endParaRPr lang="en-US" sz="2000" dirty="0">
              <a:latin typeface="Monaco" panose="020B0509030404040204" pitchFamily="49" charset="0"/>
            </a:endParaRPr>
          </a:p>
        </p:txBody>
      </p:sp>
      <p:sp>
        <p:nvSpPr>
          <p:cNvPr id="31" name="TextBox 30"/>
          <p:cNvSpPr txBox="1"/>
          <p:nvPr/>
        </p:nvSpPr>
        <p:spPr>
          <a:xfrm>
            <a:off x="7398685" y="4523220"/>
            <a:ext cx="1403570" cy="400110"/>
          </a:xfrm>
          <a:prstGeom prst="rect">
            <a:avLst/>
          </a:prstGeom>
          <a:noFill/>
        </p:spPr>
        <p:txBody>
          <a:bodyPr wrap="square" rtlCol="0">
            <a:spAutoFit/>
          </a:bodyPr>
          <a:lstStyle/>
          <a:p>
            <a:r>
              <a:rPr lang="en-US" sz="2000" dirty="0" smtClean="0">
                <a:latin typeface="Monaco" panose="020B0509030404040204" pitchFamily="49" charset="0"/>
              </a:rPr>
              <a:t>Type(</a:t>
            </a:r>
            <a:r>
              <a:rPr lang="en-US" sz="2000" dirty="0" err="1" smtClean="0">
                <a:latin typeface="Monaco" panose="020B0509030404040204" pitchFamily="49" charset="0"/>
              </a:rPr>
              <a:t>i</a:t>
            </a:r>
            <a:r>
              <a:rPr lang="el-GR" sz="2000" baseline="-25000" dirty="0">
                <a:latin typeface="Monaco" panose="020B0509030404040204" pitchFamily="49" charset="0"/>
              </a:rPr>
              <a:t>2</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7" name="TextBox 46"/>
          <p:cNvSpPr txBox="1"/>
          <p:nvPr/>
        </p:nvSpPr>
        <p:spPr>
          <a:xfrm>
            <a:off x="5059526" y="4523220"/>
            <a:ext cx="1421682" cy="400110"/>
          </a:xfrm>
          <a:prstGeom prst="rect">
            <a:avLst/>
          </a:prstGeom>
          <a:noFill/>
        </p:spPr>
        <p:txBody>
          <a:bodyPr wrap="square" rtlCol="0">
            <a:spAutoFit/>
          </a:bodyPr>
          <a:lstStyle/>
          <a:p>
            <a:r>
              <a:rPr lang="en-US" sz="2000" dirty="0" smtClean="0">
                <a:latin typeface="Monaco" panose="020B0509030404040204" pitchFamily="49" charset="0"/>
              </a:rPr>
              <a:t>Type(i</a:t>
            </a:r>
            <a:r>
              <a:rPr lang="en-US" sz="2000" baseline="-25000" dirty="0" smtClean="0">
                <a:latin typeface="Monaco" panose="020B0509030404040204" pitchFamily="49" charset="0"/>
              </a:rPr>
              <a:t>1</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48" name="Rectangle 47"/>
          <p:cNvSpPr/>
          <p:nvPr/>
        </p:nvSpPr>
        <p:spPr>
          <a:xfrm>
            <a:off x="6873513" y="4538609"/>
            <a:ext cx="460382" cy="369332"/>
          </a:xfrm>
          <a:prstGeom prst="rect">
            <a:avLst/>
          </a:prstGeom>
        </p:spPr>
        <p:txBody>
          <a:bodyPr wrap="none">
            <a:spAutoFit/>
          </a:bodyPr>
          <a:lstStyle/>
          <a:p>
            <a:r>
              <a:rPr lang="en-US" dirty="0">
                <a:latin typeface="Monaco" panose="020B0509030404040204" pitchFamily="49" charset="0"/>
              </a:rPr>
              <a:t>&lt;:</a:t>
            </a:r>
            <a:endParaRPr lang="en-US" dirty="0"/>
          </a:p>
        </p:txBody>
      </p:sp>
    </p:spTree>
    <p:extLst>
      <p:ext uri="{BB962C8B-B14F-4D97-AF65-F5344CB8AC3E}">
        <p14:creationId xmlns:p14="http://schemas.microsoft.com/office/powerpoint/2010/main" val="420387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9" name="TextBox 8"/>
          <p:cNvSpPr txBox="1"/>
          <p:nvPr/>
        </p:nvSpPr>
        <p:spPr>
          <a:xfrm>
            <a:off x="2084832" y="4402063"/>
            <a:ext cx="6876288" cy="400110"/>
          </a:xfrm>
          <a:prstGeom prst="rect">
            <a:avLst/>
          </a:prstGeom>
          <a:noFill/>
        </p:spPr>
        <p:txBody>
          <a:bodyPr wrap="square" rtlCol="0">
            <a:spAutoFit/>
          </a:bodyPr>
          <a:lstStyle/>
          <a:p>
            <a:pPr algn="r"/>
            <a:r>
              <a:rPr lang="en-US" sz="2000" dirty="0">
                <a:latin typeface="Monaco" panose="020B0509030404040204" pitchFamily="49" charset="0"/>
              </a:rPr>
              <a:t>{</a:t>
            </a:r>
            <a:r>
              <a:rPr lang="en-US" sz="2000" dirty="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latin typeface="Monaco" panose="020B0509030404040204" pitchFamily="49" charset="0"/>
              </a:rPr>
              <a:t>} &lt;: </a:t>
            </a:r>
            <a:r>
              <a:rPr lang="en-US" sz="2000" dirty="0">
                <a:latin typeface="Monaco" panose="020B0509030404040204" pitchFamily="49" charset="0"/>
              </a:rPr>
              <a:t>{</a:t>
            </a:r>
            <a:r>
              <a:rPr lang="en-US" sz="2000" dirty="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4" name="TextBox 13"/>
          <p:cNvSpPr txBox="1"/>
          <p:nvPr/>
        </p:nvSpPr>
        <p:spPr>
          <a:xfrm>
            <a:off x="850392" y="3932593"/>
            <a:ext cx="8110728" cy="400110"/>
          </a:xfrm>
          <a:prstGeom prst="rect">
            <a:avLst/>
          </a:prstGeom>
          <a:noFill/>
        </p:spPr>
        <p:txBody>
          <a:bodyPr wrap="square" rtlCol="0">
            <a:spAutoFit/>
          </a:bodyPr>
          <a:lstStyle/>
          <a:p>
            <a:pPr algn="r"/>
            <a:r>
              <a:rPr lang="en-US" sz="2000" dirty="0">
                <a:latin typeface="Monaco" panose="020B0509030404040204" pitchFamily="49" charset="0"/>
              </a:rPr>
              <a:t>{</a:t>
            </a:r>
            <a:r>
              <a:rPr lang="en-US" sz="2000" dirty="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latin typeface="Monaco" panose="020B0509030404040204" pitchFamily="49" charset="0"/>
              </a:rPr>
              <a:t>} &lt;: {</a:t>
            </a:r>
            <a:r>
              <a:rPr lang="en-US" sz="2000" dirty="0" smtClean="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6" name="TextBox 15"/>
          <p:cNvSpPr txBox="1"/>
          <p:nvPr/>
        </p:nvSpPr>
        <p:spPr>
          <a:xfrm>
            <a:off x="310896" y="5340751"/>
            <a:ext cx="8650224"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smtClean="0">
                <a:latin typeface="Monaco" panose="020B0509030404040204" pitchFamily="49" charset="0"/>
              </a:rPr>
              <a:t>⊢</a:t>
            </a:r>
            <a:r>
              <a:rPr lang="en-US" sz="2000" dirty="0" smtClean="0">
                <a:latin typeface="Symbol" panose="05050102010706020507" pitchFamily="18" charset="2"/>
              </a:rPr>
              <a:t> </a:t>
            </a:r>
            <a:r>
              <a:rPr lang="en-US" sz="2000" dirty="0" smtClean="0">
                <a:latin typeface="Monaco" panose="020B0509030404040204" pitchFamily="49" charset="0"/>
              </a:rPr>
              <a:t>{</a:t>
            </a:r>
            <a:r>
              <a:rPr lang="en-US" sz="2000" dirty="0" smtClean="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 </a:t>
            </a:r>
            <a:r>
              <a:rPr lang="en-US" sz="2000" dirty="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a:latin typeface="Monaco" panose="020B0509030404040204" pitchFamily="49" charset="0"/>
              </a:rPr>
              <a:t>}</a:t>
            </a:r>
            <a:r>
              <a:rPr lang="en-US" sz="2000" dirty="0" smtClean="0">
                <a:latin typeface="Monaco" panose="020B0509030404040204" pitchFamily="49" charset="0"/>
              </a:rPr>
              <a:t> &lt;: </a:t>
            </a:r>
            <a:r>
              <a:rPr lang="en-US" sz="2000" dirty="0">
                <a:latin typeface="Monaco" panose="020B0509030404040204" pitchFamily="49" charset="0"/>
              </a:rPr>
              <a:t>{</a:t>
            </a:r>
            <a:r>
              <a:rPr lang="en-US" sz="2000" dirty="0">
                <a:latin typeface="Symbol" panose="05050102010706020507" pitchFamily="18" charset="2"/>
              </a:rPr>
              <a:t> </a:t>
            </a:r>
            <a:r>
              <a:rPr lang="en-US" sz="2000" dirty="0" err="1"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a:t>
            </a:r>
            <a:r>
              <a:rPr lang="en-US" sz="2000" dirty="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a:latin typeface="Monaco" panose="020B0509030404040204" pitchFamily="49" charset="0"/>
              </a:rPr>
              <a:t>}</a:t>
            </a:r>
          </a:p>
        </p:txBody>
      </p:sp>
      <p:sp>
        <p:nvSpPr>
          <p:cNvPr id="10" name="TextBox 9"/>
          <p:cNvSpPr txBox="1"/>
          <p:nvPr/>
        </p:nvSpPr>
        <p:spPr>
          <a:xfrm>
            <a:off x="512064" y="5809969"/>
            <a:ext cx="8449056"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latin typeface="Monaco" panose="020B0509030404040204" pitchFamily="49" charset="0"/>
              </a:rPr>
              <a:t>} &lt;:</a:t>
            </a:r>
            <a:r>
              <a:rPr lang="en-US" sz="2000" dirty="0">
                <a:latin typeface="Monaco" panose="020B0509030404040204" pitchFamily="49" charset="0"/>
              </a:rPr>
              <a:t> {</a:t>
            </a:r>
            <a:r>
              <a:rPr lang="en-US" sz="2000" dirty="0">
                <a:latin typeface="Symbol" panose="05050102010706020507" pitchFamily="18" charset="2"/>
              </a:rPr>
              <a:t> </a:t>
            </a:r>
            <a:r>
              <a:rPr lang="en-US" sz="2000" dirty="0">
                <a:solidFill>
                  <a:schemeClr val="accent5">
                    <a:lumMod val="75000"/>
                  </a:schemeClr>
                </a:solidFill>
                <a:latin typeface="Monaco" panose="020B0509030404040204" pitchFamily="49" charset="0"/>
              </a:rPr>
              <a:t>num</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smtClean="0">
                <a:latin typeface="Monaco" panose="020B0509030404040204" pitchFamily="49" charset="0"/>
              </a:rPr>
              <a:t>&lt;</a:t>
            </a:r>
            <a:r>
              <a:rPr lang="en-US" sz="2000" dirty="0" smtClean="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a:latin typeface="Monaco" panose="020B0509030404040204" pitchFamily="49" charset="0"/>
              </a:rPr>
              <a:t>} </a:t>
            </a:r>
          </a:p>
        </p:txBody>
      </p:sp>
      <p:sp>
        <p:nvSpPr>
          <p:cNvPr id="17" name="TextBox 16"/>
          <p:cNvSpPr txBox="1"/>
          <p:nvPr/>
        </p:nvSpPr>
        <p:spPr>
          <a:xfrm>
            <a:off x="512064" y="4871533"/>
            <a:ext cx="8449056"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smtClean="0">
                <a:latin typeface="Monaco" panose="020B0509030404040204" pitchFamily="49" charset="0"/>
              </a:rPr>
              <a:t>⊢</a:t>
            </a:r>
            <a:r>
              <a:rPr lang="en-US" sz="2000" dirty="0" smtClean="0">
                <a:latin typeface="Symbol" panose="05050102010706020507" pitchFamily="18" charset="2"/>
              </a:rPr>
              <a:t> </a:t>
            </a:r>
            <a:r>
              <a:rPr lang="en-US" sz="2000" dirty="0" smtClean="0">
                <a:latin typeface="Monaco" panose="020B0509030404040204" pitchFamily="49" charset="0"/>
              </a:rPr>
              <a:t>{</a:t>
            </a:r>
            <a:r>
              <a:rPr lang="en-US" sz="2000" dirty="0" smtClean="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smtClean="0">
                <a:latin typeface="Monaco" panose="020B0509030404040204" pitchFamily="49" charset="0"/>
              </a:rPr>
              <a:t>| </a:t>
            </a:r>
            <a:r>
              <a:rPr lang="en-US" sz="2000" dirty="0">
                <a:latin typeface="Symbol" panose="05050102010706020507" pitchFamily="18" charset="2"/>
              </a:rPr>
              <a:t> </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smtClean="0">
                <a:latin typeface="Monaco" panose="020B0509030404040204" pitchFamily="49" charset="0"/>
              </a:rPr>
              <a:t>} &lt;: </a:t>
            </a:r>
            <a:r>
              <a:rPr lang="en-US" sz="2000" dirty="0">
                <a:latin typeface="Monaco" panose="020B0509030404040204" pitchFamily="49" charset="0"/>
              </a:rPr>
              <a:t>{</a:t>
            </a:r>
            <a:r>
              <a:rPr lang="en-US" sz="2000" dirty="0">
                <a:latin typeface="Symbol" panose="05050102010706020507" pitchFamily="18" charset="2"/>
              </a:rPr>
              <a:t> </a:t>
            </a:r>
            <a:r>
              <a:rPr lang="en-US" sz="2000" dirty="0" smtClean="0">
                <a:solidFill>
                  <a:schemeClr val="accent5">
                    <a:lumMod val="75000"/>
                  </a:schemeClr>
                </a:solidFill>
                <a:latin typeface="Monaco" panose="020B0509030404040204" pitchFamily="49" charset="0"/>
              </a:rPr>
              <a:t>num</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latin typeface="Monaco" panose="020B0509030404040204" pitchFamily="49" charset="0"/>
              </a:rPr>
              <a:t>}</a:t>
            </a:r>
            <a:endParaRPr lang="en-US" sz="2000" dirty="0">
              <a:latin typeface="Monaco" panose="020B0509030404040204" pitchFamily="49" charset="0"/>
            </a:endParaRPr>
          </a:p>
        </p:txBody>
      </p:sp>
      <p:sp>
        <p:nvSpPr>
          <p:cNvPr id="12" name="TextBox 11"/>
          <p:cNvSpPr txBox="1"/>
          <p:nvPr/>
        </p:nvSpPr>
        <p:spPr>
          <a:xfrm>
            <a:off x="64008" y="1686396"/>
            <a:ext cx="9143999" cy="707886"/>
          </a:xfrm>
          <a:prstGeom prst="rect">
            <a:avLst/>
          </a:prstGeom>
          <a:noFill/>
        </p:spPr>
        <p:txBody>
          <a:bodyPr wrap="square" rtlCol="0">
            <a:spAutoFit/>
          </a:bodyPr>
          <a:lstStyle/>
          <a:p>
            <a:pPr algn="ctr"/>
            <a:r>
              <a:rPr lang="en-US" sz="4000" dirty="0" smtClean="0">
                <a:solidFill>
                  <a:schemeClr val="accent1">
                    <a:lumMod val="50000"/>
                  </a:schemeClr>
                </a:solidFill>
              </a:rPr>
              <a:t>After substitution</a:t>
            </a:r>
            <a:endParaRPr lang="en-US" sz="4000" b="1" dirty="0">
              <a:solidFill>
                <a:schemeClr val="accent1">
                  <a:lumMod val="50000"/>
                </a:schemeClr>
              </a:solidFill>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43</a:t>
            </a:fld>
            <a:endParaRPr lang="en-US"/>
          </a:p>
        </p:txBody>
      </p:sp>
    </p:spTree>
    <p:extLst>
      <p:ext uri="{BB962C8B-B14F-4D97-AF65-F5344CB8AC3E}">
        <p14:creationId xmlns:p14="http://schemas.microsoft.com/office/powerpoint/2010/main" val="377641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79138"/>
            <a:ext cx="9143999" cy="584775"/>
          </a:xfrm>
          <a:prstGeom prst="rect">
            <a:avLst/>
          </a:prstGeom>
          <a:noFill/>
        </p:spPr>
        <p:txBody>
          <a:bodyPr wrap="square" rtlCol="0">
            <a:spAutoFit/>
          </a:bodyPr>
          <a:lstStyle/>
          <a:p>
            <a:pPr algn="ctr"/>
            <a:r>
              <a:rPr lang="en-US" sz="3200" dirty="0"/>
              <a:t>Subtyping Constraints</a:t>
            </a:r>
            <a:endParaRPr lang="en-US" sz="3200" b="1" dirty="0">
              <a:solidFill>
                <a:schemeClr val="bg1"/>
              </a:solidFill>
            </a:endParaRPr>
          </a:p>
        </p:txBody>
      </p:sp>
      <p:sp>
        <p:nvSpPr>
          <p:cNvPr id="9" name="TextBox 8"/>
          <p:cNvSpPr txBox="1"/>
          <p:nvPr/>
        </p:nvSpPr>
        <p:spPr>
          <a:xfrm>
            <a:off x="2084832" y="4402063"/>
            <a:ext cx="6876288" cy="400110"/>
          </a:xfrm>
          <a:prstGeom prst="rect">
            <a:avLst/>
          </a:prstGeom>
          <a:noFill/>
        </p:spPr>
        <p:txBody>
          <a:bodyPr wrap="square" rtlCol="0">
            <a:spAutoFit/>
          </a:bodyPr>
          <a:lstStyle/>
          <a:p>
            <a:pPr algn="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     </a:t>
            </a:r>
            <a:r>
              <a:rPr lang="en-US" sz="2000" dirty="0" smtClean="0">
                <a:solidFill>
                  <a:schemeClr val="bg1"/>
                </a:solidFill>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 &lt;: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a:t>
            </a:r>
            <a:endParaRPr lang="en-US" sz="2000" dirty="0">
              <a:solidFill>
                <a:schemeClr val="bg1"/>
              </a:solidFill>
              <a:latin typeface="Monaco" panose="020B0509030404040204" pitchFamily="49" charset="0"/>
            </a:endParaRPr>
          </a:p>
        </p:txBody>
      </p:sp>
      <p:sp>
        <p:nvSpPr>
          <p:cNvPr id="14" name="TextBox 13"/>
          <p:cNvSpPr txBox="1"/>
          <p:nvPr/>
        </p:nvSpPr>
        <p:spPr>
          <a:xfrm>
            <a:off x="850392" y="3932593"/>
            <a:ext cx="8110728" cy="400110"/>
          </a:xfrm>
          <a:prstGeom prst="rect">
            <a:avLst/>
          </a:prstGeom>
          <a:noFill/>
        </p:spPr>
        <p:txBody>
          <a:bodyPr wrap="square" rtlCol="0">
            <a:spAutoFit/>
          </a:bodyPr>
          <a:lstStyle/>
          <a:p>
            <a:pPr algn="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     </a:t>
            </a:r>
            <a:r>
              <a:rPr lang="en-US" sz="2000" dirty="0" smtClean="0">
                <a:solidFill>
                  <a:schemeClr val="bg1"/>
                </a:solidFill>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 &lt;: {</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smtClean="0">
                <a:latin typeface="Monaco" panose="020B0509030404040204" pitchFamily="49" charset="0"/>
              </a:rPr>
              <a:t>     </a:t>
            </a:r>
            <a:r>
              <a:rPr lang="en-US" sz="2000" dirty="0" smtClean="0">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a:t>
            </a:r>
            <a:endParaRPr lang="en-US" sz="2000" dirty="0">
              <a:solidFill>
                <a:schemeClr val="bg1"/>
              </a:solidFill>
              <a:latin typeface="Monaco" panose="020B0509030404040204" pitchFamily="49" charset="0"/>
            </a:endParaRPr>
          </a:p>
        </p:txBody>
      </p:sp>
      <p:sp>
        <p:nvSpPr>
          <p:cNvPr id="16" name="TextBox 15"/>
          <p:cNvSpPr txBox="1"/>
          <p:nvPr/>
        </p:nvSpPr>
        <p:spPr>
          <a:xfrm>
            <a:off x="310896" y="5340751"/>
            <a:ext cx="8650224"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smtClean="0">
                <a:solidFill>
                  <a:schemeClr val="bg1"/>
                </a:solidFill>
                <a:latin typeface="Symbol" panose="05050102010706020507" pitchFamily="18" charset="2"/>
              </a:rPr>
              <a:t> </a:t>
            </a:r>
            <a:r>
              <a:rPr lang="en-US" sz="2000" dirty="0" err="1"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  </a:t>
            </a:r>
            <a:r>
              <a:rPr lang="en-US" sz="2000" dirty="0" smtClean="0">
                <a:solidFill>
                  <a:schemeClr val="bg1"/>
                </a:solidFill>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a:solidFill>
                  <a:schemeClr val="bg1"/>
                </a:solidFill>
                <a:latin typeface="Monaco" panose="020B0509030404040204" pitchFamily="49" charset="0"/>
              </a:rPr>
              <a:t>}</a:t>
            </a:r>
            <a:r>
              <a:rPr lang="en-US" sz="2000" dirty="0" smtClean="0">
                <a:solidFill>
                  <a:schemeClr val="bg1"/>
                </a:solidFill>
                <a:latin typeface="Monaco" panose="020B0509030404040204" pitchFamily="49" charset="0"/>
              </a:rPr>
              <a:t> &lt;: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m</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  </a:t>
            </a:r>
            <a:r>
              <a:rPr lang="en-US" sz="2000" dirty="0" smtClean="0">
                <a:solidFill>
                  <a:schemeClr val="bg1"/>
                </a:solidFill>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a:solidFill>
                  <a:schemeClr val="bg1"/>
                </a:solidFill>
                <a:latin typeface="Monaco" panose="020B0509030404040204" pitchFamily="49" charset="0"/>
              </a:rPr>
              <a:t>}</a:t>
            </a:r>
          </a:p>
        </p:txBody>
      </p:sp>
      <p:sp>
        <p:nvSpPr>
          <p:cNvPr id="10" name="TextBox 9"/>
          <p:cNvSpPr txBox="1"/>
          <p:nvPr/>
        </p:nvSpPr>
        <p:spPr>
          <a:xfrm>
            <a:off x="512064" y="5809969"/>
            <a:ext cx="8449056"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a:solidFill>
                  <a:schemeClr val="bg1"/>
                </a:solidFill>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 &lt;:</a:t>
            </a:r>
            <a:r>
              <a:rPr lang="en-US" sz="2000" dirty="0">
                <a:solidFill>
                  <a:schemeClr val="bg1"/>
                </a:solidFill>
                <a:latin typeface="Monaco" panose="020B0509030404040204" pitchFamily="49" charset="0"/>
              </a:rPr>
              <a:t> {</a:t>
            </a:r>
            <a:r>
              <a:rPr lang="en-US" sz="2000" dirty="0">
                <a:solidFill>
                  <a:schemeClr val="bg1"/>
                </a:solidFill>
                <a:latin typeface="Symbol" panose="05050102010706020507" pitchFamily="18" charset="2"/>
              </a:rPr>
              <a:t> </a:t>
            </a:r>
            <a:r>
              <a:rPr lang="en-US" sz="2000" dirty="0">
                <a:solidFill>
                  <a:schemeClr val="bg1"/>
                </a:solidFill>
                <a:latin typeface="Monaco" panose="020B0509030404040204" pitchFamily="49" charset="0"/>
              </a:rPr>
              <a:t>num</a:t>
            </a:r>
            <a:r>
              <a:rPr lang="en-US" sz="2000" dirty="0">
                <a:solidFill>
                  <a:schemeClr val="bg1"/>
                </a:solidFill>
                <a:latin typeface="Symbol" panose="05050102010706020507" pitchFamily="18" charset="2"/>
              </a:rPr>
              <a: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smtClean="0">
                <a:latin typeface="Monaco" panose="020B0509030404040204" pitchFamily="49" charset="0"/>
              </a:rPr>
              <a:t>&lt;</a:t>
            </a:r>
            <a:r>
              <a:rPr lang="en-US" sz="2000" dirty="0" smtClean="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a:solidFill>
                  <a:schemeClr val="bg1"/>
                </a:solidFill>
                <a:latin typeface="Monaco" panose="020B0509030404040204" pitchFamily="49" charset="0"/>
              </a:rPr>
              <a:t>}</a:t>
            </a:r>
            <a:r>
              <a:rPr lang="en-US" sz="2000" dirty="0">
                <a:latin typeface="Monaco" panose="020B0509030404040204" pitchFamily="49" charset="0"/>
              </a:rPr>
              <a:t> </a:t>
            </a:r>
          </a:p>
        </p:txBody>
      </p:sp>
      <p:sp>
        <p:nvSpPr>
          <p:cNvPr id="17" name="TextBox 16"/>
          <p:cNvSpPr txBox="1"/>
          <p:nvPr/>
        </p:nvSpPr>
        <p:spPr>
          <a:xfrm>
            <a:off x="512064" y="4871533"/>
            <a:ext cx="8449056" cy="400110"/>
          </a:xfrm>
          <a:prstGeom prst="rect">
            <a:avLst/>
          </a:prstGeom>
          <a:noFill/>
        </p:spPr>
        <p:txBody>
          <a:bodyPr wrap="square" rtlCol="0">
            <a:spAutoFit/>
          </a:bodyPr>
          <a:lstStyle/>
          <a:p>
            <a:pPr algn="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Monaco" panose="020B0509030404040204" pitchFamily="49" charset="0"/>
              </a:rPr>
              <a:t> &lt; len</a:t>
            </a:r>
            <a:r>
              <a:rPr lang="en-US" sz="2000" dirty="0">
                <a:latin typeface="Symbol" panose="05050102010706020507" pitchFamily="18" charset="2"/>
              </a:rPr>
              <a:t> </a:t>
            </a:r>
            <a:r>
              <a:rPr lang="en-US" sz="2000" dirty="0" smtClean="0">
                <a:latin typeface="Monaco" panose="020B0509030404040204" pitchFamily="49" charset="0"/>
              </a:rPr>
              <a:t>a</a:t>
            </a:r>
            <a:r>
              <a:rPr lang="en-US" sz="2000" dirty="0" smtClean="0">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a:t>
            </a:r>
            <a:r>
              <a:rPr lang="en-US" sz="2000" dirty="0" smtClean="0">
                <a:solidFill>
                  <a:schemeClr val="bg1"/>
                </a:solidFill>
                <a:latin typeface="Symbol" panose="05050102010706020507" pitchFamily="18" charset="2"/>
              </a:rPr>
              <a:t> </a:t>
            </a:r>
            <a:r>
              <a:rPr lang="en-US" sz="2000" dirty="0" err="1" smtClean="0">
                <a:solidFill>
                  <a:schemeClr val="bg1"/>
                </a:solidFill>
                <a:latin typeface="Monaco" panose="020B0509030404040204" pitchFamily="49" charset="0"/>
              </a:rPr>
              <a:t>num</a:t>
            </a:r>
            <a:r>
              <a:rPr lang="en-US" sz="2000" dirty="0">
                <a:latin typeface="Symbol" panose="05050102010706020507" pitchFamily="18" charset="2"/>
              </a:rPr>
              <a:t> </a:t>
            </a:r>
            <a:r>
              <a:rPr lang="en-US" sz="2000" dirty="0" smtClean="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  </a:t>
            </a:r>
            <a:r>
              <a:rPr lang="en-US" sz="2000" dirty="0" smtClean="0">
                <a:solidFill>
                  <a:schemeClr val="bg1"/>
                </a:solidFill>
                <a:latin typeface="Symbol" panose="05050102010706020507" pitchFamily="18" charset="2"/>
              </a:rPr>
              <a:t>  </a:t>
            </a:r>
            <a:r>
              <a:rPr lang="en-US" sz="2000" dirty="0" smtClean="0">
                <a:latin typeface="Monaco" panose="020B0509030404040204" pitchFamily="49" charset="0"/>
              </a:rPr>
              <a:t>v</a:t>
            </a:r>
            <a:r>
              <a:rPr lang="en-US" sz="2000" dirty="0" smtClean="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i</a:t>
            </a:r>
            <a:r>
              <a:rPr lang="en-US" sz="2000" baseline="-25000" dirty="0">
                <a:latin typeface="Monaco" panose="020B0509030404040204" pitchFamily="49" charset="0"/>
              </a:rPr>
              <a:t>2</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1</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 &lt;: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smtClean="0">
                <a:solidFill>
                  <a:schemeClr val="bg1"/>
                </a:solidFill>
                <a:latin typeface="Monaco" panose="020B0509030404040204" pitchFamily="49" charset="0"/>
              </a:rPr>
              <a:t>num</a:t>
            </a:r>
            <a:r>
              <a:rPr lang="en-US" sz="2000" dirty="0" smtClean="0">
                <a:solidFill>
                  <a:schemeClr val="bg1"/>
                </a:solidFill>
                <a:latin typeface="Symbol" panose="05050102010706020507" pitchFamily="18" charset="2"/>
              </a:rPr>
              <a:t> </a:t>
            </a:r>
            <a:r>
              <a:rPr lang="en-US" sz="2000" dirty="0">
                <a:solidFill>
                  <a:schemeClr val="bg1"/>
                </a:solidFill>
                <a:latin typeface="Monaco" panose="020B0509030404040204" pitchFamily="49" charset="0"/>
              </a:rPr>
              <a:t>|</a:t>
            </a:r>
            <a:r>
              <a:rPr lang="en-US" sz="2000" dirty="0">
                <a:solidFill>
                  <a:schemeClr val="bg1"/>
                </a:solidFill>
                <a:latin typeface="Symbol" panose="05050102010706020507" pitchFamily="18" charset="2"/>
              </a:rPr>
              <a:t> </a:t>
            </a:r>
            <a:r>
              <a:rPr lang="en-US" sz="2000" dirty="0">
                <a:latin typeface="Monaco" panose="020B0509030404040204" pitchFamily="49" charset="0"/>
              </a:rPr>
              <a:t>0</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v</a:t>
            </a:r>
            <a:r>
              <a:rPr lang="en-US" sz="2000" dirty="0">
                <a:latin typeface="Symbol" panose="05050102010706020507" pitchFamily="18" charset="2"/>
              </a:rPr>
              <a:t> </a:t>
            </a:r>
            <a:r>
              <a:rPr lang="en-US" sz="2000" dirty="0">
                <a:latin typeface="Monaco" panose="020B0509030404040204" pitchFamily="49" charset="0"/>
              </a:rPr>
              <a:t>≤</a:t>
            </a:r>
            <a:r>
              <a:rPr lang="en-US" sz="2000" dirty="0">
                <a:latin typeface="Symbol" panose="05050102010706020507" pitchFamily="18" charset="2"/>
              </a:rPr>
              <a:t> </a:t>
            </a:r>
            <a:r>
              <a:rPr lang="en-US" sz="2000" dirty="0">
                <a:latin typeface="Monaco" panose="020B0509030404040204" pitchFamily="49" charset="0"/>
              </a:rPr>
              <a:t>len</a:t>
            </a:r>
            <a:r>
              <a:rPr lang="en-US" sz="2000" dirty="0">
                <a:latin typeface="Symbol" panose="05050102010706020507" pitchFamily="18" charset="2"/>
              </a:rPr>
              <a:t> </a:t>
            </a:r>
            <a:r>
              <a:rPr lang="en-US" sz="2000" dirty="0">
                <a:latin typeface="Monaco" panose="020B0509030404040204" pitchFamily="49" charset="0"/>
              </a:rPr>
              <a:t>a</a:t>
            </a:r>
            <a:r>
              <a:rPr lang="en-US" sz="2000" dirty="0">
                <a:latin typeface="Symbol" panose="05050102010706020507" pitchFamily="18" charset="2"/>
              </a:rPr>
              <a:t> </a:t>
            </a:r>
            <a:r>
              <a:rPr lang="en-US" sz="2000" dirty="0" smtClean="0">
                <a:solidFill>
                  <a:schemeClr val="bg1"/>
                </a:solidFill>
                <a:latin typeface="Monaco" panose="020B0509030404040204" pitchFamily="49" charset="0"/>
              </a:rPr>
              <a:t>}</a:t>
            </a:r>
            <a:endParaRPr lang="en-US" sz="2000" dirty="0">
              <a:solidFill>
                <a:schemeClr val="bg1"/>
              </a:solidFill>
              <a:latin typeface="Monaco" panose="020B0509030404040204" pitchFamily="49" charset="0"/>
            </a:endParaRPr>
          </a:p>
        </p:txBody>
      </p:sp>
      <p:sp>
        <p:nvSpPr>
          <p:cNvPr id="11" name="TextBox 10"/>
          <p:cNvSpPr txBox="1"/>
          <p:nvPr/>
        </p:nvSpPr>
        <p:spPr>
          <a:xfrm>
            <a:off x="64008" y="1686396"/>
            <a:ext cx="9143999" cy="707886"/>
          </a:xfrm>
          <a:prstGeom prst="rect">
            <a:avLst/>
          </a:prstGeom>
          <a:noFill/>
        </p:spPr>
        <p:txBody>
          <a:bodyPr wrap="square" rtlCol="0">
            <a:spAutoFit/>
          </a:bodyPr>
          <a:lstStyle/>
          <a:p>
            <a:pPr algn="ctr"/>
            <a:r>
              <a:rPr lang="en-US" sz="4000" dirty="0" smtClean="0">
                <a:solidFill>
                  <a:schemeClr val="accent1">
                    <a:lumMod val="50000"/>
                  </a:schemeClr>
                </a:solidFill>
              </a:rPr>
              <a:t> Convert to logical implications</a:t>
            </a:r>
            <a:endParaRPr lang="en-US" sz="4000" b="1" dirty="0">
              <a:solidFill>
                <a:schemeClr val="accent1">
                  <a:lumMod val="50000"/>
                </a:schemeClr>
              </a:solidFill>
            </a:endParaRPr>
          </a:p>
        </p:txBody>
      </p:sp>
      <p:sp>
        <p:nvSpPr>
          <p:cNvPr id="13" name="TextBox 12"/>
          <p:cNvSpPr txBox="1"/>
          <p:nvPr/>
        </p:nvSpPr>
        <p:spPr>
          <a:xfrm>
            <a:off x="-1" y="2394282"/>
            <a:ext cx="9143999" cy="707886"/>
          </a:xfrm>
          <a:prstGeom prst="rect">
            <a:avLst/>
          </a:prstGeom>
          <a:noFill/>
        </p:spPr>
        <p:txBody>
          <a:bodyPr wrap="square" rtlCol="0">
            <a:spAutoFit/>
          </a:bodyPr>
          <a:lstStyle/>
          <a:p>
            <a:pPr algn="ctr"/>
            <a:r>
              <a:rPr lang="en-US" sz="4000" dirty="0" smtClean="0">
                <a:solidFill>
                  <a:schemeClr val="accent1">
                    <a:lumMod val="50000"/>
                  </a:schemeClr>
                </a:solidFill>
              </a:rPr>
              <a:t>Solved via SMT</a:t>
            </a:r>
            <a:endParaRPr lang="en-US" sz="4000" b="1" dirty="0">
              <a:solidFill>
                <a:schemeClr val="accent1">
                  <a:lumMod val="50000"/>
                </a:schemeClr>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765" y="3120998"/>
            <a:ext cx="703653" cy="703653"/>
          </a:xfrm>
          <a:prstGeom prst="rect">
            <a:avLst/>
          </a:prstGeom>
        </p:spPr>
      </p:pic>
      <p:sp>
        <p:nvSpPr>
          <p:cNvPr id="18" name="Rectangle 17"/>
          <p:cNvSpPr/>
          <p:nvPr/>
        </p:nvSpPr>
        <p:spPr>
          <a:xfrm>
            <a:off x="5522976" y="3801012"/>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19" name="Rectangle 18"/>
          <p:cNvSpPr/>
          <p:nvPr/>
        </p:nvSpPr>
        <p:spPr>
          <a:xfrm>
            <a:off x="5522976" y="4278952"/>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0" name="Rectangle 19"/>
          <p:cNvSpPr/>
          <p:nvPr/>
        </p:nvSpPr>
        <p:spPr>
          <a:xfrm>
            <a:off x="5522976" y="4746743"/>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1" name="Rectangle 20"/>
          <p:cNvSpPr/>
          <p:nvPr/>
        </p:nvSpPr>
        <p:spPr>
          <a:xfrm>
            <a:off x="5522976" y="5217640"/>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2" name="Rectangle 21"/>
          <p:cNvSpPr/>
          <p:nvPr/>
        </p:nvSpPr>
        <p:spPr>
          <a:xfrm>
            <a:off x="5522976" y="5687847"/>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3" name="Rectangle 22"/>
          <p:cNvSpPr/>
          <p:nvPr/>
        </p:nvSpPr>
        <p:spPr>
          <a:xfrm>
            <a:off x="2668646" y="4746743"/>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4" name="Rectangle 23"/>
          <p:cNvSpPr/>
          <p:nvPr/>
        </p:nvSpPr>
        <p:spPr>
          <a:xfrm>
            <a:off x="2668646" y="5217640"/>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5" name="Rectangle 24"/>
          <p:cNvSpPr/>
          <p:nvPr/>
        </p:nvSpPr>
        <p:spPr>
          <a:xfrm>
            <a:off x="2668646" y="5687847"/>
            <a:ext cx="583814" cy="646331"/>
          </a:xfrm>
          <a:prstGeom prst="rect">
            <a:avLst/>
          </a:prstGeom>
        </p:spPr>
        <p:txBody>
          <a:bodyPr wrap="none">
            <a:spAutoFit/>
          </a:bodyPr>
          <a:lstStyle/>
          <a:p>
            <a:r>
              <a:rPr lang="en-US" sz="3600" dirty="0">
                <a:latin typeface="Monaco" panose="020B0509030404040204" pitchFamily="49" charset="0"/>
              </a:rPr>
              <a:t>⇒</a:t>
            </a:r>
            <a:endParaRPr lang="en-US" sz="3600" dirty="0"/>
          </a:p>
        </p:txBody>
      </p:sp>
      <p:sp>
        <p:nvSpPr>
          <p:cNvPr id="2" name="Slide Number Placeholder 1"/>
          <p:cNvSpPr>
            <a:spLocks noGrp="1"/>
          </p:cNvSpPr>
          <p:nvPr>
            <p:ph type="sldNum" sz="quarter" idx="12"/>
          </p:nvPr>
        </p:nvSpPr>
        <p:spPr/>
        <p:txBody>
          <a:bodyPr/>
          <a:lstStyle/>
          <a:p>
            <a:fld id="{B3341D22-68D9-4150-ABE5-D5C1D0E569AF}" type="slidenum">
              <a:rPr lang="en-US" smtClean="0"/>
              <a:t>44</a:t>
            </a:fld>
            <a:endParaRPr lang="en-US"/>
          </a:p>
        </p:txBody>
      </p:sp>
    </p:spTree>
    <p:extLst>
      <p:ext uri="{BB962C8B-B14F-4D97-AF65-F5344CB8AC3E}">
        <p14:creationId xmlns:p14="http://schemas.microsoft.com/office/powerpoint/2010/main" val="69298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568712" y="323388"/>
          <a:ext cx="7939668" cy="5935662"/>
        </p:xfrm>
        <a:graphic>
          <a:graphicData uri="http://schemas.openxmlformats.org/drawingml/2006/table">
            <a:tbl>
              <a:tblPr firstRow="1" bandRow="1">
                <a:tableStyleId>{5940675A-B579-460E-94D1-54222C63F5DA}</a:tableStyleId>
              </a:tblPr>
              <a:tblGrid>
                <a:gridCol w="3983437"/>
                <a:gridCol w="3956231"/>
              </a:tblGrid>
              <a:tr h="704556">
                <a:tc>
                  <a:txBody>
                    <a:bodyPr/>
                    <a:lstStyle/>
                    <a:p>
                      <a:pPr algn="ctr"/>
                      <a:r>
                        <a:rPr lang="en-US" sz="2800" b="1" dirty="0" smtClean="0"/>
                        <a:t>Challenges</a:t>
                      </a:r>
                      <a:endParaRPr lang="en-US" sz="2800" b="1" dirty="0"/>
                    </a:p>
                  </a:txBody>
                  <a:tcPr anchor="ctr"/>
                </a:tc>
                <a:tc>
                  <a:txBody>
                    <a:bodyPr/>
                    <a:lstStyle/>
                    <a:p>
                      <a:pPr algn="ctr"/>
                      <a:r>
                        <a:rPr lang="en-US" sz="2800" b="1" dirty="0" smtClean="0"/>
                        <a:t>Solutions</a:t>
                      </a:r>
                      <a:r>
                        <a:rPr lang="en-US" sz="2800" b="1" baseline="0" dirty="0" smtClean="0"/>
                        <a:t> we used</a:t>
                      </a:r>
                      <a:endParaRPr lang="en-US" sz="2800" b="1" dirty="0"/>
                    </a:p>
                  </a:txBody>
                  <a:tcPr anchor="ctr"/>
                </a:tc>
              </a:tr>
              <a:tr h="1355333">
                <a:tc>
                  <a:txBody>
                    <a:bodyPr/>
                    <a:lstStyle/>
                    <a:p>
                      <a:pPr algn="ctr"/>
                      <a:r>
                        <a:rPr lang="en-US" sz="2400" b="1" dirty="0" smtClean="0"/>
                        <a:t>Assignments</a:t>
                      </a:r>
                    </a:p>
                    <a:p>
                      <a:pPr algn="ctr">
                        <a:lnSpc>
                          <a:spcPct val="150000"/>
                        </a:lnSpc>
                      </a:pP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smtClean="0">
                          <a:solidFill>
                            <a:srgbClr val="CE5C00"/>
                          </a:solidFill>
                          <a:latin typeface="Monaco" panose="020B0509030404040204" pitchFamily="49" charset="0"/>
                        </a:rPr>
                        <a:t>&lt;</a:t>
                      </a:r>
                      <a:r>
                        <a:rPr lang="en-US" dirty="0" smtClean="0">
                          <a:solidFill>
                            <a:srgbClr val="000000"/>
                          </a:solidFill>
                          <a:latin typeface="Monaco" panose="020B0509030404040204" pitchFamily="49" charset="0"/>
                        </a:rPr>
                        <a:t> n) {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SSA Transformation</a:t>
                      </a:r>
                    </a:p>
                  </a:txBody>
                  <a:tcPr anchor="ctr"/>
                </a:tc>
              </a:tr>
              <a:tr h="1498059">
                <a:tc>
                  <a:txBody>
                    <a:bodyPr/>
                    <a:lstStyle/>
                    <a:p>
                      <a:pPr algn="ctr"/>
                      <a:r>
                        <a:rPr lang="en-US" sz="2400" b="1" dirty="0" smtClean="0"/>
                        <a:t>Mutability</a:t>
                      </a:r>
                      <a:endParaRPr lang="en-US" b="1" dirty="0" smtClean="0"/>
                    </a:p>
                    <a:p>
                      <a:pPr lvl="1" algn="l">
                        <a:lnSpc>
                          <a:spcPct val="150000"/>
                        </a:lnSpc>
                      </a:pPr>
                      <a:r>
                        <a:rPr lang="en-US" b="0" dirty="0" err="1" smtClean="0">
                          <a:solidFill>
                            <a:srgbClr val="204A87"/>
                          </a:solidFill>
                          <a:latin typeface="Monaco" panose="020B0509030404040204" pitchFamily="49" charset="0"/>
                        </a:rPr>
                        <a:t>var</a:t>
                      </a:r>
                      <a:r>
                        <a:rPr lang="en-US" b="0" dirty="0" smtClean="0">
                          <a:solidFill>
                            <a:srgbClr val="000000"/>
                          </a:solidFill>
                          <a:latin typeface="Monaco" panose="020B0509030404040204" pitchFamily="49" charset="0"/>
                        </a:rPr>
                        <a:t> x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 f: </a:t>
                      </a:r>
                      <a:r>
                        <a:rPr lang="en-US" b="0" dirty="0" smtClean="0">
                          <a:solidFill>
                            <a:srgbClr val="204A87"/>
                          </a:solidFill>
                          <a:latin typeface="Monaco" panose="020B0509030404040204" pitchFamily="49" charset="0"/>
                        </a:rPr>
                        <a:t>1</a:t>
                      </a:r>
                      <a:r>
                        <a:rPr lang="en-US" b="0" dirty="0" smtClean="0">
                          <a:solidFill>
                            <a:srgbClr val="000000"/>
                          </a:solidFill>
                          <a:latin typeface="Monaco" panose="020B0509030404040204" pitchFamily="49" charset="0"/>
                        </a:rPr>
                        <a:t> }</a:t>
                      </a:r>
                      <a:r>
                        <a:rPr lang="en-US" dirty="0" smtClean="0">
                          <a:latin typeface="Monaco" panose="020B0509030404040204" pitchFamily="49" charset="0"/>
                        </a:rPr>
                        <a:t>;</a:t>
                      </a:r>
                    </a:p>
                    <a:p>
                      <a:pPr lvl="1" algn="l"/>
                      <a:r>
                        <a:rPr lang="en-US" b="0" dirty="0" err="1" smtClean="0">
                          <a:solidFill>
                            <a:srgbClr val="000000"/>
                          </a:solidFill>
                          <a:latin typeface="Monaco" panose="020B0509030404040204" pitchFamily="49" charset="0"/>
                        </a:rPr>
                        <a:t>x.f</a:t>
                      </a:r>
                      <a:r>
                        <a:rPr lang="en-US" b="0" dirty="0" smtClean="0">
                          <a:solidFill>
                            <a:srgbClr val="000000"/>
                          </a:solidFill>
                          <a:latin typeface="Monaco" panose="020B0509030404040204" pitchFamily="49" charset="0"/>
                        </a:rPr>
                        <a:t>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a:t>
                      </a:r>
                      <a:r>
                        <a:rPr lang="en-US" b="0" dirty="0" smtClean="0">
                          <a:solidFill>
                            <a:srgbClr val="0000CF"/>
                          </a:solidFill>
                          <a:latin typeface="Monaco" panose="020B0509030404040204" pitchFamily="49" charset="0"/>
                        </a:rPr>
                        <a:t>2</a:t>
                      </a:r>
                      <a:r>
                        <a:rPr lang="en-US" baseline="0" dirty="0" smtClean="0">
                          <a:latin typeface="Monaco" panose="020B0509030404040204" pitchFamily="49" charset="0"/>
                        </a:rPr>
                        <a:t>;</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Extend type system with immutability guarantees</a:t>
                      </a:r>
                    </a:p>
                  </a:txBody>
                  <a:tcPr anchor="ctr"/>
                </a:tc>
              </a:tr>
              <a:tr h="1673158">
                <a:tc>
                  <a:txBody>
                    <a:bodyPr/>
                    <a:lstStyle/>
                    <a:p>
                      <a:pPr algn="ctr"/>
                      <a:r>
                        <a:rPr lang="en-US" sz="2400" b="1" dirty="0" smtClean="0"/>
                        <a:t>Overloading</a:t>
                      </a:r>
                    </a:p>
                    <a:p>
                      <a:pPr lvl="1" algn="l">
                        <a:lnSpc>
                          <a:spcPct val="150000"/>
                        </a:lnSpc>
                      </a:pPr>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smtClean="0">
                          <a:ln>
                            <a:noFill/>
                          </a:ln>
                          <a:solidFill>
                            <a:srgbClr val="204A87"/>
                          </a:solidFill>
                          <a:effectLst/>
                          <a:latin typeface="Monaco" panose="020B0509030404040204" pitchFamily="49" charset="0"/>
                        </a:rPr>
                        <a:t>number</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smtClean="0">
                          <a:ln>
                            <a:noFill/>
                          </a:ln>
                          <a:solidFill>
                            <a:srgbClr val="204A87"/>
                          </a:solidFill>
                          <a:effectLst/>
                          <a:latin typeface="Monaco" panose="020B0509030404040204" pitchFamily="49" charset="0"/>
                        </a:rPr>
                        <a:t>number</a:t>
                      </a:r>
                      <a:endParaRPr lang="en-US" baseline="0" dirty="0" smtClean="0">
                        <a:latin typeface="Monaco" panose="020B0509030404040204" pitchFamily="49" charset="0"/>
                      </a:endParaRPr>
                    </a:p>
                    <a:p>
                      <a:pPr lvl="1" algn="l"/>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endParaRPr lang="en-US" dirty="0">
                        <a:latin typeface="Monaco" panose="020B0509030404040204" pitchFamily="49" charset="0"/>
                      </a:endParaRPr>
                    </a:p>
                  </a:txBody>
                  <a:tcPr anchor="ctr"/>
                </a:tc>
                <a:tc>
                  <a:txBody>
                    <a:bodyPr/>
                    <a:lstStyle/>
                    <a:p>
                      <a:pPr algn="ctr"/>
                      <a:r>
                        <a:rPr lang="en-US" sz="2400" dirty="0" smtClean="0"/>
                        <a:t>Two-phased typing</a:t>
                      </a:r>
                      <a:endParaRPr lang="en-US" sz="2400" dirty="0"/>
                    </a:p>
                  </a:txBody>
                  <a:tcPr anchor="ctr"/>
                </a:tc>
              </a:tr>
              <a:tr h="704556">
                <a:tc>
                  <a:txBody>
                    <a:bodyPr/>
                    <a:lstStyle/>
                    <a:p>
                      <a:pPr algn="ctr"/>
                      <a:r>
                        <a:rPr lang="en-US" sz="2400" b="1" dirty="0" smtClean="0"/>
                        <a:t>Annotation Overhead</a:t>
                      </a:r>
                      <a:endParaRPr lang="en-US" sz="2400" b="1" dirty="0"/>
                    </a:p>
                  </a:txBody>
                  <a:tcPr anchor="ctr"/>
                </a:tc>
                <a:tc>
                  <a:txBody>
                    <a:bodyPr/>
                    <a:lstStyle/>
                    <a:p>
                      <a:pPr algn="ctr"/>
                      <a:r>
                        <a:rPr lang="en-US" sz="2400" dirty="0" smtClean="0"/>
                        <a:t>Liquid Types</a:t>
                      </a:r>
                      <a:endParaRPr lang="en-US" sz="2400" dirty="0"/>
                    </a:p>
                  </a:txBody>
                  <a:tcPr anchor="ctr"/>
                </a:tc>
              </a:tr>
            </a:tbl>
          </a:graphicData>
        </a:graphic>
      </p:graphicFrame>
      <p:sp>
        <p:nvSpPr>
          <p:cNvPr id="2" name="Slide Number Placeholder 1"/>
          <p:cNvSpPr>
            <a:spLocks noGrp="1"/>
          </p:cNvSpPr>
          <p:nvPr>
            <p:ph type="sldNum" sz="quarter" idx="12"/>
          </p:nvPr>
        </p:nvSpPr>
        <p:spPr/>
        <p:txBody>
          <a:bodyPr/>
          <a:lstStyle/>
          <a:p>
            <a:fld id="{B3341D22-68D9-4150-ABE5-D5C1D0E569AF}" type="slidenum">
              <a:rPr lang="en-US" smtClean="0"/>
              <a:t>45</a:t>
            </a:fld>
            <a:endParaRPr lang="en-US"/>
          </a:p>
        </p:txBody>
      </p:sp>
    </p:spTree>
    <p:extLst>
      <p:ext uri="{BB962C8B-B14F-4D97-AF65-F5344CB8AC3E}">
        <p14:creationId xmlns:p14="http://schemas.microsoft.com/office/powerpoint/2010/main" val="14464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337" y="2565661"/>
            <a:ext cx="4525487" cy="1154162"/>
          </a:xfrm>
          <a:prstGeom prst="rect">
            <a:avLst/>
          </a:prstGeom>
        </p:spPr>
        <p:txBody>
          <a:bodyPr wrap="square">
            <a:spAutoFit/>
          </a:bodyPr>
          <a:lstStyle/>
          <a:p>
            <a:pPr algn="ctr"/>
            <a:r>
              <a:rPr lang="en-US" sz="2400" b="1" dirty="0"/>
              <a:t>Mutability</a:t>
            </a:r>
            <a:endParaRPr lang="en-US" b="1" dirty="0"/>
          </a:p>
          <a:p>
            <a:pPr lvl="1">
              <a:lnSpc>
                <a:spcPct val="150000"/>
              </a:lnSpc>
            </a:pPr>
            <a:r>
              <a:rPr lang="en-US" dirty="0" smtClean="0">
                <a:solidFill>
                  <a:srgbClr val="204A87"/>
                </a:solidFill>
                <a:latin typeface="Monaco" panose="020B0509030404040204" pitchFamily="49" charset="0"/>
              </a:rPr>
              <a:t>  </a:t>
            </a:r>
            <a:r>
              <a:rPr lang="en-US" dirty="0" err="1" smtClean="0">
                <a:solidFill>
                  <a:srgbClr val="204A87"/>
                </a:solidFill>
                <a:latin typeface="Monaco" panose="020B0509030404040204" pitchFamily="49" charset="0"/>
              </a:rPr>
              <a:t>var</a:t>
            </a:r>
            <a:r>
              <a:rPr lang="en-US" dirty="0" smtClean="0">
                <a:solidFill>
                  <a:srgbClr val="000000"/>
                </a:solidFill>
                <a:latin typeface="Monaco" panose="020B0509030404040204" pitchFamily="49" charset="0"/>
              </a:rPr>
              <a:t> </a:t>
            </a:r>
            <a:r>
              <a:rPr lang="en-US" dirty="0">
                <a:solidFill>
                  <a:srgbClr val="000000"/>
                </a:solidFill>
                <a:latin typeface="Monaco" panose="020B0509030404040204" pitchFamily="49" charset="0"/>
              </a:rPr>
              <a:t>x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 f: </a:t>
            </a:r>
            <a:r>
              <a:rPr lang="en-US" dirty="0">
                <a:solidFill>
                  <a:srgbClr val="204A87"/>
                </a:solidFill>
                <a:latin typeface="Monaco" panose="020B0509030404040204" pitchFamily="49" charset="0"/>
              </a:rPr>
              <a:t>1</a:t>
            </a:r>
            <a:r>
              <a:rPr lang="en-US" dirty="0">
                <a:solidFill>
                  <a:srgbClr val="000000"/>
                </a:solidFill>
                <a:latin typeface="Monaco" panose="020B0509030404040204" pitchFamily="49" charset="0"/>
              </a:rPr>
              <a:t> }</a:t>
            </a:r>
            <a:r>
              <a:rPr lang="en-US" dirty="0">
                <a:latin typeface="Monaco" panose="020B0509030404040204" pitchFamily="49" charset="0"/>
              </a:rPr>
              <a:t>;</a:t>
            </a:r>
          </a:p>
          <a:p>
            <a:pPr lvl="1"/>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x.f</a:t>
            </a:r>
            <a:r>
              <a:rPr lang="en-US" dirty="0" smtClean="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2</a:t>
            </a:r>
            <a:r>
              <a:rPr lang="en-US" dirty="0">
                <a:latin typeface="Monaco" panose="020B0509030404040204" pitchFamily="49" charset="0"/>
              </a:rPr>
              <a:t>;</a:t>
            </a:r>
          </a:p>
        </p:txBody>
      </p:sp>
      <p:sp>
        <p:nvSpPr>
          <p:cNvPr id="2" name="Slide Number Placeholder 1"/>
          <p:cNvSpPr>
            <a:spLocks noGrp="1"/>
          </p:cNvSpPr>
          <p:nvPr>
            <p:ph type="sldNum" sz="quarter" idx="12"/>
          </p:nvPr>
        </p:nvSpPr>
        <p:spPr/>
        <p:txBody>
          <a:bodyPr/>
          <a:lstStyle/>
          <a:p>
            <a:fld id="{B3341D22-68D9-4150-ABE5-D5C1D0E569AF}" type="slidenum">
              <a:rPr lang="en-US" smtClean="0"/>
              <a:t>46</a:t>
            </a:fld>
            <a:endParaRPr lang="en-US"/>
          </a:p>
        </p:txBody>
      </p:sp>
    </p:spTree>
    <p:extLst>
      <p:ext uri="{BB962C8B-B14F-4D97-AF65-F5344CB8AC3E}">
        <p14:creationId xmlns:p14="http://schemas.microsoft.com/office/powerpoint/2010/main" val="235335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1.11111E-6 -1.85185E-6 L 0.21389 0.00023 " pathEditMode="relative" rAng="0" ptsTypes="AA">
                                      <p:cBhvr>
                                        <p:cTn id="6" dur="1400" fill="hold"/>
                                        <p:tgtEl>
                                          <p:spTgt spid="4"/>
                                        </p:tgtEl>
                                        <p:attrNameLst>
                                          <p:attrName>ppt_x</p:attrName>
                                          <p:attrName>ppt_y</p:attrName>
                                        </p:attrNameLst>
                                      </p:cBhvr>
                                      <p:rCtr x="10694" y="0"/>
                                    </p:animMotion>
                                  </p:childTnLst>
                                </p:cTn>
                              </p:par>
                              <p:par>
                                <p:cTn id="7" presetID="6" presetClass="emph" presetSubtype="0" fill="hold" grpId="1" nodeType="withEffect">
                                  <p:stCondLst>
                                    <p:cond delay="0"/>
                                  </p:stCondLst>
                                  <p:childTnLst>
                                    <p:animScale>
                                      <p:cBhvr>
                                        <p:cTn id="8" dur="14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20551"/>
            <a:ext cx="9144000" cy="646331"/>
          </a:xfrm>
          <a:prstGeom prst="rect">
            <a:avLst/>
          </a:prstGeom>
          <a:noFill/>
        </p:spPr>
        <p:txBody>
          <a:bodyPr wrap="square" rtlCol="0">
            <a:spAutoFit/>
          </a:bodyPr>
          <a:lstStyle/>
          <a:p>
            <a:pPr algn="ctr"/>
            <a:r>
              <a:rPr lang="en-US" sz="3600" dirty="0"/>
              <a:t>Why is the </a:t>
            </a:r>
            <a:r>
              <a:rPr lang="en-US" sz="3600" dirty="0" smtClean="0"/>
              <a:t>access </a:t>
            </a:r>
            <a:r>
              <a:rPr lang="en-US" sz="3600" dirty="0">
                <a:latin typeface="Monaco" panose="020B0509030404040204" pitchFamily="49" charset="0"/>
              </a:rPr>
              <a:t>a[</a:t>
            </a:r>
            <a:r>
              <a:rPr lang="en-US" sz="3600" dirty="0" err="1">
                <a:latin typeface="Monaco" panose="020B0509030404040204" pitchFamily="49" charset="0"/>
              </a:rPr>
              <a:t>i</a:t>
            </a:r>
            <a:r>
              <a:rPr lang="en-US" sz="3600" dirty="0">
                <a:latin typeface="Monaco" panose="020B0509030404040204" pitchFamily="49" charset="0"/>
              </a:rPr>
              <a:t>]</a:t>
            </a:r>
            <a:r>
              <a:rPr lang="en-US" sz="3600" dirty="0"/>
              <a:t> safe</a:t>
            </a:r>
            <a:r>
              <a:rPr lang="en-US" sz="3600" dirty="0" smtClean="0"/>
              <a:t>?</a:t>
            </a:r>
            <a:endParaRPr lang="en-US" sz="3600" dirty="0"/>
          </a:p>
        </p:txBody>
      </p:sp>
      <p:sp>
        <p:nvSpPr>
          <p:cNvPr id="5" name="TextBox 4"/>
          <p:cNvSpPr txBox="1"/>
          <p:nvPr/>
        </p:nvSpPr>
        <p:spPr>
          <a:xfrm>
            <a:off x="1556678" y="3831845"/>
            <a:ext cx="6030644" cy="2677656"/>
          </a:xfrm>
          <a:prstGeom prst="rect">
            <a:avLst/>
          </a:prstGeom>
          <a:noFill/>
        </p:spPr>
        <p:txBody>
          <a:bodyPr wrap="square" rtlCol="0">
            <a:spAutoFit/>
          </a:bodyPr>
          <a:lstStyle/>
          <a:p>
            <a:pPr marL="514350" indent="-514350">
              <a:lnSpc>
                <a:spcPct val="150000"/>
              </a:lnSpc>
              <a:buAutoNum type="arabicPeriod"/>
            </a:pPr>
            <a:r>
              <a:rPr lang="en-US" sz="2800" dirty="0" err="1" smtClean="0">
                <a:latin typeface="Monaco" panose="020B0509030404040204" pitchFamily="49" charset="0"/>
              </a:rPr>
              <a:t>i</a:t>
            </a:r>
            <a:r>
              <a:rPr lang="en-US" sz="2800" dirty="0" smtClean="0"/>
              <a:t> is initialized to </a:t>
            </a:r>
            <a:r>
              <a:rPr lang="en-US" sz="2800" dirty="0" smtClean="0">
                <a:latin typeface="Monaco" panose="020B0509030404040204" pitchFamily="49" charset="0"/>
              </a:rPr>
              <a:t>0</a:t>
            </a:r>
          </a:p>
          <a:p>
            <a:pPr marL="514350" indent="-514350">
              <a:lnSpc>
                <a:spcPct val="150000"/>
              </a:lnSpc>
              <a:buAutoNum type="arabicPeriod"/>
            </a:pPr>
            <a:r>
              <a:rPr lang="en-US" sz="2800" dirty="0" err="1">
                <a:latin typeface="Monaco" panose="020B0509030404040204" pitchFamily="49" charset="0"/>
              </a:rPr>
              <a:t>i</a:t>
            </a:r>
            <a:r>
              <a:rPr lang="en-US" sz="2800" dirty="0"/>
              <a:t> </a:t>
            </a:r>
            <a:r>
              <a:rPr lang="en-US" sz="2800" dirty="0" smtClean="0"/>
              <a:t>is bounded by </a:t>
            </a:r>
            <a:r>
              <a:rPr lang="en-US" sz="2800" dirty="0" smtClean="0">
                <a:latin typeface="Monaco" panose="020B0509030404040204" pitchFamily="49" charset="0"/>
              </a:rPr>
              <a:t>a</a:t>
            </a:r>
            <a:r>
              <a:rPr lang="en-US" sz="2800" dirty="0" smtClean="0"/>
              <a:t>’s length</a:t>
            </a:r>
          </a:p>
          <a:p>
            <a:pPr marL="514350" indent="-514350">
              <a:lnSpc>
                <a:spcPct val="150000"/>
              </a:lnSpc>
              <a:buAutoNum type="arabicPeriod"/>
            </a:pPr>
            <a:r>
              <a:rPr lang="en-US" sz="2800" dirty="0" err="1" smtClean="0">
                <a:latin typeface="Monaco" panose="020B0509030404040204" pitchFamily="49" charset="0"/>
              </a:rPr>
              <a:t>i</a:t>
            </a:r>
            <a:r>
              <a:rPr lang="en-US" sz="2800" dirty="0" smtClean="0"/>
              <a:t> increases only </a:t>
            </a:r>
          </a:p>
          <a:p>
            <a:pPr marL="514350" indent="-514350">
              <a:lnSpc>
                <a:spcPct val="150000"/>
              </a:lnSpc>
              <a:buAutoNum type="arabicPeriod"/>
            </a:pPr>
            <a:r>
              <a:rPr lang="en-US" sz="2800" b="1" dirty="0" smtClean="0"/>
              <a:t>Length of </a:t>
            </a:r>
            <a:r>
              <a:rPr lang="en-US" sz="2800" b="1" dirty="0" smtClean="0">
                <a:latin typeface="Monaco" panose="020B0509030404040204" pitchFamily="49" charset="0"/>
              </a:rPr>
              <a:t>a</a:t>
            </a:r>
            <a:r>
              <a:rPr lang="en-US" sz="2800" b="1" dirty="0" smtClean="0"/>
              <a:t> does not mutate</a:t>
            </a:r>
            <a:r>
              <a:rPr lang="en-US" sz="2800" dirty="0" smtClean="0"/>
              <a:t> in loop</a:t>
            </a:r>
          </a:p>
        </p:txBody>
      </p:sp>
      <p:sp>
        <p:nvSpPr>
          <p:cNvPr id="2" name="Slide Number Placeholder 1"/>
          <p:cNvSpPr>
            <a:spLocks noGrp="1"/>
          </p:cNvSpPr>
          <p:nvPr>
            <p:ph type="sldNum" sz="quarter" idx="12"/>
          </p:nvPr>
        </p:nvSpPr>
        <p:spPr/>
        <p:txBody>
          <a:bodyPr/>
          <a:lstStyle/>
          <a:p>
            <a:fld id="{B3341D22-68D9-4150-ABE5-D5C1D0E569AF}" type="slidenum">
              <a:rPr lang="en-US" smtClean="0"/>
              <a:t>47</a:t>
            </a:fld>
            <a:endParaRPr lang="en-US"/>
          </a:p>
        </p:txBody>
      </p:sp>
      <p:sp>
        <p:nvSpPr>
          <p:cNvPr id="15" name="Rectangle 14"/>
          <p:cNvSpPr/>
          <p:nvPr/>
        </p:nvSpPr>
        <p:spPr>
          <a:xfrm>
            <a:off x="2328770" y="2176995"/>
            <a:ext cx="4857750" cy="8308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381375" y="2620321"/>
            <a:ext cx="761666" cy="360485"/>
          </a:xfrm>
          <a:prstGeom prst="roundRect">
            <a:avLst/>
          </a:prstGeom>
          <a:solidFill>
            <a:schemeClr val="accent1">
              <a:lumMod val="60000"/>
              <a:lumOff val="4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079171" y="1908910"/>
            <a:ext cx="378070" cy="33476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5">
                    <a:lumMod val="50000"/>
                  </a:schemeClr>
                </a:solidFill>
              </a:rPr>
              <a:t>1</a:t>
            </a:r>
            <a:endParaRPr lang="en-US" sz="1600" dirty="0">
              <a:solidFill>
                <a:schemeClr val="accent5">
                  <a:lumMod val="50000"/>
                </a:schemeClr>
              </a:solidFill>
            </a:endParaRPr>
          </a:p>
        </p:txBody>
      </p:sp>
      <p:sp>
        <p:nvSpPr>
          <p:cNvPr id="18" name="Oval 17"/>
          <p:cNvSpPr/>
          <p:nvPr/>
        </p:nvSpPr>
        <p:spPr>
          <a:xfrm>
            <a:off x="5550417" y="1908909"/>
            <a:ext cx="378070" cy="33476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5">
                    <a:lumMod val="50000"/>
                  </a:schemeClr>
                </a:solidFill>
              </a:rPr>
              <a:t>2</a:t>
            </a:r>
            <a:endParaRPr lang="en-US" sz="1600" dirty="0">
              <a:solidFill>
                <a:schemeClr val="accent5">
                  <a:lumMod val="50000"/>
                </a:schemeClr>
              </a:solidFill>
            </a:endParaRPr>
          </a:p>
        </p:txBody>
      </p:sp>
      <p:sp>
        <p:nvSpPr>
          <p:cNvPr id="19" name="Rectangle 18"/>
          <p:cNvSpPr/>
          <p:nvPr/>
        </p:nvSpPr>
        <p:spPr>
          <a:xfrm>
            <a:off x="2047017" y="1292413"/>
            <a:ext cx="5425985" cy="2585323"/>
          </a:xfrm>
          <a:prstGeom prst="rect">
            <a:avLst/>
          </a:prstGeom>
        </p:spPr>
        <p:txBody>
          <a:bodyPr wrap="square">
            <a:spAutoFit/>
          </a:bodyPr>
          <a:lstStyle/>
          <a:p>
            <a:pPr>
              <a:lnSpc>
                <a:spcPct val="150000"/>
              </a:lnSpc>
            </a:pPr>
            <a:r>
              <a:rPr lang="en-US" dirty="0">
                <a:solidFill>
                  <a:srgbClr val="204A87"/>
                </a:solidFill>
                <a:latin typeface="Monaco" panose="020B0509030404040204" pitchFamily="49" charset="0"/>
              </a:rPr>
              <a:t>function</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reduce(a, f, x) {</a:t>
            </a:r>
          </a:p>
          <a:p>
            <a:pPr>
              <a:lnSpc>
                <a:spcPct val="150000"/>
              </a:lnSpc>
            </a:pPr>
            <a:r>
              <a:rPr lang="en-US" dirty="0" smtClean="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x</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for</a:t>
            </a:r>
            <a:r>
              <a:rPr lang="en-US" dirty="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0</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a:t>
            </a:r>
          </a:p>
          <a:p>
            <a:pPr lvl="0">
              <a:lnSpc>
                <a:spcPct val="150000"/>
              </a:lnSpc>
            </a:pPr>
            <a:r>
              <a:rPr lang="en-US" dirty="0" smtClean="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f(res, 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return</a:t>
            </a:r>
            <a:r>
              <a:rPr lang="en-US" dirty="0">
                <a:solidFill>
                  <a:srgbClr val="000000"/>
                </a:solidFill>
                <a:latin typeface="Monaco" panose="020B0509030404040204" pitchFamily="49" charset="0"/>
              </a:rPr>
              <a:t> res;</a:t>
            </a:r>
          </a:p>
          <a:p>
            <a:pPr>
              <a:lnSpc>
                <a:spcPct val="150000"/>
              </a:lnSpc>
            </a:pPr>
            <a:r>
              <a:rPr lang="en-US" dirty="0" smtClean="0">
                <a:solidFill>
                  <a:srgbClr val="000000"/>
                </a:solidFill>
                <a:latin typeface="Monaco" panose="020B0509030404040204" pitchFamily="49" charset="0"/>
              </a:rPr>
              <a:t>}</a:t>
            </a:r>
            <a:endParaRPr lang="en-US" dirty="0">
              <a:latin typeface="Monaco" panose="020B0509030404040204" pitchFamily="49" charset="0"/>
            </a:endParaRPr>
          </a:p>
        </p:txBody>
      </p:sp>
      <p:sp>
        <p:nvSpPr>
          <p:cNvPr id="20" name="Oval 19"/>
          <p:cNvSpPr/>
          <p:nvPr/>
        </p:nvSpPr>
        <p:spPr>
          <a:xfrm>
            <a:off x="1809824" y="2417693"/>
            <a:ext cx="378070" cy="33476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lumMod val="50000"/>
                  </a:schemeClr>
                </a:solidFill>
              </a:rPr>
              <a:t>4</a:t>
            </a:r>
            <a:endParaRPr lang="en-US" sz="1600" dirty="0">
              <a:solidFill>
                <a:schemeClr val="accent5">
                  <a:lumMod val="50000"/>
                </a:schemeClr>
              </a:solidFill>
            </a:endParaRPr>
          </a:p>
        </p:txBody>
      </p:sp>
      <p:sp>
        <p:nvSpPr>
          <p:cNvPr id="21" name="Oval 20"/>
          <p:cNvSpPr/>
          <p:nvPr/>
        </p:nvSpPr>
        <p:spPr>
          <a:xfrm>
            <a:off x="6511709" y="1908909"/>
            <a:ext cx="378070" cy="33476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5">
                    <a:lumMod val="50000"/>
                  </a:schemeClr>
                </a:solidFill>
              </a:rPr>
              <a:t>3</a:t>
            </a:r>
            <a:endParaRPr lang="en-US" sz="1600" dirty="0">
              <a:solidFill>
                <a:schemeClr val="accent5">
                  <a:lumMod val="50000"/>
                </a:schemeClr>
              </a:solidFill>
            </a:endParaRPr>
          </a:p>
        </p:txBody>
      </p:sp>
    </p:spTree>
    <p:extLst>
      <p:ext uri="{BB962C8B-B14F-4D97-AF65-F5344CB8AC3E}">
        <p14:creationId xmlns:p14="http://schemas.microsoft.com/office/powerpoint/2010/main" val="393874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10"/>
          <p:cNvSpPr/>
          <p:nvPr/>
        </p:nvSpPr>
        <p:spPr>
          <a:xfrm>
            <a:off x="4370739" y="3055913"/>
            <a:ext cx="745659" cy="326700"/>
          </a:xfrm>
          <a:prstGeom prst="roundRect">
            <a:avLst/>
          </a:prstGeom>
          <a:solidFill>
            <a:srgbClr val="F2A4A4"/>
          </a:solidFill>
          <a:ln w="38100" cap="flat" cmpd="sng">
            <a:no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000">
              <a:solidFill>
                <a:srgbClr val="274E13"/>
              </a:solidFill>
              <a:latin typeface="Consolas"/>
              <a:ea typeface="Consolas"/>
              <a:cs typeface="Consolas"/>
              <a:sym typeface="Consolas"/>
            </a:endParaRPr>
          </a:p>
        </p:txBody>
      </p:sp>
      <p:sp>
        <p:nvSpPr>
          <p:cNvPr id="20" name="Shape 208"/>
          <p:cNvSpPr/>
          <p:nvPr/>
        </p:nvSpPr>
        <p:spPr>
          <a:xfrm>
            <a:off x="4528913" y="2232115"/>
            <a:ext cx="1890934" cy="326700"/>
          </a:xfrm>
          <a:prstGeom prst="roundRect">
            <a:avLst/>
          </a:prstGeom>
          <a:solidFill>
            <a:schemeClr val="accent1">
              <a:lumMod val="60000"/>
              <a:lumOff val="40000"/>
            </a:schemeClr>
          </a:solidFill>
          <a:ln w="38100" cap="flat" cmpd="sng">
            <a:noFill/>
            <a:prstDash val="solid"/>
            <a:round/>
            <a:headEnd type="none" w="med" len="med"/>
            <a:tailEnd type="none" w="med" len="med"/>
          </a:ln>
        </p:spPr>
        <p:txBody>
          <a:bodyPr lIns="91425" tIns="91425" rIns="91425" bIns="91425" anchor="ctr" anchorCtr="0">
            <a:noAutofit/>
          </a:bodyPr>
          <a:lstStyle/>
          <a:p>
            <a:pPr algn="ctr"/>
            <a:endParaRPr sz="2000">
              <a:solidFill>
                <a:srgbClr val="274E13"/>
              </a:solidFill>
              <a:latin typeface="Consolas"/>
              <a:ea typeface="Consolas"/>
              <a:cs typeface="Consolas"/>
              <a:sym typeface="Consolas"/>
            </a:endParaRPr>
          </a:p>
        </p:txBody>
      </p:sp>
      <p:sp>
        <p:nvSpPr>
          <p:cNvPr id="12" name="Shape 205"/>
          <p:cNvSpPr/>
          <p:nvPr/>
        </p:nvSpPr>
        <p:spPr>
          <a:xfrm>
            <a:off x="2592591" y="2585075"/>
            <a:ext cx="1200099" cy="419707"/>
          </a:xfrm>
          <a:prstGeom prst="roundRect">
            <a:avLst/>
          </a:prstGeom>
          <a:solidFill>
            <a:schemeClr val="accent4">
              <a:lumMod val="60000"/>
              <a:lumOff val="40000"/>
            </a:schemeClr>
          </a:solidFill>
          <a:ln w="38100" cap="flat" cmpd="sng">
            <a:no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000">
              <a:solidFill>
                <a:srgbClr val="274E13"/>
              </a:solidFill>
              <a:latin typeface="Consolas"/>
              <a:ea typeface="Consolas"/>
              <a:cs typeface="Consolas"/>
              <a:sym typeface="Consolas"/>
            </a:endParaRPr>
          </a:p>
        </p:txBody>
      </p:sp>
      <p:sp>
        <p:nvSpPr>
          <p:cNvPr id="8" name="Rectangle 7"/>
          <p:cNvSpPr/>
          <p:nvPr/>
        </p:nvSpPr>
        <p:spPr>
          <a:xfrm>
            <a:off x="2047017" y="1289054"/>
            <a:ext cx="5425985" cy="3416320"/>
          </a:xfrm>
          <a:prstGeom prst="rect">
            <a:avLst/>
          </a:prstGeom>
        </p:spPr>
        <p:txBody>
          <a:bodyPr wrap="square">
            <a:spAutoFit/>
          </a:bodyPr>
          <a:lstStyle/>
          <a:p>
            <a:pPr>
              <a:lnSpc>
                <a:spcPct val="150000"/>
              </a:lnSpc>
            </a:pPr>
            <a:r>
              <a:rPr lang="en-US" dirty="0">
                <a:solidFill>
                  <a:srgbClr val="204A87"/>
                </a:solidFill>
                <a:latin typeface="Monaco" panose="020B0509030404040204" pitchFamily="49" charset="0"/>
              </a:rPr>
              <a:t>function</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reduce(a, f, x) {</a:t>
            </a:r>
          </a:p>
          <a:p>
            <a:pPr>
              <a:lnSpc>
                <a:spcPct val="150000"/>
              </a:lnSpc>
            </a:pPr>
            <a:r>
              <a:rPr lang="en-US" dirty="0" smtClean="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x</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for</a:t>
            </a:r>
            <a:r>
              <a:rPr lang="en-US" dirty="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0</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a.pop</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a:lnSpc>
                <a:spcPct val="150000"/>
              </a:lnSpc>
            </a:pPr>
            <a:r>
              <a:rPr lang="en-US" dirty="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f(res, 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a:t>
            </a:r>
          </a:p>
          <a:p>
            <a:pPr>
              <a:lnSpc>
                <a:spcPct val="150000"/>
              </a:lnSpc>
            </a:pPr>
            <a:r>
              <a:rPr lang="en-US" dirty="0" smtClean="0">
                <a:solidFill>
                  <a:srgbClr val="000000"/>
                </a:solidFill>
                <a:latin typeface="Monaco" panose="020B0509030404040204" pitchFamily="49" charset="0"/>
              </a:rPr>
              <a:t>  }</a:t>
            </a:r>
            <a:endParaRPr lang="en-US" dirty="0">
              <a:solidFill>
                <a:srgbClr val="000000"/>
              </a:solidFill>
              <a:latin typeface="Monaco" panose="020B0509030404040204" pitchFamily="49" charset="0"/>
            </a:endParaRPr>
          </a:p>
          <a:p>
            <a:pPr>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return</a:t>
            </a:r>
            <a:r>
              <a:rPr lang="en-US" dirty="0">
                <a:solidFill>
                  <a:srgbClr val="000000"/>
                </a:solidFill>
                <a:latin typeface="Monaco" panose="020B0509030404040204" pitchFamily="49" charset="0"/>
              </a:rPr>
              <a:t> res;</a:t>
            </a:r>
          </a:p>
          <a:p>
            <a:pPr>
              <a:lnSpc>
                <a:spcPct val="150000"/>
              </a:lnSpc>
            </a:pPr>
            <a:r>
              <a:rPr lang="en-US" dirty="0" smtClean="0">
                <a:solidFill>
                  <a:srgbClr val="000000"/>
                </a:solidFill>
                <a:latin typeface="Monaco" panose="020B0509030404040204" pitchFamily="49" charset="0"/>
              </a:rPr>
              <a:t>}</a:t>
            </a:r>
            <a:endParaRPr lang="en-US" dirty="0">
              <a:latin typeface="Monaco" panose="020B0509030404040204" pitchFamily="49" charset="0"/>
            </a:endParaRPr>
          </a:p>
        </p:txBody>
      </p:sp>
      <p:sp>
        <p:nvSpPr>
          <p:cNvPr id="13" name="Rectangle 12"/>
          <p:cNvSpPr/>
          <p:nvPr/>
        </p:nvSpPr>
        <p:spPr>
          <a:xfrm>
            <a:off x="142681" y="1636083"/>
            <a:ext cx="1903085" cy="1384995"/>
          </a:xfrm>
          <a:prstGeom prst="rect">
            <a:avLst/>
          </a:prstGeom>
        </p:spPr>
        <p:txBody>
          <a:bodyPr wrap="none">
            <a:spAutoFit/>
          </a:bodyPr>
          <a:lstStyle/>
          <a:p>
            <a:pPr lvl="0" algn="ctr"/>
            <a:r>
              <a:rPr lang="en" sz="2800" dirty="0" smtClean="0">
                <a:solidFill>
                  <a:schemeClr val="accent4">
                    <a:lumMod val="75000"/>
                  </a:schemeClr>
                </a:solidFill>
                <a:latin typeface="Calibri"/>
                <a:ea typeface="Calibri"/>
                <a:cs typeface="Calibri"/>
                <a:sym typeface="Calibri"/>
              </a:rPr>
              <a:t>Silently</a:t>
            </a:r>
          </a:p>
          <a:p>
            <a:pPr lvl="0" algn="ctr"/>
            <a:r>
              <a:rPr lang="en" sz="2800" dirty="0" smtClean="0">
                <a:solidFill>
                  <a:schemeClr val="accent4">
                    <a:lumMod val="75000"/>
                  </a:schemeClr>
                </a:solidFill>
                <a:latin typeface="Calibri"/>
                <a:ea typeface="Calibri"/>
                <a:cs typeface="Calibri"/>
                <a:sym typeface="Calibri"/>
              </a:rPr>
              <a:t>updates</a:t>
            </a:r>
          </a:p>
          <a:p>
            <a:pPr lvl="0" algn="ctr"/>
            <a:r>
              <a:rPr lang="en" sz="2800" dirty="0" smtClean="0">
                <a:solidFill>
                  <a:schemeClr val="accent4">
                    <a:lumMod val="75000"/>
                  </a:schemeClr>
                </a:solidFill>
                <a:latin typeface="Monaco" panose="020B0509030404040204" pitchFamily="49" charset="0"/>
                <a:ea typeface="Consolas"/>
                <a:cs typeface="Consolas"/>
                <a:sym typeface="Consolas"/>
              </a:rPr>
              <a:t>a.length</a:t>
            </a:r>
            <a:endParaRPr lang="en" sz="2800" dirty="0">
              <a:solidFill>
                <a:schemeClr val="accent4">
                  <a:lumMod val="75000"/>
                </a:schemeClr>
              </a:solidFill>
              <a:latin typeface="Monaco" panose="020B0509030404040204" pitchFamily="49" charset="0"/>
              <a:ea typeface="Consolas"/>
              <a:cs typeface="Consolas"/>
              <a:sym typeface="Consolas"/>
            </a:endParaRPr>
          </a:p>
        </p:txBody>
      </p:sp>
      <p:cxnSp>
        <p:nvCxnSpPr>
          <p:cNvPr id="14" name="Straight Arrow Connector 13"/>
          <p:cNvCxnSpPr/>
          <p:nvPr/>
        </p:nvCxnSpPr>
        <p:spPr>
          <a:xfrm flipH="1">
            <a:off x="2045766" y="2794928"/>
            <a:ext cx="546826"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8435" y="4838278"/>
            <a:ext cx="7967130" cy="156966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sz="1600" dirty="0" smtClean="0">
                <a:solidFill>
                  <a:srgbClr val="204A87"/>
                </a:solidFill>
                <a:latin typeface="Monaco" panose="020B0509030404040204" pitchFamily="49" charset="0"/>
              </a:rPr>
              <a:t>interface </a:t>
            </a:r>
            <a:r>
              <a:rPr lang="en-US" sz="1600" dirty="0" smtClean="0">
                <a:solidFill>
                  <a:srgbClr val="000000"/>
                </a:solidFill>
                <a:latin typeface="Monaco" panose="020B0509030404040204" pitchFamily="49" charset="0"/>
              </a:rPr>
              <a:t>Array</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T</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 </a:t>
            </a:r>
            <a:endParaRPr lang="en-US" sz="1600" dirty="0" smtClean="0">
              <a:solidFill>
                <a:srgbClr val="000000"/>
              </a:solidFill>
              <a:latin typeface="Monaco" panose="020B0509030404040204" pitchFamily="49" charset="0"/>
            </a:endParaRPr>
          </a:p>
          <a:p>
            <a:pPr lvl="0" eaLnBrk="0" fontAlgn="base" hangingPunct="0">
              <a:spcBef>
                <a:spcPct val="0"/>
              </a:spcBef>
              <a:spcAft>
                <a:spcPct val="0"/>
              </a:spcAft>
            </a:pPr>
            <a:r>
              <a:rPr lang="en-US" sz="1600" dirty="0" smtClean="0">
                <a:solidFill>
                  <a:srgbClr val="8F5902"/>
                </a:solidFill>
                <a:latin typeface="Monaco" panose="020B0509030404040204" pitchFamily="49" charset="0"/>
              </a:rPr>
              <a:t>  /** </a:t>
            </a:r>
          </a:p>
          <a:p>
            <a:pPr lvl="0" eaLnBrk="0" fontAlgn="base" hangingPunct="0">
              <a:spcBef>
                <a:spcPct val="0"/>
              </a:spcBef>
              <a:spcAft>
                <a:spcPct val="0"/>
              </a:spcAft>
            </a:pPr>
            <a:r>
              <a:rPr lang="en-US" sz="1600" dirty="0">
                <a:solidFill>
                  <a:srgbClr val="8F5902"/>
                </a:solidFill>
                <a:latin typeface="Monaco" panose="020B0509030404040204" pitchFamily="49" charset="0"/>
              </a:rPr>
              <a:t> </a:t>
            </a:r>
            <a:r>
              <a:rPr lang="en-US" sz="1600" dirty="0" smtClean="0">
                <a:solidFill>
                  <a:srgbClr val="8F5902"/>
                </a:solidFill>
                <a:latin typeface="Monaco" panose="020B0509030404040204" pitchFamily="49" charset="0"/>
              </a:rPr>
              <a:t>  *  </a:t>
            </a:r>
            <a:r>
              <a:rPr lang="en-US" sz="1600" dirty="0">
                <a:solidFill>
                  <a:srgbClr val="8F5902"/>
                </a:solidFill>
                <a:latin typeface="Monaco" panose="020B0509030404040204" pitchFamily="49" charset="0"/>
              </a:rPr>
              <a:t>Removes the last element from an array and returns it</a:t>
            </a:r>
            <a:r>
              <a:rPr lang="en-US" sz="1600" dirty="0" smtClean="0">
                <a:solidFill>
                  <a:srgbClr val="8F5902"/>
                </a:solidFill>
                <a:latin typeface="Monaco" panose="020B0509030404040204" pitchFamily="49" charset="0"/>
              </a:rPr>
              <a:t>.</a:t>
            </a:r>
          </a:p>
          <a:p>
            <a:pPr lvl="0" eaLnBrk="0" fontAlgn="base" hangingPunct="0">
              <a:spcBef>
                <a:spcPct val="0"/>
              </a:spcBef>
              <a:spcAft>
                <a:spcPct val="0"/>
              </a:spcAft>
            </a:pPr>
            <a:r>
              <a:rPr lang="en-US" sz="1600" dirty="0" smtClean="0">
                <a:solidFill>
                  <a:srgbClr val="8F5902"/>
                </a:solidFill>
                <a:latin typeface="Monaco" panose="020B0509030404040204" pitchFamily="49" charset="0"/>
              </a:rPr>
              <a:t>   */</a:t>
            </a:r>
            <a:r>
              <a:rPr lang="en-US" sz="1600" dirty="0" smtClean="0">
                <a:solidFill>
                  <a:srgbClr val="000000"/>
                </a:solidFill>
                <a:latin typeface="Monaco" panose="020B0509030404040204" pitchFamily="49" charset="0"/>
              </a:rPr>
              <a:t> </a:t>
            </a:r>
          </a:p>
          <a:p>
            <a:pPr lvl="0" eaLnBrk="0" fontAlgn="base" hangingPunct="0">
              <a:spcBef>
                <a:spcPct val="0"/>
              </a:spcBef>
              <a:spcAft>
                <a:spcPct val="0"/>
              </a:spcAft>
            </a:pPr>
            <a:r>
              <a:rPr lang="en-US" sz="1600" dirty="0" smtClean="0">
                <a:solidFill>
                  <a:srgbClr val="000000"/>
                </a:solidFill>
                <a:latin typeface="Monaco" panose="020B0509030404040204" pitchFamily="49" charset="0"/>
              </a:rPr>
              <a:t>  pop</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lvl="0" eaLnBrk="0" fontAlgn="base" hangingPunct="0">
              <a:spcBef>
                <a:spcPct val="0"/>
              </a:spcBef>
              <a:spcAft>
                <a:spcPct val="0"/>
              </a:spcAft>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17" name="Rectangle 16"/>
          <p:cNvSpPr/>
          <p:nvPr/>
        </p:nvSpPr>
        <p:spPr>
          <a:xfrm>
            <a:off x="5771873" y="1090622"/>
            <a:ext cx="3228769" cy="523220"/>
          </a:xfrm>
          <a:prstGeom prst="rect">
            <a:avLst/>
          </a:prstGeom>
        </p:spPr>
        <p:txBody>
          <a:bodyPr wrap="none">
            <a:spAutoFit/>
          </a:bodyPr>
          <a:lstStyle/>
          <a:p>
            <a:r>
              <a:rPr lang="en" sz="2800" dirty="0">
                <a:solidFill>
                  <a:schemeClr val="accent1"/>
                </a:solidFill>
                <a:latin typeface="Calibri"/>
                <a:ea typeface="Calibri"/>
                <a:cs typeface="Calibri"/>
                <a:sym typeface="Calibri"/>
              </a:rPr>
              <a:t>Check becomes stale</a:t>
            </a:r>
            <a:endParaRPr lang="en-US" sz="2800" dirty="0">
              <a:latin typeface="Calibri" panose="020F0502020204030204" pitchFamily="34" charset="0"/>
            </a:endParaRPr>
          </a:p>
        </p:txBody>
      </p:sp>
      <p:sp>
        <p:nvSpPr>
          <p:cNvPr id="18" name="TextBox 17"/>
          <p:cNvSpPr txBox="1"/>
          <p:nvPr/>
        </p:nvSpPr>
        <p:spPr>
          <a:xfrm>
            <a:off x="7271209" y="4875956"/>
            <a:ext cx="1238597" cy="338554"/>
          </a:xfrm>
          <a:prstGeom prst="rect">
            <a:avLst/>
          </a:prstGeom>
          <a:noFill/>
          <a:ln>
            <a:solidFill>
              <a:srgbClr val="000000"/>
            </a:solidFill>
          </a:ln>
        </p:spPr>
        <p:txBody>
          <a:bodyPr wrap="square" rtlCol="0">
            <a:spAutoFit/>
          </a:bodyPr>
          <a:lstStyle/>
          <a:p>
            <a:pPr algn="ctr"/>
            <a:r>
              <a:rPr lang="en-US" sz="1600" dirty="0" err="1" smtClean="0">
                <a:latin typeface="Monaco" panose="020B0509030404040204" pitchFamily="49" charset="0"/>
              </a:rPr>
              <a:t>lib.d.ts</a:t>
            </a:r>
            <a:endParaRPr lang="en-US" sz="1600" dirty="0">
              <a:latin typeface="Monaco" panose="020B0509030404040204" pitchFamily="49" charset="0"/>
            </a:endParaRPr>
          </a:p>
        </p:txBody>
      </p:sp>
      <p:cxnSp>
        <p:nvCxnSpPr>
          <p:cNvPr id="19" name="Straight Arrow Connector 18"/>
          <p:cNvCxnSpPr/>
          <p:nvPr/>
        </p:nvCxnSpPr>
        <p:spPr>
          <a:xfrm flipH="1" flipV="1">
            <a:off x="6035040" y="1565458"/>
            <a:ext cx="10404" cy="666657"/>
          </a:xfrm>
          <a:prstGeom prst="straightConnector1">
            <a:avLst/>
          </a:prstGeom>
          <a:noFill/>
          <a:ln w="38100" cap="flat" cmpd="sng">
            <a:solidFill>
              <a:schemeClr val="accent1"/>
            </a:solidFill>
            <a:prstDash val="solid"/>
            <a:round/>
            <a:headEnd type="none" w="med" len="med"/>
            <a:tailEnd type="triangle" w="med" len="med"/>
          </a:ln>
        </p:spPr>
      </p:cxnSp>
      <p:sp>
        <p:nvSpPr>
          <p:cNvPr id="23" name="Rectangle 22"/>
          <p:cNvSpPr/>
          <p:nvPr/>
        </p:nvSpPr>
        <p:spPr>
          <a:xfrm>
            <a:off x="4145553" y="3865470"/>
            <a:ext cx="2633111" cy="523220"/>
          </a:xfrm>
          <a:prstGeom prst="rect">
            <a:avLst/>
          </a:prstGeom>
        </p:spPr>
        <p:txBody>
          <a:bodyPr wrap="square">
            <a:spAutoFit/>
          </a:bodyPr>
          <a:lstStyle/>
          <a:p>
            <a:pPr lvl="0" algn="ctr"/>
            <a:r>
              <a:rPr lang="en" sz="2800" dirty="0">
                <a:solidFill>
                  <a:srgbClr val="FF0000"/>
                </a:solidFill>
                <a:latin typeface="Calibri"/>
                <a:ea typeface="Calibri"/>
                <a:cs typeface="Calibri"/>
                <a:sym typeface="Calibri"/>
              </a:rPr>
              <a:t>Unsafe access!</a:t>
            </a:r>
          </a:p>
        </p:txBody>
      </p:sp>
      <p:cxnSp>
        <p:nvCxnSpPr>
          <p:cNvPr id="24" name="Straight Arrow Connector 23"/>
          <p:cNvCxnSpPr/>
          <p:nvPr/>
        </p:nvCxnSpPr>
        <p:spPr>
          <a:xfrm>
            <a:off x="4780093" y="3382613"/>
            <a:ext cx="2381" cy="5245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3341D22-68D9-4150-ABE5-D5C1D0E569AF}" type="slidenum">
              <a:rPr lang="en-US" smtClean="0"/>
              <a:t>48</a:t>
            </a:fld>
            <a:endParaRPr lang="en-US"/>
          </a:p>
        </p:txBody>
      </p:sp>
      <p:sp>
        <p:nvSpPr>
          <p:cNvPr id="34" name="TextBox 33"/>
          <p:cNvSpPr txBox="1"/>
          <p:nvPr/>
        </p:nvSpPr>
        <p:spPr>
          <a:xfrm>
            <a:off x="0" y="320551"/>
            <a:ext cx="9144000" cy="646331"/>
          </a:xfrm>
          <a:prstGeom prst="rect">
            <a:avLst/>
          </a:prstGeom>
          <a:noFill/>
        </p:spPr>
        <p:txBody>
          <a:bodyPr wrap="square" rtlCol="0">
            <a:spAutoFit/>
          </a:bodyPr>
          <a:lstStyle/>
          <a:p>
            <a:pPr algn="ctr"/>
            <a:r>
              <a:rPr lang="en-US" sz="3600" dirty="0" smtClean="0"/>
              <a:t>What if array’s length mutates in loop?</a:t>
            </a:r>
            <a:endParaRPr lang="en-US" sz="3600" dirty="0"/>
          </a:p>
        </p:txBody>
      </p:sp>
    </p:spTree>
    <p:extLst>
      <p:ext uri="{BB962C8B-B14F-4D97-AF65-F5344CB8AC3E}">
        <p14:creationId xmlns:p14="http://schemas.microsoft.com/office/powerpoint/2010/main" val="268162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13" grpId="0"/>
      <p:bldP spid="17"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10"/>
          <p:cNvSpPr/>
          <p:nvPr/>
        </p:nvSpPr>
        <p:spPr>
          <a:xfrm>
            <a:off x="4370739" y="3055913"/>
            <a:ext cx="745659" cy="326700"/>
          </a:xfrm>
          <a:prstGeom prst="roundRect">
            <a:avLst/>
          </a:prstGeom>
          <a:solidFill>
            <a:srgbClr val="F2A4A4"/>
          </a:solidFill>
          <a:ln w="38100" cap="flat" cmpd="sng">
            <a:no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000">
              <a:solidFill>
                <a:srgbClr val="274E13"/>
              </a:solidFill>
              <a:latin typeface="Consolas"/>
              <a:ea typeface="Consolas"/>
              <a:cs typeface="Consolas"/>
              <a:sym typeface="Consolas"/>
            </a:endParaRPr>
          </a:p>
        </p:txBody>
      </p:sp>
      <p:sp>
        <p:nvSpPr>
          <p:cNvPr id="19" name="Shape 208"/>
          <p:cNvSpPr/>
          <p:nvPr/>
        </p:nvSpPr>
        <p:spPr>
          <a:xfrm>
            <a:off x="4528913" y="2232115"/>
            <a:ext cx="1890934" cy="326700"/>
          </a:xfrm>
          <a:prstGeom prst="roundRect">
            <a:avLst/>
          </a:prstGeom>
          <a:solidFill>
            <a:schemeClr val="accent1">
              <a:lumMod val="60000"/>
              <a:lumOff val="40000"/>
            </a:schemeClr>
          </a:solidFill>
          <a:ln w="38100" cap="flat" cmpd="sng">
            <a:noFill/>
            <a:prstDash val="solid"/>
            <a:round/>
            <a:headEnd type="none" w="med" len="med"/>
            <a:tailEnd type="none" w="med" len="med"/>
          </a:ln>
        </p:spPr>
        <p:txBody>
          <a:bodyPr lIns="91425" tIns="91425" rIns="91425" bIns="91425" anchor="ctr" anchorCtr="0">
            <a:noAutofit/>
          </a:bodyPr>
          <a:lstStyle/>
          <a:p>
            <a:pPr algn="ctr"/>
            <a:endParaRPr sz="2000">
              <a:solidFill>
                <a:srgbClr val="274E13"/>
              </a:solidFill>
              <a:latin typeface="Consolas"/>
              <a:ea typeface="Consolas"/>
              <a:cs typeface="Consolas"/>
              <a:sym typeface="Consolas"/>
            </a:endParaRPr>
          </a:p>
        </p:txBody>
      </p:sp>
      <p:sp>
        <p:nvSpPr>
          <p:cNvPr id="4" name="TextBox 3"/>
          <p:cNvSpPr txBox="1"/>
          <p:nvPr/>
        </p:nvSpPr>
        <p:spPr>
          <a:xfrm>
            <a:off x="0" y="320551"/>
            <a:ext cx="9144000" cy="646331"/>
          </a:xfrm>
          <a:prstGeom prst="rect">
            <a:avLst/>
          </a:prstGeom>
          <a:noFill/>
        </p:spPr>
        <p:txBody>
          <a:bodyPr wrap="square" rtlCol="0">
            <a:spAutoFit/>
          </a:bodyPr>
          <a:lstStyle/>
          <a:p>
            <a:pPr algn="ctr"/>
            <a:r>
              <a:rPr lang="en-US" sz="3600" b="1" dirty="0" smtClean="0">
                <a:ea typeface="Calibri"/>
                <a:cs typeface="Calibri"/>
                <a:sym typeface="Calibri"/>
              </a:rPr>
              <a:t>Problem: </a:t>
            </a:r>
            <a:r>
              <a:rPr lang="en-US" sz="3600" dirty="0" smtClean="0">
                <a:ea typeface="Calibri"/>
                <a:cs typeface="Calibri"/>
                <a:sym typeface="Calibri"/>
              </a:rPr>
              <a:t>stale checks break </a:t>
            </a:r>
            <a:r>
              <a:rPr lang="en-US" sz="3600" dirty="0" smtClean="0"/>
              <a:t>value </a:t>
            </a:r>
            <a:r>
              <a:rPr lang="en-US" sz="3600" dirty="0"/>
              <a:t>reasoning</a:t>
            </a:r>
          </a:p>
        </p:txBody>
      </p:sp>
      <p:sp>
        <p:nvSpPr>
          <p:cNvPr id="21" name="Shape 205"/>
          <p:cNvSpPr/>
          <p:nvPr/>
        </p:nvSpPr>
        <p:spPr>
          <a:xfrm>
            <a:off x="2592591" y="2585075"/>
            <a:ext cx="1200099" cy="419707"/>
          </a:xfrm>
          <a:prstGeom prst="roundRect">
            <a:avLst/>
          </a:prstGeom>
          <a:solidFill>
            <a:schemeClr val="accent4">
              <a:lumMod val="60000"/>
              <a:lumOff val="40000"/>
            </a:schemeClr>
          </a:solidFill>
          <a:ln w="38100" cap="flat" cmpd="sng">
            <a:no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000">
              <a:solidFill>
                <a:srgbClr val="274E13"/>
              </a:solidFill>
              <a:latin typeface="Consolas"/>
              <a:ea typeface="Consolas"/>
              <a:cs typeface="Consolas"/>
              <a:sym typeface="Consolas"/>
            </a:endParaRPr>
          </a:p>
        </p:txBody>
      </p:sp>
      <p:sp>
        <p:nvSpPr>
          <p:cNvPr id="22" name="Rectangle 21"/>
          <p:cNvSpPr/>
          <p:nvPr/>
        </p:nvSpPr>
        <p:spPr>
          <a:xfrm>
            <a:off x="142681" y="1636083"/>
            <a:ext cx="1903085" cy="1384995"/>
          </a:xfrm>
          <a:prstGeom prst="rect">
            <a:avLst/>
          </a:prstGeom>
        </p:spPr>
        <p:txBody>
          <a:bodyPr wrap="none">
            <a:spAutoFit/>
          </a:bodyPr>
          <a:lstStyle/>
          <a:p>
            <a:pPr lvl="0" algn="ctr"/>
            <a:r>
              <a:rPr lang="en" sz="2800" dirty="0" smtClean="0">
                <a:solidFill>
                  <a:schemeClr val="accent4">
                    <a:lumMod val="75000"/>
                  </a:schemeClr>
                </a:solidFill>
                <a:latin typeface="Calibri"/>
                <a:ea typeface="Calibri"/>
                <a:cs typeface="Calibri"/>
                <a:sym typeface="Calibri"/>
              </a:rPr>
              <a:t>Silently</a:t>
            </a:r>
          </a:p>
          <a:p>
            <a:pPr lvl="0" algn="ctr"/>
            <a:r>
              <a:rPr lang="en" sz="2800" dirty="0" smtClean="0">
                <a:solidFill>
                  <a:schemeClr val="accent4">
                    <a:lumMod val="75000"/>
                  </a:schemeClr>
                </a:solidFill>
                <a:latin typeface="Calibri"/>
                <a:ea typeface="Calibri"/>
                <a:cs typeface="Calibri"/>
                <a:sym typeface="Calibri"/>
              </a:rPr>
              <a:t>updates</a:t>
            </a:r>
          </a:p>
          <a:p>
            <a:pPr lvl="0" algn="ctr"/>
            <a:r>
              <a:rPr lang="en" sz="2800" dirty="0" smtClean="0">
                <a:solidFill>
                  <a:schemeClr val="accent4">
                    <a:lumMod val="75000"/>
                  </a:schemeClr>
                </a:solidFill>
                <a:latin typeface="Monaco" panose="020B0509030404040204" pitchFamily="49" charset="0"/>
                <a:ea typeface="Consolas"/>
                <a:cs typeface="Consolas"/>
                <a:sym typeface="Consolas"/>
              </a:rPr>
              <a:t>a.length</a:t>
            </a:r>
            <a:endParaRPr lang="en" sz="2800" dirty="0">
              <a:solidFill>
                <a:schemeClr val="accent4">
                  <a:lumMod val="75000"/>
                </a:schemeClr>
              </a:solidFill>
              <a:latin typeface="Monaco" panose="020B0509030404040204" pitchFamily="49" charset="0"/>
              <a:ea typeface="Consolas"/>
              <a:cs typeface="Consolas"/>
              <a:sym typeface="Consolas"/>
            </a:endParaRPr>
          </a:p>
        </p:txBody>
      </p:sp>
      <p:cxnSp>
        <p:nvCxnSpPr>
          <p:cNvPr id="23" name="Straight Arrow Connector 22"/>
          <p:cNvCxnSpPr/>
          <p:nvPr/>
        </p:nvCxnSpPr>
        <p:spPr>
          <a:xfrm flipH="1">
            <a:off x="2045766" y="2794928"/>
            <a:ext cx="546826"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88435" y="4838278"/>
            <a:ext cx="7967130" cy="156966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sz="1600" dirty="0" smtClean="0">
                <a:solidFill>
                  <a:srgbClr val="204A87"/>
                </a:solidFill>
                <a:latin typeface="Monaco" panose="020B0509030404040204" pitchFamily="49" charset="0"/>
              </a:rPr>
              <a:t>interface </a:t>
            </a:r>
            <a:r>
              <a:rPr lang="en-US" sz="1600" dirty="0" smtClean="0">
                <a:solidFill>
                  <a:srgbClr val="000000"/>
                </a:solidFill>
                <a:latin typeface="Monaco" panose="020B0509030404040204" pitchFamily="49" charset="0"/>
              </a:rPr>
              <a:t>Array</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T</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 </a:t>
            </a:r>
            <a:endParaRPr lang="en-US" sz="1600" dirty="0" smtClean="0">
              <a:solidFill>
                <a:srgbClr val="000000"/>
              </a:solidFill>
              <a:latin typeface="Monaco" panose="020B0509030404040204" pitchFamily="49" charset="0"/>
            </a:endParaRPr>
          </a:p>
          <a:p>
            <a:pPr lvl="0" eaLnBrk="0" fontAlgn="base" hangingPunct="0">
              <a:spcBef>
                <a:spcPct val="0"/>
              </a:spcBef>
              <a:spcAft>
                <a:spcPct val="0"/>
              </a:spcAft>
            </a:pPr>
            <a:r>
              <a:rPr lang="en-US" sz="1600" dirty="0" smtClean="0">
                <a:solidFill>
                  <a:srgbClr val="8F5902"/>
                </a:solidFill>
                <a:latin typeface="Monaco" panose="020B0509030404040204" pitchFamily="49" charset="0"/>
              </a:rPr>
              <a:t>  /** </a:t>
            </a:r>
          </a:p>
          <a:p>
            <a:pPr lvl="0" eaLnBrk="0" fontAlgn="base" hangingPunct="0">
              <a:spcBef>
                <a:spcPct val="0"/>
              </a:spcBef>
              <a:spcAft>
                <a:spcPct val="0"/>
              </a:spcAft>
            </a:pPr>
            <a:r>
              <a:rPr lang="en-US" sz="1600" dirty="0">
                <a:solidFill>
                  <a:srgbClr val="8F5902"/>
                </a:solidFill>
                <a:latin typeface="Monaco" panose="020B0509030404040204" pitchFamily="49" charset="0"/>
              </a:rPr>
              <a:t> </a:t>
            </a:r>
            <a:r>
              <a:rPr lang="en-US" sz="1600" dirty="0" smtClean="0">
                <a:solidFill>
                  <a:srgbClr val="8F5902"/>
                </a:solidFill>
                <a:latin typeface="Monaco" panose="020B0509030404040204" pitchFamily="49" charset="0"/>
              </a:rPr>
              <a:t>  *  </a:t>
            </a:r>
            <a:r>
              <a:rPr lang="en-US" sz="1600" dirty="0">
                <a:solidFill>
                  <a:srgbClr val="8F5902"/>
                </a:solidFill>
                <a:latin typeface="Monaco" panose="020B0509030404040204" pitchFamily="49" charset="0"/>
              </a:rPr>
              <a:t>Removes the last element from an array and returns it</a:t>
            </a:r>
            <a:r>
              <a:rPr lang="en-US" sz="1600" dirty="0" smtClean="0">
                <a:solidFill>
                  <a:srgbClr val="8F5902"/>
                </a:solidFill>
                <a:latin typeface="Monaco" panose="020B0509030404040204" pitchFamily="49" charset="0"/>
              </a:rPr>
              <a:t>.</a:t>
            </a:r>
          </a:p>
          <a:p>
            <a:pPr lvl="0" eaLnBrk="0" fontAlgn="base" hangingPunct="0">
              <a:spcBef>
                <a:spcPct val="0"/>
              </a:spcBef>
              <a:spcAft>
                <a:spcPct val="0"/>
              </a:spcAft>
            </a:pPr>
            <a:r>
              <a:rPr lang="en-US" sz="1600" dirty="0" smtClean="0">
                <a:solidFill>
                  <a:srgbClr val="8F5902"/>
                </a:solidFill>
                <a:latin typeface="Monaco" panose="020B0509030404040204" pitchFamily="49" charset="0"/>
              </a:rPr>
              <a:t>   */</a:t>
            </a:r>
            <a:r>
              <a:rPr lang="en-US" sz="1600" dirty="0" smtClean="0">
                <a:solidFill>
                  <a:srgbClr val="000000"/>
                </a:solidFill>
                <a:latin typeface="Monaco" panose="020B0509030404040204" pitchFamily="49" charset="0"/>
              </a:rPr>
              <a:t> </a:t>
            </a:r>
          </a:p>
          <a:p>
            <a:pPr lvl="0" eaLnBrk="0" fontAlgn="base" hangingPunct="0">
              <a:spcBef>
                <a:spcPct val="0"/>
              </a:spcBef>
              <a:spcAft>
                <a:spcPct val="0"/>
              </a:spcAft>
            </a:pPr>
            <a:r>
              <a:rPr lang="en-US" sz="1600" dirty="0" smtClean="0">
                <a:solidFill>
                  <a:srgbClr val="000000"/>
                </a:solidFill>
                <a:latin typeface="Monaco" panose="020B0509030404040204" pitchFamily="49" charset="0"/>
              </a:rPr>
              <a:t>  pop</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lvl="0" eaLnBrk="0" fontAlgn="base" hangingPunct="0">
              <a:spcBef>
                <a:spcPct val="0"/>
              </a:spcBef>
              <a:spcAft>
                <a:spcPct val="0"/>
              </a:spcAft>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47" name="TextBox 46"/>
          <p:cNvSpPr txBox="1"/>
          <p:nvPr/>
        </p:nvSpPr>
        <p:spPr>
          <a:xfrm>
            <a:off x="7271209" y="4875956"/>
            <a:ext cx="1238597" cy="338554"/>
          </a:xfrm>
          <a:prstGeom prst="rect">
            <a:avLst/>
          </a:prstGeom>
          <a:noFill/>
          <a:ln>
            <a:solidFill>
              <a:srgbClr val="000000"/>
            </a:solidFill>
          </a:ln>
        </p:spPr>
        <p:txBody>
          <a:bodyPr wrap="square" rtlCol="0">
            <a:spAutoFit/>
          </a:bodyPr>
          <a:lstStyle/>
          <a:p>
            <a:pPr algn="ctr"/>
            <a:r>
              <a:rPr lang="en-US" sz="1600" dirty="0" err="1" smtClean="0">
                <a:latin typeface="Monaco" panose="020B0509030404040204" pitchFamily="49" charset="0"/>
              </a:rPr>
              <a:t>lib.d.ts</a:t>
            </a:r>
            <a:endParaRPr lang="en-US" sz="1600" dirty="0">
              <a:latin typeface="Monaco" panose="020B0509030404040204" pitchFamily="49" charset="0"/>
            </a:endParaRPr>
          </a:p>
        </p:txBody>
      </p:sp>
      <p:sp>
        <p:nvSpPr>
          <p:cNvPr id="5" name="Slide Number Placeholder 4"/>
          <p:cNvSpPr>
            <a:spLocks noGrp="1"/>
          </p:cNvSpPr>
          <p:nvPr>
            <p:ph type="sldNum" sz="quarter" idx="12"/>
          </p:nvPr>
        </p:nvSpPr>
        <p:spPr/>
        <p:txBody>
          <a:bodyPr/>
          <a:lstStyle/>
          <a:p>
            <a:fld id="{B3341D22-68D9-4150-ABE5-D5C1D0E569AF}" type="slidenum">
              <a:rPr lang="en-US" smtClean="0"/>
              <a:t>49</a:t>
            </a:fld>
            <a:endParaRPr lang="en-US"/>
          </a:p>
        </p:txBody>
      </p:sp>
      <p:sp>
        <p:nvSpPr>
          <p:cNvPr id="18" name="Rectangle 17"/>
          <p:cNvSpPr/>
          <p:nvPr/>
        </p:nvSpPr>
        <p:spPr>
          <a:xfrm>
            <a:off x="2045766" y="1289054"/>
            <a:ext cx="5425985" cy="3416320"/>
          </a:xfrm>
          <a:prstGeom prst="rect">
            <a:avLst/>
          </a:prstGeom>
        </p:spPr>
        <p:txBody>
          <a:bodyPr wrap="square">
            <a:spAutoFit/>
          </a:bodyPr>
          <a:lstStyle/>
          <a:p>
            <a:pPr>
              <a:lnSpc>
                <a:spcPct val="150000"/>
              </a:lnSpc>
            </a:pPr>
            <a:r>
              <a:rPr lang="en-US" dirty="0">
                <a:solidFill>
                  <a:srgbClr val="204A87"/>
                </a:solidFill>
                <a:latin typeface="Monaco" panose="020B0509030404040204" pitchFamily="49" charset="0"/>
              </a:rPr>
              <a:t>function</a:t>
            </a: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reduce(a, f, x) {</a:t>
            </a:r>
          </a:p>
          <a:p>
            <a:pPr>
              <a:lnSpc>
                <a:spcPct val="150000"/>
              </a:lnSpc>
            </a:pPr>
            <a:r>
              <a:rPr lang="en-US" dirty="0" smtClean="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x</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for</a:t>
            </a:r>
            <a:r>
              <a:rPr lang="en-US" dirty="0">
                <a:solidFill>
                  <a:srgbClr val="000000"/>
                </a:solidFill>
                <a:latin typeface="Monaco" panose="020B0509030404040204" pitchFamily="49" charset="0"/>
              </a:rPr>
              <a:t> (</a:t>
            </a:r>
            <a:r>
              <a:rPr lang="en-US" dirty="0" err="1">
                <a:solidFill>
                  <a:srgbClr val="204A87"/>
                </a:solidFill>
                <a:latin typeface="Monaco" panose="020B0509030404040204" pitchFamily="49" charset="0"/>
              </a:rPr>
              <a:t>var</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0000CF"/>
                </a:solidFill>
                <a:latin typeface="Monaco" panose="020B0509030404040204" pitchFamily="49" charset="0"/>
              </a:rPr>
              <a:t>0</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a:solidFill>
                  <a:srgbClr val="CE5C00"/>
                </a:solidFill>
                <a:latin typeface="Monaco" panose="020B0509030404040204" pitchFamily="49" charset="0"/>
              </a:rPr>
              <a:t>&lt;</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a.length</a:t>
            </a:r>
            <a:r>
              <a:rPr lang="en-US" dirty="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a.pop</a:t>
            </a:r>
            <a:r>
              <a:rPr lang="en-US" dirty="0" smtClean="0">
                <a:solidFill>
                  <a:srgbClr val="000000"/>
                </a:solidFill>
                <a:latin typeface="Monaco" panose="020B0509030404040204" pitchFamily="49" charset="0"/>
              </a:rPr>
              <a:t>();</a:t>
            </a:r>
            <a:endParaRPr lang="en-US" dirty="0">
              <a:solidFill>
                <a:srgbClr val="000000"/>
              </a:solidFill>
              <a:latin typeface="Monaco" panose="020B0509030404040204" pitchFamily="49" charset="0"/>
            </a:endParaRPr>
          </a:p>
          <a:p>
            <a:pPr>
              <a:lnSpc>
                <a:spcPct val="150000"/>
              </a:lnSpc>
            </a:pPr>
            <a:r>
              <a:rPr lang="en-US" dirty="0">
                <a:solidFill>
                  <a:srgbClr val="000000"/>
                </a:solidFill>
                <a:latin typeface="Monaco" panose="020B0509030404040204" pitchFamily="49" charset="0"/>
              </a:rPr>
              <a:t>    res </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f(res, a[</a:t>
            </a:r>
            <a:r>
              <a:rPr lang="en-US" dirty="0" err="1">
                <a:solidFill>
                  <a:srgbClr val="000000"/>
                </a:solidFill>
                <a:latin typeface="Monaco" panose="020B0509030404040204" pitchFamily="49" charset="0"/>
              </a:rPr>
              <a:t>i</a:t>
            </a:r>
            <a:r>
              <a:rPr lang="en-US" dirty="0">
                <a:solidFill>
                  <a:srgbClr val="000000"/>
                </a:solidFill>
                <a:latin typeface="Monaco" panose="020B0509030404040204" pitchFamily="49" charset="0"/>
              </a:rPr>
              <a:t>], </a:t>
            </a:r>
            <a:r>
              <a:rPr lang="en-US" dirty="0" err="1">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a:t>
            </a:r>
          </a:p>
          <a:p>
            <a:pPr>
              <a:lnSpc>
                <a:spcPct val="150000"/>
              </a:lnSpc>
            </a:pPr>
            <a:r>
              <a:rPr lang="en-US" dirty="0" smtClean="0">
                <a:solidFill>
                  <a:srgbClr val="000000"/>
                </a:solidFill>
                <a:latin typeface="Monaco" panose="020B0509030404040204" pitchFamily="49" charset="0"/>
              </a:rPr>
              <a:t>  }</a:t>
            </a:r>
            <a:endParaRPr lang="en-US" dirty="0">
              <a:solidFill>
                <a:srgbClr val="000000"/>
              </a:solidFill>
              <a:latin typeface="Monaco" panose="020B0509030404040204" pitchFamily="49" charset="0"/>
            </a:endParaRPr>
          </a:p>
          <a:p>
            <a:pPr>
              <a:lnSpc>
                <a:spcPct val="150000"/>
              </a:lnSpc>
            </a:pP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return</a:t>
            </a:r>
            <a:r>
              <a:rPr lang="en-US" dirty="0">
                <a:solidFill>
                  <a:srgbClr val="000000"/>
                </a:solidFill>
                <a:latin typeface="Monaco" panose="020B0509030404040204" pitchFamily="49" charset="0"/>
              </a:rPr>
              <a:t> res;</a:t>
            </a:r>
          </a:p>
          <a:p>
            <a:pPr>
              <a:lnSpc>
                <a:spcPct val="150000"/>
              </a:lnSpc>
            </a:pPr>
            <a:r>
              <a:rPr lang="en-US" dirty="0" smtClean="0">
                <a:solidFill>
                  <a:srgbClr val="000000"/>
                </a:solidFill>
                <a:latin typeface="Monaco" panose="020B0509030404040204" pitchFamily="49" charset="0"/>
              </a:rPr>
              <a:t>}</a:t>
            </a:r>
            <a:endParaRPr lang="en-US" dirty="0">
              <a:latin typeface="Monaco" panose="020B0509030404040204" pitchFamily="49" charset="0"/>
            </a:endParaRPr>
          </a:p>
        </p:txBody>
      </p:sp>
      <p:sp>
        <p:nvSpPr>
          <p:cNvPr id="28" name="Rectangle 27"/>
          <p:cNvSpPr/>
          <p:nvPr/>
        </p:nvSpPr>
        <p:spPr>
          <a:xfrm>
            <a:off x="5771873" y="1090622"/>
            <a:ext cx="3228769" cy="523220"/>
          </a:xfrm>
          <a:prstGeom prst="rect">
            <a:avLst/>
          </a:prstGeom>
        </p:spPr>
        <p:txBody>
          <a:bodyPr wrap="none">
            <a:spAutoFit/>
          </a:bodyPr>
          <a:lstStyle/>
          <a:p>
            <a:r>
              <a:rPr lang="en" sz="2800" dirty="0">
                <a:solidFill>
                  <a:schemeClr val="accent1"/>
                </a:solidFill>
                <a:latin typeface="Calibri"/>
                <a:ea typeface="Calibri"/>
                <a:cs typeface="Calibri"/>
                <a:sym typeface="Calibri"/>
              </a:rPr>
              <a:t>Check becomes stale</a:t>
            </a:r>
            <a:endParaRPr lang="en-US" sz="2800" dirty="0">
              <a:latin typeface="Calibri" panose="020F0502020204030204" pitchFamily="34" charset="0"/>
            </a:endParaRPr>
          </a:p>
        </p:txBody>
      </p:sp>
      <p:cxnSp>
        <p:nvCxnSpPr>
          <p:cNvPr id="29" name="Straight Arrow Connector 28"/>
          <p:cNvCxnSpPr/>
          <p:nvPr/>
        </p:nvCxnSpPr>
        <p:spPr>
          <a:xfrm flipH="1" flipV="1">
            <a:off x="6035040" y="1565458"/>
            <a:ext cx="10404" cy="666657"/>
          </a:xfrm>
          <a:prstGeom prst="straightConnector1">
            <a:avLst/>
          </a:prstGeom>
          <a:noFill/>
          <a:ln w="38100" cap="flat" cmpd="sng">
            <a:solidFill>
              <a:schemeClr val="accent1"/>
            </a:solidFill>
            <a:prstDash val="solid"/>
            <a:round/>
            <a:headEnd type="none" w="med" len="med"/>
            <a:tailEnd type="triangle" w="med" len="med"/>
          </a:ln>
        </p:spPr>
      </p:cxnSp>
      <p:sp>
        <p:nvSpPr>
          <p:cNvPr id="30" name="Rectangle 29"/>
          <p:cNvSpPr/>
          <p:nvPr/>
        </p:nvSpPr>
        <p:spPr>
          <a:xfrm>
            <a:off x="4145553" y="3865470"/>
            <a:ext cx="2633111" cy="523220"/>
          </a:xfrm>
          <a:prstGeom prst="rect">
            <a:avLst/>
          </a:prstGeom>
        </p:spPr>
        <p:txBody>
          <a:bodyPr wrap="square">
            <a:spAutoFit/>
          </a:bodyPr>
          <a:lstStyle/>
          <a:p>
            <a:pPr lvl="0" algn="ctr"/>
            <a:r>
              <a:rPr lang="en" sz="2800" dirty="0">
                <a:solidFill>
                  <a:srgbClr val="FF0000"/>
                </a:solidFill>
                <a:latin typeface="Calibri"/>
                <a:ea typeface="Calibri"/>
                <a:cs typeface="Calibri"/>
                <a:sym typeface="Calibri"/>
              </a:rPr>
              <a:t>Unsafe access!</a:t>
            </a:r>
          </a:p>
        </p:txBody>
      </p:sp>
      <p:cxnSp>
        <p:nvCxnSpPr>
          <p:cNvPr id="31" name="Straight Arrow Connector 30"/>
          <p:cNvCxnSpPr/>
          <p:nvPr/>
        </p:nvCxnSpPr>
        <p:spPr>
          <a:xfrm>
            <a:off x="4780093" y="3382613"/>
            <a:ext cx="2381" cy="5245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30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idx="12"/>
          </p:nvPr>
        </p:nvSpPr>
        <p:spPr>
          <a:xfrm>
            <a:off x="8472457" y="6217622"/>
            <a:ext cx="548700" cy="524700"/>
          </a:xfrm>
        </p:spPr>
        <p:txBody>
          <a:bodyPr/>
          <a:lstStyle/>
          <a:p>
            <a:fld id="{00000000-1234-1234-1234-123412341234}" type="slidenum">
              <a:rPr lang="en" smtClean="0"/>
              <a:pPr/>
              <a:t>5</a:t>
            </a:fld>
            <a:endParaRPr lang="en" dirty="0"/>
          </a:p>
        </p:txBody>
      </p:sp>
      <p:sp>
        <p:nvSpPr>
          <p:cNvPr id="5" name="Rectangle 4"/>
          <p:cNvSpPr/>
          <p:nvPr/>
        </p:nvSpPr>
        <p:spPr>
          <a:xfrm>
            <a:off x="0" y="494438"/>
            <a:ext cx="9144000" cy="553998"/>
          </a:xfrm>
          <a:prstGeom prst="rect">
            <a:avLst/>
          </a:prstGeom>
        </p:spPr>
        <p:txBody>
          <a:bodyPr wrap="square">
            <a:spAutoFit/>
          </a:bodyPr>
          <a:lstStyle/>
          <a:p>
            <a:pPr algn="ctr">
              <a:spcBef>
                <a:spcPts val="0"/>
              </a:spcBef>
              <a:buFont typeface="Arial" panose="020B0604020202020204" pitchFamily="34" charset="0"/>
              <a:buNone/>
            </a:pPr>
            <a:r>
              <a:rPr lang="en" sz="3000" dirty="0">
                <a:solidFill>
                  <a:srgbClr val="0070C0"/>
                </a:solidFill>
                <a:ea typeface="Calibri"/>
                <a:cs typeface="Calibri"/>
                <a:sym typeface="Calibri"/>
              </a:rPr>
              <a:t>Extensible</a:t>
            </a:r>
            <a:r>
              <a:rPr lang="en" sz="3000" dirty="0">
                <a:ea typeface="Calibri"/>
                <a:cs typeface="Calibri"/>
                <a:sym typeface="Calibri"/>
              </a:rPr>
              <a:t> static analyses for modern scripting languages</a:t>
            </a:r>
          </a:p>
        </p:txBody>
      </p:sp>
      <p:pic>
        <p:nvPicPr>
          <p:cNvPr id="7" name="Picture 6" descr="E:\fppt\template\arrows\arrow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798270">
            <a:off x="1031353" y="1447046"/>
            <a:ext cx="693658" cy="7741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149688" y="3389102"/>
            <a:ext cx="2795969" cy="1002197"/>
          </a:xfrm>
          <a:prstGeom prst="rect">
            <a:avLst/>
          </a:prstGeom>
        </p:spPr>
        <p:txBody>
          <a:bodyPr wrap="square">
            <a:spAutoFit/>
          </a:bodyPr>
          <a:lstStyle/>
          <a:p>
            <a:pPr lvl="0" eaLnBrk="0" fontAlgn="base" hangingPunct="0">
              <a:lnSpc>
                <a:spcPct val="200000"/>
              </a:lnSpc>
              <a:spcBef>
                <a:spcPct val="0"/>
              </a:spcBef>
              <a:spcAft>
                <a:spcPct val="0"/>
              </a:spcAft>
            </a:pPr>
            <a:r>
              <a:rPr kumimoji="0" lang="en-US" sz="1600" b="1" i="0" u="none" strike="noStrike" cap="none" normalizeH="0" baseline="0" dirty="0" err="1" smtClean="0">
                <a:ln>
                  <a:noFill/>
                </a:ln>
                <a:solidFill>
                  <a:srgbClr val="008000"/>
                </a:solidFill>
                <a:effectLst/>
                <a:latin typeface="Monaco" panose="020B0509030404040204" pitchFamily="49" charset="0"/>
              </a:rPr>
              <a:t>typeof</a:t>
            </a:r>
            <a:r>
              <a:rPr kumimoji="0" lang="en-US" sz="1600" b="0" i="0" u="none" strike="noStrike" cap="none" normalizeH="0" baseline="0" dirty="0" smtClean="0">
                <a:ln>
                  <a:noFill/>
                </a:ln>
                <a:solidFill>
                  <a:srgbClr val="000000"/>
                </a:solidFill>
                <a:effectLst/>
                <a:latin typeface="Monaco" panose="020B0509030404040204" pitchFamily="49" charset="0"/>
              </a:rPr>
              <a:t> x </a:t>
            </a:r>
            <a:r>
              <a:rPr kumimoji="0" lang="en-US" sz="1600" b="0" i="0" u="none" strike="noStrike" cap="none" normalizeH="0" baseline="0" dirty="0" smtClean="0">
                <a:ln>
                  <a:noFill/>
                </a:ln>
                <a:solidFill>
                  <a:srgbClr val="666666"/>
                </a:solidFill>
                <a:effectLst/>
                <a:latin typeface="Monaco" panose="020B0509030404040204" pitchFamily="49" charset="0"/>
              </a:rPr>
              <a:t>===</a:t>
            </a:r>
            <a:r>
              <a:rPr kumimoji="0" lang="en-US" sz="1600" b="0" i="0" u="none" strike="noStrike" cap="none" normalizeH="0" baseline="0" dirty="0" smtClean="0">
                <a:ln>
                  <a:noFill/>
                </a:ln>
                <a:solidFill>
                  <a:srgbClr val="000000"/>
                </a:solidFill>
                <a:effectLst/>
                <a:latin typeface="Monaco" panose="020B0509030404040204" pitchFamily="49" charset="0"/>
              </a:rPr>
              <a:t> </a:t>
            </a:r>
            <a:r>
              <a:rPr kumimoji="0" lang="en-US" sz="1600" b="0" i="0" u="none" strike="noStrike" cap="none" normalizeH="0" baseline="0" dirty="0" smtClean="0">
                <a:ln>
                  <a:noFill/>
                </a:ln>
                <a:solidFill>
                  <a:srgbClr val="BA2121"/>
                </a:solidFill>
                <a:effectLst/>
                <a:latin typeface="Monaco" panose="020B0509030404040204" pitchFamily="49" charset="0"/>
              </a:rPr>
              <a:t>'string'</a:t>
            </a:r>
          </a:p>
          <a:p>
            <a:pPr lvl="0" eaLnBrk="0" fontAlgn="base" hangingPunct="0">
              <a:lnSpc>
                <a:spcPct val="200000"/>
              </a:lnSpc>
              <a:spcBef>
                <a:spcPct val="0"/>
              </a:spcBef>
              <a:spcAft>
                <a:spcPct val="0"/>
              </a:spcAft>
            </a:pPr>
            <a:r>
              <a:rPr lang="en-US" sz="1600" dirty="0">
                <a:solidFill>
                  <a:srgbClr val="000000"/>
                </a:solidFill>
                <a:latin typeface="Monaco" panose="020B0509030404040204" pitchFamily="49" charset="0"/>
              </a:rPr>
              <a:t>x</a:t>
            </a:r>
            <a:r>
              <a:rPr kumimoji="0" lang="en-US" sz="1600" b="0" i="0" u="none" strike="noStrike" cap="none" normalizeH="0" baseline="0" dirty="0" smtClean="0">
                <a:ln>
                  <a:noFill/>
                </a:ln>
                <a:solidFill>
                  <a:srgbClr val="000000"/>
                </a:solidFill>
                <a:effectLst/>
                <a:latin typeface="Monaco" panose="020B0509030404040204" pitchFamily="49" charset="0"/>
              </a:rPr>
              <a:t> === </a:t>
            </a:r>
            <a:r>
              <a:rPr kumimoji="0" lang="en-US" sz="1600" b="1" i="0" u="none" strike="noStrike" cap="none" normalizeH="0" baseline="0" dirty="0" smtClean="0">
                <a:ln>
                  <a:noFill/>
                </a:ln>
                <a:solidFill>
                  <a:srgbClr val="008000"/>
                </a:solidFill>
                <a:effectLst/>
                <a:latin typeface="Monaco" panose="020B0509030404040204" pitchFamily="49" charset="0"/>
              </a:rPr>
              <a:t>null</a:t>
            </a:r>
            <a:endParaRPr kumimoji="0" lang="en-US" sz="1600" b="0" i="0" u="none" strike="noStrike" cap="none" normalizeH="0" baseline="0" dirty="0" smtClean="0">
              <a:ln>
                <a:noFill/>
              </a:ln>
              <a:solidFill>
                <a:schemeClr val="tx1"/>
              </a:solidFill>
              <a:effectLst/>
              <a:latin typeface="Monaco" panose="020B0509030404040204" pitchFamily="49" charset="0"/>
            </a:endParaRPr>
          </a:p>
        </p:txBody>
      </p:sp>
      <p:sp>
        <p:nvSpPr>
          <p:cNvPr id="16" name="Rectangle 15"/>
          <p:cNvSpPr/>
          <p:nvPr/>
        </p:nvSpPr>
        <p:spPr>
          <a:xfrm>
            <a:off x="5147204" y="4255662"/>
            <a:ext cx="3517560" cy="338554"/>
          </a:xfrm>
          <a:prstGeom prst="rect">
            <a:avLst/>
          </a:prstGeom>
        </p:spPr>
        <p:txBody>
          <a:bodyPr wrap="square">
            <a:spAutoFit/>
          </a:bodyPr>
          <a:lstStyle/>
          <a:p>
            <a:r>
              <a:rPr lang="en-US" sz="1600" b="1" dirty="0" smtClean="0">
                <a:solidFill>
                  <a:srgbClr val="008000"/>
                </a:solidFill>
                <a:latin typeface="Monaco" panose="020B0509030404040204" pitchFamily="49" charset="0"/>
              </a:rPr>
              <a:t>assert</a:t>
            </a:r>
            <a:r>
              <a:rPr kumimoji="0" lang="en-US" sz="1600" b="0" i="0" u="none" strike="noStrike" cap="none" normalizeH="0" baseline="0" dirty="0" smtClean="0">
                <a:ln>
                  <a:noFill/>
                </a:ln>
                <a:solidFill>
                  <a:srgbClr val="000000"/>
                </a:solidFill>
                <a:effectLst/>
                <a:latin typeface="Monaco" panose="020B0509030404040204" pitchFamily="49" charset="0"/>
              </a:rPr>
              <a:t> (</a:t>
            </a:r>
            <a:r>
              <a:rPr lang="en-US" sz="1600" dirty="0" err="1" smtClean="0">
                <a:solidFill>
                  <a:srgbClr val="000000"/>
                </a:solidFill>
                <a:latin typeface="Monaco" panose="020B0509030404040204" pitchFamily="49" charset="0"/>
              </a:rPr>
              <a:t>shape</a:t>
            </a:r>
            <a:r>
              <a:rPr kumimoji="0" lang="en-US" sz="1600" b="0" i="0" u="none" strike="noStrike" cap="none" normalizeH="0" baseline="0" dirty="0" err="1" smtClean="0">
                <a:ln>
                  <a:noFill/>
                </a:ln>
                <a:solidFill>
                  <a:srgbClr val="000000"/>
                </a:solidFill>
                <a:effectLst/>
                <a:latin typeface="Monaco" panose="020B0509030404040204" pitchFamily="49" charset="0"/>
              </a:rPr>
              <a:t>.tag</a:t>
            </a:r>
            <a:r>
              <a:rPr kumimoji="0" lang="en-US" sz="1600" b="0" i="0" u="none" strike="noStrike" cap="none" normalizeH="0" baseline="0" dirty="0" smtClean="0">
                <a:ln>
                  <a:noFill/>
                </a:ln>
                <a:solidFill>
                  <a:srgbClr val="000000"/>
                </a:solidFill>
                <a:effectLst/>
                <a:latin typeface="Monaco" panose="020B0509030404040204" pitchFamily="49" charset="0"/>
              </a:rPr>
              <a:t> </a:t>
            </a:r>
            <a:r>
              <a:rPr kumimoji="0" lang="en-US" sz="1600" b="0" i="0" u="none" strike="noStrike" cap="none" normalizeH="0" baseline="0" dirty="0" smtClean="0">
                <a:ln>
                  <a:noFill/>
                </a:ln>
                <a:solidFill>
                  <a:srgbClr val="666666"/>
                </a:solidFill>
                <a:effectLst/>
                <a:latin typeface="Monaco" panose="020B0509030404040204" pitchFamily="49" charset="0"/>
              </a:rPr>
              <a:t>&amp;</a:t>
            </a:r>
            <a:r>
              <a:rPr kumimoji="0" lang="en-US" sz="1600" b="0" i="0" u="none" strike="noStrike" cap="none" normalizeH="0" baseline="0" dirty="0" smtClean="0">
                <a:ln>
                  <a:noFill/>
                </a:ln>
                <a:solidFill>
                  <a:srgbClr val="000000"/>
                </a:solidFill>
                <a:effectLst/>
                <a:latin typeface="Monaco" panose="020B0509030404040204" pitchFamily="49" charset="0"/>
              </a:rPr>
              <a:t> Circle) </a:t>
            </a:r>
          </a:p>
        </p:txBody>
      </p:sp>
      <p:sp>
        <p:nvSpPr>
          <p:cNvPr id="17" name="Rectangle 16"/>
          <p:cNvSpPr/>
          <p:nvPr/>
        </p:nvSpPr>
        <p:spPr>
          <a:xfrm>
            <a:off x="5093780" y="3563089"/>
            <a:ext cx="3414741" cy="461665"/>
          </a:xfrm>
          <a:prstGeom prst="rect">
            <a:avLst/>
          </a:prstGeom>
        </p:spPr>
        <p:txBody>
          <a:bodyPr wrap="square">
            <a:spAutoFit/>
          </a:bodyPr>
          <a:lstStyle/>
          <a:p>
            <a:pPr algn="ctr">
              <a:spcBef>
                <a:spcPts val="0"/>
              </a:spcBef>
              <a:buFont typeface="Arial" panose="020B0604020202020204" pitchFamily="34" charset="0"/>
              <a:buNone/>
            </a:pPr>
            <a:r>
              <a:rPr lang="en" sz="2400" dirty="0" smtClean="0">
                <a:ea typeface="Calibri"/>
                <a:cs typeface="Calibri"/>
                <a:sym typeface="Calibri"/>
              </a:rPr>
              <a:t>User specified invariants</a:t>
            </a:r>
            <a:endParaRPr lang="en" sz="2400" dirty="0">
              <a:ea typeface="Calibri"/>
              <a:cs typeface="Calibri"/>
              <a:sym typeface="Calibri"/>
            </a:endParaRPr>
          </a:p>
        </p:txBody>
      </p:sp>
      <p:pic>
        <p:nvPicPr>
          <p:cNvPr id="18" name="Picture 17"/>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42431" y="3650882"/>
            <a:ext cx="577189" cy="512792"/>
          </a:xfrm>
          <a:prstGeom prst="rect">
            <a:avLst/>
          </a:prstGeom>
        </p:spPr>
      </p:pic>
      <p:sp>
        <p:nvSpPr>
          <p:cNvPr id="19" name="Rounded Rectangle 18"/>
          <p:cNvSpPr/>
          <p:nvPr/>
        </p:nvSpPr>
        <p:spPr>
          <a:xfrm>
            <a:off x="5093781" y="3459350"/>
            <a:ext cx="3588900" cy="233113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819510" y="2709245"/>
            <a:ext cx="3414741" cy="461665"/>
          </a:xfrm>
          <a:prstGeom prst="rect">
            <a:avLst/>
          </a:prstGeom>
        </p:spPr>
        <p:txBody>
          <a:bodyPr wrap="square">
            <a:spAutoFit/>
          </a:bodyPr>
          <a:lstStyle/>
          <a:p>
            <a:pPr algn="ctr">
              <a:spcBef>
                <a:spcPts val="0"/>
              </a:spcBef>
              <a:buFont typeface="Arial" panose="020B0604020202020204" pitchFamily="34" charset="0"/>
              <a:buNone/>
            </a:pPr>
            <a:r>
              <a:rPr lang="en" sz="2400" dirty="0" smtClean="0">
                <a:ea typeface="Calibri"/>
                <a:cs typeface="Calibri"/>
                <a:sym typeface="Calibri"/>
              </a:rPr>
              <a:t>Fixed type tests</a:t>
            </a:r>
            <a:endParaRPr lang="en" sz="2400" dirty="0">
              <a:ea typeface="Calibri"/>
              <a:cs typeface="Calibri"/>
              <a:sym typeface="Calibri"/>
            </a:endParaRPr>
          </a:p>
        </p:txBody>
      </p:sp>
      <p:sp>
        <p:nvSpPr>
          <p:cNvPr id="21" name="Rounded Rectangle 20"/>
          <p:cNvSpPr/>
          <p:nvPr/>
        </p:nvSpPr>
        <p:spPr>
          <a:xfrm>
            <a:off x="819511" y="2605506"/>
            <a:ext cx="3414741" cy="18608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819510" y="3309829"/>
            <a:ext cx="3414741" cy="0"/>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p:nvCxnSpPr>
        <p:spPr>
          <a:xfrm>
            <a:off x="5093780" y="4163674"/>
            <a:ext cx="3588901" cy="0"/>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5147204" y="4775523"/>
            <a:ext cx="3517560" cy="338554"/>
          </a:xfrm>
          <a:prstGeom prst="rect">
            <a:avLst/>
          </a:prstGeom>
        </p:spPr>
        <p:txBody>
          <a:bodyPr wrap="square">
            <a:spAutoFit/>
          </a:bodyPr>
          <a:lstStyle/>
          <a:p>
            <a:r>
              <a:rPr lang="en-US" sz="1600" b="1" dirty="0" smtClean="0">
                <a:solidFill>
                  <a:srgbClr val="008000"/>
                </a:solidFill>
                <a:latin typeface="Monaco" panose="020B0509030404040204" pitchFamily="49" charset="0"/>
              </a:rPr>
              <a:t>assert</a:t>
            </a:r>
            <a:r>
              <a:rPr kumimoji="0" lang="en-US" sz="1600" b="0" i="0" u="none" strike="noStrike" cap="none" normalizeH="0" baseline="0" dirty="0" smtClean="0">
                <a:ln>
                  <a:noFill/>
                </a:ln>
                <a:solidFill>
                  <a:srgbClr val="000000"/>
                </a:solidFill>
                <a:effectLst/>
                <a:latin typeface="Monaco" panose="020B0509030404040204" pitchFamily="49" charset="0"/>
              </a:rPr>
              <a:t> (</a:t>
            </a:r>
            <a:r>
              <a:rPr kumimoji="0" lang="en-US" sz="1600" b="0" i="0" u="none" strike="noStrike" cap="none" normalizeH="0" baseline="0" dirty="0" err="1" smtClean="0">
                <a:ln>
                  <a:noFill/>
                </a:ln>
                <a:solidFill>
                  <a:srgbClr val="000000"/>
                </a:solidFill>
                <a:effectLst/>
                <a:latin typeface="Monaco" panose="020B0509030404040204" pitchFamily="49" charset="0"/>
              </a:rPr>
              <a:t>user.auth</a:t>
            </a:r>
            <a:r>
              <a:rPr kumimoji="0" lang="en-US" sz="1600" b="0" i="0" u="none" strike="noStrike" cap="none" normalizeH="0" baseline="0" dirty="0" smtClean="0">
                <a:ln>
                  <a:noFill/>
                </a:ln>
                <a:solidFill>
                  <a:srgbClr val="000000"/>
                </a:solidFill>
                <a:effectLst/>
                <a:latin typeface="Monaco" panose="020B0509030404040204" pitchFamily="49" charset="0"/>
              </a:rPr>
              <a:t>())</a:t>
            </a:r>
          </a:p>
        </p:txBody>
      </p:sp>
      <p:sp>
        <p:nvSpPr>
          <p:cNvPr id="15" name="Rectangle 14"/>
          <p:cNvSpPr/>
          <p:nvPr/>
        </p:nvSpPr>
        <p:spPr>
          <a:xfrm>
            <a:off x="5147204" y="5295383"/>
            <a:ext cx="3517560" cy="338554"/>
          </a:xfrm>
          <a:prstGeom prst="rect">
            <a:avLst/>
          </a:prstGeom>
        </p:spPr>
        <p:txBody>
          <a:bodyPr wrap="square">
            <a:spAutoFit/>
          </a:bodyPr>
          <a:lstStyle/>
          <a:p>
            <a:pPr lvl="0"/>
            <a:r>
              <a:rPr lang="en-US" sz="1600" b="1" dirty="0" smtClean="0">
                <a:solidFill>
                  <a:srgbClr val="008000"/>
                </a:solidFill>
                <a:latin typeface="Monaco" panose="020B0509030404040204" pitchFamily="49" charset="0"/>
              </a:rPr>
              <a:t>assert</a:t>
            </a:r>
            <a:r>
              <a:rPr lang="en-US" sz="1600" dirty="0" smtClean="0">
                <a:solidFill>
                  <a:srgbClr val="000000"/>
                </a:solidFill>
                <a:latin typeface="Monaco" panose="020B0509030404040204" pitchFamily="49" charset="0"/>
              </a:rPr>
              <a:t> (</a:t>
            </a:r>
            <a:r>
              <a:rPr kumimoji="0" lang="en-US" sz="1600" b="0" u="none" strike="noStrike" cap="none" normalizeH="0" baseline="0" dirty="0" err="1" smtClean="0">
                <a:ln>
                  <a:noFill/>
                </a:ln>
                <a:solidFill>
                  <a:srgbClr val="000000"/>
                </a:solidFill>
                <a:effectLst/>
                <a:latin typeface="Monaco" panose="020B0509030404040204" pitchFamily="49" charset="0"/>
              </a:rPr>
              <a:t>i</a:t>
            </a:r>
            <a:r>
              <a:rPr kumimoji="0" lang="en-US" sz="1600" b="0" u="none" strike="noStrike" cap="none" normalizeH="0" baseline="0" dirty="0" smtClean="0">
                <a:ln>
                  <a:noFill/>
                </a:ln>
                <a:solidFill>
                  <a:srgbClr val="000000"/>
                </a:solidFill>
                <a:effectLst/>
                <a:latin typeface="Monaco" panose="020B0509030404040204" pitchFamily="49" charset="0"/>
              </a:rPr>
              <a:t> </a:t>
            </a:r>
            <a:r>
              <a:rPr kumimoji="0" lang="en-US" sz="1600" b="0" u="none" strike="noStrike" cap="none" normalizeH="0" baseline="0" dirty="0" smtClean="0">
                <a:ln>
                  <a:noFill/>
                </a:ln>
                <a:solidFill>
                  <a:srgbClr val="666666"/>
                </a:solidFill>
                <a:effectLst/>
                <a:latin typeface="Monaco" panose="020B0509030404040204" pitchFamily="49" charset="0"/>
              </a:rPr>
              <a:t>&lt;</a:t>
            </a:r>
            <a:r>
              <a:rPr kumimoji="0" lang="en-US" sz="1600" b="0" u="none" strike="noStrike" cap="none" normalizeH="0" baseline="0" dirty="0" smtClean="0">
                <a:ln>
                  <a:noFill/>
                </a:ln>
                <a:solidFill>
                  <a:srgbClr val="000000"/>
                </a:solidFill>
                <a:effectLst/>
                <a:latin typeface="Monaco" panose="020B0509030404040204" pitchFamily="49" charset="0"/>
              </a:rPr>
              <a:t> </a:t>
            </a:r>
            <a:r>
              <a:rPr kumimoji="0" lang="en-US" sz="1600" b="0" u="none" strike="noStrike" cap="none" normalizeH="0" baseline="0" dirty="0" err="1" smtClean="0">
                <a:ln>
                  <a:noFill/>
                </a:ln>
                <a:solidFill>
                  <a:srgbClr val="000000"/>
                </a:solidFill>
                <a:effectLst/>
                <a:latin typeface="Monaco" panose="020B0509030404040204" pitchFamily="49" charset="0"/>
              </a:rPr>
              <a:t>a.length</a:t>
            </a:r>
            <a:r>
              <a:rPr kumimoji="0" lang="en-US" sz="1600" b="0" u="none" strike="noStrike" cap="none" normalizeH="0" baseline="0" dirty="0" smtClean="0">
                <a:ln>
                  <a:noFill/>
                </a:ln>
                <a:solidFill>
                  <a:srgbClr val="000000"/>
                </a:solidFill>
                <a:effectLst/>
                <a:latin typeface="Monaco" panose="020B0509030404040204" pitchFamily="49" charset="0"/>
              </a:rPr>
              <a:t>) </a:t>
            </a:r>
            <a:r>
              <a:rPr kumimoji="0" lang="en-US" sz="1600" b="0" u="none" strike="noStrike" cap="none" normalizeH="0" baseline="0" dirty="0" smtClean="0">
                <a:ln>
                  <a:noFill/>
                </a:ln>
                <a:solidFill>
                  <a:schemeClr val="tx1"/>
                </a:solidFill>
                <a:effectLst/>
                <a:latin typeface="Monaco" panose="020B0509030404040204" pitchFamily="49" charset="0"/>
              </a:rPr>
              <a:t> </a:t>
            </a:r>
          </a:p>
        </p:txBody>
      </p:sp>
    </p:spTree>
    <p:extLst>
      <p:ext uri="{BB962C8B-B14F-4D97-AF65-F5344CB8AC3E}">
        <p14:creationId xmlns:p14="http://schemas.microsoft.com/office/powerpoint/2010/main" val="32378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9" grpId="0" animBg="1"/>
      <p:bldP spid="20" grpId="0"/>
      <p:bldP spid="21" grpId="0" animBg="1"/>
      <p:bldP spid="14" grpId="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05835"/>
            <a:ext cx="9144000" cy="523220"/>
          </a:xfrm>
          <a:prstGeom prst="rect">
            <a:avLst/>
          </a:prstGeom>
          <a:noFill/>
        </p:spPr>
        <p:txBody>
          <a:bodyPr wrap="square" rtlCol="0">
            <a:spAutoFit/>
          </a:bodyPr>
          <a:lstStyle/>
          <a:p>
            <a:pPr algn="ctr"/>
            <a:r>
              <a:rPr lang="en-US" sz="2800" dirty="0" smtClean="0"/>
              <a:t>Extend type system to enforce immutability constraints</a:t>
            </a:r>
            <a:endParaRPr lang="en-US" sz="2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5703" y="1317437"/>
            <a:ext cx="1335680" cy="1331595"/>
          </a:xfrm>
          <a:prstGeom prst="rect">
            <a:avLst/>
          </a:prstGeom>
        </p:spPr>
      </p:pic>
      <p:sp>
        <p:nvSpPr>
          <p:cNvPr id="4" name="Slide Number Placeholder 3"/>
          <p:cNvSpPr>
            <a:spLocks noGrp="1"/>
          </p:cNvSpPr>
          <p:nvPr>
            <p:ph type="sldNum" sz="quarter" idx="12"/>
          </p:nvPr>
        </p:nvSpPr>
        <p:spPr/>
        <p:txBody>
          <a:bodyPr/>
          <a:lstStyle/>
          <a:p>
            <a:fld id="{B3341D22-68D9-4150-ABE5-D5C1D0E569AF}" type="slidenum">
              <a:rPr lang="en-US" smtClean="0"/>
              <a:t>50</a:t>
            </a:fld>
            <a:endParaRPr lang="en-US"/>
          </a:p>
        </p:txBody>
      </p:sp>
    </p:spTree>
    <p:extLst>
      <p:ext uri="{BB962C8B-B14F-4D97-AF65-F5344CB8AC3E}">
        <p14:creationId xmlns:p14="http://schemas.microsoft.com/office/powerpoint/2010/main" val="202800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7683" y="1356866"/>
            <a:ext cx="7491047" cy="4678204"/>
          </a:xfrm>
          <a:prstGeom prst="rect">
            <a:avLst/>
          </a:prstGeom>
        </p:spPr>
        <p:txBody>
          <a:bodyPr wrap="square">
            <a:spAutoFit/>
          </a:bodyPr>
          <a:lstStyle/>
          <a:p>
            <a:pPr>
              <a:spcBef>
                <a:spcPts val="2400"/>
              </a:spcBef>
              <a:buFont typeface="Arial" panose="020B0604020202020204" pitchFamily="34" charset="0"/>
              <a:buNone/>
            </a:pPr>
            <a:r>
              <a:rPr lang="en" dirty="0">
                <a:ea typeface="Calibri"/>
                <a:cs typeface="Calibri"/>
                <a:sym typeface="Calibri"/>
              </a:rPr>
              <a:t>M. Tschantz and M. D. Ernst. Javari: Adding reference immutability to </a:t>
            </a:r>
            <a:r>
              <a:rPr lang="en" dirty="0" smtClean="0">
                <a:ea typeface="Calibri"/>
                <a:cs typeface="Calibri"/>
                <a:sym typeface="Calibri"/>
              </a:rPr>
              <a:t>Java.</a:t>
            </a:r>
            <a:br>
              <a:rPr lang="en" dirty="0" smtClean="0">
                <a:ea typeface="Calibri"/>
                <a:cs typeface="Calibri"/>
                <a:sym typeface="Calibri"/>
              </a:rPr>
            </a:br>
            <a:r>
              <a:rPr lang="en" dirty="0" smtClean="0">
                <a:ea typeface="Calibri"/>
                <a:cs typeface="Calibri"/>
                <a:sym typeface="Calibri"/>
              </a:rPr>
              <a:t>OOPSLA</a:t>
            </a:r>
            <a:r>
              <a:rPr lang="en" dirty="0">
                <a:ea typeface="Calibri"/>
                <a:cs typeface="Calibri"/>
                <a:sym typeface="Calibri"/>
              </a:rPr>
              <a:t>, 2005.</a:t>
            </a:r>
          </a:p>
          <a:p>
            <a:pPr>
              <a:spcBef>
                <a:spcPts val="2400"/>
              </a:spcBef>
              <a:buFont typeface="Arial" panose="020B0604020202020204" pitchFamily="34" charset="0"/>
              <a:buNone/>
            </a:pPr>
            <a:r>
              <a:rPr lang="en" dirty="0">
                <a:ea typeface="Calibri"/>
                <a:cs typeface="Calibri"/>
                <a:sym typeface="Calibri"/>
              </a:rPr>
              <a:t>Y. Zibin, A. Potanin, M. Ali, S. Artzi, A. Kiezun, and M. D. Ernst. Object and Reference Immutability using Java Generics. ESEC/FSE, 2007.</a:t>
            </a:r>
          </a:p>
          <a:p>
            <a:pPr>
              <a:spcBef>
                <a:spcPts val="2400"/>
              </a:spcBef>
              <a:buFont typeface="Arial" panose="020B0604020202020204" pitchFamily="34" charset="0"/>
              <a:buNone/>
            </a:pPr>
            <a:r>
              <a:rPr lang="en" dirty="0">
                <a:ea typeface="Calibri"/>
                <a:cs typeface="Calibri"/>
                <a:sym typeface="Calibri"/>
              </a:rPr>
              <a:t>Y. Zibin, A. Potanin, P. Li, M. Ali, and M. D. Ernst. Ownership and Immutability in Generic Java. OOPSLA, 2010.</a:t>
            </a:r>
          </a:p>
          <a:p>
            <a:pPr>
              <a:spcBef>
                <a:spcPts val="2400"/>
              </a:spcBef>
              <a:buFont typeface="Arial" panose="020B0604020202020204" pitchFamily="34" charset="0"/>
              <a:buNone/>
            </a:pPr>
            <a:r>
              <a:rPr lang="en" dirty="0">
                <a:ea typeface="Calibri"/>
                <a:cs typeface="Calibri"/>
                <a:sym typeface="Calibri"/>
              </a:rPr>
              <a:t>C. S. Gordon, M. J. Parkinson, J. Parsons, A. Bromfield, and J. Duffy. Uniqueness &amp; Reference Immutability for Safe Parallelism. OOPSLA, 2012.</a:t>
            </a:r>
          </a:p>
          <a:p>
            <a:pPr>
              <a:spcBef>
                <a:spcPts val="2400"/>
              </a:spcBef>
            </a:pPr>
            <a:r>
              <a:rPr lang="en-US" dirty="0"/>
              <a:t>C. S. Gordon, M. D. Ernst, and D. Grossman. Rely-Guarantee References for Refinement Types over Aliased Mutable Data. PLDI, 2013.</a:t>
            </a:r>
            <a:endParaRPr lang="en" dirty="0">
              <a:ea typeface="Calibri"/>
              <a:cs typeface="Calibri"/>
              <a:sym typeface="Calibri"/>
            </a:endParaRPr>
          </a:p>
          <a:p>
            <a:pPr>
              <a:spcBef>
                <a:spcPts val="2400"/>
              </a:spcBef>
            </a:pPr>
            <a:r>
              <a:rPr lang="en-US" dirty="0"/>
              <a:t>F. </a:t>
            </a:r>
            <a:r>
              <a:rPr lang="en-US" dirty="0" err="1"/>
              <a:t>Militão</a:t>
            </a:r>
            <a:r>
              <a:rPr lang="en-US" dirty="0"/>
              <a:t>, J. Aldrich, and L. </a:t>
            </a:r>
            <a:r>
              <a:rPr lang="en-US" dirty="0" err="1"/>
              <a:t>Caires</a:t>
            </a:r>
            <a:r>
              <a:rPr lang="en-US" dirty="0"/>
              <a:t>. Rely-Guarantee Protocols. ECOOP, 2014.</a:t>
            </a:r>
          </a:p>
        </p:txBody>
      </p:sp>
      <p:sp>
        <p:nvSpPr>
          <p:cNvPr id="6" name="Rectangle 5"/>
          <p:cNvSpPr/>
          <p:nvPr/>
        </p:nvSpPr>
        <p:spPr>
          <a:xfrm>
            <a:off x="0" y="320550"/>
            <a:ext cx="9144000" cy="646331"/>
          </a:xfrm>
          <a:prstGeom prst="rect">
            <a:avLst/>
          </a:prstGeom>
        </p:spPr>
        <p:txBody>
          <a:bodyPr wrap="square">
            <a:spAutoFit/>
          </a:bodyPr>
          <a:lstStyle/>
          <a:p>
            <a:pPr algn="ctr">
              <a:spcBef>
                <a:spcPts val="0"/>
              </a:spcBef>
            </a:pPr>
            <a:r>
              <a:rPr lang="en" sz="3600" dirty="0">
                <a:ea typeface="Calibri"/>
                <a:cs typeface="Calibri"/>
                <a:sym typeface="Calibri"/>
              </a:rPr>
              <a:t>Literature in Object &amp; Reference Immutability</a:t>
            </a:r>
          </a:p>
        </p:txBody>
      </p:sp>
      <p:sp>
        <p:nvSpPr>
          <p:cNvPr id="2" name="Slide Number Placeholder 1"/>
          <p:cNvSpPr>
            <a:spLocks noGrp="1"/>
          </p:cNvSpPr>
          <p:nvPr>
            <p:ph type="sldNum" sz="quarter" idx="12"/>
          </p:nvPr>
        </p:nvSpPr>
        <p:spPr/>
        <p:txBody>
          <a:bodyPr/>
          <a:lstStyle/>
          <a:p>
            <a:fld id="{B3341D22-68D9-4150-ABE5-D5C1D0E569AF}" type="slidenum">
              <a:rPr lang="en-US" smtClean="0"/>
              <a:t>51</a:t>
            </a:fld>
            <a:endParaRPr lang="en-US"/>
          </a:p>
        </p:txBody>
      </p:sp>
    </p:spTree>
    <p:extLst>
      <p:ext uri="{BB962C8B-B14F-4D97-AF65-F5344CB8AC3E}">
        <p14:creationId xmlns:p14="http://schemas.microsoft.com/office/powerpoint/2010/main" val="16894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7683" y="1356866"/>
            <a:ext cx="7491047" cy="1508105"/>
          </a:xfrm>
          <a:prstGeom prst="rect">
            <a:avLst/>
          </a:prstGeom>
        </p:spPr>
        <p:txBody>
          <a:bodyPr wrap="square">
            <a:spAutoFit/>
          </a:bodyPr>
          <a:lstStyle/>
          <a:p>
            <a:pPr>
              <a:spcBef>
                <a:spcPts val="2400"/>
              </a:spcBef>
              <a:buFont typeface="Arial" panose="020B0604020202020204" pitchFamily="34" charset="0"/>
              <a:buNone/>
            </a:pPr>
            <a:r>
              <a:rPr lang="en" dirty="0" smtClean="0">
                <a:solidFill>
                  <a:schemeClr val="bg1"/>
                </a:solidFill>
                <a:ea typeface="Calibri"/>
                <a:cs typeface="Calibri"/>
                <a:sym typeface="Calibri"/>
              </a:rPr>
              <a:t>M. Tschantz and M. D. Ernst. Javari: Adding reference immutability to Java.</a:t>
            </a:r>
            <a:br>
              <a:rPr lang="en" dirty="0" smtClean="0">
                <a:solidFill>
                  <a:schemeClr val="bg1"/>
                </a:solidFill>
                <a:ea typeface="Calibri"/>
                <a:cs typeface="Calibri"/>
                <a:sym typeface="Calibri"/>
              </a:rPr>
            </a:br>
            <a:r>
              <a:rPr lang="en" dirty="0" smtClean="0">
                <a:solidFill>
                  <a:schemeClr val="bg1"/>
                </a:solidFill>
                <a:ea typeface="Calibri"/>
                <a:cs typeface="Calibri"/>
                <a:sym typeface="Calibri"/>
              </a:rPr>
              <a:t>OOPSLA, 2005.</a:t>
            </a:r>
          </a:p>
          <a:p>
            <a:pPr>
              <a:spcBef>
                <a:spcPts val="2400"/>
              </a:spcBef>
              <a:buFont typeface="Arial" panose="020B0604020202020204" pitchFamily="34" charset="0"/>
              <a:buNone/>
            </a:pPr>
            <a:r>
              <a:rPr lang="en" dirty="0" smtClean="0">
                <a:ea typeface="Calibri"/>
                <a:cs typeface="Calibri"/>
                <a:sym typeface="Calibri"/>
              </a:rPr>
              <a:t>Y</a:t>
            </a:r>
            <a:r>
              <a:rPr lang="en" dirty="0">
                <a:ea typeface="Calibri"/>
                <a:cs typeface="Calibri"/>
                <a:sym typeface="Calibri"/>
              </a:rPr>
              <a:t>. Zibin, A. Potanin, M. Ali, S. Artzi, A. Kiezun, and M. D. Ernst. Object and Reference Immutability using Java Generics. ESEC/FSE, 2007</a:t>
            </a:r>
            <a:r>
              <a:rPr lang="en" dirty="0" smtClean="0">
                <a:ea typeface="Calibri"/>
                <a:cs typeface="Calibri"/>
                <a:sym typeface="Calibri"/>
              </a:rPr>
              <a:t>.</a:t>
            </a:r>
            <a:endParaRPr lang="en" dirty="0">
              <a:ea typeface="Calibri"/>
              <a:cs typeface="Calibri"/>
              <a:sym typeface="Calibri"/>
            </a:endParaRPr>
          </a:p>
        </p:txBody>
      </p:sp>
      <p:sp>
        <p:nvSpPr>
          <p:cNvPr id="6" name="Rectangle 5"/>
          <p:cNvSpPr/>
          <p:nvPr/>
        </p:nvSpPr>
        <p:spPr>
          <a:xfrm>
            <a:off x="0" y="320550"/>
            <a:ext cx="9144000" cy="646331"/>
          </a:xfrm>
          <a:prstGeom prst="rect">
            <a:avLst/>
          </a:prstGeom>
        </p:spPr>
        <p:txBody>
          <a:bodyPr wrap="square">
            <a:spAutoFit/>
          </a:bodyPr>
          <a:lstStyle/>
          <a:p>
            <a:pPr algn="ctr">
              <a:spcBef>
                <a:spcPts val="0"/>
              </a:spcBef>
            </a:pPr>
            <a:r>
              <a:rPr lang="en" sz="3600" dirty="0">
                <a:ea typeface="Calibri"/>
                <a:cs typeface="Calibri"/>
                <a:sym typeface="Calibri"/>
              </a:rPr>
              <a:t>Literature in Object &amp; Reference Immutability</a:t>
            </a:r>
          </a:p>
        </p:txBody>
      </p:sp>
      <p:sp>
        <p:nvSpPr>
          <p:cNvPr id="5" name="Rectangle 4"/>
          <p:cNvSpPr/>
          <p:nvPr/>
        </p:nvSpPr>
        <p:spPr>
          <a:xfrm>
            <a:off x="223735" y="4160563"/>
            <a:ext cx="8677073" cy="1077218"/>
          </a:xfrm>
          <a:prstGeom prst="rect">
            <a:avLst/>
          </a:prstGeom>
        </p:spPr>
        <p:txBody>
          <a:bodyPr wrap="square">
            <a:spAutoFit/>
          </a:bodyPr>
          <a:lstStyle/>
          <a:p>
            <a:pPr marL="285750" indent="-285750">
              <a:spcBef>
                <a:spcPts val="2400"/>
              </a:spcBef>
              <a:buFont typeface="Wingdings" panose="05000000000000000000" pitchFamily="2" charset="2"/>
              <a:buChar char="ü"/>
            </a:pPr>
            <a:r>
              <a:rPr lang="en-US" sz="2200" dirty="0" smtClean="0">
                <a:ea typeface="Calibri"/>
                <a:cs typeface="Calibri"/>
                <a:sym typeface="Calibri"/>
              </a:rPr>
              <a:t>S</a:t>
            </a:r>
            <a:r>
              <a:rPr lang="en" sz="2200" dirty="0" smtClean="0">
                <a:ea typeface="Calibri"/>
                <a:cs typeface="Calibri"/>
                <a:sym typeface="Calibri"/>
              </a:rPr>
              <a:t>imple extension to type system </a:t>
            </a:r>
          </a:p>
          <a:p>
            <a:pPr marL="285750" indent="-285750">
              <a:spcBef>
                <a:spcPts val="2400"/>
              </a:spcBef>
              <a:buFont typeface="Wingdings" panose="05000000000000000000" pitchFamily="2" charset="2"/>
              <a:buChar char="ü"/>
            </a:pPr>
            <a:r>
              <a:rPr lang="en" sz="2200" dirty="0" smtClean="0">
                <a:ea typeface="Calibri"/>
                <a:cs typeface="Calibri"/>
                <a:sym typeface="Calibri"/>
              </a:rPr>
              <a:t>Encoded in base types – refinements leverage immutability guarantees</a:t>
            </a:r>
            <a:endParaRPr lang="en" sz="2200" dirty="0">
              <a:ea typeface="Calibri"/>
              <a:cs typeface="Calibri"/>
              <a:sym typeface="Calibri"/>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52</a:t>
            </a:fld>
            <a:endParaRPr lang="en-US"/>
          </a:p>
        </p:txBody>
      </p:sp>
    </p:spTree>
    <p:extLst>
      <p:ext uri="{BB962C8B-B14F-4D97-AF65-F5344CB8AC3E}">
        <p14:creationId xmlns:p14="http://schemas.microsoft.com/office/powerpoint/2010/main" val="4643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2605088" y="5894142"/>
            <a:ext cx="5857875" cy="356142"/>
          </a:xfrm>
          <a:prstGeom prst="flowChartProces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4161998" y="1111003"/>
            <a:ext cx="1166139" cy="316523"/>
          </a:xfrm>
          <a:prstGeom prst="roundRect">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3" name="Rounded Rectangle 32"/>
          <p:cNvSpPr/>
          <p:nvPr/>
        </p:nvSpPr>
        <p:spPr>
          <a:xfrm>
            <a:off x="4065215" y="1497239"/>
            <a:ext cx="744177" cy="287748"/>
          </a:xfrm>
          <a:prstGeom prst="roundRect">
            <a:avLst/>
          </a:prstGeom>
          <a:solidFill>
            <a:schemeClr val="accent6">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4" name="Oval 3"/>
          <p:cNvSpPr/>
          <p:nvPr/>
        </p:nvSpPr>
        <p:spPr>
          <a:xfrm>
            <a:off x="5846664" y="2895973"/>
            <a:ext cx="1689993" cy="437807"/>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Monaco" panose="020B0509030404040204" pitchFamily="49" charset="0"/>
              </a:rPr>
              <a:t>ReadOnly</a:t>
            </a:r>
            <a:endParaRPr lang="en-US" sz="1600" dirty="0">
              <a:solidFill>
                <a:schemeClr val="tx1"/>
              </a:solidFill>
              <a:latin typeface="Monaco" panose="020B0509030404040204" pitchFamily="49" charset="0"/>
            </a:endParaRPr>
          </a:p>
        </p:txBody>
      </p:sp>
      <p:sp>
        <p:nvSpPr>
          <p:cNvPr id="5" name="Oval 4"/>
          <p:cNvSpPr/>
          <p:nvPr/>
        </p:nvSpPr>
        <p:spPr>
          <a:xfrm>
            <a:off x="7012785" y="3567318"/>
            <a:ext cx="1497021" cy="46158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Monaco" panose="020B0509030404040204" pitchFamily="49" charset="0"/>
              </a:rPr>
              <a:t>Mutable</a:t>
            </a:r>
            <a:endParaRPr lang="en-US" sz="1600" dirty="0">
              <a:solidFill>
                <a:schemeClr val="tx1"/>
              </a:solidFill>
              <a:latin typeface="Monaco" panose="020B0509030404040204" pitchFamily="49" charset="0"/>
            </a:endParaRPr>
          </a:p>
        </p:txBody>
      </p:sp>
      <p:sp>
        <p:nvSpPr>
          <p:cNvPr id="6" name="Oval 5"/>
          <p:cNvSpPr/>
          <p:nvPr/>
        </p:nvSpPr>
        <p:spPr>
          <a:xfrm>
            <a:off x="4900908" y="3567318"/>
            <a:ext cx="1894909" cy="46158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Monaco" panose="020B0509030404040204" pitchFamily="49" charset="0"/>
              </a:rPr>
              <a:t>Immutable</a:t>
            </a:r>
            <a:endParaRPr lang="en-US" sz="1600" dirty="0">
              <a:solidFill>
                <a:schemeClr val="tx1"/>
              </a:solidFill>
              <a:latin typeface="Monaco" panose="020B0509030404040204" pitchFamily="49" charset="0"/>
            </a:endParaRPr>
          </a:p>
        </p:txBody>
      </p:sp>
      <p:cxnSp>
        <p:nvCxnSpPr>
          <p:cNvPr id="7" name="Straight Arrow Connector 6"/>
          <p:cNvCxnSpPr>
            <a:stCxn id="6" idx="0"/>
            <a:endCxn id="4" idx="3"/>
          </p:cNvCxnSpPr>
          <p:nvPr/>
        </p:nvCxnSpPr>
        <p:spPr>
          <a:xfrm flipV="1">
            <a:off x="5848363" y="3269665"/>
            <a:ext cx="245795" cy="2976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4" idx="5"/>
          </p:cNvCxnSpPr>
          <p:nvPr/>
        </p:nvCxnSpPr>
        <p:spPr>
          <a:xfrm flipH="1" flipV="1">
            <a:off x="7289163" y="3269665"/>
            <a:ext cx="472133" cy="2976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320550"/>
            <a:ext cx="9144000" cy="584775"/>
          </a:xfrm>
          <a:prstGeom prst="rect">
            <a:avLst/>
          </a:prstGeom>
        </p:spPr>
        <p:txBody>
          <a:bodyPr wrap="square">
            <a:spAutoFit/>
          </a:bodyPr>
          <a:lstStyle/>
          <a:p>
            <a:pPr algn="ctr">
              <a:spcBef>
                <a:spcPts val="0"/>
              </a:spcBef>
            </a:pPr>
            <a:r>
              <a:rPr lang="en" sz="3200" dirty="0" smtClean="0">
                <a:ea typeface="Calibri"/>
                <a:cs typeface="Calibri"/>
                <a:sym typeface="Calibri"/>
              </a:rPr>
              <a:t>Immutability Generic Java [Zibin’07]</a:t>
            </a:r>
            <a:endParaRPr lang="en" sz="3200" dirty="0">
              <a:ea typeface="Calibri"/>
              <a:cs typeface="Calibri"/>
              <a:sym typeface="Calibri"/>
            </a:endParaRPr>
          </a:p>
        </p:txBody>
      </p:sp>
      <p:sp>
        <p:nvSpPr>
          <p:cNvPr id="17" name="Rectangle 16"/>
          <p:cNvSpPr/>
          <p:nvPr/>
        </p:nvSpPr>
        <p:spPr>
          <a:xfrm>
            <a:off x="5938161" y="982847"/>
            <a:ext cx="3103554" cy="830997"/>
          </a:xfrm>
          <a:prstGeom prst="rect">
            <a:avLst/>
          </a:prstGeom>
        </p:spPr>
        <p:txBody>
          <a:bodyPr wrap="square">
            <a:spAutoFit/>
          </a:bodyPr>
          <a:lstStyle/>
          <a:p>
            <a:pPr algn="ctr"/>
            <a:r>
              <a:rPr lang="en" sz="2400" dirty="0" smtClean="0">
                <a:solidFill>
                  <a:schemeClr val="accent1"/>
                </a:solidFill>
                <a:latin typeface="Calibri"/>
                <a:ea typeface="Calibri"/>
                <a:cs typeface="Calibri"/>
                <a:sym typeface="Calibri"/>
              </a:rPr>
              <a:t>Mutability as</a:t>
            </a:r>
          </a:p>
          <a:p>
            <a:pPr algn="ctr"/>
            <a:r>
              <a:rPr lang="en" sz="2400" dirty="0" smtClean="0">
                <a:solidFill>
                  <a:schemeClr val="accent1"/>
                </a:solidFill>
                <a:latin typeface="Calibri"/>
                <a:ea typeface="Calibri"/>
                <a:cs typeface="Calibri"/>
                <a:sym typeface="Calibri"/>
              </a:rPr>
              <a:t>type parameter</a:t>
            </a:r>
            <a:endParaRPr lang="en-US" sz="2400" dirty="0">
              <a:latin typeface="Calibri" panose="020F0502020204030204" pitchFamily="34" charset="0"/>
            </a:endParaRPr>
          </a:p>
        </p:txBody>
      </p:sp>
      <p:sp>
        <p:nvSpPr>
          <p:cNvPr id="23" name="Rectangle 22"/>
          <p:cNvSpPr/>
          <p:nvPr/>
        </p:nvSpPr>
        <p:spPr>
          <a:xfrm>
            <a:off x="5938161" y="1797729"/>
            <a:ext cx="3103554" cy="830997"/>
          </a:xfrm>
          <a:prstGeom prst="rect">
            <a:avLst/>
          </a:prstGeom>
          <a:ln>
            <a:noFill/>
          </a:ln>
        </p:spPr>
        <p:txBody>
          <a:bodyPr wrap="square">
            <a:spAutoFit/>
          </a:bodyPr>
          <a:lstStyle/>
          <a:p>
            <a:pPr algn="ctr"/>
            <a:r>
              <a:rPr lang="en" sz="2400" dirty="0" smtClean="0">
                <a:solidFill>
                  <a:schemeClr val="accent6">
                    <a:lumMod val="75000"/>
                  </a:schemeClr>
                </a:solidFill>
                <a:latin typeface="Calibri"/>
                <a:ea typeface="Calibri"/>
                <a:cs typeface="Calibri"/>
                <a:sym typeface="Calibri"/>
              </a:rPr>
              <a:t>Only immutable portions in refinement</a:t>
            </a:r>
            <a:endParaRPr lang="en-US" sz="2400" dirty="0">
              <a:solidFill>
                <a:schemeClr val="accent6">
                  <a:lumMod val="75000"/>
                </a:schemeClr>
              </a:solidFill>
              <a:latin typeface="Calibri" panose="020F0502020204030204" pitchFamily="34" charset="0"/>
            </a:endParaRPr>
          </a:p>
        </p:txBody>
      </p:sp>
      <p:sp>
        <p:nvSpPr>
          <p:cNvPr id="15" name="Rectangle 14"/>
          <p:cNvSpPr/>
          <p:nvPr/>
        </p:nvSpPr>
        <p:spPr>
          <a:xfrm>
            <a:off x="430820" y="1020947"/>
            <a:ext cx="8141677" cy="3046988"/>
          </a:xfrm>
          <a:prstGeom prst="rect">
            <a:avLst/>
          </a:prstGeom>
        </p:spPr>
        <p:txBody>
          <a:bodyPr wrap="square">
            <a:spAutoFit/>
          </a:bodyPr>
          <a:lstStyle/>
          <a:p>
            <a:pPr>
              <a:lnSpc>
                <a:spcPct val="150000"/>
              </a:lnSpc>
            </a:pPr>
            <a:r>
              <a:rPr lang="en-US" sz="1600" dirty="0">
                <a:solidFill>
                  <a:srgbClr val="204A87"/>
                </a:solidFill>
                <a:latin typeface="Monaco" panose="020B0509030404040204" pitchFamily="49" charset="0"/>
              </a:rPr>
              <a:t>function</a:t>
            </a:r>
            <a:r>
              <a:rPr lang="en-US" sz="1600" dirty="0">
                <a:solidFill>
                  <a:srgbClr val="000000"/>
                </a:solidFill>
                <a:latin typeface="Monaco" panose="020B0509030404040204" pitchFamily="49" charset="0"/>
              </a:rPr>
              <a:t> 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Array</a:t>
            </a:r>
            <a:r>
              <a:rPr lang="en-US" sz="1600" dirty="0" smtClean="0">
                <a:solidFill>
                  <a:srgbClr val="CE5C00"/>
                </a:solidFill>
                <a:latin typeface="Monaco" panose="020B0509030404040204" pitchFamily="49" charset="0"/>
              </a:rPr>
              <a:t>&lt;</a:t>
            </a:r>
            <a:r>
              <a:rPr lang="en-US" sz="1600" dirty="0" err="1" smtClean="0">
                <a:solidFill>
                  <a:srgbClr val="000000"/>
                </a:solidFill>
                <a:latin typeface="Monaco" panose="020B0509030404040204" pitchFamily="49" charset="0"/>
              </a:rPr>
              <a:t>Immutable,A</a:t>
            </a:r>
            <a:r>
              <a:rPr lang="en-US" sz="1600" dirty="0" smtClean="0">
                <a:solidFill>
                  <a:srgbClr val="CE5C00"/>
                </a:solidFill>
                <a:latin typeface="Monaco" panose="020B0509030404040204" pitchFamily="49" charset="0"/>
              </a:rPr>
              <a:t>&gt;</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l-GR" sz="1600" dirty="0" smtClean="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B,A,idx</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B,</a:t>
            </a:r>
          </a:p>
          <a:p>
            <a:pPr>
              <a:lnSpc>
                <a:spcPct val="150000"/>
              </a:lnSpc>
            </a:pPr>
            <a:r>
              <a:rPr lang="el-GR" sz="1600" dirty="0" smtClean="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err="1" smtClean="0">
                <a:solidFill>
                  <a:srgbClr val="204A87"/>
                </a:solidFill>
                <a:latin typeface="Monaco" panose="020B0509030404040204" pitchFamily="49" charset="0"/>
              </a:rPr>
              <a:t>var</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res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x;</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for</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a:solidFill>
                  <a:srgbClr val="204A87"/>
                </a:solidFill>
                <a:latin typeface="Monaco" panose="020B0509030404040204" pitchFamily="49" charset="0"/>
              </a:rPr>
              <a:t>let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a.length</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res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f(res, a[</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res;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342006676"/>
              </p:ext>
            </p:extLst>
          </p:nvPr>
        </p:nvGraphicFramePr>
        <p:xfrm>
          <a:off x="2593731" y="4774398"/>
          <a:ext cx="5873264" cy="1483360"/>
        </p:xfrm>
        <a:graphic>
          <a:graphicData uri="http://schemas.openxmlformats.org/drawingml/2006/table">
            <a:tbl>
              <a:tblPr firstRow="1" bandRow="1">
                <a:tableStyleId>{5940675A-B579-460E-94D1-54222C63F5DA}</a:tableStyleId>
              </a:tblPr>
              <a:tblGrid>
                <a:gridCol w="1594267"/>
                <a:gridCol w="2160280"/>
                <a:gridCol w="2118717"/>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This can mutate?</a:t>
                      </a:r>
                      <a:endParaRPr lang="en-US" b="1"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b="1" dirty="0" smtClean="0"/>
                        <a:t>Others can mutate?</a:t>
                      </a:r>
                      <a:endParaRPr lang="en-US" b="1" dirty="0"/>
                    </a:p>
                  </a:txBody>
                  <a:tcPr>
                    <a:solidFill>
                      <a:schemeClr val="bg1">
                        <a:lumMod val="8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Monaco" panose="020B0509030404040204" pitchFamily="49" charset="0"/>
                        </a:rPr>
                        <a:t>ReadOnly</a:t>
                      </a:r>
                      <a:endParaRPr lang="en-US" dirty="0" smtClean="0">
                        <a:latin typeface="Monaco" panose="020B0509030404040204" pitchFamily="49" charset="0"/>
                      </a:endParaRPr>
                    </a:p>
                  </a:txBody>
                  <a:tcPr>
                    <a:lnT w="12700" cap="flat" cmpd="sng" algn="ctr">
                      <a:solidFill>
                        <a:schemeClr val="tx1"/>
                      </a:solidFill>
                      <a:prstDash val="solid"/>
                      <a:round/>
                      <a:headEnd type="none" w="med" len="med"/>
                      <a:tailEnd type="none" w="med" len="med"/>
                    </a:lnT>
                  </a:tcPr>
                </a:tc>
                <a:tc>
                  <a:txBody>
                    <a:bodyPr/>
                    <a:lstStyle/>
                    <a:p>
                      <a:endParaRPr lang="en-US" dirty="0"/>
                    </a:p>
                  </a:txBody>
                  <a:tcPr/>
                </a:tc>
                <a:tc>
                  <a:txBody>
                    <a:bodyPr/>
                    <a:lstStyle/>
                    <a:p>
                      <a:endParaRPr lang="en-US"/>
                    </a:p>
                  </a:txBody>
                  <a:tcPr/>
                </a:tc>
              </a:tr>
              <a:tr h="370840">
                <a:tc>
                  <a:txBody>
                    <a:bodyPr/>
                    <a:lstStyle/>
                    <a:p>
                      <a:r>
                        <a:rPr lang="en-US" dirty="0" smtClean="0">
                          <a:latin typeface="Monaco" panose="020B0509030404040204" pitchFamily="49" charset="0"/>
                        </a:rPr>
                        <a:t>Mutable</a:t>
                      </a:r>
                      <a:endParaRPr lang="en-US" dirty="0">
                        <a:latin typeface="Monaco" panose="020B0509030404040204" pitchFamily="49" charset="0"/>
                      </a:endParaRPr>
                    </a:p>
                  </a:txBody>
                  <a:tcPr/>
                </a:tc>
                <a:tc>
                  <a:txBody>
                    <a:bodyPr/>
                    <a:lstStyle/>
                    <a:p>
                      <a:endParaRPr lang="en-US" dirty="0"/>
                    </a:p>
                  </a:txBody>
                  <a:tcPr/>
                </a:tc>
                <a:tc>
                  <a:txBody>
                    <a:bodyPr/>
                    <a:lstStyle/>
                    <a:p>
                      <a:endParaRPr lang="en-US"/>
                    </a:p>
                  </a:txBody>
                  <a:tcPr/>
                </a:tc>
              </a:tr>
              <a:tr h="370840">
                <a:tc>
                  <a:txBody>
                    <a:bodyPr/>
                    <a:lstStyle/>
                    <a:p>
                      <a:r>
                        <a:rPr lang="en-US" dirty="0" smtClean="0">
                          <a:latin typeface="Monaco" panose="020B0509030404040204" pitchFamily="49" charset="0"/>
                        </a:rPr>
                        <a:t>Immutable</a:t>
                      </a:r>
                      <a:endParaRPr lang="en-US" dirty="0">
                        <a:latin typeface="Monaco" panose="020B0509030404040204" pitchFamily="49" charset="0"/>
                      </a:endParaRPr>
                    </a:p>
                  </a:txBody>
                  <a:tcPr>
                    <a:noFill/>
                  </a:tcPr>
                </a:tc>
                <a:tc>
                  <a:txBody>
                    <a:bodyPr/>
                    <a:lstStyle/>
                    <a:p>
                      <a:endParaRPr lang="en-US" dirty="0"/>
                    </a:p>
                  </a:txBody>
                  <a:tcPr>
                    <a:noFill/>
                  </a:tcPr>
                </a:tc>
                <a:tc>
                  <a:txBody>
                    <a:bodyPr/>
                    <a:lstStyle/>
                    <a:p>
                      <a:endParaRPr lang="en-US" dirty="0"/>
                    </a:p>
                  </a:txBody>
                  <a:tcPr>
                    <a:noFill/>
                  </a:tcPr>
                </a:tc>
              </a:tr>
            </a:tbl>
          </a:graphicData>
        </a:graphic>
      </p:graphicFrame>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354" y="5209387"/>
            <a:ext cx="217491" cy="280103"/>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354" y="5932284"/>
            <a:ext cx="217491" cy="280103"/>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551" y="5932284"/>
            <a:ext cx="217491" cy="280103"/>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426" y="5553741"/>
            <a:ext cx="291667" cy="316523"/>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5939" y="5530235"/>
            <a:ext cx="291667" cy="316523"/>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5938" y="5179485"/>
            <a:ext cx="291667" cy="316523"/>
          </a:xfrm>
          <a:prstGeom prst="rect">
            <a:avLst/>
          </a:prstGeom>
        </p:spPr>
      </p:pic>
      <p:sp>
        <p:nvSpPr>
          <p:cNvPr id="2" name="Slide Number Placeholder 1"/>
          <p:cNvSpPr>
            <a:spLocks noGrp="1"/>
          </p:cNvSpPr>
          <p:nvPr>
            <p:ph type="sldNum" sz="quarter" idx="12"/>
          </p:nvPr>
        </p:nvSpPr>
        <p:spPr/>
        <p:txBody>
          <a:bodyPr/>
          <a:lstStyle/>
          <a:p>
            <a:fld id="{B3341D22-68D9-4150-ABE5-D5C1D0E569AF}" type="slidenum">
              <a:rPr lang="en-US" smtClean="0"/>
              <a:t>53</a:t>
            </a:fld>
            <a:endParaRPr lang="en-US"/>
          </a:p>
        </p:txBody>
      </p:sp>
    </p:spTree>
    <p:extLst>
      <p:ext uri="{BB962C8B-B14F-4D97-AF65-F5344CB8AC3E}">
        <p14:creationId xmlns:p14="http://schemas.microsoft.com/office/powerpoint/2010/main" val="38302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4" grpId="0" animBg="1"/>
      <p:bldP spid="5" grpId="0" animBg="1"/>
      <p:bldP spid="6" grpId="0" animBg="1"/>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98991" y="5829299"/>
            <a:ext cx="943968" cy="316523"/>
          </a:xfrm>
          <a:prstGeom prst="roundRect">
            <a:avLst/>
          </a:prstGeom>
          <a:solidFill>
            <a:srgbClr val="CC99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320550"/>
            <a:ext cx="9144000" cy="584775"/>
          </a:xfrm>
          <a:prstGeom prst="rect">
            <a:avLst/>
          </a:prstGeom>
        </p:spPr>
        <p:txBody>
          <a:bodyPr wrap="square">
            <a:spAutoFit/>
          </a:bodyPr>
          <a:lstStyle/>
          <a:p>
            <a:pPr algn="ctr">
              <a:spcBef>
                <a:spcPts val="0"/>
              </a:spcBef>
            </a:pPr>
            <a:r>
              <a:rPr lang="en" sz="3200" dirty="0" smtClean="0">
                <a:ea typeface="Calibri"/>
                <a:cs typeface="Calibri"/>
                <a:sym typeface="Calibri"/>
              </a:rPr>
              <a:t>Immutability Generic Java [Zibin’07]</a:t>
            </a:r>
            <a:endParaRPr lang="en" sz="3200" dirty="0">
              <a:ea typeface="Calibri"/>
              <a:cs typeface="Calibri"/>
              <a:sym typeface="Calibri"/>
            </a:endParaRPr>
          </a:p>
        </p:txBody>
      </p:sp>
      <p:sp>
        <p:nvSpPr>
          <p:cNvPr id="4" name="Rounded Rectangle 3"/>
          <p:cNvSpPr/>
          <p:nvPr/>
        </p:nvSpPr>
        <p:spPr>
          <a:xfrm>
            <a:off x="937260" y="2918460"/>
            <a:ext cx="1097280" cy="370046"/>
          </a:xfrm>
          <a:prstGeom prst="roundRect">
            <a:avLst/>
          </a:prstGeom>
          <a:solidFill>
            <a:srgbClr val="F2A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0820" y="4855863"/>
            <a:ext cx="8299942" cy="1569660"/>
          </a:xfrm>
          <a:prstGeom prst="rect">
            <a:avLst/>
          </a:prstGeom>
          <a:ln w="12700">
            <a:solidFill>
              <a:schemeClr val="tx1"/>
            </a:solidFill>
          </a:ln>
        </p:spPr>
        <p:txBody>
          <a:bodyPr wrap="square">
            <a:spAutoFit/>
          </a:bodyPr>
          <a:lstStyle/>
          <a:p>
            <a:pPr lvl="0" eaLnBrk="0" fontAlgn="base" hangingPunct="0">
              <a:spcBef>
                <a:spcPct val="0"/>
              </a:spcBef>
              <a:spcAft>
                <a:spcPct val="0"/>
              </a:spcAft>
            </a:pPr>
            <a:r>
              <a:rPr lang="en-US" sz="1600" dirty="0">
                <a:solidFill>
                  <a:srgbClr val="204A87"/>
                </a:solidFill>
                <a:latin typeface="Monaco" panose="020B0509030404040204" pitchFamily="49" charset="0"/>
              </a:rPr>
              <a:t>interface</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Array</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M </a:t>
            </a:r>
            <a:r>
              <a:rPr lang="en-US" sz="1600" dirty="0">
                <a:solidFill>
                  <a:srgbClr val="204A87"/>
                </a:solidFill>
                <a:latin typeface="Monaco" panose="020B0509030404040204" pitchFamily="49" charset="0"/>
              </a:rPr>
              <a:t>extends</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ReadOnly</a:t>
            </a:r>
            <a:r>
              <a:rPr lang="en-US" sz="1600" dirty="0">
                <a:solidFill>
                  <a:srgbClr val="000000"/>
                </a:solidFill>
                <a:latin typeface="Monaco" panose="020B0509030404040204" pitchFamily="49" charset="0"/>
              </a:rPr>
              <a:t>, T</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 </a:t>
            </a:r>
            <a:endParaRPr lang="en-US" sz="1600" dirty="0" smtClean="0">
              <a:solidFill>
                <a:srgbClr val="000000"/>
              </a:solidFill>
              <a:latin typeface="Monaco" panose="020B0509030404040204" pitchFamily="49" charset="0"/>
            </a:endParaRPr>
          </a:p>
          <a:p>
            <a:pPr lvl="0" eaLnBrk="0" fontAlgn="base" hangingPunct="0">
              <a:spcBef>
                <a:spcPct val="0"/>
              </a:spcBef>
              <a:spcAft>
                <a:spcPct val="0"/>
              </a:spcAft>
            </a:pPr>
            <a:r>
              <a:rPr lang="en-US" sz="1600" dirty="0" smtClean="0">
                <a:solidFill>
                  <a:srgbClr val="8F5902"/>
                </a:solidFill>
                <a:latin typeface="Monaco" panose="020B0509030404040204" pitchFamily="49" charset="0"/>
              </a:rPr>
              <a:t>  /** </a:t>
            </a:r>
          </a:p>
          <a:p>
            <a:pPr lvl="0" eaLnBrk="0" fontAlgn="base" hangingPunct="0">
              <a:spcBef>
                <a:spcPct val="0"/>
              </a:spcBef>
              <a:spcAft>
                <a:spcPct val="0"/>
              </a:spcAft>
            </a:pPr>
            <a:r>
              <a:rPr lang="en-US" sz="1600" dirty="0">
                <a:solidFill>
                  <a:srgbClr val="8F5902"/>
                </a:solidFill>
                <a:latin typeface="Monaco" panose="020B0509030404040204" pitchFamily="49" charset="0"/>
              </a:rPr>
              <a:t> </a:t>
            </a:r>
            <a:r>
              <a:rPr lang="en-US" sz="1600" dirty="0" smtClean="0">
                <a:solidFill>
                  <a:srgbClr val="8F5902"/>
                </a:solidFill>
                <a:latin typeface="Monaco" panose="020B0509030404040204" pitchFamily="49" charset="0"/>
              </a:rPr>
              <a:t>  * Removes </a:t>
            </a:r>
            <a:r>
              <a:rPr lang="en-US" sz="1600" dirty="0">
                <a:solidFill>
                  <a:srgbClr val="8F5902"/>
                </a:solidFill>
                <a:latin typeface="Monaco" panose="020B0509030404040204" pitchFamily="49" charset="0"/>
              </a:rPr>
              <a:t>the last element from an array and returns it. </a:t>
            </a:r>
            <a:endParaRPr lang="en-US" sz="1600" dirty="0" smtClean="0">
              <a:solidFill>
                <a:srgbClr val="8F5902"/>
              </a:solidFill>
              <a:latin typeface="Monaco" panose="020B0509030404040204" pitchFamily="49" charset="0"/>
            </a:endParaRPr>
          </a:p>
          <a:p>
            <a:pPr lvl="0" eaLnBrk="0" fontAlgn="base" hangingPunct="0">
              <a:spcBef>
                <a:spcPct val="0"/>
              </a:spcBef>
              <a:spcAft>
                <a:spcPct val="0"/>
              </a:spcAft>
            </a:pPr>
            <a:r>
              <a:rPr lang="en-US" sz="1600" dirty="0">
                <a:solidFill>
                  <a:srgbClr val="8F5902"/>
                </a:solidFill>
                <a:latin typeface="Monaco" panose="020B0509030404040204" pitchFamily="49" charset="0"/>
              </a:rPr>
              <a:t> </a:t>
            </a:r>
            <a:r>
              <a:rPr lang="en-US" sz="1600" dirty="0" smtClean="0">
                <a:solidFill>
                  <a:srgbClr val="8F5902"/>
                </a:solidFill>
                <a:latin typeface="Monaco" panose="020B0509030404040204" pitchFamily="49" charset="0"/>
              </a:rPr>
              <a:t>  */</a:t>
            </a:r>
            <a:r>
              <a:rPr lang="en-US" sz="1600" dirty="0" smtClean="0">
                <a:solidFill>
                  <a:srgbClr val="000000"/>
                </a:solidFill>
                <a:latin typeface="Monaco" panose="020B0509030404040204" pitchFamily="49" charset="0"/>
              </a:rPr>
              <a:t> </a:t>
            </a:r>
          </a:p>
          <a:p>
            <a:pPr lvl="0" eaLnBrk="0" fontAlgn="base" hangingPunct="0">
              <a:spcBef>
                <a:spcPct val="0"/>
              </a:spcBef>
              <a:spcAft>
                <a:spcPct val="0"/>
              </a:spcAft>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7030A0"/>
                </a:solidFill>
                <a:latin typeface="Monaco" panose="020B0509030404040204" pitchFamily="49" charset="0"/>
              </a:rPr>
              <a:t>/*@ </a:t>
            </a:r>
            <a:r>
              <a:rPr lang="en-US" sz="1600" dirty="0">
                <a:solidFill>
                  <a:srgbClr val="7030A0"/>
                </a:solidFill>
                <a:latin typeface="Monaco" panose="020B0509030404040204" pitchFamily="49" charset="0"/>
              </a:rPr>
              <a:t>Mutable */ </a:t>
            </a:r>
            <a:r>
              <a:rPr lang="en-US" sz="1600" dirty="0">
                <a:solidFill>
                  <a:srgbClr val="000000"/>
                </a:solidFill>
                <a:latin typeface="Monaco" panose="020B0509030404040204" pitchFamily="49" charset="0"/>
              </a:rPr>
              <a:t>pop()</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T</a:t>
            </a:r>
            <a:r>
              <a:rPr lang="en-US" sz="1600" dirty="0" smtClean="0">
                <a:solidFill>
                  <a:srgbClr val="000000"/>
                </a:solidFill>
                <a:latin typeface="Monaco" panose="020B0509030404040204" pitchFamily="49" charset="0"/>
              </a:rPr>
              <a:t>;</a:t>
            </a:r>
          </a:p>
          <a:p>
            <a:pPr lvl="0" eaLnBrk="0" fontAlgn="base" hangingPunct="0">
              <a:spcBef>
                <a:spcPct val="0"/>
              </a:spcBef>
              <a:spcAft>
                <a:spcPct val="0"/>
              </a:spcAft>
            </a:pPr>
            <a:r>
              <a:rPr lang="en-US" sz="1600" dirty="0" smtClean="0">
                <a:solidFill>
                  <a:srgbClr val="000000"/>
                </a:solidFill>
                <a:latin typeface="Monaco" panose="020B0509030404040204" pitchFamily="49" charset="0"/>
              </a:rPr>
              <a:t>}</a:t>
            </a:r>
            <a:endParaRPr lang="en-US" sz="1600" dirty="0">
              <a:latin typeface="Monaco" panose="020B0509030404040204" pitchFamily="49" charset="0"/>
            </a:endParaRPr>
          </a:p>
        </p:txBody>
      </p:sp>
      <p:sp>
        <p:nvSpPr>
          <p:cNvPr id="29" name="TextBox 28"/>
          <p:cNvSpPr txBox="1"/>
          <p:nvPr/>
        </p:nvSpPr>
        <p:spPr>
          <a:xfrm>
            <a:off x="7012785" y="4904569"/>
            <a:ext cx="1672868" cy="338554"/>
          </a:xfrm>
          <a:prstGeom prst="rect">
            <a:avLst/>
          </a:prstGeom>
          <a:noFill/>
          <a:ln>
            <a:solidFill>
              <a:srgbClr val="000000"/>
            </a:solidFill>
          </a:ln>
        </p:spPr>
        <p:txBody>
          <a:bodyPr wrap="square" rtlCol="0">
            <a:spAutoFit/>
          </a:bodyPr>
          <a:lstStyle/>
          <a:p>
            <a:pPr algn="ctr"/>
            <a:r>
              <a:rPr lang="en-US" sz="1600" dirty="0">
                <a:latin typeface="Monaco" panose="020B0509030404040204" pitchFamily="49" charset="0"/>
              </a:rPr>
              <a:t>l</a:t>
            </a:r>
            <a:r>
              <a:rPr lang="en-US" sz="1600" dirty="0" smtClean="0">
                <a:latin typeface="Monaco" panose="020B0509030404040204" pitchFamily="49" charset="0"/>
              </a:rPr>
              <a:t>ib-</a:t>
            </a:r>
            <a:r>
              <a:rPr lang="en-US" sz="1600" dirty="0" err="1" smtClean="0">
                <a:latin typeface="Monaco" panose="020B0509030404040204" pitchFamily="49" charset="0"/>
              </a:rPr>
              <a:t>IGJ.d.ts</a:t>
            </a:r>
            <a:endParaRPr lang="en-US" sz="1600" dirty="0">
              <a:latin typeface="Monaco" panose="020B0509030404040204" pitchFamily="49" charset="0"/>
            </a:endParaRPr>
          </a:p>
        </p:txBody>
      </p:sp>
      <p:sp>
        <p:nvSpPr>
          <p:cNvPr id="36" name="Rectangle 35"/>
          <p:cNvSpPr/>
          <p:nvPr/>
        </p:nvSpPr>
        <p:spPr>
          <a:xfrm>
            <a:off x="430820" y="1020947"/>
            <a:ext cx="8141677" cy="3785652"/>
          </a:xfrm>
          <a:prstGeom prst="rect">
            <a:avLst/>
          </a:prstGeom>
        </p:spPr>
        <p:txBody>
          <a:bodyPr wrap="square">
            <a:spAutoFit/>
          </a:bodyPr>
          <a:lstStyle/>
          <a:p>
            <a:pPr>
              <a:lnSpc>
                <a:spcPct val="150000"/>
              </a:lnSpc>
            </a:pPr>
            <a:r>
              <a:rPr lang="en-US" sz="1600" dirty="0">
                <a:solidFill>
                  <a:srgbClr val="204A87"/>
                </a:solidFill>
                <a:latin typeface="Monaco" panose="020B0509030404040204" pitchFamily="49" charset="0"/>
              </a:rPr>
              <a:t>function</a:t>
            </a:r>
            <a:r>
              <a:rPr lang="en-US" sz="1600" dirty="0">
                <a:solidFill>
                  <a:srgbClr val="000000"/>
                </a:solidFill>
                <a:latin typeface="Monaco" panose="020B0509030404040204" pitchFamily="49" charset="0"/>
              </a:rPr>
              <a:t> reduce</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A,B</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Array</a:t>
            </a:r>
            <a:r>
              <a:rPr lang="en-US" sz="1600" dirty="0" smtClean="0">
                <a:solidFill>
                  <a:srgbClr val="CE5C00"/>
                </a:solidFill>
                <a:latin typeface="Monaco" panose="020B0509030404040204" pitchFamily="49" charset="0"/>
              </a:rPr>
              <a:t>&lt;</a:t>
            </a:r>
            <a:r>
              <a:rPr lang="en-US" sz="1600" dirty="0" err="1" smtClean="0">
                <a:solidFill>
                  <a:srgbClr val="000000"/>
                </a:solidFill>
                <a:latin typeface="Monaco" panose="020B0509030404040204" pitchFamily="49" charset="0"/>
              </a:rPr>
              <a:t>Immutable,A</a:t>
            </a:r>
            <a:r>
              <a:rPr lang="en-US" sz="1600" dirty="0" smtClean="0">
                <a:solidFill>
                  <a:srgbClr val="CE5C00"/>
                </a:solidFill>
                <a:latin typeface="Monaco" panose="020B0509030404040204" pitchFamily="49" charset="0"/>
              </a:rPr>
              <a:t>&gt;</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l-GR" sz="1600" dirty="0" smtClean="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B,A,idx</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B,</a:t>
            </a:r>
          </a:p>
          <a:p>
            <a:pPr>
              <a:lnSpc>
                <a:spcPct val="150000"/>
              </a:lnSpc>
            </a:pPr>
            <a:r>
              <a:rPr lang="el-GR" sz="1600" dirty="0" smtClean="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x</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t>
            </a:r>
            <a:r>
              <a:rPr lang="en-US" sz="1600" dirty="0">
                <a:latin typeface="Monaco" panose="020B0509030404040204" pitchFamily="49" charset="0"/>
              </a:rPr>
              <a:t>B</a:t>
            </a:r>
            <a:r>
              <a:rPr lang="en-US" sz="1600" dirty="0">
                <a:solidFill>
                  <a:srgbClr val="000000"/>
                </a:solidFill>
                <a:latin typeface="Monaco" panose="020B0509030404040204" pitchFamily="49" charset="0"/>
              </a:rPr>
              <a:t>)</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B </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err="1" smtClean="0">
                <a:solidFill>
                  <a:srgbClr val="204A87"/>
                </a:solidFill>
                <a:latin typeface="Monaco" panose="020B0509030404040204" pitchFamily="49" charset="0"/>
              </a:rPr>
              <a:t>var</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res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x;</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for</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a:solidFill>
                  <a:srgbClr val="204A87"/>
                </a:solidFill>
                <a:latin typeface="Monaco" panose="020B0509030404040204" pitchFamily="49" charset="0"/>
              </a:rPr>
              <a:t>let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a.length</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err="1" smtClean="0">
                <a:solidFill>
                  <a:srgbClr val="000000"/>
                </a:solidFill>
                <a:latin typeface="Monaco" panose="020B0509030404040204" pitchFamily="49" charset="0"/>
              </a:rPr>
              <a:t>a.pop</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res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f(res, a[</a:t>
            </a:r>
            <a:r>
              <a:rPr lang="en-US" sz="1600" dirty="0" err="1">
                <a:solidFill>
                  <a:srgbClr val="000000"/>
                </a:solidFill>
                <a:latin typeface="Monaco" panose="020B0509030404040204" pitchFamily="49" charset="0"/>
              </a:rPr>
              <a:t>i</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i</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res;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13" name="Rectangle 12"/>
          <p:cNvSpPr/>
          <p:nvPr/>
        </p:nvSpPr>
        <p:spPr>
          <a:xfrm>
            <a:off x="3808528" y="3129982"/>
            <a:ext cx="5172018" cy="1384995"/>
          </a:xfrm>
          <a:prstGeom prst="rect">
            <a:avLst/>
          </a:prstGeom>
        </p:spPr>
        <p:txBody>
          <a:bodyPr wrap="square">
            <a:spAutoFit/>
          </a:bodyPr>
          <a:lstStyle/>
          <a:p>
            <a:pPr lvl="0" algn="ctr"/>
            <a:r>
              <a:rPr lang="en" sz="2800" dirty="0" smtClean="0">
                <a:solidFill>
                  <a:srgbClr val="FF0000"/>
                </a:solidFill>
                <a:latin typeface="Calibri"/>
                <a:ea typeface="Calibri"/>
                <a:cs typeface="Calibri"/>
                <a:sym typeface="Calibri"/>
              </a:rPr>
              <a:t>Call to </a:t>
            </a:r>
            <a:r>
              <a:rPr lang="en" sz="2800" dirty="0" smtClean="0">
                <a:solidFill>
                  <a:srgbClr val="FF0000"/>
                </a:solidFill>
                <a:latin typeface="Monaco" panose="020B0509030404040204" pitchFamily="49" charset="0"/>
                <a:ea typeface="Calibri"/>
                <a:cs typeface="Calibri"/>
                <a:sym typeface="Calibri"/>
              </a:rPr>
              <a:t>pop</a:t>
            </a:r>
            <a:r>
              <a:rPr lang="en" sz="2800" dirty="0" smtClean="0">
                <a:solidFill>
                  <a:srgbClr val="FF0000"/>
                </a:solidFill>
                <a:latin typeface="Calibri"/>
                <a:ea typeface="Calibri"/>
                <a:cs typeface="Calibri"/>
                <a:sym typeface="Calibri"/>
              </a:rPr>
              <a:t> is flagged as an error,</a:t>
            </a:r>
          </a:p>
          <a:p>
            <a:pPr lvl="0" algn="ctr"/>
            <a:r>
              <a:rPr lang="en" sz="2800" dirty="0" smtClean="0">
                <a:solidFill>
                  <a:srgbClr val="7030A0"/>
                </a:solidFill>
                <a:latin typeface="Calibri"/>
                <a:ea typeface="Calibri"/>
                <a:cs typeface="Calibri"/>
                <a:sym typeface="Calibri"/>
              </a:rPr>
              <a:t>because </a:t>
            </a:r>
            <a:r>
              <a:rPr lang="en" sz="2800" dirty="0" smtClean="0">
                <a:solidFill>
                  <a:srgbClr val="7030A0"/>
                </a:solidFill>
                <a:latin typeface="Monaco" panose="020B0509030404040204" pitchFamily="49" charset="0"/>
                <a:ea typeface="Calibri"/>
                <a:cs typeface="Calibri"/>
                <a:sym typeface="Calibri"/>
              </a:rPr>
              <a:t>pop</a:t>
            </a:r>
            <a:r>
              <a:rPr lang="en" sz="2800" dirty="0" smtClean="0">
                <a:solidFill>
                  <a:srgbClr val="7030A0"/>
                </a:solidFill>
                <a:latin typeface="Calibri"/>
                <a:ea typeface="Calibri"/>
                <a:cs typeface="Calibri"/>
                <a:sym typeface="Calibri"/>
              </a:rPr>
              <a:t> may only be </a:t>
            </a:r>
          </a:p>
          <a:p>
            <a:pPr lvl="0" algn="ctr"/>
            <a:r>
              <a:rPr lang="en" sz="2800" dirty="0" smtClean="0">
                <a:solidFill>
                  <a:srgbClr val="7030A0"/>
                </a:solidFill>
                <a:latin typeface="Calibri"/>
                <a:ea typeface="Calibri"/>
                <a:cs typeface="Calibri"/>
                <a:sym typeface="Calibri"/>
              </a:rPr>
              <a:t>applied to </a:t>
            </a:r>
            <a:r>
              <a:rPr lang="en" sz="2800" dirty="0" smtClean="0">
                <a:solidFill>
                  <a:srgbClr val="7030A0"/>
                </a:solidFill>
                <a:latin typeface="Monaco" panose="020B0509030404040204" pitchFamily="49" charset="0"/>
                <a:ea typeface="Calibri"/>
                <a:cs typeface="Calibri"/>
                <a:sym typeface="Calibri"/>
              </a:rPr>
              <a:t>Mutable</a:t>
            </a:r>
            <a:r>
              <a:rPr lang="en" sz="2800" dirty="0" smtClean="0">
                <a:solidFill>
                  <a:srgbClr val="7030A0"/>
                </a:solidFill>
                <a:latin typeface="Calibri"/>
                <a:ea typeface="Calibri"/>
                <a:cs typeface="Calibri"/>
                <a:sym typeface="Calibri"/>
              </a:rPr>
              <a:t> receivers</a:t>
            </a:r>
            <a:endParaRPr lang="en" sz="2800" dirty="0">
              <a:solidFill>
                <a:srgbClr val="7030A0"/>
              </a:solidFill>
              <a:latin typeface="Calibri"/>
              <a:ea typeface="Calibri"/>
              <a:cs typeface="Calibri"/>
              <a:sym typeface="Calibri"/>
            </a:endParaRPr>
          </a:p>
        </p:txBody>
      </p:sp>
      <p:pic>
        <p:nvPicPr>
          <p:cNvPr id="21" name="Picture 20"/>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999331" y="3214688"/>
            <a:ext cx="427575" cy="74656"/>
          </a:xfrm>
          <a:prstGeom prst="rect">
            <a:avLst/>
          </a:prstGeom>
        </p:spPr>
      </p:pic>
      <p:pic>
        <p:nvPicPr>
          <p:cNvPr id="22" name="Picture 21"/>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9" r="-1" b="1"/>
          <a:stretch/>
        </p:blipFill>
        <p:spPr>
          <a:xfrm>
            <a:off x="1424782" y="3217069"/>
            <a:ext cx="412238" cy="72274"/>
          </a:xfrm>
          <a:prstGeom prst="rect">
            <a:avLst/>
          </a:prstGeom>
        </p:spPr>
      </p:pic>
      <p:pic>
        <p:nvPicPr>
          <p:cNvPr id="24" name="Picture 23"/>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8" r="70935" b="-2068"/>
          <a:stretch/>
        </p:blipFill>
        <p:spPr>
          <a:xfrm>
            <a:off x="1834955" y="3214688"/>
            <a:ext cx="108939" cy="73818"/>
          </a:xfrm>
          <a:prstGeom prst="rect">
            <a:avLst/>
          </a:prstGeom>
        </p:spPr>
      </p:pic>
      <p:sp>
        <p:nvSpPr>
          <p:cNvPr id="3" name="Slide Number Placeholder 2"/>
          <p:cNvSpPr>
            <a:spLocks noGrp="1"/>
          </p:cNvSpPr>
          <p:nvPr>
            <p:ph type="sldNum" sz="quarter" idx="12"/>
          </p:nvPr>
        </p:nvSpPr>
        <p:spPr/>
        <p:txBody>
          <a:bodyPr/>
          <a:lstStyle/>
          <a:p>
            <a:fld id="{B3341D22-68D9-4150-ABE5-D5C1D0E569AF}" type="slidenum">
              <a:rPr lang="en-US" smtClean="0"/>
              <a:t>54</a:t>
            </a:fld>
            <a:endParaRPr lang="en-US"/>
          </a:p>
        </p:txBody>
      </p:sp>
    </p:spTree>
    <p:extLst>
      <p:ext uri="{BB962C8B-B14F-4D97-AF65-F5344CB8AC3E}">
        <p14:creationId xmlns:p14="http://schemas.microsoft.com/office/powerpoint/2010/main" val="333345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xit" presetSubtype="0" fill="hold" grpId="1"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1" animBg="1"/>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568712" y="323388"/>
          <a:ext cx="7939668" cy="5935662"/>
        </p:xfrm>
        <a:graphic>
          <a:graphicData uri="http://schemas.openxmlformats.org/drawingml/2006/table">
            <a:tbl>
              <a:tblPr firstRow="1" bandRow="1">
                <a:tableStyleId>{5940675A-B579-460E-94D1-54222C63F5DA}</a:tableStyleId>
              </a:tblPr>
              <a:tblGrid>
                <a:gridCol w="3983437"/>
                <a:gridCol w="3956231"/>
              </a:tblGrid>
              <a:tr h="704556">
                <a:tc>
                  <a:txBody>
                    <a:bodyPr/>
                    <a:lstStyle/>
                    <a:p>
                      <a:pPr algn="ctr"/>
                      <a:r>
                        <a:rPr lang="en-US" sz="2800" b="1" dirty="0" smtClean="0"/>
                        <a:t>Challenges</a:t>
                      </a:r>
                      <a:endParaRPr lang="en-US" sz="2800" b="1" dirty="0"/>
                    </a:p>
                  </a:txBody>
                  <a:tcPr anchor="ctr"/>
                </a:tc>
                <a:tc>
                  <a:txBody>
                    <a:bodyPr/>
                    <a:lstStyle/>
                    <a:p>
                      <a:pPr algn="ctr"/>
                      <a:r>
                        <a:rPr lang="en-US" sz="2800" b="1" dirty="0" smtClean="0"/>
                        <a:t>Solutions</a:t>
                      </a:r>
                      <a:r>
                        <a:rPr lang="en-US" sz="2800" b="1" baseline="0" dirty="0" smtClean="0"/>
                        <a:t> we used</a:t>
                      </a:r>
                      <a:endParaRPr lang="en-US" sz="2800" b="1" dirty="0"/>
                    </a:p>
                  </a:txBody>
                  <a:tcPr anchor="ctr"/>
                </a:tc>
              </a:tr>
              <a:tr h="1355333">
                <a:tc>
                  <a:txBody>
                    <a:bodyPr/>
                    <a:lstStyle/>
                    <a:p>
                      <a:pPr algn="ctr"/>
                      <a:r>
                        <a:rPr lang="en-US" sz="2400" b="1" dirty="0" smtClean="0"/>
                        <a:t>Assignments</a:t>
                      </a:r>
                    </a:p>
                    <a:p>
                      <a:pPr algn="ctr">
                        <a:lnSpc>
                          <a:spcPct val="150000"/>
                        </a:lnSpc>
                      </a:pPr>
                      <a:r>
                        <a:rPr lang="en-US" dirty="0" smtClean="0">
                          <a:solidFill>
                            <a:srgbClr val="204A87"/>
                          </a:solidFill>
                          <a:latin typeface="Monaco" panose="020B0509030404040204" pitchFamily="49" charset="0"/>
                        </a:rPr>
                        <a:t>while</a:t>
                      </a:r>
                      <a:r>
                        <a:rPr lang="en-US" dirty="0" smtClean="0">
                          <a:solidFill>
                            <a:srgbClr val="000000"/>
                          </a:solidFill>
                          <a:latin typeface="Monaco" panose="020B0509030404040204" pitchFamily="49" charset="0"/>
                        </a:rPr>
                        <a:t> (</a:t>
                      </a:r>
                      <a:r>
                        <a:rPr lang="en-US" dirty="0" err="1" smtClean="0">
                          <a:solidFill>
                            <a:srgbClr val="000000"/>
                          </a:solidFill>
                          <a:latin typeface="Monaco" panose="020B0509030404040204" pitchFamily="49" charset="0"/>
                        </a:rPr>
                        <a:t>i</a:t>
                      </a:r>
                      <a:r>
                        <a:rPr lang="en-US" dirty="0" smtClean="0">
                          <a:solidFill>
                            <a:srgbClr val="000000"/>
                          </a:solidFill>
                          <a:latin typeface="Monaco" panose="020B0509030404040204" pitchFamily="49" charset="0"/>
                        </a:rPr>
                        <a:t> </a:t>
                      </a:r>
                      <a:r>
                        <a:rPr lang="en-US" dirty="0" smtClean="0">
                          <a:solidFill>
                            <a:srgbClr val="CE5C00"/>
                          </a:solidFill>
                          <a:latin typeface="Monaco" panose="020B0509030404040204" pitchFamily="49" charset="0"/>
                        </a:rPr>
                        <a:t>&lt;</a:t>
                      </a:r>
                      <a:r>
                        <a:rPr lang="en-US" dirty="0" smtClean="0">
                          <a:solidFill>
                            <a:srgbClr val="000000"/>
                          </a:solidFill>
                          <a:latin typeface="Monaco" panose="020B0509030404040204" pitchFamily="49" charset="0"/>
                        </a:rPr>
                        <a:t> n) { </a:t>
                      </a:r>
                      <a:r>
                        <a:rPr lang="en-US" dirty="0" err="1" smtClean="0">
                          <a:solidFill>
                            <a:srgbClr val="000000"/>
                          </a:solidFill>
                          <a:latin typeface="Monaco" panose="020B0509030404040204" pitchFamily="49" charset="0"/>
                        </a:rPr>
                        <a:t>i</a:t>
                      </a:r>
                      <a:r>
                        <a:rPr lang="en-US" dirty="0" smtClean="0">
                          <a:solidFill>
                            <a:srgbClr val="CE5C00"/>
                          </a:solidFill>
                          <a:latin typeface="Monaco" panose="020B0509030404040204" pitchFamily="49" charset="0"/>
                        </a:rPr>
                        <a:t>++</a:t>
                      </a:r>
                      <a:r>
                        <a:rPr lang="en-US" dirty="0" smtClean="0">
                          <a:solidFill>
                            <a:srgbClr val="000000"/>
                          </a:solidFill>
                          <a:latin typeface="Monaco" panose="020B0509030404040204" pitchFamily="49" charset="0"/>
                        </a:rPr>
                        <a:t>; }</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SSA Transformation</a:t>
                      </a:r>
                    </a:p>
                  </a:txBody>
                  <a:tcPr anchor="ctr"/>
                </a:tc>
              </a:tr>
              <a:tr h="1498059">
                <a:tc>
                  <a:txBody>
                    <a:bodyPr/>
                    <a:lstStyle/>
                    <a:p>
                      <a:pPr algn="ctr"/>
                      <a:r>
                        <a:rPr lang="en-US" sz="2400" b="1" dirty="0" smtClean="0"/>
                        <a:t>Mutability</a:t>
                      </a:r>
                      <a:endParaRPr lang="en-US" b="1" dirty="0" smtClean="0"/>
                    </a:p>
                    <a:p>
                      <a:pPr lvl="1" algn="l">
                        <a:lnSpc>
                          <a:spcPct val="150000"/>
                        </a:lnSpc>
                      </a:pPr>
                      <a:r>
                        <a:rPr lang="en-US" b="0" dirty="0" err="1" smtClean="0">
                          <a:solidFill>
                            <a:srgbClr val="204A87"/>
                          </a:solidFill>
                          <a:latin typeface="Monaco" panose="020B0509030404040204" pitchFamily="49" charset="0"/>
                        </a:rPr>
                        <a:t>var</a:t>
                      </a:r>
                      <a:r>
                        <a:rPr lang="en-US" b="0" dirty="0" smtClean="0">
                          <a:solidFill>
                            <a:srgbClr val="000000"/>
                          </a:solidFill>
                          <a:latin typeface="Monaco" panose="020B0509030404040204" pitchFamily="49" charset="0"/>
                        </a:rPr>
                        <a:t> x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 f: </a:t>
                      </a:r>
                      <a:r>
                        <a:rPr lang="en-US" b="0" dirty="0" smtClean="0">
                          <a:solidFill>
                            <a:srgbClr val="204A87"/>
                          </a:solidFill>
                          <a:latin typeface="Monaco" panose="020B0509030404040204" pitchFamily="49" charset="0"/>
                        </a:rPr>
                        <a:t>1</a:t>
                      </a:r>
                      <a:r>
                        <a:rPr lang="en-US" b="0" dirty="0" smtClean="0">
                          <a:solidFill>
                            <a:srgbClr val="000000"/>
                          </a:solidFill>
                          <a:latin typeface="Monaco" panose="020B0509030404040204" pitchFamily="49" charset="0"/>
                        </a:rPr>
                        <a:t> }</a:t>
                      </a:r>
                      <a:r>
                        <a:rPr lang="en-US" dirty="0" smtClean="0">
                          <a:latin typeface="Monaco" panose="020B0509030404040204" pitchFamily="49" charset="0"/>
                        </a:rPr>
                        <a:t>;</a:t>
                      </a:r>
                    </a:p>
                    <a:p>
                      <a:pPr lvl="1" algn="l"/>
                      <a:r>
                        <a:rPr lang="en-US" b="0" dirty="0" err="1" smtClean="0">
                          <a:solidFill>
                            <a:srgbClr val="000000"/>
                          </a:solidFill>
                          <a:latin typeface="Monaco" panose="020B0509030404040204" pitchFamily="49" charset="0"/>
                        </a:rPr>
                        <a:t>x.f</a:t>
                      </a:r>
                      <a:r>
                        <a:rPr lang="en-US" b="0" dirty="0" smtClean="0">
                          <a:solidFill>
                            <a:srgbClr val="000000"/>
                          </a:solidFill>
                          <a:latin typeface="Monaco" panose="020B0509030404040204" pitchFamily="49" charset="0"/>
                        </a:rPr>
                        <a:t> </a:t>
                      </a:r>
                      <a:r>
                        <a:rPr lang="en-US" b="0" dirty="0" smtClean="0">
                          <a:solidFill>
                            <a:srgbClr val="CE5C00"/>
                          </a:solidFill>
                          <a:latin typeface="Monaco" panose="020B0509030404040204" pitchFamily="49" charset="0"/>
                        </a:rPr>
                        <a:t>=</a:t>
                      </a:r>
                      <a:r>
                        <a:rPr lang="en-US" b="0" dirty="0" smtClean="0">
                          <a:solidFill>
                            <a:srgbClr val="000000"/>
                          </a:solidFill>
                          <a:latin typeface="Monaco" panose="020B0509030404040204" pitchFamily="49" charset="0"/>
                        </a:rPr>
                        <a:t> </a:t>
                      </a:r>
                      <a:r>
                        <a:rPr lang="en-US" b="0" dirty="0" smtClean="0">
                          <a:solidFill>
                            <a:srgbClr val="0000CF"/>
                          </a:solidFill>
                          <a:latin typeface="Monaco" panose="020B0509030404040204" pitchFamily="49" charset="0"/>
                        </a:rPr>
                        <a:t>2</a:t>
                      </a:r>
                      <a:r>
                        <a:rPr lang="en-US" baseline="0" dirty="0" smtClean="0">
                          <a:latin typeface="Monaco" panose="020B0509030404040204" pitchFamily="49" charset="0"/>
                        </a:rPr>
                        <a:t>;</a:t>
                      </a:r>
                      <a:endParaRPr lang="en-US" dirty="0">
                        <a:latin typeface="Monaco" panose="020B0509030404040204"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Extend type system with immutability guarantees</a:t>
                      </a:r>
                    </a:p>
                  </a:txBody>
                  <a:tcPr anchor="ctr"/>
                </a:tc>
              </a:tr>
              <a:tr h="1673158">
                <a:tc>
                  <a:txBody>
                    <a:bodyPr/>
                    <a:lstStyle/>
                    <a:p>
                      <a:pPr algn="ctr"/>
                      <a:r>
                        <a:rPr lang="en-US" sz="2400" b="1" dirty="0" smtClean="0"/>
                        <a:t>Overloading</a:t>
                      </a:r>
                    </a:p>
                    <a:p>
                      <a:pPr lvl="1" algn="l">
                        <a:lnSpc>
                          <a:spcPct val="150000"/>
                        </a:lnSpc>
                      </a:pPr>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smtClean="0">
                          <a:ln>
                            <a:noFill/>
                          </a:ln>
                          <a:solidFill>
                            <a:srgbClr val="204A87"/>
                          </a:solidFill>
                          <a:effectLst/>
                          <a:latin typeface="Monaco" panose="020B0509030404040204" pitchFamily="49" charset="0"/>
                        </a:rPr>
                        <a:t>number</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smtClean="0">
                          <a:ln>
                            <a:noFill/>
                          </a:ln>
                          <a:solidFill>
                            <a:srgbClr val="204A87"/>
                          </a:solidFill>
                          <a:effectLst/>
                          <a:latin typeface="Monaco" panose="020B0509030404040204" pitchFamily="49" charset="0"/>
                        </a:rPr>
                        <a:t>number</a:t>
                      </a:r>
                      <a:endParaRPr lang="en-US" baseline="0" dirty="0" smtClean="0">
                        <a:latin typeface="Monaco" panose="020B0509030404040204" pitchFamily="49" charset="0"/>
                      </a:endParaRPr>
                    </a:p>
                    <a:p>
                      <a:pPr lvl="1" algn="l"/>
                      <a:r>
                        <a:rPr kumimoji="0" lang="en-US" sz="1800" b="0" i="0" u="none" strike="noStrike" cap="none" normalizeH="0" baseline="0" dirty="0" smtClean="0">
                          <a:ln>
                            <a:noFill/>
                          </a:ln>
                          <a:solidFill>
                            <a:srgbClr val="000000"/>
                          </a:solidFill>
                          <a:effectLst/>
                          <a:latin typeface="Monaco" panose="020B0509030404040204" pitchFamily="49" charset="0"/>
                        </a:rPr>
                        <a:t>foo(x: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r>
                        <a:rPr kumimoji="0" lang="en-US" sz="1800" b="0" i="0" u="none" strike="noStrike" cap="none" normalizeH="0" baseline="0" dirty="0" smtClean="0">
                          <a:ln>
                            <a:noFill/>
                          </a:ln>
                          <a:solidFill>
                            <a:srgbClr val="000000"/>
                          </a:solidFill>
                          <a:effectLst/>
                          <a:latin typeface="Monaco" panose="020B0509030404040204" pitchFamily="49" charset="0"/>
                        </a:rPr>
                        <a:t>)</a:t>
                      </a:r>
                      <a:r>
                        <a:rPr kumimoji="0" lang="en-US" sz="1800" b="0" i="0" u="none" strike="noStrike" cap="none" normalizeH="0" baseline="0" dirty="0" smtClean="0">
                          <a:ln>
                            <a:noFill/>
                          </a:ln>
                          <a:solidFill>
                            <a:srgbClr val="CE5C00"/>
                          </a:solidFill>
                          <a:effectLst/>
                          <a:latin typeface="Monaco" panose="020B0509030404040204" pitchFamily="49" charset="0"/>
                        </a:rPr>
                        <a:t>:</a:t>
                      </a:r>
                      <a:r>
                        <a:rPr kumimoji="0" lang="en-US" sz="1800" b="0" i="0" u="none" strike="noStrike" cap="none" normalizeH="0" baseline="0" dirty="0" smtClean="0">
                          <a:ln>
                            <a:noFill/>
                          </a:ln>
                          <a:solidFill>
                            <a:srgbClr val="000000"/>
                          </a:solidFill>
                          <a:effectLst/>
                          <a:latin typeface="Monaco" panose="020B0509030404040204" pitchFamily="49" charset="0"/>
                        </a:rPr>
                        <a:t> </a:t>
                      </a:r>
                      <a:r>
                        <a:rPr kumimoji="0" lang="en-US" sz="1800" b="0" i="0" u="none" strike="noStrike" cap="none" normalizeH="0" baseline="0" dirty="0" err="1" smtClean="0">
                          <a:ln>
                            <a:noFill/>
                          </a:ln>
                          <a:solidFill>
                            <a:srgbClr val="204A87"/>
                          </a:solidFill>
                          <a:effectLst/>
                          <a:latin typeface="Monaco" panose="020B0509030404040204" pitchFamily="49" charset="0"/>
                        </a:rPr>
                        <a:t>boolean</a:t>
                      </a:r>
                      <a:endParaRPr lang="en-US" dirty="0">
                        <a:latin typeface="Monaco" panose="020B0509030404040204" pitchFamily="49" charset="0"/>
                      </a:endParaRPr>
                    </a:p>
                  </a:txBody>
                  <a:tcPr anchor="ctr"/>
                </a:tc>
                <a:tc>
                  <a:txBody>
                    <a:bodyPr/>
                    <a:lstStyle/>
                    <a:p>
                      <a:pPr algn="ctr"/>
                      <a:r>
                        <a:rPr lang="en-US" sz="2400" dirty="0" smtClean="0"/>
                        <a:t>Two-phased typing</a:t>
                      </a:r>
                      <a:endParaRPr lang="en-US" sz="2400" dirty="0"/>
                    </a:p>
                  </a:txBody>
                  <a:tcPr anchor="ctr"/>
                </a:tc>
              </a:tr>
              <a:tr h="704556">
                <a:tc>
                  <a:txBody>
                    <a:bodyPr/>
                    <a:lstStyle/>
                    <a:p>
                      <a:pPr algn="ctr"/>
                      <a:r>
                        <a:rPr lang="en-US" sz="2400" b="1" dirty="0" smtClean="0"/>
                        <a:t>Annotation Overhead</a:t>
                      </a:r>
                      <a:endParaRPr lang="en-US" sz="2400" b="1" dirty="0"/>
                    </a:p>
                  </a:txBody>
                  <a:tcPr anchor="ctr"/>
                </a:tc>
                <a:tc>
                  <a:txBody>
                    <a:bodyPr/>
                    <a:lstStyle/>
                    <a:p>
                      <a:pPr algn="ctr"/>
                      <a:r>
                        <a:rPr lang="en-US" sz="2400" dirty="0" smtClean="0"/>
                        <a:t>Liquid Types</a:t>
                      </a:r>
                      <a:endParaRPr lang="en-US" sz="2400" dirty="0"/>
                    </a:p>
                  </a:txBody>
                  <a:tcPr anchor="ctr"/>
                </a:tc>
              </a:tr>
            </a:tbl>
          </a:graphicData>
        </a:graphic>
      </p:graphicFrame>
      <p:sp>
        <p:nvSpPr>
          <p:cNvPr id="2" name="Slide Number Placeholder 1"/>
          <p:cNvSpPr>
            <a:spLocks noGrp="1"/>
          </p:cNvSpPr>
          <p:nvPr>
            <p:ph type="sldNum" sz="quarter" idx="12"/>
          </p:nvPr>
        </p:nvSpPr>
        <p:spPr/>
        <p:txBody>
          <a:bodyPr/>
          <a:lstStyle/>
          <a:p>
            <a:fld id="{B3341D22-68D9-4150-ABE5-D5C1D0E569AF}" type="slidenum">
              <a:rPr lang="en-US" smtClean="0"/>
              <a:t>55</a:t>
            </a:fld>
            <a:endParaRPr lang="en-US"/>
          </a:p>
        </p:txBody>
      </p:sp>
    </p:spTree>
    <p:extLst>
      <p:ext uri="{BB962C8B-B14F-4D97-AF65-F5344CB8AC3E}">
        <p14:creationId xmlns:p14="http://schemas.microsoft.com/office/powerpoint/2010/main" val="190026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325" y="4142874"/>
            <a:ext cx="3986213" cy="1154162"/>
          </a:xfrm>
          <a:prstGeom prst="rect">
            <a:avLst/>
          </a:prstGeom>
        </p:spPr>
        <p:txBody>
          <a:bodyPr wrap="square">
            <a:spAutoFit/>
          </a:bodyPr>
          <a:lstStyle/>
          <a:p>
            <a:pPr algn="ctr"/>
            <a:r>
              <a:rPr lang="en-US" sz="2400" b="1" dirty="0"/>
              <a:t>Overloading</a:t>
            </a:r>
          </a:p>
          <a:p>
            <a:pPr lvl="1">
              <a:lnSpc>
                <a:spcPct val="150000"/>
              </a:lnSpc>
            </a:pPr>
            <a:r>
              <a:rPr lang="en-US" dirty="0">
                <a:solidFill>
                  <a:srgbClr val="000000"/>
                </a:solidFill>
                <a:latin typeface="Monaco" panose="020B0509030404040204" pitchFamily="49" charset="0"/>
              </a:rPr>
              <a:t>foo(x: </a:t>
            </a:r>
            <a:r>
              <a:rPr lang="en-US" dirty="0">
                <a:solidFill>
                  <a:srgbClr val="204A87"/>
                </a:solidFill>
                <a:latin typeface="Monaco" panose="020B0509030404040204" pitchFamily="49" charset="0"/>
              </a:rPr>
              <a:t>number</a:t>
            </a:r>
            <a:r>
              <a:rPr lang="en-US" dirty="0">
                <a:solidFill>
                  <a:srgbClr val="000000"/>
                </a:solidFill>
                <a:latin typeface="Monaco" panose="020B0509030404040204" pitchFamily="49" charset="0"/>
              </a:rPr>
              <a:t>)</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a:solidFill>
                  <a:srgbClr val="204A87"/>
                </a:solidFill>
                <a:latin typeface="Monaco" panose="020B0509030404040204" pitchFamily="49" charset="0"/>
              </a:rPr>
              <a:t>number</a:t>
            </a:r>
            <a:endParaRPr lang="en-US" dirty="0">
              <a:latin typeface="Monaco" panose="020B0509030404040204" pitchFamily="49" charset="0"/>
            </a:endParaRPr>
          </a:p>
          <a:p>
            <a:pPr lvl="1"/>
            <a:r>
              <a:rPr lang="en-US" dirty="0">
                <a:solidFill>
                  <a:srgbClr val="000000"/>
                </a:solidFill>
                <a:latin typeface="Monaco" panose="020B0509030404040204" pitchFamily="49" charset="0"/>
              </a:rPr>
              <a:t>foo(x: </a:t>
            </a:r>
            <a:r>
              <a:rPr lang="en-US" dirty="0" err="1">
                <a:solidFill>
                  <a:srgbClr val="204A87"/>
                </a:solidFill>
                <a:latin typeface="Monaco" panose="020B0509030404040204" pitchFamily="49" charset="0"/>
              </a:rPr>
              <a:t>boolean</a:t>
            </a:r>
            <a:r>
              <a:rPr lang="en-US" dirty="0">
                <a:solidFill>
                  <a:srgbClr val="000000"/>
                </a:solidFill>
                <a:latin typeface="Monaco" panose="020B0509030404040204" pitchFamily="49" charset="0"/>
              </a:rPr>
              <a:t>)</a:t>
            </a:r>
            <a:r>
              <a:rPr lang="en-US" dirty="0">
                <a:solidFill>
                  <a:srgbClr val="CE5C00"/>
                </a:solidFill>
                <a:latin typeface="Monaco" panose="020B0509030404040204" pitchFamily="49" charset="0"/>
              </a:rPr>
              <a:t>:</a:t>
            </a:r>
            <a:r>
              <a:rPr lang="en-US" dirty="0">
                <a:solidFill>
                  <a:srgbClr val="000000"/>
                </a:solidFill>
                <a:latin typeface="Monaco" panose="020B0509030404040204" pitchFamily="49" charset="0"/>
              </a:rPr>
              <a:t> </a:t>
            </a:r>
            <a:r>
              <a:rPr lang="en-US" dirty="0" err="1">
                <a:solidFill>
                  <a:srgbClr val="204A87"/>
                </a:solidFill>
                <a:latin typeface="Monaco" panose="020B0509030404040204" pitchFamily="49" charset="0"/>
              </a:rPr>
              <a:t>boolean</a:t>
            </a:r>
            <a:endParaRPr lang="en-US" dirty="0">
              <a:latin typeface="Monaco" panose="020B0509030404040204" pitchFamily="49" charset="0"/>
            </a:endParaRPr>
          </a:p>
        </p:txBody>
      </p:sp>
      <p:sp>
        <p:nvSpPr>
          <p:cNvPr id="4" name="Rectangle 3"/>
          <p:cNvSpPr/>
          <p:nvPr/>
        </p:nvSpPr>
        <p:spPr>
          <a:xfrm>
            <a:off x="2484437" y="1777484"/>
            <a:ext cx="3986213" cy="646331"/>
          </a:xfrm>
          <a:prstGeom prst="rect">
            <a:avLst/>
          </a:prstGeom>
        </p:spPr>
        <p:txBody>
          <a:bodyPr wrap="square">
            <a:spAutoFit/>
          </a:bodyPr>
          <a:lstStyle/>
          <a:p>
            <a:pPr algn="ctr"/>
            <a:r>
              <a:rPr lang="en-US" sz="3600" b="1" dirty="0"/>
              <a:t>Value Based </a:t>
            </a:r>
          </a:p>
        </p:txBody>
      </p:sp>
      <p:sp>
        <p:nvSpPr>
          <p:cNvPr id="3" name="Slide Number Placeholder 2"/>
          <p:cNvSpPr>
            <a:spLocks noGrp="1"/>
          </p:cNvSpPr>
          <p:nvPr>
            <p:ph type="sldNum" sz="quarter" idx="12"/>
          </p:nvPr>
        </p:nvSpPr>
        <p:spPr/>
        <p:txBody>
          <a:bodyPr/>
          <a:lstStyle/>
          <a:p>
            <a:fld id="{B3341D22-68D9-4150-ABE5-D5C1D0E569AF}" type="slidenum">
              <a:rPr lang="en-US" smtClean="0"/>
              <a:t>56</a:t>
            </a:fld>
            <a:endParaRPr lang="en-US"/>
          </a:p>
        </p:txBody>
      </p:sp>
    </p:spTree>
    <p:extLst>
      <p:ext uri="{BB962C8B-B14F-4D97-AF65-F5344CB8AC3E}">
        <p14:creationId xmlns:p14="http://schemas.microsoft.com/office/powerpoint/2010/main" val="353099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4.72222E-6 -4.44444E-6 L 0.2099 -0.21921 " pathEditMode="relative" rAng="0" ptsTypes="AA">
                                      <p:cBhvr>
                                        <p:cTn id="6" dur="1000" fill="hold"/>
                                        <p:tgtEl>
                                          <p:spTgt spid="2"/>
                                        </p:tgtEl>
                                        <p:attrNameLst>
                                          <p:attrName>ppt_x</p:attrName>
                                          <p:attrName>ppt_y</p:attrName>
                                        </p:attrNameLst>
                                      </p:cBhvr>
                                      <p:rCtr x="10486" y="-10972"/>
                                    </p:animMotion>
                                  </p:childTnLst>
                                </p:cTn>
                              </p:par>
                              <p:par>
                                <p:cTn id="7" presetID="6" presetClass="emph" presetSubtype="0" fill="hold" grpId="1" nodeType="withEffect">
                                  <p:stCondLst>
                                    <p:cond delay="0"/>
                                  </p:stCondLst>
                                  <p:childTnLst>
                                    <p:animScale>
                                      <p:cBhvr>
                                        <p:cTn id="8" dur="1000" fill="hold"/>
                                        <p:tgtEl>
                                          <p:spTgt spid="2"/>
                                        </p:tgtEl>
                                      </p:cBhvr>
                                      <p:by x="150000" y="1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569119" y="4981186"/>
            <a:ext cx="7998985" cy="567214"/>
          </a:xfrm>
          <a:prstGeom prst="flowChart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320550"/>
            <a:ext cx="9144000" cy="646331"/>
          </a:xfrm>
          <a:prstGeom prst="rect">
            <a:avLst/>
          </a:prstGeom>
        </p:spPr>
        <p:txBody>
          <a:bodyPr wrap="square">
            <a:spAutoFit/>
          </a:bodyPr>
          <a:lstStyle/>
          <a:p>
            <a:pPr algn="ctr">
              <a:spcBef>
                <a:spcPts val="0"/>
              </a:spcBef>
            </a:pPr>
            <a:r>
              <a:rPr lang="en" sz="3600" dirty="0" smtClean="0">
                <a:ea typeface="Calibri"/>
                <a:cs typeface="Calibri"/>
                <a:sym typeface="Calibri"/>
              </a:rPr>
              <a:t>Value Based Overloading</a:t>
            </a:r>
            <a:endParaRPr lang="en" sz="3600" dirty="0">
              <a:ea typeface="Calibri"/>
              <a:cs typeface="Calibri"/>
              <a:sym typeface="Calibri"/>
            </a:endParaRPr>
          </a:p>
        </p:txBody>
      </p:sp>
      <p:sp>
        <p:nvSpPr>
          <p:cNvPr id="13" name="Rounded Rectangle 12"/>
          <p:cNvSpPr/>
          <p:nvPr/>
        </p:nvSpPr>
        <p:spPr>
          <a:xfrm>
            <a:off x="1063868" y="3409515"/>
            <a:ext cx="4369778" cy="3604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063869" y="2672862"/>
            <a:ext cx="2936631" cy="3604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1189114"/>
            <a:ext cx="9144000" cy="461665"/>
          </a:xfrm>
          <a:prstGeom prst="rect">
            <a:avLst/>
          </a:prstGeom>
        </p:spPr>
        <p:txBody>
          <a:bodyPr wrap="square">
            <a:spAutoFit/>
          </a:bodyPr>
          <a:lstStyle/>
          <a:p>
            <a:pPr algn="ctr"/>
            <a:r>
              <a:rPr lang="en-US" sz="2400" i="1" dirty="0">
                <a:ea typeface="Calibri"/>
                <a:cs typeface="Calibri"/>
                <a:sym typeface="Calibri"/>
              </a:rPr>
              <a:t>Function reflects upon and behaves </a:t>
            </a:r>
            <a:r>
              <a:rPr lang="en-US" sz="2400" i="1" dirty="0" smtClean="0">
                <a:ea typeface="Calibri"/>
                <a:cs typeface="Calibri"/>
                <a:sym typeface="Calibri"/>
              </a:rPr>
              <a:t>according </a:t>
            </a:r>
            <a:r>
              <a:rPr lang="en-US" sz="2400" i="1" dirty="0">
                <a:ea typeface="Calibri"/>
                <a:cs typeface="Calibri"/>
                <a:sym typeface="Calibri"/>
              </a:rPr>
              <a:t>to </a:t>
            </a:r>
            <a:r>
              <a:rPr lang="en-US" sz="2400" i="1" dirty="0" smtClean="0">
                <a:ea typeface="Calibri"/>
                <a:cs typeface="Calibri"/>
                <a:sym typeface="Calibri"/>
              </a:rPr>
              <a:t>types of </a:t>
            </a:r>
            <a:r>
              <a:rPr lang="en-US" sz="2400" i="1" dirty="0">
                <a:ea typeface="Calibri"/>
                <a:cs typeface="Calibri"/>
                <a:sym typeface="Calibri"/>
              </a:rPr>
              <a:t>its arguments</a:t>
            </a:r>
            <a:endParaRPr lang="en-US" sz="2400" i="1" dirty="0"/>
          </a:p>
        </p:txBody>
      </p:sp>
      <p:sp>
        <p:nvSpPr>
          <p:cNvPr id="6" name="Flowchart: Process 5"/>
          <p:cNvSpPr/>
          <p:nvPr/>
        </p:nvSpPr>
        <p:spPr>
          <a:xfrm>
            <a:off x="569119" y="5554980"/>
            <a:ext cx="7974805" cy="567214"/>
          </a:xfrm>
          <a:prstGeom prst="flowChart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51716" y="1873012"/>
            <a:ext cx="5033597" cy="2308324"/>
          </a:xfrm>
          <a:prstGeom prst="rect">
            <a:avLst/>
          </a:prstGeom>
        </p:spPr>
        <p:txBody>
          <a:bodyPr wrap="square">
            <a:spAutoFit/>
          </a:bodyPr>
          <a:lstStyle/>
          <a:p>
            <a:pPr>
              <a:lnSpc>
                <a:spcPct val="150000"/>
              </a:lnSpc>
            </a:pPr>
            <a:r>
              <a:rPr lang="en-US" sz="1600" dirty="0">
                <a:solidFill>
                  <a:srgbClr val="204A87"/>
                </a:solidFill>
                <a:latin typeface="Monaco" panose="020B0509030404040204" pitchFamily="49" charset="0"/>
              </a:rPr>
              <a:t>function</a:t>
            </a:r>
            <a:r>
              <a:rPr lang="en-US" sz="1600" dirty="0">
                <a:solidFill>
                  <a:srgbClr val="000000"/>
                </a:solidFill>
                <a:latin typeface="Monaco" panose="020B0509030404040204" pitchFamily="49" charset="0"/>
              </a:rPr>
              <a:t> $reduce(a, f, x</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if</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err="1">
                <a:solidFill>
                  <a:srgbClr val="000000"/>
                </a:solidFill>
                <a:latin typeface="Monaco" panose="020B0509030404040204" pitchFamily="49" charset="0"/>
              </a:rPr>
              <a:t>arguments.length</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CF"/>
                </a:solidFill>
                <a:latin typeface="Monaco" panose="020B0509030404040204" pitchFamily="49" charset="0"/>
              </a:rPr>
              <a:t>3</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 f, x); </a:t>
            </a:r>
            <a:endParaRPr lang="en-US" sz="1600" dirty="0" smtClean="0">
              <a:solidFill>
                <a:srgbClr val="000000"/>
              </a:solidFill>
              <a:latin typeface="Monaco" panose="020B0509030404040204" pitchFamily="49" charset="0"/>
            </a:endParaRP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else</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err="1">
                <a:solidFill>
                  <a:srgbClr val="000000"/>
                </a:solidFill>
                <a:latin typeface="Monaco" panose="020B0509030404040204" pitchFamily="49" charset="0"/>
              </a:rPr>
              <a:t>a.slice</a:t>
            </a:r>
            <a:r>
              <a:rPr lang="en-US" sz="1600" dirty="0">
                <a:solidFill>
                  <a:srgbClr val="000000"/>
                </a:solidFill>
                <a:latin typeface="Monaco" panose="020B0509030404040204" pitchFamily="49" charset="0"/>
              </a:rPr>
              <a:t>(</a:t>
            </a:r>
            <a:r>
              <a:rPr lang="en-US" sz="1600" dirty="0">
                <a:solidFill>
                  <a:srgbClr val="0000CF"/>
                </a:solidFill>
                <a:latin typeface="Monaco" panose="020B0509030404040204" pitchFamily="49" charset="0"/>
              </a:rPr>
              <a:t>1</a:t>
            </a:r>
            <a:r>
              <a:rPr lang="en-US" sz="1600" dirty="0">
                <a:solidFill>
                  <a:srgbClr val="000000"/>
                </a:solidFill>
                <a:latin typeface="Monaco" panose="020B0509030404040204" pitchFamily="49" charset="0"/>
              </a:rPr>
              <a:t>), f, a[</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74634062"/>
              </p:ext>
            </p:extLst>
          </p:nvPr>
        </p:nvGraphicFramePr>
        <p:xfrm>
          <a:off x="564171" y="4395177"/>
          <a:ext cx="7980485" cy="1737360"/>
        </p:xfrm>
        <a:graphic>
          <a:graphicData uri="http://schemas.openxmlformats.org/drawingml/2006/table">
            <a:tbl>
              <a:tblPr firstRow="1" bandRow="1">
                <a:tableStyleId>{5940675A-B579-460E-94D1-54222C63F5DA}</a:tableStyleId>
              </a:tblPr>
              <a:tblGrid>
                <a:gridCol w="805962"/>
                <a:gridCol w="7174523"/>
              </a:tblGrid>
              <a:tr h="579120">
                <a:tc>
                  <a:txBody>
                    <a:bodyPr/>
                    <a:lstStyle/>
                    <a:p>
                      <a:pPr algn="ctr"/>
                      <a:r>
                        <a:rPr lang="en-US" sz="2000" b="1" dirty="0" smtClean="0"/>
                        <a:t>#</a:t>
                      </a:r>
                      <a:r>
                        <a:rPr lang="en-US" sz="2000" b="1" dirty="0" err="1" smtClean="0"/>
                        <a:t>args</a:t>
                      </a:r>
                      <a:endParaRPr lang="en-US" sz="2000" b="1" dirty="0"/>
                    </a:p>
                  </a:txBody>
                  <a:tcPr anchor="ctr">
                    <a:solidFill>
                      <a:schemeClr val="bg1">
                        <a:lumMod val="85000"/>
                      </a:schemeClr>
                    </a:solidFill>
                  </a:tcPr>
                </a:tc>
                <a:tc>
                  <a:txBody>
                    <a:bodyPr/>
                    <a:lstStyle/>
                    <a:p>
                      <a:pPr algn="ctr"/>
                      <a:r>
                        <a:rPr lang="en-US" sz="2000" b="1" dirty="0" smtClean="0"/>
                        <a:t>Signature</a:t>
                      </a:r>
                      <a:endParaRPr lang="en-US" sz="2000" b="1" dirty="0"/>
                    </a:p>
                  </a:txBody>
                  <a:tcPr anchor="ctr">
                    <a:solidFill>
                      <a:schemeClr val="bg1">
                        <a:lumMod val="85000"/>
                      </a:schemeClr>
                    </a:solidFill>
                  </a:tcPr>
                </a:tc>
              </a:tr>
              <a:tr h="579120">
                <a:tc>
                  <a:txBody>
                    <a:bodyPr/>
                    <a:lstStyle/>
                    <a:p>
                      <a:pPr algn="ctr"/>
                      <a:r>
                        <a:rPr lang="en-US" sz="2000" dirty="0" smtClean="0"/>
                        <a:t>2</a:t>
                      </a:r>
                      <a:endParaRPr lang="en-US" sz="20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smtClean="0">
                        <a:solidFill>
                          <a:schemeClr val="tx1"/>
                        </a:solidFill>
                        <a:latin typeface="Monaco" panose="020B0509030404040204" pitchFamily="49" charset="0"/>
                      </a:endParaRPr>
                    </a:p>
                  </a:txBody>
                  <a:tcPr anchor="ctr"/>
                </a:tc>
              </a:tr>
              <a:tr h="579120">
                <a:tc>
                  <a:txBody>
                    <a:bodyPr/>
                    <a:lstStyle/>
                    <a:p>
                      <a:pPr algn="ctr"/>
                      <a:r>
                        <a:rPr lang="en-US" sz="2000" dirty="0" smtClean="0"/>
                        <a:t>3</a:t>
                      </a:r>
                      <a:endParaRPr lang="en-US" sz="20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Monaco" panose="020B0509030404040204" pitchFamily="49" charset="0"/>
                      </a:endParaRPr>
                    </a:p>
                  </a:txBody>
                  <a:tcPr anchor="ctr"/>
                </a:tc>
              </a:tr>
            </a:tbl>
          </a:graphicData>
        </a:graphic>
      </p:graphicFrame>
      <p:sp>
        <p:nvSpPr>
          <p:cNvPr id="10" name="Rectangular Callout 9"/>
          <p:cNvSpPr/>
          <p:nvPr/>
        </p:nvSpPr>
        <p:spPr>
          <a:xfrm>
            <a:off x="5828145" y="2655847"/>
            <a:ext cx="2963429" cy="1327639"/>
          </a:xfrm>
          <a:prstGeom prst="wedgeRectCallout">
            <a:avLst>
              <a:gd name="adj1" fmla="val -60412"/>
              <a:gd name="adj2" fmla="val 20194"/>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behavior – 2 </a:t>
            </a:r>
            <a:r>
              <a:rPr lang="en-US" sz="2400" dirty="0" err="1" smtClean="0">
                <a:solidFill>
                  <a:schemeClr val="tx1"/>
                </a:solidFill>
              </a:rPr>
              <a:t>args</a:t>
            </a:r>
            <a:r>
              <a:rPr lang="en-US" sz="2400" dirty="0" smtClean="0">
                <a:solidFill>
                  <a:schemeClr val="tx1"/>
                </a:solidFill>
              </a:rPr>
              <a:t>:</a:t>
            </a:r>
          </a:p>
          <a:p>
            <a:pPr algn="ctr"/>
            <a:r>
              <a:rPr lang="en-US" sz="2400" dirty="0">
                <a:solidFill>
                  <a:schemeClr val="tx1"/>
                </a:solidFill>
                <a:latin typeface="Monaco" panose="020B0509030404040204" pitchFamily="49" charset="0"/>
              </a:rPr>
              <a:t>x</a:t>
            </a:r>
            <a:r>
              <a:rPr lang="en-US" sz="2400" dirty="0" smtClean="0">
                <a:solidFill>
                  <a:schemeClr val="tx1"/>
                </a:solidFill>
              </a:rPr>
              <a:t> is of type </a:t>
            </a:r>
            <a:r>
              <a:rPr lang="en-US" sz="2400" dirty="0" smtClean="0">
                <a:solidFill>
                  <a:schemeClr val="tx1"/>
                </a:solidFill>
                <a:latin typeface="Monaco" panose="020B0509030404040204" pitchFamily="49" charset="0"/>
              </a:rPr>
              <a:t>undefined</a:t>
            </a:r>
            <a:endParaRPr lang="en-US" sz="2400" dirty="0">
              <a:solidFill>
                <a:schemeClr val="tx1"/>
              </a:solidFill>
              <a:latin typeface="Monaco" panose="020B0509030404040204" pitchFamily="49" charset="0"/>
            </a:endParaRPr>
          </a:p>
        </p:txBody>
      </p:sp>
      <p:sp>
        <p:nvSpPr>
          <p:cNvPr id="11" name="Rectangular Callout 10"/>
          <p:cNvSpPr/>
          <p:nvPr/>
        </p:nvSpPr>
        <p:spPr>
          <a:xfrm>
            <a:off x="4393822" y="2021589"/>
            <a:ext cx="2964873" cy="1046284"/>
          </a:xfrm>
          <a:prstGeom prst="wedgeRectCallout">
            <a:avLst>
              <a:gd name="adj1" fmla="val -61024"/>
              <a:gd name="adj2" fmla="val 22844"/>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r>
              <a:rPr lang="en-US" sz="2400" baseline="30000" dirty="0" smtClean="0">
                <a:solidFill>
                  <a:schemeClr val="tx1"/>
                </a:solidFill>
              </a:rPr>
              <a:t>st</a:t>
            </a:r>
            <a:r>
              <a:rPr lang="en-US" sz="2400" dirty="0" smtClean="0">
                <a:solidFill>
                  <a:schemeClr val="tx1"/>
                </a:solidFill>
              </a:rPr>
              <a:t> behavior – 3 </a:t>
            </a:r>
            <a:r>
              <a:rPr lang="en-US" sz="2400" dirty="0" err="1" smtClean="0">
                <a:solidFill>
                  <a:schemeClr val="tx1"/>
                </a:solidFill>
              </a:rPr>
              <a:t>args</a:t>
            </a:r>
            <a:r>
              <a:rPr lang="en-US" sz="2400" dirty="0" smtClean="0">
                <a:solidFill>
                  <a:schemeClr val="tx1"/>
                </a:solidFill>
              </a:rPr>
              <a:t>:</a:t>
            </a:r>
          </a:p>
          <a:p>
            <a:pPr algn="ctr"/>
            <a:r>
              <a:rPr lang="en-US" sz="2400" dirty="0">
                <a:solidFill>
                  <a:schemeClr val="tx1"/>
                </a:solidFill>
                <a:latin typeface="Monaco" panose="020B0509030404040204" pitchFamily="49" charset="0"/>
              </a:rPr>
              <a:t>x</a:t>
            </a:r>
            <a:r>
              <a:rPr lang="en-US" sz="2400" dirty="0" smtClean="0">
                <a:solidFill>
                  <a:schemeClr val="tx1"/>
                </a:solidFill>
              </a:rPr>
              <a:t> is of type </a:t>
            </a:r>
            <a:r>
              <a:rPr lang="en-US" sz="2400" dirty="0">
                <a:solidFill>
                  <a:schemeClr val="tx1"/>
                </a:solidFill>
                <a:latin typeface="Monaco" panose="020B0509030404040204" pitchFamily="49" charset="0"/>
              </a:rPr>
              <a:t>B</a:t>
            </a:r>
          </a:p>
        </p:txBody>
      </p:sp>
      <p:sp>
        <p:nvSpPr>
          <p:cNvPr id="2" name="Slide Number Placeholder 1"/>
          <p:cNvSpPr>
            <a:spLocks noGrp="1"/>
          </p:cNvSpPr>
          <p:nvPr>
            <p:ph type="sldNum" sz="quarter" idx="12"/>
          </p:nvPr>
        </p:nvSpPr>
        <p:spPr/>
        <p:txBody>
          <a:bodyPr/>
          <a:lstStyle/>
          <a:p>
            <a:fld id="{B3341D22-68D9-4150-ABE5-D5C1D0E569AF}" type="slidenum">
              <a:rPr lang="en-US" smtClean="0"/>
              <a:t>57</a:t>
            </a:fld>
            <a:endParaRPr lang="en-US"/>
          </a:p>
        </p:txBody>
      </p:sp>
      <p:sp>
        <p:nvSpPr>
          <p:cNvPr id="9" name="Rectangle 8"/>
          <p:cNvSpPr/>
          <p:nvPr/>
        </p:nvSpPr>
        <p:spPr>
          <a:xfrm>
            <a:off x="1429966" y="5071508"/>
            <a:ext cx="7085384" cy="400110"/>
          </a:xfrm>
          <a:prstGeom prst="rect">
            <a:avLst/>
          </a:prstGeom>
        </p:spPr>
        <p:txBody>
          <a:bodyPr wrap="square">
            <a:spAutoFit/>
          </a:bodyPr>
          <a:lstStyle/>
          <a:p>
            <a:pPr lvl="0">
              <a:defRPr/>
            </a:pPr>
            <a:r>
              <a:rPr lang="en-US" sz="2000" dirty="0">
                <a:solidFill>
                  <a:srgbClr val="CE5C00"/>
                </a:solidFill>
                <a:latin typeface="Monaco" panose="020B0509030404040204" pitchFamily="49" charset="0"/>
              </a:rPr>
              <a:t>&lt;</a:t>
            </a:r>
            <a:r>
              <a:rPr lang="en-US" sz="2000" dirty="0">
                <a:solidFill>
                  <a:srgbClr val="000000"/>
                </a:solidFill>
                <a:latin typeface="Monaco" panose="020B0509030404040204" pitchFamily="49" charset="0"/>
              </a:rPr>
              <a:t>A</a:t>
            </a:r>
            <a:r>
              <a:rPr lang="en-US" sz="2000" dirty="0">
                <a:solidFill>
                  <a:srgbClr val="CE5C00"/>
                </a:solidFill>
                <a:latin typeface="Monaco" panose="020B0509030404040204" pitchFamily="49" charset="0"/>
              </a:rPr>
              <a:t>&gt;  </a:t>
            </a:r>
            <a:r>
              <a:rPr lang="en-US" sz="2000" dirty="0">
                <a:solidFill>
                  <a:srgbClr val="000000"/>
                </a:solidFill>
                <a:latin typeface="Monaco" panose="020B0509030404040204" pitchFamily="49" charset="0"/>
              </a:rPr>
              <a:t>(a</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t>
            </a:r>
            <a:r>
              <a:rPr lang="en-US" sz="2000" dirty="0">
                <a:latin typeface="Monaco" panose="020B0509030404040204" pitchFamily="49" charset="0"/>
              </a:rPr>
              <a:t>A</a:t>
            </a:r>
            <a:r>
              <a:rPr lang="en-US" sz="2000" dirty="0">
                <a:solidFill>
                  <a:srgbClr val="000000"/>
                </a:solidFill>
                <a:latin typeface="Monaco" panose="020B0509030404040204" pitchFamily="49" charset="0"/>
              </a:rPr>
              <a:t>[]</a:t>
            </a:r>
            <a:r>
              <a:rPr lang="en-US" sz="2000" baseline="30000" dirty="0">
                <a:latin typeface="Monaco" panose="020B0509030404040204" pitchFamily="49" charset="0"/>
              </a:rPr>
              <a:t>+</a:t>
            </a:r>
            <a:r>
              <a:rPr lang="en-US" sz="2000" dirty="0">
                <a:solidFill>
                  <a:srgbClr val="000000"/>
                </a:solidFill>
                <a:latin typeface="Monaco" panose="020B0509030404040204" pitchFamily="49" charset="0"/>
              </a:rPr>
              <a:t>, f</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t>
            </a:r>
            <a:r>
              <a:rPr lang="en-US" sz="2000" dirty="0" err="1">
                <a:solidFill>
                  <a:srgbClr val="000000"/>
                </a:solidFill>
                <a:latin typeface="Monaco" panose="020B0509030404040204" pitchFamily="49" charset="0"/>
              </a:rPr>
              <a:t>A,A,idx</a:t>
            </a:r>
            <a:r>
              <a:rPr lang="en-US" sz="2000" dirty="0">
                <a:solidFill>
                  <a:srgbClr val="CE5C00"/>
                </a:solidFill>
                <a:latin typeface="Monaco" panose="020B0509030404040204" pitchFamily="49" charset="0"/>
              </a:rPr>
              <a:t>&lt;</a:t>
            </a:r>
            <a:r>
              <a:rPr lang="en-US" sz="2000" dirty="0">
                <a:solidFill>
                  <a:srgbClr val="000000"/>
                </a:solidFill>
                <a:latin typeface="Monaco" panose="020B0509030404040204" pitchFamily="49" charset="0"/>
              </a:rPr>
              <a:t>a</a:t>
            </a:r>
            <a:r>
              <a:rPr lang="en-US" sz="2000" dirty="0">
                <a:solidFill>
                  <a:srgbClr val="CE5C00"/>
                </a:solidFill>
                <a:latin typeface="Monaco" panose="020B0509030404040204" pitchFamily="49" charset="0"/>
              </a:rPr>
              <a:t>&gt;</a:t>
            </a:r>
            <a:r>
              <a:rPr lang="en-US" sz="2000" dirty="0">
                <a:solidFill>
                  <a:srgbClr val="000000"/>
                </a:solidFill>
                <a:latin typeface="Monaco" panose="020B0509030404040204" pitchFamily="49" charset="0"/>
              </a:rPr>
              <a:t>) </a:t>
            </a:r>
            <a:r>
              <a:rPr lang="en-US" sz="2000" dirty="0">
                <a:solidFill>
                  <a:srgbClr val="CE5C00"/>
                </a:solidFill>
                <a:latin typeface="Monaco" panose="020B0509030404040204" pitchFamily="49" charset="0"/>
              </a:rPr>
              <a:t>=&gt;</a:t>
            </a:r>
            <a:r>
              <a:rPr lang="en-US" sz="2000" dirty="0">
                <a:solidFill>
                  <a:srgbClr val="000000"/>
                </a:solidFill>
                <a:latin typeface="Monaco" panose="020B0509030404040204" pitchFamily="49" charset="0"/>
              </a:rPr>
              <a:t> A      )</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a:t>
            </a:r>
            <a:endParaRPr lang="en-US" sz="2000" dirty="0">
              <a:latin typeface="Monaco" panose="020B0509030404040204" pitchFamily="49" charset="0"/>
            </a:endParaRPr>
          </a:p>
        </p:txBody>
      </p:sp>
      <p:sp>
        <p:nvSpPr>
          <p:cNvPr id="15" name="Rectangle 14"/>
          <p:cNvSpPr/>
          <p:nvPr/>
        </p:nvSpPr>
        <p:spPr>
          <a:xfrm>
            <a:off x="1429966" y="5672861"/>
            <a:ext cx="7085384" cy="400110"/>
          </a:xfrm>
          <a:prstGeom prst="rect">
            <a:avLst/>
          </a:prstGeom>
        </p:spPr>
        <p:txBody>
          <a:bodyPr wrap="square">
            <a:spAutoFit/>
          </a:bodyPr>
          <a:lstStyle/>
          <a:p>
            <a:pPr lvl="0">
              <a:defRPr/>
            </a:pPr>
            <a:r>
              <a:rPr lang="en-US" sz="2000" dirty="0">
                <a:solidFill>
                  <a:srgbClr val="CE5C00"/>
                </a:solidFill>
                <a:latin typeface="Monaco" panose="020B0509030404040204" pitchFamily="49" charset="0"/>
              </a:rPr>
              <a:t>&lt;</a:t>
            </a:r>
            <a:r>
              <a:rPr lang="en-US" sz="2000" dirty="0">
                <a:solidFill>
                  <a:srgbClr val="000000"/>
                </a:solidFill>
                <a:latin typeface="Monaco" panose="020B0509030404040204" pitchFamily="49" charset="0"/>
              </a:rPr>
              <a:t>A,B</a:t>
            </a:r>
            <a:r>
              <a:rPr lang="en-US" sz="2000" dirty="0">
                <a:solidFill>
                  <a:srgbClr val="CE5C00"/>
                </a:solidFill>
                <a:latin typeface="Monaco" panose="020B0509030404040204" pitchFamily="49" charset="0"/>
              </a:rPr>
              <a:t>&gt;</a:t>
            </a:r>
            <a:r>
              <a:rPr lang="en-US" sz="2000" dirty="0">
                <a:solidFill>
                  <a:srgbClr val="000000"/>
                </a:solidFill>
                <a:latin typeface="Monaco" panose="020B0509030404040204" pitchFamily="49" charset="0"/>
              </a:rPr>
              <a:t>(a</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t>
            </a:r>
            <a:r>
              <a:rPr lang="en-US" sz="2000" dirty="0">
                <a:latin typeface="Monaco" panose="020B0509030404040204" pitchFamily="49" charset="0"/>
              </a:rPr>
              <a:t>A</a:t>
            </a:r>
            <a:r>
              <a:rPr lang="en-US" sz="2000" dirty="0">
                <a:solidFill>
                  <a:srgbClr val="000000"/>
                </a:solidFill>
                <a:latin typeface="Monaco" panose="020B0509030404040204" pitchFamily="49" charset="0"/>
              </a:rPr>
              <a:t>[]</a:t>
            </a:r>
            <a:r>
              <a:rPr lang="en-US" sz="2000" baseline="30000" dirty="0">
                <a:solidFill>
                  <a:schemeClr val="bg1"/>
                </a:solidFill>
                <a:latin typeface="Monaco" panose="020B0509030404040204" pitchFamily="49" charset="0"/>
              </a:rPr>
              <a:t> </a:t>
            </a:r>
            <a:r>
              <a:rPr lang="en-US" sz="2000" dirty="0">
                <a:solidFill>
                  <a:srgbClr val="000000"/>
                </a:solidFill>
                <a:latin typeface="Monaco" panose="020B0509030404040204" pitchFamily="49" charset="0"/>
              </a:rPr>
              <a:t>, f</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t>
            </a:r>
            <a:r>
              <a:rPr lang="en-US" sz="2000" dirty="0" err="1">
                <a:solidFill>
                  <a:srgbClr val="000000"/>
                </a:solidFill>
                <a:latin typeface="Monaco" panose="020B0509030404040204" pitchFamily="49" charset="0"/>
              </a:rPr>
              <a:t>B,A,idx</a:t>
            </a:r>
            <a:r>
              <a:rPr lang="en-US" sz="2000" dirty="0">
                <a:solidFill>
                  <a:srgbClr val="CE5C00"/>
                </a:solidFill>
                <a:latin typeface="Monaco" panose="020B0509030404040204" pitchFamily="49" charset="0"/>
              </a:rPr>
              <a:t>&lt;</a:t>
            </a:r>
            <a:r>
              <a:rPr lang="en-US" sz="2000" dirty="0">
                <a:solidFill>
                  <a:srgbClr val="000000"/>
                </a:solidFill>
                <a:latin typeface="Monaco" panose="020B0509030404040204" pitchFamily="49" charset="0"/>
              </a:rPr>
              <a:t>a</a:t>
            </a:r>
            <a:r>
              <a:rPr lang="en-US" sz="2000" dirty="0">
                <a:solidFill>
                  <a:srgbClr val="CE5C00"/>
                </a:solidFill>
                <a:latin typeface="Monaco" panose="020B0509030404040204" pitchFamily="49" charset="0"/>
              </a:rPr>
              <a:t>&gt;</a:t>
            </a:r>
            <a:r>
              <a:rPr lang="en-US" sz="2000" dirty="0">
                <a:solidFill>
                  <a:srgbClr val="000000"/>
                </a:solidFill>
                <a:latin typeface="Monaco" panose="020B0509030404040204" pitchFamily="49" charset="0"/>
              </a:rPr>
              <a:t>) </a:t>
            </a:r>
            <a:r>
              <a:rPr lang="en-US" sz="2000" dirty="0">
                <a:solidFill>
                  <a:srgbClr val="CE5C00"/>
                </a:solidFill>
                <a:latin typeface="Monaco" panose="020B0509030404040204" pitchFamily="49" charset="0"/>
              </a:rPr>
              <a:t>=&gt;</a:t>
            </a:r>
            <a:r>
              <a:rPr lang="en-US" sz="2000" dirty="0">
                <a:solidFill>
                  <a:srgbClr val="000000"/>
                </a:solidFill>
                <a:latin typeface="Monaco" panose="020B0509030404040204" pitchFamily="49" charset="0"/>
              </a:rPr>
              <a:t> B, x</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a:t>
            </a:r>
            <a:r>
              <a:rPr lang="en-US" sz="2000" dirty="0">
                <a:latin typeface="Monaco" panose="020B0509030404040204" pitchFamily="49" charset="0"/>
              </a:rPr>
              <a:t>B</a:t>
            </a:r>
            <a:r>
              <a:rPr lang="en-US" sz="2000" dirty="0">
                <a:solidFill>
                  <a:srgbClr val="000000"/>
                </a:solidFill>
                <a:latin typeface="Monaco" panose="020B0509030404040204" pitchFamily="49" charset="0"/>
              </a:rPr>
              <a:t>)</a:t>
            </a:r>
            <a:r>
              <a:rPr lang="en-US" sz="2000" dirty="0">
                <a:solidFill>
                  <a:srgbClr val="CE5C00"/>
                </a:solidFill>
                <a:latin typeface="Monaco" panose="020B0509030404040204" pitchFamily="49" charset="0"/>
              </a:rPr>
              <a:t>:</a:t>
            </a:r>
            <a:r>
              <a:rPr lang="en-US" sz="2000" dirty="0">
                <a:solidFill>
                  <a:srgbClr val="000000"/>
                </a:solidFill>
                <a:latin typeface="Monaco" panose="020B0509030404040204" pitchFamily="49" charset="0"/>
              </a:rPr>
              <a:t> B</a:t>
            </a:r>
            <a:endParaRPr lang="en-US" sz="2000" dirty="0">
              <a:latin typeface="Monaco" panose="020B0509030404040204" pitchFamily="49" charset="0"/>
            </a:endParaRPr>
          </a:p>
        </p:txBody>
      </p:sp>
    </p:spTree>
    <p:extLst>
      <p:ext uri="{BB962C8B-B14F-4D97-AF65-F5344CB8AC3E}">
        <p14:creationId xmlns:p14="http://schemas.microsoft.com/office/powerpoint/2010/main" val="15870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2" grpId="1" animBg="1"/>
      <p:bldP spid="6" grpId="0" animBg="1"/>
      <p:bldP spid="6" grpId="1" animBg="1"/>
      <p:bldP spid="4" grpId="0"/>
      <p:bldP spid="10" grpId="0" animBg="1"/>
      <p:bldP spid="11" grpId="0" animBg="1"/>
      <p:bldP spid="11" grpId="1" animBg="1"/>
      <p:bldP spid="9"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9215"/>
            <a:ext cx="9144000" cy="1431802"/>
          </a:xfrm>
          <a:prstGeom prst="rect">
            <a:avLst/>
          </a:prstGeom>
          <a:noFill/>
        </p:spPr>
        <p:txBody>
          <a:bodyPr wrap="square" rtlCol="0">
            <a:spAutoFit/>
          </a:bodyPr>
          <a:lstStyle/>
          <a:p>
            <a:pPr algn="ctr"/>
            <a:r>
              <a:rPr lang="en-US" sz="3200" dirty="0" smtClean="0"/>
              <a:t>Q1: What makes it challenging?</a:t>
            </a:r>
          </a:p>
          <a:p>
            <a:pPr algn="ctr">
              <a:lnSpc>
                <a:spcPct val="200000"/>
              </a:lnSpc>
            </a:pPr>
            <a:r>
              <a:rPr lang="en-US" sz="3200" dirty="0" smtClean="0"/>
              <a:t>Q2: How pervasive is it?</a:t>
            </a:r>
          </a:p>
        </p:txBody>
      </p:sp>
      <p:sp>
        <p:nvSpPr>
          <p:cNvPr id="3" name="Rectangle 2"/>
          <p:cNvSpPr/>
          <p:nvPr/>
        </p:nvSpPr>
        <p:spPr>
          <a:xfrm>
            <a:off x="0" y="320550"/>
            <a:ext cx="9144000" cy="646331"/>
          </a:xfrm>
          <a:prstGeom prst="rect">
            <a:avLst/>
          </a:prstGeom>
        </p:spPr>
        <p:txBody>
          <a:bodyPr wrap="square">
            <a:spAutoFit/>
          </a:bodyPr>
          <a:lstStyle/>
          <a:p>
            <a:pPr algn="ctr">
              <a:spcBef>
                <a:spcPts val="0"/>
              </a:spcBef>
            </a:pPr>
            <a:r>
              <a:rPr lang="en" sz="3600" dirty="0" smtClean="0">
                <a:ea typeface="Calibri"/>
                <a:cs typeface="Calibri"/>
                <a:sym typeface="Calibri"/>
              </a:rPr>
              <a:t>Value Based Overloading</a:t>
            </a:r>
            <a:endParaRPr lang="en" sz="3600" dirty="0">
              <a:ea typeface="Calibri"/>
              <a:cs typeface="Calibri"/>
              <a:sym typeface="Calibri"/>
            </a:endParaRPr>
          </a:p>
        </p:txBody>
      </p:sp>
      <p:sp>
        <p:nvSpPr>
          <p:cNvPr id="4" name="Rectangle 3"/>
          <p:cNvSpPr/>
          <p:nvPr/>
        </p:nvSpPr>
        <p:spPr>
          <a:xfrm>
            <a:off x="0" y="1189114"/>
            <a:ext cx="9144000" cy="461665"/>
          </a:xfrm>
          <a:prstGeom prst="rect">
            <a:avLst/>
          </a:prstGeom>
        </p:spPr>
        <p:txBody>
          <a:bodyPr wrap="square">
            <a:spAutoFit/>
          </a:bodyPr>
          <a:lstStyle/>
          <a:p>
            <a:pPr algn="ctr"/>
            <a:r>
              <a:rPr lang="en-US" sz="2400" i="1" dirty="0">
                <a:ea typeface="Calibri"/>
                <a:cs typeface="Calibri"/>
                <a:sym typeface="Calibri"/>
              </a:rPr>
              <a:t>Function reflects upon and behaves </a:t>
            </a:r>
            <a:r>
              <a:rPr lang="en-US" sz="2400" i="1" dirty="0" smtClean="0">
                <a:ea typeface="Calibri"/>
                <a:cs typeface="Calibri"/>
                <a:sym typeface="Calibri"/>
              </a:rPr>
              <a:t>according </a:t>
            </a:r>
            <a:r>
              <a:rPr lang="en-US" sz="2400" i="1" dirty="0">
                <a:ea typeface="Calibri"/>
                <a:cs typeface="Calibri"/>
                <a:sym typeface="Calibri"/>
              </a:rPr>
              <a:t>to types of its arguments</a:t>
            </a:r>
            <a:endParaRPr lang="en-US" sz="2400" i="1" dirty="0"/>
          </a:p>
        </p:txBody>
      </p:sp>
      <p:sp>
        <p:nvSpPr>
          <p:cNvPr id="5" name="Slide Number Placeholder 4"/>
          <p:cNvSpPr>
            <a:spLocks noGrp="1"/>
          </p:cNvSpPr>
          <p:nvPr>
            <p:ph type="sldNum" sz="quarter" idx="12"/>
          </p:nvPr>
        </p:nvSpPr>
        <p:spPr/>
        <p:txBody>
          <a:bodyPr/>
          <a:lstStyle/>
          <a:p>
            <a:fld id="{B3341D22-68D9-4150-ABE5-D5C1D0E569AF}" type="slidenum">
              <a:rPr lang="en-US" smtClean="0"/>
              <a:t>58</a:t>
            </a:fld>
            <a:endParaRPr lang="en-US"/>
          </a:p>
        </p:txBody>
      </p:sp>
    </p:spTree>
    <p:extLst>
      <p:ext uri="{BB962C8B-B14F-4D97-AF65-F5344CB8AC3E}">
        <p14:creationId xmlns:p14="http://schemas.microsoft.com/office/powerpoint/2010/main" val="263677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009" y="1094076"/>
            <a:ext cx="4481559" cy="2031325"/>
          </a:xfrm>
          <a:prstGeom prst="rect">
            <a:avLst/>
          </a:prstGeom>
        </p:spPr>
        <p:txBody>
          <a:bodyPr wrap="square">
            <a:spAutoFit/>
          </a:bodyPr>
          <a:lstStyle/>
          <a:p>
            <a:pPr>
              <a:lnSpc>
                <a:spcPct val="150000"/>
              </a:lnSpc>
            </a:pPr>
            <a:r>
              <a:rPr lang="en-US" sz="1400" dirty="0">
                <a:solidFill>
                  <a:srgbClr val="204A87"/>
                </a:solidFill>
                <a:latin typeface="Monaco" panose="020B0509030404040204" pitchFamily="49" charset="0"/>
              </a:rPr>
              <a:t>function</a:t>
            </a:r>
            <a:r>
              <a:rPr lang="en-US" sz="1400" dirty="0">
                <a:solidFill>
                  <a:srgbClr val="000000"/>
                </a:solidFill>
                <a:latin typeface="Monaco" panose="020B0509030404040204" pitchFamily="49" charset="0"/>
              </a:rPr>
              <a:t> $reduce(a, f, x</a:t>
            </a:r>
            <a:r>
              <a:rPr lang="en-US" sz="1400" dirty="0">
                <a:solidFill>
                  <a:srgbClr val="CE5C00"/>
                </a:solidFill>
                <a:latin typeface="Monaco" panose="020B0509030404040204" pitchFamily="49" charset="0"/>
              </a:rPr>
              <a:t>?</a:t>
            </a:r>
            <a:r>
              <a:rPr lang="en-US" sz="1400" dirty="0">
                <a:solidFill>
                  <a:srgbClr val="000000"/>
                </a:solidFill>
                <a:latin typeface="Monaco" panose="020B0509030404040204" pitchFamily="49" charset="0"/>
              </a:rPr>
              <a:t>) </a:t>
            </a:r>
            <a:r>
              <a:rPr lang="en-US" sz="1400" dirty="0" smtClean="0">
                <a:solidFill>
                  <a:srgbClr val="000000"/>
                </a:solidFill>
                <a:latin typeface="Monaco" panose="020B0509030404040204" pitchFamily="49" charset="0"/>
              </a:rPr>
              <a:t>{</a:t>
            </a:r>
          </a:p>
          <a:p>
            <a:pPr>
              <a:lnSpc>
                <a:spcPct val="150000"/>
              </a:lnSpc>
            </a:pPr>
            <a:r>
              <a:rPr lang="en-US" sz="1400" dirty="0">
                <a:solidFill>
                  <a:srgbClr val="000000"/>
                </a:solidFill>
                <a:latin typeface="Monaco" panose="020B0509030404040204" pitchFamily="49" charset="0"/>
              </a:rPr>
              <a:t> </a:t>
            </a:r>
            <a:r>
              <a:rPr lang="en-US" sz="1400" dirty="0" smtClean="0">
                <a:solidFill>
                  <a:srgbClr val="000000"/>
                </a:solidFill>
                <a:latin typeface="Monaco" panose="020B0509030404040204" pitchFamily="49" charset="0"/>
              </a:rPr>
              <a:t> </a:t>
            </a:r>
            <a:r>
              <a:rPr lang="en-US" sz="1400" dirty="0" smtClean="0">
                <a:solidFill>
                  <a:srgbClr val="204A87"/>
                </a:solidFill>
                <a:latin typeface="Monaco" panose="020B0509030404040204" pitchFamily="49" charset="0"/>
              </a:rPr>
              <a:t>if</a:t>
            </a:r>
            <a:r>
              <a:rPr lang="en-US" sz="1400" dirty="0" smtClean="0">
                <a:solidFill>
                  <a:srgbClr val="000000"/>
                </a:solidFill>
                <a:latin typeface="Monaco" panose="020B0509030404040204" pitchFamily="49" charset="0"/>
              </a:rPr>
              <a:t> </a:t>
            </a:r>
            <a:r>
              <a:rPr lang="en-US" sz="1400" dirty="0">
                <a:solidFill>
                  <a:srgbClr val="000000"/>
                </a:solidFill>
                <a:latin typeface="Monaco" panose="020B0509030404040204" pitchFamily="49" charset="0"/>
              </a:rPr>
              <a:t>(</a:t>
            </a:r>
            <a:r>
              <a:rPr lang="en-US" sz="1400" dirty="0" err="1">
                <a:solidFill>
                  <a:srgbClr val="000000"/>
                </a:solidFill>
                <a:latin typeface="Monaco" panose="020B0509030404040204" pitchFamily="49" charset="0"/>
              </a:rPr>
              <a:t>arguments.length</a:t>
            </a:r>
            <a:r>
              <a:rPr lang="en-US" sz="1400" dirty="0">
                <a:solidFill>
                  <a:srgbClr val="000000"/>
                </a:solidFill>
                <a:latin typeface="Monaco" panose="020B0509030404040204" pitchFamily="49" charset="0"/>
              </a:rPr>
              <a:t> </a:t>
            </a:r>
            <a:r>
              <a:rPr lang="en-US" sz="1400" dirty="0">
                <a:solidFill>
                  <a:srgbClr val="CE5C00"/>
                </a:solidFill>
                <a:latin typeface="Monaco" panose="020B0509030404040204" pitchFamily="49" charset="0"/>
              </a:rPr>
              <a:t>===</a:t>
            </a:r>
            <a:r>
              <a:rPr lang="en-US" sz="1400" dirty="0">
                <a:solidFill>
                  <a:srgbClr val="000000"/>
                </a:solidFill>
                <a:latin typeface="Monaco" panose="020B0509030404040204" pitchFamily="49" charset="0"/>
              </a:rPr>
              <a:t> </a:t>
            </a:r>
            <a:r>
              <a:rPr lang="en-US" sz="1400" dirty="0" smtClean="0">
                <a:solidFill>
                  <a:srgbClr val="0000CF"/>
                </a:solidFill>
                <a:latin typeface="Monaco" panose="020B0509030404040204" pitchFamily="49" charset="0"/>
              </a:rPr>
              <a:t>3</a:t>
            </a:r>
            <a:r>
              <a:rPr lang="en-US" sz="1400" dirty="0" smtClean="0">
                <a:solidFill>
                  <a:srgbClr val="000000"/>
                </a:solidFill>
                <a:latin typeface="Monaco" panose="020B0509030404040204" pitchFamily="49" charset="0"/>
              </a:rPr>
              <a:t>)</a:t>
            </a:r>
          </a:p>
          <a:p>
            <a:pPr>
              <a:lnSpc>
                <a:spcPct val="150000"/>
              </a:lnSpc>
            </a:pPr>
            <a:r>
              <a:rPr lang="en-US" sz="1400" dirty="0">
                <a:solidFill>
                  <a:srgbClr val="000000"/>
                </a:solidFill>
                <a:latin typeface="Monaco" panose="020B0509030404040204" pitchFamily="49" charset="0"/>
              </a:rPr>
              <a:t> </a:t>
            </a:r>
            <a:r>
              <a:rPr lang="en-US" sz="1400" dirty="0" smtClean="0">
                <a:solidFill>
                  <a:srgbClr val="000000"/>
                </a:solidFill>
                <a:latin typeface="Monaco" panose="020B0509030404040204" pitchFamily="49" charset="0"/>
              </a:rPr>
              <a:t>   </a:t>
            </a:r>
            <a:r>
              <a:rPr lang="en-US" sz="1400" dirty="0" smtClean="0">
                <a:solidFill>
                  <a:srgbClr val="204A87"/>
                </a:solidFill>
                <a:latin typeface="Monaco" panose="020B0509030404040204" pitchFamily="49" charset="0"/>
              </a:rPr>
              <a:t>return</a:t>
            </a:r>
            <a:r>
              <a:rPr lang="en-US" sz="1400" dirty="0" smtClean="0">
                <a:solidFill>
                  <a:srgbClr val="000000"/>
                </a:solidFill>
                <a:latin typeface="Monaco" panose="020B0509030404040204" pitchFamily="49" charset="0"/>
              </a:rPr>
              <a:t> </a:t>
            </a:r>
            <a:r>
              <a:rPr lang="en-US" sz="1400" dirty="0">
                <a:solidFill>
                  <a:srgbClr val="000000"/>
                </a:solidFill>
                <a:latin typeface="Monaco" panose="020B0509030404040204" pitchFamily="49" charset="0"/>
              </a:rPr>
              <a:t>reduce(a, f, x); </a:t>
            </a:r>
            <a:endParaRPr lang="en-US" sz="1400" dirty="0" smtClean="0">
              <a:solidFill>
                <a:srgbClr val="000000"/>
              </a:solidFill>
              <a:latin typeface="Monaco" panose="020B0509030404040204" pitchFamily="49" charset="0"/>
            </a:endParaRPr>
          </a:p>
          <a:p>
            <a:pPr>
              <a:lnSpc>
                <a:spcPct val="150000"/>
              </a:lnSpc>
            </a:pPr>
            <a:r>
              <a:rPr lang="en-US" sz="1400" dirty="0">
                <a:solidFill>
                  <a:srgbClr val="000000"/>
                </a:solidFill>
                <a:latin typeface="Monaco" panose="020B0509030404040204" pitchFamily="49" charset="0"/>
              </a:rPr>
              <a:t> </a:t>
            </a:r>
            <a:r>
              <a:rPr lang="en-US" sz="1400" dirty="0" smtClean="0">
                <a:solidFill>
                  <a:srgbClr val="000000"/>
                </a:solidFill>
                <a:latin typeface="Monaco" panose="020B0509030404040204" pitchFamily="49" charset="0"/>
              </a:rPr>
              <a:t> </a:t>
            </a:r>
            <a:r>
              <a:rPr lang="en-US" sz="1400" dirty="0" smtClean="0">
                <a:solidFill>
                  <a:srgbClr val="204A87"/>
                </a:solidFill>
                <a:latin typeface="Monaco" panose="020B0509030404040204" pitchFamily="49" charset="0"/>
              </a:rPr>
              <a:t>else</a:t>
            </a:r>
            <a:r>
              <a:rPr lang="en-US" sz="1400" dirty="0" smtClean="0">
                <a:solidFill>
                  <a:srgbClr val="000000"/>
                </a:solidFill>
                <a:latin typeface="Monaco" panose="020B0509030404040204" pitchFamily="49" charset="0"/>
              </a:rPr>
              <a:t> </a:t>
            </a:r>
          </a:p>
          <a:p>
            <a:pPr>
              <a:lnSpc>
                <a:spcPct val="150000"/>
              </a:lnSpc>
            </a:pPr>
            <a:r>
              <a:rPr lang="en-US" sz="1400" dirty="0">
                <a:solidFill>
                  <a:srgbClr val="000000"/>
                </a:solidFill>
                <a:latin typeface="Monaco" panose="020B0509030404040204" pitchFamily="49" charset="0"/>
              </a:rPr>
              <a:t> </a:t>
            </a:r>
            <a:r>
              <a:rPr lang="en-US" sz="1400" dirty="0" smtClean="0">
                <a:solidFill>
                  <a:srgbClr val="000000"/>
                </a:solidFill>
                <a:latin typeface="Monaco" panose="020B0509030404040204" pitchFamily="49" charset="0"/>
              </a:rPr>
              <a:t>   </a:t>
            </a:r>
            <a:r>
              <a:rPr lang="en-US" sz="1400" dirty="0" smtClean="0">
                <a:solidFill>
                  <a:srgbClr val="204A87"/>
                </a:solidFill>
                <a:latin typeface="Monaco" panose="020B0509030404040204" pitchFamily="49" charset="0"/>
              </a:rPr>
              <a:t>return</a:t>
            </a:r>
            <a:r>
              <a:rPr lang="en-US" sz="1400" dirty="0" smtClean="0">
                <a:solidFill>
                  <a:srgbClr val="000000"/>
                </a:solidFill>
                <a:latin typeface="Monaco" panose="020B0509030404040204" pitchFamily="49" charset="0"/>
              </a:rPr>
              <a:t> </a:t>
            </a:r>
            <a:r>
              <a:rPr lang="en-US" sz="1400" dirty="0">
                <a:solidFill>
                  <a:srgbClr val="000000"/>
                </a:solidFill>
                <a:latin typeface="Monaco" panose="020B0509030404040204" pitchFamily="49" charset="0"/>
              </a:rPr>
              <a:t>reduce(</a:t>
            </a:r>
            <a:r>
              <a:rPr lang="en-US" sz="1400" dirty="0" err="1">
                <a:solidFill>
                  <a:srgbClr val="000000"/>
                </a:solidFill>
                <a:latin typeface="Monaco" panose="020B0509030404040204" pitchFamily="49" charset="0"/>
              </a:rPr>
              <a:t>a.slice</a:t>
            </a:r>
            <a:r>
              <a:rPr lang="en-US" sz="1400" dirty="0">
                <a:solidFill>
                  <a:srgbClr val="000000"/>
                </a:solidFill>
                <a:latin typeface="Monaco" panose="020B0509030404040204" pitchFamily="49" charset="0"/>
              </a:rPr>
              <a:t>(</a:t>
            </a:r>
            <a:r>
              <a:rPr lang="en-US" sz="1400" dirty="0">
                <a:solidFill>
                  <a:srgbClr val="0000CF"/>
                </a:solidFill>
                <a:latin typeface="Monaco" panose="020B0509030404040204" pitchFamily="49" charset="0"/>
              </a:rPr>
              <a:t>1</a:t>
            </a:r>
            <a:r>
              <a:rPr lang="en-US" sz="1400" dirty="0">
                <a:solidFill>
                  <a:srgbClr val="000000"/>
                </a:solidFill>
                <a:latin typeface="Monaco" panose="020B0509030404040204" pitchFamily="49" charset="0"/>
              </a:rPr>
              <a:t>), f, a[</a:t>
            </a:r>
            <a:r>
              <a:rPr lang="en-US" sz="1400" dirty="0">
                <a:solidFill>
                  <a:srgbClr val="0000CF"/>
                </a:solidFill>
                <a:latin typeface="Monaco" panose="020B0509030404040204" pitchFamily="49" charset="0"/>
              </a:rPr>
              <a:t>0</a:t>
            </a:r>
            <a:r>
              <a:rPr lang="en-US" sz="1400" dirty="0">
                <a:solidFill>
                  <a:srgbClr val="000000"/>
                </a:solidFill>
                <a:latin typeface="Monaco" panose="020B0509030404040204" pitchFamily="49" charset="0"/>
              </a:rPr>
              <a:t>]); </a:t>
            </a:r>
            <a:endParaRPr lang="en-US" sz="1400" dirty="0" smtClean="0">
              <a:solidFill>
                <a:srgbClr val="000000"/>
              </a:solidFill>
              <a:latin typeface="Monaco" panose="020B0509030404040204" pitchFamily="49" charset="0"/>
            </a:endParaRPr>
          </a:p>
          <a:p>
            <a:pPr>
              <a:lnSpc>
                <a:spcPct val="150000"/>
              </a:lnSpc>
            </a:pPr>
            <a:r>
              <a:rPr lang="en-US" sz="1400" dirty="0" smtClean="0">
                <a:solidFill>
                  <a:srgbClr val="000000"/>
                </a:solidFill>
                <a:latin typeface="Monaco" panose="020B0509030404040204" pitchFamily="49" charset="0"/>
              </a:rPr>
              <a:t>}</a:t>
            </a:r>
            <a:r>
              <a:rPr lang="en-US" sz="1400" dirty="0" smtClean="0">
                <a:latin typeface="Monaco" panose="020B0509030404040204" pitchFamily="49" charset="0"/>
              </a:rPr>
              <a:t> </a:t>
            </a:r>
            <a:endParaRPr lang="en-US" sz="1400" dirty="0">
              <a:latin typeface="Monaco" panose="020B0509030404040204" pitchFamily="49" charset="0"/>
            </a:endParaRPr>
          </a:p>
        </p:txBody>
      </p:sp>
      <p:sp>
        <p:nvSpPr>
          <p:cNvPr id="4" name="TextBox 3"/>
          <p:cNvSpPr txBox="1"/>
          <p:nvPr/>
        </p:nvSpPr>
        <p:spPr>
          <a:xfrm>
            <a:off x="4695568" y="1601907"/>
            <a:ext cx="1869989" cy="738664"/>
          </a:xfrm>
          <a:prstGeom prst="rect">
            <a:avLst/>
          </a:prstGeom>
          <a:noFill/>
          <a:ln w="19050">
            <a:solidFill>
              <a:schemeClr val="tx1"/>
            </a:solidFill>
          </a:ln>
        </p:spPr>
        <p:txBody>
          <a:bodyPr wrap="square" rtlCol="0">
            <a:spAutoFit/>
          </a:bodyPr>
          <a:lstStyle/>
          <a:p>
            <a:pPr algn="ctr"/>
            <a:r>
              <a:rPr lang="en-US" sz="2400" dirty="0" smtClean="0">
                <a:latin typeface="Calibri" panose="020F0502020204030204" pitchFamily="34" charset="0"/>
              </a:rPr>
              <a:t>Type</a:t>
            </a:r>
            <a:r>
              <a:rPr lang="en-US" sz="2400" dirty="0">
                <a:latin typeface="Calibri" panose="020F0502020204030204" pitchFamily="34" charset="0"/>
              </a:rPr>
              <a:t> </a:t>
            </a:r>
            <a:r>
              <a:rPr lang="en-US" sz="2400" dirty="0" smtClean="0">
                <a:latin typeface="Calibri" panose="020F0502020204030204" pitchFamily="34" charset="0"/>
              </a:rPr>
              <a:t>Analysis</a:t>
            </a:r>
          </a:p>
          <a:p>
            <a:pPr algn="ctr"/>
            <a:r>
              <a:rPr lang="en-US" sz="1800" dirty="0" smtClean="0">
                <a:latin typeface="Calibri" panose="020F0502020204030204" pitchFamily="34" charset="0"/>
              </a:rPr>
              <a:t>(base types)</a:t>
            </a:r>
            <a:endParaRPr lang="en-US" sz="2400" dirty="0">
              <a:latin typeface="Calibri" panose="020F0502020204030204" pitchFamily="34" charset="0"/>
            </a:endParaRPr>
          </a:p>
        </p:txBody>
      </p:sp>
      <p:sp>
        <p:nvSpPr>
          <p:cNvPr id="5" name="TextBox 4"/>
          <p:cNvSpPr txBox="1"/>
          <p:nvPr/>
        </p:nvSpPr>
        <p:spPr>
          <a:xfrm>
            <a:off x="6744282" y="1601907"/>
            <a:ext cx="2002525" cy="738664"/>
          </a:xfrm>
          <a:prstGeom prst="rect">
            <a:avLst/>
          </a:prstGeom>
          <a:noFill/>
          <a:ln w="19050">
            <a:solidFill>
              <a:schemeClr val="tx1"/>
            </a:solidFill>
          </a:ln>
        </p:spPr>
        <p:txBody>
          <a:bodyPr wrap="square" rtlCol="0">
            <a:spAutoFit/>
          </a:bodyPr>
          <a:lstStyle/>
          <a:p>
            <a:pPr algn="ctr"/>
            <a:r>
              <a:rPr lang="en-US" sz="2400" dirty="0" smtClean="0">
                <a:latin typeface="Calibri" panose="020F0502020204030204" pitchFamily="34" charset="0"/>
              </a:rPr>
              <a:t>Value Analysis</a:t>
            </a:r>
          </a:p>
          <a:p>
            <a:pPr algn="ctr"/>
            <a:r>
              <a:rPr lang="en-US" sz="1800" dirty="0" smtClean="0">
                <a:latin typeface="Calibri" panose="020F0502020204030204" pitchFamily="34" charset="0"/>
              </a:rPr>
              <a:t>(refinements)</a:t>
            </a:r>
          </a:p>
        </p:txBody>
      </p:sp>
      <p:sp>
        <p:nvSpPr>
          <p:cNvPr id="6" name="U-Turn Arrow 5"/>
          <p:cNvSpPr/>
          <p:nvPr/>
        </p:nvSpPr>
        <p:spPr>
          <a:xfrm flipV="1">
            <a:off x="5532856" y="2359061"/>
            <a:ext cx="2276614" cy="312690"/>
          </a:xfrm>
          <a:prstGeom prst="uturnArrow">
            <a:avLst>
              <a:gd name="adj1" fmla="val 5104"/>
              <a:gd name="adj2" fmla="val 25000"/>
              <a:gd name="adj3" fmla="val 40870"/>
              <a:gd name="adj4" fmla="val 59130"/>
              <a:gd name="adj5" fmla="val 95431"/>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U-Turn Arrow 6"/>
          <p:cNvSpPr/>
          <p:nvPr/>
        </p:nvSpPr>
        <p:spPr>
          <a:xfrm rot="10800000" flipV="1">
            <a:off x="5532856" y="1193188"/>
            <a:ext cx="2276614" cy="390229"/>
          </a:xfrm>
          <a:prstGeom prst="uturnArrow">
            <a:avLst>
              <a:gd name="adj1" fmla="val 5104"/>
              <a:gd name="adj2" fmla="val 15998"/>
              <a:gd name="adj3" fmla="val 26061"/>
              <a:gd name="adj4" fmla="val 59130"/>
              <a:gd name="adj5" fmla="val 95728"/>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0" y="3087214"/>
            <a:ext cx="9144000" cy="830997"/>
          </a:xfrm>
          <a:prstGeom prst="rect">
            <a:avLst/>
          </a:prstGeom>
        </p:spPr>
        <p:txBody>
          <a:bodyPr wrap="square">
            <a:spAutoFit/>
          </a:bodyPr>
          <a:lstStyle/>
          <a:p>
            <a:pPr lvl="0" algn="ctr"/>
            <a:r>
              <a:rPr lang="en-US" sz="2800" dirty="0">
                <a:ea typeface="Calibri"/>
                <a:cs typeface="Calibri"/>
                <a:sym typeface="Calibri"/>
              </a:rPr>
              <a:t>Refinements use invariants established by base types</a:t>
            </a:r>
          </a:p>
          <a:p>
            <a:pPr lvl="0" algn="ctr"/>
            <a:r>
              <a:rPr lang="en-US" sz="2000" dirty="0">
                <a:ea typeface="Calibri"/>
                <a:cs typeface="Calibri"/>
                <a:sym typeface="Calibri"/>
              </a:rPr>
              <a:t>E.g. tracking the </a:t>
            </a:r>
            <a:r>
              <a:rPr lang="en-US" sz="2000" dirty="0">
                <a:latin typeface="Monaco" panose="020B0509030404040204" pitchFamily="49" charset="0"/>
                <a:ea typeface="Calibri"/>
                <a:cs typeface="Calibri"/>
                <a:sym typeface="Calibri"/>
              </a:rPr>
              <a:t>.length</a:t>
            </a:r>
            <a:r>
              <a:rPr lang="en-US" sz="2000" dirty="0">
                <a:ea typeface="Calibri"/>
                <a:cs typeface="Calibri"/>
                <a:sym typeface="Calibri"/>
              </a:rPr>
              <a:t> access </a:t>
            </a:r>
            <a:r>
              <a:rPr lang="en-US" sz="2000" dirty="0" smtClean="0">
                <a:ea typeface="Calibri"/>
                <a:cs typeface="Calibri"/>
                <a:sym typeface="Calibri"/>
              </a:rPr>
              <a:t>requires </a:t>
            </a:r>
            <a:r>
              <a:rPr lang="en-US" sz="2000" dirty="0">
                <a:latin typeface="Monaco" panose="020B0509030404040204" pitchFamily="49" charset="0"/>
                <a:ea typeface="Calibri"/>
                <a:cs typeface="Calibri"/>
                <a:sym typeface="Calibri"/>
              </a:rPr>
              <a:t>arguments</a:t>
            </a:r>
            <a:r>
              <a:rPr lang="en-US" sz="2000" dirty="0">
                <a:ea typeface="Calibri"/>
                <a:cs typeface="Calibri"/>
                <a:sym typeface="Calibri"/>
              </a:rPr>
              <a:t> </a:t>
            </a:r>
            <a:r>
              <a:rPr lang="en-US" sz="2000" dirty="0" smtClean="0">
                <a:ea typeface="Calibri"/>
                <a:cs typeface="Calibri"/>
                <a:sym typeface="Calibri"/>
              </a:rPr>
              <a:t>to be </a:t>
            </a:r>
            <a:r>
              <a:rPr lang="en-US" sz="2000" dirty="0">
                <a:ea typeface="Calibri"/>
                <a:cs typeface="Calibri"/>
                <a:sym typeface="Calibri"/>
              </a:rPr>
              <a:t>array</a:t>
            </a:r>
            <a:endParaRPr lang="en-US" sz="2000" dirty="0"/>
          </a:p>
        </p:txBody>
      </p:sp>
      <p:sp>
        <p:nvSpPr>
          <p:cNvPr id="12" name="Rectangle 11"/>
          <p:cNvSpPr/>
          <p:nvPr/>
        </p:nvSpPr>
        <p:spPr>
          <a:xfrm>
            <a:off x="0" y="4242166"/>
            <a:ext cx="9144000" cy="830997"/>
          </a:xfrm>
          <a:prstGeom prst="rect">
            <a:avLst/>
          </a:prstGeom>
        </p:spPr>
        <p:txBody>
          <a:bodyPr wrap="square">
            <a:spAutoFit/>
          </a:bodyPr>
          <a:lstStyle/>
          <a:p>
            <a:pPr lvl="0" algn="ctr"/>
            <a:r>
              <a:rPr lang="en-US" sz="2800" dirty="0">
                <a:ea typeface="Calibri"/>
                <a:cs typeface="Calibri"/>
                <a:sym typeface="Calibri"/>
              </a:rPr>
              <a:t>Type reasoning requires tracking logical relationships</a:t>
            </a:r>
          </a:p>
          <a:p>
            <a:pPr lvl="0" algn="ctr"/>
            <a:r>
              <a:rPr lang="en-US" sz="2000" dirty="0">
                <a:ea typeface="Calibri"/>
                <a:cs typeface="Calibri"/>
                <a:sym typeface="Calibri"/>
              </a:rPr>
              <a:t>E.g. </a:t>
            </a:r>
            <a:r>
              <a:rPr lang="en-US" sz="2000" dirty="0" smtClean="0">
                <a:ea typeface="Calibri"/>
                <a:cs typeface="Calibri"/>
                <a:sym typeface="Calibri"/>
              </a:rPr>
              <a:t>base </a:t>
            </a:r>
            <a:r>
              <a:rPr lang="en-US" sz="2000" dirty="0">
                <a:ea typeface="Calibri"/>
                <a:cs typeface="Calibri"/>
                <a:sym typeface="Calibri"/>
              </a:rPr>
              <a:t>type of </a:t>
            </a:r>
            <a:r>
              <a:rPr lang="en-US" sz="2000" dirty="0">
                <a:latin typeface="Monaco" panose="020B0509030404040204" pitchFamily="49" charset="0"/>
                <a:ea typeface="Calibri"/>
                <a:cs typeface="Calibri"/>
                <a:sym typeface="Calibri"/>
              </a:rPr>
              <a:t>x</a:t>
            </a:r>
            <a:r>
              <a:rPr lang="en-US" sz="2000" dirty="0">
                <a:ea typeface="Calibri"/>
                <a:cs typeface="Calibri"/>
                <a:sym typeface="Calibri"/>
              </a:rPr>
              <a:t> depends on the value </a:t>
            </a:r>
            <a:r>
              <a:rPr lang="en-US" sz="2000" dirty="0" smtClean="0">
                <a:ea typeface="Calibri"/>
                <a:cs typeface="Calibri"/>
                <a:sym typeface="Calibri"/>
              </a:rPr>
              <a:t>of </a:t>
            </a:r>
            <a:r>
              <a:rPr lang="en-US" dirty="0" err="1" smtClean="0">
                <a:latin typeface="Monaco" panose="020B0509030404040204" pitchFamily="49" charset="0"/>
                <a:ea typeface="Calibri"/>
                <a:cs typeface="Calibri"/>
                <a:sym typeface="Calibri"/>
              </a:rPr>
              <a:t>arguments.length</a:t>
            </a:r>
            <a:endParaRPr lang="en-US" sz="2000" dirty="0"/>
          </a:p>
        </p:txBody>
      </p:sp>
      <p:sp>
        <p:nvSpPr>
          <p:cNvPr id="13" name="Rectangle 12"/>
          <p:cNvSpPr/>
          <p:nvPr/>
        </p:nvSpPr>
        <p:spPr>
          <a:xfrm>
            <a:off x="0" y="5452537"/>
            <a:ext cx="9144000" cy="461665"/>
          </a:xfrm>
          <a:prstGeom prst="rect">
            <a:avLst/>
          </a:prstGeom>
        </p:spPr>
        <p:txBody>
          <a:bodyPr wrap="square">
            <a:spAutoFit/>
          </a:bodyPr>
          <a:lstStyle/>
          <a:p>
            <a:pPr algn="ctr" fontAlgn="base"/>
            <a:r>
              <a:rPr lang="en-US" sz="2400" dirty="0">
                <a:latin typeface="Calibri" panose="020F0502020204030204" pitchFamily="34" charset="0"/>
              </a:rPr>
              <a:t>Circular dependency </a:t>
            </a:r>
            <a:r>
              <a:rPr lang="en-US" sz="2400" dirty="0" smtClean="0">
                <a:latin typeface="Calibri" panose="020F0502020204030204" pitchFamily="34" charset="0"/>
              </a:rPr>
              <a:t>complicates </a:t>
            </a:r>
            <a:r>
              <a:rPr lang="en-US" sz="2400" b="1" dirty="0" smtClean="0">
                <a:latin typeface="Calibri" panose="020F0502020204030204" pitchFamily="34" charset="0"/>
              </a:rPr>
              <a:t>formal reasoning</a:t>
            </a:r>
            <a:r>
              <a:rPr lang="en-US" sz="2400" dirty="0" smtClean="0">
                <a:latin typeface="Calibri" panose="020F0502020204030204" pitchFamily="34" charset="0"/>
              </a:rPr>
              <a:t> &amp; </a:t>
            </a:r>
            <a:r>
              <a:rPr lang="en-US" sz="2400" b="1" dirty="0" smtClean="0">
                <a:latin typeface="Calibri" panose="020F0502020204030204" pitchFamily="34" charset="0"/>
              </a:rPr>
              <a:t>implementation</a:t>
            </a:r>
            <a:endParaRPr lang="en-US" sz="24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59</a:t>
            </a:fld>
            <a:endParaRPr lang="en-US"/>
          </a:p>
        </p:txBody>
      </p:sp>
      <p:sp>
        <p:nvSpPr>
          <p:cNvPr id="14" name="TextBox 13"/>
          <p:cNvSpPr txBox="1"/>
          <p:nvPr/>
        </p:nvSpPr>
        <p:spPr>
          <a:xfrm>
            <a:off x="0" y="274106"/>
            <a:ext cx="9144000" cy="584775"/>
          </a:xfrm>
          <a:prstGeom prst="rect">
            <a:avLst/>
          </a:prstGeom>
          <a:noFill/>
        </p:spPr>
        <p:txBody>
          <a:bodyPr wrap="square" rtlCol="0">
            <a:spAutoFit/>
          </a:bodyPr>
          <a:lstStyle/>
          <a:p>
            <a:pPr algn="ctr"/>
            <a:r>
              <a:rPr lang="en-US" sz="3200" dirty="0" smtClean="0"/>
              <a:t>Q1: What makes it challenging?</a:t>
            </a:r>
          </a:p>
        </p:txBody>
      </p:sp>
    </p:spTree>
    <p:extLst>
      <p:ext uri="{BB962C8B-B14F-4D97-AF65-F5344CB8AC3E}">
        <p14:creationId xmlns:p14="http://schemas.microsoft.com/office/powerpoint/2010/main" val="30200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88325"/>
            <a:ext cx="9144000" cy="1384995"/>
          </a:xfrm>
          <a:prstGeom prst="rect">
            <a:avLst/>
          </a:prstGeom>
        </p:spPr>
        <p:txBody>
          <a:bodyPr wrap="square">
            <a:spAutoFit/>
          </a:bodyPr>
          <a:lstStyle/>
          <a:p>
            <a:pPr algn="ctr">
              <a:lnSpc>
                <a:spcPct val="200000"/>
              </a:lnSpc>
            </a:pPr>
            <a:r>
              <a:rPr lang="en" sz="2800" b="1" dirty="0" smtClean="0">
                <a:ea typeface="Calibri"/>
                <a:cs typeface="Calibri"/>
                <a:sym typeface="Calibri"/>
              </a:rPr>
              <a:t>Example</a:t>
            </a:r>
          </a:p>
          <a:p>
            <a:pPr algn="ctr"/>
            <a:r>
              <a:rPr lang="en" sz="2800" dirty="0" smtClean="0">
                <a:ea typeface="Calibri"/>
                <a:cs typeface="Calibri"/>
                <a:sym typeface="Calibri"/>
              </a:rPr>
              <a:t>Compute </a:t>
            </a:r>
            <a:r>
              <a:rPr lang="en" sz="2800" dirty="0">
                <a:ea typeface="Calibri"/>
                <a:cs typeface="Calibri"/>
                <a:sym typeface="Calibri"/>
              </a:rPr>
              <a:t>the index of the minimum element of an array</a:t>
            </a:r>
            <a:endParaRPr lang="en-US" sz="2800" dirty="0"/>
          </a:p>
        </p:txBody>
      </p:sp>
      <p:sp>
        <p:nvSpPr>
          <p:cNvPr id="2" name="Slide Number Placeholder 1"/>
          <p:cNvSpPr>
            <a:spLocks noGrp="1"/>
          </p:cNvSpPr>
          <p:nvPr>
            <p:ph type="sldNum" sz="quarter" idx="12"/>
          </p:nvPr>
        </p:nvSpPr>
        <p:spPr/>
        <p:txBody>
          <a:bodyPr/>
          <a:lstStyle/>
          <a:p>
            <a:fld id="{B3341D22-68D9-4150-ABE5-D5C1D0E569AF}" type="slidenum">
              <a:rPr lang="en-US" smtClean="0"/>
              <a:t>6</a:t>
            </a:fld>
            <a:endParaRPr lang="en-US"/>
          </a:p>
        </p:txBody>
      </p:sp>
    </p:spTree>
    <p:extLst>
      <p:ext uri="{BB962C8B-B14F-4D97-AF65-F5344CB8AC3E}">
        <p14:creationId xmlns:p14="http://schemas.microsoft.com/office/powerpoint/2010/main" val="34694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250" y="858881"/>
            <a:ext cx="5909500" cy="4462388"/>
          </a:xfrm>
          <a:prstGeom prst="rect">
            <a:avLst/>
          </a:prstGeom>
        </p:spPr>
      </p:pic>
      <p:sp>
        <p:nvSpPr>
          <p:cNvPr id="3" name="Rectangle 2"/>
          <p:cNvSpPr/>
          <p:nvPr/>
        </p:nvSpPr>
        <p:spPr>
          <a:xfrm>
            <a:off x="0" y="274106"/>
            <a:ext cx="9144000" cy="584775"/>
          </a:xfrm>
          <a:prstGeom prst="rect">
            <a:avLst/>
          </a:prstGeom>
        </p:spPr>
        <p:txBody>
          <a:bodyPr wrap="square">
            <a:spAutoFit/>
          </a:bodyPr>
          <a:lstStyle/>
          <a:p>
            <a:pPr algn="ctr"/>
            <a:r>
              <a:rPr lang="en-US" sz="3200" dirty="0"/>
              <a:t>Q2: How pervasive is it?</a:t>
            </a:r>
            <a:endParaRPr lang="en-US" sz="3600" dirty="0"/>
          </a:p>
        </p:txBody>
      </p:sp>
      <p:sp>
        <p:nvSpPr>
          <p:cNvPr id="4" name="Slide Number Placeholder 3"/>
          <p:cNvSpPr>
            <a:spLocks noGrp="1"/>
          </p:cNvSpPr>
          <p:nvPr>
            <p:ph type="sldNum" sz="quarter" idx="12"/>
          </p:nvPr>
        </p:nvSpPr>
        <p:spPr/>
        <p:txBody>
          <a:bodyPr/>
          <a:lstStyle/>
          <a:p>
            <a:fld id="{B3341D22-68D9-4150-ABE5-D5C1D0E569AF}" type="slidenum">
              <a:rPr lang="en-US" smtClean="0"/>
              <a:t>60</a:t>
            </a:fld>
            <a:endParaRPr lang="en-US"/>
          </a:p>
        </p:txBody>
      </p:sp>
      <p:sp>
        <p:nvSpPr>
          <p:cNvPr id="6" name="Rectangle 5"/>
          <p:cNvSpPr/>
          <p:nvPr/>
        </p:nvSpPr>
        <p:spPr>
          <a:xfrm>
            <a:off x="0" y="5360399"/>
            <a:ext cx="9144000" cy="1754326"/>
          </a:xfrm>
          <a:prstGeom prst="rect">
            <a:avLst/>
          </a:prstGeom>
        </p:spPr>
        <p:txBody>
          <a:bodyPr wrap="square">
            <a:spAutoFit/>
          </a:bodyPr>
          <a:lstStyle/>
          <a:p>
            <a:pPr algn="ctr">
              <a:lnSpc>
                <a:spcPct val="150000"/>
              </a:lnSpc>
            </a:pPr>
            <a:r>
              <a:rPr lang="en-US" u="sng" dirty="0" smtClean="0"/>
              <a:t>Study set: </a:t>
            </a:r>
          </a:p>
          <a:p>
            <a:pPr algn="ctr">
              <a:lnSpc>
                <a:spcPct val="150000"/>
              </a:lnSpc>
            </a:pPr>
            <a:r>
              <a:rPr lang="en-US" b="1" dirty="0" err="1" smtClean="0"/>
              <a:t>DefinitelyTyped</a:t>
            </a:r>
            <a:r>
              <a:rPr lang="en-US" dirty="0" smtClean="0"/>
              <a:t>: The repository </a:t>
            </a:r>
            <a:r>
              <a:rPr lang="en-US" dirty="0"/>
              <a:t>for high quality </a:t>
            </a:r>
            <a:r>
              <a:rPr lang="en-US" dirty="0" err="1" smtClean="0"/>
              <a:t>TypeScript</a:t>
            </a:r>
            <a:r>
              <a:rPr lang="en-US" dirty="0" smtClean="0"/>
              <a:t> type definitions </a:t>
            </a:r>
            <a:r>
              <a:rPr lang="en-US" sz="1600" dirty="0" smtClean="0">
                <a:latin typeface="Monaco" panose="020B0509030404040204" pitchFamily="49" charset="0"/>
              </a:rPr>
              <a:t>http</a:t>
            </a:r>
            <a:r>
              <a:rPr lang="en-US" sz="1600" dirty="0">
                <a:latin typeface="Monaco" panose="020B0509030404040204" pitchFamily="49" charset="0"/>
              </a:rPr>
              <a:t>://definitelytyped.org</a:t>
            </a:r>
            <a:r>
              <a:rPr lang="en-US" sz="1600" dirty="0" smtClean="0">
                <a:latin typeface="Monaco" panose="020B0509030404040204" pitchFamily="49" charset="0"/>
              </a:rPr>
              <a:t>/</a:t>
            </a:r>
            <a:endParaRPr lang="en-US" sz="1600" dirty="0" smtClean="0"/>
          </a:p>
          <a:p>
            <a:pPr algn="ctr">
              <a:lnSpc>
                <a:spcPct val="150000"/>
              </a:lnSpc>
            </a:pPr>
            <a:endParaRPr lang="en-US" b="0" i="0" dirty="0">
              <a:effectLst/>
              <a:latin typeface="Monaco" panose="020B0509030404040204" pitchFamily="49" charset="0"/>
            </a:endParaRPr>
          </a:p>
        </p:txBody>
      </p:sp>
      <p:cxnSp>
        <p:nvCxnSpPr>
          <p:cNvPr id="8" name="Straight Connector 7"/>
          <p:cNvCxnSpPr/>
          <p:nvPr/>
        </p:nvCxnSpPr>
        <p:spPr>
          <a:xfrm>
            <a:off x="2373549" y="3861881"/>
            <a:ext cx="49513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89960" y="3749040"/>
            <a:ext cx="220980" cy="213360"/>
          </a:xfrm>
          <a:prstGeom prst="ellipse">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26415" y="3749040"/>
            <a:ext cx="220980" cy="213360"/>
          </a:xfrm>
          <a:prstGeom prst="ellipse">
            <a:avLst/>
          </a:prstGeom>
          <a:solidFill>
            <a:srgbClr val="A9D1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8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How do we check overloaded functions?</a:t>
            </a:r>
            <a:endParaRPr lang="en" sz="3200" dirty="0">
              <a:ea typeface="Calibri"/>
              <a:cs typeface="Calibri"/>
              <a:sym typeface="Calibri"/>
            </a:endParaRPr>
          </a:p>
        </p:txBody>
      </p:sp>
      <p:sp>
        <p:nvSpPr>
          <p:cNvPr id="21" name="Rounded Rectangle 20"/>
          <p:cNvSpPr/>
          <p:nvPr/>
        </p:nvSpPr>
        <p:spPr>
          <a:xfrm>
            <a:off x="2528888" y="2353715"/>
            <a:ext cx="2614612" cy="806307"/>
          </a:xfrm>
          <a:prstGeom prst="roundRect">
            <a:avLst>
              <a:gd name="adj" fmla="val 839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444750" y="1962498"/>
            <a:ext cx="4203700" cy="1841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444750" y="1749425"/>
            <a:ext cx="4203700" cy="18415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75413" y="1683546"/>
            <a:ext cx="4393174" cy="1754326"/>
          </a:xfrm>
          <a:prstGeom prst="rect">
            <a:avLst/>
          </a:prstGeom>
          <a:ln w="12700">
            <a:solidFill>
              <a:srgbClr val="000000"/>
            </a:solidFill>
          </a:ln>
        </p:spPr>
        <p:txBody>
          <a:bodyPr wrap="square">
            <a:spAutoFit/>
          </a:bodyPr>
          <a:lstStyle/>
          <a:p>
            <a:pPr lvl="0">
              <a:lnSpc>
                <a:spcPct val="150000"/>
              </a:lnSpc>
            </a:pPr>
            <a:r>
              <a:rPr lang="en-US" sz="900" dirty="0" smtClean="0">
                <a:solidFill>
                  <a:srgbClr val="204A87"/>
                </a:solidFill>
                <a:latin typeface="Monaco" panose="020B0509030404040204" pitchFamily="49" charset="0"/>
              </a:rPr>
              <a:t>function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t>
            </a:r>
            <a:r>
              <a:rPr lang="en-US" sz="900" dirty="0" smtClean="0">
                <a:solidFill>
                  <a:srgbClr val="CE5C00"/>
                </a:solidFill>
                <a:latin typeface="Monaco" panose="020B0509030404040204" pitchFamily="49" charset="0"/>
              </a:rPr>
              <a:t>&lt;</a:t>
            </a:r>
            <a:r>
              <a:rPr lang="en-US" sz="900" dirty="0" smtClean="0">
                <a:solidFill>
                  <a:srgbClr val="000000"/>
                </a:solidFill>
                <a:latin typeface="Monaco" panose="020B0509030404040204" pitchFamily="49" charset="0"/>
              </a:rPr>
              <a:t>A</a:t>
            </a:r>
            <a:r>
              <a:rPr lang="en-US" sz="900" dirty="0">
                <a:solidFill>
                  <a:srgbClr val="CE5C00"/>
                </a:solidFill>
                <a:latin typeface="Monaco" panose="020B0509030404040204" pitchFamily="49" charset="0"/>
              </a:rPr>
              <a:t>&gt;  </a:t>
            </a:r>
            <a:r>
              <a:rPr lang="en-US" sz="900" dirty="0">
                <a:solidFill>
                  <a:srgbClr val="000000"/>
                </a:solidFill>
                <a:latin typeface="Monaco" panose="020B0509030404040204" pitchFamily="49" charset="0"/>
              </a:rPr>
              <a:t>(</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A</a:t>
            </a:r>
            <a:r>
              <a:rPr lang="en-US" sz="900" dirty="0">
                <a:solidFill>
                  <a:srgbClr val="000000"/>
                </a:solidFill>
                <a:latin typeface="Monaco" panose="020B0509030404040204" pitchFamily="49" charset="0"/>
              </a:rPr>
              <a:t>[]</a:t>
            </a:r>
            <a:r>
              <a:rPr lang="en-US" sz="900" baseline="30000" dirty="0">
                <a:latin typeface="Monaco" panose="020B0509030404040204" pitchFamily="49" charset="0"/>
              </a:rPr>
              <a:t>+</a:t>
            </a:r>
            <a:r>
              <a:rPr lang="en-US" sz="900" dirty="0">
                <a:solidFill>
                  <a:srgbClr val="000000"/>
                </a:solidFill>
                <a:latin typeface="Monaco" panose="020B0509030404040204" pitchFamily="49" charset="0"/>
              </a:rPr>
              <a:t>, f</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err="1">
                <a:solidFill>
                  <a:srgbClr val="000000"/>
                </a:solidFill>
                <a:latin typeface="Monaco" panose="020B0509030404040204" pitchFamily="49" charset="0"/>
              </a:rPr>
              <a:t>A,A,idx</a:t>
            </a:r>
            <a:r>
              <a:rPr lang="en-US" sz="900" dirty="0">
                <a:solidFill>
                  <a:srgbClr val="CE5C00"/>
                </a:solidFill>
                <a:latin typeface="Monaco" panose="020B0509030404040204" pitchFamily="49" charset="0"/>
              </a:rPr>
              <a:t>&lt;</a:t>
            </a:r>
            <a:r>
              <a:rPr lang="en-US" sz="900" dirty="0">
                <a:solidFill>
                  <a:srgbClr val="000000"/>
                </a:solidFill>
                <a:latin typeface="Monaco" panose="020B0509030404040204" pitchFamily="49" charset="0"/>
              </a:rPr>
              <a:t>a</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      )</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A</a:t>
            </a:r>
            <a:endParaRPr lang="el-GR" sz="900" dirty="0" smtClean="0">
              <a:solidFill>
                <a:srgbClr val="000000"/>
              </a:solidFill>
              <a:latin typeface="Monaco" panose="020B0509030404040204" pitchFamily="49" charset="0"/>
            </a:endParaRPr>
          </a:p>
          <a:p>
            <a:pPr>
              <a:lnSpc>
                <a:spcPct val="150000"/>
              </a:lnSpc>
            </a:pPr>
            <a:r>
              <a:rPr lang="en-US" sz="900" dirty="0">
                <a:solidFill>
                  <a:srgbClr val="204A87"/>
                </a:solidFill>
                <a:latin typeface="Monaco" panose="020B0509030404040204" pitchFamily="49" charset="0"/>
              </a:rPr>
              <a:t>function</a:t>
            </a:r>
            <a:r>
              <a:rPr lang="en-US" sz="900" dirty="0">
                <a:solidFill>
                  <a:srgbClr val="000000"/>
                </a:solidFill>
                <a:latin typeface="Monaco" panose="020B0509030404040204" pitchFamily="49" charset="0"/>
              </a:rPr>
              <a:t> $reduce</a:t>
            </a:r>
            <a:r>
              <a:rPr lang="en-US" sz="900" dirty="0" smtClean="0">
                <a:solidFill>
                  <a:srgbClr val="CE5C00"/>
                </a:solidFill>
                <a:latin typeface="Monaco" panose="020B0509030404040204" pitchFamily="49" charset="0"/>
              </a:rPr>
              <a:t>&lt;</a:t>
            </a:r>
            <a:r>
              <a:rPr lang="en-US" sz="900" dirty="0" smtClean="0">
                <a:solidFill>
                  <a:srgbClr val="000000"/>
                </a:solidFill>
                <a:latin typeface="Monaco" panose="020B0509030404040204" pitchFamily="49" charset="0"/>
              </a:rPr>
              <a:t>A,B</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A</a:t>
            </a:r>
            <a:r>
              <a:rPr lang="en-US" sz="900" dirty="0" smtClean="0">
                <a:solidFill>
                  <a:srgbClr val="000000"/>
                </a:solidFill>
                <a:latin typeface="Monaco" panose="020B0509030404040204" pitchFamily="49" charset="0"/>
              </a:rPr>
              <a:t>[]</a:t>
            </a:r>
            <a:r>
              <a:rPr lang="en-US" sz="900" baseline="30000" dirty="0" smtClean="0">
                <a:solidFill>
                  <a:schemeClr val="bg1"/>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f</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err="1">
                <a:solidFill>
                  <a:srgbClr val="000000"/>
                </a:solidFill>
                <a:latin typeface="Monaco" panose="020B0509030404040204" pitchFamily="49" charset="0"/>
              </a:rPr>
              <a:t>B,A,idx</a:t>
            </a:r>
            <a:r>
              <a:rPr lang="en-US" sz="900" dirty="0">
                <a:solidFill>
                  <a:srgbClr val="CE5C00"/>
                </a:solidFill>
                <a:latin typeface="Monaco" panose="020B0509030404040204" pitchFamily="49" charset="0"/>
              </a:rPr>
              <a:t>&lt;</a:t>
            </a:r>
            <a:r>
              <a:rPr lang="en-US" sz="900" dirty="0">
                <a:solidFill>
                  <a:srgbClr val="000000"/>
                </a:solidFill>
                <a:latin typeface="Monaco" panose="020B0509030404040204" pitchFamily="49" charset="0"/>
              </a:rPr>
              <a:t>a</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B, </a:t>
            </a:r>
            <a:r>
              <a:rPr lang="en-US" sz="900" dirty="0" smtClean="0">
                <a:solidFill>
                  <a:srgbClr val="000000"/>
                </a:solidFill>
                <a:latin typeface="Monaco" panose="020B0509030404040204" pitchFamily="49" charset="0"/>
              </a:rPr>
              <a:t>x</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B</a:t>
            </a:r>
            <a:r>
              <a:rPr lang="en-US" sz="900" dirty="0">
                <a:solidFill>
                  <a:srgbClr val="000000"/>
                </a:solidFill>
                <a:latin typeface="Monaco" panose="020B0509030404040204" pitchFamily="49" charset="0"/>
              </a:rPr>
              <a:t>)</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B</a:t>
            </a:r>
            <a:endParaRPr lang="en-US" sz="900" dirty="0">
              <a:latin typeface="Monaco" panose="020B0509030404040204" pitchFamily="49" charset="0"/>
            </a:endParaRPr>
          </a:p>
          <a:p>
            <a:pPr>
              <a:lnSpc>
                <a:spcPct val="150000"/>
              </a:lnSpc>
            </a:pPr>
            <a:r>
              <a:rPr lang="en-US" sz="900" dirty="0" smtClean="0">
                <a:solidFill>
                  <a:srgbClr val="204A87"/>
                </a:solidFill>
                <a:latin typeface="Monaco" panose="020B0509030404040204" pitchFamily="49" charset="0"/>
              </a:rPr>
              <a:t>function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 f, x</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if</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a:t>
            </a:r>
            <a:r>
              <a:rPr lang="en-US" sz="900" dirty="0" err="1">
                <a:solidFill>
                  <a:srgbClr val="000000"/>
                </a:solidFill>
                <a:latin typeface="Monaco" panose="020B0509030404040204" pitchFamily="49" charset="0"/>
              </a:rPr>
              <a:t>arguments.length</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CF"/>
                </a:solidFill>
                <a:latin typeface="Monaco" panose="020B0509030404040204" pitchFamily="49" charset="0"/>
              </a:rPr>
              <a:t>3</a:t>
            </a:r>
            <a:r>
              <a:rPr lang="en-US" sz="900" dirty="0" smtClean="0">
                <a:solidFill>
                  <a:srgbClr val="000000"/>
                </a:solidFill>
                <a:latin typeface="Monaco" panose="020B0509030404040204" pitchFamily="49" charset="0"/>
              </a:rPr>
              <a:t>)</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 f, x); </a:t>
            </a:r>
            <a:endParaRPr lang="en-US" sz="900" dirty="0" smtClean="0">
              <a:solidFill>
                <a:srgbClr val="000000"/>
              </a:solidFill>
              <a:latin typeface="Monaco" panose="020B0509030404040204" pitchFamily="49" charset="0"/>
            </a:endParaRP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else</a:t>
            </a:r>
            <a:r>
              <a:rPr lang="en-US" sz="900" dirty="0" smtClean="0">
                <a:solidFill>
                  <a:srgbClr val="000000"/>
                </a:solidFill>
                <a:latin typeface="Monaco" panose="020B0509030404040204" pitchFamily="49" charset="0"/>
              </a:rPr>
              <a:t> </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t>
            </a:r>
            <a:r>
              <a:rPr lang="en-US" sz="900" dirty="0" err="1">
                <a:solidFill>
                  <a:srgbClr val="000000"/>
                </a:solidFill>
                <a:latin typeface="Monaco" panose="020B0509030404040204" pitchFamily="49" charset="0"/>
              </a:rPr>
              <a:t>a.slice</a:t>
            </a:r>
            <a:r>
              <a:rPr lang="en-US" sz="900" dirty="0">
                <a:solidFill>
                  <a:srgbClr val="000000"/>
                </a:solidFill>
                <a:latin typeface="Monaco" panose="020B0509030404040204" pitchFamily="49" charset="0"/>
              </a:rPr>
              <a:t>(</a:t>
            </a:r>
            <a:r>
              <a:rPr lang="en-US" sz="900" dirty="0">
                <a:solidFill>
                  <a:srgbClr val="0000CF"/>
                </a:solidFill>
                <a:latin typeface="Monaco" panose="020B0509030404040204" pitchFamily="49" charset="0"/>
              </a:rPr>
              <a:t>1</a:t>
            </a:r>
            <a:r>
              <a:rPr lang="en-US" sz="900" dirty="0">
                <a:solidFill>
                  <a:srgbClr val="000000"/>
                </a:solidFill>
                <a:latin typeface="Monaco" panose="020B0509030404040204" pitchFamily="49" charset="0"/>
              </a:rPr>
              <a:t>), f, a[</a:t>
            </a:r>
            <a:r>
              <a:rPr lang="en-US" sz="900" dirty="0">
                <a:solidFill>
                  <a:srgbClr val="0000CF"/>
                </a:solidFill>
                <a:latin typeface="Monaco" panose="020B0509030404040204" pitchFamily="49" charset="0"/>
              </a:rPr>
              <a:t>0</a:t>
            </a:r>
            <a:r>
              <a:rPr lang="en-US" sz="900" dirty="0">
                <a:solidFill>
                  <a:srgbClr val="000000"/>
                </a:solidFill>
                <a:latin typeface="Monaco" panose="020B0509030404040204" pitchFamily="49" charset="0"/>
              </a:rPr>
              <a:t>]); </a:t>
            </a:r>
            <a:endParaRPr lang="en-US" sz="900" dirty="0" smtClean="0">
              <a:solidFill>
                <a:srgbClr val="000000"/>
              </a:solidFill>
              <a:latin typeface="Monaco" panose="020B0509030404040204" pitchFamily="49" charset="0"/>
            </a:endParaRPr>
          </a:p>
          <a:p>
            <a:pPr>
              <a:lnSpc>
                <a:spcPct val="150000"/>
              </a:lnSpc>
            </a:pPr>
            <a:r>
              <a:rPr lang="en-US" sz="900" dirty="0" smtClean="0">
                <a:solidFill>
                  <a:srgbClr val="000000"/>
                </a:solidFill>
                <a:latin typeface="Monaco" panose="020B0509030404040204" pitchFamily="49" charset="0"/>
              </a:rPr>
              <a:t>}</a:t>
            </a:r>
            <a:r>
              <a:rPr lang="en-US" sz="900" dirty="0" smtClean="0">
                <a:latin typeface="Monaco" panose="020B0509030404040204" pitchFamily="49" charset="0"/>
              </a:rPr>
              <a:t> </a:t>
            </a:r>
            <a:endParaRPr lang="en-US" sz="900" dirty="0">
              <a:latin typeface="Monaco" panose="020B0509030404040204" pitchFamily="49" charset="0"/>
            </a:endParaRPr>
          </a:p>
        </p:txBody>
      </p:sp>
      <p:sp>
        <p:nvSpPr>
          <p:cNvPr id="9" name="Rectangle 8"/>
          <p:cNvSpPr/>
          <p:nvPr/>
        </p:nvSpPr>
        <p:spPr>
          <a:xfrm>
            <a:off x="0" y="5463317"/>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Phase 1a. Make clones of body for each overload</a:t>
            </a:r>
            <a:endParaRPr lang="en" sz="3200" dirty="0">
              <a:ea typeface="Calibri"/>
              <a:cs typeface="Calibri"/>
              <a:sym typeface="Calibri"/>
            </a:endParaRPr>
          </a:p>
        </p:txBody>
      </p:sp>
      <p:sp>
        <p:nvSpPr>
          <p:cNvPr id="19" name="Rounded Rectangle 18"/>
          <p:cNvSpPr/>
          <p:nvPr/>
        </p:nvSpPr>
        <p:spPr>
          <a:xfrm>
            <a:off x="461963" y="4080017"/>
            <a:ext cx="2614612" cy="806307"/>
          </a:xfrm>
          <a:prstGeom prst="roundRect">
            <a:avLst>
              <a:gd name="adj" fmla="val 839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42900" y="3866945"/>
            <a:ext cx="3676650" cy="18415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7118" y="3798103"/>
            <a:ext cx="3930655" cy="1338828"/>
          </a:xfrm>
          <a:prstGeom prst="rect">
            <a:avLst/>
          </a:prstGeom>
          <a:ln w="12700">
            <a:solidFill>
              <a:srgbClr val="000000"/>
            </a:solidFill>
          </a:ln>
        </p:spPr>
        <p:txBody>
          <a:bodyPr wrap="square">
            <a:spAutoFit/>
          </a:bodyPr>
          <a:lstStyle/>
          <a:p>
            <a:pPr lvl="0">
              <a:lnSpc>
                <a:spcPct val="150000"/>
              </a:lnSpc>
            </a:pPr>
            <a:r>
              <a:rPr lang="en-US" sz="900" dirty="0" smtClean="0">
                <a:solidFill>
                  <a:srgbClr val="204A87"/>
                </a:solidFill>
                <a:latin typeface="Monaco" panose="020B0509030404040204" pitchFamily="49" charset="0"/>
              </a:rPr>
              <a:t>function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a:t>
            </a:r>
            <a:r>
              <a:rPr lang="en-US" sz="900" dirty="0" smtClean="0">
                <a:solidFill>
                  <a:srgbClr val="000000"/>
                </a:solidFill>
                <a:latin typeface="Monaco" panose="020B0509030404040204" pitchFamily="49" charset="0"/>
              </a:rPr>
              <a:t>reduce</a:t>
            </a:r>
            <a:r>
              <a:rPr lang="en-US" sz="900" dirty="0" smtClean="0">
                <a:solidFill>
                  <a:srgbClr val="CE5C00"/>
                </a:solidFill>
                <a:latin typeface="Monaco" panose="020B0509030404040204" pitchFamily="49" charset="0"/>
              </a:rPr>
              <a:t>&lt;</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&gt;</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A</a:t>
            </a:r>
            <a:r>
              <a:rPr lang="en-US" sz="900" dirty="0">
                <a:solidFill>
                  <a:srgbClr val="000000"/>
                </a:solidFill>
                <a:latin typeface="Monaco" panose="020B0509030404040204" pitchFamily="49" charset="0"/>
              </a:rPr>
              <a:t>[]</a:t>
            </a:r>
            <a:r>
              <a:rPr lang="en-US" sz="900" baseline="30000" dirty="0">
                <a:latin typeface="Monaco" panose="020B0509030404040204" pitchFamily="49" charset="0"/>
              </a:rPr>
              <a:t>+</a:t>
            </a:r>
            <a:r>
              <a:rPr lang="en-US" sz="900" dirty="0">
                <a:solidFill>
                  <a:srgbClr val="000000"/>
                </a:solidFill>
                <a:latin typeface="Monaco" panose="020B0509030404040204" pitchFamily="49" charset="0"/>
              </a:rPr>
              <a:t>, f</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err="1">
                <a:solidFill>
                  <a:srgbClr val="000000"/>
                </a:solidFill>
                <a:latin typeface="Monaco" panose="020B0509030404040204" pitchFamily="49" charset="0"/>
              </a:rPr>
              <a:t>A,A,idx</a:t>
            </a:r>
            <a:r>
              <a:rPr lang="en-US" sz="900" dirty="0">
                <a:solidFill>
                  <a:srgbClr val="CE5C00"/>
                </a:solidFill>
                <a:latin typeface="Monaco" panose="020B0509030404040204" pitchFamily="49" charset="0"/>
              </a:rPr>
              <a:t>&lt;</a:t>
            </a:r>
            <a:r>
              <a:rPr lang="en-US" sz="900" dirty="0">
                <a:solidFill>
                  <a:srgbClr val="000000"/>
                </a:solidFill>
                <a:latin typeface="Monaco" panose="020B0509030404040204" pitchFamily="49" charset="0"/>
              </a:rPr>
              <a:t>a</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 {</a:t>
            </a:r>
            <a:endParaRPr lang="el-GR" sz="900" dirty="0" smtClean="0">
              <a:solidFill>
                <a:srgbClr val="000000"/>
              </a:solidFill>
              <a:latin typeface="Monaco" panose="020B0509030404040204" pitchFamily="49" charset="0"/>
            </a:endParaRPr>
          </a:p>
          <a:p>
            <a:pPr>
              <a:lnSpc>
                <a:spcPct val="150000"/>
              </a:lnSpc>
            </a:pPr>
            <a:r>
              <a:rPr lang="en-US" sz="900" dirty="0" smtClean="0">
                <a:solidFill>
                  <a:srgbClr val="204A87"/>
                </a:solidFill>
                <a:latin typeface="Monaco" panose="020B0509030404040204" pitchFamily="49" charset="0"/>
              </a:rPr>
              <a:t>  if</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a:t>
            </a:r>
            <a:r>
              <a:rPr lang="en-US" sz="900" dirty="0" err="1">
                <a:solidFill>
                  <a:srgbClr val="000000"/>
                </a:solidFill>
                <a:latin typeface="Monaco" panose="020B0509030404040204" pitchFamily="49" charset="0"/>
              </a:rPr>
              <a:t>arguments.length</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CF"/>
                </a:solidFill>
                <a:latin typeface="Monaco" panose="020B0509030404040204" pitchFamily="49" charset="0"/>
              </a:rPr>
              <a:t>3</a:t>
            </a:r>
            <a:r>
              <a:rPr lang="en-US" sz="900" dirty="0" smtClean="0">
                <a:solidFill>
                  <a:srgbClr val="000000"/>
                </a:solidFill>
                <a:latin typeface="Monaco" panose="020B0509030404040204" pitchFamily="49" charset="0"/>
              </a:rPr>
              <a:t>)</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 f, x); </a:t>
            </a:r>
            <a:endParaRPr lang="en-US" sz="900" dirty="0" smtClean="0">
              <a:solidFill>
                <a:srgbClr val="000000"/>
              </a:solidFill>
              <a:latin typeface="Monaco" panose="020B0509030404040204" pitchFamily="49" charset="0"/>
            </a:endParaRP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else</a:t>
            </a:r>
            <a:r>
              <a:rPr lang="en-US" sz="900" dirty="0" smtClean="0">
                <a:solidFill>
                  <a:srgbClr val="000000"/>
                </a:solidFill>
                <a:latin typeface="Monaco" panose="020B0509030404040204" pitchFamily="49" charset="0"/>
              </a:rPr>
              <a:t> </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t>
            </a:r>
            <a:r>
              <a:rPr lang="en-US" sz="900" dirty="0" err="1">
                <a:solidFill>
                  <a:srgbClr val="000000"/>
                </a:solidFill>
                <a:latin typeface="Monaco" panose="020B0509030404040204" pitchFamily="49" charset="0"/>
              </a:rPr>
              <a:t>a.slice</a:t>
            </a:r>
            <a:r>
              <a:rPr lang="en-US" sz="900" dirty="0">
                <a:solidFill>
                  <a:srgbClr val="000000"/>
                </a:solidFill>
                <a:latin typeface="Monaco" panose="020B0509030404040204" pitchFamily="49" charset="0"/>
              </a:rPr>
              <a:t>(</a:t>
            </a:r>
            <a:r>
              <a:rPr lang="en-US" sz="900" dirty="0">
                <a:solidFill>
                  <a:srgbClr val="0000CF"/>
                </a:solidFill>
                <a:latin typeface="Monaco" panose="020B0509030404040204" pitchFamily="49" charset="0"/>
              </a:rPr>
              <a:t>1</a:t>
            </a:r>
            <a:r>
              <a:rPr lang="en-US" sz="900" dirty="0">
                <a:solidFill>
                  <a:srgbClr val="000000"/>
                </a:solidFill>
                <a:latin typeface="Monaco" panose="020B0509030404040204" pitchFamily="49" charset="0"/>
              </a:rPr>
              <a:t>), f, a[</a:t>
            </a:r>
            <a:r>
              <a:rPr lang="en-US" sz="900" dirty="0">
                <a:solidFill>
                  <a:srgbClr val="0000CF"/>
                </a:solidFill>
                <a:latin typeface="Monaco" panose="020B0509030404040204" pitchFamily="49" charset="0"/>
              </a:rPr>
              <a:t>0</a:t>
            </a:r>
            <a:r>
              <a:rPr lang="en-US" sz="900" dirty="0">
                <a:solidFill>
                  <a:srgbClr val="000000"/>
                </a:solidFill>
                <a:latin typeface="Monaco" panose="020B0509030404040204" pitchFamily="49" charset="0"/>
              </a:rPr>
              <a:t>]); </a:t>
            </a:r>
            <a:endParaRPr lang="en-US" sz="900" dirty="0" smtClean="0">
              <a:solidFill>
                <a:srgbClr val="000000"/>
              </a:solidFill>
              <a:latin typeface="Monaco" panose="020B0509030404040204" pitchFamily="49" charset="0"/>
            </a:endParaRPr>
          </a:p>
          <a:p>
            <a:pPr>
              <a:lnSpc>
                <a:spcPct val="150000"/>
              </a:lnSpc>
            </a:pPr>
            <a:r>
              <a:rPr lang="en-US" sz="900" dirty="0" smtClean="0">
                <a:solidFill>
                  <a:srgbClr val="000000"/>
                </a:solidFill>
                <a:latin typeface="Monaco" panose="020B0509030404040204" pitchFamily="49" charset="0"/>
              </a:rPr>
              <a:t>}</a:t>
            </a:r>
            <a:r>
              <a:rPr lang="en-US" sz="900" dirty="0" smtClean="0">
                <a:latin typeface="Monaco" panose="020B0509030404040204" pitchFamily="49" charset="0"/>
              </a:rPr>
              <a:t> </a:t>
            </a:r>
            <a:endParaRPr lang="en-US" sz="900" dirty="0">
              <a:latin typeface="Monaco" panose="020B0509030404040204" pitchFamily="49" charset="0"/>
            </a:endParaRPr>
          </a:p>
        </p:txBody>
      </p:sp>
      <p:sp>
        <p:nvSpPr>
          <p:cNvPr id="20" name="Rounded Rectangle 19"/>
          <p:cNvSpPr/>
          <p:nvPr/>
        </p:nvSpPr>
        <p:spPr>
          <a:xfrm>
            <a:off x="4667250" y="4080017"/>
            <a:ext cx="2614612" cy="806307"/>
          </a:xfrm>
          <a:prstGeom prst="roundRect">
            <a:avLst>
              <a:gd name="adj" fmla="val 839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546600" y="3866945"/>
            <a:ext cx="4184650" cy="1841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48432" y="3798103"/>
            <a:ext cx="4481384" cy="1338828"/>
          </a:xfrm>
          <a:prstGeom prst="rect">
            <a:avLst/>
          </a:prstGeom>
          <a:ln w="12700">
            <a:solidFill>
              <a:srgbClr val="000000"/>
            </a:solidFill>
          </a:ln>
        </p:spPr>
        <p:txBody>
          <a:bodyPr wrap="square">
            <a:spAutoFit/>
          </a:bodyPr>
          <a:lstStyle/>
          <a:p>
            <a:pPr>
              <a:lnSpc>
                <a:spcPct val="150000"/>
              </a:lnSpc>
            </a:pPr>
            <a:r>
              <a:rPr lang="en-US" sz="900" dirty="0" smtClean="0">
                <a:solidFill>
                  <a:srgbClr val="204A87"/>
                </a:solidFill>
                <a:latin typeface="Monaco" panose="020B0509030404040204" pitchFamily="49" charset="0"/>
              </a:rPr>
              <a:t>function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t>
            </a:r>
            <a:r>
              <a:rPr lang="en-US" sz="900" dirty="0" smtClean="0">
                <a:solidFill>
                  <a:srgbClr val="CE5C00"/>
                </a:solidFill>
                <a:latin typeface="Monaco" panose="020B0509030404040204" pitchFamily="49" charset="0"/>
              </a:rPr>
              <a:t>&lt;</a:t>
            </a:r>
            <a:r>
              <a:rPr lang="en-US" sz="900" dirty="0" smtClean="0">
                <a:solidFill>
                  <a:srgbClr val="000000"/>
                </a:solidFill>
                <a:latin typeface="Monaco" panose="020B0509030404040204" pitchFamily="49" charset="0"/>
              </a:rPr>
              <a:t>A,B</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a:t>
            </a:r>
            <a:r>
              <a:rPr lang="en-US" sz="900" dirty="0" smtClean="0">
                <a:solidFill>
                  <a:srgbClr val="000000"/>
                </a:solidFill>
                <a:latin typeface="Monaco" panose="020B0509030404040204" pitchFamily="49" charset="0"/>
              </a:rPr>
              <a:t>a</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A</a:t>
            </a:r>
            <a:r>
              <a:rPr lang="en-US" sz="900" dirty="0" smtClean="0">
                <a:solidFill>
                  <a:srgbClr val="000000"/>
                </a:solidFill>
                <a:latin typeface="Monaco" panose="020B0509030404040204" pitchFamily="49" charset="0"/>
              </a:rPr>
              <a:t>[]</a:t>
            </a:r>
            <a:r>
              <a:rPr lang="en-US" sz="900" baseline="30000" dirty="0" smtClean="0">
                <a:solidFill>
                  <a:schemeClr val="bg1"/>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f</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err="1">
                <a:solidFill>
                  <a:srgbClr val="000000"/>
                </a:solidFill>
                <a:latin typeface="Monaco" panose="020B0509030404040204" pitchFamily="49" charset="0"/>
              </a:rPr>
              <a:t>B,A,idx</a:t>
            </a:r>
            <a:r>
              <a:rPr lang="en-US" sz="900" dirty="0">
                <a:solidFill>
                  <a:srgbClr val="CE5C00"/>
                </a:solidFill>
                <a:latin typeface="Monaco" panose="020B0509030404040204" pitchFamily="49" charset="0"/>
              </a:rPr>
              <a:t>&lt;</a:t>
            </a:r>
            <a:r>
              <a:rPr lang="en-US" sz="900" dirty="0">
                <a:solidFill>
                  <a:srgbClr val="000000"/>
                </a:solidFill>
                <a:latin typeface="Monaco" panose="020B0509030404040204" pitchFamily="49" charset="0"/>
              </a:rPr>
              <a:t>a</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=&gt;</a:t>
            </a:r>
            <a:r>
              <a:rPr lang="en-US" sz="900" dirty="0">
                <a:solidFill>
                  <a:srgbClr val="000000"/>
                </a:solidFill>
                <a:latin typeface="Monaco" panose="020B0509030404040204" pitchFamily="49" charset="0"/>
              </a:rPr>
              <a:t> B, </a:t>
            </a:r>
            <a:r>
              <a:rPr lang="en-US" sz="900" dirty="0" smtClean="0">
                <a:solidFill>
                  <a:srgbClr val="000000"/>
                </a:solidFill>
                <a:latin typeface="Monaco" panose="020B0509030404040204" pitchFamily="49" charset="0"/>
              </a:rPr>
              <a:t>x</a:t>
            </a:r>
            <a:r>
              <a:rPr lang="en-US" sz="900" dirty="0" smtClean="0">
                <a:solidFill>
                  <a:srgbClr val="CE5C00"/>
                </a:solidFill>
                <a:latin typeface="Monaco" panose="020B0509030404040204" pitchFamily="49" charset="0"/>
              </a:rPr>
              <a:t>:</a:t>
            </a:r>
            <a:r>
              <a:rPr lang="en-US" sz="900" dirty="0" smtClean="0">
                <a:solidFill>
                  <a:srgbClr val="000000"/>
                </a:solidFill>
                <a:latin typeface="Monaco" panose="020B0509030404040204" pitchFamily="49" charset="0"/>
              </a:rPr>
              <a:t> </a:t>
            </a:r>
            <a:r>
              <a:rPr lang="en-US" sz="900" dirty="0">
                <a:latin typeface="Monaco" panose="020B0509030404040204" pitchFamily="49" charset="0"/>
              </a:rPr>
              <a:t>B</a:t>
            </a:r>
            <a:r>
              <a:rPr lang="en-US" sz="900" dirty="0">
                <a:solidFill>
                  <a:srgbClr val="000000"/>
                </a:solidFill>
                <a:latin typeface="Monaco" panose="020B0509030404040204" pitchFamily="49" charset="0"/>
              </a:rPr>
              <a:t>)</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B {</a:t>
            </a:r>
            <a:endParaRPr lang="en-US" sz="900" dirty="0">
              <a:latin typeface="Monaco" panose="020B0509030404040204" pitchFamily="49" charset="0"/>
            </a:endParaRPr>
          </a:p>
          <a:p>
            <a:pPr>
              <a:lnSpc>
                <a:spcPct val="150000"/>
              </a:lnSpc>
            </a:pPr>
            <a:r>
              <a:rPr lang="en-US" sz="900" dirty="0" smtClean="0">
                <a:solidFill>
                  <a:srgbClr val="204A87"/>
                </a:solidFill>
                <a:latin typeface="Monaco" panose="020B0509030404040204" pitchFamily="49" charset="0"/>
              </a:rPr>
              <a:t>  if</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a:t>
            </a:r>
            <a:r>
              <a:rPr lang="en-US" sz="900" dirty="0" err="1">
                <a:solidFill>
                  <a:srgbClr val="000000"/>
                </a:solidFill>
                <a:latin typeface="Monaco" panose="020B0509030404040204" pitchFamily="49" charset="0"/>
              </a:rPr>
              <a:t>arguments.length</a:t>
            </a:r>
            <a:r>
              <a:rPr lang="en-US" sz="900" dirty="0">
                <a:solidFill>
                  <a:srgbClr val="000000"/>
                </a:solidFill>
                <a:latin typeface="Monaco" panose="020B0509030404040204" pitchFamily="49" charset="0"/>
              </a:rPr>
              <a:t> </a:t>
            </a:r>
            <a:r>
              <a:rPr lang="en-US" sz="900" dirty="0">
                <a:solidFill>
                  <a:srgbClr val="CE5C00"/>
                </a:solidFill>
                <a:latin typeface="Monaco" panose="020B0509030404040204" pitchFamily="49" charset="0"/>
              </a:rPr>
              <a:t>===</a:t>
            </a:r>
            <a:r>
              <a:rPr lang="en-US" sz="900" dirty="0">
                <a:solidFill>
                  <a:srgbClr val="000000"/>
                </a:solidFill>
                <a:latin typeface="Monaco" panose="020B0509030404040204" pitchFamily="49" charset="0"/>
              </a:rPr>
              <a:t> </a:t>
            </a:r>
            <a:r>
              <a:rPr lang="en-US" sz="900" dirty="0" smtClean="0">
                <a:solidFill>
                  <a:srgbClr val="0000CF"/>
                </a:solidFill>
                <a:latin typeface="Monaco" panose="020B0509030404040204" pitchFamily="49" charset="0"/>
              </a:rPr>
              <a:t>3</a:t>
            </a:r>
            <a:r>
              <a:rPr lang="en-US" sz="900" dirty="0" smtClean="0">
                <a:solidFill>
                  <a:srgbClr val="000000"/>
                </a:solidFill>
                <a:latin typeface="Monaco" panose="020B0509030404040204" pitchFamily="49" charset="0"/>
              </a:rPr>
              <a:t>)</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 f, x); </a:t>
            </a:r>
            <a:endParaRPr lang="en-US" sz="900" dirty="0" smtClean="0">
              <a:solidFill>
                <a:srgbClr val="000000"/>
              </a:solidFill>
              <a:latin typeface="Monaco" panose="020B0509030404040204" pitchFamily="49" charset="0"/>
            </a:endParaRP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else</a:t>
            </a:r>
            <a:r>
              <a:rPr lang="en-US" sz="900" dirty="0" smtClean="0">
                <a:solidFill>
                  <a:srgbClr val="000000"/>
                </a:solidFill>
                <a:latin typeface="Monaco" panose="020B0509030404040204" pitchFamily="49" charset="0"/>
              </a:rPr>
              <a:t> </a:t>
            </a:r>
          </a:p>
          <a:p>
            <a:pPr>
              <a:lnSpc>
                <a:spcPct val="150000"/>
              </a:lnSpc>
            </a:pPr>
            <a:r>
              <a:rPr lang="en-US" sz="900" dirty="0">
                <a:solidFill>
                  <a:srgbClr val="000000"/>
                </a:solidFill>
                <a:latin typeface="Monaco" panose="020B0509030404040204" pitchFamily="49" charset="0"/>
              </a:rPr>
              <a:t> </a:t>
            </a:r>
            <a:r>
              <a:rPr lang="en-US" sz="900" dirty="0" smtClean="0">
                <a:solidFill>
                  <a:srgbClr val="000000"/>
                </a:solidFill>
                <a:latin typeface="Monaco" panose="020B0509030404040204" pitchFamily="49" charset="0"/>
              </a:rPr>
              <a:t>   </a:t>
            </a:r>
            <a:r>
              <a:rPr lang="en-US" sz="900" dirty="0" smtClean="0">
                <a:solidFill>
                  <a:srgbClr val="204A87"/>
                </a:solidFill>
                <a:latin typeface="Monaco" panose="020B0509030404040204" pitchFamily="49" charset="0"/>
              </a:rPr>
              <a:t>return</a:t>
            </a:r>
            <a:r>
              <a:rPr lang="en-US" sz="900" dirty="0" smtClean="0">
                <a:solidFill>
                  <a:srgbClr val="000000"/>
                </a:solidFill>
                <a:latin typeface="Monaco" panose="020B0509030404040204" pitchFamily="49" charset="0"/>
              </a:rPr>
              <a:t> </a:t>
            </a:r>
            <a:r>
              <a:rPr lang="en-US" sz="900" dirty="0">
                <a:solidFill>
                  <a:srgbClr val="000000"/>
                </a:solidFill>
                <a:latin typeface="Monaco" panose="020B0509030404040204" pitchFamily="49" charset="0"/>
              </a:rPr>
              <a:t>reduce(</a:t>
            </a:r>
            <a:r>
              <a:rPr lang="en-US" sz="900" dirty="0" err="1">
                <a:solidFill>
                  <a:srgbClr val="000000"/>
                </a:solidFill>
                <a:latin typeface="Monaco" panose="020B0509030404040204" pitchFamily="49" charset="0"/>
              </a:rPr>
              <a:t>a.slice</a:t>
            </a:r>
            <a:r>
              <a:rPr lang="en-US" sz="900" dirty="0">
                <a:solidFill>
                  <a:srgbClr val="000000"/>
                </a:solidFill>
                <a:latin typeface="Monaco" panose="020B0509030404040204" pitchFamily="49" charset="0"/>
              </a:rPr>
              <a:t>(</a:t>
            </a:r>
            <a:r>
              <a:rPr lang="en-US" sz="900" dirty="0">
                <a:solidFill>
                  <a:srgbClr val="0000CF"/>
                </a:solidFill>
                <a:latin typeface="Monaco" panose="020B0509030404040204" pitchFamily="49" charset="0"/>
              </a:rPr>
              <a:t>1</a:t>
            </a:r>
            <a:r>
              <a:rPr lang="en-US" sz="900" dirty="0">
                <a:solidFill>
                  <a:srgbClr val="000000"/>
                </a:solidFill>
                <a:latin typeface="Monaco" panose="020B0509030404040204" pitchFamily="49" charset="0"/>
              </a:rPr>
              <a:t>), f, a[</a:t>
            </a:r>
            <a:r>
              <a:rPr lang="en-US" sz="900" dirty="0">
                <a:solidFill>
                  <a:srgbClr val="0000CF"/>
                </a:solidFill>
                <a:latin typeface="Monaco" panose="020B0509030404040204" pitchFamily="49" charset="0"/>
              </a:rPr>
              <a:t>0</a:t>
            </a:r>
            <a:r>
              <a:rPr lang="en-US" sz="900" dirty="0">
                <a:solidFill>
                  <a:srgbClr val="000000"/>
                </a:solidFill>
                <a:latin typeface="Monaco" panose="020B0509030404040204" pitchFamily="49" charset="0"/>
              </a:rPr>
              <a:t>]); </a:t>
            </a:r>
            <a:endParaRPr lang="en-US" sz="900" dirty="0" smtClean="0">
              <a:solidFill>
                <a:srgbClr val="000000"/>
              </a:solidFill>
              <a:latin typeface="Monaco" panose="020B0509030404040204" pitchFamily="49" charset="0"/>
            </a:endParaRPr>
          </a:p>
          <a:p>
            <a:pPr>
              <a:lnSpc>
                <a:spcPct val="150000"/>
              </a:lnSpc>
            </a:pPr>
            <a:r>
              <a:rPr lang="en-US" sz="900" dirty="0" smtClean="0">
                <a:solidFill>
                  <a:srgbClr val="000000"/>
                </a:solidFill>
                <a:latin typeface="Monaco" panose="020B0509030404040204" pitchFamily="49" charset="0"/>
              </a:rPr>
              <a:t>}</a:t>
            </a:r>
            <a:r>
              <a:rPr lang="en-US" sz="900" dirty="0" smtClean="0">
                <a:latin typeface="Monaco" panose="020B0509030404040204" pitchFamily="49" charset="0"/>
              </a:rPr>
              <a:t> </a:t>
            </a:r>
            <a:endParaRPr lang="en-US" sz="900" dirty="0">
              <a:latin typeface="Monaco" panose="020B0509030404040204" pitchFamily="49" charset="0"/>
            </a:endParaRPr>
          </a:p>
        </p:txBody>
      </p:sp>
      <p:sp>
        <p:nvSpPr>
          <p:cNvPr id="16" name="Bent Arrow 15"/>
          <p:cNvSpPr/>
          <p:nvPr/>
        </p:nvSpPr>
        <p:spPr>
          <a:xfrm rot="5400000">
            <a:off x="6829771" y="2938813"/>
            <a:ext cx="757881" cy="634313"/>
          </a:xfrm>
          <a:prstGeom prst="bentArrow">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5400000" flipV="1">
            <a:off x="1514555" y="2897020"/>
            <a:ext cx="757881" cy="717899"/>
          </a:xfrm>
          <a:prstGeom prst="bentArrow">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B3341D22-68D9-4150-ABE5-D5C1D0E569AF}" type="slidenum">
              <a:rPr lang="en-US" smtClean="0"/>
              <a:t>61</a:t>
            </a:fld>
            <a:endParaRPr lang="en-US"/>
          </a:p>
        </p:txBody>
      </p:sp>
      <p:sp>
        <p:nvSpPr>
          <p:cNvPr id="22" name="Rectangle 21"/>
          <p:cNvSpPr/>
          <p:nvPr/>
        </p:nvSpPr>
        <p:spPr>
          <a:xfrm>
            <a:off x="0" y="832012"/>
            <a:ext cx="9144000" cy="461665"/>
          </a:xfrm>
          <a:prstGeom prst="rect">
            <a:avLst/>
          </a:prstGeom>
        </p:spPr>
        <p:txBody>
          <a:bodyPr wrap="square">
            <a:spAutoFit/>
          </a:bodyPr>
          <a:lstStyle/>
          <a:p>
            <a:pPr algn="ctr">
              <a:spcBef>
                <a:spcPts val="0"/>
              </a:spcBef>
            </a:pPr>
            <a:r>
              <a:rPr lang="en-US" sz="2400" dirty="0" smtClean="0">
                <a:ea typeface="Calibri"/>
                <a:cs typeface="Calibri"/>
                <a:sym typeface="Calibri"/>
              </a:rPr>
              <a:t>Two-Phased Typing [ECOOP’15]</a:t>
            </a:r>
            <a:endParaRPr lang="en" sz="2400" dirty="0">
              <a:ea typeface="Calibri"/>
              <a:cs typeface="Calibri"/>
              <a:sym typeface="Calibri"/>
            </a:endParaRPr>
          </a:p>
        </p:txBody>
      </p:sp>
    </p:spTree>
    <p:extLst>
      <p:ext uri="{BB962C8B-B14F-4D97-AF65-F5344CB8AC3E}">
        <p14:creationId xmlns:p14="http://schemas.microsoft.com/office/powerpoint/2010/main" val="31667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animBg="1"/>
      <p:bldP spid="2" grpId="0" animBg="1"/>
      <p:bldP spid="5" grpId="0" animBg="1"/>
      <p:bldP spid="9" grpId="0"/>
      <p:bldP spid="19" grpId="0" animBg="1"/>
      <p:bldP spid="13" grpId="0" animBg="1"/>
      <p:bldP spid="11" grpId="0" animBg="1"/>
      <p:bldP spid="20" grpId="0" animBg="1"/>
      <p:bldP spid="14" grpId="0" animBg="1"/>
      <p:bldP spid="12" grpId="0" animBg="1"/>
      <p:bldP spid="16" grpId="0" animBg="1"/>
      <p:bldP spid="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How do we check overloaded functions?</a:t>
            </a:r>
            <a:endParaRPr lang="en" sz="3200" dirty="0">
              <a:ea typeface="Calibri"/>
              <a:cs typeface="Calibri"/>
              <a:sym typeface="Calibri"/>
            </a:endParaRPr>
          </a:p>
        </p:txBody>
      </p:sp>
      <p:sp>
        <p:nvSpPr>
          <p:cNvPr id="4" name="Rectangle 3"/>
          <p:cNvSpPr/>
          <p:nvPr/>
        </p:nvSpPr>
        <p:spPr>
          <a:xfrm>
            <a:off x="0" y="5463316"/>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Phase 1b. Check body under clone signature</a:t>
            </a:r>
          </a:p>
        </p:txBody>
      </p:sp>
      <p:sp>
        <p:nvSpPr>
          <p:cNvPr id="5" name="Rectangle 4"/>
          <p:cNvSpPr/>
          <p:nvPr/>
        </p:nvSpPr>
        <p:spPr>
          <a:xfrm>
            <a:off x="566004" y="1231174"/>
            <a:ext cx="8011992" cy="3046988"/>
          </a:xfrm>
          <a:prstGeom prst="rect">
            <a:avLst/>
          </a:prstGeom>
        </p:spPr>
        <p:txBody>
          <a:bodyPr wrap="square">
            <a:spAutoFit/>
          </a:bodyPr>
          <a:lstStyle/>
          <a:p>
            <a:pPr lvl="0">
              <a:lnSpc>
                <a:spcPct val="150000"/>
              </a:lnSpc>
            </a:pPr>
            <a:endParaRPr lang="en-US" sz="1600" dirty="0" smtClean="0">
              <a:solidFill>
                <a:srgbClr val="204A87"/>
              </a:solidFill>
              <a:latin typeface="Monaco" panose="020B0509030404040204" pitchFamily="49" charset="0"/>
            </a:endParaRPr>
          </a:p>
          <a:p>
            <a:pPr lvl="0">
              <a:lnSpc>
                <a:spcPct val="150000"/>
              </a:lnSpc>
            </a:pPr>
            <a:endParaRPr lang="en-US" sz="1600" dirty="0">
              <a:solidFill>
                <a:srgbClr val="204A87"/>
              </a:solidFill>
              <a:latin typeface="Monaco" panose="020B0509030404040204" pitchFamily="49" charset="0"/>
            </a:endParaRPr>
          </a:p>
          <a:p>
            <a:pPr lvl="0">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reduce#1</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&gt;</a:t>
            </a:r>
            <a:r>
              <a:rPr lang="en-US" sz="1600" dirty="0" smtClean="0">
                <a:solidFill>
                  <a:srgbClr val="000000"/>
                </a:solidFill>
                <a:latin typeface="Monaco" panose="020B0509030404040204" pitchFamily="49" charset="0"/>
              </a:rPr>
              <a:t>(</a:t>
            </a:r>
            <a:r>
              <a:rPr lang="en-US" sz="1600" dirty="0">
                <a:solidFill>
                  <a:srgbClr val="000000"/>
                </a:solidFill>
                <a:latin typeface="Monaco" panose="020B0509030404040204" pitchFamily="49" charset="0"/>
              </a:rPr>
              <a:t>a: </a:t>
            </a:r>
            <a:r>
              <a:rPr lang="en-US" sz="1600" dirty="0">
                <a:solidFill>
                  <a:srgbClr val="204A87"/>
                </a:solidFill>
                <a:latin typeface="Monaco" panose="020B0509030404040204" pitchFamily="49" charset="0"/>
              </a:rPr>
              <a:t>A</a:t>
            </a:r>
            <a:r>
              <a:rPr lang="en-US" sz="1600" dirty="0">
                <a:solidFill>
                  <a:srgbClr val="000000"/>
                </a:solidFill>
                <a:latin typeface="Monaco" panose="020B0509030404040204" pitchFamily="49" charset="0"/>
              </a:rPr>
              <a:t>[]</a:t>
            </a:r>
            <a:r>
              <a:rPr lang="en-US" sz="1600" baseline="30000" dirty="0">
                <a:latin typeface="Monaco" panose="020B0509030404040204" pitchFamily="49" charset="0"/>
              </a:rPr>
              <a:t>+</a:t>
            </a:r>
            <a:r>
              <a:rPr lang="en-US" sz="1600" dirty="0">
                <a:solidFill>
                  <a:srgbClr val="000000"/>
                </a:solidFill>
                <a:latin typeface="Monaco" panose="020B0509030404040204" pitchFamily="49" charset="0"/>
              </a:rPr>
              <a:t>, 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A,A,idx</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 {</a:t>
            </a:r>
            <a:endParaRPr lang="el-GR" sz="1600" dirty="0" smtClean="0">
              <a:solidFill>
                <a:srgbClr val="000000"/>
              </a:solidFill>
              <a:latin typeface="Monaco" panose="020B0509030404040204" pitchFamily="49" charset="0"/>
            </a:endParaRPr>
          </a:p>
          <a:p>
            <a:pPr>
              <a:lnSpc>
                <a:spcPct val="150000"/>
              </a:lnSpc>
            </a:pPr>
            <a:r>
              <a:rPr lang="en-US" sz="1600" dirty="0" smtClean="0">
                <a:solidFill>
                  <a:srgbClr val="204A87"/>
                </a:solidFill>
                <a:latin typeface="Monaco" panose="020B0509030404040204" pitchFamily="49" charset="0"/>
              </a:rPr>
              <a:t>  if</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err="1">
                <a:solidFill>
                  <a:srgbClr val="000000"/>
                </a:solidFill>
                <a:latin typeface="Monaco" panose="020B0509030404040204" pitchFamily="49" charset="0"/>
              </a:rPr>
              <a:t>arguments.length</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CF"/>
                </a:solidFill>
                <a:latin typeface="Monaco" panose="020B0509030404040204" pitchFamily="49" charset="0"/>
              </a:rPr>
              <a:t>3</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 f, x); </a:t>
            </a:r>
            <a:endParaRPr lang="en-US" sz="1600" dirty="0" smtClean="0">
              <a:solidFill>
                <a:srgbClr val="000000"/>
              </a:solidFill>
              <a:latin typeface="Monaco" panose="020B0509030404040204" pitchFamily="49" charset="0"/>
            </a:endParaRP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else</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err="1">
                <a:solidFill>
                  <a:srgbClr val="000000"/>
                </a:solidFill>
                <a:latin typeface="Monaco" panose="020B0509030404040204" pitchFamily="49" charset="0"/>
              </a:rPr>
              <a:t>a.slice</a:t>
            </a:r>
            <a:r>
              <a:rPr lang="en-US" sz="1600" dirty="0">
                <a:solidFill>
                  <a:srgbClr val="000000"/>
                </a:solidFill>
                <a:latin typeface="Monaco" panose="020B0509030404040204" pitchFamily="49" charset="0"/>
              </a:rPr>
              <a:t>(</a:t>
            </a:r>
            <a:r>
              <a:rPr lang="en-US" sz="1600" dirty="0">
                <a:solidFill>
                  <a:srgbClr val="0000CF"/>
                </a:solidFill>
                <a:latin typeface="Monaco" panose="020B0509030404040204" pitchFamily="49" charset="0"/>
              </a:rPr>
              <a:t>1</a:t>
            </a:r>
            <a:r>
              <a:rPr lang="en-US" sz="1600" dirty="0">
                <a:solidFill>
                  <a:srgbClr val="000000"/>
                </a:solidFill>
                <a:latin typeface="Monaco" panose="020B0509030404040204" pitchFamily="49" charset="0"/>
              </a:rPr>
              <a:t>), f, a[</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2" name="Rounded Rectangular Callout 1"/>
          <p:cNvSpPr/>
          <p:nvPr/>
        </p:nvSpPr>
        <p:spPr>
          <a:xfrm>
            <a:off x="4914901" y="2593731"/>
            <a:ext cx="3130062" cy="773723"/>
          </a:xfrm>
          <a:prstGeom prst="wedgeRoundRectCallout">
            <a:avLst>
              <a:gd name="adj1" fmla="val -76135"/>
              <a:gd name="adj2" fmla="val -2557"/>
              <a:gd name="adj3" fmla="val 16667"/>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Error</a:t>
            </a:r>
            <a:r>
              <a:rPr lang="en-US" dirty="0" smtClean="0"/>
              <a:t>: expecting type </a:t>
            </a:r>
            <a:r>
              <a:rPr lang="en-US" sz="1600" dirty="0" smtClean="0">
                <a:latin typeface="Monaco" panose="020B0509030404040204" pitchFamily="49" charset="0"/>
              </a:rPr>
              <a:t>A</a:t>
            </a:r>
            <a:r>
              <a:rPr lang="en-US" dirty="0" smtClean="0"/>
              <a:t>, passed </a:t>
            </a:r>
            <a:r>
              <a:rPr lang="en-US" sz="1600" dirty="0" smtClean="0">
                <a:latin typeface="Monaco" panose="020B0509030404040204" pitchFamily="49" charset="0"/>
              </a:rPr>
              <a:t>x</a:t>
            </a:r>
            <a:r>
              <a:rPr lang="en-US" dirty="0" smtClean="0"/>
              <a:t> of type </a:t>
            </a:r>
            <a:r>
              <a:rPr lang="en-US" sz="1600" dirty="0" smtClean="0">
                <a:latin typeface="Monaco" panose="020B0509030404040204" pitchFamily="49" charset="0"/>
              </a:rPr>
              <a:t>undefined</a:t>
            </a:r>
            <a:endParaRPr lang="en-US" dirty="0">
              <a:latin typeface="Monaco" panose="020B0509030404040204" pitchFamily="49" charset="0"/>
            </a:endParaRPr>
          </a:p>
        </p:txBody>
      </p:sp>
      <p:sp>
        <p:nvSpPr>
          <p:cNvPr id="6" name="Slide Number Placeholder 5"/>
          <p:cNvSpPr>
            <a:spLocks noGrp="1"/>
          </p:cNvSpPr>
          <p:nvPr>
            <p:ph type="sldNum" sz="quarter" idx="12"/>
          </p:nvPr>
        </p:nvSpPr>
        <p:spPr/>
        <p:txBody>
          <a:bodyPr/>
          <a:lstStyle/>
          <a:p>
            <a:fld id="{B3341D22-68D9-4150-ABE5-D5C1D0E569AF}" type="slidenum">
              <a:rPr lang="en-US" smtClean="0"/>
              <a:t>62</a:t>
            </a:fld>
            <a:endParaRPr lang="en-US"/>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1997075" y="3071813"/>
            <a:ext cx="427575" cy="74656"/>
          </a:xfrm>
          <a:prstGeom prst="rect">
            <a:avLst/>
          </a:prstGeom>
        </p:spPr>
      </p:pic>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9" r="-1" b="1"/>
          <a:stretch/>
        </p:blipFill>
        <p:spPr>
          <a:xfrm>
            <a:off x="2422526" y="3074194"/>
            <a:ext cx="412238" cy="72274"/>
          </a:xfrm>
          <a:prstGeom prst="rect">
            <a:avLst/>
          </a:prstGeom>
        </p:spPr>
      </p:pic>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8" r="70935" b="-2068"/>
          <a:stretch/>
        </p:blipFill>
        <p:spPr>
          <a:xfrm>
            <a:off x="2832699" y="3071813"/>
            <a:ext cx="108939" cy="73818"/>
          </a:xfrm>
          <a:prstGeom prst="rect">
            <a:avLst/>
          </a:prstGeom>
        </p:spPr>
      </p:pic>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934238" y="3067051"/>
            <a:ext cx="427575" cy="74656"/>
          </a:xfrm>
          <a:prstGeom prst="rect">
            <a:avLst/>
          </a:prstGeom>
        </p:spPr>
      </p:pic>
      <p:pic>
        <p:nvPicPr>
          <p:cNvPr id="11" name="Picture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9" r="-1" b="1"/>
          <a:stretch/>
        </p:blipFill>
        <p:spPr>
          <a:xfrm>
            <a:off x="3359689" y="3069432"/>
            <a:ext cx="412238" cy="72274"/>
          </a:xfrm>
          <a:prstGeom prst="rect">
            <a:avLst/>
          </a:prstGeom>
        </p:spPr>
      </p:pic>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Lst>
          </a:blip>
          <a:srcRect l="3586" t="3188" r="70935" b="-2068"/>
          <a:stretch/>
        </p:blipFill>
        <p:spPr>
          <a:xfrm>
            <a:off x="3769862" y="3067051"/>
            <a:ext cx="108939" cy="73818"/>
          </a:xfrm>
          <a:prstGeom prst="rect">
            <a:avLst/>
          </a:prstGeom>
        </p:spPr>
      </p:pic>
      <p:sp>
        <p:nvSpPr>
          <p:cNvPr id="14" name="Rectangle 13"/>
          <p:cNvSpPr/>
          <p:nvPr/>
        </p:nvSpPr>
        <p:spPr>
          <a:xfrm>
            <a:off x="0" y="832012"/>
            <a:ext cx="9144000" cy="461665"/>
          </a:xfrm>
          <a:prstGeom prst="rect">
            <a:avLst/>
          </a:prstGeom>
        </p:spPr>
        <p:txBody>
          <a:bodyPr wrap="square">
            <a:spAutoFit/>
          </a:bodyPr>
          <a:lstStyle/>
          <a:p>
            <a:pPr algn="ctr">
              <a:spcBef>
                <a:spcPts val="0"/>
              </a:spcBef>
            </a:pPr>
            <a:r>
              <a:rPr lang="en-US" sz="2400" dirty="0" smtClean="0">
                <a:ea typeface="Calibri"/>
                <a:cs typeface="Calibri"/>
                <a:sym typeface="Calibri"/>
              </a:rPr>
              <a:t>Two-Phased Typing [ECOOP’15]</a:t>
            </a:r>
            <a:endParaRPr lang="en" sz="2400" dirty="0">
              <a:ea typeface="Calibri"/>
              <a:cs typeface="Calibri"/>
              <a:sym typeface="Calibri"/>
            </a:endParaRPr>
          </a:p>
        </p:txBody>
      </p:sp>
      <p:sp>
        <p:nvSpPr>
          <p:cNvPr id="18" name="Rectangle 17"/>
          <p:cNvSpPr/>
          <p:nvPr/>
        </p:nvSpPr>
        <p:spPr>
          <a:xfrm>
            <a:off x="0" y="4509638"/>
            <a:ext cx="9144000" cy="461665"/>
          </a:xfrm>
          <a:prstGeom prst="rect">
            <a:avLst/>
          </a:prstGeom>
        </p:spPr>
        <p:txBody>
          <a:bodyPr wrap="square">
            <a:spAutoFit/>
          </a:bodyPr>
          <a:lstStyle/>
          <a:p>
            <a:pPr algn="ctr"/>
            <a:r>
              <a:rPr lang="en-US" sz="2400" dirty="0" smtClean="0"/>
              <a:t>Value- and path-insensitive type-checking</a:t>
            </a:r>
            <a:endParaRPr lang="en-US" sz="2400" dirty="0"/>
          </a:p>
        </p:txBody>
      </p:sp>
    </p:spTree>
    <p:extLst>
      <p:ext uri="{BB962C8B-B14F-4D97-AF65-F5344CB8AC3E}">
        <p14:creationId xmlns:p14="http://schemas.microsoft.com/office/powerpoint/2010/main" val="109788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937545" y="2754668"/>
            <a:ext cx="1807978" cy="366601"/>
          </a:xfrm>
          <a:prstGeom prst="roundRect">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How do we check overloaded functions?</a:t>
            </a:r>
            <a:endParaRPr lang="en" sz="3200" dirty="0">
              <a:ea typeface="Calibri"/>
              <a:cs typeface="Calibri"/>
              <a:sym typeface="Calibri"/>
            </a:endParaRPr>
          </a:p>
        </p:txBody>
      </p:sp>
      <p:sp>
        <p:nvSpPr>
          <p:cNvPr id="5" name="Rectangle 4"/>
          <p:cNvSpPr/>
          <p:nvPr/>
        </p:nvSpPr>
        <p:spPr>
          <a:xfrm>
            <a:off x="566004" y="1231174"/>
            <a:ext cx="8011992" cy="3046988"/>
          </a:xfrm>
          <a:prstGeom prst="rect">
            <a:avLst/>
          </a:prstGeom>
        </p:spPr>
        <p:txBody>
          <a:bodyPr wrap="square">
            <a:spAutoFit/>
          </a:bodyPr>
          <a:lstStyle/>
          <a:p>
            <a:pPr lvl="0">
              <a:lnSpc>
                <a:spcPct val="150000"/>
              </a:lnSpc>
            </a:pPr>
            <a:endParaRPr lang="en-US" sz="1600" dirty="0" smtClean="0">
              <a:solidFill>
                <a:srgbClr val="204A87"/>
              </a:solidFill>
              <a:latin typeface="Monaco" panose="020B0509030404040204" pitchFamily="49" charset="0"/>
            </a:endParaRPr>
          </a:p>
          <a:p>
            <a:pPr lvl="0">
              <a:lnSpc>
                <a:spcPct val="150000"/>
              </a:lnSpc>
            </a:pPr>
            <a:endParaRPr lang="en-US" sz="1600" dirty="0">
              <a:solidFill>
                <a:srgbClr val="204A87"/>
              </a:solidFill>
              <a:latin typeface="Monaco" panose="020B0509030404040204" pitchFamily="49" charset="0"/>
            </a:endParaRPr>
          </a:p>
          <a:p>
            <a:pPr lvl="0">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reduce#1</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&gt;</a:t>
            </a:r>
            <a:r>
              <a:rPr lang="en-US" sz="1600" dirty="0" smtClean="0">
                <a:solidFill>
                  <a:srgbClr val="000000"/>
                </a:solidFill>
                <a:latin typeface="Monaco" panose="020B0509030404040204" pitchFamily="49" charset="0"/>
              </a:rPr>
              <a:t>(</a:t>
            </a:r>
            <a:r>
              <a:rPr lang="en-US" sz="1600" dirty="0">
                <a:solidFill>
                  <a:srgbClr val="000000"/>
                </a:solidFill>
                <a:latin typeface="Monaco" panose="020B0509030404040204" pitchFamily="49" charset="0"/>
              </a:rPr>
              <a:t>a: </a:t>
            </a:r>
            <a:r>
              <a:rPr lang="en-US" sz="1600" dirty="0">
                <a:solidFill>
                  <a:srgbClr val="204A87"/>
                </a:solidFill>
                <a:latin typeface="Monaco" panose="020B0509030404040204" pitchFamily="49" charset="0"/>
              </a:rPr>
              <a:t>A</a:t>
            </a:r>
            <a:r>
              <a:rPr lang="en-US" sz="1600" dirty="0">
                <a:solidFill>
                  <a:srgbClr val="000000"/>
                </a:solidFill>
                <a:latin typeface="Monaco" panose="020B0509030404040204" pitchFamily="49" charset="0"/>
              </a:rPr>
              <a:t>[]</a:t>
            </a:r>
            <a:r>
              <a:rPr lang="en-US" sz="1600" baseline="30000" dirty="0">
                <a:latin typeface="Monaco" panose="020B0509030404040204" pitchFamily="49" charset="0"/>
              </a:rPr>
              <a:t>+</a:t>
            </a:r>
            <a:r>
              <a:rPr lang="en-US" sz="1600" dirty="0">
                <a:solidFill>
                  <a:srgbClr val="000000"/>
                </a:solidFill>
                <a:latin typeface="Monaco" panose="020B0509030404040204" pitchFamily="49" charset="0"/>
              </a:rPr>
              <a:t>, 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A,A,idx</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 {</a:t>
            </a:r>
            <a:endParaRPr lang="el-GR" sz="1600" dirty="0" smtClean="0">
              <a:solidFill>
                <a:srgbClr val="000000"/>
              </a:solidFill>
              <a:latin typeface="Monaco" panose="020B0509030404040204" pitchFamily="49" charset="0"/>
            </a:endParaRPr>
          </a:p>
          <a:p>
            <a:pPr>
              <a:lnSpc>
                <a:spcPct val="150000"/>
              </a:lnSpc>
            </a:pPr>
            <a:r>
              <a:rPr lang="en-US" sz="1600" dirty="0" smtClean="0">
                <a:solidFill>
                  <a:srgbClr val="204A87"/>
                </a:solidFill>
                <a:latin typeface="Monaco" panose="020B0509030404040204" pitchFamily="49" charset="0"/>
              </a:rPr>
              <a:t>  if</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err="1">
                <a:solidFill>
                  <a:srgbClr val="000000"/>
                </a:solidFill>
                <a:latin typeface="Monaco" panose="020B0509030404040204" pitchFamily="49" charset="0"/>
              </a:rPr>
              <a:t>arguments.length</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CF"/>
                </a:solidFill>
                <a:latin typeface="Monaco" panose="020B0509030404040204" pitchFamily="49" charset="0"/>
              </a:rPr>
              <a:t>3</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assert(</a:t>
            </a:r>
            <a:r>
              <a:rPr lang="en-US" sz="1600" dirty="0">
                <a:solidFill>
                  <a:srgbClr val="204A87"/>
                </a:solidFill>
                <a:latin typeface="Monaco" panose="020B0509030404040204" pitchFamily="49" charset="0"/>
              </a:rPr>
              <a:t>false</a:t>
            </a:r>
            <a:r>
              <a:rPr lang="en-US" sz="700" dirty="0"/>
              <a:t> </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else</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err="1">
                <a:solidFill>
                  <a:srgbClr val="000000"/>
                </a:solidFill>
                <a:latin typeface="Monaco" panose="020B0509030404040204" pitchFamily="49" charset="0"/>
              </a:rPr>
              <a:t>a.slice</a:t>
            </a:r>
            <a:r>
              <a:rPr lang="en-US" sz="1600" dirty="0">
                <a:solidFill>
                  <a:srgbClr val="000000"/>
                </a:solidFill>
                <a:latin typeface="Monaco" panose="020B0509030404040204" pitchFamily="49" charset="0"/>
              </a:rPr>
              <a:t>(</a:t>
            </a:r>
            <a:r>
              <a:rPr lang="en-US" sz="1600" dirty="0">
                <a:solidFill>
                  <a:srgbClr val="0000CF"/>
                </a:solidFill>
                <a:latin typeface="Monaco" panose="020B0509030404040204" pitchFamily="49" charset="0"/>
              </a:rPr>
              <a:t>1</a:t>
            </a:r>
            <a:r>
              <a:rPr lang="en-US" sz="1600" dirty="0">
                <a:solidFill>
                  <a:srgbClr val="000000"/>
                </a:solidFill>
                <a:latin typeface="Monaco" panose="020B0509030404040204" pitchFamily="49" charset="0"/>
              </a:rPr>
              <a:t>), f, a[</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14" name="Rectangle 13"/>
          <p:cNvSpPr/>
          <p:nvPr/>
        </p:nvSpPr>
        <p:spPr>
          <a:xfrm>
            <a:off x="-1" y="4384155"/>
            <a:ext cx="9144001" cy="646331"/>
          </a:xfrm>
          <a:prstGeom prst="rect">
            <a:avLst/>
          </a:prstGeom>
        </p:spPr>
        <p:txBody>
          <a:bodyPr wrap="square">
            <a:spAutoFit/>
          </a:bodyPr>
          <a:lstStyle/>
          <a:p>
            <a:pPr algn="ctr">
              <a:lnSpc>
                <a:spcPct val="150000"/>
              </a:lnSpc>
              <a:spcBef>
                <a:spcPts val="0"/>
              </a:spcBef>
            </a:pPr>
            <a:r>
              <a:rPr lang="en-US" sz="2400" dirty="0" smtClean="0"/>
              <a:t>Replace errors with </a:t>
            </a:r>
            <a:r>
              <a:rPr lang="en-US" sz="2000" dirty="0" smtClean="0">
                <a:latin typeface="Monaco" panose="020B0509030404040204" pitchFamily="49" charset="0"/>
              </a:rPr>
              <a:t>assert(false)</a:t>
            </a:r>
            <a:r>
              <a:rPr lang="en-US" sz="2400" dirty="0" smtClean="0"/>
              <a:t>, trusting they </a:t>
            </a:r>
            <a:r>
              <a:rPr lang="en-US" sz="2400" dirty="0"/>
              <a:t>are indeed </a:t>
            </a:r>
            <a:r>
              <a:rPr lang="en-US" sz="2400" dirty="0" smtClean="0"/>
              <a:t>dead-code</a:t>
            </a:r>
            <a:endParaRPr lang="en" sz="2400" dirty="0">
              <a:ea typeface="Calibri"/>
              <a:cs typeface="Calibri"/>
              <a:sym typeface="Calibri"/>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63</a:t>
            </a:fld>
            <a:endParaRPr lang="en-US"/>
          </a:p>
        </p:txBody>
      </p:sp>
      <p:sp>
        <p:nvSpPr>
          <p:cNvPr id="9" name="Rectangle 8"/>
          <p:cNvSpPr/>
          <p:nvPr/>
        </p:nvSpPr>
        <p:spPr>
          <a:xfrm>
            <a:off x="0" y="832012"/>
            <a:ext cx="9144000" cy="461665"/>
          </a:xfrm>
          <a:prstGeom prst="rect">
            <a:avLst/>
          </a:prstGeom>
        </p:spPr>
        <p:txBody>
          <a:bodyPr wrap="square">
            <a:spAutoFit/>
          </a:bodyPr>
          <a:lstStyle/>
          <a:p>
            <a:pPr algn="ctr">
              <a:spcBef>
                <a:spcPts val="0"/>
              </a:spcBef>
            </a:pPr>
            <a:r>
              <a:rPr lang="en-US" sz="2400" dirty="0" smtClean="0">
                <a:ea typeface="Calibri"/>
                <a:cs typeface="Calibri"/>
                <a:sym typeface="Calibri"/>
              </a:rPr>
              <a:t>Two-Phased Typing [ECOOP’15]</a:t>
            </a:r>
            <a:endParaRPr lang="en" sz="2400" dirty="0">
              <a:ea typeface="Calibri"/>
              <a:cs typeface="Calibri"/>
              <a:sym typeface="Calibri"/>
            </a:endParaRPr>
          </a:p>
        </p:txBody>
      </p:sp>
      <p:sp>
        <p:nvSpPr>
          <p:cNvPr id="12" name="Rectangle 11"/>
          <p:cNvSpPr/>
          <p:nvPr/>
        </p:nvSpPr>
        <p:spPr>
          <a:xfrm>
            <a:off x="0" y="5463316"/>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Phase 1b. Check body under clone signature</a:t>
            </a:r>
          </a:p>
        </p:txBody>
      </p:sp>
    </p:spTree>
    <p:extLst>
      <p:ext uri="{BB962C8B-B14F-4D97-AF65-F5344CB8AC3E}">
        <p14:creationId xmlns:p14="http://schemas.microsoft.com/office/powerpoint/2010/main" val="57577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7069" y="2763729"/>
            <a:ext cx="1868794" cy="373472"/>
          </a:xfrm>
          <a:prstGeom prst="roundRect">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6004" y="1231174"/>
            <a:ext cx="8011992" cy="3046988"/>
          </a:xfrm>
          <a:prstGeom prst="rect">
            <a:avLst/>
          </a:prstGeom>
        </p:spPr>
        <p:txBody>
          <a:bodyPr wrap="square">
            <a:spAutoFit/>
          </a:bodyPr>
          <a:lstStyle/>
          <a:p>
            <a:pPr lvl="0">
              <a:lnSpc>
                <a:spcPct val="150000"/>
              </a:lnSpc>
            </a:pPr>
            <a:endParaRPr lang="en-US" sz="1600" dirty="0" smtClean="0">
              <a:solidFill>
                <a:srgbClr val="204A87"/>
              </a:solidFill>
              <a:latin typeface="Monaco" panose="020B0509030404040204" pitchFamily="49" charset="0"/>
            </a:endParaRPr>
          </a:p>
          <a:p>
            <a:pPr lvl="0">
              <a:lnSpc>
                <a:spcPct val="150000"/>
              </a:lnSpc>
            </a:pPr>
            <a:endParaRPr lang="en-US" sz="1600" dirty="0">
              <a:solidFill>
                <a:srgbClr val="204A87"/>
              </a:solidFill>
              <a:latin typeface="Monaco" panose="020B0509030404040204" pitchFamily="49" charset="0"/>
            </a:endParaRPr>
          </a:p>
          <a:p>
            <a:pPr lvl="0">
              <a:lnSpc>
                <a:spcPct val="150000"/>
              </a:lnSpc>
            </a:pPr>
            <a:r>
              <a:rPr lang="en-US" sz="1600" dirty="0" smtClean="0">
                <a:solidFill>
                  <a:srgbClr val="204A87"/>
                </a:solidFill>
                <a:latin typeface="Monaco" panose="020B0509030404040204" pitchFamily="49" charset="0"/>
              </a:rPr>
              <a:t>function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smtClean="0">
                <a:solidFill>
                  <a:srgbClr val="000000"/>
                </a:solidFill>
                <a:latin typeface="Monaco" panose="020B0509030404040204" pitchFamily="49" charset="0"/>
              </a:rPr>
              <a:t>reduce#1</a:t>
            </a:r>
            <a:r>
              <a:rPr lang="en-US" sz="1600" dirty="0" smtClean="0">
                <a:solidFill>
                  <a:srgbClr val="CE5C00"/>
                </a:solidFill>
                <a:latin typeface="Monaco" panose="020B0509030404040204" pitchFamily="49" charset="0"/>
              </a:rPr>
              <a:t>&lt;</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&gt;</a:t>
            </a:r>
            <a:r>
              <a:rPr lang="en-US" sz="1600" dirty="0" smtClean="0">
                <a:solidFill>
                  <a:srgbClr val="000000"/>
                </a:solidFill>
                <a:latin typeface="Monaco" panose="020B0509030404040204" pitchFamily="49" charset="0"/>
              </a:rPr>
              <a:t>(</a:t>
            </a:r>
            <a:r>
              <a:rPr lang="en-US" sz="1600" dirty="0">
                <a:solidFill>
                  <a:srgbClr val="000000"/>
                </a:solidFill>
                <a:latin typeface="Monaco" panose="020B0509030404040204" pitchFamily="49" charset="0"/>
              </a:rPr>
              <a:t>a: </a:t>
            </a:r>
            <a:r>
              <a:rPr lang="en-US" sz="1600" dirty="0">
                <a:solidFill>
                  <a:srgbClr val="204A87"/>
                </a:solidFill>
                <a:latin typeface="Monaco" panose="020B0509030404040204" pitchFamily="49" charset="0"/>
              </a:rPr>
              <a:t>A</a:t>
            </a:r>
            <a:r>
              <a:rPr lang="en-US" sz="1600" dirty="0">
                <a:solidFill>
                  <a:srgbClr val="000000"/>
                </a:solidFill>
                <a:latin typeface="Monaco" panose="020B0509030404040204" pitchFamily="49" charset="0"/>
              </a:rPr>
              <a:t>[]</a:t>
            </a:r>
            <a:r>
              <a:rPr lang="en-US" sz="1600" baseline="30000" dirty="0">
                <a:latin typeface="Monaco" panose="020B0509030404040204" pitchFamily="49" charset="0"/>
              </a:rPr>
              <a:t>+</a:t>
            </a:r>
            <a:r>
              <a:rPr lang="en-US" sz="1600" dirty="0">
                <a:solidFill>
                  <a:srgbClr val="000000"/>
                </a:solidFill>
                <a:latin typeface="Monaco" panose="020B0509030404040204" pitchFamily="49" charset="0"/>
              </a:rPr>
              <a:t>, f</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err="1">
                <a:solidFill>
                  <a:srgbClr val="000000"/>
                </a:solidFill>
                <a:latin typeface="Monaco" panose="020B0509030404040204" pitchFamily="49" charset="0"/>
              </a:rPr>
              <a:t>A,A,idx</a:t>
            </a:r>
            <a:r>
              <a:rPr lang="en-US" sz="1600" dirty="0">
                <a:solidFill>
                  <a:srgbClr val="CE5C00"/>
                </a:solidFill>
                <a:latin typeface="Monaco" panose="020B0509030404040204" pitchFamily="49" charset="0"/>
              </a:rPr>
              <a:t>&lt;</a:t>
            </a:r>
            <a:r>
              <a:rPr lang="en-US" sz="1600" dirty="0">
                <a:solidFill>
                  <a:srgbClr val="000000"/>
                </a:solidFill>
                <a:latin typeface="Monaco" panose="020B0509030404040204" pitchFamily="49" charset="0"/>
              </a:rPr>
              <a:t>a</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=&gt;</a:t>
            </a: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A)</a:t>
            </a:r>
            <a:r>
              <a:rPr lang="en-US" sz="1600" dirty="0" smtClean="0">
                <a:solidFill>
                  <a:srgbClr val="CE5C00"/>
                </a:solidFill>
                <a:latin typeface="Monaco" panose="020B0509030404040204" pitchFamily="49" charset="0"/>
              </a:rPr>
              <a:t>:</a:t>
            </a:r>
            <a:r>
              <a:rPr lang="en-US" sz="1600" dirty="0" smtClean="0">
                <a:solidFill>
                  <a:srgbClr val="000000"/>
                </a:solidFill>
                <a:latin typeface="Monaco" panose="020B0509030404040204" pitchFamily="49" charset="0"/>
              </a:rPr>
              <a:t> A {</a:t>
            </a:r>
            <a:endParaRPr lang="el-GR" sz="1600" dirty="0" smtClean="0">
              <a:solidFill>
                <a:srgbClr val="000000"/>
              </a:solidFill>
              <a:latin typeface="Monaco" panose="020B0509030404040204" pitchFamily="49" charset="0"/>
            </a:endParaRPr>
          </a:p>
          <a:p>
            <a:pPr>
              <a:lnSpc>
                <a:spcPct val="150000"/>
              </a:lnSpc>
            </a:pPr>
            <a:r>
              <a:rPr lang="en-US" sz="1600" dirty="0" smtClean="0">
                <a:solidFill>
                  <a:srgbClr val="204A87"/>
                </a:solidFill>
                <a:latin typeface="Monaco" panose="020B0509030404040204" pitchFamily="49" charset="0"/>
              </a:rPr>
              <a:t>  if</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a:t>
            </a:r>
            <a:r>
              <a:rPr lang="en-US" sz="1600" dirty="0" err="1">
                <a:solidFill>
                  <a:srgbClr val="000000"/>
                </a:solidFill>
                <a:latin typeface="Monaco" panose="020B0509030404040204" pitchFamily="49" charset="0"/>
              </a:rPr>
              <a:t>arguments.length</a:t>
            </a:r>
            <a:r>
              <a:rPr lang="en-US" sz="1600" dirty="0">
                <a:solidFill>
                  <a:srgbClr val="000000"/>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rgbClr val="000000"/>
                </a:solidFill>
                <a:latin typeface="Monaco" panose="020B0509030404040204" pitchFamily="49" charset="0"/>
              </a:rPr>
              <a:t> </a:t>
            </a:r>
            <a:r>
              <a:rPr lang="en-US" sz="1600" dirty="0" smtClean="0">
                <a:solidFill>
                  <a:srgbClr val="0000CF"/>
                </a:solidFill>
                <a:latin typeface="Monaco" panose="020B0509030404040204" pitchFamily="49" charset="0"/>
              </a:rPr>
              <a:t>3</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assert(</a:t>
            </a:r>
            <a:r>
              <a:rPr lang="en-US" sz="1600" dirty="0">
                <a:solidFill>
                  <a:srgbClr val="204A87"/>
                </a:solidFill>
                <a:latin typeface="Monaco" panose="020B0509030404040204" pitchFamily="49" charset="0"/>
              </a:rPr>
              <a:t>false</a:t>
            </a:r>
            <a:r>
              <a:rPr lang="en-US" sz="700" dirty="0"/>
              <a:t> </a:t>
            </a:r>
            <a:r>
              <a:rPr lang="en-US" sz="1600" dirty="0" smtClean="0">
                <a:solidFill>
                  <a:srgbClr val="000000"/>
                </a:solidFill>
                <a:latin typeface="Monaco" panose="020B0509030404040204" pitchFamily="49" charset="0"/>
              </a:rPr>
              <a:t>);</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else</a:t>
            </a:r>
            <a:r>
              <a:rPr lang="en-US" sz="1600" dirty="0" smtClean="0">
                <a:solidFill>
                  <a:srgbClr val="000000"/>
                </a:solidFill>
                <a:latin typeface="Monaco" panose="020B0509030404040204" pitchFamily="49" charset="0"/>
              </a:rPr>
              <a:t> </a:t>
            </a:r>
          </a:p>
          <a:p>
            <a:pPr>
              <a:lnSpc>
                <a:spcPct val="150000"/>
              </a:lnSpc>
            </a:pPr>
            <a:r>
              <a:rPr lang="en-US" sz="1600" dirty="0">
                <a:solidFill>
                  <a:srgbClr val="000000"/>
                </a:solidFill>
                <a:latin typeface="Monaco" panose="020B0509030404040204" pitchFamily="49" charset="0"/>
              </a:rPr>
              <a:t> </a:t>
            </a:r>
            <a:r>
              <a:rPr lang="en-US" sz="1600" dirty="0" smtClean="0">
                <a:solidFill>
                  <a:srgbClr val="000000"/>
                </a:solidFill>
                <a:latin typeface="Monaco" panose="020B0509030404040204" pitchFamily="49" charset="0"/>
              </a:rPr>
              <a:t>   </a:t>
            </a:r>
            <a:r>
              <a:rPr lang="en-US" sz="1600" dirty="0" smtClean="0">
                <a:solidFill>
                  <a:srgbClr val="204A87"/>
                </a:solidFill>
                <a:latin typeface="Monaco" panose="020B0509030404040204" pitchFamily="49" charset="0"/>
              </a:rPr>
              <a:t>return</a:t>
            </a:r>
            <a:r>
              <a:rPr lang="en-US" sz="1600" dirty="0" smtClean="0">
                <a:solidFill>
                  <a:srgbClr val="000000"/>
                </a:solidFill>
                <a:latin typeface="Monaco" panose="020B0509030404040204" pitchFamily="49" charset="0"/>
              </a:rPr>
              <a:t> </a:t>
            </a:r>
            <a:r>
              <a:rPr lang="en-US" sz="1600" dirty="0">
                <a:solidFill>
                  <a:srgbClr val="000000"/>
                </a:solidFill>
                <a:latin typeface="Monaco" panose="020B0509030404040204" pitchFamily="49" charset="0"/>
              </a:rPr>
              <a:t>reduce(</a:t>
            </a:r>
            <a:r>
              <a:rPr lang="en-US" sz="1600" dirty="0" err="1">
                <a:solidFill>
                  <a:srgbClr val="000000"/>
                </a:solidFill>
                <a:latin typeface="Monaco" panose="020B0509030404040204" pitchFamily="49" charset="0"/>
              </a:rPr>
              <a:t>a.slice</a:t>
            </a:r>
            <a:r>
              <a:rPr lang="en-US" sz="1600" dirty="0">
                <a:solidFill>
                  <a:srgbClr val="000000"/>
                </a:solidFill>
                <a:latin typeface="Monaco" panose="020B0509030404040204" pitchFamily="49" charset="0"/>
              </a:rPr>
              <a:t>(</a:t>
            </a:r>
            <a:r>
              <a:rPr lang="en-US" sz="1600" dirty="0">
                <a:solidFill>
                  <a:srgbClr val="0000CF"/>
                </a:solidFill>
                <a:latin typeface="Monaco" panose="020B0509030404040204" pitchFamily="49" charset="0"/>
              </a:rPr>
              <a:t>1</a:t>
            </a:r>
            <a:r>
              <a:rPr lang="en-US" sz="1600" dirty="0">
                <a:solidFill>
                  <a:srgbClr val="000000"/>
                </a:solidFill>
                <a:latin typeface="Monaco" panose="020B0509030404040204" pitchFamily="49" charset="0"/>
              </a:rPr>
              <a:t>), f, a[</a:t>
            </a:r>
            <a:r>
              <a:rPr lang="en-US" sz="1600" dirty="0">
                <a:solidFill>
                  <a:srgbClr val="0000CF"/>
                </a:solidFill>
                <a:latin typeface="Monaco" panose="020B0509030404040204" pitchFamily="49" charset="0"/>
              </a:rPr>
              <a:t>0</a:t>
            </a:r>
            <a:r>
              <a:rPr lang="en-US" sz="1600" dirty="0">
                <a:solidFill>
                  <a:srgbClr val="000000"/>
                </a:solidFill>
                <a:latin typeface="Monaco" panose="020B0509030404040204" pitchFamily="49" charset="0"/>
              </a:rPr>
              <a:t>]); </a:t>
            </a:r>
            <a:endParaRPr lang="en-US" sz="1600" dirty="0" smtClean="0">
              <a:solidFill>
                <a:srgbClr val="000000"/>
              </a:solidFill>
              <a:latin typeface="Monaco" panose="020B0509030404040204" pitchFamily="49" charset="0"/>
            </a:endParaRPr>
          </a:p>
          <a:p>
            <a:pPr>
              <a:lnSpc>
                <a:spcPct val="150000"/>
              </a:lnSpc>
            </a:pPr>
            <a:r>
              <a:rPr lang="en-US" sz="1600" dirty="0" smtClean="0">
                <a:solidFill>
                  <a:srgbClr val="000000"/>
                </a:solidFill>
                <a:latin typeface="Monaco" panose="020B0509030404040204" pitchFamily="49" charset="0"/>
              </a:rPr>
              <a:t>}</a:t>
            </a:r>
            <a:r>
              <a:rPr lang="en-US" sz="1600" dirty="0" smtClean="0">
                <a:latin typeface="Monaco" panose="020B0509030404040204" pitchFamily="49" charset="0"/>
              </a:rPr>
              <a:t> </a:t>
            </a:r>
            <a:endParaRPr lang="en-US" sz="1600" dirty="0">
              <a:latin typeface="Monaco" panose="020B0509030404040204" pitchFamily="49" charset="0"/>
            </a:endParaRPr>
          </a:p>
        </p:txBody>
      </p:sp>
      <p:sp>
        <p:nvSpPr>
          <p:cNvPr id="3" name="Rectangle 2"/>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How do we check overloaded functions?</a:t>
            </a:r>
            <a:endParaRPr lang="en" sz="3200" dirty="0">
              <a:ea typeface="Calibri"/>
              <a:cs typeface="Calibri"/>
              <a:sym typeface="Calibri"/>
            </a:endParaRPr>
          </a:p>
        </p:txBody>
      </p:sp>
      <p:sp>
        <p:nvSpPr>
          <p:cNvPr id="4" name="Rectangle 3"/>
          <p:cNvSpPr/>
          <p:nvPr/>
        </p:nvSpPr>
        <p:spPr>
          <a:xfrm>
            <a:off x="0" y="5463316"/>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Phase 2. Refinement Type Checking</a:t>
            </a:r>
          </a:p>
        </p:txBody>
      </p:sp>
      <p:sp>
        <p:nvSpPr>
          <p:cNvPr id="9" name="Rectangle 8"/>
          <p:cNvSpPr/>
          <p:nvPr/>
        </p:nvSpPr>
        <p:spPr>
          <a:xfrm>
            <a:off x="0" y="4383675"/>
            <a:ext cx="9144000" cy="589072"/>
          </a:xfrm>
          <a:prstGeom prst="rect">
            <a:avLst/>
          </a:prstGeom>
        </p:spPr>
        <p:txBody>
          <a:bodyPr wrap="square">
            <a:spAutoFit/>
          </a:bodyPr>
          <a:lstStyle/>
          <a:p>
            <a:pPr algn="ctr">
              <a:lnSpc>
                <a:spcPct val="150000"/>
              </a:lnSpc>
              <a:spcBef>
                <a:spcPts val="0"/>
              </a:spcBef>
            </a:pPr>
            <a:r>
              <a:rPr lang="en-US" sz="2400" dirty="0" smtClean="0"/>
              <a:t>Prove dead-code with flow- and path-sensitive analysis</a:t>
            </a:r>
            <a:endParaRPr lang="en" sz="2400" dirty="0">
              <a:ea typeface="Calibri"/>
              <a:cs typeface="Calibri"/>
              <a:sym typeface="Calibri"/>
            </a:endParaRPr>
          </a:p>
        </p:txBody>
      </p:sp>
      <p:sp>
        <p:nvSpPr>
          <p:cNvPr id="11" name="Rounded Rectangular Callout 10"/>
          <p:cNvSpPr/>
          <p:nvPr/>
        </p:nvSpPr>
        <p:spPr>
          <a:xfrm>
            <a:off x="1796903" y="1347105"/>
            <a:ext cx="5423012" cy="504981"/>
          </a:xfrm>
          <a:prstGeom prst="wedgeRoundRectCallout">
            <a:avLst>
              <a:gd name="adj1" fmla="val -36871"/>
              <a:gd name="adj2" fmla="val 92697"/>
              <a:gd name="adj3" fmla="val 16667"/>
            </a:avLst>
          </a:prstGeom>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accent1">
                    <a:lumMod val="75000"/>
                  </a:schemeClr>
                </a:solidFill>
              </a:rPr>
              <a:t>Signature implies: </a:t>
            </a:r>
            <a:r>
              <a:rPr lang="en-US" sz="2000" dirty="0" err="1" smtClean="0">
                <a:solidFill>
                  <a:schemeClr val="accent1">
                    <a:lumMod val="75000"/>
                  </a:schemeClr>
                </a:solidFill>
                <a:latin typeface="Monaco" panose="020B0509030404040204" pitchFamily="49" charset="0"/>
              </a:rPr>
              <a:t>arguments.length</a:t>
            </a:r>
            <a:r>
              <a:rPr lang="en-US" sz="2000" dirty="0" smtClean="0">
                <a:solidFill>
                  <a:schemeClr val="accent1">
                    <a:lumMod val="75000"/>
                  </a:schemeClr>
                </a:solidFill>
                <a:latin typeface="Monaco" panose="020B0509030404040204" pitchFamily="49" charset="0"/>
              </a:rPr>
              <a:t> = 2</a:t>
            </a:r>
            <a:endParaRPr lang="en-US" sz="2000" dirty="0">
              <a:solidFill>
                <a:schemeClr val="accent1">
                  <a:lumMod val="75000"/>
                </a:schemeClr>
              </a:solidFill>
              <a:latin typeface="Monaco" panose="020B0509030404040204" pitchFamily="49" charset="0"/>
            </a:endParaRPr>
          </a:p>
        </p:txBody>
      </p:sp>
      <p:sp>
        <p:nvSpPr>
          <p:cNvPr id="12" name="Rounded Rectangular Callout 11"/>
          <p:cNvSpPr/>
          <p:nvPr/>
        </p:nvSpPr>
        <p:spPr>
          <a:xfrm>
            <a:off x="5447934" y="2892602"/>
            <a:ext cx="3130062" cy="773723"/>
          </a:xfrm>
          <a:prstGeom prst="wedgeRoundRectCallout">
            <a:avLst>
              <a:gd name="adj1" fmla="val -80506"/>
              <a:gd name="adj2" fmla="val -68124"/>
              <a:gd name="adj3" fmla="val 16667"/>
            </a:avLst>
          </a:prstGeom>
          <a:ln w="28575">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accent6">
                    <a:lumMod val="75000"/>
                  </a:schemeClr>
                </a:solidFill>
              </a:rPr>
              <a:t>Condition makes branch’s environment inconsistent</a:t>
            </a:r>
            <a:endParaRPr lang="en-US" sz="2000" dirty="0">
              <a:solidFill>
                <a:schemeClr val="accent6">
                  <a:lumMod val="75000"/>
                </a:schemeClr>
              </a:solidFill>
              <a:latin typeface="Monaco" panose="020B05090304040402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8815" y="2947176"/>
            <a:ext cx="380049" cy="380049"/>
          </a:xfrm>
          <a:prstGeom prst="rect">
            <a:avLst/>
          </a:prstGeom>
        </p:spPr>
      </p:pic>
      <p:sp>
        <p:nvSpPr>
          <p:cNvPr id="6" name="Slide Number Placeholder 5"/>
          <p:cNvSpPr>
            <a:spLocks noGrp="1"/>
          </p:cNvSpPr>
          <p:nvPr>
            <p:ph type="sldNum" sz="quarter" idx="12"/>
          </p:nvPr>
        </p:nvSpPr>
        <p:spPr/>
        <p:txBody>
          <a:bodyPr/>
          <a:lstStyle/>
          <a:p>
            <a:fld id="{B3341D22-68D9-4150-ABE5-D5C1D0E569AF}" type="slidenum">
              <a:rPr lang="en-US" smtClean="0"/>
              <a:t>64</a:t>
            </a:fld>
            <a:endParaRPr lang="en-US"/>
          </a:p>
        </p:txBody>
      </p:sp>
      <p:sp>
        <p:nvSpPr>
          <p:cNvPr id="14" name="Rectangle 13"/>
          <p:cNvSpPr/>
          <p:nvPr/>
        </p:nvSpPr>
        <p:spPr>
          <a:xfrm>
            <a:off x="0" y="832012"/>
            <a:ext cx="9144000" cy="461665"/>
          </a:xfrm>
          <a:prstGeom prst="rect">
            <a:avLst/>
          </a:prstGeom>
        </p:spPr>
        <p:txBody>
          <a:bodyPr wrap="square">
            <a:spAutoFit/>
          </a:bodyPr>
          <a:lstStyle/>
          <a:p>
            <a:pPr algn="ctr">
              <a:spcBef>
                <a:spcPts val="0"/>
              </a:spcBef>
            </a:pPr>
            <a:r>
              <a:rPr lang="en-US" sz="2400" dirty="0" smtClean="0">
                <a:ea typeface="Calibri"/>
                <a:cs typeface="Calibri"/>
                <a:sym typeface="Calibri"/>
              </a:rPr>
              <a:t>Two-Phased Typing [ECOOP’15]</a:t>
            </a:r>
            <a:endParaRPr lang="en" sz="2400" dirty="0">
              <a:ea typeface="Calibri"/>
              <a:cs typeface="Calibri"/>
              <a:sym typeface="Calibri"/>
            </a:endParaRPr>
          </a:p>
        </p:txBody>
      </p:sp>
    </p:spTree>
    <p:extLst>
      <p:ext uri="{BB962C8B-B14F-4D97-AF65-F5344CB8AC3E}">
        <p14:creationId xmlns:p14="http://schemas.microsoft.com/office/powerpoint/2010/main" val="330429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Also in the paper…</a:t>
            </a:r>
            <a:endParaRPr lang="en" sz="3200" dirty="0">
              <a:ea typeface="Calibri"/>
              <a:cs typeface="Calibri"/>
              <a:sym typeface="Calibri"/>
            </a:endParaRPr>
          </a:p>
        </p:txBody>
      </p:sp>
      <p:sp>
        <p:nvSpPr>
          <p:cNvPr id="5" name="Rectangle 4"/>
          <p:cNvSpPr/>
          <p:nvPr/>
        </p:nvSpPr>
        <p:spPr>
          <a:xfrm>
            <a:off x="477257" y="940203"/>
            <a:ext cx="4309232" cy="3754874"/>
          </a:xfrm>
          <a:prstGeom prst="rect">
            <a:avLst/>
          </a:prstGeom>
        </p:spPr>
        <p:txBody>
          <a:bodyPr wrap="square">
            <a:spAutoFit/>
          </a:bodyPr>
          <a:lstStyle/>
          <a:p>
            <a:pPr eaLnBrk="0" fontAlgn="base" hangingPunct="0">
              <a:lnSpc>
                <a:spcPct val="150000"/>
              </a:lnSpc>
              <a:spcBef>
                <a:spcPct val="0"/>
              </a:spcBef>
              <a:spcAft>
                <a:spcPct val="0"/>
              </a:spcAft>
            </a:pPr>
            <a:r>
              <a:rPr lang="en-US" sz="2800" u="sng" dirty="0" smtClean="0"/>
              <a:t>Scaling to </a:t>
            </a:r>
            <a:r>
              <a:rPr lang="en-US" sz="2800" u="sng" dirty="0" err="1" smtClean="0"/>
              <a:t>TypeScript</a:t>
            </a:r>
            <a:endParaRPr lang="en-US" sz="2800" u="sng" dirty="0" smtClean="0"/>
          </a:p>
          <a:p>
            <a:pPr marL="342900" indent="-342900" eaLnBrk="0" fontAlgn="base" hangingPunct="0">
              <a:lnSpc>
                <a:spcPct val="150000"/>
              </a:lnSpc>
              <a:spcBef>
                <a:spcPct val="0"/>
              </a:spcBef>
              <a:spcAft>
                <a:spcPct val="0"/>
              </a:spcAft>
              <a:buFont typeface="Arial" panose="020B0604020202020204" pitchFamily="34" charset="0"/>
              <a:buChar char="•"/>
            </a:pPr>
            <a:r>
              <a:rPr lang="en-US" sz="2400" dirty="0" smtClean="0"/>
              <a:t>Type features</a:t>
            </a:r>
          </a:p>
          <a:p>
            <a:pPr lvl="1" eaLnBrk="0" fontAlgn="base" hangingPunct="0">
              <a:spcBef>
                <a:spcPct val="0"/>
              </a:spcBef>
              <a:spcAft>
                <a:spcPct val="0"/>
              </a:spcAft>
            </a:pPr>
            <a:r>
              <a:rPr lang="en-US" sz="2000" i="1" dirty="0" smtClean="0"/>
              <a:t>Object literal types</a:t>
            </a:r>
          </a:p>
          <a:p>
            <a:pPr lvl="1" eaLnBrk="0" fontAlgn="base" hangingPunct="0">
              <a:spcBef>
                <a:spcPct val="0"/>
              </a:spcBef>
              <a:spcAft>
                <a:spcPct val="0"/>
              </a:spcAft>
            </a:pPr>
            <a:r>
              <a:rPr lang="en-US" sz="2000" i="1" dirty="0" smtClean="0"/>
              <a:t>Interface types</a:t>
            </a:r>
          </a:p>
          <a:p>
            <a:pPr lvl="1" eaLnBrk="0" fontAlgn="base" hangingPunct="0">
              <a:spcBef>
                <a:spcPct val="0"/>
              </a:spcBef>
              <a:spcAft>
                <a:spcPct val="0"/>
              </a:spcAft>
            </a:pPr>
            <a:r>
              <a:rPr lang="en-US" sz="2000" i="1" dirty="0" smtClean="0"/>
              <a:t>Primitive types</a:t>
            </a:r>
          </a:p>
          <a:p>
            <a:pPr lvl="1" eaLnBrk="0" fontAlgn="base" hangingPunct="0">
              <a:spcBef>
                <a:spcPct val="0"/>
              </a:spcBef>
              <a:spcAft>
                <a:spcPct val="0"/>
              </a:spcAft>
            </a:pPr>
            <a:r>
              <a:rPr lang="en-US" sz="2000" i="1" dirty="0" smtClean="0"/>
              <a:t>Unsound features</a:t>
            </a:r>
          </a:p>
          <a:p>
            <a:pPr lvl="1" eaLnBrk="0" fontAlgn="base" hangingPunct="0">
              <a:spcBef>
                <a:spcPct val="0"/>
              </a:spcBef>
              <a:spcAft>
                <a:spcPct val="0"/>
              </a:spcAft>
            </a:pPr>
            <a:r>
              <a:rPr lang="en-US" sz="2000" i="1" dirty="0" smtClean="0"/>
              <a:t>Undefined &amp; null types</a:t>
            </a:r>
          </a:p>
          <a:p>
            <a:pPr lvl="1" eaLnBrk="0" fontAlgn="base" hangingPunct="0">
              <a:spcBef>
                <a:spcPct val="0"/>
              </a:spcBef>
              <a:spcAft>
                <a:spcPct val="0"/>
              </a:spcAft>
            </a:pPr>
            <a:r>
              <a:rPr lang="en-US" sz="2000" i="1" dirty="0" smtClean="0"/>
              <a:t>Co- &amp; Contra-variant subtyping</a:t>
            </a:r>
          </a:p>
          <a:p>
            <a:pPr lvl="1" eaLnBrk="0" fontAlgn="base" hangingPunct="0">
              <a:spcBef>
                <a:spcPct val="0"/>
              </a:spcBef>
              <a:spcAft>
                <a:spcPct val="0"/>
              </a:spcAft>
            </a:pPr>
            <a:r>
              <a:rPr lang="en-US" sz="2000" i="1" dirty="0" smtClean="0"/>
              <a:t>Unchecked overloads</a:t>
            </a:r>
          </a:p>
          <a:p>
            <a:pPr lvl="1" eaLnBrk="0" fontAlgn="base" hangingPunct="0">
              <a:spcBef>
                <a:spcPct val="0"/>
              </a:spcBef>
              <a:spcAft>
                <a:spcPct val="0"/>
              </a:spcAft>
            </a:pPr>
            <a:r>
              <a:rPr lang="en-US" sz="2000" dirty="0" smtClean="0">
                <a:latin typeface="Monaco" panose="020B0509030404040204" pitchFamily="49" charset="0"/>
              </a:rPr>
              <a:t>any</a:t>
            </a:r>
            <a:r>
              <a:rPr lang="en-US" sz="2000" i="1" dirty="0" smtClean="0"/>
              <a:t> type</a:t>
            </a:r>
          </a:p>
        </p:txBody>
      </p:sp>
      <p:sp>
        <p:nvSpPr>
          <p:cNvPr id="3" name="Slide Number Placeholder 2"/>
          <p:cNvSpPr>
            <a:spLocks noGrp="1"/>
          </p:cNvSpPr>
          <p:nvPr>
            <p:ph type="sldNum" sz="quarter" idx="12"/>
          </p:nvPr>
        </p:nvSpPr>
        <p:spPr/>
        <p:txBody>
          <a:bodyPr/>
          <a:lstStyle/>
          <a:p>
            <a:fld id="{B3341D22-68D9-4150-ABE5-D5C1D0E569AF}" type="slidenum">
              <a:rPr lang="en-US" smtClean="0"/>
              <a:t>65</a:t>
            </a:fld>
            <a:endParaRPr lang="en-US"/>
          </a:p>
        </p:txBody>
      </p:sp>
      <p:sp>
        <p:nvSpPr>
          <p:cNvPr id="7" name="Rectangle 6"/>
          <p:cNvSpPr/>
          <p:nvPr/>
        </p:nvSpPr>
        <p:spPr>
          <a:xfrm>
            <a:off x="477257" y="4865423"/>
            <a:ext cx="7142743" cy="1292662"/>
          </a:xfrm>
          <a:prstGeom prst="rect">
            <a:avLst/>
          </a:prstGeom>
        </p:spPr>
        <p:txBody>
          <a:bodyPr wrap="square">
            <a:spAutoFit/>
          </a:bodyPr>
          <a:lstStyle/>
          <a:p>
            <a:pPr eaLnBrk="0" fontAlgn="base" hangingPunct="0">
              <a:lnSpc>
                <a:spcPct val="150000"/>
              </a:lnSpc>
              <a:spcBef>
                <a:spcPct val="0"/>
              </a:spcBef>
              <a:spcAft>
                <a:spcPct val="0"/>
              </a:spcAft>
            </a:pPr>
            <a:r>
              <a:rPr lang="en-US" sz="2800" u="sng" dirty="0" smtClean="0"/>
              <a:t>Formal Results</a:t>
            </a:r>
            <a:endParaRPr lang="en-US" sz="2800" u="sng" dirty="0"/>
          </a:p>
          <a:p>
            <a:pPr eaLnBrk="0" fontAlgn="base" hangingPunct="0">
              <a:lnSpc>
                <a:spcPct val="150000"/>
              </a:lnSpc>
              <a:spcBef>
                <a:spcPct val="0"/>
              </a:spcBef>
              <a:spcAft>
                <a:spcPct val="0"/>
              </a:spcAft>
            </a:pPr>
            <a:r>
              <a:rPr lang="en-US" sz="2400" dirty="0" smtClean="0"/>
              <a:t>Refinement type safety for core language</a:t>
            </a:r>
          </a:p>
        </p:txBody>
      </p:sp>
      <p:sp>
        <p:nvSpPr>
          <p:cNvPr id="4" name="Rectangle 3"/>
          <p:cNvSpPr/>
          <p:nvPr/>
        </p:nvSpPr>
        <p:spPr>
          <a:xfrm>
            <a:off x="4586418" y="1579531"/>
            <a:ext cx="4572000" cy="1815882"/>
          </a:xfrm>
          <a:prstGeom prst="rect">
            <a:avLst/>
          </a:prstGeom>
        </p:spPr>
        <p:txBody>
          <a:bodyPr>
            <a:spAutoFit/>
          </a:bodyPr>
          <a:lstStyle/>
          <a:p>
            <a:pPr marL="342900" indent="-342900" eaLnBrk="0" fontAlgn="base" hangingPunct="0">
              <a:lnSpc>
                <a:spcPct val="150000"/>
              </a:lnSpc>
              <a:spcBef>
                <a:spcPct val="0"/>
              </a:spcBef>
              <a:spcAft>
                <a:spcPct val="0"/>
              </a:spcAft>
              <a:buFont typeface="Arial" panose="020B0604020202020204" pitchFamily="34" charset="0"/>
              <a:buChar char="•"/>
            </a:pPr>
            <a:r>
              <a:rPr lang="en-US" sz="2400" dirty="0"/>
              <a:t>Array support</a:t>
            </a:r>
          </a:p>
          <a:p>
            <a:pPr marL="342900" indent="-342900" eaLnBrk="0" fontAlgn="base" hangingPunct="0">
              <a:lnSpc>
                <a:spcPct val="150000"/>
              </a:lnSpc>
              <a:spcBef>
                <a:spcPct val="0"/>
              </a:spcBef>
              <a:spcAft>
                <a:spcPct val="0"/>
              </a:spcAft>
              <a:buFont typeface="Arial" panose="020B0604020202020204" pitchFamily="34" charset="0"/>
              <a:buChar char="•"/>
            </a:pPr>
            <a:r>
              <a:rPr lang="en-US" sz="2400" dirty="0"/>
              <a:t>Flexible object initialization</a:t>
            </a:r>
          </a:p>
          <a:p>
            <a:pPr lvl="1" eaLnBrk="0" fontAlgn="base" hangingPunct="0">
              <a:spcBef>
                <a:spcPct val="0"/>
              </a:spcBef>
              <a:spcAft>
                <a:spcPct val="0"/>
              </a:spcAft>
            </a:pPr>
            <a:r>
              <a:rPr lang="en-US" sz="2000" i="1" dirty="0"/>
              <a:t>Internal: Constructors</a:t>
            </a:r>
          </a:p>
          <a:p>
            <a:pPr lvl="1" eaLnBrk="0" fontAlgn="base" hangingPunct="0">
              <a:spcBef>
                <a:spcPct val="0"/>
              </a:spcBef>
              <a:spcAft>
                <a:spcPct val="0"/>
              </a:spcAft>
            </a:pPr>
            <a:r>
              <a:rPr lang="en-US" sz="2000" i="1" dirty="0"/>
              <a:t>External: Unique references</a:t>
            </a:r>
          </a:p>
        </p:txBody>
      </p:sp>
    </p:spTree>
    <p:extLst>
      <p:ext uri="{BB962C8B-B14F-4D97-AF65-F5344CB8AC3E}">
        <p14:creationId xmlns:p14="http://schemas.microsoft.com/office/powerpoint/2010/main" val="19504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69366"/>
            <a:ext cx="9144000" cy="707886"/>
          </a:xfrm>
          <a:prstGeom prst="rect">
            <a:avLst/>
          </a:prstGeom>
          <a:noFill/>
        </p:spPr>
        <p:txBody>
          <a:bodyPr wrap="square" rtlCol="0">
            <a:spAutoFit/>
          </a:bodyPr>
          <a:lstStyle/>
          <a:p>
            <a:pPr algn="ctr"/>
            <a:r>
              <a:rPr lang="en-US" sz="4000" dirty="0" smtClean="0"/>
              <a:t>Experimental Evaluation</a:t>
            </a:r>
            <a:endParaRPr lang="en-US" sz="4000" dirty="0"/>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2218" y1="73720" x2="52218" y2="73720"/>
                        <a14:foregroundMark x1="50853" y1="51536" x2="50853" y2="51536"/>
                        <a14:foregroundMark x1="48123" y1="43686" x2="48123" y2="43686"/>
                        <a14:foregroundMark x1="48123" y1="29010" x2="48123" y2="29010"/>
                        <a14:foregroundMark x1="56314" y1="21502" x2="56314" y2="21502"/>
                        <a14:foregroundMark x1="51195" y1="13311" x2="51195" y2="13311"/>
                      </a14:backgroundRemoval>
                    </a14:imgEffect>
                  </a14:imgLayer>
                </a14:imgProps>
              </a:ext>
              <a:ext uri="{28A0092B-C50C-407E-A947-70E740481C1C}">
                <a14:useLocalDpi xmlns:a14="http://schemas.microsoft.com/office/drawing/2010/main" val="0"/>
              </a:ext>
            </a:extLst>
          </a:blip>
          <a:stretch>
            <a:fillRect/>
          </a:stretch>
        </p:blipFill>
        <p:spPr>
          <a:xfrm>
            <a:off x="3844834" y="3263537"/>
            <a:ext cx="1454331" cy="1454331"/>
          </a:xfrm>
          <a:prstGeom prst="rect">
            <a:avLst/>
          </a:prstGeom>
        </p:spPr>
      </p:pic>
      <p:sp>
        <p:nvSpPr>
          <p:cNvPr id="4" name="Slide Number Placeholder 3"/>
          <p:cNvSpPr>
            <a:spLocks noGrp="1"/>
          </p:cNvSpPr>
          <p:nvPr>
            <p:ph type="sldNum" sz="quarter" idx="12"/>
          </p:nvPr>
        </p:nvSpPr>
        <p:spPr/>
        <p:txBody>
          <a:bodyPr/>
          <a:lstStyle/>
          <a:p>
            <a:fld id="{B3341D22-68D9-4150-ABE5-D5C1D0E569AF}" type="slidenum">
              <a:rPr lang="en-US" smtClean="0"/>
              <a:t>66</a:t>
            </a:fld>
            <a:endParaRPr lang="en-US"/>
          </a:p>
        </p:txBody>
      </p:sp>
    </p:spTree>
    <p:extLst>
      <p:ext uri="{BB962C8B-B14F-4D97-AF65-F5344CB8AC3E}">
        <p14:creationId xmlns:p14="http://schemas.microsoft.com/office/powerpoint/2010/main" val="169933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Benchmark suite</a:t>
            </a:r>
            <a:endParaRPr lang="en" sz="3200" dirty="0">
              <a:ea typeface="Calibri"/>
              <a:cs typeface="Calibri"/>
              <a:sym typeface="Calibri"/>
            </a:endParaRPr>
          </a:p>
        </p:txBody>
      </p:sp>
      <p:sp>
        <p:nvSpPr>
          <p:cNvPr id="3" name="Slide Number Placeholder 2"/>
          <p:cNvSpPr>
            <a:spLocks noGrp="1"/>
          </p:cNvSpPr>
          <p:nvPr>
            <p:ph type="sldNum" sz="quarter" idx="12"/>
          </p:nvPr>
        </p:nvSpPr>
        <p:spPr/>
        <p:txBody>
          <a:bodyPr/>
          <a:lstStyle/>
          <a:p>
            <a:fld id="{B3341D22-68D9-4150-ABE5-D5C1D0E569AF}" type="slidenum">
              <a:rPr lang="en-US" smtClean="0"/>
              <a:t>67</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367493181"/>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891720"/>
                <a:gridCol w="1194733"/>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l-GR" sz="1800" dirty="0" smtClean="0"/>
                    </a:p>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1734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Benchmark suite</a:t>
            </a:r>
            <a:endParaRPr lang="en" sz="3200" dirty="0">
              <a:ea typeface="Calibri"/>
              <a:cs typeface="Calibri"/>
              <a:sym typeface="Calibri"/>
            </a:endParaRPr>
          </a:p>
        </p:txBody>
      </p:sp>
      <p:sp>
        <p:nvSpPr>
          <p:cNvPr id="10" name="Rounded Rectangle 9"/>
          <p:cNvSpPr/>
          <p:nvPr/>
        </p:nvSpPr>
        <p:spPr>
          <a:xfrm>
            <a:off x="4297716" y="1154545"/>
            <a:ext cx="4311522" cy="1563053"/>
          </a:xfrm>
          <a:prstGeom prst="roundRect">
            <a:avLst>
              <a:gd name="adj" fmla="val 9488"/>
            </a:avLst>
          </a:prstGeom>
          <a:solidFill>
            <a:schemeClr val="accent6">
              <a:lumMod val="60000"/>
              <a:lumOff val="40000"/>
            </a:schemeClr>
          </a:solidFill>
        </p:spPr>
        <p:txBody>
          <a:bodyPr wrap="square">
            <a:spAutoFit/>
          </a:bodyPr>
          <a:lstStyle/>
          <a:p>
            <a:r>
              <a:rPr lang="en-US" b="1" dirty="0"/>
              <a:t>Octane</a:t>
            </a:r>
          </a:p>
          <a:p>
            <a:pPr marL="285750" indent="-285750">
              <a:buFontTx/>
              <a:buChar char="-"/>
            </a:pPr>
            <a:r>
              <a:rPr lang="en-US" dirty="0" err="1" smtClean="0"/>
              <a:t>NavierStokes</a:t>
            </a:r>
            <a:r>
              <a:rPr lang="en-US" dirty="0" smtClean="0"/>
              <a:t>: </a:t>
            </a:r>
            <a:r>
              <a:rPr lang="en-US" dirty="0"/>
              <a:t>2D fluid motion simulator</a:t>
            </a:r>
          </a:p>
          <a:p>
            <a:pPr marL="285750" indent="-285750">
              <a:buFontTx/>
              <a:buChar char="-"/>
            </a:pPr>
            <a:r>
              <a:rPr lang="en-US" dirty="0" smtClean="0"/>
              <a:t>Splay</a:t>
            </a:r>
            <a:r>
              <a:rPr lang="en-US" dirty="0"/>
              <a:t>: splay tree </a:t>
            </a:r>
            <a:r>
              <a:rPr lang="en-US" dirty="0" smtClean="0"/>
              <a:t>implementation</a:t>
            </a:r>
          </a:p>
          <a:p>
            <a:pPr marL="285750" indent="-285750">
              <a:buFontTx/>
              <a:buChar char="-"/>
            </a:pPr>
            <a:r>
              <a:rPr lang="en-US" dirty="0"/>
              <a:t>Richards: OS kernel </a:t>
            </a:r>
            <a:r>
              <a:rPr lang="en-US" dirty="0" smtClean="0"/>
              <a:t>simulator</a:t>
            </a:r>
            <a:endParaRPr lang="en-US" dirty="0"/>
          </a:p>
          <a:p>
            <a:pPr marL="285750" indent="-285750">
              <a:buFontTx/>
              <a:buChar char="-"/>
            </a:pPr>
            <a:r>
              <a:rPr lang="en-US" dirty="0" err="1"/>
              <a:t>Raytrace</a:t>
            </a:r>
            <a:r>
              <a:rPr lang="en-US" dirty="0"/>
              <a:t>: ray trace renderer</a:t>
            </a:r>
          </a:p>
        </p:txBody>
      </p:sp>
      <p:sp>
        <p:nvSpPr>
          <p:cNvPr id="3" name="Slide Number Placeholder 2"/>
          <p:cNvSpPr>
            <a:spLocks noGrp="1"/>
          </p:cNvSpPr>
          <p:nvPr>
            <p:ph type="sldNum" sz="quarter" idx="12"/>
          </p:nvPr>
        </p:nvSpPr>
        <p:spPr/>
        <p:txBody>
          <a:bodyPr/>
          <a:lstStyle/>
          <a:p>
            <a:fld id="{B3341D22-68D9-4150-ABE5-D5C1D0E569AF}" type="slidenum">
              <a:rPr lang="en-US" smtClean="0"/>
              <a:t>68</a:t>
            </a:fld>
            <a:endParaRPr lang="en-US"/>
          </a:p>
        </p:txBody>
      </p:sp>
      <p:graphicFrame>
        <p:nvGraphicFramePr>
          <p:cNvPr id="13" name="Content Placeholder 5"/>
          <p:cNvGraphicFramePr>
            <a:graphicFrameLocks/>
          </p:cNvGraphicFramePr>
          <p:nvPr>
            <p:extLst>
              <p:ext uri="{D42A27DB-BD31-4B8C-83A1-F6EECF244321}">
                <p14:modId xmlns:p14="http://schemas.microsoft.com/office/powerpoint/2010/main" val="1661452063"/>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891720"/>
                <a:gridCol w="1194733"/>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l-GR" sz="1800" dirty="0" smtClean="0"/>
                    </a:p>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7184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Benchmark suite</a:t>
            </a:r>
            <a:endParaRPr lang="en" sz="3200" dirty="0">
              <a:ea typeface="Calibri"/>
              <a:cs typeface="Calibri"/>
              <a:sym typeface="Calibri"/>
            </a:endParaRPr>
          </a:p>
        </p:txBody>
      </p:sp>
      <p:sp>
        <p:nvSpPr>
          <p:cNvPr id="10" name="Rounded Rectangle 9"/>
          <p:cNvSpPr/>
          <p:nvPr/>
        </p:nvSpPr>
        <p:spPr>
          <a:xfrm>
            <a:off x="4293324" y="3151912"/>
            <a:ext cx="4380411" cy="727591"/>
          </a:xfrm>
          <a:prstGeom prst="roundRect">
            <a:avLst>
              <a:gd name="adj" fmla="val 20035"/>
            </a:avLst>
          </a:prstGeom>
          <a:solidFill>
            <a:schemeClr val="accent2">
              <a:lumMod val="60000"/>
              <a:lumOff val="40000"/>
            </a:schemeClr>
          </a:solidFill>
        </p:spPr>
        <p:txBody>
          <a:bodyPr wrap="square">
            <a:spAutoFit/>
          </a:bodyPr>
          <a:lstStyle/>
          <a:p>
            <a:r>
              <a:rPr lang="en-US" b="1" dirty="0"/>
              <a:t>Transducers</a:t>
            </a:r>
          </a:p>
          <a:p>
            <a:r>
              <a:rPr lang="en-US" dirty="0" err="1"/>
              <a:t>Composable</a:t>
            </a:r>
            <a:r>
              <a:rPr lang="en-US" dirty="0"/>
              <a:t> algorithmic </a:t>
            </a:r>
            <a:r>
              <a:rPr lang="en-US" dirty="0" smtClean="0"/>
              <a:t>transformations</a:t>
            </a:r>
            <a:endParaRPr lang="en-US" dirty="0"/>
          </a:p>
        </p:txBody>
      </p:sp>
      <p:sp>
        <p:nvSpPr>
          <p:cNvPr id="3" name="Slide Number Placeholder 2"/>
          <p:cNvSpPr>
            <a:spLocks noGrp="1"/>
          </p:cNvSpPr>
          <p:nvPr>
            <p:ph type="sldNum" sz="quarter" idx="12"/>
          </p:nvPr>
        </p:nvSpPr>
        <p:spPr/>
        <p:txBody>
          <a:bodyPr/>
          <a:lstStyle/>
          <a:p>
            <a:fld id="{B3341D22-68D9-4150-ABE5-D5C1D0E569AF}" type="slidenum">
              <a:rPr lang="en-US" smtClean="0"/>
              <a:t>69</a:t>
            </a:fld>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3852196907"/>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891720"/>
                <a:gridCol w="1194733"/>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l-GR" sz="1800" dirty="0" smtClean="0"/>
                    </a:p>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ounded Rectangle 7"/>
          <p:cNvSpPr/>
          <p:nvPr/>
        </p:nvSpPr>
        <p:spPr>
          <a:xfrm>
            <a:off x="4297716" y="1154545"/>
            <a:ext cx="4311522" cy="1563053"/>
          </a:xfrm>
          <a:prstGeom prst="roundRect">
            <a:avLst>
              <a:gd name="adj" fmla="val 9488"/>
            </a:avLst>
          </a:prstGeom>
          <a:solidFill>
            <a:schemeClr val="accent6">
              <a:lumMod val="60000"/>
              <a:lumOff val="40000"/>
            </a:schemeClr>
          </a:solidFill>
        </p:spPr>
        <p:txBody>
          <a:bodyPr wrap="square">
            <a:spAutoFit/>
          </a:bodyPr>
          <a:lstStyle/>
          <a:p>
            <a:r>
              <a:rPr lang="en-US" b="1" dirty="0"/>
              <a:t>Octane</a:t>
            </a:r>
          </a:p>
          <a:p>
            <a:pPr marL="285750" indent="-285750">
              <a:buFontTx/>
              <a:buChar char="-"/>
            </a:pPr>
            <a:r>
              <a:rPr lang="en-US" dirty="0" err="1" smtClean="0"/>
              <a:t>NavierStokes</a:t>
            </a:r>
            <a:r>
              <a:rPr lang="en-US" dirty="0" smtClean="0"/>
              <a:t>: </a:t>
            </a:r>
            <a:r>
              <a:rPr lang="en-US" dirty="0"/>
              <a:t>2D fluid motion simulator</a:t>
            </a:r>
          </a:p>
          <a:p>
            <a:pPr marL="285750" indent="-285750">
              <a:buFontTx/>
              <a:buChar char="-"/>
            </a:pPr>
            <a:r>
              <a:rPr lang="en-US" dirty="0" smtClean="0"/>
              <a:t>Splay</a:t>
            </a:r>
            <a:r>
              <a:rPr lang="en-US" dirty="0"/>
              <a:t>: splay tree </a:t>
            </a:r>
            <a:r>
              <a:rPr lang="en-US" dirty="0" smtClean="0"/>
              <a:t>implementation</a:t>
            </a:r>
          </a:p>
          <a:p>
            <a:pPr marL="285750" indent="-285750">
              <a:buFontTx/>
              <a:buChar char="-"/>
            </a:pPr>
            <a:r>
              <a:rPr lang="en-US" dirty="0"/>
              <a:t>Richards: OS kernel </a:t>
            </a:r>
            <a:r>
              <a:rPr lang="en-US" dirty="0" smtClean="0"/>
              <a:t>simulator</a:t>
            </a:r>
            <a:endParaRPr lang="en-US" dirty="0"/>
          </a:p>
          <a:p>
            <a:pPr marL="285750" indent="-285750">
              <a:buFontTx/>
              <a:buChar char="-"/>
            </a:pPr>
            <a:r>
              <a:rPr lang="en-US" dirty="0" err="1"/>
              <a:t>Raytrace</a:t>
            </a:r>
            <a:r>
              <a:rPr lang="en-US" dirty="0"/>
              <a:t>: ray trace renderer</a:t>
            </a:r>
          </a:p>
        </p:txBody>
      </p:sp>
    </p:spTree>
    <p:extLst>
      <p:ext uri="{BB962C8B-B14F-4D97-AF65-F5344CB8AC3E}">
        <p14:creationId xmlns:p14="http://schemas.microsoft.com/office/powerpoint/2010/main" val="428198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2176" y="1292726"/>
            <a:ext cx="4861646" cy="931185"/>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7" name="TextBox 6"/>
          <p:cNvSpPr txBox="1"/>
          <p:nvPr/>
        </p:nvSpPr>
        <p:spPr>
          <a:xfrm>
            <a:off x="0" y="3014194"/>
            <a:ext cx="9144000" cy="584775"/>
          </a:xfrm>
          <a:prstGeom prst="rect">
            <a:avLst/>
          </a:prstGeom>
          <a:noFill/>
        </p:spPr>
        <p:txBody>
          <a:bodyPr wrap="square" rtlCol="0">
            <a:spAutoFit/>
          </a:bodyPr>
          <a:lstStyle/>
          <a:p>
            <a:pPr algn="ctr"/>
            <a:r>
              <a:rPr lang="en-US" sz="3200" dirty="0" smtClean="0">
                <a:latin typeface="Monaco" panose="020B0509030404040204" pitchFamily="49" charset="0"/>
              </a:rPr>
              <a:t>reduce</a:t>
            </a:r>
            <a:r>
              <a:rPr lang="en-US" sz="3200" dirty="0" smtClean="0">
                <a:latin typeface="Calibri" panose="020F0502020204030204" pitchFamily="34" charset="0"/>
              </a:rPr>
              <a:t> folds over the elements of an array</a:t>
            </a:r>
            <a:endParaRPr lang="en-US" sz="3200" dirty="0">
              <a:latin typeface="Calibri" panose="020F0502020204030204" pitchFamily="34" charset="0"/>
            </a:endParaRPr>
          </a:p>
        </p:txBody>
      </p:sp>
      <p:sp>
        <p:nvSpPr>
          <p:cNvPr id="4" name="Rectangle 3"/>
          <p:cNvSpPr/>
          <p:nvPr/>
        </p:nvSpPr>
        <p:spPr>
          <a:xfrm>
            <a:off x="350108" y="436111"/>
            <a:ext cx="5354006" cy="2585323"/>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p:txBody>
      </p:sp>
      <p:sp>
        <p:nvSpPr>
          <p:cNvPr id="2" name="Slide Number Placeholder 1"/>
          <p:cNvSpPr>
            <a:spLocks noGrp="1"/>
          </p:cNvSpPr>
          <p:nvPr>
            <p:ph type="sldNum" sz="quarter" idx="12"/>
          </p:nvPr>
        </p:nvSpPr>
        <p:spPr/>
        <p:txBody>
          <a:bodyPr/>
          <a:lstStyle/>
          <a:p>
            <a:fld id="{B3341D22-68D9-4150-ABE5-D5C1D0E569AF}" type="slidenum">
              <a:rPr lang="en-US" smtClean="0"/>
              <a:t>7</a:t>
            </a:fld>
            <a:endParaRPr lang="en-US"/>
          </a:p>
        </p:txBody>
      </p:sp>
    </p:spTree>
    <p:extLst>
      <p:ext uri="{BB962C8B-B14F-4D97-AF65-F5344CB8AC3E}">
        <p14:creationId xmlns:p14="http://schemas.microsoft.com/office/powerpoint/2010/main" val="193738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Benchmark suite</a:t>
            </a:r>
            <a:endParaRPr lang="en" sz="3200" dirty="0">
              <a:ea typeface="Calibri"/>
              <a:cs typeface="Calibri"/>
              <a:sym typeface="Calibri"/>
            </a:endParaRPr>
          </a:p>
        </p:txBody>
      </p:sp>
      <p:sp>
        <p:nvSpPr>
          <p:cNvPr id="9" name="Rounded Rectangle 8"/>
          <p:cNvSpPr/>
          <p:nvPr/>
        </p:nvSpPr>
        <p:spPr>
          <a:xfrm>
            <a:off x="4298005" y="4313817"/>
            <a:ext cx="4311232" cy="715089"/>
          </a:xfrm>
          <a:prstGeom prst="roundRect">
            <a:avLst/>
          </a:prstGeom>
          <a:solidFill>
            <a:schemeClr val="accent1">
              <a:lumMod val="60000"/>
              <a:lumOff val="40000"/>
            </a:schemeClr>
          </a:solidFill>
        </p:spPr>
        <p:txBody>
          <a:bodyPr wrap="square">
            <a:spAutoFit/>
          </a:bodyPr>
          <a:lstStyle/>
          <a:p>
            <a:r>
              <a:rPr lang="en-US" b="1" dirty="0"/>
              <a:t>D3: A JavaScript visualization library</a:t>
            </a:r>
          </a:p>
          <a:p>
            <a:pPr marL="285750" indent="-285750">
              <a:buFontTx/>
              <a:buChar char="-"/>
            </a:pPr>
            <a:r>
              <a:rPr lang="en-US" dirty="0"/>
              <a:t>Array operations</a:t>
            </a:r>
          </a:p>
        </p:txBody>
      </p:sp>
      <p:sp>
        <p:nvSpPr>
          <p:cNvPr id="10" name="Rounded Rectangle 9"/>
          <p:cNvSpPr/>
          <p:nvPr/>
        </p:nvSpPr>
        <p:spPr>
          <a:xfrm>
            <a:off x="4293324" y="3151912"/>
            <a:ext cx="4380411" cy="727591"/>
          </a:xfrm>
          <a:prstGeom prst="roundRect">
            <a:avLst>
              <a:gd name="adj" fmla="val 20035"/>
            </a:avLst>
          </a:prstGeom>
          <a:solidFill>
            <a:schemeClr val="accent2">
              <a:lumMod val="60000"/>
              <a:lumOff val="40000"/>
            </a:schemeClr>
          </a:solidFill>
        </p:spPr>
        <p:txBody>
          <a:bodyPr wrap="square">
            <a:spAutoFit/>
          </a:bodyPr>
          <a:lstStyle/>
          <a:p>
            <a:r>
              <a:rPr lang="en-US" b="1" dirty="0"/>
              <a:t>Transducers</a:t>
            </a:r>
          </a:p>
          <a:p>
            <a:r>
              <a:rPr lang="en-US" dirty="0" err="1"/>
              <a:t>Composable</a:t>
            </a:r>
            <a:r>
              <a:rPr lang="en-US" dirty="0"/>
              <a:t> algorithmic </a:t>
            </a:r>
            <a:r>
              <a:rPr lang="en-US" dirty="0" smtClean="0"/>
              <a:t>transformations</a:t>
            </a:r>
            <a:endParaRPr lang="en-US" dirty="0"/>
          </a:p>
        </p:txBody>
      </p:sp>
      <p:sp>
        <p:nvSpPr>
          <p:cNvPr id="3" name="Slide Number Placeholder 2"/>
          <p:cNvSpPr>
            <a:spLocks noGrp="1"/>
          </p:cNvSpPr>
          <p:nvPr>
            <p:ph type="sldNum" sz="quarter" idx="12"/>
          </p:nvPr>
        </p:nvSpPr>
        <p:spPr/>
        <p:txBody>
          <a:bodyPr/>
          <a:lstStyle/>
          <a:p>
            <a:fld id="{B3341D22-68D9-4150-ABE5-D5C1D0E569AF}" type="slidenum">
              <a:rPr lang="en-US" smtClean="0"/>
              <a:t>70</a:t>
            </a:fld>
            <a:endParaRPr lang="en-US"/>
          </a:p>
        </p:txBody>
      </p:sp>
      <p:graphicFrame>
        <p:nvGraphicFramePr>
          <p:cNvPr id="12" name="Content Placeholder 5"/>
          <p:cNvGraphicFramePr>
            <a:graphicFrameLocks/>
          </p:cNvGraphicFramePr>
          <p:nvPr>
            <p:extLst>
              <p:ext uri="{D42A27DB-BD31-4B8C-83A1-F6EECF244321}">
                <p14:modId xmlns:p14="http://schemas.microsoft.com/office/powerpoint/2010/main" val="912813377"/>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891720"/>
                <a:gridCol w="1194733"/>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l-GR" sz="1800" dirty="0" smtClean="0"/>
                    </a:p>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ounded Rectangle 10"/>
          <p:cNvSpPr/>
          <p:nvPr/>
        </p:nvSpPr>
        <p:spPr>
          <a:xfrm>
            <a:off x="4297716" y="1154545"/>
            <a:ext cx="4311522" cy="1563053"/>
          </a:xfrm>
          <a:prstGeom prst="roundRect">
            <a:avLst>
              <a:gd name="adj" fmla="val 9488"/>
            </a:avLst>
          </a:prstGeom>
          <a:solidFill>
            <a:schemeClr val="accent6">
              <a:lumMod val="60000"/>
              <a:lumOff val="40000"/>
            </a:schemeClr>
          </a:solidFill>
        </p:spPr>
        <p:txBody>
          <a:bodyPr wrap="square">
            <a:spAutoFit/>
          </a:bodyPr>
          <a:lstStyle/>
          <a:p>
            <a:r>
              <a:rPr lang="en-US" b="1" dirty="0"/>
              <a:t>Octane</a:t>
            </a:r>
          </a:p>
          <a:p>
            <a:pPr marL="285750" indent="-285750">
              <a:buFontTx/>
              <a:buChar char="-"/>
            </a:pPr>
            <a:r>
              <a:rPr lang="en-US" dirty="0" err="1" smtClean="0"/>
              <a:t>NavierStokes</a:t>
            </a:r>
            <a:r>
              <a:rPr lang="en-US" dirty="0" smtClean="0"/>
              <a:t>: </a:t>
            </a:r>
            <a:r>
              <a:rPr lang="en-US" dirty="0"/>
              <a:t>2D fluid motion simulator</a:t>
            </a:r>
          </a:p>
          <a:p>
            <a:pPr marL="285750" indent="-285750">
              <a:buFontTx/>
              <a:buChar char="-"/>
            </a:pPr>
            <a:r>
              <a:rPr lang="en-US" dirty="0" smtClean="0"/>
              <a:t>Splay</a:t>
            </a:r>
            <a:r>
              <a:rPr lang="en-US" dirty="0"/>
              <a:t>: splay tree </a:t>
            </a:r>
            <a:r>
              <a:rPr lang="en-US" dirty="0" smtClean="0"/>
              <a:t>implementation</a:t>
            </a:r>
          </a:p>
          <a:p>
            <a:pPr marL="285750" indent="-285750">
              <a:buFontTx/>
              <a:buChar char="-"/>
            </a:pPr>
            <a:r>
              <a:rPr lang="en-US" dirty="0"/>
              <a:t>Richards: OS kernel </a:t>
            </a:r>
            <a:r>
              <a:rPr lang="en-US" dirty="0" smtClean="0"/>
              <a:t>simulator</a:t>
            </a:r>
            <a:endParaRPr lang="en-US" dirty="0"/>
          </a:p>
          <a:p>
            <a:pPr marL="285750" indent="-285750">
              <a:buFontTx/>
              <a:buChar char="-"/>
            </a:pPr>
            <a:r>
              <a:rPr lang="en-US" dirty="0" err="1"/>
              <a:t>Raytrace</a:t>
            </a:r>
            <a:r>
              <a:rPr lang="en-US" dirty="0"/>
              <a:t>: ray trace renderer</a:t>
            </a:r>
          </a:p>
        </p:txBody>
      </p:sp>
    </p:spTree>
    <p:extLst>
      <p:ext uri="{BB962C8B-B14F-4D97-AF65-F5344CB8AC3E}">
        <p14:creationId xmlns:p14="http://schemas.microsoft.com/office/powerpoint/2010/main" val="204231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298005" y="5463220"/>
            <a:ext cx="4311232" cy="715089"/>
          </a:xfrm>
          <a:prstGeom prst="roundRect">
            <a:avLst/>
          </a:prstGeom>
          <a:solidFill>
            <a:schemeClr val="accent4">
              <a:lumMod val="60000"/>
              <a:lumOff val="40000"/>
            </a:schemeClr>
          </a:solidFill>
        </p:spPr>
        <p:txBody>
          <a:bodyPr wrap="square">
            <a:spAutoFit/>
          </a:bodyPr>
          <a:lstStyle/>
          <a:p>
            <a:r>
              <a:rPr lang="en-US" b="1" dirty="0"/>
              <a:t>Microsoft’s </a:t>
            </a:r>
            <a:r>
              <a:rPr lang="en-US" b="1" dirty="0" err="1"/>
              <a:t>TypeScript</a:t>
            </a:r>
            <a:r>
              <a:rPr lang="en-US" b="1" dirty="0"/>
              <a:t> compiler</a:t>
            </a:r>
          </a:p>
          <a:p>
            <a:pPr marL="285750" indent="-285750">
              <a:buFontTx/>
              <a:buChar char="-"/>
            </a:pPr>
            <a:r>
              <a:rPr lang="en-US" dirty="0"/>
              <a:t>Parts of </a:t>
            </a:r>
            <a:r>
              <a:rPr lang="en-US" sz="1600" dirty="0" err="1" smtClean="0">
                <a:latin typeface="Monaco" panose="020B0509030404040204" pitchFamily="49" charset="0"/>
              </a:rPr>
              <a:t>core.ts</a:t>
            </a:r>
            <a:r>
              <a:rPr lang="en-US" dirty="0" smtClean="0"/>
              <a:t> </a:t>
            </a:r>
            <a:r>
              <a:rPr lang="en-US" dirty="0"/>
              <a:t>and </a:t>
            </a:r>
            <a:r>
              <a:rPr lang="en-US" sz="1600" dirty="0" err="1" smtClean="0">
                <a:latin typeface="Monaco" panose="020B0509030404040204" pitchFamily="49" charset="0"/>
              </a:rPr>
              <a:t>checker.ts</a:t>
            </a:r>
            <a:endParaRPr lang="en-US" dirty="0">
              <a:latin typeface="Monaco" panose="020B0509030404040204" pitchFamily="49" charset="0"/>
            </a:endParaRPr>
          </a:p>
        </p:txBody>
      </p:sp>
      <p:sp>
        <p:nvSpPr>
          <p:cNvPr id="7" name="Rectangle 6"/>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Benchmark suite</a:t>
            </a:r>
            <a:endParaRPr lang="en" sz="3200" dirty="0">
              <a:ea typeface="Calibri"/>
              <a:cs typeface="Calibri"/>
              <a:sym typeface="Calibri"/>
            </a:endParaRPr>
          </a:p>
        </p:txBody>
      </p:sp>
      <p:sp>
        <p:nvSpPr>
          <p:cNvPr id="3" name="Slide Number Placeholder 2"/>
          <p:cNvSpPr>
            <a:spLocks noGrp="1"/>
          </p:cNvSpPr>
          <p:nvPr>
            <p:ph type="sldNum" sz="quarter" idx="12"/>
          </p:nvPr>
        </p:nvSpPr>
        <p:spPr/>
        <p:txBody>
          <a:bodyPr/>
          <a:lstStyle/>
          <a:p>
            <a:fld id="{B3341D22-68D9-4150-ABE5-D5C1D0E569AF}" type="slidenum">
              <a:rPr lang="en-US" smtClean="0"/>
              <a:t>71</a:t>
            </a:fld>
            <a:endParaRPr lang="en-US"/>
          </a:p>
        </p:txBody>
      </p:sp>
      <p:graphicFrame>
        <p:nvGraphicFramePr>
          <p:cNvPr id="14" name="Content Placeholder 5"/>
          <p:cNvGraphicFramePr>
            <a:graphicFrameLocks/>
          </p:cNvGraphicFramePr>
          <p:nvPr>
            <p:extLst>
              <p:ext uri="{D42A27DB-BD31-4B8C-83A1-F6EECF244321}">
                <p14:modId xmlns:p14="http://schemas.microsoft.com/office/powerpoint/2010/main" val="653164374"/>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891720"/>
                <a:gridCol w="1194733"/>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l-GR" sz="1800" dirty="0" smtClean="0"/>
                    </a:p>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7" name="Rounded Rectangle 16"/>
          <p:cNvSpPr/>
          <p:nvPr/>
        </p:nvSpPr>
        <p:spPr>
          <a:xfrm>
            <a:off x="4298005" y="4313817"/>
            <a:ext cx="4311232" cy="715089"/>
          </a:xfrm>
          <a:prstGeom prst="roundRect">
            <a:avLst/>
          </a:prstGeom>
          <a:solidFill>
            <a:schemeClr val="accent1">
              <a:lumMod val="60000"/>
              <a:lumOff val="40000"/>
            </a:schemeClr>
          </a:solidFill>
        </p:spPr>
        <p:txBody>
          <a:bodyPr wrap="square">
            <a:spAutoFit/>
          </a:bodyPr>
          <a:lstStyle/>
          <a:p>
            <a:r>
              <a:rPr lang="en-US" b="1" dirty="0"/>
              <a:t>D3: A JavaScript visualization library</a:t>
            </a:r>
          </a:p>
          <a:p>
            <a:pPr marL="285750" indent="-285750">
              <a:buFontTx/>
              <a:buChar char="-"/>
            </a:pPr>
            <a:r>
              <a:rPr lang="en-US" dirty="0"/>
              <a:t>Array operations</a:t>
            </a:r>
          </a:p>
        </p:txBody>
      </p:sp>
      <p:sp>
        <p:nvSpPr>
          <p:cNvPr id="18" name="Rounded Rectangle 17"/>
          <p:cNvSpPr/>
          <p:nvPr/>
        </p:nvSpPr>
        <p:spPr>
          <a:xfrm>
            <a:off x="4293324" y="3151912"/>
            <a:ext cx="4380411" cy="727591"/>
          </a:xfrm>
          <a:prstGeom prst="roundRect">
            <a:avLst>
              <a:gd name="adj" fmla="val 20035"/>
            </a:avLst>
          </a:prstGeom>
          <a:solidFill>
            <a:schemeClr val="accent2">
              <a:lumMod val="60000"/>
              <a:lumOff val="40000"/>
            </a:schemeClr>
          </a:solidFill>
        </p:spPr>
        <p:txBody>
          <a:bodyPr wrap="square">
            <a:spAutoFit/>
          </a:bodyPr>
          <a:lstStyle/>
          <a:p>
            <a:r>
              <a:rPr lang="en-US" b="1" dirty="0"/>
              <a:t>Transducers</a:t>
            </a:r>
          </a:p>
          <a:p>
            <a:r>
              <a:rPr lang="en-US" dirty="0" err="1"/>
              <a:t>Composable</a:t>
            </a:r>
            <a:r>
              <a:rPr lang="en-US" dirty="0"/>
              <a:t> algorithmic </a:t>
            </a:r>
            <a:r>
              <a:rPr lang="en-US" dirty="0" smtClean="0"/>
              <a:t>transformations</a:t>
            </a:r>
            <a:endParaRPr lang="en-US" dirty="0"/>
          </a:p>
        </p:txBody>
      </p:sp>
      <p:sp>
        <p:nvSpPr>
          <p:cNvPr id="9" name="Rounded Rectangle 8"/>
          <p:cNvSpPr/>
          <p:nvPr/>
        </p:nvSpPr>
        <p:spPr>
          <a:xfrm>
            <a:off x="4297716" y="1154545"/>
            <a:ext cx="4311522" cy="1563053"/>
          </a:xfrm>
          <a:prstGeom prst="roundRect">
            <a:avLst>
              <a:gd name="adj" fmla="val 9488"/>
            </a:avLst>
          </a:prstGeom>
          <a:solidFill>
            <a:schemeClr val="accent6">
              <a:lumMod val="60000"/>
              <a:lumOff val="40000"/>
            </a:schemeClr>
          </a:solidFill>
        </p:spPr>
        <p:txBody>
          <a:bodyPr wrap="square">
            <a:spAutoFit/>
          </a:bodyPr>
          <a:lstStyle/>
          <a:p>
            <a:r>
              <a:rPr lang="en-US" b="1" dirty="0"/>
              <a:t>Octane</a:t>
            </a:r>
          </a:p>
          <a:p>
            <a:pPr marL="285750" indent="-285750">
              <a:buFontTx/>
              <a:buChar char="-"/>
            </a:pPr>
            <a:r>
              <a:rPr lang="en-US" dirty="0" err="1" smtClean="0"/>
              <a:t>NavierStokes</a:t>
            </a:r>
            <a:r>
              <a:rPr lang="en-US" dirty="0" smtClean="0"/>
              <a:t>: </a:t>
            </a:r>
            <a:r>
              <a:rPr lang="en-US" dirty="0"/>
              <a:t>2D fluid motion simulator</a:t>
            </a:r>
          </a:p>
          <a:p>
            <a:pPr marL="285750" indent="-285750">
              <a:buFontTx/>
              <a:buChar char="-"/>
            </a:pPr>
            <a:r>
              <a:rPr lang="en-US" dirty="0" smtClean="0"/>
              <a:t>Splay</a:t>
            </a:r>
            <a:r>
              <a:rPr lang="en-US" dirty="0"/>
              <a:t>: splay tree </a:t>
            </a:r>
            <a:r>
              <a:rPr lang="en-US" dirty="0" smtClean="0"/>
              <a:t>implementation</a:t>
            </a:r>
          </a:p>
          <a:p>
            <a:pPr marL="285750" indent="-285750">
              <a:buFontTx/>
              <a:buChar char="-"/>
            </a:pPr>
            <a:r>
              <a:rPr lang="en-US" dirty="0"/>
              <a:t>Richards: OS kernel </a:t>
            </a:r>
            <a:r>
              <a:rPr lang="en-US" dirty="0" smtClean="0"/>
              <a:t>simulator</a:t>
            </a:r>
            <a:endParaRPr lang="en-US" dirty="0"/>
          </a:p>
          <a:p>
            <a:pPr marL="285750" indent="-285750">
              <a:buFontTx/>
              <a:buChar char="-"/>
            </a:pPr>
            <a:r>
              <a:rPr lang="en-US" dirty="0" err="1"/>
              <a:t>Raytrace</a:t>
            </a:r>
            <a:r>
              <a:rPr lang="en-US" dirty="0"/>
              <a:t>: ray trace renderer</a:t>
            </a:r>
          </a:p>
        </p:txBody>
      </p:sp>
    </p:spTree>
    <p:extLst>
      <p:ext uri="{BB962C8B-B14F-4D97-AF65-F5344CB8AC3E}">
        <p14:creationId xmlns:p14="http://schemas.microsoft.com/office/powerpoint/2010/main" val="306497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Annotation Overhead</a:t>
            </a:r>
            <a:endParaRPr lang="en" sz="3200" dirty="0">
              <a:ea typeface="Calibri"/>
              <a:cs typeface="Calibri"/>
              <a:sym typeface="Calibri"/>
            </a:endParaRPr>
          </a:p>
        </p:txBody>
      </p:sp>
      <p:graphicFrame>
        <p:nvGraphicFramePr>
          <p:cNvPr id="7" name="Chart 6"/>
          <p:cNvGraphicFramePr/>
          <p:nvPr>
            <p:extLst>
              <p:ext uri="{D42A27DB-BD31-4B8C-83A1-F6EECF244321}">
                <p14:modId xmlns:p14="http://schemas.microsoft.com/office/powerpoint/2010/main" val="3691041364"/>
              </p:ext>
            </p:extLst>
          </p:nvPr>
        </p:nvGraphicFramePr>
        <p:xfrm>
          <a:off x="4763589" y="1275078"/>
          <a:ext cx="3971109" cy="49689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924800" y="4868092"/>
            <a:ext cx="269965" cy="584775"/>
          </a:xfrm>
          <a:prstGeom prst="rect">
            <a:avLst/>
          </a:prstGeom>
          <a:noFill/>
        </p:spPr>
        <p:txBody>
          <a:bodyPr wrap="square" rtlCol="0">
            <a:spAutoFit/>
          </a:bodyPr>
          <a:lstStyle/>
          <a:p>
            <a:r>
              <a:rPr lang="en-US" sz="3200" dirty="0" smtClean="0">
                <a:solidFill>
                  <a:srgbClr val="595959"/>
                </a:solidFill>
              </a:rPr>
              <a:t>*</a:t>
            </a:r>
            <a:endParaRPr lang="en-US" sz="3200" dirty="0">
              <a:solidFill>
                <a:srgbClr val="595959"/>
              </a:solidFill>
            </a:endParaRPr>
          </a:p>
        </p:txBody>
      </p:sp>
      <p:sp>
        <p:nvSpPr>
          <p:cNvPr id="6" name="TextBox 5"/>
          <p:cNvSpPr txBox="1"/>
          <p:nvPr/>
        </p:nvSpPr>
        <p:spPr>
          <a:xfrm>
            <a:off x="396240" y="5522535"/>
            <a:ext cx="3818709" cy="707886"/>
          </a:xfrm>
          <a:prstGeom prst="rect">
            <a:avLst/>
          </a:prstGeom>
          <a:noFill/>
        </p:spPr>
        <p:txBody>
          <a:bodyPr wrap="square" rtlCol="0">
            <a:spAutoFit/>
          </a:bodyPr>
          <a:lstStyle/>
          <a:p>
            <a:pPr algn="ctr"/>
            <a:r>
              <a:rPr lang="en-US" sz="2000" dirty="0" smtClean="0">
                <a:solidFill>
                  <a:srgbClr val="595959"/>
                </a:solidFill>
              </a:rPr>
              <a:t>* Programs need to be fully typed – no </a:t>
            </a:r>
            <a:r>
              <a:rPr lang="en-US" sz="2000" dirty="0" smtClean="0">
                <a:solidFill>
                  <a:srgbClr val="595959"/>
                </a:solidFill>
                <a:latin typeface="Monaco" panose="020B0509030404040204" pitchFamily="49" charset="0"/>
              </a:rPr>
              <a:t>any</a:t>
            </a:r>
            <a:r>
              <a:rPr lang="en-US" sz="2000" dirty="0" smtClean="0">
                <a:solidFill>
                  <a:srgbClr val="595959"/>
                </a:solidFill>
              </a:rPr>
              <a:t> type in signatures</a:t>
            </a:r>
            <a:endParaRPr lang="en-US" sz="2000" dirty="0">
              <a:solidFill>
                <a:srgbClr val="595959"/>
              </a:solidFill>
            </a:endParaRPr>
          </a:p>
        </p:txBody>
      </p:sp>
      <p:sp>
        <p:nvSpPr>
          <p:cNvPr id="4" name="Slide Number Placeholder 3"/>
          <p:cNvSpPr>
            <a:spLocks noGrp="1"/>
          </p:cNvSpPr>
          <p:nvPr>
            <p:ph type="sldNum" sz="quarter" idx="12"/>
          </p:nvPr>
        </p:nvSpPr>
        <p:spPr/>
        <p:txBody>
          <a:bodyPr/>
          <a:lstStyle/>
          <a:p>
            <a:fld id="{B3341D22-68D9-4150-ABE5-D5C1D0E569AF}" type="slidenum">
              <a:rPr lang="en-US" smtClean="0"/>
              <a:t>72</a:t>
            </a:fld>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2821855729"/>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992218"/>
                <a:gridCol w="1094235"/>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smtClean="0"/>
                        <a:t>Annots</a:t>
                      </a:r>
                      <a:r>
                        <a:rPr lang="en-US" sz="1800" dirty="0" smtClean="0"/>
                        <a:t> (% LOC)</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24.6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9.7</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14.6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26.5</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23.4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21.4</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9516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4455982" y="2231231"/>
            <a:ext cx="1085134" cy="361950"/>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Performance</a:t>
            </a:r>
            <a:endParaRPr lang="en" sz="3200" dirty="0">
              <a:ea typeface="Calibri"/>
              <a:cs typeface="Calibri"/>
              <a:sym typeface="Calibri"/>
            </a:endParaRPr>
          </a:p>
        </p:txBody>
      </p:sp>
      <p:graphicFrame>
        <p:nvGraphicFramePr>
          <p:cNvPr id="5" name="Content Placeholder 5"/>
          <p:cNvGraphicFramePr>
            <a:graphicFrameLocks/>
          </p:cNvGraphicFramePr>
          <p:nvPr>
            <p:extLst>
              <p:ext uri="{D42A27DB-BD31-4B8C-83A1-F6EECF244321}">
                <p14:modId xmlns:p14="http://schemas.microsoft.com/office/powerpoint/2010/main" val="3079156223"/>
              </p:ext>
            </p:extLst>
          </p:nvPr>
        </p:nvGraphicFramePr>
        <p:xfrm>
          <a:off x="491073" y="1590707"/>
          <a:ext cx="5055089" cy="3601186"/>
        </p:xfrm>
        <a:graphic>
          <a:graphicData uri="http://schemas.openxmlformats.org/drawingml/2006/table">
            <a:tbl>
              <a:tblPr firstRow="1" bandRow="1">
                <a:tableStyleId>{8799B23B-EC83-4686-B30A-512413B5E67A}</a:tableStyleId>
              </a:tblPr>
              <a:tblGrid>
                <a:gridCol w="2094230"/>
                <a:gridCol w="874406"/>
                <a:gridCol w="992218"/>
                <a:gridCol w="1094235"/>
              </a:tblGrid>
              <a:tr h="540230">
                <a:tc>
                  <a:txBody>
                    <a:bodyPr/>
                    <a:lstStyle/>
                    <a:p>
                      <a:pPr algn="ctr"/>
                      <a:r>
                        <a:rPr lang="en-US" sz="2400" dirty="0" smtClean="0"/>
                        <a:t>File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LOC</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smtClean="0"/>
                        <a:t>Annots</a:t>
                      </a:r>
                      <a:r>
                        <a:rPr lang="en-US" sz="1800" dirty="0" smtClean="0"/>
                        <a:t> (% LOC)</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Time (sec)</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navier</a:t>
                      </a:r>
                      <a:r>
                        <a:rPr lang="en-US" sz="1800" dirty="0" smtClean="0">
                          <a:latin typeface="Monaco" panose="020B0509030404040204" pitchFamily="49" charset="0"/>
                        </a:rPr>
                        <a:t>-stokes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366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24.6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t>473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splay</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206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9.7</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err="1" smtClean="0">
                          <a:latin typeface="Monaco" panose="020B0509030404040204" pitchFamily="49" charset="0"/>
                        </a:rPr>
                        <a:t>richards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304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t>7</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err="1" smtClean="0">
                          <a:latin typeface="Monaco" panose="020B0509030404040204" pitchFamily="49" charset="0"/>
                        </a:rPr>
                        <a:t>raytrace</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14.6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15</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415">
                <a:tc>
                  <a:txBody>
                    <a:bodyPr/>
                    <a:lstStyle/>
                    <a:p>
                      <a:r>
                        <a:rPr lang="en-US" sz="1800" dirty="0" smtClean="0">
                          <a:latin typeface="Monaco" panose="020B0509030404040204" pitchFamily="49" charset="0"/>
                        </a:rPr>
                        <a:t>transducers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588</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27.6</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t>12</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9415">
                <a:tc>
                  <a:txBody>
                    <a:bodyPr/>
                    <a:lstStyle/>
                    <a:p>
                      <a:r>
                        <a:rPr lang="en-US" sz="1800" dirty="0" smtClean="0">
                          <a:latin typeface="Monaco" panose="020B0509030404040204" pitchFamily="49" charset="0"/>
                        </a:rPr>
                        <a:t>d3-arrays</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189</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26.5</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37</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4629">
                <a:tc>
                  <a:txBody>
                    <a:bodyPr/>
                    <a:lstStyle/>
                    <a:p>
                      <a:r>
                        <a:rPr lang="en-US" sz="1800" dirty="0" err="1" smtClean="0">
                          <a:latin typeface="Monaco" panose="020B0509030404040204" pitchFamily="49" charset="0"/>
                        </a:rPr>
                        <a:t>tsc</a:t>
                      </a:r>
                      <a:r>
                        <a:rPr lang="en-US" sz="1800" dirty="0" smtClean="0">
                          <a:latin typeface="Monaco" panose="020B0509030404040204" pitchFamily="49" charset="0"/>
                        </a:rPr>
                        <a:t>-checker</a:t>
                      </a:r>
                      <a:endParaRPr lang="en-US" sz="1800" dirty="0">
                        <a:latin typeface="Monaco" panose="020B050903040404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293</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t>23.4</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smtClean="0"/>
                        <a:t>62</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0786">
                <a:tc>
                  <a:txBody>
                    <a:bodyPr/>
                    <a:lstStyle/>
                    <a:p>
                      <a:r>
                        <a:rPr lang="en-US" sz="1800" b="1" dirty="0" smtClean="0"/>
                        <a:t>Total</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2522</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21.4</a:t>
                      </a: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Slide Number Placeholder 7"/>
          <p:cNvSpPr>
            <a:spLocks noGrp="1"/>
          </p:cNvSpPr>
          <p:nvPr>
            <p:ph type="sldNum" sz="quarter" idx="12"/>
          </p:nvPr>
        </p:nvSpPr>
        <p:spPr/>
        <p:txBody>
          <a:bodyPr/>
          <a:lstStyle/>
          <a:p>
            <a:fld id="{B3341D22-68D9-4150-ABE5-D5C1D0E569AF}" type="slidenum">
              <a:rPr lang="en-US" smtClean="0"/>
              <a:t>73</a:t>
            </a:fld>
            <a:endParaRPr lang="en-US"/>
          </a:p>
        </p:txBody>
      </p:sp>
      <p:sp>
        <p:nvSpPr>
          <p:cNvPr id="9" name="Rectangle 8"/>
          <p:cNvSpPr/>
          <p:nvPr/>
        </p:nvSpPr>
        <p:spPr>
          <a:xfrm>
            <a:off x="5785395" y="1808351"/>
            <a:ext cx="2908664" cy="1569660"/>
          </a:xfrm>
          <a:prstGeom prst="rect">
            <a:avLst/>
          </a:prstGeom>
          <a:ln w="38100">
            <a:noFill/>
          </a:ln>
        </p:spPr>
        <p:txBody>
          <a:bodyPr wrap="square">
            <a:spAutoFit/>
          </a:bodyPr>
          <a:lstStyle/>
          <a:p>
            <a:pPr algn="ctr"/>
            <a:r>
              <a:rPr lang="en-US" sz="2400" dirty="0" smtClean="0">
                <a:solidFill>
                  <a:schemeClr val="accent5">
                    <a:lumMod val="50000"/>
                  </a:schemeClr>
                </a:solidFill>
                <a:latin typeface="Calibri" panose="020F0502020204030204" pitchFamily="34" charset="0"/>
              </a:rPr>
              <a:t>More than 100 static array </a:t>
            </a:r>
            <a:r>
              <a:rPr lang="en-US" sz="2400" dirty="0">
                <a:solidFill>
                  <a:schemeClr val="accent5">
                    <a:lumMod val="50000"/>
                  </a:schemeClr>
                </a:solidFill>
                <a:latin typeface="Calibri" panose="020F0502020204030204" pitchFamily="34" charset="0"/>
              </a:rPr>
              <a:t>access </a:t>
            </a:r>
            <a:r>
              <a:rPr lang="en-US" sz="2400" dirty="0" smtClean="0">
                <a:solidFill>
                  <a:schemeClr val="accent5">
                    <a:lumMod val="50000"/>
                  </a:schemeClr>
                </a:solidFill>
                <a:latin typeface="Calibri" panose="020F0502020204030204" pitchFamily="34" charset="0"/>
              </a:rPr>
              <a:t>sites with dynamically computed indexes</a:t>
            </a:r>
          </a:p>
        </p:txBody>
      </p:sp>
    </p:spTree>
    <p:extLst>
      <p:ext uri="{BB962C8B-B14F-4D97-AF65-F5344CB8AC3E}">
        <p14:creationId xmlns:p14="http://schemas.microsoft.com/office/powerpoint/2010/main" val="477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0550"/>
            <a:ext cx="9144000" cy="584775"/>
          </a:xfrm>
          <a:prstGeom prst="rect">
            <a:avLst/>
          </a:prstGeom>
        </p:spPr>
        <p:txBody>
          <a:bodyPr wrap="square">
            <a:spAutoFit/>
          </a:bodyPr>
          <a:lstStyle/>
          <a:p>
            <a:pPr algn="ctr">
              <a:spcBef>
                <a:spcPts val="0"/>
              </a:spcBef>
            </a:pPr>
            <a:r>
              <a:rPr lang="en-US" sz="3200" dirty="0" smtClean="0">
                <a:ea typeface="Calibri"/>
                <a:cs typeface="Calibri"/>
                <a:sym typeface="Calibri"/>
              </a:rPr>
              <a:t>Properties Tested</a:t>
            </a:r>
            <a:endParaRPr lang="en" sz="3200" dirty="0">
              <a:ea typeface="Calibri"/>
              <a:cs typeface="Calibri"/>
              <a:sym typeface="Calibri"/>
            </a:endParaRPr>
          </a:p>
        </p:txBody>
      </p:sp>
      <p:sp>
        <p:nvSpPr>
          <p:cNvPr id="4" name="TextBox 3"/>
          <p:cNvSpPr txBox="1"/>
          <p:nvPr/>
        </p:nvSpPr>
        <p:spPr>
          <a:xfrm>
            <a:off x="949569" y="1186962"/>
            <a:ext cx="707780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Property accesses</a:t>
            </a:r>
          </a:p>
          <a:p>
            <a:pPr marL="285750" indent="-285750">
              <a:lnSpc>
                <a:spcPct val="150000"/>
              </a:lnSpc>
              <a:buFont typeface="Arial" panose="020B0604020202020204" pitchFamily="34" charset="0"/>
              <a:buChar char="•"/>
            </a:pPr>
            <a:r>
              <a:rPr lang="en-US" sz="2400" dirty="0" smtClean="0"/>
              <a:t>Array bounds checks</a:t>
            </a:r>
          </a:p>
          <a:p>
            <a:pPr marL="285750" indent="-285750">
              <a:lnSpc>
                <a:spcPct val="150000"/>
              </a:lnSpc>
              <a:buFont typeface="Arial" panose="020B0604020202020204" pitchFamily="34" charset="0"/>
              <a:buChar char="•"/>
            </a:pPr>
            <a:r>
              <a:rPr lang="en-US" sz="2400" dirty="0" smtClean="0"/>
              <a:t>Overloads</a:t>
            </a:r>
          </a:p>
          <a:p>
            <a:pPr marL="285750" indent="-285750">
              <a:lnSpc>
                <a:spcPct val="150000"/>
              </a:lnSpc>
              <a:buFont typeface="Arial" panose="020B0604020202020204" pitchFamily="34" charset="0"/>
              <a:buChar char="•"/>
            </a:pPr>
            <a:r>
              <a:rPr lang="en-US" sz="2400" dirty="0"/>
              <a:t>Safe </a:t>
            </a:r>
            <a:r>
              <a:rPr lang="en-US" sz="2400" dirty="0" err="1" smtClean="0"/>
              <a:t>Downcasts</a:t>
            </a:r>
            <a:endParaRPr lang="en-US" sz="2400" dirty="0"/>
          </a:p>
          <a:p>
            <a:pPr marL="800100" lvl="1" indent="-342900">
              <a:buFont typeface="Wingdings" panose="05000000000000000000" pitchFamily="2" charset="2"/>
              <a:buChar char="§"/>
            </a:pPr>
            <a:r>
              <a:rPr lang="en-US" sz="2400" dirty="0" smtClean="0"/>
              <a:t>Class based</a:t>
            </a:r>
          </a:p>
          <a:p>
            <a:pPr marL="800100" lvl="1" indent="-342900">
              <a:buFont typeface="Wingdings" panose="05000000000000000000" pitchFamily="2" charset="2"/>
              <a:buChar char="§"/>
            </a:pPr>
            <a:r>
              <a:rPr lang="en-US" sz="2400" dirty="0" smtClean="0"/>
              <a:t>Ad hoc type hierarchies</a:t>
            </a:r>
            <a:endParaRPr lang="en-US" sz="2400" dirty="0"/>
          </a:p>
          <a:p>
            <a:pPr marL="285750" indent="-285750">
              <a:lnSpc>
                <a:spcPct val="200000"/>
              </a:lnSpc>
              <a:buFont typeface="Arial" panose="020B0604020202020204" pitchFamily="34" charset="0"/>
              <a:buChar char="•"/>
            </a:pPr>
            <a:r>
              <a:rPr lang="en-US" sz="2400" dirty="0" smtClean="0"/>
              <a:t>User specified value properties. E.g. a function:</a:t>
            </a:r>
          </a:p>
          <a:p>
            <a:pPr marL="914400" lvl="1" indent="-457200">
              <a:buFont typeface="Wingdings" panose="05000000000000000000" pitchFamily="2" charset="2"/>
              <a:buChar char="§"/>
            </a:pPr>
            <a:r>
              <a:rPr lang="en-US" sz="2400" dirty="0" smtClean="0"/>
              <a:t>returns a positive number</a:t>
            </a:r>
          </a:p>
          <a:p>
            <a:pPr marL="914400" lvl="1" indent="-457200">
              <a:buFont typeface="Wingdings" panose="05000000000000000000" pitchFamily="2" charset="2"/>
              <a:buChar char="§"/>
            </a:pPr>
            <a:r>
              <a:rPr lang="en-US" sz="2400" dirty="0"/>
              <a:t>a</a:t>
            </a:r>
            <a:r>
              <a:rPr lang="en-US" sz="2400" dirty="0" smtClean="0"/>
              <a:t>ccepts non-empty arrays</a:t>
            </a:r>
          </a:p>
        </p:txBody>
      </p:sp>
      <p:sp>
        <p:nvSpPr>
          <p:cNvPr id="2" name="Slide Number Placeholder 1"/>
          <p:cNvSpPr>
            <a:spLocks noGrp="1"/>
          </p:cNvSpPr>
          <p:nvPr>
            <p:ph type="sldNum" sz="quarter" idx="12"/>
          </p:nvPr>
        </p:nvSpPr>
        <p:spPr/>
        <p:txBody>
          <a:bodyPr/>
          <a:lstStyle/>
          <a:p>
            <a:fld id="{B3341D22-68D9-4150-ABE5-D5C1D0E569AF}" type="slidenum">
              <a:rPr lang="en-US" smtClean="0"/>
              <a:t>74</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821" y="320550"/>
            <a:ext cx="1241324" cy="1274114"/>
          </a:xfrm>
          <a:prstGeom prst="rect">
            <a:avLst/>
          </a:prstGeom>
        </p:spPr>
      </p:pic>
      <p:sp>
        <p:nvSpPr>
          <p:cNvPr id="10" name="Rectangle 9"/>
          <p:cNvSpPr/>
          <p:nvPr/>
        </p:nvSpPr>
        <p:spPr>
          <a:xfrm>
            <a:off x="1233925" y="2829803"/>
            <a:ext cx="2126801" cy="589072"/>
          </a:xfrm>
          <a:prstGeom prst="rect">
            <a:avLst/>
          </a:prstGeom>
        </p:spPr>
        <p:txBody>
          <a:bodyPr wrap="none">
            <a:spAutoFit/>
          </a:bodyPr>
          <a:lstStyle/>
          <a:p>
            <a:pPr>
              <a:lnSpc>
                <a:spcPct val="150000"/>
              </a:lnSpc>
            </a:pPr>
            <a:r>
              <a:rPr lang="en-US" sz="2400" dirty="0"/>
              <a:t>Safe </a:t>
            </a:r>
            <a:r>
              <a:rPr lang="en-US" sz="2400" dirty="0" err="1"/>
              <a:t>Downcasts</a:t>
            </a:r>
            <a:endParaRPr lang="en-US" sz="2400" dirty="0"/>
          </a:p>
        </p:txBody>
      </p:sp>
      <p:sp>
        <p:nvSpPr>
          <p:cNvPr id="11" name="Rectangle 10"/>
          <p:cNvSpPr/>
          <p:nvPr/>
        </p:nvSpPr>
        <p:spPr>
          <a:xfrm>
            <a:off x="1659903" y="3747387"/>
            <a:ext cx="3276600" cy="461665"/>
          </a:xfrm>
          <a:prstGeom prst="rect">
            <a:avLst/>
          </a:prstGeom>
        </p:spPr>
        <p:txBody>
          <a:bodyPr wrap="square">
            <a:spAutoFit/>
          </a:bodyPr>
          <a:lstStyle/>
          <a:p>
            <a:pPr algn="ctr"/>
            <a:r>
              <a:rPr lang="en-US" sz="2400" dirty="0" smtClean="0"/>
              <a:t>Ad </a:t>
            </a:r>
            <a:r>
              <a:rPr lang="en-US" sz="2400" dirty="0"/>
              <a:t>hoc type hierarchies</a:t>
            </a:r>
          </a:p>
        </p:txBody>
      </p:sp>
      <p:sp>
        <p:nvSpPr>
          <p:cNvPr id="12" name="Rectangle 11"/>
          <p:cNvSpPr/>
          <p:nvPr/>
        </p:nvSpPr>
        <p:spPr>
          <a:xfrm>
            <a:off x="0" y="4810321"/>
            <a:ext cx="9144000" cy="923330"/>
          </a:xfrm>
          <a:prstGeom prst="rect">
            <a:avLst/>
          </a:prstGeom>
        </p:spPr>
        <p:txBody>
          <a:bodyPr wrap="square">
            <a:spAutoFit/>
          </a:bodyPr>
          <a:lstStyle/>
          <a:p>
            <a:pPr algn="ctr">
              <a:lnSpc>
                <a:spcPct val="150000"/>
              </a:lnSpc>
            </a:pPr>
            <a:r>
              <a:rPr lang="en-US" sz="2000" dirty="0" smtClean="0"/>
              <a:t>Example taken from:</a:t>
            </a:r>
          </a:p>
          <a:p>
            <a:pPr algn="ctr">
              <a:lnSpc>
                <a:spcPct val="150000"/>
              </a:lnSpc>
            </a:pPr>
            <a:r>
              <a:rPr lang="en-US" sz="1600" dirty="0" err="1" smtClean="0">
                <a:latin typeface="Monaco" panose="020B0509030404040204" pitchFamily="49" charset="0"/>
              </a:rPr>
              <a:t>TypeScript</a:t>
            </a:r>
            <a:r>
              <a:rPr lang="en-US" sz="1600" dirty="0" smtClean="0">
                <a:latin typeface="Monaco" panose="020B0509030404040204" pitchFamily="49" charset="0"/>
              </a:rPr>
              <a:t> compiler - v1.0.1.0 - </a:t>
            </a:r>
            <a:r>
              <a:rPr lang="en-US" sz="1600" dirty="0" err="1" smtClean="0">
                <a:latin typeface="Monaco" panose="020B0509030404040204" pitchFamily="49" charset="0"/>
              </a:rPr>
              <a:t>src</a:t>
            </a:r>
            <a:r>
              <a:rPr lang="en-US" sz="1600" dirty="0" smtClean="0">
                <a:latin typeface="Monaco" panose="020B0509030404040204" pitchFamily="49" charset="0"/>
              </a:rPr>
              <a:t>/compiler/</a:t>
            </a:r>
            <a:r>
              <a:rPr lang="en-US" sz="1600" dirty="0" err="1" smtClean="0">
                <a:latin typeface="Monaco" panose="020B0509030404040204" pitchFamily="49" charset="0"/>
              </a:rPr>
              <a:t>types.ts</a:t>
            </a:r>
            <a:endParaRPr lang="en-US" sz="1600" dirty="0">
              <a:latin typeface="Monaco" panose="020B0509030404040204" pitchFamily="49" charset="0"/>
            </a:endParaRPr>
          </a:p>
        </p:txBody>
      </p:sp>
    </p:spTree>
    <p:extLst>
      <p:ext uri="{BB962C8B-B14F-4D97-AF65-F5344CB8AC3E}">
        <p14:creationId xmlns:p14="http://schemas.microsoft.com/office/powerpoint/2010/main" val="874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42" presetClass="path" presetSubtype="0" fill="hold" grpId="0" nodeType="withEffect">
                                  <p:stCondLst>
                                    <p:cond delay="300"/>
                                  </p:stCondLst>
                                  <p:childTnLst>
                                    <p:animMotion origin="layout" path="M 4.72222E-6 4.44444E-6 L 0.24236 -0.06135 " pathEditMode="relative" rAng="0" ptsTypes="AA">
                                      <p:cBhvr>
                                        <p:cTn id="9" dur="700" fill="hold"/>
                                        <p:tgtEl>
                                          <p:spTgt spid="10"/>
                                        </p:tgtEl>
                                        <p:attrNameLst>
                                          <p:attrName>ppt_x</p:attrName>
                                          <p:attrName>ppt_y</p:attrName>
                                        </p:attrNameLst>
                                      </p:cBhvr>
                                      <p:rCtr x="12118" y="-3079"/>
                                    </p:animMotion>
                                  </p:childTnLst>
                                </p:cTn>
                              </p:par>
                              <p:par>
                                <p:cTn id="10" presetID="42" presetClass="path" presetSubtype="0" fill="hold" grpId="0" nodeType="withEffect">
                                  <p:stCondLst>
                                    <p:cond delay="300"/>
                                  </p:stCondLst>
                                  <p:childTnLst>
                                    <p:animMotion origin="layout" path="M -3.88889E-6 0.00139 L 0.13542 -0.04815 " pathEditMode="relative" rAng="0" ptsTypes="AA">
                                      <p:cBhvr>
                                        <p:cTn id="11" dur="700" fill="hold"/>
                                        <p:tgtEl>
                                          <p:spTgt spid="11"/>
                                        </p:tgtEl>
                                        <p:attrNameLst>
                                          <p:attrName>ppt_x</p:attrName>
                                          <p:attrName>ppt_y</p:attrName>
                                        </p:attrNameLst>
                                      </p:cBhvr>
                                      <p:rCtr x="6771" y="-2477"/>
                                    </p:animMotion>
                                  </p:childTnLst>
                                </p:cTn>
                              </p:par>
                              <p:par>
                                <p:cTn id="12" presetID="6" presetClass="emph" presetSubtype="0" fill="hold" grpId="1" nodeType="withEffect">
                                  <p:stCondLst>
                                    <p:cond delay="300"/>
                                  </p:stCondLst>
                                  <p:childTnLst>
                                    <p:animScale>
                                      <p:cBhvr>
                                        <p:cTn id="13" dur="700" fill="hold"/>
                                        <p:tgtEl>
                                          <p:spTgt spid="10"/>
                                        </p:tgtEl>
                                      </p:cBhvr>
                                      <p:by x="150000" y="150000"/>
                                    </p:animScale>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0" grpId="1"/>
      <p:bldP spid="11" grpId="0"/>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942464" y="1431618"/>
            <a:ext cx="688128" cy="184075"/>
            <a:chOff x="8379114" y="2645902"/>
            <a:chExt cx="367217" cy="687848"/>
          </a:xfrm>
        </p:grpSpPr>
        <p:cxnSp>
          <p:nvCxnSpPr>
            <p:cNvPr id="50" name="Straight Connector 49"/>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rot="8084711">
            <a:off x="4839094" y="515586"/>
            <a:ext cx="695143" cy="769124"/>
            <a:chOff x="8398368" y="2173775"/>
            <a:chExt cx="368494" cy="1526356"/>
          </a:xfrm>
        </p:grpSpPr>
        <p:cxnSp>
          <p:nvCxnSpPr>
            <p:cNvPr id="53" name="Straight Connector 52"/>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7050229" y="682665"/>
            <a:ext cx="1061894" cy="288951"/>
            <a:chOff x="8334949" y="2549098"/>
            <a:chExt cx="411382" cy="784652"/>
          </a:xfrm>
        </p:grpSpPr>
        <p:cxnSp>
          <p:nvCxnSpPr>
            <p:cNvPr id="56" name="Straight Connector 55"/>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59" name="Oval 58"/>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60" name="Oval 59"/>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61" name="Straight Connector 60"/>
          <p:cNvCxnSpPr>
            <a:stCxn id="58" idx="3"/>
            <a:endCxn id="59"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8" idx="5"/>
            <a:endCxn id="60"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64" name="Straight Connector 63"/>
          <p:cNvCxnSpPr>
            <a:stCxn id="63" idx="0"/>
            <a:endCxn id="60"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681773" y="1976989"/>
            <a:ext cx="1318320"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66" name="Straight Connector 65"/>
          <p:cNvCxnSpPr>
            <a:stCxn id="65" idx="0"/>
            <a:endCxn id="60"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1054" y="321627"/>
            <a:ext cx="5308887" cy="182357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endParaRPr lang="en-US" sz="1500" dirty="0">
              <a:solidFill>
                <a:srgbClr val="000000"/>
              </a:solidFill>
              <a:latin typeface="Monaco" panose="020B0509030404040204" pitchFamily="49" charset="0"/>
            </a:endParaRP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Class</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Any</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Object</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endParaRPr lang="en-US" sz="1500" dirty="0">
              <a:solidFill>
                <a:srgbClr val="000000"/>
              </a:solidFill>
              <a:latin typeface="Monaco" panose="020B0509030404040204" pitchFamily="49" charset="0"/>
            </a:endParaRP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Interface</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IObject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a:solidFill>
                  <a:srgbClr val="204A87"/>
                </a:solidFill>
                <a:latin typeface="Monaco" panose="020B0509030404040204" pitchFamily="49" charset="0"/>
              </a:rPr>
              <a:t> </a:t>
            </a:r>
          </a:p>
        </p:txBody>
      </p:sp>
      <p:sp>
        <p:nvSpPr>
          <p:cNvPr id="69" name="Rectangle 68"/>
          <p:cNvSpPr/>
          <p:nvPr/>
        </p:nvSpPr>
        <p:spPr>
          <a:xfrm>
            <a:off x="0" y="4409224"/>
            <a:ext cx="9144000" cy="830997"/>
          </a:xfrm>
          <a:prstGeom prst="rect">
            <a:avLst/>
          </a:prstGeom>
        </p:spPr>
        <p:txBody>
          <a:bodyPr wrap="square">
            <a:spAutoFit/>
          </a:bodyPr>
          <a:lstStyle/>
          <a:p>
            <a:pPr algn="ctr"/>
            <a:r>
              <a:rPr lang="en" sz="2800" dirty="0" smtClean="0">
                <a:latin typeface="Calibri"/>
                <a:ea typeface="Calibri"/>
                <a:cs typeface="Calibri"/>
                <a:sym typeface="Calibri"/>
              </a:rPr>
              <a:t>TypeScript interfaces are plain JavaScript objects</a:t>
            </a:r>
          </a:p>
          <a:p>
            <a:pPr algn="ctr"/>
            <a:r>
              <a:rPr lang="en" sz="2000" dirty="0" smtClean="0">
                <a:latin typeface="Calibri"/>
                <a:sym typeface="Calibri"/>
              </a:rPr>
              <a:t>no type information at runtime</a:t>
            </a:r>
            <a:endParaRPr lang="en-US" sz="28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75</a:t>
            </a:fld>
            <a:endParaRPr lang="en-US"/>
          </a:p>
        </p:txBody>
      </p:sp>
    </p:spTree>
    <p:extLst>
      <p:ext uri="{BB962C8B-B14F-4D97-AF65-F5344CB8AC3E}">
        <p14:creationId xmlns:p14="http://schemas.microsoft.com/office/powerpoint/2010/main" val="169390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2418599" y="415778"/>
            <a:ext cx="1952589" cy="276413"/>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ounded Rectangle 25"/>
          <p:cNvSpPr/>
          <p:nvPr/>
        </p:nvSpPr>
        <p:spPr>
          <a:xfrm>
            <a:off x="351054" y="2248505"/>
            <a:ext cx="2836989" cy="1961077"/>
          </a:xfrm>
          <a:prstGeom prst="roundRect">
            <a:avLst>
              <a:gd name="adj" fmla="val 6776"/>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3901068"/>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Class</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Any</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Object</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endParaRPr lang="en-US" sz="1500" dirty="0">
              <a:solidFill>
                <a:srgbClr val="000000"/>
              </a:solidFill>
              <a:latin typeface="Monaco" panose="020B0509030404040204" pitchFamily="49" charset="0"/>
            </a:endParaRP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Interface</a:t>
            </a:r>
            <a:r>
              <a:rPr lang="en-US" sz="1500" dirty="0" smtClean="0">
                <a:solidFill>
                  <a:srgbClr val="000000"/>
                </a:solidFill>
                <a:latin typeface="Monaco" panose="020B0509030404040204" pitchFamily="49" charset="0"/>
              </a:rPr>
              <a:t> </a:t>
            </a:r>
            <a:r>
              <a:rPr lang="en-US" sz="1500" dirty="0" smtClean="0">
                <a:solidFill>
                  <a:srgbClr val="204A87"/>
                </a:solidFill>
                <a:latin typeface="Monaco" panose="020B0509030404040204" pitchFamily="49" charset="0"/>
              </a:rPr>
              <a:t>extends</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IObject</a:t>
            </a:r>
            <a:r>
              <a:rPr lang="en-US" sz="1500" dirty="0" smtClean="0">
                <a:solidFill>
                  <a:srgbClr val="000000"/>
                </a:solidFill>
                <a:latin typeface="Monaco" panose="020B0509030404040204" pitchFamily="49" charset="0"/>
              </a:rPr>
              <a:t> {…}</a:t>
            </a:r>
            <a:endParaRPr lang="en-US" sz="1500" dirty="0" smtClean="0">
              <a:solidFill>
                <a:srgbClr val="204A87"/>
              </a:solidFill>
              <a:latin typeface="Monaco" panose="020B0509030404040204" pitchFamily="49" charset="0"/>
            </a:endParaRP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3" name="Rectangle 22"/>
          <p:cNvSpPr/>
          <p:nvPr/>
        </p:nvSpPr>
        <p:spPr>
          <a:xfrm>
            <a:off x="0" y="4409224"/>
            <a:ext cx="9144000" cy="830997"/>
          </a:xfrm>
          <a:prstGeom prst="rect">
            <a:avLst/>
          </a:prstGeom>
        </p:spPr>
        <p:txBody>
          <a:bodyPr wrap="square">
            <a:spAutoFit/>
          </a:bodyPr>
          <a:lstStyle/>
          <a:p>
            <a:pPr algn="ctr"/>
            <a:r>
              <a:rPr lang="en" sz="2800" dirty="0" smtClean="0">
                <a:latin typeface="Calibri"/>
                <a:ea typeface="Calibri"/>
                <a:cs typeface="Calibri"/>
                <a:sym typeface="Calibri"/>
              </a:rPr>
              <a:t>TypeScript interfaces are plain JavaScript objects</a:t>
            </a:r>
          </a:p>
          <a:p>
            <a:pPr algn="ctr"/>
            <a:r>
              <a:rPr lang="en" sz="2000" dirty="0" smtClean="0">
                <a:latin typeface="Calibri"/>
                <a:sym typeface="Calibri"/>
              </a:rPr>
              <a:t>no type information at runtime</a:t>
            </a:r>
            <a:endParaRPr lang="en-US" sz="2800" dirty="0">
              <a:latin typeface="Calibri" panose="020F0502020204030204" pitchFamily="34" charset="0"/>
            </a:endParaRPr>
          </a:p>
        </p:txBody>
      </p:sp>
      <p:sp>
        <p:nvSpPr>
          <p:cNvPr id="24" name="Rectangle 23"/>
          <p:cNvSpPr/>
          <p:nvPr/>
        </p:nvSpPr>
        <p:spPr>
          <a:xfrm>
            <a:off x="0" y="5530027"/>
            <a:ext cx="9144000" cy="830997"/>
          </a:xfrm>
          <a:prstGeom prst="rect">
            <a:avLst/>
          </a:prstGeom>
        </p:spPr>
        <p:txBody>
          <a:bodyPr wrap="square">
            <a:spAutoFit/>
          </a:bodyPr>
          <a:lstStyle/>
          <a:p>
            <a:pPr algn="ctr"/>
            <a:r>
              <a:rPr lang="en" sz="2800" dirty="0" smtClean="0">
                <a:latin typeface="Calibri"/>
                <a:ea typeface="Calibri"/>
                <a:cs typeface="Calibri"/>
                <a:sym typeface="Calibri"/>
              </a:rPr>
              <a:t>Explicit field (</a:t>
            </a:r>
            <a:r>
              <a:rPr lang="en" sz="2800" dirty="0" smtClean="0">
                <a:latin typeface="Monaco" panose="020B0509030404040204" pitchFamily="49" charset="0"/>
                <a:ea typeface="Calibri"/>
                <a:cs typeface="Calibri"/>
                <a:sym typeface="Calibri"/>
              </a:rPr>
              <a:t>flags</a:t>
            </a:r>
            <a:r>
              <a:rPr lang="en" sz="2800" dirty="0" smtClean="0">
                <a:latin typeface="Calibri"/>
                <a:ea typeface="Calibri"/>
                <a:cs typeface="Calibri"/>
                <a:sym typeface="Calibri"/>
              </a:rPr>
              <a:t>) to encode type info </a:t>
            </a:r>
          </a:p>
          <a:p>
            <a:pPr algn="ctr"/>
            <a:r>
              <a:rPr lang="en" sz="2000" dirty="0" smtClean="0">
                <a:latin typeface="Calibri"/>
                <a:ea typeface="Calibri"/>
                <a:cs typeface="Calibri"/>
                <a:sym typeface="Calibri"/>
              </a:rPr>
              <a:t>needed for dynamic tests</a:t>
            </a:r>
            <a:endParaRPr lang="en-US" sz="20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76</a:t>
            </a:fld>
            <a:endParaRPr lang="en-US"/>
          </a:p>
        </p:txBody>
      </p:sp>
      <p:grpSp>
        <p:nvGrpSpPr>
          <p:cNvPr id="29" name="Group 28"/>
          <p:cNvGrpSpPr/>
          <p:nvPr/>
        </p:nvGrpSpPr>
        <p:grpSpPr>
          <a:xfrm>
            <a:off x="7942464" y="1431618"/>
            <a:ext cx="688128" cy="184075"/>
            <a:chOff x="8379114" y="2645902"/>
            <a:chExt cx="367217" cy="687848"/>
          </a:xfrm>
        </p:grpSpPr>
        <p:cxnSp>
          <p:nvCxnSpPr>
            <p:cNvPr id="30" name="Straight Connector 29"/>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8084711">
            <a:off x="4839094" y="515586"/>
            <a:ext cx="695143" cy="769124"/>
            <a:chOff x="8398368" y="2173775"/>
            <a:chExt cx="368494" cy="1526356"/>
          </a:xfrm>
        </p:grpSpPr>
        <p:cxnSp>
          <p:nvCxnSpPr>
            <p:cNvPr id="33" name="Straight Connector 32"/>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50229" y="682665"/>
            <a:ext cx="1061894" cy="288951"/>
            <a:chOff x="8334949" y="2549098"/>
            <a:chExt cx="411382" cy="784652"/>
          </a:xfrm>
        </p:grpSpPr>
        <p:cxnSp>
          <p:nvCxnSpPr>
            <p:cNvPr id="36" name="Straight Connector 35"/>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8" name="Oval 37"/>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39" name="Oval 38"/>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0" name="Oval 39"/>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1" name="Straight Connector 40"/>
          <p:cNvCxnSpPr>
            <a:stCxn id="38" idx="3"/>
            <a:endCxn id="39"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8" idx="5"/>
            <a:endCxn id="40"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44" name="Straight Connector 43"/>
          <p:cNvCxnSpPr>
            <a:stCxn id="43" idx="0"/>
            <a:endCxn id="40"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81773" y="1976989"/>
            <a:ext cx="1318320"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46" name="Straight Connector 45"/>
          <p:cNvCxnSpPr>
            <a:stCxn id="45" idx="0"/>
            <a:endCxn id="40"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25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1054" y="321627"/>
            <a:ext cx="5308887" cy="397096"/>
          </a:xfrm>
          <a:prstGeom prst="rect">
            <a:avLst/>
          </a:prstGeom>
        </p:spPr>
        <p:txBody>
          <a:bodyPr wrap="square">
            <a:spAutoFit/>
          </a:bodyPr>
          <a:lstStyle/>
          <a:p>
            <a:pPr>
              <a:lnSpc>
                <a:spcPct val="150000"/>
              </a:lnSpc>
            </a:pPr>
            <a:r>
              <a:rPr lang="en-US" sz="1500" dirty="0" smtClean="0">
                <a:solidFill>
                  <a:srgbClr val="204A87"/>
                </a:solidFill>
                <a:latin typeface="Monaco" panose="020B0509030404040204" pitchFamily="49" charset="0"/>
              </a:rPr>
              <a:t>interface</a:t>
            </a:r>
            <a:r>
              <a:rPr lang="en-US" sz="1500" dirty="0" smtClean="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TypeFlags</a:t>
            </a:r>
            <a:r>
              <a:rPr lang="en-US" sz="1500" dirty="0" smtClean="0">
                <a:solidFill>
                  <a:srgbClr val="000000"/>
                </a:solidFill>
                <a:latin typeface="Monaco" panose="020B0509030404040204" pitchFamily="49" charset="0"/>
              </a:rPr>
              <a:t>; }</a:t>
            </a:r>
            <a:endParaRPr lang="en-US" sz="1500" dirty="0">
              <a:solidFill>
                <a:srgbClr val="000000"/>
              </a:solidFill>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77</a:t>
            </a:fld>
            <a:endParaRPr lang="en-US"/>
          </a:p>
        </p:txBody>
      </p:sp>
      <p:sp>
        <p:nvSpPr>
          <p:cNvPr id="28" name="Rectangle 27"/>
          <p:cNvSpPr/>
          <p:nvPr/>
        </p:nvSpPr>
        <p:spPr>
          <a:xfrm>
            <a:off x="350849" y="665775"/>
            <a:ext cx="4764601" cy="1477328"/>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Class</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IAny</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IObject</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IInterface</a:t>
            </a:r>
            <a:r>
              <a:rPr lang="en-US" sz="1500" dirty="0" smtClean="0">
                <a:solidFill>
                  <a:srgbClr val="000000"/>
                </a:solidFill>
                <a:latin typeface="Monaco" panose="020B0509030404040204" pitchFamily="49" charset="0"/>
              </a:rPr>
              <a:t> </a:t>
            </a:r>
            <a:r>
              <a:rPr lang="en-US" sz="1500" dirty="0">
                <a:solidFill>
                  <a:srgbClr val="204A87"/>
                </a:solidFill>
                <a:latin typeface="Monaco" panose="020B0509030404040204" pitchFamily="49" charset="0"/>
              </a:rPr>
              <a:t>extends</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IObject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endParaRPr lang="en-US" sz="1500" dirty="0">
              <a:solidFill>
                <a:srgbClr val="204A87"/>
              </a:solidFill>
              <a:latin typeface="Monaco" panose="020B0509030404040204" pitchFamily="49" charset="0"/>
            </a:endParaRPr>
          </a:p>
        </p:txBody>
      </p:sp>
      <p:sp>
        <p:nvSpPr>
          <p:cNvPr id="29" name="Rectangle 28"/>
          <p:cNvSpPr/>
          <p:nvPr/>
        </p:nvSpPr>
        <p:spPr>
          <a:xfrm>
            <a:off x="351054" y="2264240"/>
            <a:ext cx="3114466" cy="1938992"/>
          </a:xfrm>
          <a:prstGeom prst="rect">
            <a:avLst/>
          </a:prstGeom>
        </p:spPr>
        <p:txBody>
          <a:bodyPr wrap="square">
            <a:spAutoFit/>
          </a:bodyPr>
          <a:lstStyle/>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31" name="Rectangle 30"/>
          <p:cNvSpPr/>
          <p:nvPr/>
        </p:nvSpPr>
        <p:spPr>
          <a:xfrm>
            <a:off x="351053" y="668506"/>
            <a:ext cx="530915" cy="323165"/>
          </a:xfrm>
          <a:prstGeom prst="rect">
            <a:avLst/>
          </a:prstGeom>
        </p:spPr>
        <p:txBody>
          <a:bodyPr wrap="none">
            <a:spAutoFit/>
          </a:bodyPr>
          <a:lstStyle/>
          <a:p>
            <a:r>
              <a:rPr lang="en-US" sz="1500" dirty="0">
                <a:solidFill>
                  <a:srgbClr val="204A87"/>
                </a:solidFill>
                <a:latin typeface="Monaco" panose="020B0509030404040204" pitchFamily="49" charset="0"/>
              </a:rPr>
              <a:t>...</a:t>
            </a:r>
          </a:p>
        </p:txBody>
      </p:sp>
      <p:sp>
        <p:nvSpPr>
          <p:cNvPr id="32" name="TextBox 31"/>
          <p:cNvSpPr txBox="1"/>
          <p:nvPr/>
        </p:nvSpPr>
        <p:spPr>
          <a:xfrm>
            <a:off x="0" y="4010863"/>
            <a:ext cx="9144000" cy="584775"/>
          </a:xfrm>
          <a:prstGeom prst="rect">
            <a:avLst/>
          </a:prstGeom>
          <a:noFill/>
        </p:spPr>
        <p:txBody>
          <a:bodyPr wrap="square" rtlCol="0">
            <a:spAutoFit/>
          </a:bodyPr>
          <a:lstStyle/>
          <a:p>
            <a:pPr algn="ctr"/>
            <a:r>
              <a:rPr lang="en-US" sz="3200" b="1" dirty="0" smtClean="0"/>
              <a:t>Invariants</a:t>
            </a:r>
            <a:endParaRPr lang="en-US" sz="3200" b="1" dirty="0"/>
          </a:p>
        </p:txBody>
      </p:sp>
      <p:sp>
        <p:nvSpPr>
          <p:cNvPr id="33" name="Rounded Rectangle 32"/>
          <p:cNvSpPr/>
          <p:nvPr/>
        </p:nvSpPr>
        <p:spPr>
          <a:xfrm>
            <a:off x="220478" y="4542800"/>
            <a:ext cx="8749351" cy="175809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grpSp>
        <p:nvGrpSpPr>
          <p:cNvPr id="34" name="Group 33"/>
          <p:cNvGrpSpPr/>
          <p:nvPr/>
        </p:nvGrpSpPr>
        <p:grpSpPr>
          <a:xfrm>
            <a:off x="7942464" y="1431618"/>
            <a:ext cx="688128" cy="184075"/>
            <a:chOff x="8379114" y="2645902"/>
            <a:chExt cx="367217" cy="687848"/>
          </a:xfrm>
        </p:grpSpPr>
        <p:cxnSp>
          <p:nvCxnSpPr>
            <p:cNvPr id="35" name="Straight Connector 34"/>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8084711">
            <a:off x="4839094" y="515586"/>
            <a:ext cx="695143" cy="769124"/>
            <a:chOff x="8398368" y="2173775"/>
            <a:chExt cx="368494" cy="1526356"/>
          </a:xfrm>
        </p:grpSpPr>
        <p:cxnSp>
          <p:nvCxnSpPr>
            <p:cNvPr id="38" name="Straight Connector 37"/>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7050229" y="682665"/>
            <a:ext cx="1061894" cy="288951"/>
            <a:chOff x="8334949" y="2549098"/>
            <a:chExt cx="411382" cy="784652"/>
          </a:xfrm>
        </p:grpSpPr>
        <p:cxnSp>
          <p:nvCxnSpPr>
            <p:cNvPr id="41" name="Straight Connector 40"/>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4" name="Oval 43"/>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5" name="Oval 44"/>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6" name="Straight Connector 45"/>
          <p:cNvCxnSpPr>
            <a:stCxn id="43" idx="3"/>
            <a:endCxn id="44"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5"/>
            <a:endCxn id="45"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67" name="Straight Connector 66"/>
          <p:cNvCxnSpPr>
            <a:stCxn id="48" idx="0"/>
            <a:endCxn id="45"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681773" y="1976989"/>
            <a:ext cx="1318320"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69" name="Straight Connector 68"/>
          <p:cNvCxnSpPr>
            <a:stCxn id="68" idx="0"/>
            <a:endCxn id="45"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500"/>
                                        <p:tgtEl>
                                          <p:spTgt spid="28"/>
                                        </p:tgtEl>
                                        <p:attrNameLst>
                                          <p:attrName>ppt_x</p:attrName>
                                        </p:attrNameLst>
                                      </p:cBhvr>
                                      <p:tavLst>
                                        <p:tav tm="0">
                                          <p:val>
                                            <p:strVal val="ppt_x"/>
                                          </p:val>
                                        </p:tav>
                                        <p:tav tm="100000">
                                          <p:val>
                                            <p:strVal val="0-ppt_w/2"/>
                                          </p:val>
                                        </p:tav>
                                      </p:tavLst>
                                    </p:anim>
                                    <p:anim calcmode="lin" valueType="num">
                                      <p:cBhvr additive="base">
                                        <p:cTn id="7" dur="500"/>
                                        <p:tgtEl>
                                          <p:spTgt spid="28"/>
                                        </p:tgtEl>
                                        <p:attrNameLst>
                                          <p:attrName>ppt_y</p:attrName>
                                        </p:attrNameLst>
                                      </p:cBhvr>
                                      <p:tavLst>
                                        <p:tav tm="0">
                                          <p:val>
                                            <p:strVal val="ppt_y"/>
                                          </p:val>
                                        </p:tav>
                                        <p:tav tm="100000">
                                          <p:val>
                                            <p:strVal val="ppt_y"/>
                                          </p:val>
                                        </p:tav>
                                      </p:tavLst>
                                    </p:anim>
                                    <p:set>
                                      <p:cBhvr>
                                        <p:cTn id="8" dur="1" fill="hold">
                                          <p:stCondLst>
                                            <p:cond delay="499"/>
                                          </p:stCondLst>
                                        </p:cTn>
                                        <p:tgtEl>
                                          <p:spTgt spid="28"/>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200"/>
                                        <p:tgtEl>
                                          <p:spTgt spid="31"/>
                                        </p:tgtEl>
                                      </p:cBhvr>
                                    </p:animEffect>
                                  </p:childTnLst>
                                </p:cTn>
                              </p:par>
                              <p:par>
                                <p:cTn id="13" presetID="42" presetClass="path" presetSubtype="0" fill="hold" grpId="0" nodeType="withEffect">
                                  <p:stCondLst>
                                    <p:cond delay="0"/>
                                  </p:stCondLst>
                                  <p:childTnLst>
                                    <p:animMotion origin="layout" path="M -5.55556E-7 2.22222E-6 L 0.00017 -0.16806 " pathEditMode="relative" rAng="0" ptsTypes="AA">
                                      <p:cBhvr>
                                        <p:cTn id="14" dur="200" fill="hold"/>
                                        <p:tgtEl>
                                          <p:spTgt spid="29"/>
                                        </p:tgtEl>
                                        <p:attrNameLst>
                                          <p:attrName>ppt_x</p:attrName>
                                          <p:attrName>ppt_y</p:attrName>
                                        </p:attrNameLst>
                                      </p:cBhvr>
                                      <p:rCtr x="0" y="-8403"/>
                                    </p:animMotion>
                                  </p:childTnLst>
                                </p:cTn>
                              </p:par>
                            </p:childTnLst>
                          </p:cTn>
                        </p:par>
                        <p:par>
                          <p:cTn id="15" fill="hold">
                            <p:stCondLst>
                              <p:cond delay="7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614941" y="1619269"/>
            <a:ext cx="2214798" cy="236157"/>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p:cNvSpPr/>
          <p:nvPr/>
        </p:nvSpPr>
        <p:spPr>
          <a:xfrm>
            <a:off x="220478" y="4737331"/>
            <a:ext cx="8749351" cy="400110"/>
          </a:xfrm>
          <a:prstGeom prst="rect">
            <a:avLst/>
          </a:prstGeom>
        </p:spPr>
        <p:txBody>
          <a:bodyPr wrap="square">
            <a:spAutoFit/>
          </a:bodyPr>
          <a:lstStyle/>
          <a:p>
            <a:r>
              <a:rPr lang="en" sz="2000" dirty="0" smtClean="0">
                <a:latin typeface="Monaco" panose="020B0509030404040204" pitchFamily="49" charset="0"/>
                <a:ea typeface="Calibri"/>
                <a:cs typeface="Calibri"/>
                <a:sym typeface="Calibri"/>
              </a:rPr>
              <a:t>      t.flags &amp; </a:t>
            </a:r>
            <a:r>
              <a:rPr lang="en-US" sz="2000" dirty="0" smtClean="0">
                <a:solidFill>
                  <a:srgbClr val="0000CF"/>
                </a:solidFill>
                <a:latin typeface="Monaco" panose="020B0509030404040204" pitchFamily="49" charset="0"/>
              </a:rPr>
              <a:t>0x0400            </a:t>
            </a:r>
            <a:r>
              <a:rPr lang="en-US" sz="2000" dirty="0" smtClean="0">
                <a:latin typeface="Monaco" panose="020B0509030404040204" pitchFamily="49" charset="0"/>
              </a:rPr>
              <a:t>≠</a:t>
            </a:r>
            <a:r>
              <a:rPr lang="en-US" sz="2000" dirty="0" smtClean="0">
                <a:solidFill>
                  <a:srgbClr val="0000CF"/>
                </a:solidFill>
                <a:latin typeface="Monaco" panose="020B0509030404040204" pitchFamily="49" charset="0"/>
              </a:rPr>
              <a:t> 0 </a:t>
            </a:r>
            <a:r>
              <a:rPr lang="en-US" sz="2000" dirty="0" smtClean="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Class</a:t>
            </a:r>
            <a:endParaRPr lang="en-US" sz="2000" dirty="0">
              <a:latin typeface="Monaco" panose="020B0509030404040204" pitchFamily="49" charset="0"/>
            </a:endParaRPr>
          </a:p>
        </p:txBody>
      </p:sp>
      <p:sp>
        <p:nvSpPr>
          <p:cNvPr id="27" name="TextBox 26"/>
          <p:cNvSpPr txBox="1"/>
          <p:nvPr/>
        </p:nvSpPr>
        <p:spPr>
          <a:xfrm>
            <a:off x="0" y="4010863"/>
            <a:ext cx="9144000" cy="584775"/>
          </a:xfrm>
          <a:prstGeom prst="rect">
            <a:avLst/>
          </a:prstGeom>
          <a:noFill/>
        </p:spPr>
        <p:txBody>
          <a:bodyPr wrap="square" rtlCol="0">
            <a:spAutoFit/>
          </a:bodyPr>
          <a:lstStyle/>
          <a:p>
            <a:pPr algn="ctr"/>
            <a:r>
              <a:rPr lang="en-US" sz="3200" b="1" dirty="0" smtClean="0"/>
              <a:t>Invariants</a:t>
            </a:r>
            <a:endParaRPr lang="en-US" sz="32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78</a:t>
            </a:fld>
            <a:endParaRPr lang="en-US"/>
          </a:p>
        </p:txBody>
      </p:sp>
      <p:sp>
        <p:nvSpPr>
          <p:cNvPr id="28" name="Rectangle 27"/>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9" name="Rounded Rectangle 28"/>
          <p:cNvSpPr/>
          <p:nvPr/>
        </p:nvSpPr>
        <p:spPr>
          <a:xfrm>
            <a:off x="220478" y="4542800"/>
            <a:ext cx="8749351" cy="175809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grpSp>
        <p:nvGrpSpPr>
          <p:cNvPr id="30" name="Group 29"/>
          <p:cNvGrpSpPr/>
          <p:nvPr/>
        </p:nvGrpSpPr>
        <p:grpSpPr>
          <a:xfrm>
            <a:off x="7942464" y="1431618"/>
            <a:ext cx="688128" cy="184075"/>
            <a:chOff x="8379114" y="2645902"/>
            <a:chExt cx="367217" cy="687848"/>
          </a:xfrm>
        </p:grpSpPr>
        <p:cxnSp>
          <p:nvCxnSpPr>
            <p:cNvPr id="31" name="Straight Connector 30"/>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8084711">
            <a:off x="4839094" y="515586"/>
            <a:ext cx="695143" cy="769124"/>
            <a:chOff x="8398368" y="2173775"/>
            <a:chExt cx="368494" cy="1526356"/>
          </a:xfrm>
        </p:grpSpPr>
        <p:cxnSp>
          <p:nvCxnSpPr>
            <p:cNvPr id="37" name="Straight Connector 36"/>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050229" y="682665"/>
            <a:ext cx="1061894" cy="288951"/>
            <a:chOff x="8334949" y="2549098"/>
            <a:chExt cx="411382" cy="784652"/>
          </a:xfrm>
        </p:grpSpPr>
        <p:cxnSp>
          <p:nvCxnSpPr>
            <p:cNvPr id="40" name="Straight Connector 39"/>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3" name="Oval 42"/>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4" name="Oval 43"/>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5" name="Straight Connector 44"/>
          <p:cNvCxnSpPr>
            <a:stCxn id="42" idx="3"/>
            <a:endCxn id="43"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5"/>
            <a:endCxn id="44"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48" name="Straight Connector 47"/>
          <p:cNvCxnSpPr>
            <a:stCxn id="47" idx="0"/>
            <a:endCxn id="44"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681773" y="1976989"/>
            <a:ext cx="1318320"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68" name="Straight Connector 67"/>
          <p:cNvCxnSpPr>
            <a:stCxn id="67" idx="0"/>
            <a:endCxn id="44"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73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624762" y="2073344"/>
            <a:ext cx="2533147" cy="705860"/>
          </a:xfrm>
          <a:prstGeom prst="roundRect">
            <a:avLst>
              <a:gd name="adj" fmla="val 9920"/>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34"/>
          <p:cNvSpPr/>
          <p:nvPr/>
        </p:nvSpPr>
        <p:spPr>
          <a:xfrm>
            <a:off x="220478" y="4737331"/>
            <a:ext cx="8749351" cy="400110"/>
          </a:xfrm>
          <a:prstGeom prst="rect">
            <a:avLst/>
          </a:prstGeom>
        </p:spPr>
        <p:txBody>
          <a:bodyPr wrap="square">
            <a:spAutoFit/>
          </a:bodyPr>
          <a:lstStyle/>
          <a:p>
            <a:r>
              <a:rPr lang="en" sz="2000" dirty="0" smtClean="0">
                <a:latin typeface="Monaco" panose="020B0509030404040204" pitchFamily="49" charset="0"/>
                <a:ea typeface="Calibri"/>
                <a:cs typeface="Calibri"/>
                <a:sym typeface="Calibri"/>
              </a:rPr>
              <a:t>      t.flags &amp; </a:t>
            </a:r>
            <a:r>
              <a:rPr lang="en-US" sz="2000" dirty="0" smtClean="0">
                <a:solidFill>
                  <a:srgbClr val="0000CF"/>
                </a:solidFill>
                <a:latin typeface="Monaco" panose="020B0509030404040204" pitchFamily="49" charset="0"/>
              </a:rPr>
              <a:t>0x0400            </a:t>
            </a:r>
            <a:r>
              <a:rPr lang="en-US" sz="2000" dirty="0" smtClean="0">
                <a:latin typeface="Monaco" panose="020B0509030404040204" pitchFamily="49" charset="0"/>
              </a:rPr>
              <a:t>≠</a:t>
            </a:r>
            <a:r>
              <a:rPr lang="en-US" sz="2000" dirty="0" smtClean="0">
                <a:solidFill>
                  <a:srgbClr val="0000CF"/>
                </a:solidFill>
                <a:latin typeface="Monaco" panose="020B0509030404040204" pitchFamily="49" charset="0"/>
              </a:rPr>
              <a:t> 0 </a:t>
            </a:r>
            <a:r>
              <a:rPr lang="en-US" sz="2000" dirty="0" smtClean="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Class</a:t>
            </a:r>
            <a:endParaRPr lang="en-US" sz="2000" dirty="0">
              <a:latin typeface="Monaco" panose="020B0509030404040204" pitchFamily="49" charset="0"/>
            </a:endParaRPr>
          </a:p>
        </p:txBody>
      </p:sp>
      <p:sp>
        <p:nvSpPr>
          <p:cNvPr id="3" name="Rectangle 2"/>
          <p:cNvSpPr/>
          <p:nvPr/>
        </p:nvSpPr>
        <p:spPr>
          <a:xfrm>
            <a:off x="220478" y="5268702"/>
            <a:ext cx="8749351" cy="400110"/>
          </a:xfrm>
          <a:prstGeom prst="rect">
            <a:avLst/>
          </a:prstGeom>
        </p:spPr>
        <p:txBody>
          <a:bodyPr wrap="square">
            <a:spAutoFit/>
          </a:bodyPr>
          <a:lstStyle/>
          <a:p>
            <a:r>
              <a:rPr lang="en" sz="2000" dirty="0" smtClean="0">
                <a:latin typeface="Monaco" panose="020B0509030404040204" pitchFamily="49" charset="0"/>
                <a:ea typeface="Calibri"/>
                <a:cs typeface="Calibri"/>
                <a:sym typeface="Calibri"/>
              </a:rPr>
              <a:t>      t.</a:t>
            </a:r>
            <a:r>
              <a:rPr lang="en-US" sz="2000" dirty="0">
                <a:latin typeface="Monaco" panose="020B0509030404040204" pitchFamily="49" charset="0"/>
                <a:ea typeface="Calibri"/>
                <a:cs typeface="Calibri"/>
                <a:sym typeface="Calibri"/>
              </a:rPr>
              <a:t>f</a:t>
            </a:r>
            <a:r>
              <a:rPr lang="en" sz="2000" dirty="0">
                <a:latin typeface="Monaco" panose="020B0509030404040204" pitchFamily="49" charset="0"/>
                <a:ea typeface="Calibri"/>
                <a:cs typeface="Calibri"/>
                <a:sym typeface="Calibri"/>
              </a:rPr>
              <a:t>lags &amp; (</a:t>
            </a:r>
            <a:r>
              <a:rPr lang="en-US" sz="2000" dirty="0">
                <a:solidFill>
                  <a:srgbClr val="0000CF"/>
                </a:solidFill>
                <a:latin typeface="Monaco" panose="020B0509030404040204" pitchFamily="49" charset="0"/>
              </a:rPr>
              <a:t>0x0400</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0x0800</a:t>
            </a:r>
            <a:r>
              <a:rPr lang="en" sz="2000" dirty="0">
                <a:latin typeface="Monaco" panose="020B0509030404040204" pitchFamily="49" charset="0"/>
                <a:sym typeface="Calibri"/>
              </a:rPr>
              <a:t>|…</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 </a:t>
            </a:r>
            <a:r>
              <a:rPr lang="en-US" sz="2000" dirty="0">
                <a:latin typeface="Monaco" panose="020B0509030404040204" pitchFamily="49" charset="0"/>
              </a:rPr>
              <a:t>≠</a:t>
            </a:r>
            <a:r>
              <a:rPr lang="en-US" sz="2000" dirty="0">
                <a:solidFill>
                  <a:srgbClr val="0000CF"/>
                </a:solidFill>
                <a:latin typeface="Monaco" panose="020B0509030404040204" pitchFamily="49" charset="0"/>
              </a:rPr>
              <a:t> </a:t>
            </a:r>
            <a:r>
              <a:rPr lang="en-US" sz="2000" dirty="0" smtClean="0">
                <a:solidFill>
                  <a:srgbClr val="0000CF"/>
                </a:solidFill>
                <a:latin typeface="Monaco" panose="020B0509030404040204" pitchFamily="49" charset="0"/>
              </a:rPr>
              <a:t>0 </a:t>
            </a:r>
            <a:r>
              <a:rPr lang="en-US" sz="2000" dirty="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Object</a:t>
            </a:r>
            <a:endParaRPr lang="en-US" sz="2000" dirty="0">
              <a:latin typeface="Monaco" panose="020B0509030404040204" pitchFamily="49" charset="0"/>
            </a:endParaRPr>
          </a:p>
        </p:txBody>
      </p:sp>
      <p:sp>
        <p:nvSpPr>
          <p:cNvPr id="39" name="Rectangle 38"/>
          <p:cNvSpPr/>
          <p:nvPr/>
        </p:nvSpPr>
        <p:spPr>
          <a:xfrm>
            <a:off x="220477" y="5800072"/>
            <a:ext cx="8749351" cy="400110"/>
          </a:xfrm>
          <a:prstGeom prst="rect">
            <a:avLst/>
          </a:prstGeom>
        </p:spPr>
        <p:txBody>
          <a:bodyPr wrap="square">
            <a:spAutoFit/>
          </a:bodyPr>
          <a:lstStyle/>
          <a:p>
            <a:pPr algn="ctr"/>
            <a:r>
              <a:rPr lang="en-US" sz="2000" dirty="0" smtClean="0">
                <a:latin typeface="Monaco" panose="020B0509030404040204" pitchFamily="49" charset="0"/>
                <a:ea typeface="Calibri"/>
                <a:cs typeface="Calibri"/>
                <a:sym typeface="Calibri"/>
              </a:rPr>
              <a:t>...</a:t>
            </a:r>
            <a:endParaRPr lang="en-US" sz="2000" dirty="0">
              <a:latin typeface="Monaco" panose="020B0509030404040204" pitchFamily="49" charset="0"/>
            </a:endParaRPr>
          </a:p>
        </p:txBody>
      </p:sp>
      <p:sp>
        <p:nvSpPr>
          <p:cNvPr id="27" name="TextBox 26"/>
          <p:cNvSpPr txBox="1"/>
          <p:nvPr/>
        </p:nvSpPr>
        <p:spPr>
          <a:xfrm>
            <a:off x="0" y="4010863"/>
            <a:ext cx="9144000" cy="584775"/>
          </a:xfrm>
          <a:prstGeom prst="rect">
            <a:avLst/>
          </a:prstGeom>
          <a:noFill/>
        </p:spPr>
        <p:txBody>
          <a:bodyPr wrap="square" rtlCol="0">
            <a:spAutoFit/>
          </a:bodyPr>
          <a:lstStyle/>
          <a:p>
            <a:pPr algn="ctr"/>
            <a:r>
              <a:rPr lang="en-US" sz="3200" b="1" dirty="0" smtClean="0"/>
              <a:t>Invariants</a:t>
            </a:r>
            <a:endParaRPr lang="en-US" sz="3200" b="1" dirty="0"/>
          </a:p>
        </p:txBody>
      </p:sp>
      <p:sp>
        <p:nvSpPr>
          <p:cNvPr id="2" name="Slide Number Placeholder 1"/>
          <p:cNvSpPr>
            <a:spLocks noGrp="1"/>
          </p:cNvSpPr>
          <p:nvPr>
            <p:ph type="sldNum" sz="quarter" idx="12"/>
          </p:nvPr>
        </p:nvSpPr>
        <p:spPr/>
        <p:txBody>
          <a:bodyPr/>
          <a:lstStyle/>
          <a:p>
            <a:fld id="{B3341D22-68D9-4150-ABE5-D5C1D0E569AF}" type="slidenum">
              <a:rPr lang="en-US" smtClean="0"/>
              <a:t>79</a:t>
            </a:fld>
            <a:endParaRPr lang="en-US"/>
          </a:p>
        </p:txBody>
      </p:sp>
      <p:sp>
        <p:nvSpPr>
          <p:cNvPr id="29" name="Rectangle 28"/>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30" name="Rounded Rectangle 29"/>
          <p:cNvSpPr/>
          <p:nvPr/>
        </p:nvSpPr>
        <p:spPr>
          <a:xfrm>
            <a:off x="220478" y="4542800"/>
            <a:ext cx="8749351" cy="175809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grpSp>
        <p:nvGrpSpPr>
          <p:cNvPr id="31" name="Group 30"/>
          <p:cNvGrpSpPr/>
          <p:nvPr/>
        </p:nvGrpSpPr>
        <p:grpSpPr>
          <a:xfrm>
            <a:off x="7942464" y="1431618"/>
            <a:ext cx="688128" cy="184075"/>
            <a:chOff x="8379114" y="2645902"/>
            <a:chExt cx="367217" cy="687848"/>
          </a:xfrm>
        </p:grpSpPr>
        <p:cxnSp>
          <p:nvCxnSpPr>
            <p:cNvPr id="33" name="Straight Connector 32"/>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8084711">
            <a:off x="4839094" y="515586"/>
            <a:ext cx="695143" cy="769124"/>
            <a:chOff x="8398368" y="2173775"/>
            <a:chExt cx="368494" cy="1526356"/>
          </a:xfrm>
        </p:grpSpPr>
        <p:cxnSp>
          <p:nvCxnSpPr>
            <p:cNvPr id="38" name="Straight Connector 37"/>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7050229" y="682665"/>
            <a:ext cx="1061894" cy="288951"/>
            <a:chOff x="8334949" y="2549098"/>
            <a:chExt cx="411382" cy="784652"/>
          </a:xfrm>
        </p:grpSpPr>
        <p:cxnSp>
          <p:nvCxnSpPr>
            <p:cNvPr id="43" name="Straight Connector 42"/>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6" name="Oval 45"/>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7" name="Oval 46"/>
          <p:cNvSpPr/>
          <p:nvPr/>
        </p:nvSpPr>
        <p:spPr>
          <a:xfrm>
            <a:off x="6486712" y="1137822"/>
            <a:ext cx="1483871"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8" name="Straight Connector 47"/>
          <p:cNvCxnSpPr>
            <a:stCxn id="45" idx="3"/>
            <a:endCxn id="46"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5" idx="5"/>
            <a:endCxn id="47"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535827" y="1976989"/>
            <a:ext cx="2000083"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69" name="Straight Connector 68"/>
          <p:cNvCxnSpPr>
            <a:stCxn id="68" idx="0"/>
            <a:endCxn id="47"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681773" y="1976989"/>
            <a:ext cx="1318320"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71" name="Straight Connector 70"/>
          <p:cNvCxnSpPr>
            <a:stCxn id="70" idx="0"/>
            <a:endCxn id="47"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13635" y="5414236"/>
            <a:ext cx="2680685" cy="467275"/>
          </a:xfrm>
          <a:prstGeom prst="round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aco" panose="020B0509030404040204" pitchFamily="49" charset="0"/>
            </a:endParaRPr>
          </a:p>
        </p:txBody>
      </p:sp>
      <p:sp>
        <p:nvSpPr>
          <p:cNvPr id="8" name="TextBox 7"/>
          <p:cNvSpPr txBox="1"/>
          <p:nvPr/>
        </p:nvSpPr>
        <p:spPr>
          <a:xfrm>
            <a:off x="4476750" y="5247999"/>
            <a:ext cx="4667250" cy="830997"/>
          </a:xfrm>
          <a:prstGeom prst="rect">
            <a:avLst/>
          </a:prstGeom>
          <a:noFill/>
        </p:spPr>
        <p:txBody>
          <a:bodyPr wrap="square" rtlCol="0">
            <a:spAutoFit/>
          </a:bodyPr>
          <a:lstStyle/>
          <a:p>
            <a:pPr algn="ctr"/>
            <a:r>
              <a:rPr lang="en-US" sz="2400" dirty="0" smtClean="0">
                <a:latin typeface="Calibri" panose="020F0502020204030204" pitchFamily="34" charset="0"/>
              </a:rPr>
              <a:t>Calls </a:t>
            </a:r>
            <a:r>
              <a:rPr lang="en-US" sz="2400" dirty="0" smtClean="0">
                <a:latin typeface="Monaco" panose="020B0509030404040204" pitchFamily="49" charset="0"/>
              </a:rPr>
              <a:t>reduce</a:t>
            </a:r>
            <a:r>
              <a:rPr lang="en-US" sz="2400" dirty="0" smtClean="0">
                <a:latin typeface="Calibri" panose="020F0502020204030204" pitchFamily="34" charset="0"/>
              </a:rPr>
              <a:t> with an appropriate </a:t>
            </a:r>
            <a:r>
              <a:rPr lang="en-US" sz="2400" dirty="0" smtClean="0">
                <a:latin typeface="Monaco" panose="020B0509030404040204" pitchFamily="49" charset="0"/>
              </a:rPr>
              <a:t>step</a:t>
            </a:r>
            <a:r>
              <a:rPr lang="en-US" sz="2400" dirty="0" smtClean="0">
                <a:latin typeface="Calibri" panose="020F0502020204030204" pitchFamily="34" charset="0"/>
              </a:rPr>
              <a:t> function and initialization</a:t>
            </a:r>
            <a:endParaRPr lang="en-US" sz="2400" dirty="0">
              <a:latin typeface="Calibri" panose="020F0502020204030204" pitchFamily="34" charset="0"/>
            </a:endParaRPr>
          </a:p>
        </p:txBody>
      </p:sp>
      <p:sp>
        <p:nvSpPr>
          <p:cNvPr id="4" name="Rectangle 3"/>
          <p:cNvSpPr/>
          <p:nvPr/>
        </p:nvSpPr>
        <p:spPr>
          <a:xfrm>
            <a:off x="350108" y="436111"/>
            <a:ext cx="5354006" cy="5909310"/>
          </a:xfrm>
          <a:prstGeom prst="rect">
            <a:avLst/>
          </a:prstGeom>
        </p:spPr>
        <p:txBody>
          <a:bodyPr wrap="square">
            <a:spAutoFit/>
          </a:bodyPr>
          <a:lstStyle/>
          <a:p>
            <a:pPr>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reduce(a, f, x) { </a:t>
            </a:r>
          </a:p>
          <a:p>
            <a:pPr>
              <a:lnSpc>
                <a:spcPct val="150000"/>
              </a:lnSpc>
            </a:pPr>
            <a:r>
              <a:rPr lang="en-US" dirty="0" smtClean="0">
                <a:solidFill>
                  <a:srgbClr val="000000"/>
                </a:solidFill>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x;</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for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204A87"/>
                </a:solidFill>
                <a:effectLst/>
                <a:latin typeface="Monaco" panose="020B0509030404040204" pitchFamily="49" charset="0"/>
              </a:rPr>
              <a:t>var</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res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f(res, a[</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a:t>
            </a:r>
          </a:p>
          <a:p>
            <a:pPr>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res;</a:t>
            </a:r>
            <a:endParaRPr lang="en-US" dirty="0">
              <a:solidFill>
                <a:srgbClr val="000000"/>
              </a:solidFill>
              <a:latin typeface="Monaco" panose="020B0509030404040204" pitchFamily="49" charset="0"/>
            </a:endParaRPr>
          </a:p>
          <a:p>
            <a:pPr>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p>
          <a:p>
            <a:pPr>
              <a:lnSpc>
                <a:spcPct val="150000"/>
              </a:lnSpc>
            </a:pP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minIndex</a:t>
            </a:r>
            <a:r>
              <a:rPr kumimoji="0" lang="en-US" i="0" u="none" strike="noStrike" cap="none" normalizeH="0" baseline="0" dirty="0" smtClean="0">
                <a:ln>
                  <a:noFill/>
                </a:ln>
                <a:solidFill>
                  <a:srgbClr val="000000"/>
                </a:solidFill>
                <a:effectLst/>
                <a:latin typeface="Monaco" panose="020B0509030404040204" pitchFamily="49" charset="0"/>
              </a:rPr>
              <a:t>(a)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if</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a.length</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CF"/>
                </a:solidFill>
                <a:effectLst/>
                <a:latin typeface="Monaco" panose="020B0509030404040204" pitchFamily="49" charset="0"/>
              </a:rPr>
              <a:t>1</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function</a:t>
            </a:r>
            <a:r>
              <a:rPr kumimoji="0" lang="en-US" i="0" u="none" strike="noStrike" cap="none" normalizeH="0" baseline="0" dirty="0" smtClean="0">
                <a:ln>
                  <a:noFill/>
                </a:ln>
                <a:solidFill>
                  <a:srgbClr val="000000"/>
                </a:solidFill>
                <a:effectLst/>
                <a:latin typeface="Monaco" panose="020B0509030404040204" pitchFamily="49" charset="0"/>
              </a:rPr>
              <a:t> step(min, cur,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cur </a:t>
            </a:r>
            <a:r>
              <a:rPr kumimoji="0" lang="en-US" i="0" u="none" strike="noStrike" cap="none" normalizeH="0" baseline="0" dirty="0" smtClean="0">
                <a:ln>
                  <a:noFill/>
                </a:ln>
                <a:solidFill>
                  <a:srgbClr val="CE5C00"/>
                </a:solidFill>
                <a:effectLst/>
                <a:latin typeface="Monaco" panose="020B0509030404040204" pitchFamily="49" charset="0"/>
              </a:rPr>
              <a:t>&lt;</a:t>
            </a:r>
            <a:r>
              <a:rPr kumimoji="0" lang="en-US" i="0" u="none" strike="noStrike" cap="none" normalizeH="0" baseline="0" dirty="0" smtClean="0">
                <a:ln>
                  <a:noFill/>
                </a:ln>
                <a:solidFill>
                  <a:srgbClr val="000000"/>
                </a:solidFill>
                <a:effectLst/>
                <a:latin typeface="Monaco" panose="020B0509030404040204" pitchFamily="49" charset="0"/>
              </a:rPr>
              <a:t> a [ min ] </a:t>
            </a:r>
            <a:r>
              <a:rPr kumimoji="0" lang="en-US" i="0" u="none" strike="noStrike" cap="none" normalizeH="0" baseline="0" dirty="0" smtClean="0">
                <a:ln>
                  <a:noFill/>
                </a:ln>
                <a:solidFill>
                  <a:srgbClr val="CE5C00"/>
                </a:solidFill>
                <a:effectLst/>
                <a:latin typeface="Monaco" panose="020B0509030404040204" pitchFamily="49" charset="0"/>
              </a:rPr>
              <a:t>?</a:t>
            </a:r>
            <a:r>
              <a:rPr kumimoji="0" lang="en-US" i="0" u="none" strike="noStrike" cap="none" normalizeH="0" baseline="0" dirty="0" smtClean="0">
                <a:ln>
                  <a:noFill/>
                </a:ln>
                <a:solidFill>
                  <a:srgbClr val="000000"/>
                </a:solidFill>
                <a:effectLst/>
                <a:latin typeface="Monaco" panose="020B0509030404040204" pitchFamily="49" charset="0"/>
              </a:rPr>
              <a:t> </a:t>
            </a:r>
            <a:r>
              <a:rPr kumimoji="0" lang="en-US" i="0" u="none" strike="noStrike" cap="none" normalizeH="0" baseline="0" dirty="0" err="1" smtClean="0">
                <a:ln>
                  <a:noFill/>
                </a:ln>
                <a:solidFill>
                  <a:srgbClr val="000000"/>
                </a:solidFill>
                <a:effectLst/>
                <a:latin typeface="Monaco" panose="020B0509030404040204" pitchFamily="49" charset="0"/>
              </a:rPr>
              <a:t>i</a:t>
            </a:r>
            <a:r>
              <a:rPr kumimoji="0" lang="en-US" i="0" u="none" strike="noStrike" cap="none" normalizeH="0" baseline="0" dirty="0" smtClean="0">
                <a:ln>
                  <a:noFill/>
                </a:ln>
                <a:solidFill>
                  <a:srgbClr val="000000"/>
                </a:solidFill>
                <a:effectLst/>
                <a:latin typeface="Monaco" panose="020B0509030404040204" pitchFamily="49" charset="0"/>
              </a:rPr>
              <a:t> : </a:t>
            </a:r>
            <a:r>
              <a:rPr kumimoji="0" lang="en-US" i="0" u="none" strike="noStrike" cap="none" normalizeH="0" baseline="0" dirty="0" smtClean="0">
                <a:ln>
                  <a:noFill/>
                </a:ln>
                <a:solidFill>
                  <a:srgbClr val="204A87"/>
                </a:solidFill>
                <a:effectLst/>
                <a:latin typeface="Monaco" panose="020B0509030404040204" pitchFamily="49" charset="0"/>
              </a:rPr>
              <a:t>min</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000000"/>
                </a:solidFill>
                <a:effectLst/>
                <a:latin typeface="Monaco" panose="020B0509030404040204" pitchFamily="49" charset="0"/>
              </a:rPr>
              <a:t>} </a:t>
            </a:r>
          </a:p>
          <a:p>
            <a:pPr lvl="0">
              <a:lnSpc>
                <a:spcPct val="150000"/>
              </a:lnSpc>
            </a:pPr>
            <a:r>
              <a:rPr lang="en-US" dirty="0">
                <a:solidFill>
                  <a:srgbClr val="000000"/>
                </a:solidFill>
                <a:latin typeface="Monaco" panose="020B0509030404040204" pitchFamily="49" charset="0"/>
              </a:rPr>
              <a:t> </a:t>
            </a:r>
            <a:r>
              <a:rPr lang="en-US" dirty="0" smtClean="0">
                <a:solidFill>
                  <a:srgbClr val="000000"/>
                </a:solidFill>
                <a:latin typeface="Monaco" panose="020B0509030404040204" pitchFamily="49" charset="0"/>
              </a:rPr>
              <a:t> </a:t>
            </a:r>
            <a:r>
              <a:rPr kumimoji="0" lang="en-US" i="0" u="none" strike="noStrike" cap="none" normalizeH="0" baseline="0" dirty="0" smtClean="0">
                <a:ln>
                  <a:noFill/>
                </a:ln>
                <a:solidFill>
                  <a:srgbClr val="204A87"/>
                </a:solidFill>
                <a:effectLst/>
                <a:latin typeface="Monaco" panose="020B0509030404040204" pitchFamily="49" charset="0"/>
              </a:rPr>
              <a:t>return</a:t>
            </a:r>
            <a:r>
              <a:rPr kumimoji="0" lang="en-US" i="0" u="none" strike="noStrike" cap="none" normalizeH="0" baseline="0" dirty="0" smtClean="0">
                <a:ln>
                  <a:noFill/>
                </a:ln>
                <a:solidFill>
                  <a:srgbClr val="000000"/>
                </a:solidFill>
                <a:effectLst/>
                <a:latin typeface="Monaco" panose="020B0509030404040204" pitchFamily="49" charset="0"/>
              </a:rPr>
              <a:t> reduce(a, step, </a:t>
            </a:r>
            <a:r>
              <a:rPr kumimoji="0" lang="en-US" i="0" u="none" strike="noStrike" cap="none" normalizeH="0" baseline="0" dirty="0" smtClean="0">
                <a:ln>
                  <a:noFill/>
                </a:ln>
                <a:solidFill>
                  <a:srgbClr val="0000CF"/>
                </a:solidFill>
                <a:effectLst/>
                <a:latin typeface="Monaco" panose="020B0509030404040204" pitchFamily="49" charset="0"/>
              </a:rPr>
              <a:t>0</a:t>
            </a: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solidFill>
                <a:srgbClr val="000000"/>
              </a:solidFill>
              <a:latin typeface="Monaco" panose="020B0509030404040204" pitchFamily="49" charset="0"/>
            </a:endParaRPr>
          </a:p>
          <a:p>
            <a:pPr lvl="0">
              <a:lnSpc>
                <a:spcPct val="150000"/>
              </a:lnSpc>
            </a:pPr>
            <a:r>
              <a:rPr kumimoji="0" lang="en-US" i="0" u="none" strike="noStrike" cap="none" normalizeH="0" baseline="0" dirty="0" smtClean="0">
                <a:ln>
                  <a:noFill/>
                </a:ln>
                <a:solidFill>
                  <a:srgbClr val="000000"/>
                </a:solidFill>
                <a:effectLst/>
                <a:latin typeface="Monaco" panose="020B0509030404040204" pitchFamily="49" charset="0"/>
              </a:rPr>
              <a:t>}</a:t>
            </a:r>
            <a:endParaRPr lang="en-US" dirty="0">
              <a:latin typeface="Monaco" panose="020B0509030404040204" pitchFamily="49" charset="0"/>
            </a:endParaRPr>
          </a:p>
        </p:txBody>
      </p:sp>
      <p:sp>
        <p:nvSpPr>
          <p:cNvPr id="2" name="Slide Number Placeholder 1"/>
          <p:cNvSpPr>
            <a:spLocks noGrp="1"/>
          </p:cNvSpPr>
          <p:nvPr>
            <p:ph type="sldNum" sz="quarter" idx="12"/>
          </p:nvPr>
        </p:nvSpPr>
        <p:spPr/>
        <p:txBody>
          <a:bodyPr/>
          <a:lstStyle/>
          <a:p>
            <a:fld id="{B3341D22-68D9-4150-ABE5-D5C1D0E569AF}" type="slidenum">
              <a:rPr lang="en-US" smtClean="0"/>
              <a:t>8</a:t>
            </a:fld>
            <a:endParaRPr lang="en-US"/>
          </a:p>
        </p:txBody>
      </p:sp>
    </p:spTree>
    <p:extLst>
      <p:ext uri="{BB962C8B-B14F-4D97-AF65-F5344CB8AC3E}">
        <p14:creationId xmlns:p14="http://schemas.microsoft.com/office/powerpoint/2010/main" val="127180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098386" y="4736293"/>
            <a:ext cx="6871658" cy="429721"/>
          </a:xfrm>
          <a:prstGeom prst="roundRect">
            <a:avLst>
              <a:gd name="adj" fmla="val 9920"/>
            </a:avLst>
          </a:prstGeom>
          <a:solidFill>
            <a:srgbClr val="9DC3E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ectangle 30"/>
          <p:cNvSpPr/>
          <p:nvPr/>
        </p:nvSpPr>
        <p:spPr>
          <a:xfrm>
            <a:off x="220478" y="4737331"/>
            <a:ext cx="8749351" cy="400110"/>
          </a:xfrm>
          <a:prstGeom prst="rect">
            <a:avLst/>
          </a:prstGeom>
          <a:noFill/>
        </p:spPr>
        <p:txBody>
          <a:bodyPr wrap="square">
            <a:spAutoFit/>
          </a:bodyPr>
          <a:lstStyle/>
          <a:p>
            <a:r>
              <a:rPr lang="en" sz="2000" dirty="0" smtClean="0">
                <a:latin typeface="Monaco" panose="020B0509030404040204" pitchFamily="49" charset="0"/>
                <a:ea typeface="Calibri"/>
                <a:cs typeface="Calibri"/>
                <a:sym typeface="Calibri"/>
              </a:rPr>
              <a:t>      t.flags &amp; </a:t>
            </a:r>
            <a:r>
              <a:rPr lang="en-US" sz="2000" dirty="0" smtClean="0">
                <a:solidFill>
                  <a:srgbClr val="0000CF"/>
                </a:solidFill>
                <a:latin typeface="Monaco" panose="020B0509030404040204" pitchFamily="49" charset="0"/>
              </a:rPr>
              <a:t>0x0400            </a:t>
            </a:r>
            <a:r>
              <a:rPr lang="en-US" sz="2000" dirty="0" smtClean="0">
                <a:latin typeface="Monaco" panose="020B0509030404040204" pitchFamily="49" charset="0"/>
              </a:rPr>
              <a:t>≠</a:t>
            </a:r>
            <a:r>
              <a:rPr lang="en-US" sz="2000" dirty="0" smtClean="0">
                <a:solidFill>
                  <a:srgbClr val="0000CF"/>
                </a:solidFill>
                <a:latin typeface="Monaco" panose="020B0509030404040204" pitchFamily="49" charset="0"/>
              </a:rPr>
              <a:t> 0 </a:t>
            </a:r>
            <a:r>
              <a:rPr lang="en-US" sz="2000" dirty="0" smtClean="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Class</a:t>
            </a:r>
            <a:endParaRPr lang="en-US" sz="2000" dirty="0">
              <a:latin typeface="Monaco" panose="020B0509030404040204" pitchFamily="49" charset="0"/>
            </a:endParaRPr>
          </a:p>
        </p:txBody>
      </p:sp>
      <p:sp>
        <p:nvSpPr>
          <p:cNvPr id="36" name="TextBox 35"/>
          <p:cNvSpPr txBox="1"/>
          <p:nvPr/>
        </p:nvSpPr>
        <p:spPr>
          <a:xfrm>
            <a:off x="0" y="3480282"/>
            <a:ext cx="9144000" cy="1077218"/>
          </a:xfrm>
          <a:prstGeom prst="rect">
            <a:avLst/>
          </a:prstGeom>
          <a:noFill/>
        </p:spPr>
        <p:txBody>
          <a:bodyPr wrap="square" rtlCol="0">
            <a:spAutoFit/>
          </a:bodyPr>
          <a:lstStyle/>
          <a:p>
            <a:pPr algn="ctr"/>
            <a:r>
              <a:rPr lang="en-US" sz="3200" b="1" dirty="0" smtClean="0"/>
              <a:t>Problem</a:t>
            </a:r>
          </a:p>
          <a:p>
            <a:pPr algn="ctr"/>
            <a:r>
              <a:rPr lang="en-US" sz="3200" dirty="0" smtClean="0"/>
              <a:t>Unchecked invariants</a:t>
            </a:r>
            <a:endParaRPr lang="en-US" sz="3200" dirty="0"/>
          </a:p>
        </p:txBody>
      </p:sp>
      <p:sp>
        <p:nvSpPr>
          <p:cNvPr id="3" name="Rectangle 2"/>
          <p:cNvSpPr/>
          <p:nvPr/>
        </p:nvSpPr>
        <p:spPr>
          <a:xfrm>
            <a:off x="220478" y="5268702"/>
            <a:ext cx="8749351" cy="400110"/>
          </a:xfrm>
          <a:prstGeom prst="rect">
            <a:avLst/>
          </a:prstGeom>
        </p:spPr>
        <p:txBody>
          <a:bodyPr wrap="square">
            <a:spAutoFit/>
          </a:bodyPr>
          <a:lstStyle/>
          <a:p>
            <a:r>
              <a:rPr lang="en" sz="2000" dirty="0" smtClean="0">
                <a:latin typeface="Monaco" panose="020B0509030404040204" pitchFamily="49" charset="0"/>
                <a:ea typeface="Calibri"/>
                <a:cs typeface="Calibri"/>
                <a:sym typeface="Calibri"/>
              </a:rPr>
              <a:t>      t.</a:t>
            </a:r>
            <a:r>
              <a:rPr lang="en-US" sz="2000" dirty="0">
                <a:latin typeface="Monaco" panose="020B0509030404040204" pitchFamily="49" charset="0"/>
                <a:ea typeface="Calibri"/>
                <a:cs typeface="Calibri"/>
                <a:sym typeface="Calibri"/>
              </a:rPr>
              <a:t>f</a:t>
            </a:r>
            <a:r>
              <a:rPr lang="en" sz="2000" dirty="0">
                <a:latin typeface="Monaco" panose="020B0509030404040204" pitchFamily="49" charset="0"/>
                <a:ea typeface="Calibri"/>
                <a:cs typeface="Calibri"/>
                <a:sym typeface="Calibri"/>
              </a:rPr>
              <a:t>lags &amp; (</a:t>
            </a:r>
            <a:r>
              <a:rPr lang="en-US" sz="2000" dirty="0">
                <a:solidFill>
                  <a:srgbClr val="0000CF"/>
                </a:solidFill>
                <a:latin typeface="Monaco" panose="020B0509030404040204" pitchFamily="49" charset="0"/>
              </a:rPr>
              <a:t>0x0400</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0x0800</a:t>
            </a:r>
            <a:r>
              <a:rPr lang="en" sz="2000" dirty="0">
                <a:latin typeface="Monaco" panose="020B0509030404040204" pitchFamily="49" charset="0"/>
                <a:sym typeface="Calibri"/>
              </a:rPr>
              <a:t>|…</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 </a:t>
            </a:r>
            <a:r>
              <a:rPr lang="en-US" sz="2000" dirty="0">
                <a:latin typeface="Monaco" panose="020B0509030404040204" pitchFamily="49" charset="0"/>
              </a:rPr>
              <a:t>≠</a:t>
            </a:r>
            <a:r>
              <a:rPr lang="en-US" sz="2000" dirty="0">
                <a:solidFill>
                  <a:srgbClr val="0000CF"/>
                </a:solidFill>
                <a:latin typeface="Monaco" panose="020B0509030404040204" pitchFamily="49" charset="0"/>
              </a:rPr>
              <a:t> </a:t>
            </a:r>
            <a:r>
              <a:rPr lang="en-US" sz="2000" dirty="0" smtClean="0">
                <a:solidFill>
                  <a:srgbClr val="0000CF"/>
                </a:solidFill>
                <a:latin typeface="Monaco" panose="020B0509030404040204" pitchFamily="49" charset="0"/>
              </a:rPr>
              <a:t>0 </a:t>
            </a:r>
            <a:r>
              <a:rPr lang="en-US" sz="2000" dirty="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Object</a:t>
            </a:r>
            <a:endParaRPr lang="en-US" sz="2000" dirty="0">
              <a:latin typeface="Monaco" panose="020B0509030404040204" pitchFamily="49" charset="0"/>
            </a:endParaRPr>
          </a:p>
        </p:txBody>
      </p:sp>
      <p:sp>
        <p:nvSpPr>
          <p:cNvPr id="39" name="Rectangle 38"/>
          <p:cNvSpPr/>
          <p:nvPr/>
        </p:nvSpPr>
        <p:spPr>
          <a:xfrm>
            <a:off x="220477" y="5800072"/>
            <a:ext cx="8749351" cy="400110"/>
          </a:xfrm>
          <a:prstGeom prst="rect">
            <a:avLst/>
          </a:prstGeom>
        </p:spPr>
        <p:txBody>
          <a:bodyPr wrap="square">
            <a:spAutoFit/>
          </a:bodyPr>
          <a:lstStyle/>
          <a:p>
            <a:pPr algn="ctr"/>
            <a:r>
              <a:rPr lang="en-US" sz="2000" dirty="0" smtClean="0">
                <a:latin typeface="Monaco" panose="020B0509030404040204" pitchFamily="49" charset="0"/>
                <a:ea typeface="Calibri"/>
                <a:cs typeface="Calibri"/>
                <a:sym typeface="Calibri"/>
              </a:rPr>
              <a:t>...</a:t>
            </a:r>
            <a:endParaRPr lang="en-US" sz="2000" dirty="0">
              <a:latin typeface="Monaco" panose="020B0509030404040204" pitchFamily="49" charset="0"/>
            </a:endParaRPr>
          </a:p>
        </p:txBody>
      </p:sp>
      <p:sp>
        <p:nvSpPr>
          <p:cNvPr id="41" name="Rounded Rectangle 40"/>
          <p:cNvSpPr/>
          <p:nvPr/>
        </p:nvSpPr>
        <p:spPr>
          <a:xfrm>
            <a:off x="220478" y="4542800"/>
            <a:ext cx="8749351" cy="175809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sp>
        <p:nvSpPr>
          <p:cNvPr id="5" name="Slide Number Placeholder 4"/>
          <p:cNvSpPr>
            <a:spLocks noGrp="1"/>
          </p:cNvSpPr>
          <p:nvPr>
            <p:ph type="sldNum" sz="quarter" idx="12"/>
          </p:nvPr>
        </p:nvSpPr>
        <p:spPr/>
        <p:txBody>
          <a:bodyPr/>
          <a:lstStyle/>
          <a:p>
            <a:fld id="{B3341D22-68D9-4150-ABE5-D5C1D0E569AF}" type="slidenum">
              <a:rPr lang="en-US" smtClean="0"/>
              <a:t>80</a:t>
            </a:fld>
            <a:endParaRPr lang="en-US"/>
          </a:p>
        </p:txBody>
      </p:sp>
      <p:sp>
        <p:nvSpPr>
          <p:cNvPr id="37" name="Rounded Rectangle 36"/>
          <p:cNvSpPr/>
          <p:nvPr/>
        </p:nvSpPr>
        <p:spPr>
          <a:xfrm>
            <a:off x="6168067" y="1126717"/>
            <a:ext cx="1318583" cy="316183"/>
          </a:xfrm>
          <a:prstGeom prst="roundRect">
            <a:avLst>
              <a:gd name="adj" fmla="val 9920"/>
            </a:avLst>
          </a:prstGeom>
          <a:solidFill>
            <a:srgbClr val="9DC3E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33" name="Rectangle 32"/>
          <p:cNvSpPr/>
          <p:nvPr/>
        </p:nvSpPr>
        <p:spPr>
          <a:xfrm>
            <a:off x="4972050" y="382586"/>
            <a:ext cx="3873954"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a:solidFill>
                  <a:srgbClr val="000000"/>
                </a:solidFill>
                <a:latin typeface="Monaco" panose="020B0509030404040204" pitchFamily="49" charset="0"/>
              </a:rPr>
              <a:t>I</a:t>
            </a:r>
            <a:r>
              <a:rPr lang="en-US" sz="1500" dirty="0" err="1" smtClean="0">
                <a:solidFill>
                  <a:srgbClr val="000000"/>
                </a:solidFill>
                <a:latin typeface="Monaco" panose="020B0509030404040204" pitchFamily="49" charset="0"/>
              </a:rPr>
              <a:t>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spTree>
    <p:extLst>
      <p:ext uri="{BB962C8B-B14F-4D97-AF65-F5344CB8AC3E}">
        <p14:creationId xmlns:p14="http://schemas.microsoft.com/office/powerpoint/2010/main" val="350003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20478" y="4737331"/>
            <a:ext cx="8749351" cy="400110"/>
          </a:xfrm>
          <a:prstGeom prst="rect">
            <a:avLst/>
          </a:prstGeom>
          <a:noFill/>
        </p:spPr>
        <p:txBody>
          <a:bodyPr wrap="square">
            <a:spAutoFit/>
          </a:bodyPr>
          <a:lstStyle/>
          <a:p>
            <a:r>
              <a:rPr lang="en" sz="2000" dirty="0" smtClean="0">
                <a:latin typeface="Monaco" panose="020B0509030404040204" pitchFamily="49" charset="0"/>
                <a:ea typeface="Calibri"/>
                <a:cs typeface="Calibri"/>
                <a:sym typeface="Calibri"/>
              </a:rPr>
              <a:t>      t.flags &amp; </a:t>
            </a:r>
            <a:r>
              <a:rPr lang="en-US" sz="2000" dirty="0" smtClean="0">
                <a:solidFill>
                  <a:srgbClr val="0000CF"/>
                </a:solidFill>
                <a:latin typeface="Monaco" panose="020B0509030404040204" pitchFamily="49" charset="0"/>
              </a:rPr>
              <a:t>0x0400            </a:t>
            </a:r>
            <a:r>
              <a:rPr lang="en-US" sz="2000" dirty="0" smtClean="0">
                <a:latin typeface="Monaco" panose="020B0509030404040204" pitchFamily="49" charset="0"/>
              </a:rPr>
              <a:t>≠</a:t>
            </a:r>
            <a:r>
              <a:rPr lang="en-US" sz="2000" dirty="0" smtClean="0">
                <a:solidFill>
                  <a:srgbClr val="0000CF"/>
                </a:solidFill>
                <a:latin typeface="Monaco" panose="020B0509030404040204" pitchFamily="49" charset="0"/>
              </a:rPr>
              <a:t> 0 </a:t>
            </a:r>
            <a:r>
              <a:rPr lang="en-US" sz="2000" dirty="0" smtClean="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Class</a:t>
            </a:r>
            <a:endParaRPr lang="en-US" sz="2000" dirty="0">
              <a:latin typeface="Monaco" panose="020B0509030404040204" pitchFamily="49" charset="0"/>
            </a:endParaRPr>
          </a:p>
        </p:txBody>
      </p:sp>
      <p:sp>
        <p:nvSpPr>
          <p:cNvPr id="3" name="Rectangle 2"/>
          <p:cNvSpPr/>
          <p:nvPr/>
        </p:nvSpPr>
        <p:spPr>
          <a:xfrm>
            <a:off x="220478" y="5268702"/>
            <a:ext cx="8749351" cy="400110"/>
          </a:xfrm>
          <a:prstGeom prst="rect">
            <a:avLst/>
          </a:prstGeom>
        </p:spPr>
        <p:txBody>
          <a:bodyPr wrap="square">
            <a:spAutoFit/>
          </a:bodyPr>
          <a:lstStyle/>
          <a:p>
            <a:r>
              <a:rPr lang="en" sz="2000" dirty="0" smtClean="0">
                <a:latin typeface="Monaco" panose="020B0509030404040204" pitchFamily="49" charset="0"/>
                <a:ea typeface="Calibri"/>
                <a:cs typeface="Calibri"/>
                <a:sym typeface="Calibri"/>
              </a:rPr>
              <a:t>      t.</a:t>
            </a:r>
            <a:r>
              <a:rPr lang="en-US" sz="2000" dirty="0">
                <a:latin typeface="Monaco" panose="020B0509030404040204" pitchFamily="49" charset="0"/>
                <a:ea typeface="Calibri"/>
                <a:cs typeface="Calibri"/>
                <a:sym typeface="Calibri"/>
              </a:rPr>
              <a:t>f</a:t>
            </a:r>
            <a:r>
              <a:rPr lang="en" sz="2000" dirty="0">
                <a:latin typeface="Monaco" panose="020B0509030404040204" pitchFamily="49" charset="0"/>
                <a:ea typeface="Calibri"/>
                <a:cs typeface="Calibri"/>
                <a:sym typeface="Calibri"/>
              </a:rPr>
              <a:t>lags &amp; (</a:t>
            </a:r>
            <a:r>
              <a:rPr lang="en-US" sz="2000" dirty="0">
                <a:solidFill>
                  <a:srgbClr val="0000CF"/>
                </a:solidFill>
                <a:latin typeface="Monaco" panose="020B0509030404040204" pitchFamily="49" charset="0"/>
              </a:rPr>
              <a:t>0x0400</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0x0800</a:t>
            </a:r>
            <a:r>
              <a:rPr lang="en" sz="2000" dirty="0">
                <a:latin typeface="Monaco" panose="020B0509030404040204" pitchFamily="49" charset="0"/>
                <a:sym typeface="Calibri"/>
              </a:rPr>
              <a:t>|…</a:t>
            </a:r>
            <a:r>
              <a:rPr lang="en" sz="2000" dirty="0">
                <a:latin typeface="Monaco" panose="020B0509030404040204" pitchFamily="49" charset="0"/>
                <a:ea typeface="Calibri"/>
                <a:cs typeface="Calibri"/>
                <a:sym typeface="Calibri"/>
              </a:rPr>
              <a:t>)</a:t>
            </a:r>
            <a:r>
              <a:rPr lang="en-US" sz="2000" dirty="0">
                <a:solidFill>
                  <a:srgbClr val="0000CF"/>
                </a:solidFill>
                <a:latin typeface="Monaco" panose="020B0509030404040204" pitchFamily="49" charset="0"/>
              </a:rPr>
              <a:t> </a:t>
            </a:r>
            <a:r>
              <a:rPr lang="en-US" sz="2000" dirty="0">
                <a:latin typeface="Monaco" panose="020B0509030404040204" pitchFamily="49" charset="0"/>
              </a:rPr>
              <a:t>≠</a:t>
            </a:r>
            <a:r>
              <a:rPr lang="en-US" sz="2000" dirty="0">
                <a:solidFill>
                  <a:srgbClr val="0000CF"/>
                </a:solidFill>
                <a:latin typeface="Monaco" panose="020B0509030404040204" pitchFamily="49" charset="0"/>
              </a:rPr>
              <a:t> </a:t>
            </a:r>
            <a:r>
              <a:rPr lang="en-US" sz="2000" dirty="0" smtClean="0">
                <a:solidFill>
                  <a:srgbClr val="0000CF"/>
                </a:solidFill>
                <a:latin typeface="Monaco" panose="020B0509030404040204" pitchFamily="49" charset="0"/>
              </a:rPr>
              <a:t>0 </a:t>
            </a:r>
            <a:r>
              <a:rPr lang="en-US" sz="2000" dirty="0">
                <a:latin typeface="Monaco" panose="020B0509030404040204" pitchFamily="49" charset="0"/>
              </a:rPr>
              <a:t>⇒ t: </a:t>
            </a:r>
            <a:r>
              <a:rPr lang="en-US" sz="2000" dirty="0" err="1">
                <a:latin typeface="Monaco" panose="020B0509030404040204" pitchFamily="49" charset="0"/>
              </a:rPr>
              <a:t>I</a:t>
            </a:r>
            <a:r>
              <a:rPr lang="en-US" sz="2000" dirty="0" err="1" smtClean="0">
                <a:latin typeface="Monaco" panose="020B0509030404040204" pitchFamily="49" charset="0"/>
              </a:rPr>
              <a:t>Object</a:t>
            </a:r>
            <a:endParaRPr lang="en-US" sz="2000" dirty="0">
              <a:latin typeface="Monaco" panose="020B0509030404040204" pitchFamily="49" charset="0"/>
            </a:endParaRPr>
          </a:p>
        </p:txBody>
      </p:sp>
      <p:sp>
        <p:nvSpPr>
          <p:cNvPr id="39" name="Rectangle 38"/>
          <p:cNvSpPr/>
          <p:nvPr/>
        </p:nvSpPr>
        <p:spPr>
          <a:xfrm>
            <a:off x="220477" y="5800072"/>
            <a:ext cx="8749351" cy="400110"/>
          </a:xfrm>
          <a:prstGeom prst="rect">
            <a:avLst/>
          </a:prstGeom>
        </p:spPr>
        <p:txBody>
          <a:bodyPr wrap="square">
            <a:spAutoFit/>
          </a:bodyPr>
          <a:lstStyle/>
          <a:p>
            <a:pPr algn="ctr"/>
            <a:r>
              <a:rPr lang="en-US" sz="2000" dirty="0" smtClean="0">
                <a:latin typeface="Monaco" panose="020B0509030404040204" pitchFamily="49" charset="0"/>
                <a:ea typeface="Calibri"/>
                <a:cs typeface="Calibri"/>
                <a:sym typeface="Calibri"/>
              </a:rPr>
              <a:t>...</a:t>
            </a:r>
            <a:endParaRPr lang="en-US" sz="2000" dirty="0">
              <a:latin typeface="Monaco" panose="020B0509030404040204" pitchFamily="49" charset="0"/>
            </a:endParaRPr>
          </a:p>
        </p:txBody>
      </p:sp>
      <p:sp>
        <p:nvSpPr>
          <p:cNvPr id="41" name="Rounded Rectangle 40"/>
          <p:cNvSpPr/>
          <p:nvPr/>
        </p:nvSpPr>
        <p:spPr>
          <a:xfrm>
            <a:off x="220478" y="4542800"/>
            <a:ext cx="8749351" cy="175809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sp>
        <p:nvSpPr>
          <p:cNvPr id="5" name="Slide Number Placeholder 4"/>
          <p:cNvSpPr>
            <a:spLocks noGrp="1"/>
          </p:cNvSpPr>
          <p:nvPr>
            <p:ph type="sldNum" sz="quarter" idx="12"/>
          </p:nvPr>
        </p:nvSpPr>
        <p:spPr/>
        <p:txBody>
          <a:bodyPr/>
          <a:lstStyle/>
          <a:p>
            <a:fld id="{B3341D22-68D9-4150-ABE5-D5C1D0E569AF}" type="slidenum">
              <a:rPr lang="en-US" smtClean="0"/>
              <a:t>81</a:t>
            </a:fld>
            <a:endParaRPr lang="en-US"/>
          </a:p>
        </p:txBody>
      </p:sp>
      <p:sp>
        <p:nvSpPr>
          <p:cNvPr id="37" name="Rounded Rectangle 36"/>
          <p:cNvSpPr/>
          <p:nvPr/>
        </p:nvSpPr>
        <p:spPr>
          <a:xfrm>
            <a:off x="6168067" y="1126717"/>
            <a:ext cx="1156861" cy="316183"/>
          </a:xfrm>
          <a:prstGeom prst="roundRect">
            <a:avLst>
              <a:gd name="adj" fmla="val 9920"/>
            </a:avLst>
          </a:prstGeom>
          <a:solidFill>
            <a:srgbClr val="F2A4A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33" name="Rectangle 32"/>
          <p:cNvSpPr/>
          <p:nvPr/>
        </p:nvSpPr>
        <p:spPr>
          <a:xfrm>
            <a:off x="4972050" y="382586"/>
            <a:ext cx="3873954"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IAny</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cxnSp>
        <p:nvCxnSpPr>
          <p:cNvPr id="4" name="Straight Arrow Connector 3"/>
          <p:cNvCxnSpPr/>
          <p:nvPr/>
        </p:nvCxnSpPr>
        <p:spPr>
          <a:xfrm>
            <a:off x="6746497" y="1425204"/>
            <a:ext cx="4823" cy="6855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72050" y="2098268"/>
            <a:ext cx="3873954" cy="1077218"/>
          </a:xfrm>
          <a:prstGeom prst="rect">
            <a:avLst/>
          </a:prstGeom>
          <a:noFill/>
        </p:spPr>
        <p:txBody>
          <a:bodyPr wrap="square" rtlCol="0">
            <a:spAutoFit/>
          </a:bodyPr>
          <a:lstStyle/>
          <a:p>
            <a:pPr algn="ctr"/>
            <a:r>
              <a:rPr lang="en-US" sz="3200" b="1" dirty="0" smtClean="0">
                <a:solidFill>
                  <a:srgbClr val="C00000"/>
                </a:solidFill>
              </a:rPr>
              <a:t>No static or</a:t>
            </a:r>
          </a:p>
          <a:p>
            <a:pPr algn="ctr"/>
            <a:r>
              <a:rPr lang="en-US" sz="3200" b="1" dirty="0" smtClean="0">
                <a:solidFill>
                  <a:srgbClr val="C00000"/>
                </a:solidFill>
              </a:rPr>
              <a:t>dynamic error</a:t>
            </a:r>
            <a:endParaRPr lang="en-US" sz="3200" b="1" dirty="0">
              <a:solidFill>
                <a:srgbClr val="C00000"/>
              </a:solidFill>
            </a:endParaRPr>
          </a:p>
        </p:txBody>
      </p:sp>
      <p:sp>
        <p:nvSpPr>
          <p:cNvPr id="22" name="TextBox 21"/>
          <p:cNvSpPr txBox="1"/>
          <p:nvPr/>
        </p:nvSpPr>
        <p:spPr>
          <a:xfrm>
            <a:off x="0" y="3480282"/>
            <a:ext cx="9144000" cy="1077218"/>
          </a:xfrm>
          <a:prstGeom prst="rect">
            <a:avLst/>
          </a:prstGeom>
          <a:noFill/>
        </p:spPr>
        <p:txBody>
          <a:bodyPr wrap="square" rtlCol="0">
            <a:spAutoFit/>
          </a:bodyPr>
          <a:lstStyle/>
          <a:p>
            <a:pPr algn="ctr"/>
            <a:r>
              <a:rPr lang="en-US" sz="3200" b="1" dirty="0" smtClean="0"/>
              <a:t>Problem</a:t>
            </a:r>
          </a:p>
          <a:p>
            <a:pPr algn="ctr"/>
            <a:r>
              <a:rPr lang="en-US" sz="3200" dirty="0" smtClean="0"/>
              <a:t>Unchecked invariants</a:t>
            </a:r>
            <a:endParaRPr lang="en-US" sz="3200" dirty="0"/>
          </a:p>
        </p:txBody>
      </p:sp>
    </p:spTree>
    <p:extLst>
      <p:ext uri="{BB962C8B-B14F-4D97-AF65-F5344CB8AC3E}">
        <p14:creationId xmlns:p14="http://schemas.microsoft.com/office/powerpoint/2010/main" val="380269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3341D22-68D9-4150-ABE5-D5C1D0E569AF}" type="slidenum">
              <a:rPr lang="en-US" smtClean="0"/>
              <a:t>82</a:t>
            </a:fld>
            <a:endParaRPr lang="en-US"/>
          </a:p>
        </p:txBody>
      </p:sp>
      <p:sp>
        <p:nvSpPr>
          <p:cNvPr id="32" name="Rectangle 3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a:solidFill>
                  <a:srgbClr val="000000"/>
                </a:solidFill>
                <a:latin typeface="Monaco" panose="020B0509030404040204" pitchFamily="49" charset="0"/>
              </a:rPr>
              <a:t>flags:</a:t>
            </a:r>
            <a:r>
              <a:rPr lang="en-US" sz="1500" dirty="0" err="1">
                <a:solidFill>
                  <a:srgbClr val="204A87"/>
                </a:solidFill>
                <a:latin typeface="Monaco" panose="020B0509030404040204" pitchFamily="49" charset="0"/>
              </a:rPr>
              <a:t>TypeFlags</a:t>
            </a:r>
            <a:r>
              <a:rPr lang="en-US" sz="1500" dirty="0">
                <a:solidFill>
                  <a:srgbClr val="000000"/>
                </a:solidFill>
                <a:latin typeface="Monaco" panose="020B0509030404040204" pitchFamily="49" charset="0"/>
              </a:rPr>
              <a:t>; }</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14" name="TextBox 13"/>
          <p:cNvSpPr txBox="1"/>
          <p:nvPr/>
        </p:nvSpPr>
        <p:spPr>
          <a:xfrm>
            <a:off x="0" y="4890801"/>
            <a:ext cx="9143999" cy="1077218"/>
          </a:xfrm>
          <a:prstGeom prst="rect">
            <a:avLst/>
          </a:prstGeom>
          <a:noFill/>
        </p:spPr>
        <p:txBody>
          <a:bodyPr wrap="square" rtlCol="0">
            <a:spAutoFit/>
          </a:bodyPr>
          <a:lstStyle/>
          <a:p>
            <a:pPr algn="ctr"/>
            <a:r>
              <a:rPr lang="en-US" sz="3200" b="1" dirty="0" smtClean="0"/>
              <a:t>Solution</a:t>
            </a:r>
          </a:p>
          <a:p>
            <a:pPr algn="ctr"/>
            <a:r>
              <a:rPr lang="en-US" sz="3200" dirty="0" smtClean="0"/>
              <a:t>Encode invariants in refinement types</a:t>
            </a:r>
            <a:endParaRPr lang="en-US" sz="3200" dirty="0"/>
          </a:p>
        </p:txBody>
      </p:sp>
      <p:sp>
        <p:nvSpPr>
          <p:cNvPr id="15" name="Rounded Rectangle 14"/>
          <p:cNvSpPr/>
          <p:nvPr/>
        </p:nvSpPr>
        <p:spPr>
          <a:xfrm>
            <a:off x="6168067" y="1126717"/>
            <a:ext cx="1156861" cy="316183"/>
          </a:xfrm>
          <a:prstGeom prst="roundRect">
            <a:avLst>
              <a:gd name="adj" fmla="val 9920"/>
            </a:avLst>
          </a:prstGeom>
          <a:solidFill>
            <a:srgbClr val="F2A4A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p:cNvSpPr/>
          <p:nvPr/>
        </p:nvSpPr>
        <p:spPr>
          <a:xfrm>
            <a:off x="4972050" y="382586"/>
            <a:ext cx="3873954"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IAny</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cxnSp>
        <p:nvCxnSpPr>
          <p:cNvPr id="19" name="Straight Arrow Connector 18"/>
          <p:cNvCxnSpPr/>
          <p:nvPr/>
        </p:nvCxnSpPr>
        <p:spPr>
          <a:xfrm>
            <a:off x="6746497" y="1425204"/>
            <a:ext cx="4823" cy="6855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72050" y="2098268"/>
            <a:ext cx="3873954" cy="1077218"/>
          </a:xfrm>
          <a:prstGeom prst="rect">
            <a:avLst/>
          </a:prstGeom>
          <a:noFill/>
        </p:spPr>
        <p:txBody>
          <a:bodyPr wrap="square" rtlCol="0">
            <a:spAutoFit/>
          </a:bodyPr>
          <a:lstStyle/>
          <a:p>
            <a:pPr algn="ctr"/>
            <a:r>
              <a:rPr lang="en-US" sz="3200" b="1" dirty="0" smtClean="0">
                <a:solidFill>
                  <a:srgbClr val="C00000"/>
                </a:solidFill>
              </a:rPr>
              <a:t>No static or</a:t>
            </a:r>
          </a:p>
          <a:p>
            <a:pPr algn="ctr"/>
            <a:r>
              <a:rPr lang="en-US" sz="3200" b="1" dirty="0" smtClean="0">
                <a:solidFill>
                  <a:srgbClr val="C00000"/>
                </a:solidFill>
              </a:rPr>
              <a:t>dynamic error</a:t>
            </a:r>
            <a:endParaRPr lang="en-US" sz="3200" b="1" dirty="0">
              <a:solidFill>
                <a:srgbClr val="C00000"/>
              </a:solidFill>
            </a:endParaRPr>
          </a:p>
        </p:txBody>
      </p:sp>
      <p:sp>
        <p:nvSpPr>
          <p:cNvPr id="21" name="TextBox 20"/>
          <p:cNvSpPr txBox="1"/>
          <p:nvPr/>
        </p:nvSpPr>
        <p:spPr>
          <a:xfrm>
            <a:off x="0" y="3480282"/>
            <a:ext cx="9144000" cy="1077218"/>
          </a:xfrm>
          <a:prstGeom prst="rect">
            <a:avLst/>
          </a:prstGeom>
          <a:noFill/>
        </p:spPr>
        <p:txBody>
          <a:bodyPr wrap="square" rtlCol="0">
            <a:spAutoFit/>
          </a:bodyPr>
          <a:lstStyle/>
          <a:p>
            <a:pPr algn="ctr"/>
            <a:r>
              <a:rPr lang="en-US" sz="3200" b="1" dirty="0" smtClean="0"/>
              <a:t>Problem</a:t>
            </a:r>
          </a:p>
          <a:p>
            <a:pPr algn="ctr"/>
            <a:r>
              <a:rPr lang="en-US" sz="3200" dirty="0" smtClean="0"/>
              <a:t>Unchecked invariants</a:t>
            </a:r>
            <a:endParaRPr lang="en-US" sz="3200" dirty="0"/>
          </a:p>
        </p:txBody>
      </p:sp>
    </p:spTree>
    <p:extLst>
      <p:ext uri="{BB962C8B-B14F-4D97-AF65-F5344CB8AC3E}">
        <p14:creationId xmlns:p14="http://schemas.microsoft.com/office/powerpoint/2010/main" val="149803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92485"/>
            <a:ext cx="9144000" cy="646331"/>
          </a:xfrm>
          <a:prstGeom prst="rect">
            <a:avLst/>
          </a:prstGeom>
          <a:ln w="38100">
            <a:noFill/>
          </a:ln>
        </p:spPr>
        <p:txBody>
          <a:bodyPr wrap="square">
            <a:spAutoFit/>
          </a:bodyPr>
          <a:lstStyle/>
          <a:p>
            <a:pPr algn="ctr">
              <a:lnSpc>
                <a:spcPct val="150000"/>
              </a:lnSpc>
              <a:spcAft>
                <a:spcPts val="600"/>
              </a:spcAft>
            </a:pPr>
            <a:r>
              <a:rPr lang="en-US" sz="2400" dirty="0">
                <a:latin typeface="Monaco" panose="020B0509030404040204" pitchFamily="49" charset="0"/>
                <a:sym typeface="Calibri"/>
              </a:rPr>
              <a:t>x</a:t>
            </a:r>
            <a:r>
              <a:rPr lang="en-US" sz="2400" dirty="0" smtClean="0">
                <a:latin typeface="Monaco" panose="020B0509030404040204" pitchFamily="49" charset="0"/>
                <a:sym typeface="Calibri"/>
              </a:rPr>
              <a:t>: S </a:t>
            </a:r>
            <a:r>
              <a:rPr lang="en-US" sz="2400" dirty="0" smtClean="0">
                <a:latin typeface="Monaco" panose="020B0509030404040204" pitchFamily="49" charset="0"/>
                <a:sym typeface="Wingdings" panose="05000000000000000000" pitchFamily="2" charset="2"/>
              </a:rPr>
              <a:t></a:t>
            </a:r>
            <a:r>
              <a:rPr lang="en-US" sz="2400" dirty="0" smtClean="0">
                <a:latin typeface="Monaco" panose="020B0509030404040204" pitchFamily="49" charset="0"/>
              </a:rPr>
              <a:t> </a:t>
            </a:r>
            <a:r>
              <a:rPr lang="en-US" sz="2400" dirty="0" smtClean="0">
                <a:solidFill>
                  <a:srgbClr val="7030A0"/>
                </a:solidFill>
                <a:latin typeface="Monaco" panose="020B0509030404040204" pitchFamily="49" charset="0"/>
                <a:sym typeface="Calibri"/>
              </a:rPr>
              <a:t>implements</a:t>
            </a:r>
            <a:r>
              <a:rPr lang="en-US" sz="2400" dirty="0" smtClean="0">
                <a:latin typeface="Monaco" panose="020B0509030404040204" pitchFamily="49" charset="0"/>
                <a:sym typeface="Calibri"/>
              </a:rPr>
              <a:t>(x,</a:t>
            </a:r>
            <a:r>
              <a:rPr lang="en-US" sz="2400" dirty="0" smtClean="0">
                <a:latin typeface="Symbol" panose="05050102010706020507" pitchFamily="18" charset="2"/>
                <a:sym typeface="Calibri"/>
              </a:rPr>
              <a:t> </a:t>
            </a:r>
            <a:r>
              <a:rPr lang="en-US" sz="2400" dirty="0">
                <a:solidFill>
                  <a:schemeClr val="accent6">
                    <a:lumMod val="75000"/>
                  </a:schemeClr>
                </a:solidFill>
                <a:latin typeface="Monaco" panose="020B0509030404040204" pitchFamily="49" charset="0"/>
                <a:sym typeface="Calibri"/>
              </a:rPr>
              <a:t>'S</a:t>
            </a:r>
            <a:r>
              <a:rPr lang="en-US" sz="2400" dirty="0" smtClean="0">
                <a:solidFill>
                  <a:schemeClr val="accent6">
                    <a:lumMod val="75000"/>
                  </a:schemeClr>
                </a:solidFill>
                <a:latin typeface="Monaco" panose="020B0509030404040204" pitchFamily="49" charset="0"/>
                <a:sym typeface="Calibri"/>
              </a:rPr>
              <a:t>'</a:t>
            </a:r>
            <a:r>
              <a:rPr lang="en-US" sz="2400" dirty="0" smtClean="0">
                <a:latin typeface="Monaco" panose="020B0509030404040204" pitchFamily="49" charset="0"/>
                <a:sym typeface="Calibri"/>
              </a:rPr>
              <a:t>)</a:t>
            </a:r>
            <a:r>
              <a:rPr lang="en-US" sz="2400" dirty="0" smtClean="0">
                <a:latin typeface="Symbol" panose="05050102010706020507" pitchFamily="18" charset="2"/>
                <a:sym typeface="Calibri"/>
              </a:rPr>
              <a:t> </a:t>
            </a:r>
            <a:endParaRPr lang="en-US" dirty="0" smtClean="0">
              <a:latin typeface="Monaco" panose="020B0509030404040204" pitchFamily="49" charset="0"/>
              <a:sym typeface="Calibri"/>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0185" y="905057"/>
            <a:ext cx="746000" cy="743718"/>
          </a:xfrm>
          <a:prstGeom prst="rect">
            <a:avLst/>
          </a:prstGeom>
        </p:spPr>
      </p:pic>
      <p:sp>
        <p:nvSpPr>
          <p:cNvPr id="4" name="Rectangle 3"/>
          <p:cNvSpPr/>
          <p:nvPr/>
        </p:nvSpPr>
        <p:spPr>
          <a:xfrm>
            <a:off x="2417598" y="940991"/>
            <a:ext cx="4894353" cy="671851"/>
          </a:xfrm>
          <a:prstGeom prst="rect">
            <a:avLst/>
          </a:prstGeom>
        </p:spPr>
        <p:txBody>
          <a:bodyPr wrap="none">
            <a:spAutoFit/>
          </a:bodyPr>
          <a:lstStyle/>
          <a:p>
            <a:pPr algn="ctr">
              <a:lnSpc>
                <a:spcPct val="150000"/>
              </a:lnSpc>
              <a:spcAft>
                <a:spcPts val="600"/>
              </a:spcAft>
            </a:pPr>
            <a:r>
              <a:rPr lang="en-US" sz="2800" dirty="0" smtClean="0">
                <a:sym typeface="Calibri"/>
              </a:rPr>
              <a:t>Encode </a:t>
            </a:r>
            <a:r>
              <a:rPr lang="en-US" sz="2800" dirty="0">
                <a:sym typeface="Calibri"/>
              </a:rPr>
              <a:t>type information in logic</a:t>
            </a:r>
          </a:p>
        </p:txBody>
      </p:sp>
      <p:sp>
        <p:nvSpPr>
          <p:cNvPr id="5" name="Rectangle 4"/>
          <p:cNvSpPr/>
          <p:nvPr/>
        </p:nvSpPr>
        <p:spPr>
          <a:xfrm>
            <a:off x="0" y="2288066"/>
            <a:ext cx="9144000" cy="646331"/>
          </a:xfrm>
          <a:prstGeom prst="rect">
            <a:avLst/>
          </a:prstGeom>
        </p:spPr>
        <p:txBody>
          <a:bodyPr wrap="square">
            <a:spAutoFit/>
          </a:bodyPr>
          <a:lstStyle/>
          <a:p>
            <a:pPr algn="ctr">
              <a:lnSpc>
                <a:spcPct val="150000"/>
              </a:lnSpc>
            </a:pPr>
            <a:r>
              <a:rPr lang="en-US" sz="2400" dirty="0">
                <a:solidFill>
                  <a:srgbClr val="204A87"/>
                </a:solidFill>
                <a:latin typeface="Monaco" panose="020B0509030404040204" pitchFamily="49" charset="0"/>
              </a:rPr>
              <a:t>interface</a:t>
            </a:r>
            <a:r>
              <a:rPr lang="en-US" sz="2400" dirty="0">
                <a:solidFill>
                  <a:srgbClr val="000000"/>
                </a:solidFill>
                <a:latin typeface="Monaco" panose="020B0509030404040204" pitchFamily="49" charset="0"/>
              </a:rPr>
              <a:t> </a:t>
            </a:r>
            <a:r>
              <a:rPr lang="en-US" sz="2400" dirty="0" smtClean="0">
                <a:solidFill>
                  <a:srgbClr val="000000"/>
                </a:solidFill>
                <a:latin typeface="Monaco" panose="020B0509030404040204" pitchFamily="49" charset="0"/>
              </a:rPr>
              <a:t>S {…}</a:t>
            </a:r>
            <a:endParaRPr lang="en-US" sz="2400" dirty="0">
              <a:solidFill>
                <a:srgbClr val="000000"/>
              </a:solidFill>
              <a:latin typeface="Monaco" panose="020B0509030404040204" pitchFamily="49" charset="0"/>
            </a:endParaRPr>
          </a:p>
        </p:txBody>
      </p:sp>
      <p:sp>
        <p:nvSpPr>
          <p:cNvPr id="6" name="Down Arrow 5"/>
          <p:cNvSpPr/>
          <p:nvPr/>
        </p:nvSpPr>
        <p:spPr>
          <a:xfrm>
            <a:off x="4285233" y="3173161"/>
            <a:ext cx="566057" cy="714195"/>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3341D22-68D9-4150-ABE5-D5C1D0E569AF}" type="slidenum">
              <a:rPr lang="en-US" smtClean="0"/>
              <a:t>83</a:t>
            </a:fld>
            <a:endParaRPr lang="en-US"/>
          </a:p>
        </p:txBody>
      </p:sp>
    </p:spTree>
    <p:extLst>
      <p:ext uri="{BB962C8B-B14F-4D97-AF65-F5344CB8AC3E}">
        <p14:creationId xmlns:p14="http://schemas.microsoft.com/office/powerpoint/2010/main" val="318567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2465672" y="391055"/>
            <a:ext cx="2097847" cy="303968"/>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Slide Number Placeholder 1"/>
          <p:cNvSpPr>
            <a:spLocks noGrp="1"/>
          </p:cNvSpPr>
          <p:nvPr>
            <p:ph type="sldNum" sz="quarter" idx="12"/>
          </p:nvPr>
        </p:nvSpPr>
        <p:spPr/>
        <p:txBody>
          <a:bodyPr/>
          <a:lstStyle/>
          <a:p>
            <a:fld id="{B3341D22-68D9-4150-ABE5-D5C1D0E569AF}" type="slidenum">
              <a:rPr lang="en-US" smtClean="0"/>
              <a:t>84</a:t>
            </a:fld>
            <a:endParaRPr lang="en-US"/>
          </a:p>
        </p:txBody>
      </p:sp>
      <p:sp>
        <p:nvSpPr>
          <p:cNvPr id="28" name="Rounded Rectangle 27"/>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smtClean="0">
                <a:solidFill>
                  <a:schemeClr val="tx1"/>
                </a:solidFill>
                <a:latin typeface="Monaco" panose="020B0509030404040204" pitchFamily="49" charset="0"/>
              </a:rPr>
              <a:t>TypeFlags</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endParaRPr lang="en-US" sz="1600" dirty="0">
              <a:solidFill>
                <a:schemeClr val="tx1"/>
              </a:solidFill>
              <a:latin typeface="Monaco" panose="020B0509030404040204" pitchFamily="49" charset="0"/>
            </a:endParaRPr>
          </a:p>
          <a:p>
            <a:pPr eaLnBrk="0" fontAlgn="base" hangingPunct="0">
              <a:lnSpc>
                <a:spcPct val="150000"/>
              </a:lnSpc>
              <a:spcBef>
                <a:spcPct val="0"/>
              </a:spcBef>
            </a:pP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endParaRPr lang="en-US" sz="1600" dirty="0">
              <a:solidFill>
                <a:schemeClr val="tx1"/>
              </a:solidFill>
              <a:latin typeface="Monaco" panose="020B0509030404040204" pitchFamily="49" charset="0"/>
            </a:endParaRPr>
          </a:p>
          <a:p>
            <a:pPr eaLnBrk="0" fontAlgn="base" hangingPunct="0">
              <a:lnSpc>
                <a:spcPct val="150000"/>
              </a:lnSpc>
              <a:spcBef>
                <a:spcPct val="0"/>
              </a:spcBef>
            </a:pPr>
            <a:endParaRPr lang="en-US" sz="1600" dirty="0">
              <a:solidFill>
                <a:schemeClr val="tx1"/>
              </a:solidFill>
              <a:latin typeface="Monaco" panose="020B0509030404040204" pitchFamily="49" charset="0"/>
            </a:endParaRPr>
          </a:p>
        </p:txBody>
      </p:sp>
      <p:grpSp>
        <p:nvGrpSpPr>
          <p:cNvPr id="30" name="Group 29"/>
          <p:cNvGrpSpPr/>
          <p:nvPr/>
        </p:nvGrpSpPr>
        <p:grpSpPr>
          <a:xfrm>
            <a:off x="7942464" y="1431618"/>
            <a:ext cx="688128" cy="184075"/>
            <a:chOff x="8379114" y="2645902"/>
            <a:chExt cx="367217" cy="687848"/>
          </a:xfrm>
        </p:grpSpPr>
        <p:cxnSp>
          <p:nvCxnSpPr>
            <p:cNvPr id="31" name="Straight Connector 30"/>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8084711">
            <a:off x="4839094" y="515586"/>
            <a:ext cx="695143" cy="769124"/>
            <a:chOff x="8398368" y="2173775"/>
            <a:chExt cx="368494" cy="1526356"/>
          </a:xfrm>
        </p:grpSpPr>
        <p:cxnSp>
          <p:nvCxnSpPr>
            <p:cNvPr id="34" name="Straight Connector 33"/>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050229" y="682665"/>
            <a:ext cx="1061894" cy="288951"/>
            <a:chOff x="8334949" y="2549098"/>
            <a:chExt cx="411382" cy="784652"/>
          </a:xfrm>
        </p:grpSpPr>
        <p:cxnSp>
          <p:nvCxnSpPr>
            <p:cNvPr id="38" name="Straight Connector 37"/>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1" name="Oval 40"/>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2" name="Oval 41"/>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3" name="Straight Connector 42"/>
          <p:cNvCxnSpPr>
            <a:stCxn id="40" idx="3"/>
            <a:endCxn id="41"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5"/>
            <a:endCxn id="42"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46" name="Straight Connector 45"/>
          <p:cNvCxnSpPr>
            <a:stCxn id="45" idx="0"/>
            <a:endCxn id="42"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681773" y="1976989"/>
            <a:ext cx="1318320"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48" name="Straight Connector 47"/>
          <p:cNvCxnSpPr>
            <a:stCxn id="47" idx="0"/>
            <a:endCxn id="42"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0" y="3352972"/>
            <a:ext cx="9144000" cy="584775"/>
          </a:xfrm>
          <a:prstGeom prst="rect">
            <a:avLst/>
          </a:prstGeom>
          <a:noFill/>
        </p:spPr>
        <p:txBody>
          <a:bodyPr wrap="square" rtlCol="0">
            <a:spAutoFit/>
          </a:bodyPr>
          <a:lstStyle/>
          <a:p>
            <a:pPr algn="ctr"/>
            <a:r>
              <a:rPr lang="en-US" sz="3200" dirty="0" smtClean="0"/>
              <a:t>Type for </a:t>
            </a:r>
            <a:r>
              <a:rPr lang="en-US" sz="3200" dirty="0" smtClean="0">
                <a:latin typeface="Monaco" panose="020B0509030404040204" pitchFamily="49" charset="0"/>
              </a:rPr>
              <a:t>flags</a:t>
            </a:r>
            <a:r>
              <a:rPr lang="en-US" sz="3200" dirty="0" smtClean="0"/>
              <a:t> accounts for possible sub-interfaces</a:t>
            </a:r>
            <a:endParaRPr lang="en-US" sz="3200" dirty="0"/>
          </a:p>
        </p:txBody>
      </p:sp>
    </p:spTree>
    <p:extLst>
      <p:ext uri="{BB962C8B-B14F-4D97-AF65-F5344CB8AC3E}">
        <p14:creationId xmlns:p14="http://schemas.microsoft.com/office/powerpoint/2010/main" val="269653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641350" y="1397873"/>
            <a:ext cx="2206626" cy="238124"/>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Slide Number Placeholder 1"/>
          <p:cNvSpPr>
            <a:spLocks noGrp="1"/>
          </p:cNvSpPr>
          <p:nvPr>
            <p:ph type="sldNum" sz="quarter" idx="12"/>
          </p:nvPr>
        </p:nvSpPr>
        <p:spPr/>
        <p:txBody>
          <a:bodyPr/>
          <a:lstStyle/>
          <a:p>
            <a:fld id="{B3341D22-68D9-4150-ABE5-D5C1D0E569AF}" type="slidenum">
              <a:rPr lang="en-US" smtClean="0"/>
              <a:t>85</a:t>
            </a:fld>
            <a:endParaRPr lang="en-US"/>
          </a:p>
        </p:txBody>
      </p:sp>
      <p:sp>
        <p:nvSpPr>
          <p:cNvPr id="31" name="Rounded Rectangular Callout 30"/>
          <p:cNvSpPr/>
          <p:nvPr/>
        </p:nvSpPr>
        <p:spPr>
          <a:xfrm>
            <a:off x="677619" y="5339668"/>
            <a:ext cx="1878227" cy="826530"/>
          </a:xfrm>
          <a:prstGeom prst="wedgeRoundRectCallout">
            <a:avLst>
              <a:gd name="adj1" fmla="val -25934"/>
              <a:gd name="adj2" fmla="val -82670"/>
              <a:gd name="adj3" fmla="val 16667"/>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5">
                    <a:lumMod val="75000"/>
                  </a:schemeClr>
                </a:solidFill>
              </a:rPr>
              <a:t>Bitwise AND</a:t>
            </a:r>
            <a:endParaRPr lang="en-US" sz="2000" b="1" dirty="0">
              <a:solidFill>
                <a:schemeClr val="accent5">
                  <a:lumMod val="75000"/>
                </a:schemeClr>
              </a:solidFill>
            </a:endParaRPr>
          </a:p>
        </p:txBody>
      </p:sp>
      <p:sp>
        <p:nvSpPr>
          <p:cNvPr id="32" name="Rounded Rectangular Callout 31"/>
          <p:cNvSpPr/>
          <p:nvPr/>
        </p:nvSpPr>
        <p:spPr>
          <a:xfrm>
            <a:off x="3422817" y="5339668"/>
            <a:ext cx="1878227" cy="826530"/>
          </a:xfrm>
          <a:prstGeom prst="wedgeRoundRectCallout">
            <a:avLst>
              <a:gd name="adj1" fmla="val 13014"/>
              <a:gd name="adj2" fmla="val -82249"/>
              <a:gd name="adj3" fmla="val 16667"/>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5">
                    <a:lumMod val="75000"/>
                  </a:schemeClr>
                </a:solidFill>
              </a:rPr>
              <a:t>The containing object</a:t>
            </a:r>
            <a:endParaRPr lang="en-US" sz="2000" b="1" dirty="0">
              <a:solidFill>
                <a:schemeClr val="accent5">
                  <a:lumMod val="75000"/>
                </a:schemeClr>
              </a:solidFill>
            </a:endParaRPr>
          </a:p>
        </p:txBody>
      </p:sp>
      <p:sp>
        <p:nvSpPr>
          <p:cNvPr id="34" name="Rounded Rectangle 33"/>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endParaRPr lang="en-US" sz="1600" dirty="0">
              <a:solidFill>
                <a:srgbClr val="808030"/>
              </a:solidFill>
              <a:latin typeface="Monaco" panose="020B0509030404040204" pitchFamily="49" charset="0"/>
            </a:endParaRPr>
          </a:p>
          <a:p>
            <a:pPr eaLnBrk="0" fontAlgn="base" hangingPunct="0">
              <a:lnSpc>
                <a:spcPct val="150000"/>
              </a:lnSpc>
              <a:spcBef>
                <a:spcPct val="0"/>
              </a:spcBef>
            </a:pPr>
            <a:endParaRPr lang="en-US" sz="1600" dirty="0" smtClean="0">
              <a:solidFill>
                <a:srgbClr val="808030"/>
              </a:solidFill>
              <a:latin typeface="Monaco" panose="020B0509030404040204" pitchFamily="49" charset="0"/>
            </a:endParaRPr>
          </a:p>
          <a:p>
            <a:pPr eaLnBrk="0" fontAlgn="base" hangingPunct="0">
              <a:lnSpc>
                <a:spcPct val="150000"/>
              </a:lnSpc>
              <a:spcBef>
                <a:spcPct val="0"/>
              </a:spcBef>
            </a:pP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
        <p:nvSpPr>
          <p:cNvPr id="35" name="TextBox 34"/>
          <p:cNvSpPr txBox="1"/>
          <p:nvPr/>
        </p:nvSpPr>
        <p:spPr>
          <a:xfrm>
            <a:off x="0" y="3352972"/>
            <a:ext cx="9144000" cy="584775"/>
          </a:xfrm>
          <a:prstGeom prst="rect">
            <a:avLst/>
          </a:prstGeom>
          <a:noFill/>
        </p:spPr>
        <p:txBody>
          <a:bodyPr wrap="square" rtlCol="0">
            <a:spAutoFit/>
          </a:bodyPr>
          <a:lstStyle/>
          <a:p>
            <a:pPr algn="ctr"/>
            <a:r>
              <a:rPr lang="en-US" sz="3200" dirty="0" smtClean="0"/>
              <a:t>Type for </a:t>
            </a:r>
            <a:r>
              <a:rPr lang="en-US" sz="3200" dirty="0" smtClean="0">
                <a:latin typeface="Monaco" panose="020B0509030404040204" pitchFamily="49" charset="0"/>
              </a:rPr>
              <a:t>flags</a:t>
            </a:r>
            <a:r>
              <a:rPr lang="en-US" sz="3200" dirty="0" smtClean="0"/>
              <a:t> accounts for possible sub-interfaces</a:t>
            </a:r>
            <a:endParaRPr lang="en-US" sz="3200" dirty="0"/>
          </a:p>
        </p:txBody>
      </p:sp>
      <p:grpSp>
        <p:nvGrpSpPr>
          <p:cNvPr id="36" name="Group 35"/>
          <p:cNvGrpSpPr/>
          <p:nvPr/>
        </p:nvGrpSpPr>
        <p:grpSpPr>
          <a:xfrm>
            <a:off x="7942464" y="1431618"/>
            <a:ext cx="688128" cy="184075"/>
            <a:chOff x="8379114" y="2645902"/>
            <a:chExt cx="367217" cy="687848"/>
          </a:xfrm>
        </p:grpSpPr>
        <p:cxnSp>
          <p:nvCxnSpPr>
            <p:cNvPr id="37" name="Straight Connector 36"/>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8084711">
            <a:off x="4839094" y="515586"/>
            <a:ext cx="695143" cy="769124"/>
            <a:chOff x="8398368" y="2173775"/>
            <a:chExt cx="368494" cy="1526356"/>
          </a:xfrm>
        </p:grpSpPr>
        <p:cxnSp>
          <p:nvCxnSpPr>
            <p:cNvPr id="40" name="Straight Connector 39"/>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7050229" y="682665"/>
            <a:ext cx="1061894" cy="288951"/>
            <a:chOff x="8334949" y="2549098"/>
            <a:chExt cx="411382" cy="784652"/>
          </a:xfrm>
        </p:grpSpPr>
        <p:cxnSp>
          <p:nvCxnSpPr>
            <p:cNvPr id="43" name="Straight Connector 42"/>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6" name="Oval 45"/>
          <p:cNvSpPr/>
          <p:nvPr/>
        </p:nvSpPr>
        <p:spPr>
          <a:xfrm>
            <a:off x="4768642" y="1137823"/>
            <a:ext cx="1319986"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7" name="Oval 46"/>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8" name="Straight Connector 47"/>
          <p:cNvCxnSpPr>
            <a:stCxn id="45" idx="3"/>
            <a:endCxn id="46"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5" idx="5"/>
            <a:endCxn id="47"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69" name="Straight Connector 68"/>
          <p:cNvCxnSpPr>
            <a:stCxn id="68" idx="0"/>
            <a:endCxn id="47"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681773" y="1976989"/>
            <a:ext cx="1318320"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71" name="Straight Connector 70"/>
          <p:cNvCxnSpPr>
            <a:stCxn id="70" idx="0"/>
            <a:endCxn id="47"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34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641350" y="1624305"/>
            <a:ext cx="2206626" cy="238124"/>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341D22-68D9-4150-ABE5-D5C1D0E569AF}" type="slidenum">
              <a:rPr lang="en-US" smtClean="0"/>
              <a:t>86</a:t>
            </a:fld>
            <a:endParaRPr lang="en-US"/>
          </a:p>
        </p:txBody>
      </p:sp>
      <p:sp>
        <p:nvSpPr>
          <p:cNvPr id="30" name="Rectangle 29"/>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31" name="Rounded Rectangle 30"/>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a:solidFill>
                  <a:schemeClr val="accent6">
                    <a:lumMod val="75000"/>
                  </a:schemeClr>
                </a:solidFill>
                <a:latin typeface="Monaco" panose="020B0509030404040204" pitchFamily="49" charset="0"/>
                <a:sym typeface="Calibri"/>
              </a:rPr>
              <a:t>'</a:t>
            </a:r>
            <a:r>
              <a:rPr lang="en-US" sz="1600" dirty="0" err="1">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
        <p:nvSpPr>
          <p:cNvPr id="32" name="TextBox 31"/>
          <p:cNvSpPr txBox="1"/>
          <p:nvPr/>
        </p:nvSpPr>
        <p:spPr>
          <a:xfrm>
            <a:off x="0" y="3352972"/>
            <a:ext cx="9144000" cy="584775"/>
          </a:xfrm>
          <a:prstGeom prst="rect">
            <a:avLst/>
          </a:prstGeom>
          <a:noFill/>
        </p:spPr>
        <p:txBody>
          <a:bodyPr wrap="square" rtlCol="0">
            <a:spAutoFit/>
          </a:bodyPr>
          <a:lstStyle/>
          <a:p>
            <a:pPr algn="ctr"/>
            <a:r>
              <a:rPr lang="en-US" sz="3200" dirty="0" smtClean="0"/>
              <a:t>Type for </a:t>
            </a:r>
            <a:r>
              <a:rPr lang="en-US" sz="3200" dirty="0" smtClean="0">
                <a:latin typeface="Monaco" panose="020B0509030404040204" pitchFamily="49" charset="0"/>
              </a:rPr>
              <a:t>flags</a:t>
            </a:r>
            <a:r>
              <a:rPr lang="en-US" sz="3200" dirty="0" smtClean="0"/>
              <a:t> accounts for possible sub-interfaces</a:t>
            </a:r>
            <a:endParaRPr lang="en-US" sz="3200" dirty="0"/>
          </a:p>
        </p:txBody>
      </p:sp>
      <p:grpSp>
        <p:nvGrpSpPr>
          <p:cNvPr id="33" name="Group 32"/>
          <p:cNvGrpSpPr/>
          <p:nvPr/>
        </p:nvGrpSpPr>
        <p:grpSpPr>
          <a:xfrm>
            <a:off x="7942464" y="1431618"/>
            <a:ext cx="688128" cy="184075"/>
            <a:chOff x="8379114" y="2645902"/>
            <a:chExt cx="367217" cy="687848"/>
          </a:xfrm>
        </p:grpSpPr>
        <p:cxnSp>
          <p:nvCxnSpPr>
            <p:cNvPr id="34" name="Straight Connector 33"/>
            <p:cNvCxnSpPr/>
            <p:nvPr/>
          </p:nvCxnSpPr>
          <p:spPr>
            <a:xfrm flipH="1" flipV="1">
              <a:off x="8379114" y="2645902"/>
              <a:ext cx="212437" cy="39386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8084711">
            <a:off x="4839094" y="515586"/>
            <a:ext cx="695143" cy="769124"/>
            <a:chOff x="8398368" y="2173775"/>
            <a:chExt cx="368494" cy="1526356"/>
          </a:xfrm>
        </p:grpSpPr>
        <p:cxnSp>
          <p:nvCxnSpPr>
            <p:cNvPr id="37" name="Straight Connector 36"/>
            <p:cNvCxnSpPr/>
            <p:nvPr/>
          </p:nvCxnSpPr>
          <p:spPr>
            <a:xfrm rot="13539999" flipV="1">
              <a:off x="7836422" y="2735721"/>
              <a:ext cx="1243524" cy="119631"/>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3539999" flipV="1">
              <a:off x="8303046" y="3236315"/>
              <a:ext cx="844876" cy="827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7050229" y="682665"/>
            <a:ext cx="1061894" cy="288951"/>
            <a:chOff x="8334949" y="2549098"/>
            <a:chExt cx="411382" cy="784652"/>
          </a:xfrm>
        </p:grpSpPr>
        <p:cxnSp>
          <p:nvCxnSpPr>
            <p:cNvPr id="40" name="Straight Connector 39"/>
            <p:cNvCxnSpPr/>
            <p:nvPr/>
          </p:nvCxnSpPr>
          <p:spPr>
            <a:xfrm flipH="1" flipV="1">
              <a:off x="8334949" y="2549098"/>
              <a:ext cx="256601" cy="49066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591550" y="3039761"/>
              <a:ext cx="154781" cy="2939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5730245" y="424697"/>
            <a:ext cx="1319986" cy="409723"/>
          </a:xfrm>
          <a:prstGeom prst="ellipse">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latin typeface="Monaco" panose="020B0509030404040204" pitchFamily="49" charset="0"/>
              </a:rPr>
              <a:t>IType</a:t>
            </a:r>
            <a:endParaRPr lang="en-US" sz="1600" dirty="0">
              <a:solidFill>
                <a:schemeClr val="tx1"/>
              </a:solidFill>
              <a:latin typeface="Monaco" panose="020B0509030404040204" pitchFamily="49" charset="0"/>
            </a:endParaRPr>
          </a:p>
        </p:txBody>
      </p:sp>
      <p:sp>
        <p:nvSpPr>
          <p:cNvPr id="43" name="Oval 42"/>
          <p:cNvSpPr/>
          <p:nvPr/>
        </p:nvSpPr>
        <p:spPr>
          <a:xfrm>
            <a:off x="4768642" y="1137823"/>
            <a:ext cx="1319986" cy="409723"/>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Any</a:t>
            </a:r>
            <a:endParaRPr lang="en-US" sz="1600" dirty="0">
              <a:solidFill>
                <a:schemeClr val="tx1"/>
              </a:solidFill>
              <a:latin typeface="Monaco" panose="020B0509030404040204" pitchFamily="49" charset="0"/>
            </a:endParaRPr>
          </a:p>
        </p:txBody>
      </p:sp>
      <p:sp>
        <p:nvSpPr>
          <p:cNvPr id="44" name="Oval 43"/>
          <p:cNvSpPr/>
          <p:nvPr/>
        </p:nvSpPr>
        <p:spPr>
          <a:xfrm>
            <a:off x="6486712" y="1137822"/>
            <a:ext cx="1483871"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Object</a:t>
            </a:r>
            <a:endParaRPr lang="en-US" sz="1600" dirty="0">
              <a:solidFill>
                <a:schemeClr val="tx1"/>
              </a:solidFill>
              <a:latin typeface="Monaco" panose="020B0509030404040204" pitchFamily="49" charset="0"/>
            </a:endParaRPr>
          </a:p>
        </p:txBody>
      </p:sp>
      <p:cxnSp>
        <p:nvCxnSpPr>
          <p:cNvPr id="45" name="Straight Connector 44"/>
          <p:cNvCxnSpPr>
            <a:stCxn id="42" idx="3"/>
            <a:endCxn id="43" idx="0"/>
          </p:cNvCxnSpPr>
          <p:nvPr/>
        </p:nvCxnSpPr>
        <p:spPr>
          <a:xfrm flipH="1">
            <a:off x="5428635" y="774417"/>
            <a:ext cx="494917" cy="363406"/>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5"/>
            <a:endCxn id="44" idx="0"/>
          </p:cNvCxnSpPr>
          <p:nvPr/>
        </p:nvCxnSpPr>
        <p:spPr>
          <a:xfrm>
            <a:off x="6856924" y="774417"/>
            <a:ext cx="371724" cy="363405"/>
          </a:xfrm>
          <a:prstGeom prst="line">
            <a:avLst/>
          </a:prstGeom>
          <a:ln w="28575">
            <a:solidFill>
              <a:schemeClr val="tx1"/>
            </a:solidFill>
            <a:headEnd type="triangle" w="med" len="lg"/>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535827" y="1976989"/>
            <a:ext cx="2000083" cy="409723"/>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Interface</a:t>
            </a:r>
            <a:endParaRPr lang="en-US" sz="1600" dirty="0">
              <a:solidFill>
                <a:schemeClr val="tx1"/>
              </a:solidFill>
              <a:latin typeface="Monaco" panose="020B0509030404040204" pitchFamily="49" charset="0"/>
            </a:endParaRPr>
          </a:p>
        </p:txBody>
      </p:sp>
      <p:cxnSp>
        <p:nvCxnSpPr>
          <p:cNvPr id="48" name="Straight Connector 47"/>
          <p:cNvCxnSpPr>
            <a:stCxn id="47" idx="0"/>
            <a:endCxn id="44" idx="3"/>
          </p:cNvCxnSpPr>
          <p:nvPr/>
        </p:nvCxnSpPr>
        <p:spPr>
          <a:xfrm flipV="1">
            <a:off x="6535869" y="1487542"/>
            <a:ext cx="168151"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681773" y="1976989"/>
            <a:ext cx="1318320" cy="409723"/>
          </a:xfrm>
          <a:prstGeom prst="ellipse">
            <a:avLst/>
          </a:prstGeom>
          <a:solidFill>
            <a:schemeClr val="accent1">
              <a:lumMod val="60000"/>
              <a:lumOff val="40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a:solidFill>
                  <a:schemeClr val="tx1"/>
                </a:solidFill>
                <a:latin typeface="Monaco" panose="020B0509030404040204" pitchFamily="49" charset="0"/>
              </a:rPr>
              <a:t>I</a:t>
            </a:r>
            <a:r>
              <a:rPr lang="en-US" sz="1600" dirty="0" err="1" smtClean="0">
                <a:solidFill>
                  <a:schemeClr val="tx1"/>
                </a:solidFill>
                <a:latin typeface="Monaco" panose="020B0509030404040204" pitchFamily="49" charset="0"/>
              </a:rPr>
              <a:t>Class</a:t>
            </a:r>
            <a:endParaRPr lang="en-US" sz="1600" dirty="0">
              <a:solidFill>
                <a:schemeClr val="tx1"/>
              </a:solidFill>
              <a:latin typeface="Monaco" panose="020B0509030404040204" pitchFamily="49" charset="0"/>
            </a:endParaRPr>
          </a:p>
        </p:txBody>
      </p:sp>
      <p:cxnSp>
        <p:nvCxnSpPr>
          <p:cNvPr id="68" name="Straight Connector 67"/>
          <p:cNvCxnSpPr>
            <a:stCxn id="67" idx="0"/>
            <a:endCxn id="44" idx="5"/>
          </p:cNvCxnSpPr>
          <p:nvPr/>
        </p:nvCxnSpPr>
        <p:spPr>
          <a:xfrm flipH="1" flipV="1">
            <a:off x="7753275" y="1487542"/>
            <a:ext cx="587658" cy="489447"/>
          </a:xfrm>
          <a:prstGeom prst="line">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51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6323973" y="1135968"/>
            <a:ext cx="1256586" cy="310270"/>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Rounded Rectangle 1"/>
          <p:cNvSpPr/>
          <p:nvPr/>
        </p:nvSpPr>
        <p:spPr>
          <a:xfrm>
            <a:off x="218895" y="3253253"/>
            <a:ext cx="8749351" cy="884631"/>
          </a:xfrm>
          <a:prstGeom prst="roundRect">
            <a:avLst>
              <a:gd name="adj" fmla="val 1063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89175" y="2675360"/>
            <a:ext cx="5608790" cy="523220"/>
          </a:xfrm>
          <a:prstGeom prst="rect">
            <a:avLst/>
          </a:prstGeom>
          <a:noFill/>
        </p:spPr>
        <p:txBody>
          <a:bodyPr wrap="square" rtlCol="0">
            <a:spAutoFit/>
          </a:bodyPr>
          <a:lstStyle/>
          <a:p>
            <a:pPr algn="ctr"/>
            <a:r>
              <a:rPr lang="en-US" sz="2800" b="1" dirty="0" smtClean="0"/>
              <a:t>Check downcast</a:t>
            </a:r>
            <a:endParaRPr lang="en-US" sz="2800" b="1" dirty="0"/>
          </a:p>
        </p:txBody>
      </p:sp>
      <p:sp>
        <p:nvSpPr>
          <p:cNvPr id="3" name="Slide Number Placeholder 2"/>
          <p:cNvSpPr>
            <a:spLocks noGrp="1"/>
          </p:cNvSpPr>
          <p:nvPr>
            <p:ph type="sldNum" sz="quarter" idx="12"/>
          </p:nvPr>
        </p:nvSpPr>
        <p:spPr/>
        <p:txBody>
          <a:bodyPr/>
          <a:lstStyle/>
          <a:p>
            <a:fld id="{B3341D22-68D9-4150-ABE5-D5C1D0E569AF}" type="slidenum">
              <a:rPr lang="en-US" smtClean="0"/>
              <a:t>87</a:t>
            </a:fld>
            <a:endParaRPr lang="en-US"/>
          </a:p>
        </p:txBody>
      </p:sp>
      <p:sp>
        <p:nvSpPr>
          <p:cNvPr id="13" name="Rounded Rectangle 12"/>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rgbClr val="808030"/>
                </a:solidFill>
                <a:latin typeface="Monaco" panose="020B0509030404040204" pitchFamily="49" charset="0"/>
              </a:rPr>
              <a:t>  </a:t>
            </a:r>
            <a:r>
              <a:rPr lang="el-GR" sz="1600" dirty="0">
                <a:solidFill>
                  <a:schemeClr val="tx1"/>
                </a:solidFill>
                <a:latin typeface="Inconsolata" panose="020B0609030003000000" pitchFamily="49" charset="0"/>
              </a:rPr>
              <a:t>Λ</a:t>
            </a:r>
            <a:r>
              <a:rPr lang="en-US" sz="1600" dirty="0">
                <a:solidFill>
                  <a:schemeClr val="tx1"/>
                </a:solidFill>
                <a:latin typeface="Inconsolata" panose="020B0609030003000000" pitchFamily="49" charset="0"/>
              </a:rPr>
              <a:t> </a:t>
            </a:r>
            <a:r>
              <a:rPr lang="en-US" sz="1600" dirty="0">
                <a:solidFill>
                  <a:schemeClr val="tx1"/>
                </a:solidFill>
                <a:latin typeface="Monaco" panose="020B0509030404040204" pitchFamily="49" charset="0"/>
              </a:rPr>
              <a:t>mask</a:t>
            </a:r>
            <a:r>
              <a:rPr lang="en-US" sz="1600" dirty="0">
                <a:solidFill>
                  <a:srgbClr val="808030"/>
                </a:solidFill>
                <a:latin typeface="Monaco" panose="020B0509030404040204" pitchFamily="49" charset="0"/>
              </a:rPr>
              <a:t>(</a:t>
            </a:r>
            <a:r>
              <a:rPr lang="en-US" sz="1600" dirty="0">
                <a:solidFill>
                  <a:schemeClr val="tx1"/>
                </a:solidFill>
                <a:latin typeface="Monaco" panose="020B0509030404040204" pitchFamily="49" charset="0"/>
              </a:rPr>
              <a:t>v</a:t>
            </a:r>
            <a:r>
              <a:rPr lang="en-US" sz="1600" dirty="0">
                <a:solidFill>
                  <a:srgbClr val="808030"/>
                </a:solidFill>
                <a:latin typeface="Monaco" panose="020B0509030404040204" pitchFamily="49" charset="0"/>
              </a:rPr>
              <a:t>,</a:t>
            </a:r>
            <a:r>
              <a:rPr lang="en-US" sz="1600" dirty="0">
                <a:solidFill>
                  <a:srgbClr val="0000CF"/>
                </a:solidFill>
                <a:latin typeface="Monaco" panose="020B0509030404040204" pitchFamily="49" charset="0"/>
              </a:rPr>
              <a:t>0x0800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a:solidFill>
                  <a:srgbClr val="7030A0"/>
                </a:solidFill>
                <a:latin typeface="Monaco" panose="020B0509030404040204" pitchFamily="49" charset="0"/>
              </a:rPr>
              <a:t>implements</a:t>
            </a:r>
            <a:r>
              <a:rPr lang="el-GR" sz="1600" dirty="0">
                <a:solidFill>
                  <a:srgbClr val="808030"/>
                </a:solidFill>
                <a:latin typeface="Monaco" panose="020B0509030404040204" pitchFamily="49" charset="0"/>
              </a:rPr>
              <a:t>(</a:t>
            </a:r>
            <a:r>
              <a:rPr lang="en-US" sz="1600" dirty="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IInterface</a:t>
            </a:r>
            <a:r>
              <a:rPr lang="en-US" sz="1600" dirty="0">
                <a:solidFill>
                  <a:schemeClr val="accent6">
                    <a:lumMod val="75000"/>
                  </a:schemeClr>
                </a:solidFill>
                <a:latin typeface="Monaco" panose="020B0509030404040204" pitchFamily="49" charset="0"/>
                <a:sym typeface="Calibri"/>
              </a:rPr>
              <a:t>'</a:t>
            </a:r>
            <a:r>
              <a:rPr lang="en-US" sz="1600" dirty="0">
                <a:solidFill>
                  <a:srgbClr val="808030"/>
                </a:solidFill>
                <a:latin typeface="Monaco" panose="020B0509030404040204" pitchFamily="49" charset="0"/>
              </a:rPr>
              <a:t>)</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a:solidFill>
                  <a:srgbClr val="808030"/>
                </a:solidFill>
                <a:latin typeface="Monaco" panose="020B0509030404040204" pitchFamily="49" charset="0"/>
              </a:rPr>
              <a:t> </a:t>
            </a:r>
            <a:r>
              <a:rPr lang="en-US" sz="1600" dirty="0" smtClean="0">
                <a:solidFill>
                  <a:srgbClr val="808030"/>
                </a:solidFill>
                <a:latin typeface="Monaco" panose="020B0509030404040204" pitchFamily="49" charset="0"/>
              </a:rPr>
              <a:t> </a:t>
            </a:r>
            <a:r>
              <a:rPr lang="el-GR" sz="1600" dirty="0" smtClean="0">
                <a:solidFill>
                  <a:schemeClr val="tx1"/>
                </a:solidFill>
                <a:latin typeface="Inconsolata" panose="020B0609030003000000" pitchFamily="49" charset="0"/>
              </a:rPr>
              <a:t>Λ</a:t>
            </a:r>
            <a:r>
              <a:rPr lang="en-US" sz="1600" dirty="0" smtClean="0">
                <a:solidFill>
                  <a:schemeClr val="tx1"/>
                </a:solidFill>
                <a:latin typeface="Inconsolata" panose="020B0609030003000000" pitchFamily="49" charset="0"/>
              </a:rPr>
              <a:t> … </a:t>
            </a: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
        <p:nvSpPr>
          <p:cNvPr id="14" name="Rectangle 13"/>
          <p:cNvSpPr/>
          <p:nvPr/>
        </p:nvSpPr>
        <p:spPr>
          <a:xfrm>
            <a:off x="5126182" y="370414"/>
            <a:ext cx="3843647"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spTree>
    <p:extLst>
      <p:ext uri="{BB962C8B-B14F-4D97-AF65-F5344CB8AC3E}">
        <p14:creationId xmlns:p14="http://schemas.microsoft.com/office/powerpoint/2010/main" val="290266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 grpId="0" animBg="1"/>
      <p:bldP spid="36" grpId="0"/>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629989" y="447224"/>
            <a:ext cx="1025788" cy="310270"/>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6" name="Rectangle 25"/>
          <p:cNvSpPr/>
          <p:nvPr/>
        </p:nvSpPr>
        <p:spPr>
          <a:xfrm>
            <a:off x="5126182" y="370414"/>
            <a:ext cx="3843647"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sp>
        <p:nvSpPr>
          <p:cNvPr id="2" name="Rounded Rectangle 1"/>
          <p:cNvSpPr/>
          <p:nvPr/>
        </p:nvSpPr>
        <p:spPr>
          <a:xfrm>
            <a:off x="218895" y="3253253"/>
            <a:ext cx="8749351" cy="884631"/>
          </a:xfrm>
          <a:prstGeom prst="roundRect">
            <a:avLst>
              <a:gd name="adj" fmla="val 1063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89175" y="2675360"/>
            <a:ext cx="5608790" cy="523220"/>
          </a:xfrm>
          <a:prstGeom prst="rect">
            <a:avLst/>
          </a:prstGeom>
          <a:noFill/>
        </p:spPr>
        <p:txBody>
          <a:bodyPr wrap="square" rtlCol="0">
            <a:spAutoFit/>
          </a:bodyPr>
          <a:lstStyle/>
          <a:p>
            <a:pPr algn="ctr"/>
            <a:r>
              <a:rPr lang="en-US" sz="2800" b="1" dirty="0" smtClean="0"/>
              <a:t>Check downcast</a:t>
            </a:r>
            <a:endParaRPr lang="en-US" sz="2800" b="1" dirty="0"/>
          </a:p>
        </p:txBody>
      </p:sp>
      <p:sp>
        <p:nvSpPr>
          <p:cNvPr id="3" name="Slide Number Placeholder 2"/>
          <p:cNvSpPr>
            <a:spLocks noGrp="1"/>
          </p:cNvSpPr>
          <p:nvPr>
            <p:ph type="sldNum" sz="quarter" idx="12"/>
          </p:nvPr>
        </p:nvSpPr>
        <p:spPr/>
        <p:txBody>
          <a:bodyPr/>
          <a:lstStyle/>
          <a:p>
            <a:fld id="{B3341D22-68D9-4150-ABE5-D5C1D0E569AF}" type="slidenum">
              <a:rPr lang="en-US" smtClean="0"/>
              <a:t>88</a:t>
            </a:fld>
            <a:endParaRPr lang="en-US"/>
          </a:p>
        </p:txBody>
      </p:sp>
      <p:sp>
        <p:nvSpPr>
          <p:cNvPr id="13" name="Rounded Rectangle 12"/>
          <p:cNvSpPr/>
          <p:nvPr/>
        </p:nvSpPr>
        <p:spPr>
          <a:xfrm>
            <a:off x="218896" y="4274941"/>
            <a:ext cx="8749351" cy="1998042"/>
          </a:xfrm>
          <a:prstGeom prst="roundRect">
            <a:avLst>
              <a:gd name="adj" fmla="val 9124"/>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rgbClr val="808030"/>
                </a:solidFill>
                <a:latin typeface="Monaco" panose="020B0509030404040204" pitchFamily="49" charset="0"/>
              </a:rPr>
              <a:t>  </a:t>
            </a:r>
            <a:r>
              <a:rPr lang="el-GR" sz="1600" dirty="0">
                <a:solidFill>
                  <a:schemeClr val="tx1"/>
                </a:solidFill>
                <a:latin typeface="Inconsolata" panose="020B0609030003000000" pitchFamily="49" charset="0"/>
              </a:rPr>
              <a:t>Λ</a:t>
            </a:r>
            <a:r>
              <a:rPr lang="en-US" sz="1600" dirty="0">
                <a:solidFill>
                  <a:schemeClr val="tx1"/>
                </a:solidFill>
                <a:latin typeface="Inconsolata" panose="020B0609030003000000" pitchFamily="49" charset="0"/>
              </a:rPr>
              <a:t> </a:t>
            </a:r>
            <a:r>
              <a:rPr lang="en-US" sz="1600" dirty="0">
                <a:solidFill>
                  <a:schemeClr val="tx1"/>
                </a:solidFill>
                <a:latin typeface="Monaco" panose="020B0509030404040204" pitchFamily="49" charset="0"/>
              </a:rPr>
              <a:t>mask</a:t>
            </a:r>
            <a:r>
              <a:rPr lang="en-US" sz="1600" dirty="0">
                <a:solidFill>
                  <a:srgbClr val="808030"/>
                </a:solidFill>
                <a:latin typeface="Monaco" panose="020B0509030404040204" pitchFamily="49" charset="0"/>
              </a:rPr>
              <a:t>(</a:t>
            </a:r>
            <a:r>
              <a:rPr lang="en-US" sz="1600" dirty="0">
                <a:solidFill>
                  <a:schemeClr val="tx1"/>
                </a:solidFill>
                <a:latin typeface="Monaco" panose="020B0509030404040204" pitchFamily="49" charset="0"/>
              </a:rPr>
              <a:t>v</a:t>
            </a:r>
            <a:r>
              <a:rPr lang="en-US" sz="1600" dirty="0">
                <a:solidFill>
                  <a:srgbClr val="808030"/>
                </a:solidFill>
                <a:latin typeface="Monaco" panose="020B0509030404040204" pitchFamily="49" charset="0"/>
              </a:rPr>
              <a:t>,</a:t>
            </a:r>
            <a:r>
              <a:rPr lang="en-US" sz="1600" dirty="0">
                <a:solidFill>
                  <a:srgbClr val="0000CF"/>
                </a:solidFill>
                <a:latin typeface="Monaco" panose="020B0509030404040204" pitchFamily="49" charset="0"/>
              </a:rPr>
              <a:t>0x0800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a:solidFill>
                  <a:srgbClr val="7030A0"/>
                </a:solidFill>
                <a:latin typeface="Monaco" panose="020B0509030404040204" pitchFamily="49" charset="0"/>
              </a:rPr>
              <a:t>implements</a:t>
            </a:r>
            <a:r>
              <a:rPr lang="el-GR" sz="1600" dirty="0">
                <a:solidFill>
                  <a:srgbClr val="808030"/>
                </a:solidFill>
                <a:latin typeface="Monaco" panose="020B0509030404040204" pitchFamily="49" charset="0"/>
              </a:rPr>
              <a:t>(</a:t>
            </a:r>
            <a:r>
              <a:rPr lang="en-US" sz="1600" dirty="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IInterface</a:t>
            </a:r>
            <a:r>
              <a:rPr lang="en-US" sz="1600" dirty="0">
                <a:solidFill>
                  <a:schemeClr val="accent6">
                    <a:lumMod val="75000"/>
                  </a:schemeClr>
                </a:solidFill>
                <a:latin typeface="Monaco" panose="020B0509030404040204" pitchFamily="49" charset="0"/>
                <a:sym typeface="Calibri"/>
              </a:rPr>
              <a:t>'</a:t>
            </a:r>
            <a:r>
              <a:rPr lang="en-US" sz="1600" dirty="0">
                <a:solidFill>
                  <a:srgbClr val="808030"/>
                </a:solidFill>
                <a:latin typeface="Monaco" panose="020B0509030404040204" pitchFamily="49" charset="0"/>
              </a:rPr>
              <a:t>)</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a:solidFill>
                  <a:srgbClr val="808030"/>
                </a:solidFill>
                <a:latin typeface="Monaco" panose="020B0509030404040204" pitchFamily="49" charset="0"/>
              </a:rPr>
              <a:t> </a:t>
            </a:r>
            <a:r>
              <a:rPr lang="en-US" sz="1600" dirty="0" smtClean="0">
                <a:solidFill>
                  <a:srgbClr val="808030"/>
                </a:solidFill>
                <a:latin typeface="Monaco" panose="020B0509030404040204" pitchFamily="49" charset="0"/>
              </a:rPr>
              <a:t> </a:t>
            </a:r>
            <a:r>
              <a:rPr lang="el-GR" sz="1600" dirty="0" smtClean="0">
                <a:solidFill>
                  <a:schemeClr val="tx1"/>
                </a:solidFill>
                <a:latin typeface="Inconsolata" panose="020B0609030003000000" pitchFamily="49" charset="0"/>
              </a:rPr>
              <a:t>Λ</a:t>
            </a:r>
            <a:r>
              <a:rPr lang="en-US" sz="1600" dirty="0" smtClean="0">
                <a:solidFill>
                  <a:schemeClr val="tx1"/>
                </a:solidFill>
                <a:latin typeface="Inconsolata" panose="020B0609030003000000" pitchFamily="49" charset="0"/>
              </a:rPr>
              <a:t> … </a:t>
            </a: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
        <p:nvSpPr>
          <p:cNvPr id="10" name="Rectangle 9"/>
          <p:cNvSpPr/>
          <p:nvPr/>
        </p:nvSpPr>
        <p:spPr>
          <a:xfrm>
            <a:off x="401714" y="3383300"/>
            <a:ext cx="1467015" cy="646331"/>
          </a:xfrm>
          <a:prstGeom prst="rect">
            <a:avLst/>
          </a:prstGeom>
          <a:solidFill>
            <a:schemeClr val="accent6">
              <a:lumMod val="40000"/>
              <a:lumOff val="60000"/>
            </a:schemeClr>
          </a:solidFill>
          <a:ln w="19050">
            <a:solidFill>
              <a:srgbClr val="002060"/>
            </a:solidFill>
          </a:ln>
        </p:spPr>
        <p:txBody>
          <a:bodyPr wrap="square">
            <a:spAutoFit/>
          </a:bodyPr>
          <a:lstStyle/>
          <a:p>
            <a:pPr algn="ctr"/>
            <a:r>
              <a:rPr lang="en-US" dirty="0"/>
              <a:t>Invariant for </a:t>
            </a:r>
            <a:r>
              <a:rPr lang="en-US" dirty="0" err="1" smtClean="0">
                <a:latin typeface="Monaco" panose="020B0509030404040204" pitchFamily="49" charset="0"/>
              </a:rPr>
              <a:t>IType</a:t>
            </a:r>
            <a:endParaRPr lang="en-US" dirty="0"/>
          </a:p>
        </p:txBody>
      </p:sp>
    </p:spTree>
    <p:extLst>
      <p:ext uri="{BB962C8B-B14F-4D97-AF65-F5344CB8AC3E}">
        <p14:creationId xmlns:p14="http://schemas.microsoft.com/office/powerpoint/2010/main" val="43923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537140" y="762908"/>
            <a:ext cx="3154278" cy="345455"/>
          </a:xfrm>
          <a:prstGeom prst="round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Rounded Rectangle 1"/>
          <p:cNvSpPr/>
          <p:nvPr/>
        </p:nvSpPr>
        <p:spPr>
          <a:xfrm>
            <a:off x="218895" y="3253253"/>
            <a:ext cx="8749351" cy="884631"/>
          </a:xfrm>
          <a:prstGeom prst="roundRect">
            <a:avLst>
              <a:gd name="adj" fmla="val 1063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89175" y="2675360"/>
            <a:ext cx="5608790" cy="523220"/>
          </a:xfrm>
          <a:prstGeom prst="rect">
            <a:avLst/>
          </a:prstGeom>
          <a:noFill/>
        </p:spPr>
        <p:txBody>
          <a:bodyPr wrap="square" rtlCol="0">
            <a:spAutoFit/>
          </a:bodyPr>
          <a:lstStyle/>
          <a:p>
            <a:pPr algn="ctr"/>
            <a:r>
              <a:rPr lang="en-US" sz="2800" b="1" dirty="0" smtClean="0"/>
              <a:t>Check downcast</a:t>
            </a:r>
            <a:endParaRPr lang="en-US" sz="2800" b="1" dirty="0"/>
          </a:p>
        </p:txBody>
      </p:sp>
      <p:sp>
        <p:nvSpPr>
          <p:cNvPr id="3" name="Slide Number Placeholder 2"/>
          <p:cNvSpPr>
            <a:spLocks noGrp="1"/>
          </p:cNvSpPr>
          <p:nvPr>
            <p:ph type="sldNum" sz="quarter" idx="12"/>
          </p:nvPr>
        </p:nvSpPr>
        <p:spPr/>
        <p:txBody>
          <a:bodyPr/>
          <a:lstStyle/>
          <a:p>
            <a:fld id="{B3341D22-68D9-4150-ABE5-D5C1D0E569AF}" type="slidenum">
              <a:rPr lang="en-US" smtClean="0"/>
              <a:t>89</a:t>
            </a:fld>
            <a:endParaRPr lang="en-US"/>
          </a:p>
        </p:txBody>
      </p:sp>
      <p:sp>
        <p:nvSpPr>
          <p:cNvPr id="13" name="Rounded Rectangle 12"/>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rgbClr val="808030"/>
                </a:solidFill>
                <a:latin typeface="Monaco" panose="020B0509030404040204" pitchFamily="49" charset="0"/>
              </a:rPr>
              <a:t>  </a:t>
            </a:r>
            <a:r>
              <a:rPr lang="el-GR" sz="1600" dirty="0">
                <a:solidFill>
                  <a:schemeClr val="tx1"/>
                </a:solidFill>
                <a:latin typeface="Inconsolata" panose="020B0609030003000000" pitchFamily="49" charset="0"/>
              </a:rPr>
              <a:t>Λ</a:t>
            </a:r>
            <a:r>
              <a:rPr lang="en-US" sz="1600" dirty="0">
                <a:solidFill>
                  <a:schemeClr val="tx1"/>
                </a:solidFill>
                <a:latin typeface="Inconsolata" panose="020B0609030003000000" pitchFamily="49" charset="0"/>
              </a:rPr>
              <a:t> </a:t>
            </a:r>
            <a:r>
              <a:rPr lang="en-US" sz="1600" dirty="0">
                <a:solidFill>
                  <a:schemeClr val="tx1"/>
                </a:solidFill>
                <a:latin typeface="Monaco" panose="020B0509030404040204" pitchFamily="49" charset="0"/>
              </a:rPr>
              <a:t>mask</a:t>
            </a:r>
            <a:r>
              <a:rPr lang="en-US" sz="1600" dirty="0">
                <a:solidFill>
                  <a:srgbClr val="808030"/>
                </a:solidFill>
                <a:latin typeface="Monaco" panose="020B0509030404040204" pitchFamily="49" charset="0"/>
              </a:rPr>
              <a:t>(</a:t>
            </a:r>
            <a:r>
              <a:rPr lang="en-US" sz="1600" dirty="0">
                <a:solidFill>
                  <a:schemeClr val="tx1"/>
                </a:solidFill>
                <a:latin typeface="Monaco" panose="020B0509030404040204" pitchFamily="49" charset="0"/>
              </a:rPr>
              <a:t>v</a:t>
            </a:r>
            <a:r>
              <a:rPr lang="en-US" sz="1600" dirty="0">
                <a:solidFill>
                  <a:srgbClr val="808030"/>
                </a:solidFill>
                <a:latin typeface="Monaco" panose="020B0509030404040204" pitchFamily="49" charset="0"/>
              </a:rPr>
              <a:t>,</a:t>
            </a:r>
            <a:r>
              <a:rPr lang="en-US" sz="1600" dirty="0">
                <a:solidFill>
                  <a:srgbClr val="0000CF"/>
                </a:solidFill>
                <a:latin typeface="Monaco" panose="020B0509030404040204" pitchFamily="49" charset="0"/>
              </a:rPr>
              <a:t>0x0800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a:solidFill>
                  <a:srgbClr val="7030A0"/>
                </a:solidFill>
                <a:latin typeface="Monaco" panose="020B0509030404040204" pitchFamily="49" charset="0"/>
              </a:rPr>
              <a:t>implements</a:t>
            </a:r>
            <a:r>
              <a:rPr lang="el-GR" sz="1600" dirty="0">
                <a:solidFill>
                  <a:srgbClr val="808030"/>
                </a:solidFill>
                <a:latin typeface="Monaco" panose="020B0509030404040204" pitchFamily="49" charset="0"/>
              </a:rPr>
              <a:t>(</a:t>
            </a:r>
            <a:r>
              <a:rPr lang="en-US" sz="1600" dirty="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IInterface</a:t>
            </a:r>
            <a:r>
              <a:rPr lang="en-US" sz="1600" dirty="0">
                <a:solidFill>
                  <a:schemeClr val="accent6">
                    <a:lumMod val="75000"/>
                  </a:schemeClr>
                </a:solidFill>
                <a:latin typeface="Monaco" panose="020B0509030404040204" pitchFamily="49" charset="0"/>
                <a:sym typeface="Calibri"/>
              </a:rPr>
              <a:t>'</a:t>
            </a:r>
            <a:r>
              <a:rPr lang="en-US" sz="1600" dirty="0">
                <a:solidFill>
                  <a:srgbClr val="808030"/>
                </a:solidFill>
                <a:latin typeface="Monaco" panose="020B0509030404040204" pitchFamily="49" charset="0"/>
              </a:rPr>
              <a:t>)</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a:solidFill>
                  <a:srgbClr val="808030"/>
                </a:solidFill>
                <a:latin typeface="Monaco" panose="020B0509030404040204" pitchFamily="49" charset="0"/>
              </a:rPr>
              <a:t> </a:t>
            </a:r>
            <a:r>
              <a:rPr lang="en-US" sz="1600" dirty="0" smtClean="0">
                <a:solidFill>
                  <a:srgbClr val="808030"/>
                </a:solidFill>
                <a:latin typeface="Monaco" panose="020B0509030404040204" pitchFamily="49" charset="0"/>
              </a:rPr>
              <a:t> </a:t>
            </a:r>
            <a:r>
              <a:rPr lang="el-GR" sz="1600" dirty="0" smtClean="0">
                <a:solidFill>
                  <a:schemeClr val="tx1"/>
                </a:solidFill>
                <a:latin typeface="Inconsolata" panose="020B0609030003000000" pitchFamily="49" charset="0"/>
              </a:rPr>
              <a:t>Λ</a:t>
            </a:r>
            <a:r>
              <a:rPr lang="en-US" sz="1600" dirty="0" smtClean="0">
                <a:solidFill>
                  <a:schemeClr val="tx1"/>
                </a:solidFill>
                <a:latin typeface="Inconsolata" panose="020B0609030003000000" pitchFamily="49" charset="0"/>
              </a:rPr>
              <a:t> … </a:t>
            </a: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
        <p:nvSpPr>
          <p:cNvPr id="16" name="Rectangle 15"/>
          <p:cNvSpPr/>
          <p:nvPr/>
        </p:nvSpPr>
        <p:spPr>
          <a:xfrm>
            <a:off x="401714" y="3383300"/>
            <a:ext cx="1467015" cy="646331"/>
          </a:xfrm>
          <a:prstGeom prst="rect">
            <a:avLst/>
          </a:prstGeom>
          <a:noFill/>
          <a:ln w="19050">
            <a:solidFill>
              <a:srgbClr val="002060"/>
            </a:solidFill>
          </a:ln>
        </p:spPr>
        <p:txBody>
          <a:bodyPr wrap="square">
            <a:spAutoFit/>
          </a:bodyPr>
          <a:lstStyle/>
          <a:p>
            <a:pPr algn="ctr"/>
            <a:r>
              <a:rPr lang="en-US" dirty="0"/>
              <a:t>Invariant for </a:t>
            </a:r>
            <a:r>
              <a:rPr lang="en-US" dirty="0" err="1" smtClean="0">
                <a:latin typeface="Monaco" panose="020B0509030404040204" pitchFamily="49" charset="0"/>
              </a:rPr>
              <a:t>IType</a:t>
            </a:r>
            <a:endParaRPr lang="en-US" dirty="0"/>
          </a:p>
        </p:txBody>
      </p:sp>
      <p:sp>
        <p:nvSpPr>
          <p:cNvPr id="17" name="Rectangle 16"/>
          <p:cNvSpPr/>
          <p:nvPr/>
        </p:nvSpPr>
        <p:spPr>
          <a:xfrm>
            <a:off x="2233046" y="3383300"/>
            <a:ext cx="2964775" cy="646331"/>
          </a:xfrm>
          <a:prstGeom prst="rect">
            <a:avLst/>
          </a:prstGeom>
          <a:solidFill>
            <a:schemeClr val="accent4">
              <a:lumMod val="40000"/>
              <a:lumOff val="60000"/>
            </a:schemeClr>
          </a:solidFill>
          <a:ln w="19050">
            <a:solidFill>
              <a:srgbClr val="002060"/>
            </a:solidFill>
          </a:ln>
        </p:spPr>
        <p:txBody>
          <a:bodyPr wrap="square">
            <a:spAutoFit/>
          </a:bodyPr>
          <a:lstStyle/>
          <a:p>
            <a:pPr algn="ctr"/>
            <a:r>
              <a:rPr lang="en-US" dirty="0"/>
              <a:t>Path condition</a:t>
            </a:r>
            <a:r>
              <a:rPr lang="en-US" dirty="0" smtClean="0"/>
              <a:t>:</a:t>
            </a:r>
            <a:endParaRPr lang="en-US" dirty="0"/>
          </a:p>
          <a:p>
            <a:pPr algn="ctr"/>
            <a:r>
              <a:rPr lang="en" dirty="0">
                <a:latin typeface="Monaco" panose="020B0509030404040204" pitchFamily="49" charset="0"/>
                <a:ea typeface="Calibri"/>
                <a:cs typeface="Calibri"/>
                <a:sym typeface="Calibri"/>
              </a:rPr>
              <a:t>t.flags &amp; </a:t>
            </a:r>
            <a:r>
              <a:rPr lang="en-US" dirty="0">
                <a:solidFill>
                  <a:srgbClr val="0000CF"/>
                </a:solidFill>
                <a:latin typeface="Monaco" panose="020B0509030404040204" pitchFamily="49" charset="0"/>
              </a:rPr>
              <a:t>0x0400 </a:t>
            </a:r>
            <a:r>
              <a:rPr lang="en-US" dirty="0">
                <a:latin typeface="Monaco" panose="020B0509030404040204" pitchFamily="49" charset="0"/>
              </a:rPr>
              <a:t>≠</a:t>
            </a:r>
            <a:r>
              <a:rPr lang="en-US" dirty="0">
                <a:solidFill>
                  <a:srgbClr val="0000CF"/>
                </a:solidFill>
                <a:latin typeface="Monaco" panose="020B0509030404040204" pitchFamily="49" charset="0"/>
              </a:rPr>
              <a:t> 0</a:t>
            </a:r>
          </a:p>
        </p:txBody>
      </p:sp>
      <p:sp>
        <p:nvSpPr>
          <p:cNvPr id="18" name="Rectangle 17"/>
          <p:cNvSpPr/>
          <p:nvPr/>
        </p:nvSpPr>
        <p:spPr>
          <a:xfrm>
            <a:off x="1955384" y="3491563"/>
            <a:ext cx="191007" cy="369332"/>
          </a:xfrm>
          <a:prstGeom prst="rect">
            <a:avLst/>
          </a:prstGeom>
        </p:spPr>
        <p:txBody>
          <a:bodyPr wrap="square">
            <a:spAutoFit/>
          </a:bodyPr>
          <a:lstStyle/>
          <a:p>
            <a:pPr algn="ctr"/>
            <a:r>
              <a:rPr lang="el-GR" dirty="0">
                <a:latin typeface="Inconsolata" panose="020B0609030003000000" pitchFamily="49" charset="0"/>
              </a:rPr>
              <a:t>Λ</a:t>
            </a:r>
            <a:endParaRPr lang="en-US" dirty="0">
              <a:solidFill>
                <a:srgbClr val="0000CF"/>
              </a:solidFill>
              <a:latin typeface="Monaco" panose="020B0509030404040204" pitchFamily="49" charset="0"/>
            </a:endParaRPr>
          </a:p>
        </p:txBody>
      </p:sp>
      <p:sp>
        <p:nvSpPr>
          <p:cNvPr id="19" name="Rectangle 18"/>
          <p:cNvSpPr/>
          <p:nvPr/>
        </p:nvSpPr>
        <p:spPr>
          <a:xfrm>
            <a:off x="5126182" y="370414"/>
            <a:ext cx="3843647"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spTree>
    <p:extLst>
      <p:ext uri="{BB962C8B-B14F-4D97-AF65-F5344CB8AC3E}">
        <p14:creationId xmlns:p14="http://schemas.microsoft.com/office/powerpoint/2010/main" val="34360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07056"/>
            <a:ext cx="9144000" cy="1318181"/>
          </a:xfrm>
          <a:prstGeom prst="rect">
            <a:avLst/>
          </a:prstGeom>
        </p:spPr>
        <p:txBody>
          <a:bodyPr wrap="square">
            <a:spAutoFit/>
          </a:bodyPr>
          <a:lstStyle/>
          <a:p>
            <a:pPr algn="ctr">
              <a:lnSpc>
                <a:spcPct val="150000"/>
              </a:lnSpc>
              <a:spcBef>
                <a:spcPts val="0"/>
              </a:spcBef>
              <a:buFont typeface="Arial" panose="020B0604020202020204" pitchFamily="34" charset="0"/>
              <a:buNone/>
            </a:pPr>
            <a:r>
              <a:rPr lang="en" sz="2800" b="1" dirty="0" smtClean="0">
                <a:ea typeface="Calibri"/>
                <a:cs typeface="Calibri"/>
                <a:sym typeface="Calibri"/>
              </a:rPr>
              <a:t>Verification goal</a:t>
            </a:r>
            <a:endParaRPr lang="en" sz="2800" b="1" dirty="0">
              <a:ea typeface="Calibri"/>
              <a:cs typeface="Calibri"/>
              <a:sym typeface="Calibri"/>
            </a:endParaRPr>
          </a:p>
          <a:p>
            <a:pPr algn="ctr">
              <a:lnSpc>
                <a:spcPct val="150000"/>
              </a:lnSpc>
              <a:spcBef>
                <a:spcPts val="0"/>
              </a:spcBef>
              <a:buFont typeface="Arial" panose="020B0604020202020204" pitchFamily="34" charset="0"/>
              <a:buNone/>
            </a:pPr>
            <a:r>
              <a:rPr lang="en" sz="2800" dirty="0">
                <a:ea typeface="Calibri"/>
                <a:cs typeface="Calibri"/>
                <a:sym typeface="Calibri"/>
              </a:rPr>
              <a:t>Prove </a:t>
            </a:r>
            <a:r>
              <a:rPr lang="en" sz="2800" dirty="0" smtClean="0">
                <a:ea typeface="Calibri"/>
                <a:cs typeface="Calibri"/>
                <a:sym typeface="Calibri"/>
              </a:rPr>
              <a:t>that all </a:t>
            </a:r>
            <a:r>
              <a:rPr lang="en" sz="2800" dirty="0">
                <a:ea typeface="Calibri"/>
                <a:cs typeface="Calibri"/>
                <a:sym typeface="Calibri"/>
              </a:rPr>
              <a:t>array accesses </a:t>
            </a:r>
            <a:r>
              <a:rPr lang="en" sz="2800" dirty="0" smtClean="0">
                <a:ea typeface="Calibri"/>
                <a:cs typeface="Calibri"/>
                <a:sym typeface="Calibri"/>
              </a:rPr>
              <a:t>are within </a:t>
            </a:r>
            <a:r>
              <a:rPr lang="en" sz="2800" dirty="0">
                <a:ea typeface="Calibri"/>
                <a:cs typeface="Calibri"/>
                <a:sym typeface="Calibri"/>
              </a:rPr>
              <a:t>bounds</a:t>
            </a:r>
            <a:endParaRPr lang="en-US" sz="2800" dirty="0"/>
          </a:p>
        </p:txBody>
      </p:sp>
      <p:sp>
        <p:nvSpPr>
          <p:cNvPr id="4" name="Rectangle 3"/>
          <p:cNvSpPr/>
          <p:nvPr/>
        </p:nvSpPr>
        <p:spPr>
          <a:xfrm>
            <a:off x="0" y="1088325"/>
            <a:ext cx="9144000" cy="1318181"/>
          </a:xfrm>
          <a:prstGeom prst="rect">
            <a:avLst/>
          </a:prstGeom>
        </p:spPr>
        <p:txBody>
          <a:bodyPr wrap="square">
            <a:spAutoFit/>
          </a:bodyPr>
          <a:lstStyle/>
          <a:p>
            <a:pPr algn="ctr">
              <a:lnSpc>
                <a:spcPct val="150000"/>
              </a:lnSpc>
            </a:pPr>
            <a:r>
              <a:rPr lang="en" sz="2800" b="1" dirty="0" smtClean="0">
                <a:ea typeface="Calibri"/>
                <a:cs typeface="Calibri"/>
                <a:sym typeface="Calibri"/>
              </a:rPr>
              <a:t>Example</a:t>
            </a:r>
          </a:p>
          <a:p>
            <a:pPr algn="ctr">
              <a:lnSpc>
                <a:spcPct val="150000"/>
              </a:lnSpc>
            </a:pPr>
            <a:r>
              <a:rPr lang="en" sz="2800" dirty="0" smtClean="0">
                <a:ea typeface="Calibri"/>
                <a:cs typeface="Calibri"/>
                <a:sym typeface="Calibri"/>
              </a:rPr>
              <a:t>Compute </a:t>
            </a:r>
            <a:r>
              <a:rPr lang="en" sz="2800" dirty="0">
                <a:ea typeface="Calibri"/>
                <a:cs typeface="Calibri"/>
                <a:sym typeface="Calibri"/>
              </a:rPr>
              <a:t>the index of the minimum element of an array</a:t>
            </a:r>
            <a:endParaRPr lang="en-US" sz="2800" dirty="0"/>
          </a:p>
        </p:txBody>
      </p:sp>
      <p:sp>
        <p:nvSpPr>
          <p:cNvPr id="2" name="Slide Number Placeholder 1"/>
          <p:cNvSpPr>
            <a:spLocks noGrp="1"/>
          </p:cNvSpPr>
          <p:nvPr>
            <p:ph type="sldNum" sz="quarter" idx="12"/>
          </p:nvPr>
        </p:nvSpPr>
        <p:spPr/>
        <p:txBody>
          <a:bodyPr/>
          <a:lstStyle/>
          <a:p>
            <a:fld id="{B3341D22-68D9-4150-ABE5-D5C1D0E569AF}" type="slidenum">
              <a:rPr lang="en-US" smtClean="0"/>
              <a:t>9</a:t>
            </a:fld>
            <a:endParaRPr lang="en-US"/>
          </a:p>
        </p:txBody>
      </p:sp>
    </p:spTree>
    <p:extLst>
      <p:ext uri="{BB962C8B-B14F-4D97-AF65-F5344CB8AC3E}">
        <p14:creationId xmlns:p14="http://schemas.microsoft.com/office/powerpoint/2010/main" val="15211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87330" y="5103313"/>
            <a:ext cx="5416006" cy="341297"/>
          </a:xfrm>
          <a:prstGeom prst="rect">
            <a:avLst/>
          </a:prstGeom>
          <a:solidFill>
            <a:schemeClr val="accent2">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Rounded Rectangle 1"/>
          <p:cNvSpPr/>
          <p:nvPr/>
        </p:nvSpPr>
        <p:spPr>
          <a:xfrm>
            <a:off x="218895" y="3253253"/>
            <a:ext cx="8749351" cy="884631"/>
          </a:xfrm>
          <a:prstGeom prst="roundRect">
            <a:avLst>
              <a:gd name="adj" fmla="val 1063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89175" y="2675360"/>
            <a:ext cx="5608790" cy="523220"/>
          </a:xfrm>
          <a:prstGeom prst="rect">
            <a:avLst/>
          </a:prstGeom>
          <a:noFill/>
        </p:spPr>
        <p:txBody>
          <a:bodyPr wrap="square" rtlCol="0">
            <a:spAutoFit/>
          </a:bodyPr>
          <a:lstStyle/>
          <a:p>
            <a:pPr algn="ctr"/>
            <a:r>
              <a:rPr lang="en-US" sz="2800" b="1" dirty="0" smtClean="0"/>
              <a:t>Check downcast</a:t>
            </a:r>
            <a:endParaRPr lang="en-US" sz="2800" b="1" dirty="0"/>
          </a:p>
        </p:txBody>
      </p:sp>
      <p:sp>
        <p:nvSpPr>
          <p:cNvPr id="3" name="Slide Number Placeholder 2"/>
          <p:cNvSpPr>
            <a:spLocks noGrp="1"/>
          </p:cNvSpPr>
          <p:nvPr>
            <p:ph type="sldNum" sz="quarter" idx="12"/>
          </p:nvPr>
        </p:nvSpPr>
        <p:spPr/>
        <p:txBody>
          <a:bodyPr/>
          <a:lstStyle/>
          <a:p>
            <a:fld id="{B3341D22-68D9-4150-ABE5-D5C1D0E569AF}" type="slidenum">
              <a:rPr lang="en-US" smtClean="0"/>
              <a:t>90</a:t>
            </a:fld>
            <a:endParaRPr lang="en-US"/>
          </a:p>
        </p:txBody>
      </p:sp>
      <p:sp>
        <p:nvSpPr>
          <p:cNvPr id="10" name="Rectangle 9"/>
          <p:cNvSpPr/>
          <p:nvPr/>
        </p:nvSpPr>
        <p:spPr>
          <a:xfrm>
            <a:off x="401714" y="3383300"/>
            <a:ext cx="1467015" cy="646331"/>
          </a:xfrm>
          <a:prstGeom prst="rect">
            <a:avLst/>
          </a:prstGeom>
          <a:noFill/>
          <a:ln w="19050">
            <a:solidFill>
              <a:srgbClr val="002060"/>
            </a:solidFill>
          </a:ln>
        </p:spPr>
        <p:txBody>
          <a:bodyPr wrap="square">
            <a:spAutoFit/>
          </a:bodyPr>
          <a:lstStyle/>
          <a:p>
            <a:pPr algn="ctr"/>
            <a:r>
              <a:rPr lang="en-US" dirty="0"/>
              <a:t>Invariant for </a:t>
            </a:r>
            <a:r>
              <a:rPr lang="en-US" dirty="0" err="1" smtClean="0">
                <a:latin typeface="Monaco" panose="020B0509030404040204" pitchFamily="49" charset="0"/>
              </a:rPr>
              <a:t>IType</a:t>
            </a:r>
            <a:endParaRPr lang="en-US" dirty="0"/>
          </a:p>
        </p:txBody>
      </p:sp>
      <p:sp>
        <p:nvSpPr>
          <p:cNvPr id="14" name="Rectangle 13"/>
          <p:cNvSpPr/>
          <p:nvPr/>
        </p:nvSpPr>
        <p:spPr>
          <a:xfrm>
            <a:off x="2233046" y="3383300"/>
            <a:ext cx="2964775" cy="646331"/>
          </a:xfrm>
          <a:prstGeom prst="rect">
            <a:avLst/>
          </a:prstGeom>
          <a:noFill/>
          <a:ln w="19050">
            <a:solidFill>
              <a:srgbClr val="002060"/>
            </a:solidFill>
          </a:ln>
        </p:spPr>
        <p:txBody>
          <a:bodyPr wrap="square">
            <a:spAutoFit/>
          </a:bodyPr>
          <a:lstStyle/>
          <a:p>
            <a:pPr algn="ctr"/>
            <a:r>
              <a:rPr lang="en-US" dirty="0"/>
              <a:t>Path condition</a:t>
            </a:r>
            <a:r>
              <a:rPr lang="en-US" dirty="0" smtClean="0"/>
              <a:t>:</a:t>
            </a:r>
            <a:endParaRPr lang="en-US" dirty="0"/>
          </a:p>
          <a:p>
            <a:pPr algn="ctr"/>
            <a:r>
              <a:rPr lang="en" dirty="0">
                <a:latin typeface="Monaco" panose="020B0509030404040204" pitchFamily="49" charset="0"/>
                <a:ea typeface="Calibri"/>
                <a:cs typeface="Calibri"/>
                <a:sym typeface="Calibri"/>
              </a:rPr>
              <a:t>t.flags &amp; </a:t>
            </a:r>
            <a:r>
              <a:rPr lang="en-US" dirty="0">
                <a:solidFill>
                  <a:srgbClr val="0000CF"/>
                </a:solidFill>
                <a:latin typeface="Monaco" panose="020B0509030404040204" pitchFamily="49" charset="0"/>
              </a:rPr>
              <a:t>0x0400 </a:t>
            </a:r>
            <a:r>
              <a:rPr lang="en-US" dirty="0">
                <a:latin typeface="Monaco" panose="020B0509030404040204" pitchFamily="49" charset="0"/>
              </a:rPr>
              <a:t>≠</a:t>
            </a:r>
            <a:r>
              <a:rPr lang="en-US" dirty="0">
                <a:solidFill>
                  <a:srgbClr val="0000CF"/>
                </a:solidFill>
                <a:latin typeface="Monaco" panose="020B0509030404040204" pitchFamily="49" charset="0"/>
              </a:rPr>
              <a:t> 0</a:t>
            </a:r>
          </a:p>
        </p:txBody>
      </p:sp>
      <p:sp>
        <p:nvSpPr>
          <p:cNvPr id="15" name="Rectangle 14"/>
          <p:cNvSpPr/>
          <p:nvPr/>
        </p:nvSpPr>
        <p:spPr>
          <a:xfrm>
            <a:off x="1955384" y="3491563"/>
            <a:ext cx="191007" cy="369332"/>
          </a:xfrm>
          <a:prstGeom prst="rect">
            <a:avLst/>
          </a:prstGeom>
        </p:spPr>
        <p:txBody>
          <a:bodyPr wrap="square">
            <a:spAutoFit/>
          </a:bodyPr>
          <a:lstStyle/>
          <a:p>
            <a:pPr algn="ctr"/>
            <a:r>
              <a:rPr lang="el-GR" dirty="0">
                <a:latin typeface="Inconsolata" panose="020B0609030003000000" pitchFamily="49" charset="0"/>
              </a:rPr>
              <a:t>Λ</a:t>
            </a:r>
            <a:endParaRPr lang="en-US" dirty="0">
              <a:solidFill>
                <a:srgbClr val="0000CF"/>
              </a:solidFill>
              <a:latin typeface="Monaco" panose="020B0509030404040204" pitchFamily="49" charset="0"/>
            </a:endParaRPr>
          </a:p>
        </p:txBody>
      </p:sp>
      <p:sp>
        <p:nvSpPr>
          <p:cNvPr id="16" name="TextBox 15"/>
          <p:cNvSpPr txBox="1"/>
          <p:nvPr/>
        </p:nvSpPr>
        <p:spPr>
          <a:xfrm>
            <a:off x="5756170" y="3522341"/>
            <a:ext cx="3019484" cy="338554"/>
          </a:xfrm>
          <a:prstGeom prst="rect">
            <a:avLst/>
          </a:prstGeom>
          <a:solidFill>
            <a:schemeClr val="accent2">
              <a:lumMod val="40000"/>
              <a:lumOff val="60000"/>
            </a:schemeClr>
          </a:solidFill>
          <a:ln w="19050">
            <a:solidFill>
              <a:schemeClr val="tx1"/>
            </a:solidFill>
          </a:ln>
        </p:spPr>
        <p:txBody>
          <a:bodyPr wrap="square" rtlCol="0">
            <a:spAutoFit/>
          </a:bodyPr>
          <a:lstStyle/>
          <a:p>
            <a:pPr algn="ctr"/>
            <a:r>
              <a:rPr lang="en-US" sz="1600" dirty="0" smtClean="0">
                <a:solidFill>
                  <a:srgbClr val="7030A0"/>
                </a:solidFill>
                <a:latin typeface="Monaco" panose="020B0509030404040204" pitchFamily="49" charset="0"/>
              </a:rPr>
              <a:t>implements(</a:t>
            </a:r>
            <a:r>
              <a:rPr lang="en-US" sz="1600" dirty="0" smtClean="0">
                <a:latin typeface="Monaco" panose="020B0509030404040204" pitchFamily="49" charset="0"/>
              </a:rPr>
              <a:t>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endParaRPr lang="en-US" sz="1600" dirty="0"/>
          </a:p>
        </p:txBody>
      </p:sp>
      <p:sp>
        <p:nvSpPr>
          <p:cNvPr id="17" name="Rectangle 16"/>
          <p:cNvSpPr/>
          <p:nvPr/>
        </p:nvSpPr>
        <p:spPr>
          <a:xfrm>
            <a:off x="5284476" y="3510131"/>
            <a:ext cx="385041" cy="369332"/>
          </a:xfrm>
          <a:prstGeom prst="rect">
            <a:avLst/>
          </a:prstGeom>
        </p:spPr>
        <p:txBody>
          <a:bodyPr wrap="none">
            <a:spAutoFit/>
          </a:bodyPr>
          <a:lstStyle/>
          <a:p>
            <a:pPr algn="ctr"/>
            <a:r>
              <a:rPr lang="en-US" dirty="0">
                <a:latin typeface="Monaco" panose="020B0509030404040204" pitchFamily="49" charset="0"/>
              </a:rPr>
              <a:t>⇒</a:t>
            </a:r>
            <a:endParaRPr lang="en-US" dirty="0">
              <a:solidFill>
                <a:srgbClr val="0000CF"/>
              </a:solidFill>
              <a:latin typeface="Monaco" panose="020B0509030404040204" pitchFamily="49" charset="0"/>
            </a:endParaRPr>
          </a:p>
        </p:txBody>
      </p:sp>
      <p:sp>
        <p:nvSpPr>
          <p:cNvPr id="19" name="Rectangle 18"/>
          <p:cNvSpPr/>
          <p:nvPr/>
        </p:nvSpPr>
        <p:spPr>
          <a:xfrm>
            <a:off x="5126182" y="370414"/>
            <a:ext cx="3843647"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sp>
        <p:nvSpPr>
          <p:cNvPr id="20" name="Rounded Rectangle 19"/>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rgbClr val="808030"/>
                </a:solidFill>
                <a:latin typeface="Monaco" panose="020B0509030404040204" pitchFamily="49" charset="0"/>
              </a:rPr>
              <a:t>  </a:t>
            </a:r>
            <a:r>
              <a:rPr lang="el-GR" sz="1600" dirty="0">
                <a:solidFill>
                  <a:schemeClr val="tx1"/>
                </a:solidFill>
                <a:latin typeface="Inconsolata" panose="020B0609030003000000" pitchFamily="49" charset="0"/>
              </a:rPr>
              <a:t>Λ</a:t>
            </a:r>
            <a:r>
              <a:rPr lang="en-US" sz="1600" dirty="0">
                <a:solidFill>
                  <a:schemeClr val="tx1"/>
                </a:solidFill>
                <a:latin typeface="Inconsolata" panose="020B0609030003000000" pitchFamily="49" charset="0"/>
              </a:rPr>
              <a:t> </a:t>
            </a:r>
            <a:r>
              <a:rPr lang="en-US" sz="1600" dirty="0">
                <a:solidFill>
                  <a:schemeClr val="tx1"/>
                </a:solidFill>
                <a:latin typeface="Monaco" panose="020B0509030404040204" pitchFamily="49" charset="0"/>
              </a:rPr>
              <a:t>mask</a:t>
            </a:r>
            <a:r>
              <a:rPr lang="en-US" sz="1600" dirty="0">
                <a:solidFill>
                  <a:srgbClr val="808030"/>
                </a:solidFill>
                <a:latin typeface="Monaco" panose="020B0509030404040204" pitchFamily="49" charset="0"/>
              </a:rPr>
              <a:t>(</a:t>
            </a:r>
            <a:r>
              <a:rPr lang="en-US" sz="1600" dirty="0">
                <a:solidFill>
                  <a:schemeClr val="tx1"/>
                </a:solidFill>
                <a:latin typeface="Monaco" panose="020B0509030404040204" pitchFamily="49" charset="0"/>
              </a:rPr>
              <a:t>v</a:t>
            </a:r>
            <a:r>
              <a:rPr lang="en-US" sz="1600" dirty="0">
                <a:solidFill>
                  <a:srgbClr val="808030"/>
                </a:solidFill>
                <a:latin typeface="Monaco" panose="020B0509030404040204" pitchFamily="49" charset="0"/>
              </a:rPr>
              <a:t>,</a:t>
            </a:r>
            <a:r>
              <a:rPr lang="en-US" sz="1600" dirty="0">
                <a:solidFill>
                  <a:srgbClr val="0000CF"/>
                </a:solidFill>
                <a:latin typeface="Monaco" panose="020B0509030404040204" pitchFamily="49" charset="0"/>
              </a:rPr>
              <a:t>0x0800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a:solidFill>
                  <a:srgbClr val="7030A0"/>
                </a:solidFill>
                <a:latin typeface="Monaco" panose="020B0509030404040204" pitchFamily="49" charset="0"/>
              </a:rPr>
              <a:t>implements</a:t>
            </a:r>
            <a:r>
              <a:rPr lang="el-GR" sz="1600" dirty="0">
                <a:solidFill>
                  <a:srgbClr val="808030"/>
                </a:solidFill>
                <a:latin typeface="Monaco" panose="020B0509030404040204" pitchFamily="49" charset="0"/>
              </a:rPr>
              <a:t>(</a:t>
            </a:r>
            <a:r>
              <a:rPr lang="en-US" sz="1600" dirty="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IInterface</a:t>
            </a:r>
            <a:r>
              <a:rPr lang="en-US" sz="1600" dirty="0">
                <a:solidFill>
                  <a:schemeClr val="accent6">
                    <a:lumMod val="75000"/>
                  </a:schemeClr>
                </a:solidFill>
                <a:latin typeface="Monaco" panose="020B0509030404040204" pitchFamily="49" charset="0"/>
                <a:sym typeface="Calibri"/>
              </a:rPr>
              <a:t>'</a:t>
            </a:r>
            <a:r>
              <a:rPr lang="en-US" sz="1600" dirty="0">
                <a:solidFill>
                  <a:srgbClr val="808030"/>
                </a:solidFill>
                <a:latin typeface="Monaco" panose="020B0509030404040204" pitchFamily="49" charset="0"/>
              </a:rPr>
              <a:t>)</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a:solidFill>
                  <a:srgbClr val="808030"/>
                </a:solidFill>
                <a:latin typeface="Monaco" panose="020B0509030404040204" pitchFamily="49" charset="0"/>
              </a:rPr>
              <a:t> </a:t>
            </a:r>
            <a:r>
              <a:rPr lang="en-US" sz="1600" dirty="0" smtClean="0">
                <a:solidFill>
                  <a:srgbClr val="808030"/>
                </a:solidFill>
                <a:latin typeface="Monaco" panose="020B0509030404040204" pitchFamily="49" charset="0"/>
              </a:rPr>
              <a:t> </a:t>
            </a:r>
            <a:r>
              <a:rPr lang="el-GR" sz="1600" dirty="0" smtClean="0">
                <a:solidFill>
                  <a:schemeClr val="tx1"/>
                </a:solidFill>
                <a:latin typeface="Inconsolata" panose="020B0609030003000000" pitchFamily="49" charset="0"/>
              </a:rPr>
              <a:t>Λ</a:t>
            </a:r>
            <a:r>
              <a:rPr lang="en-US" sz="1600" dirty="0" smtClean="0">
                <a:solidFill>
                  <a:schemeClr val="tx1"/>
                </a:solidFill>
                <a:latin typeface="Inconsolata" panose="020B0609030003000000" pitchFamily="49" charset="0"/>
              </a:rPr>
              <a:t> … </a:t>
            </a: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Tree>
    <p:extLst>
      <p:ext uri="{BB962C8B-B14F-4D97-AF65-F5344CB8AC3E}">
        <p14:creationId xmlns:p14="http://schemas.microsoft.com/office/powerpoint/2010/main" val="238046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1054" y="321627"/>
            <a:ext cx="5308887" cy="2746906"/>
          </a:xfrm>
          <a:prstGeom prst="rect">
            <a:avLst/>
          </a:prstGeom>
        </p:spPr>
        <p:txBody>
          <a:bodyPr wrap="square">
            <a:spAutoFit/>
          </a:bodyPr>
          <a:lstStyle/>
          <a:p>
            <a:pPr>
              <a:lnSpc>
                <a:spcPct val="150000"/>
              </a:lnSpc>
            </a:pPr>
            <a:r>
              <a:rPr lang="en-US" sz="1500" dirty="0">
                <a:solidFill>
                  <a:srgbClr val="204A87"/>
                </a:solidFill>
                <a:latin typeface="Monaco" panose="020B0509030404040204" pitchFamily="49" charset="0"/>
              </a:rPr>
              <a:t>interface</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IType</a:t>
            </a:r>
            <a:r>
              <a:rPr lang="en-US" sz="1500" dirty="0" smtClean="0">
                <a:solidFill>
                  <a:srgbClr val="000000"/>
                </a:solidFill>
                <a:latin typeface="Monaco" panose="020B0509030404040204" pitchFamily="49" charset="0"/>
              </a:rPr>
              <a:t> { </a:t>
            </a:r>
            <a:r>
              <a:rPr lang="en-US" sz="1500" dirty="0" err="1" smtClean="0">
                <a:solidFill>
                  <a:srgbClr val="000000"/>
                </a:solidFill>
                <a:latin typeface="Monaco" panose="020B0509030404040204" pitchFamily="49" charset="0"/>
              </a:rPr>
              <a:t>flags:</a:t>
            </a:r>
            <a:r>
              <a:rPr lang="en-US" sz="1500" dirty="0" err="1" smtClean="0">
                <a:solidFill>
                  <a:srgbClr val="204A87"/>
                </a:solidFill>
                <a:latin typeface="Monaco" panose="020B0509030404040204" pitchFamily="49" charset="0"/>
              </a:rPr>
              <a:t>TypeFlagInv</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p>
          <a:p>
            <a:r>
              <a:rPr lang="en-US" sz="1500" dirty="0" smtClean="0">
                <a:solidFill>
                  <a:srgbClr val="204A87"/>
                </a:solidFill>
                <a:latin typeface="Monaco" panose="020B0509030404040204" pitchFamily="49" charset="0"/>
              </a:rPr>
              <a:t>...</a:t>
            </a:r>
          </a:p>
          <a:p>
            <a:endParaRPr lang="en-US" sz="1500" dirty="0" smtClean="0">
              <a:solidFill>
                <a:srgbClr val="204A87"/>
              </a:solidFill>
              <a:latin typeface="Monaco" panose="020B0509030404040204" pitchFamily="49" charset="0"/>
            </a:endParaRPr>
          </a:p>
          <a:p>
            <a:r>
              <a:rPr lang="en-US" sz="1500" dirty="0" err="1" smtClean="0">
                <a:solidFill>
                  <a:srgbClr val="204A87"/>
                </a:solidFill>
                <a:latin typeface="Monaco" panose="020B0509030404040204" pitchFamily="49" charset="0"/>
              </a:rPr>
              <a:t>const</a:t>
            </a:r>
            <a:r>
              <a:rPr lang="en-US" sz="1500" dirty="0" smtClean="0">
                <a:solidFill>
                  <a:srgbClr val="000000"/>
                </a:solidFill>
                <a:latin typeface="Monaco" panose="020B0509030404040204" pitchFamily="49" charset="0"/>
              </a:rPr>
              <a:t> </a:t>
            </a:r>
            <a:r>
              <a:rPr lang="en-US" sz="1500" dirty="0" err="1">
                <a:solidFill>
                  <a:srgbClr val="204A87"/>
                </a:solidFill>
                <a:latin typeface="Monaco" panose="020B0509030404040204" pitchFamily="49" charset="0"/>
              </a:rPr>
              <a:t>enum</a:t>
            </a:r>
            <a:r>
              <a:rPr lang="en-US" sz="1500" dirty="0">
                <a:solidFill>
                  <a:srgbClr val="000000"/>
                </a:solidFill>
                <a:latin typeface="Monaco" panose="020B0509030404040204" pitchFamily="49" charset="0"/>
              </a:rPr>
              <a:t> </a:t>
            </a:r>
            <a:r>
              <a:rPr lang="en-US" sz="1500" dirty="0" err="1">
                <a:solidFill>
                  <a:srgbClr val="000000"/>
                </a:solidFill>
                <a:latin typeface="Monaco" panose="020B0509030404040204" pitchFamily="49" charset="0"/>
              </a:rPr>
              <a:t>TypeFlags</a:t>
            </a:r>
            <a:r>
              <a:rPr lang="en-US" sz="1500" dirty="0">
                <a:solidFill>
                  <a:srgbClr val="000000"/>
                </a:solidFill>
                <a:latin typeface="Monaco" panose="020B0509030404040204" pitchFamily="49" charset="0"/>
              </a:rPr>
              <a:t> { </a:t>
            </a:r>
          </a:p>
          <a:p>
            <a:r>
              <a:rPr lang="en-US" sz="1500" dirty="0">
                <a:solidFill>
                  <a:srgbClr val="000000"/>
                </a:solidFill>
                <a:latin typeface="Monaco" panose="020B0509030404040204" pitchFamily="49" charset="0"/>
              </a:rPr>
              <a:t>  Any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0x0001</a:t>
            </a:r>
            <a:r>
              <a:rPr lang="en-US" sz="1500" dirty="0">
                <a:solidFill>
                  <a:srgbClr val="000000"/>
                </a:solidFill>
                <a:latin typeface="Monaco" panose="020B0509030404040204" pitchFamily="49" charset="0"/>
              </a:rPr>
              <a:t>,</a:t>
            </a:r>
          </a:p>
          <a:p>
            <a:r>
              <a:rPr lang="en-US" sz="1500" dirty="0">
                <a:solidFill>
                  <a:srgbClr val="000000"/>
                </a:solidFill>
                <a:latin typeface="Monaco" panose="020B0509030404040204" pitchFamily="49" charset="0"/>
              </a:rPr>
              <a:t>  Class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0x0400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a:solidFill>
                  <a:srgbClr val="000000"/>
                </a:solidFill>
                <a:latin typeface="Monaco" panose="020B0509030404040204" pitchFamily="49" charset="0"/>
              </a:rPr>
              <a:t>Interface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a:solidFill>
                  <a:srgbClr val="0000CF"/>
                </a:solidFill>
                <a:latin typeface="Monaco" panose="020B0509030404040204" pitchFamily="49" charset="0"/>
              </a:rPr>
              <a:t>0x0800</a:t>
            </a:r>
            <a:r>
              <a:rPr lang="en-US" sz="1500" dirty="0">
                <a:solidFill>
                  <a:srgbClr val="000000"/>
                </a:solidFill>
                <a:latin typeface="Monaco" panose="020B0509030404040204" pitchFamily="49" charset="0"/>
              </a:rPr>
              <a:t>,</a:t>
            </a:r>
            <a:endParaRPr lang="en-US" sz="1500" dirty="0">
              <a:solidFill>
                <a:srgbClr val="8F5902"/>
              </a:solidFill>
              <a:latin typeface="Monaco" panose="020B0509030404040204" pitchFamily="49" charset="0"/>
            </a:endParaRPr>
          </a:p>
          <a:p>
            <a:r>
              <a:rPr lang="en-US" sz="1500" dirty="0">
                <a:solidFill>
                  <a:srgbClr val="8F5902"/>
                </a:solidFill>
                <a:latin typeface="Monaco" panose="020B0509030404040204" pitchFamily="49" charset="0"/>
              </a:rPr>
              <a:t>  </a:t>
            </a:r>
            <a:r>
              <a:rPr lang="en-US" sz="1500" dirty="0" err="1">
                <a:solidFill>
                  <a:srgbClr val="000000"/>
                </a:solidFill>
                <a:latin typeface="Monaco" panose="020B0509030404040204" pitchFamily="49" charset="0"/>
              </a:rPr>
              <a:t>ObjType</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Class </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Interface</a:t>
            </a:r>
          </a:p>
          <a:p>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 </a:t>
            </a:r>
          </a:p>
          <a:p>
            <a:r>
              <a:rPr lang="en-US" sz="1500" dirty="0" smtClean="0">
                <a:solidFill>
                  <a:srgbClr val="000000"/>
                </a:solidFill>
                <a:latin typeface="Monaco" panose="020B0509030404040204" pitchFamily="49" charset="0"/>
              </a:rPr>
              <a:t>}</a:t>
            </a:r>
            <a:endParaRPr lang="en-US" sz="1500" dirty="0"/>
          </a:p>
        </p:txBody>
      </p:sp>
      <p:sp>
        <p:nvSpPr>
          <p:cNvPr id="2" name="Rounded Rectangle 1"/>
          <p:cNvSpPr/>
          <p:nvPr/>
        </p:nvSpPr>
        <p:spPr>
          <a:xfrm>
            <a:off x="218895" y="3253253"/>
            <a:ext cx="8749351" cy="884631"/>
          </a:xfrm>
          <a:prstGeom prst="roundRect">
            <a:avLst>
              <a:gd name="adj" fmla="val 1063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89175" y="2675360"/>
            <a:ext cx="5608790" cy="523220"/>
          </a:xfrm>
          <a:prstGeom prst="rect">
            <a:avLst/>
          </a:prstGeom>
          <a:noFill/>
        </p:spPr>
        <p:txBody>
          <a:bodyPr wrap="square" rtlCol="0">
            <a:spAutoFit/>
          </a:bodyPr>
          <a:lstStyle/>
          <a:p>
            <a:pPr algn="ctr"/>
            <a:r>
              <a:rPr lang="en-US" sz="2800" b="1" dirty="0" smtClean="0"/>
              <a:t>Check downcast</a:t>
            </a:r>
            <a:endParaRPr lang="en-US" sz="2800" b="1" dirty="0"/>
          </a:p>
        </p:txBody>
      </p:sp>
      <p:sp>
        <p:nvSpPr>
          <p:cNvPr id="3" name="Slide Number Placeholder 2"/>
          <p:cNvSpPr>
            <a:spLocks noGrp="1"/>
          </p:cNvSpPr>
          <p:nvPr>
            <p:ph type="sldNum" sz="quarter" idx="12"/>
          </p:nvPr>
        </p:nvSpPr>
        <p:spPr/>
        <p:txBody>
          <a:bodyPr/>
          <a:lstStyle/>
          <a:p>
            <a:fld id="{B3341D22-68D9-4150-ABE5-D5C1D0E569AF}" type="slidenum">
              <a:rPr lang="en-US" smtClean="0"/>
              <a:t>91</a:t>
            </a:fld>
            <a:endParaRPr lang="en-US"/>
          </a:p>
        </p:txBody>
      </p:sp>
      <p:sp>
        <p:nvSpPr>
          <p:cNvPr id="10" name="Rectangle 9"/>
          <p:cNvSpPr/>
          <p:nvPr/>
        </p:nvSpPr>
        <p:spPr>
          <a:xfrm>
            <a:off x="401714" y="3383300"/>
            <a:ext cx="1467015" cy="646331"/>
          </a:xfrm>
          <a:prstGeom prst="rect">
            <a:avLst/>
          </a:prstGeom>
          <a:noFill/>
          <a:ln w="19050">
            <a:solidFill>
              <a:srgbClr val="002060"/>
            </a:solidFill>
          </a:ln>
        </p:spPr>
        <p:txBody>
          <a:bodyPr wrap="square">
            <a:spAutoFit/>
          </a:bodyPr>
          <a:lstStyle/>
          <a:p>
            <a:pPr algn="ctr"/>
            <a:r>
              <a:rPr lang="en-US" dirty="0"/>
              <a:t>Invariant for </a:t>
            </a:r>
            <a:r>
              <a:rPr lang="en-US" dirty="0" err="1" smtClean="0">
                <a:latin typeface="Monaco" panose="020B0509030404040204" pitchFamily="49" charset="0"/>
              </a:rPr>
              <a:t>IType</a:t>
            </a:r>
            <a:endParaRPr lang="en-US" dirty="0"/>
          </a:p>
        </p:txBody>
      </p:sp>
      <p:sp>
        <p:nvSpPr>
          <p:cNvPr id="14" name="Rectangle 13"/>
          <p:cNvSpPr/>
          <p:nvPr/>
        </p:nvSpPr>
        <p:spPr>
          <a:xfrm>
            <a:off x="2233046" y="3383300"/>
            <a:ext cx="2964775" cy="646331"/>
          </a:xfrm>
          <a:prstGeom prst="rect">
            <a:avLst/>
          </a:prstGeom>
          <a:noFill/>
          <a:ln w="19050">
            <a:solidFill>
              <a:srgbClr val="002060"/>
            </a:solidFill>
          </a:ln>
        </p:spPr>
        <p:txBody>
          <a:bodyPr wrap="square">
            <a:spAutoFit/>
          </a:bodyPr>
          <a:lstStyle/>
          <a:p>
            <a:pPr algn="ctr"/>
            <a:r>
              <a:rPr lang="en-US" dirty="0"/>
              <a:t>Path condition</a:t>
            </a:r>
            <a:r>
              <a:rPr lang="en-US" dirty="0" smtClean="0"/>
              <a:t>:</a:t>
            </a:r>
            <a:endParaRPr lang="en-US" dirty="0"/>
          </a:p>
          <a:p>
            <a:pPr algn="ctr"/>
            <a:r>
              <a:rPr lang="en" dirty="0">
                <a:latin typeface="Monaco" panose="020B0509030404040204" pitchFamily="49" charset="0"/>
                <a:ea typeface="Calibri"/>
                <a:cs typeface="Calibri"/>
                <a:sym typeface="Calibri"/>
              </a:rPr>
              <a:t>t.flags &amp; </a:t>
            </a:r>
            <a:r>
              <a:rPr lang="en-US" dirty="0">
                <a:solidFill>
                  <a:srgbClr val="0000CF"/>
                </a:solidFill>
                <a:latin typeface="Monaco" panose="020B0509030404040204" pitchFamily="49" charset="0"/>
              </a:rPr>
              <a:t>0x0400 </a:t>
            </a:r>
            <a:r>
              <a:rPr lang="en-US" dirty="0">
                <a:latin typeface="Monaco" panose="020B0509030404040204" pitchFamily="49" charset="0"/>
              </a:rPr>
              <a:t>≠</a:t>
            </a:r>
            <a:r>
              <a:rPr lang="en-US" dirty="0">
                <a:solidFill>
                  <a:srgbClr val="0000CF"/>
                </a:solidFill>
                <a:latin typeface="Monaco" panose="020B0509030404040204" pitchFamily="49" charset="0"/>
              </a:rPr>
              <a:t> 0</a:t>
            </a:r>
          </a:p>
        </p:txBody>
      </p:sp>
      <p:sp>
        <p:nvSpPr>
          <p:cNvPr id="15" name="Rectangle 14"/>
          <p:cNvSpPr/>
          <p:nvPr/>
        </p:nvSpPr>
        <p:spPr>
          <a:xfrm>
            <a:off x="1955384" y="3491563"/>
            <a:ext cx="191007" cy="369332"/>
          </a:xfrm>
          <a:prstGeom prst="rect">
            <a:avLst/>
          </a:prstGeom>
        </p:spPr>
        <p:txBody>
          <a:bodyPr wrap="square">
            <a:spAutoFit/>
          </a:bodyPr>
          <a:lstStyle/>
          <a:p>
            <a:pPr algn="ctr"/>
            <a:r>
              <a:rPr lang="el-GR" dirty="0">
                <a:latin typeface="Inconsolata" panose="020B0609030003000000" pitchFamily="49" charset="0"/>
              </a:rPr>
              <a:t>Λ</a:t>
            </a:r>
            <a:endParaRPr lang="en-US" dirty="0">
              <a:solidFill>
                <a:srgbClr val="0000CF"/>
              </a:solidFill>
              <a:latin typeface="Monaco" panose="020B0509030404040204" pitchFamily="49" charset="0"/>
            </a:endParaRPr>
          </a:p>
        </p:txBody>
      </p:sp>
      <p:sp>
        <p:nvSpPr>
          <p:cNvPr id="16" name="TextBox 15"/>
          <p:cNvSpPr txBox="1"/>
          <p:nvPr/>
        </p:nvSpPr>
        <p:spPr>
          <a:xfrm>
            <a:off x="5756170" y="3522341"/>
            <a:ext cx="3019484" cy="338554"/>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US" sz="1600" dirty="0" smtClean="0">
                <a:latin typeface="Monaco" panose="020B0509030404040204" pitchFamily="49" charset="0"/>
              </a:rPr>
              <a:t>t: </a:t>
            </a:r>
            <a:r>
              <a:rPr lang="en-US" sz="1600" dirty="0" err="1" smtClean="0">
                <a:latin typeface="Monaco" panose="020B0509030404040204" pitchFamily="49" charset="0"/>
                <a:sym typeface="Calibri"/>
              </a:rPr>
              <a:t>IClass</a:t>
            </a:r>
            <a:endParaRPr lang="en-US" sz="1600" dirty="0"/>
          </a:p>
        </p:txBody>
      </p:sp>
      <p:sp>
        <p:nvSpPr>
          <p:cNvPr id="17" name="Rectangle 16"/>
          <p:cNvSpPr/>
          <p:nvPr/>
        </p:nvSpPr>
        <p:spPr>
          <a:xfrm>
            <a:off x="5284476" y="3510131"/>
            <a:ext cx="385041" cy="369332"/>
          </a:xfrm>
          <a:prstGeom prst="rect">
            <a:avLst/>
          </a:prstGeom>
        </p:spPr>
        <p:txBody>
          <a:bodyPr wrap="none">
            <a:spAutoFit/>
          </a:bodyPr>
          <a:lstStyle/>
          <a:p>
            <a:pPr algn="ctr"/>
            <a:r>
              <a:rPr lang="en-US" dirty="0">
                <a:latin typeface="Monaco" panose="020B0509030404040204" pitchFamily="49" charset="0"/>
              </a:rPr>
              <a:t>⇒</a:t>
            </a:r>
            <a:endParaRPr lang="en-US" dirty="0">
              <a:solidFill>
                <a:srgbClr val="0000CF"/>
              </a:solidFill>
              <a:latin typeface="Monaco" panose="020B0509030404040204" pitchFamily="49" charset="0"/>
            </a:endParaRPr>
          </a:p>
        </p:txBody>
      </p:sp>
      <p:sp>
        <p:nvSpPr>
          <p:cNvPr id="19" name="Rectangle 18"/>
          <p:cNvSpPr/>
          <p:nvPr/>
        </p:nvSpPr>
        <p:spPr>
          <a:xfrm>
            <a:off x="5126182" y="370414"/>
            <a:ext cx="3843647" cy="1477328"/>
          </a:xfrm>
          <a:prstGeom prst="rect">
            <a:avLst/>
          </a:prstGeom>
          <a:ln w="19050">
            <a:solidFill>
              <a:schemeClr val="tx1"/>
            </a:solidFill>
          </a:ln>
        </p:spPr>
        <p:txBody>
          <a:bodyPr wrap="square">
            <a:spAutoFit/>
          </a:bodyPr>
          <a:lstStyle/>
          <a:p>
            <a:pPr>
              <a:lnSpc>
                <a:spcPct val="150000"/>
              </a:lnSpc>
            </a:pPr>
            <a:r>
              <a:rPr lang="en-US" sz="1500" dirty="0" err="1">
                <a:solidFill>
                  <a:srgbClr val="204A87"/>
                </a:solidFill>
                <a:latin typeface="Monaco" panose="020B0509030404040204" pitchFamily="49" charset="0"/>
              </a:rPr>
              <a:t>v</a:t>
            </a:r>
            <a:r>
              <a:rPr lang="en-US" sz="1500" dirty="0" err="1" smtClean="0">
                <a:solidFill>
                  <a:srgbClr val="204A87"/>
                </a:solidFill>
                <a:latin typeface="Monaco" panose="020B0509030404040204" pitchFamily="49" charset="0"/>
              </a:rPr>
              <a:t>ar</a:t>
            </a:r>
            <a:r>
              <a:rPr lang="en-US" sz="1500" dirty="0" smtClean="0">
                <a:solidFill>
                  <a:srgbClr val="204A87"/>
                </a:solidFill>
                <a:latin typeface="Monaco" panose="020B0509030404040204" pitchFamily="49" charset="0"/>
              </a:rPr>
              <a:t> </a:t>
            </a:r>
            <a:r>
              <a:rPr lang="en-US" sz="1500" dirty="0" smtClean="0">
                <a:latin typeface="Monaco" panose="020B0509030404040204" pitchFamily="49" charset="0"/>
              </a:rPr>
              <a:t>t: </a:t>
            </a:r>
            <a:r>
              <a:rPr lang="en-US" sz="1500" dirty="0" err="1" smtClean="0">
                <a:latin typeface="Monaco" panose="020B0509030404040204" pitchFamily="49" charset="0"/>
              </a:rPr>
              <a:t>IType</a:t>
            </a:r>
            <a:r>
              <a:rPr lang="en-US" sz="1500" dirty="0" smtClean="0">
                <a:latin typeface="Monaco" panose="020B0509030404040204" pitchFamily="49" charset="0"/>
              </a:rPr>
              <a:t> = …</a:t>
            </a:r>
          </a:p>
          <a:p>
            <a:pPr>
              <a:lnSpc>
                <a:spcPct val="150000"/>
              </a:lnSpc>
            </a:pPr>
            <a:r>
              <a:rPr lang="en-US" sz="1500" dirty="0" smtClean="0">
                <a:solidFill>
                  <a:srgbClr val="204A87"/>
                </a:solidFill>
                <a:latin typeface="Monaco" panose="020B0509030404040204" pitchFamily="49" charset="0"/>
              </a:rPr>
              <a:t>if</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a:t>
            </a:r>
            <a:r>
              <a:rPr lang="en-US" sz="1500" dirty="0" err="1">
                <a:solidFill>
                  <a:srgbClr val="000000"/>
                </a:solidFill>
                <a:latin typeface="Monaco" panose="020B0509030404040204" pitchFamily="49" charset="0"/>
              </a:rPr>
              <a:t>t.flags</a:t>
            </a:r>
            <a:r>
              <a:rPr lang="en-US" sz="1500" dirty="0">
                <a:solidFill>
                  <a:srgbClr val="000000"/>
                </a:solidFill>
                <a:latin typeface="Monaco" panose="020B0509030404040204" pitchFamily="49" charset="0"/>
              </a:rPr>
              <a:t> </a:t>
            </a:r>
            <a:r>
              <a:rPr lang="en-US" sz="1500" dirty="0">
                <a:solidFill>
                  <a:srgbClr val="CE5C00"/>
                </a:solidFill>
                <a:latin typeface="Monaco" panose="020B0509030404040204" pitchFamily="49" charset="0"/>
              </a:rPr>
              <a:t>&amp;</a:t>
            </a:r>
            <a:r>
              <a:rPr lang="en-US" sz="1500" dirty="0">
                <a:solidFill>
                  <a:srgbClr val="000000"/>
                </a:solidFill>
                <a:latin typeface="Monaco" panose="020B0509030404040204" pitchFamily="49" charset="0"/>
              </a:rPr>
              <a:t> </a:t>
            </a:r>
            <a:r>
              <a:rPr lang="en-US" sz="1500" dirty="0" err="1" smtClean="0">
                <a:solidFill>
                  <a:srgbClr val="000000"/>
                </a:solidFill>
                <a:latin typeface="Monaco" panose="020B0509030404040204" pitchFamily="49" charset="0"/>
              </a:rPr>
              <a:t>TypeFlags.Class</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 </a:t>
            </a:r>
            <a:endParaRPr lang="en-US" sz="1500" dirty="0" smtClean="0">
              <a:solidFill>
                <a:srgbClr val="000000"/>
              </a:solidFill>
              <a:latin typeface="Monaco" panose="020B0509030404040204" pitchFamily="49" charset="0"/>
            </a:endParaRPr>
          </a:p>
          <a:p>
            <a:pPr>
              <a:lnSpc>
                <a:spcPct val="150000"/>
              </a:lnSpc>
            </a:pPr>
            <a:r>
              <a:rPr lang="en-US" sz="1500" dirty="0" smtClean="0">
                <a:solidFill>
                  <a:srgbClr val="000000"/>
                </a:solidFill>
                <a:latin typeface="Monaco" panose="020B0509030404040204" pitchFamily="49" charset="0"/>
              </a:rPr>
              <a:t>  </a:t>
            </a:r>
            <a:r>
              <a:rPr lang="en-US" sz="1500" dirty="0" err="1" smtClean="0">
                <a:solidFill>
                  <a:srgbClr val="204A87"/>
                </a:solidFill>
                <a:latin typeface="Monaco" panose="020B0509030404040204" pitchFamily="49" charset="0"/>
              </a:rPr>
              <a:t>var</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o </a:t>
            </a:r>
            <a:r>
              <a:rPr lang="en-US" sz="1500" dirty="0">
                <a:solidFill>
                  <a:srgbClr val="CE5C00"/>
                </a:solidFill>
                <a:latin typeface="Monaco" panose="020B0509030404040204" pitchFamily="49" charset="0"/>
              </a:rPr>
              <a:t>=</a:t>
            </a:r>
            <a:r>
              <a:rPr lang="en-US" sz="1500" dirty="0">
                <a:solidFill>
                  <a:srgbClr val="000000"/>
                </a:solidFill>
                <a:latin typeface="Monaco" panose="020B0509030404040204" pitchFamily="49" charset="0"/>
              </a:rPr>
              <a:t> </a:t>
            </a:r>
            <a:r>
              <a:rPr lang="en-US" sz="1500" dirty="0" smtClean="0">
                <a:solidFill>
                  <a:srgbClr val="CE5C00"/>
                </a:solidFill>
                <a:latin typeface="Monaco" panose="020B0509030404040204" pitchFamily="49" charset="0"/>
              </a:rPr>
              <a:t>&lt;</a:t>
            </a:r>
            <a:r>
              <a:rPr lang="en-US" sz="1500" dirty="0" err="1" smtClean="0">
                <a:solidFill>
                  <a:srgbClr val="000000"/>
                </a:solidFill>
                <a:latin typeface="Monaco" panose="020B0509030404040204" pitchFamily="49" charset="0"/>
              </a:rPr>
              <a:t>IClass</a:t>
            </a:r>
            <a:r>
              <a:rPr lang="en-US" sz="1500" dirty="0" smtClean="0">
                <a:solidFill>
                  <a:srgbClr val="CE5C00"/>
                </a:solidFill>
                <a:latin typeface="Monaco" panose="020B0509030404040204" pitchFamily="49" charset="0"/>
              </a:rPr>
              <a:t>&gt;</a:t>
            </a:r>
            <a:r>
              <a:rPr lang="en-US" sz="1500" dirty="0" smtClean="0">
                <a:solidFill>
                  <a:srgbClr val="000000"/>
                </a:solidFill>
                <a:latin typeface="Monaco" panose="020B0509030404040204" pitchFamily="49" charset="0"/>
              </a:rPr>
              <a:t> </a:t>
            </a:r>
            <a:r>
              <a:rPr lang="en-US" sz="1500" dirty="0">
                <a:solidFill>
                  <a:srgbClr val="000000"/>
                </a:solidFill>
                <a:latin typeface="Monaco" panose="020B0509030404040204" pitchFamily="49" charset="0"/>
              </a:rPr>
              <a:t>t</a:t>
            </a:r>
            <a:r>
              <a:rPr lang="en-US" sz="1500" dirty="0" smtClean="0">
                <a:solidFill>
                  <a:srgbClr val="000000"/>
                </a:solidFill>
                <a:latin typeface="Monaco" panose="020B0509030404040204" pitchFamily="49" charset="0"/>
              </a:rPr>
              <a:t>;</a:t>
            </a:r>
          </a:p>
          <a:p>
            <a:pPr>
              <a:lnSpc>
                <a:spcPct val="150000"/>
              </a:lnSpc>
            </a:pPr>
            <a:r>
              <a:rPr lang="en-US" sz="1500" dirty="0" smtClean="0">
                <a:solidFill>
                  <a:srgbClr val="000000"/>
                </a:solidFill>
                <a:latin typeface="Monaco" panose="020B0509030404040204" pitchFamily="49" charset="0"/>
              </a:rPr>
              <a:t>}</a:t>
            </a:r>
            <a:endParaRPr lang="en-US" sz="1500" dirty="0">
              <a:latin typeface="Monaco" panose="020B0509030404040204" pitchFamily="49"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7965" y="1185932"/>
            <a:ext cx="523493" cy="52349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8005" y="2640596"/>
            <a:ext cx="515438" cy="513862"/>
          </a:xfrm>
          <a:prstGeom prst="rect">
            <a:avLst/>
          </a:prstGeom>
        </p:spPr>
      </p:pic>
      <p:sp>
        <p:nvSpPr>
          <p:cNvPr id="23" name="Rectangle 22"/>
          <p:cNvSpPr/>
          <p:nvPr/>
        </p:nvSpPr>
        <p:spPr>
          <a:xfrm>
            <a:off x="4792340" y="2079678"/>
            <a:ext cx="4220131" cy="646331"/>
          </a:xfrm>
          <a:prstGeom prst="rect">
            <a:avLst/>
          </a:prstGeom>
        </p:spPr>
        <p:txBody>
          <a:bodyPr wrap="none">
            <a:spAutoFit/>
          </a:bodyPr>
          <a:lstStyle/>
          <a:p>
            <a:pPr algn="ctr">
              <a:lnSpc>
                <a:spcPct val="150000"/>
              </a:lnSpc>
              <a:spcAft>
                <a:spcPts val="600"/>
              </a:spcAft>
            </a:pPr>
            <a:r>
              <a:rPr lang="en-US" sz="2400" dirty="0" smtClean="0">
                <a:sym typeface="Calibri"/>
              </a:rPr>
              <a:t>Encode </a:t>
            </a:r>
            <a:r>
              <a:rPr lang="en-US" sz="2400" dirty="0">
                <a:sym typeface="Calibri"/>
              </a:rPr>
              <a:t>type information in logic</a:t>
            </a:r>
          </a:p>
        </p:txBody>
      </p:sp>
      <p:sp>
        <p:nvSpPr>
          <p:cNvPr id="24" name="Rounded Rectangle 23"/>
          <p:cNvSpPr/>
          <p:nvPr/>
        </p:nvSpPr>
        <p:spPr>
          <a:xfrm>
            <a:off x="218896" y="4274941"/>
            <a:ext cx="8749351" cy="1998042"/>
          </a:xfrm>
          <a:prstGeom prst="roundRect">
            <a:avLst>
              <a:gd name="adj" fmla="val 912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150000"/>
              </a:lnSpc>
              <a:spcBef>
                <a:spcPct val="0"/>
              </a:spcBef>
            </a:pPr>
            <a:r>
              <a:rPr lang="en-US" sz="1600" dirty="0" smtClean="0">
                <a:solidFill>
                  <a:srgbClr val="204A87"/>
                </a:solidFill>
                <a:latin typeface="Monaco" panose="020B0509030404040204" pitchFamily="49" charset="0"/>
              </a:rPr>
              <a:t>type</a:t>
            </a:r>
            <a:r>
              <a:rPr lang="en-US" sz="1600" dirty="0" smtClean="0">
                <a:latin typeface="Monaco" panose="020B0509030404040204" pitchFamily="49" charset="0"/>
              </a:rPr>
              <a:t> </a:t>
            </a:r>
            <a:r>
              <a:rPr lang="en-US" sz="1600" dirty="0" err="1">
                <a:solidFill>
                  <a:schemeClr val="tx1"/>
                </a:solidFill>
                <a:latin typeface="Monaco" panose="020B0509030404040204" pitchFamily="49" charset="0"/>
              </a:rPr>
              <a:t>TypeFlagInv</a:t>
            </a:r>
            <a:r>
              <a:rPr lang="en-US" sz="1600" dirty="0">
                <a:solidFill>
                  <a:schemeClr val="tx1"/>
                </a:solidFill>
                <a:latin typeface="Monaco" panose="020B0509030404040204" pitchFamily="49" charset="0"/>
              </a:rPr>
              <a:t>  </a:t>
            </a:r>
            <a:r>
              <a:rPr lang="en-US" sz="1600" dirty="0">
                <a:solidFill>
                  <a:srgbClr val="CE5C00"/>
                </a:solidFill>
                <a:latin typeface="Monaco" panose="020B0509030404040204" pitchFamily="49" charset="0"/>
              </a:rPr>
              <a:t>=</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err="1">
                <a:solidFill>
                  <a:schemeClr val="tx1"/>
                </a:solidFill>
                <a:latin typeface="Monaco" panose="020B0509030404040204" pitchFamily="49" charset="0"/>
              </a:rPr>
              <a:t>TypeFlags</a:t>
            </a: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a:t>
            </a:r>
          </a:p>
          <a:p>
            <a:pPr eaLnBrk="0" fontAlgn="base" hangingPunct="0">
              <a:lnSpc>
                <a:spcPct val="150000"/>
              </a:lnSpc>
              <a:spcBef>
                <a:spcPct val="0"/>
              </a:spcBef>
            </a:pPr>
            <a:r>
              <a:rPr lang="en-US" sz="1600" dirty="0">
                <a:solidFill>
                  <a:schemeClr val="tx1"/>
                </a:solidFill>
                <a:latin typeface="Monaco" panose="020B0509030404040204" pitchFamily="49" charset="0"/>
              </a:rPr>
              <a:t> </a:t>
            </a:r>
            <a:r>
              <a:rPr lang="en-US" sz="1600" dirty="0" smtClean="0">
                <a:solidFill>
                  <a:schemeClr val="tx1"/>
                </a:solidFill>
                <a:latin typeface="Monaco" panose="020B0509030404040204" pitchFamily="49" charset="0"/>
              </a:rPr>
              <a:t>   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0x0001</a:t>
            </a:r>
            <a:r>
              <a:rPr lang="en-US" sz="1600" dirty="0" smtClean="0">
                <a:solidFill>
                  <a:srgbClr val="808030"/>
                </a:solidFill>
                <a:latin typeface="Monaco" panose="020B0509030404040204" pitchFamily="49" charset="0"/>
              </a:rPr>
              <a:t>)</a:t>
            </a:r>
            <a:r>
              <a:rPr lang="en-US" sz="1600" dirty="0" smtClean="0">
                <a:latin typeface="Monaco" panose="020B0509030404040204" pitchFamily="49" charset="0"/>
              </a:rPr>
              <a:t> </a:t>
            </a:r>
            <a:r>
              <a:rPr lang="en-US" sz="1600" dirty="0" smtClean="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smtClean="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IAny</a:t>
            </a:r>
            <a:r>
              <a:rPr lang="en-US" sz="1600" dirty="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chemeClr val="tx1"/>
                </a:solidFill>
                <a:latin typeface="Monaco" panose="020B0509030404040204" pitchFamily="49" charset="0"/>
              </a:rPr>
              <a:t>  </a:t>
            </a:r>
            <a:r>
              <a:rPr lang="el-GR" sz="1600" dirty="0" smtClean="0">
                <a:solidFill>
                  <a:schemeClr val="tx1"/>
                </a:solidFill>
                <a:latin typeface="Inconsolata" panose="020B0609030003000000" pitchFamily="49" charset="0"/>
              </a:rPr>
              <a:t>Λ </a:t>
            </a:r>
            <a:r>
              <a:rPr lang="en-US" sz="1600" dirty="0" smtClean="0">
                <a:solidFill>
                  <a:schemeClr val="tx1"/>
                </a:solidFill>
                <a:latin typeface="Monaco" panose="020B0509030404040204" pitchFamily="49" charset="0"/>
              </a:rPr>
              <a:t>mask</a:t>
            </a:r>
            <a:r>
              <a:rPr lang="en-US" sz="1600" dirty="0" smtClean="0">
                <a:solidFill>
                  <a:srgbClr val="808030"/>
                </a:solidFill>
                <a:latin typeface="Monaco" panose="020B0509030404040204" pitchFamily="49" charset="0"/>
              </a:rPr>
              <a:t>(</a:t>
            </a:r>
            <a:r>
              <a:rPr lang="en-US" sz="1600" dirty="0" smtClean="0">
                <a:solidFill>
                  <a:schemeClr val="tx1"/>
                </a:solidFill>
                <a:latin typeface="Monaco" panose="020B0509030404040204" pitchFamily="49" charset="0"/>
              </a:rPr>
              <a:t>v</a:t>
            </a:r>
            <a:r>
              <a:rPr lang="en-US" sz="1600" dirty="0" smtClean="0">
                <a:solidFill>
                  <a:srgbClr val="808030"/>
                </a:solidFill>
                <a:latin typeface="Monaco" panose="020B0509030404040204" pitchFamily="49" charset="0"/>
              </a:rPr>
              <a:t>,</a:t>
            </a:r>
            <a:r>
              <a:rPr lang="en-US" sz="1600" dirty="0" smtClean="0">
                <a:solidFill>
                  <a:srgbClr val="0000CF"/>
                </a:solidFill>
                <a:latin typeface="Monaco" panose="020B0509030404040204" pitchFamily="49" charset="0"/>
              </a:rPr>
              <a:t>0x0400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smtClean="0">
                <a:solidFill>
                  <a:srgbClr val="7030A0"/>
                </a:solidFill>
                <a:latin typeface="Monaco" panose="020B0509030404040204" pitchFamily="49" charset="0"/>
              </a:rPr>
              <a:t>implements</a:t>
            </a:r>
            <a:r>
              <a:rPr lang="el-GR" sz="1600" dirty="0" smtClean="0">
                <a:solidFill>
                  <a:srgbClr val="808030"/>
                </a:solidFill>
                <a:latin typeface="Monaco" panose="020B0509030404040204" pitchFamily="49" charset="0"/>
              </a:rPr>
              <a:t>(</a:t>
            </a:r>
            <a:r>
              <a:rPr lang="en-US" sz="1600" dirty="0" smtClean="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IClass</a:t>
            </a:r>
            <a:r>
              <a:rPr lang="en-US" sz="1600" dirty="0" smtClean="0">
                <a:solidFill>
                  <a:schemeClr val="accent6">
                    <a:lumMod val="75000"/>
                  </a:schemeClr>
                </a:solidFill>
                <a:latin typeface="Monaco" panose="020B0509030404040204" pitchFamily="49" charset="0"/>
                <a:sym typeface="Calibri"/>
              </a:rPr>
              <a:t>'</a:t>
            </a:r>
            <a:r>
              <a:rPr lang="en-US" sz="1600" dirty="0" smtClean="0">
                <a:solidFill>
                  <a:srgbClr val="808030"/>
                </a:solidFill>
                <a:latin typeface="Monaco" panose="020B0509030404040204" pitchFamily="49" charset="0"/>
              </a:rPr>
              <a:t>)</a:t>
            </a:r>
          </a:p>
          <a:p>
            <a:pPr eaLnBrk="0" fontAlgn="base" hangingPunct="0">
              <a:lnSpc>
                <a:spcPct val="150000"/>
              </a:lnSpc>
              <a:spcBef>
                <a:spcPct val="0"/>
              </a:spcBef>
            </a:pPr>
            <a:r>
              <a:rPr lang="en-US" sz="1600" dirty="0" smtClean="0">
                <a:solidFill>
                  <a:srgbClr val="808030"/>
                </a:solidFill>
                <a:latin typeface="Monaco" panose="020B0509030404040204" pitchFamily="49" charset="0"/>
              </a:rPr>
              <a:t>  </a:t>
            </a:r>
            <a:r>
              <a:rPr lang="el-GR" sz="1600" dirty="0">
                <a:solidFill>
                  <a:schemeClr val="tx1"/>
                </a:solidFill>
                <a:latin typeface="Inconsolata" panose="020B0609030003000000" pitchFamily="49" charset="0"/>
              </a:rPr>
              <a:t>Λ</a:t>
            </a:r>
            <a:r>
              <a:rPr lang="en-US" sz="1600" dirty="0">
                <a:solidFill>
                  <a:schemeClr val="tx1"/>
                </a:solidFill>
                <a:latin typeface="Inconsolata" panose="020B0609030003000000" pitchFamily="49" charset="0"/>
              </a:rPr>
              <a:t> </a:t>
            </a:r>
            <a:r>
              <a:rPr lang="en-US" sz="1600" dirty="0">
                <a:solidFill>
                  <a:schemeClr val="tx1"/>
                </a:solidFill>
                <a:latin typeface="Monaco" panose="020B0509030404040204" pitchFamily="49" charset="0"/>
              </a:rPr>
              <a:t>mask</a:t>
            </a:r>
            <a:r>
              <a:rPr lang="en-US" sz="1600" dirty="0">
                <a:solidFill>
                  <a:srgbClr val="808030"/>
                </a:solidFill>
                <a:latin typeface="Monaco" panose="020B0509030404040204" pitchFamily="49" charset="0"/>
              </a:rPr>
              <a:t>(</a:t>
            </a:r>
            <a:r>
              <a:rPr lang="en-US" sz="1600" dirty="0">
                <a:solidFill>
                  <a:schemeClr val="tx1"/>
                </a:solidFill>
                <a:latin typeface="Monaco" panose="020B0509030404040204" pitchFamily="49" charset="0"/>
              </a:rPr>
              <a:t>v</a:t>
            </a:r>
            <a:r>
              <a:rPr lang="en-US" sz="1600" dirty="0">
                <a:solidFill>
                  <a:srgbClr val="808030"/>
                </a:solidFill>
                <a:latin typeface="Monaco" panose="020B0509030404040204" pitchFamily="49" charset="0"/>
              </a:rPr>
              <a:t>,</a:t>
            </a:r>
            <a:r>
              <a:rPr lang="en-US" sz="1600" dirty="0">
                <a:solidFill>
                  <a:srgbClr val="0000CF"/>
                </a:solidFill>
                <a:latin typeface="Monaco" panose="020B0509030404040204" pitchFamily="49" charset="0"/>
              </a:rPr>
              <a:t>0x0800</a:t>
            </a:r>
            <a:r>
              <a:rPr lang="en-US" sz="1600" dirty="0">
                <a:solidFill>
                  <a:srgbClr val="808030"/>
                </a:solidFill>
                <a:latin typeface="Monaco" panose="020B0509030404040204" pitchFamily="49" charset="0"/>
              </a:rPr>
              <a:t>)</a:t>
            </a:r>
            <a:r>
              <a:rPr lang="en-US" sz="1600" dirty="0">
                <a:latin typeface="Monaco" panose="020B0509030404040204" pitchFamily="49" charset="0"/>
              </a:rPr>
              <a:t> </a:t>
            </a:r>
            <a:r>
              <a:rPr lang="en-US" sz="1600" dirty="0">
                <a:solidFill>
                  <a:schemeClr val="tx1"/>
                </a:solidFill>
                <a:latin typeface="Monaco" panose="020B0509030404040204" pitchFamily="49" charset="0"/>
              </a:rPr>
              <a:t>⇒ </a:t>
            </a:r>
            <a:r>
              <a:rPr lang="en-US" sz="1600" dirty="0">
                <a:solidFill>
                  <a:srgbClr val="7030A0"/>
                </a:solidFill>
                <a:latin typeface="Monaco" panose="020B0509030404040204" pitchFamily="49" charset="0"/>
              </a:rPr>
              <a:t>implements</a:t>
            </a:r>
            <a:r>
              <a:rPr lang="el-GR" sz="1600" dirty="0">
                <a:solidFill>
                  <a:srgbClr val="808030"/>
                </a:solidFill>
                <a:latin typeface="Monaco" panose="020B0509030404040204" pitchFamily="49" charset="0"/>
              </a:rPr>
              <a:t>(</a:t>
            </a:r>
            <a:r>
              <a:rPr lang="en-US" sz="1600" dirty="0">
                <a:solidFill>
                  <a:schemeClr val="accent6">
                    <a:lumMod val="75000"/>
                  </a:schemeClr>
                </a:solidFill>
                <a:latin typeface="Monaco" panose="020B0509030404040204" pitchFamily="49" charset="0"/>
              </a:rPr>
              <a:t>this</a:t>
            </a:r>
            <a:r>
              <a:rPr lang="en-US" sz="1600" dirty="0">
                <a:solidFill>
                  <a:schemeClr val="tx1"/>
                </a:solidFill>
                <a:latin typeface="Monaco" panose="020B0509030404040204" pitchFamily="49" charset="0"/>
              </a:rPr>
              <a:t>, </a:t>
            </a:r>
            <a:r>
              <a:rPr lang="en-US" sz="1600" dirty="0" smtClean="0">
                <a:solidFill>
                  <a:schemeClr val="accent6">
                    <a:lumMod val="75000"/>
                  </a:schemeClr>
                </a:solidFill>
                <a:latin typeface="Monaco" panose="020B0509030404040204" pitchFamily="49" charset="0"/>
                <a:sym typeface="Calibri"/>
              </a:rPr>
              <a:t>'</a:t>
            </a:r>
            <a:r>
              <a:rPr lang="en-US" sz="1600" dirty="0" err="1" smtClean="0">
                <a:solidFill>
                  <a:schemeClr val="accent6">
                    <a:lumMod val="75000"/>
                  </a:schemeClr>
                </a:solidFill>
                <a:latin typeface="Monaco" panose="020B0509030404040204" pitchFamily="49" charset="0"/>
                <a:sym typeface="Calibri"/>
              </a:rPr>
              <a:t>IInterface</a:t>
            </a:r>
            <a:r>
              <a:rPr lang="en-US" sz="1600" dirty="0">
                <a:solidFill>
                  <a:schemeClr val="accent6">
                    <a:lumMod val="75000"/>
                  </a:schemeClr>
                </a:solidFill>
                <a:latin typeface="Monaco" panose="020B0509030404040204" pitchFamily="49" charset="0"/>
                <a:sym typeface="Calibri"/>
              </a:rPr>
              <a:t>'</a:t>
            </a:r>
            <a:r>
              <a:rPr lang="en-US" sz="1600" dirty="0">
                <a:solidFill>
                  <a:srgbClr val="808030"/>
                </a:solidFill>
                <a:latin typeface="Monaco" panose="020B0509030404040204" pitchFamily="49" charset="0"/>
              </a:rPr>
              <a:t>)</a:t>
            </a:r>
            <a:endParaRPr lang="en-US" sz="1600" dirty="0" smtClean="0">
              <a:solidFill>
                <a:schemeClr val="tx1"/>
              </a:solidFill>
              <a:latin typeface="Monaco" panose="020B0509030404040204" pitchFamily="49" charset="0"/>
            </a:endParaRPr>
          </a:p>
          <a:p>
            <a:pPr eaLnBrk="0" fontAlgn="base" hangingPunct="0">
              <a:lnSpc>
                <a:spcPct val="150000"/>
              </a:lnSpc>
              <a:spcBef>
                <a:spcPct val="0"/>
              </a:spcBef>
            </a:pPr>
            <a:r>
              <a:rPr lang="en-US" sz="1600" dirty="0">
                <a:solidFill>
                  <a:srgbClr val="808030"/>
                </a:solidFill>
                <a:latin typeface="Monaco" panose="020B0509030404040204" pitchFamily="49" charset="0"/>
              </a:rPr>
              <a:t> </a:t>
            </a:r>
            <a:r>
              <a:rPr lang="en-US" sz="1600" dirty="0" smtClean="0">
                <a:solidFill>
                  <a:srgbClr val="808030"/>
                </a:solidFill>
                <a:latin typeface="Monaco" panose="020B0509030404040204" pitchFamily="49" charset="0"/>
              </a:rPr>
              <a:t> </a:t>
            </a:r>
            <a:r>
              <a:rPr lang="el-GR" sz="1600" dirty="0" smtClean="0">
                <a:solidFill>
                  <a:schemeClr val="tx1"/>
                </a:solidFill>
                <a:latin typeface="Inconsolata" panose="020B0609030003000000" pitchFamily="49" charset="0"/>
              </a:rPr>
              <a:t>Λ</a:t>
            </a:r>
            <a:r>
              <a:rPr lang="en-US" sz="1600" dirty="0" smtClean="0">
                <a:solidFill>
                  <a:schemeClr val="tx1"/>
                </a:solidFill>
                <a:latin typeface="Inconsolata" panose="020B0609030003000000" pitchFamily="49" charset="0"/>
              </a:rPr>
              <a:t> … </a:t>
            </a:r>
            <a:r>
              <a:rPr lang="en-US" sz="1600" dirty="0" smtClean="0">
                <a:solidFill>
                  <a:schemeClr val="tx1"/>
                </a:solidFill>
                <a:latin typeface="Monaco" panose="020B0509030404040204" pitchFamily="49" charset="0"/>
              </a:rPr>
              <a:t>}</a:t>
            </a:r>
            <a:endParaRPr lang="en-US" sz="1600" dirty="0">
              <a:solidFill>
                <a:schemeClr val="tx1"/>
              </a:solidFill>
              <a:latin typeface="Monaco" panose="020B0509030404040204" pitchFamily="49" charset="0"/>
            </a:endParaRPr>
          </a:p>
        </p:txBody>
      </p:sp>
    </p:spTree>
    <p:extLst>
      <p:ext uri="{BB962C8B-B14F-4D97-AF65-F5344CB8AC3E}">
        <p14:creationId xmlns:p14="http://schemas.microsoft.com/office/powerpoint/2010/main" val="341264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idx="12"/>
          </p:nvPr>
        </p:nvSpPr>
        <p:spPr>
          <a:xfrm>
            <a:off x="8472457" y="6217622"/>
            <a:ext cx="548700" cy="524700"/>
          </a:xfrm>
        </p:spPr>
        <p:txBody>
          <a:bodyPr/>
          <a:lstStyle/>
          <a:p>
            <a:fld id="{00000000-1234-1234-1234-123412341234}" type="slidenum">
              <a:rPr lang="en" smtClean="0"/>
              <a:pPr/>
              <a:t>92</a:t>
            </a:fld>
            <a:endParaRPr lang="en" dirty="0"/>
          </a:p>
        </p:txBody>
      </p:sp>
      <p:sp>
        <p:nvSpPr>
          <p:cNvPr id="5" name="Rectangle 4"/>
          <p:cNvSpPr/>
          <p:nvPr/>
        </p:nvSpPr>
        <p:spPr>
          <a:xfrm>
            <a:off x="0" y="763442"/>
            <a:ext cx="9144000" cy="461665"/>
          </a:xfrm>
          <a:prstGeom prst="rect">
            <a:avLst/>
          </a:prstGeom>
        </p:spPr>
        <p:txBody>
          <a:bodyPr wrap="square">
            <a:spAutoFit/>
          </a:bodyPr>
          <a:lstStyle/>
          <a:p>
            <a:pPr algn="ctr">
              <a:spcBef>
                <a:spcPts val="0"/>
              </a:spcBef>
              <a:buFont typeface="Arial" panose="020B0604020202020204" pitchFamily="34" charset="0"/>
              <a:buNone/>
            </a:pPr>
            <a:r>
              <a:rPr lang="en" sz="2400" dirty="0">
                <a:ea typeface="Calibri"/>
                <a:cs typeface="Calibri"/>
                <a:sym typeface="Calibri"/>
              </a:rPr>
              <a:t>Extensible static </a:t>
            </a:r>
            <a:r>
              <a:rPr lang="en" sz="2400" dirty="0" smtClean="0">
                <a:ea typeface="Calibri"/>
                <a:cs typeface="Calibri"/>
                <a:sym typeface="Calibri"/>
              </a:rPr>
              <a:t>analysis </a:t>
            </a:r>
            <a:r>
              <a:rPr lang="en" sz="2400" dirty="0">
                <a:ea typeface="Calibri"/>
                <a:cs typeface="Calibri"/>
                <a:sym typeface="Calibri"/>
              </a:rPr>
              <a:t>for </a:t>
            </a:r>
            <a:r>
              <a:rPr lang="en" sz="2400" dirty="0" smtClean="0">
                <a:ea typeface="Calibri"/>
                <a:cs typeface="Calibri"/>
                <a:sym typeface="Calibri"/>
              </a:rPr>
              <a:t>a modern </a:t>
            </a:r>
            <a:r>
              <a:rPr lang="en" sz="2400" dirty="0">
                <a:ea typeface="Calibri"/>
                <a:cs typeface="Calibri"/>
                <a:sym typeface="Calibri"/>
              </a:rPr>
              <a:t>scripting </a:t>
            </a:r>
            <a:r>
              <a:rPr lang="en" sz="2400" dirty="0" smtClean="0">
                <a:ea typeface="Calibri"/>
                <a:cs typeface="Calibri"/>
                <a:sym typeface="Calibri"/>
              </a:rPr>
              <a:t>language</a:t>
            </a:r>
            <a:endParaRPr lang="en" sz="2400" dirty="0">
              <a:ea typeface="Calibri"/>
              <a:cs typeface="Calibri"/>
              <a:sym typeface="Calibri"/>
            </a:endParaRPr>
          </a:p>
        </p:txBody>
      </p:sp>
      <p:graphicFrame>
        <p:nvGraphicFramePr>
          <p:cNvPr id="24" name="Table 23"/>
          <p:cNvGraphicFramePr>
            <a:graphicFrameLocks noGrp="1"/>
          </p:cNvGraphicFramePr>
          <p:nvPr>
            <p:extLst>
              <p:ext uri="{D42A27DB-BD31-4B8C-83A1-F6EECF244321}">
                <p14:modId xmlns:p14="http://schemas.microsoft.com/office/powerpoint/2010/main" val="4252253661"/>
              </p:ext>
            </p:extLst>
          </p:nvPr>
        </p:nvGraphicFramePr>
        <p:xfrm>
          <a:off x="850769" y="2703537"/>
          <a:ext cx="7603215" cy="2284099"/>
        </p:xfrm>
        <a:graphic>
          <a:graphicData uri="http://schemas.openxmlformats.org/drawingml/2006/table">
            <a:tbl>
              <a:tblPr firstRow="1" bandRow="1">
                <a:tableStyleId>{5940675A-B579-460E-94D1-54222C63F5DA}</a:tableStyleId>
              </a:tblPr>
              <a:tblGrid>
                <a:gridCol w="2465085"/>
                <a:gridCol w="5138130"/>
              </a:tblGrid>
              <a:tr h="342321">
                <a:tc>
                  <a:txBody>
                    <a:bodyPr/>
                    <a:lstStyle/>
                    <a:p>
                      <a:pPr algn="ctr"/>
                      <a:r>
                        <a:rPr lang="en-US" sz="2000" b="1" dirty="0" smtClean="0"/>
                        <a:t>Challenges</a:t>
                      </a:r>
                      <a:endParaRPr lang="en-US" sz="2000" b="1" dirty="0"/>
                    </a:p>
                  </a:txBody>
                  <a:tcPr anchor="ctr">
                    <a:solidFill>
                      <a:schemeClr val="bg1">
                        <a:lumMod val="85000"/>
                      </a:schemeClr>
                    </a:solidFill>
                  </a:tcPr>
                </a:tc>
                <a:tc>
                  <a:txBody>
                    <a:bodyPr/>
                    <a:lstStyle/>
                    <a:p>
                      <a:pPr algn="ctr"/>
                      <a:r>
                        <a:rPr lang="en-US" sz="2000" b="1" dirty="0" smtClean="0"/>
                        <a:t>Solutions</a:t>
                      </a:r>
                      <a:endParaRPr lang="en-US" sz="2000" b="1" dirty="0"/>
                    </a:p>
                  </a:txBody>
                  <a:tcPr anchor="ctr">
                    <a:solidFill>
                      <a:schemeClr val="bg1">
                        <a:lumMod val="85000"/>
                      </a:schemeClr>
                    </a:solidFill>
                  </a:tcPr>
                </a:tc>
              </a:tr>
              <a:tr h="442511">
                <a:tc>
                  <a:txBody>
                    <a:bodyPr/>
                    <a:lstStyle/>
                    <a:p>
                      <a:pPr algn="ctr"/>
                      <a:r>
                        <a:rPr lang="en-US" sz="1800" b="1" dirty="0" smtClean="0"/>
                        <a:t>Assignments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SSA Transformation</a:t>
                      </a:r>
                    </a:p>
                  </a:txBody>
                  <a:tcPr anchor="ctr"/>
                </a:tc>
              </a:tr>
              <a:tr h="490988">
                <a:tc>
                  <a:txBody>
                    <a:bodyPr/>
                    <a:lstStyle/>
                    <a:p>
                      <a:pPr algn="ctr"/>
                      <a:r>
                        <a:rPr lang="en-US" sz="1800" b="1" dirty="0" smtClean="0"/>
                        <a:t>Mutability</a:t>
                      </a:r>
                      <a:endParaRPr lang="en-US" sz="1400" b="1"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Extend type system with immutability guarantees</a:t>
                      </a:r>
                    </a:p>
                  </a:txBody>
                  <a:tcPr anchor="ctr"/>
                </a:tc>
              </a:tr>
              <a:tr h="474144">
                <a:tc>
                  <a:txBody>
                    <a:bodyPr/>
                    <a:lstStyle/>
                    <a:p>
                      <a:pPr algn="ctr"/>
                      <a:r>
                        <a:rPr lang="en-US" sz="1800" b="1" dirty="0" smtClean="0"/>
                        <a:t>Overloading</a:t>
                      </a:r>
                      <a:endParaRPr lang="en-US" sz="1400" dirty="0">
                        <a:latin typeface="Monaco" panose="020B0509030404040204" pitchFamily="49" charset="0"/>
                      </a:endParaRPr>
                    </a:p>
                  </a:txBody>
                  <a:tcPr anchor="ctr"/>
                </a:tc>
                <a:tc>
                  <a:txBody>
                    <a:bodyPr/>
                    <a:lstStyle/>
                    <a:p>
                      <a:pPr algn="ctr"/>
                      <a:r>
                        <a:rPr lang="en-US" sz="1800" dirty="0" smtClean="0"/>
                        <a:t>Two-phased typing</a:t>
                      </a:r>
                      <a:endParaRPr lang="en-US" sz="1800" dirty="0"/>
                    </a:p>
                  </a:txBody>
                  <a:tcPr anchor="ctr"/>
                </a:tc>
              </a:tr>
              <a:tr h="480216">
                <a:tc>
                  <a:txBody>
                    <a:bodyPr/>
                    <a:lstStyle/>
                    <a:p>
                      <a:pPr algn="ctr"/>
                      <a:r>
                        <a:rPr lang="en-US" sz="1800" b="1" dirty="0" smtClean="0"/>
                        <a:t>Annotation Overhead</a:t>
                      </a:r>
                      <a:endParaRPr lang="en-US" sz="1800" b="1" dirty="0"/>
                    </a:p>
                  </a:txBody>
                  <a:tcPr anchor="ctr"/>
                </a:tc>
                <a:tc>
                  <a:txBody>
                    <a:bodyPr/>
                    <a:lstStyle/>
                    <a:p>
                      <a:pPr algn="ctr"/>
                      <a:r>
                        <a:rPr lang="en-US" sz="1800" dirty="0" smtClean="0"/>
                        <a:t>Liquid Types</a:t>
                      </a:r>
                      <a:endParaRPr lang="en-US" sz="1800" dirty="0"/>
                    </a:p>
                  </a:txBody>
                  <a:tcPr anchor="ctr"/>
                </a:tc>
              </a:tr>
            </a:tbl>
          </a:graphicData>
        </a:graphic>
      </p:graphicFrame>
      <p:sp>
        <p:nvSpPr>
          <p:cNvPr id="43" name="Rectangle 42"/>
          <p:cNvSpPr/>
          <p:nvPr/>
        </p:nvSpPr>
        <p:spPr>
          <a:xfrm>
            <a:off x="1344107" y="1485732"/>
            <a:ext cx="3130464" cy="646331"/>
          </a:xfrm>
          <a:prstGeom prst="rect">
            <a:avLst/>
          </a:prstGeom>
        </p:spPr>
        <p:txBody>
          <a:bodyPr wrap="square">
            <a:spAutoFit/>
          </a:bodyPr>
          <a:lstStyle/>
          <a:p>
            <a:pPr marL="285750" indent="-285750">
              <a:spcBef>
                <a:spcPts val="0"/>
              </a:spcBef>
              <a:buFont typeface="Wingdings" panose="05000000000000000000" pitchFamily="2" charset="2"/>
              <a:buChar char="ü"/>
            </a:pPr>
            <a:r>
              <a:rPr lang="en" dirty="0" smtClean="0">
                <a:ea typeface="Calibri"/>
                <a:cs typeface="Calibri"/>
                <a:sym typeface="Calibri"/>
              </a:rPr>
              <a:t>Fixed type tests</a:t>
            </a:r>
          </a:p>
          <a:p>
            <a:pPr marL="285750" indent="-285750">
              <a:spcBef>
                <a:spcPts val="0"/>
              </a:spcBef>
              <a:buFont typeface="Wingdings" panose="05000000000000000000" pitchFamily="2" charset="2"/>
              <a:buChar char="ü"/>
            </a:pPr>
            <a:r>
              <a:rPr lang="en" dirty="0" smtClean="0">
                <a:ea typeface="Calibri"/>
                <a:cs typeface="Calibri"/>
                <a:sym typeface="Calibri"/>
              </a:rPr>
              <a:t>User </a:t>
            </a:r>
            <a:r>
              <a:rPr lang="en" dirty="0">
                <a:ea typeface="Calibri"/>
                <a:cs typeface="Calibri"/>
                <a:sym typeface="Calibri"/>
              </a:rPr>
              <a:t>specified invariants</a:t>
            </a:r>
          </a:p>
        </p:txBody>
      </p:sp>
      <p:sp>
        <p:nvSpPr>
          <p:cNvPr id="44" name="Rectangle 43"/>
          <p:cNvSpPr/>
          <p:nvPr/>
        </p:nvSpPr>
        <p:spPr>
          <a:xfrm>
            <a:off x="-725129" y="1744163"/>
            <a:ext cx="2364609" cy="338554"/>
          </a:xfrm>
          <a:prstGeom prst="rect">
            <a:avLst/>
          </a:prstGeom>
        </p:spPr>
        <p:txBody>
          <a:bodyPr wrap="square">
            <a:spAutoFit/>
          </a:bodyPr>
          <a:lstStyle/>
          <a:p>
            <a:pPr algn="ctr">
              <a:spcBef>
                <a:spcPts val="0"/>
              </a:spcBef>
              <a:buFont typeface="Arial" panose="020B0604020202020204" pitchFamily="34" charset="0"/>
              <a:buNone/>
            </a:pPr>
            <a:endParaRPr lang="en" sz="1600" dirty="0">
              <a:ea typeface="Calibri"/>
              <a:cs typeface="Calibri"/>
              <a:sym typeface="Calibri"/>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538" y="1322796"/>
            <a:ext cx="2065381" cy="1027621"/>
          </a:xfrm>
          <a:prstGeom prst="rect">
            <a:avLst/>
          </a:prstGeom>
          <a:ln w="12700">
            <a:solidFill>
              <a:schemeClr val="tx1"/>
            </a:solidFill>
          </a:ln>
        </p:spPr>
      </p:pic>
      <p:grpSp>
        <p:nvGrpSpPr>
          <p:cNvPr id="10" name="Group 9"/>
          <p:cNvGrpSpPr/>
          <p:nvPr/>
        </p:nvGrpSpPr>
        <p:grpSpPr>
          <a:xfrm>
            <a:off x="6723368" y="1745802"/>
            <a:ext cx="846134" cy="850045"/>
            <a:chOff x="2330162" y="1571216"/>
            <a:chExt cx="1048300" cy="1117011"/>
          </a:xfrm>
        </p:grpSpPr>
        <p:sp>
          <p:nvSpPr>
            <p:cNvPr id="9" name="Snip Single Corner Rectangle 8"/>
            <p:cNvSpPr/>
            <p:nvPr/>
          </p:nvSpPr>
          <p:spPr>
            <a:xfrm>
              <a:off x="2544126" y="1615248"/>
              <a:ext cx="720530" cy="837884"/>
            </a:xfrm>
            <a:prstGeom prst="snip1Rect">
              <a:avLst>
                <a:gd name="adj" fmla="val 290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330162" y="1571216"/>
              <a:ext cx="1048300" cy="1117011"/>
              <a:chOff x="180136" y="2420515"/>
              <a:chExt cx="1937288" cy="2165693"/>
            </a:xfrm>
          </p:grpSpPr>
          <p:pic>
            <p:nvPicPr>
              <p:cNvPr id="38" name="Picture 2" descr="http://www.iconsdb.com/icons/preview/black/blank-file-xx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170" y="2420515"/>
                <a:ext cx="1766254" cy="176625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61618" y="2746279"/>
                <a:ext cx="1141601" cy="1176202"/>
              </a:xfrm>
              <a:prstGeom prst="rect">
                <a:avLst/>
              </a:prstGeom>
              <a:noFill/>
            </p:spPr>
            <p:txBody>
              <a:bodyPr wrap="square" rtlCol="0">
                <a:spAutoFit/>
              </a:bodyPr>
              <a:lstStyle/>
              <a:p>
                <a:pPr algn="ctr"/>
                <a:r>
                  <a:rPr lang="en-US" sz="2400" dirty="0" smtClean="0">
                    <a:solidFill>
                      <a:srgbClr val="0070C0"/>
                    </a:solidFill>
                  </a:rPr>
                  <a:t>TS</a:t>
                </a:r>
                <a:endParaRPr lang="en-US" sz="2400" dirty="0">
                  <a:solidFill>
                    <a:srgbClr val="0070C0"/>
                  </a:solidFill>
                </a:endParaRPr>
              </a:p>
            </p:txBody>
          </p:sp>
          <p:pic>
            <p:nvPicPr>
              <p:cNvPr id="40" name="Picture 39"/>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foregroundMark x1="57262" y1="27400" x2="57262" y2="27400"/>
                            <a14:foregroundMark x1="89405" y1="33549" x2="89405" y2="33549"/>
                          </a14:backgroundRemoval>
                        </a14:imgEffect>
                      </a14:imgLayer>
                    </a14:imgProps>
                  </a:ext>
                  <a:ext uri="{28A0092B-C50C-407E-A947-70E740481C1C}">
                    <a14:useLocalDpi xmlns:a14="http://schemas.microsoft.com/office/drawing/2010/main" val="0"/>
                  </a:ext>
                </a:extLst>
              </a:blip>
              <a:stretch>
                <a:fillRect/>
              </a:stretch>
            </p:blipFill>
            <p:spPr>
              <a:xfrm>
                <a:off x="180136" y="3523511"/>
                <a:ext cx="962962" cy="1062697"/>
              </a:xfrm>
              <a:prstGeom prst="rect">
                <a:avLst/>
              </a:prstGeom>
            </p:spPr>
          </p:pic>
        </p:grpSp>
      </p:grpSp>
      <p:sp>
        <p:nvSpPr>
          <p:cNvPr id="13" name="Rectangle 12"/>
          <p:cNvSpPr/>
          <p:nvPr/>
        </p:nvSpPr>
        <p:spPr>
          <a:xfrm>
            <a:off x="480290" y="5263712"/>
            <a:ext cx="5815553" cy="461665"/>
          </a:xfrm>
          <a:prstGeom prst="rect">
            <a:avLst/>
          </a:prstGeom>
        </p:spPr>
        <p:txBody>
          <a:bodyPr wrap="square">
            <a:spAutoFit/>
          </a:bodyPr>
          <a:lstStyle/>
          <a:p>
            <a:r>
              <a:rPr lang="en-US" sz="2400" b="1" dirty="0" smtClean="0"/>
              <a:t>Source:</a:t>
            </a:r>
            <a:r>
              <a:rPr lang="en-US" dirty="0" smtClean="0"/>
              <a:t>   </a:t>
            </a:r>
            <a:r>
              <a:rPr lang="en-US" dirty="0" smtClean="0">
                <a:latin typeface="Monaco" panose="020B0509030404040204" pitchFamily="49" charset="0"/>
              </a:rPr>
              <a:t>github.com/UCSD-PL/</a:t>
            </a:r>
            <a:r>
              <a:rPr lang="en-US" dirty="0" err="1" smtClean="0">
                <a:latin typeface="Monaco" panose="020B0509030404040204" pitchFamily="49" charset="0"/>
              </a:rPr>
              <a:t>refscript</a:t>
            </a:r>
            <a:endParaRPr lang="en-US" dirty="0">
              <a:latin typeface="Monaco" panose="020B0509030404040204" pitchFamily="49" charset="0"/>
            </a:endParaRPr>
          </a:p>
        </p:txBody>
      </p:sp>
      <p:sp>
        <p:nvSpPr>
          <p:cNvPr id="45" name="Rectangle 44"/>
          <p:cNvSpPr/>
          <p:nvPr/>
        </p:nvSpPr>
        <p:spPr>
          <a:xfrm>
            <a:off x="480291" y="5753090"/>
            <a:ext cx="5815552" cy="461665"/>
          </a:xfrm>
          <a:prstGeom prst="rect">
            <a:avLst/>
          </a:prstGeom>
        </p:spPr>
        <p:txBody>
          <a:bodyPr wrap="square">
            <a:spAutoFit/>
          </a:bodyPr>
          <a:lstStyle/>
          <a:p>
            <a:r>
              <a:rPr lang="en-US" sz="2400" b="1" dirty="0" smtClean="0"/>
              <a:t>Demo:</a:t>
            </a:r>
            <a:r>
              <a:rPr lang="en-US" dirty="0" smtClean="0"/>
              <a:t>   </a:t>
            </a:r>
            <a:r>
              <a:rPr lang="en-US" dirty="0" smtClean="0">
                <a:latin typeface="Monaco" panose="020B0509030404040204" pitchFamily="49" charset="0"/>
              </a:rPr>
              <a:t>goto.ucsd.edu</a:t>
            </a:r>
            <a:r>
              <a:rPr lang="en-US" dirty="0">
                <a:latin typeface="Monaco" panose="020B0509030404040204" pitchFamily="49" charset="0"/>
              </a:rPr>
              <a:t>/~</a:t>
            </a:r>
            <a:r>
              <a:rPr lang="en-US" dirty="0" err="1">
                <a:latin typeface="Monaco" panose="020B0509030404040204" pitchFamily="49" charset="0"/>
              </a:rPr>
              <a:t>pvekris</a:t>
            </a:r>
            <a:r>
              <a:rPr lang="en-US" dirty="0">
                <a:latin typeface="Monaco" panose="020B0509030404040204" pitchFamily="49" charset="0"/>
              </a:rPr>
              <a:t>/</a:t>
            </a:r>
            <a:r>
              <a:rPr lang="en-US" dirty="0" err="1">
                <a:latin typeface="Monaco" panose="020B0509030404040204" pitchFamily="49" charset="0"/>
              </a:rPr>
              <a:t>refscript</a:t>
            </a:r>
            <a:endParaRPr lang="en-US" dirty="0">
              <a:latin typeface="Monaco" panose="020B0509030404040204" pitchFamily="49" charset="0"/>
            </a:endParaRPr>
          </a:p>
        </p:txBody>
      </p:sp>
      <p:sp>
        <p:nvSpPr>
          <p:cNvPr id="16" name="Rectangle 15"/>
          <p:cNvSpPr/>
          <p:nvPr/>
        </p:nvSpPr>
        <p:spPr>
          <a:xfrm>
            <a:off x="6723368" y="5368369"/>
            <a:ext cx="2023439" cy="769441"/>
          </a:xfrm>
          <a:prstGeom prst="rect">
            <a:avLst/>
          </a:prstGeom>
        </p:spPr>
        <p:txBody>
          <a:bodyPr wrap="none">
            <a:spAutoFit/>
          </a:bodyPr>
          <a:lstStyle/>
          <a:p>
            <a:pPr algn="ctr"/>
            <a:r>
              <a:rPr lang="en-US" sz="4400" b="1" dirty="0"/>
              <a:t>Thanks!</a:t>
            </a:r>
          </a:p>
        </p:txBody>
      </p:sp>
      <p:sp>
        <p:nvSpPr>
          <p:cNvPr id="46" name="Rectangle 45"/>
          <p:cNvSpPr/>
          <p:nvPr/>
        </p:nvSpPr>
        <p:spPr>
          <a:xfrm>
            <a:off x="1344107" y="185020"/>
            <a:ext cx="6455786" cy="646331"/>
          </a:xfrm>
          <a:prstGeom prst="rect">
            <a:avLst/>
          </a:prstGeom>
        </p:spPr>
        <p:txBody>
          <a:bodyPr wrap="square">
            <a:spAutoFit/>
          </a:bodyPr>
          <a:lstStyle/>
          <a:p>
            <a:pPr algn="ctr">
              <a:spcBef>
                <a:spcPts val="0"/>
              </a:spcBef>
              <a:buFont typeface="Arial" panose="020B0604020202020204" pitchFamily="34" charset="0"/>
              <a:buNone/>
            </a:pPr>
            <a:r>
              <a:rPr lang="en" sz="3600" dirty="0" smtClean="0">
                <a:ea typeface="Calibri"/>
                <a:cs typeface="Calibri"/>
                <a:sym typeface="Calibri"/>
              </a:rPr>
              <a:t>Refinement Types for TypeScript</a:t>
            </a:r>
            <a:endParaRPr lang="en" sz="3600" dirty="0">
              <a:ea typeface="Calibri"/>
              <a:cs typeface="Calibri"/>
              <a:sym typeface="Calibri"/>
            </a:endParaRPr>
          </a:p>
        </p:txBody>
      </p:sp>
    </p:spTree>
    <p:extLst>
      <p:ext uri="{BB962C8B-B14F-4D97-AF65-F5344CB8AC3E}">
        <p14:creationId xmlns:p14="http://schemas.microsoft.com/office/powerpoint/2010/main" val="13194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14073</TotalTime>
  <Words>8007</Words>
  <Application>Microsoft Office PowerPoint</Application>
  <PresentationFormat>On-screen Show (4:3)</PresentationFormat>
  <Paragraphs>1731</Paragraphs>
  <Slides>92</Slides>
  <Notes>66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Calibri</vt:lpstr>
      <vt:lpstr>Calibri Light</vt:lpstr>
      <vt:lpstr>Consolas</vt:lpstr>
      <vt:lpstr>Inconsolata</vt:lpstr>
      <vt:lpstr>Monaco</vt:lpstr>
      <vt:lpstr>Symbol</vt:lpstr>
      <vt:lpstr>Wingdings</vt:lpstr>
      <vt:lpstr>Office Theme</vt:lpstr>
      <vt:lpstr>Refinement Types for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Refinement Types for TypeScript</dc:title>
  <dc:creator>Panagiotis Vekris</dc:creator>
  <cp:lastModifiedBy>Panagiotis Vekris</cp:lastModifiedBy>
  <cp:revision>718</cp:revision>
  <dcterms:created xsi:type="dcterms:W3CDTF">2016-06-05T05:04:32Z</dcterms:created>
  <dcterms:modified xsi:type="dcterms:W3CDTF">2016-06-20T11:27:24Z</dcterms:modified>
</cp:coreProperties>
</file>