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4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43.xml" ContentType="application/vnd.openxmlformats-officedocument.presentationml.notesSlide+xml"/>
  <Override PartName="/ppt/tags/tag33.xml" ContentType="application/vnd.openxmlformats-officedocument.presentationml.tags+xml"/>
  <Override PartName="/ppt/notesSlides/notesSlide44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45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60" r:id="rId1"/>
  </p:sldMasterIdLst>
  <p:notesMasterIdLst>
    <p:notesMasterId r:id="rId95"/>
  </p:notesMasterIdLst>
  <p:sldIdLst>
    <p:sldId id="256" r:id="rId2"/>
    <p:sldId id="258" r:id="rId3"/>
    <p:sldId id="410" r:id="rId4"/>
    <p:sldId id="493" r:id="rId5"/>
    <p:sldId id="266" r:id="rId6"/>
    <p:sldId id="272" r:id="rId7"/>
    <p:sldId id="271" r:id="rId8"/>
    <p:sldId id="270" r:id="rId9"/>
    <p:sldId id="269" r:id="rId10"/>
    <p:sldId id="268" r:id="rId11"/>
    <p:sldId id="411" r:id="rId12"/>
    <p:sldId id="508" r:id="rId13"/>
    <p:sldId id="509" r:id="rId14"/>
    <p:sldId id="511" r:id="rId15"/>
    <p:sldId id="562" r:id="rId16"/>
    <p:sldId id="518" r:id="rId17"/>
    <p:sldId id="279" r:id="rId18"/>
    <p:sldId id="526" r:id="rId19"/>
    <p:sldId id="527" r:id="rId20"/>
    <p:sldId id="528" r:id="rId21"/>
    <p:sldId id="565" r:id="rId22"/>
    <p:sldId id="278" r:id="rId23"/>
    <p:sldId id="285" r:id="rId24"/>
    <p:sldId id="423" r:id="rId25"/>
    <p:sldId id="408" r:id="rId26"/>
    <p:sldId id="563" r:id="rId27"/>
    <p:sldId id="295" r:id="rId28"/>
    <p:sldId id="530" r:id="rId29"/>
    <p:sldId id="491" r:id="rId30"/>
    <p:sldId id="556" r:id="rId31"/>
    <p:sldId id="535" r:id="rId32"/>
    <p:sldId id="492" r:id="rId33"/>
    <p:sldId id="536" r:id="rId34"/>
    <p:sldId id="538" r:id="rId35"/>
    <p:sldId id="539" r:id="rId36"/>
    <p:sldId id="541" r:id="rId37"/>
    <p:sldId id="542" r:id="rId38"/>
    <p:sldId id="566" r:id="rId39"/>
    <p:sldId id="568" r:id="rId40"/>
    <p:sldId id="567" r:id="rId41"/>
    <p:sldId id="570" r:id="rId42"/>
    <p:sldId id="571" r:id="rId43"/>
    <p:sldId id="572" r:id="rId44"/>
    <p:sldId id="573" r:id="rId45"/>
    <p:sldId id="455" r:id="rId46"/>
    <p:sldId id="585" r:id="rId47"/>
    <p:sldId id="314" r:id="rId48"/>
    <p:sldId id="316" r:id="rId49"/>
    <p:sldId id="586" r:id="rId50"/>
    <p:sldId id="319" r:id="rId51"/>
    <p:sldId id="557" r:id="rId52"/>
    <p:sldId id="588" r:id="rId53"/>
    <p:sldId id="612" r:id="rId54"/>
    <p:sldId id="325" r:id="rId55"/>
    <p:sldId id="587" r:id="rId56"/>
    <p:sldId id="452" r:id="rId57"/>
    <p:sldId id="551" r:id="rId58"/>
    <p:sldId id="552" r:id="rId59"/>
    <p:sldId id="589" r:id="rId60"/>
    <p:sldId id="590" r:id="rId61"/>
    <p:sldId id="324" r:id="rId62"/>
    <p:sldId id="364" r:id="rId63"/>
    <p:sldId id="365" r:id="rId64"/>
    <p:sldId id="353" r:id="rId65"/>
    <p:sldId id="363" r:id="rId66"/>
    <p:sldId id="362" r:id="rId67"/>
    <p:sldId id="361" r:id="rId68"/>
    <p:sldId id="445" r:id="rId69"/>
    <p:sldId id="358" r:id="rId70"/>
    <p:sldId id="357" r:id="rId71"/>
    <p:sldId id="355" r:id="rId72"/>
    <p:sldId id="354" r:id="rId73"/>
    <p:sldId id="553" r:id="rId74"/>
    <p:sldId id="356" r:id="rId75"/>
    <p:sldId id="613" r:id="rId76"/>
    <p:sldId id="592" r:id="rId77"/>
    <p:sldId id="593" r:id="rId78"/>
    <p:sldId id="595" r:id="rId79"/>
    <p:sldId id="598" r:id="rId80"/>
    <p:sldId id="594" r:id="rId81"/>
    <p:sldId id="591" r:id="rId82"/>
    <p:sldId id="366" r:id="rId83"/>
    <p:sldId id="558" r:id="rId84"/>
    <p:sldId id="463" r:id="rId85"/>
    <p:sldId id="559" r:id="rId86"/>
    <p:sldId id="466" r:id="rId87"/>
    <p:sldId id="599" r:id="rId88"/>
    <p:sldId id="600" r:id="rId89"/>
    <p:sldId id="477" r:id="rId90"/>
    <p:sldId id="609" r:id="rId91"/>
    <p:sldId id="608" r:id="rId92"/>
    <p:sldId id="564" r:id="rId93"/>
    <p:sldId id="611" r:id="rId9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702D0B-CE93-4E25-9D43-B298AF21DBA9}">
          <p14:sldIdLst>
            <p14:sldId id="256"/>
            <p14:sldId id="258"/>
            <p14:sldId id="410"/>
            <p14:sldId id="493"/>
            <p14:sldId id="266"/>
            <p14:sldId id="272"/>
            <p14:sldId id="271"/>
            <p14:sldId id="270"/>
            <p14:sldId id="269"/>
            <p14:sldId id="268"/>
            <p14:sldId id="411"/>
            <p14:sldId id="508"/>
            <p14:sldId id="509"/>
            <p14:sldId id="511"/>
            <p14:sldId id="562"/>
            <p14:sldId id="518"/>
            <p14:sldId id="279"/>
            <p14:sldId id="526"/>
            <p14:sldId id="527"/>
            <p14:sldId id="528"/>
            <p14:sldId id="565"/>
            <p14:sldId id="278"/>
            <p14:sldId id="285"/>
            <p14:sldId id="423"/>
            <p14:sldId id="408"/>
            <p14:sldId id="563"/>
            <p14:sldId id="295"/>
            <p14:sldId id="530"/>
            <p14:sldId id="491"/>
            <p14:sldId id="556"/>
            <p14:sldId id="535"/>
            <p14:sldId id="492"/>
            <p14:sldId id="536"/>
            <p14:sldId id="538"/>
            <p14:sldId id="539"/>
            <p14:sldId id="541"/>
            <p14:sldId id="542"/>
            <p14:sldId id="566"/>
            <p14:sldId id="568"/>
            <p14:sldId id="567"/>
            <p14:sldId id="570"/>
            <p14:sldId id="571"/>
            <p14:sldId id="572"/>
            <p14:sldId id="573"/>
            <p14:sldId id="455"/>
            <p14:sldId id="585"/>
            <p14:sldId id="314"/>
            <p14:sldId id="316"/>
            <p14:sldId id="586"/>
            <p14:sldId id="319"/>
            <p14:sldId id="557"/>
            <p14:sldId id="588"/>
            <p14:sldId id="612"/>
            <p14:sldId id="325"/>
            <p14:sldId id="587"/>
            <p14:sldId id="452"/>
            <p14:sldId id="551"/>
            <p14:sldId id="552"/>
            <p14:sldId id="589"/>
            <p14:sldId id="590"/>
            <p14:sldId id="324"/>
            <p14:sldId id="364"/>
            <p14:sldId id="365"/>
            <p14:sldId id="353"/>
            <p14:sldId id="363"/>
            <p14:sldId id="362"/>
            <p14:sldId id="361"/>
            <p14:sldId id="445"/>
            <p14:sldId id="358"/>
            <p14:sldId id="357"/>
            <p14:sldId id="355"/>
            <p14:sldId id="354"/>
            <p14:sldId id="553"/>
            <p14:sldId id="356"/>
            <p14:sldId id="613"/>
            <p14:sldId id="592"/>
            <p14:sldId id="593"/>
            <p14:sldId id="595"/>
            <p14:sldId id="598"/>
            <p14:sldId id="594"/>
            <p14:sldId id="591"/>
            <p14:sldId id="366"/>
            <p14:sldId id="558"/>
            <p14:sldId id="463"/>
            <p14:sldId id="559"/>
            <p14:sldId id="466"/>
            <p14:sldId id="599"/>
            <p14:sldId id="600"/>
            <p14:sldId id="477"/>
            <p14:sldId id="609"/>
            <p14:sldId id="608"/>
            <p14:sldId id="564"/>
            <p14:sldId id="6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9898"/>
    <a:srgbClr val="F4A2A2"/>
    <a:srgbClr val="C9AEEC"/>
    <a:srgbClr val="B28CE4"/>
    <a:srgbClr val="7430CE"/>
    <a:srgbClr val="ED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5" autoAdjust="0"/>
    <p:restoredTop sz="78481" autoAdjust="0"/>
  </p:normalViewPr>
  <p:slideViewPr>
    <p:cSldViewPr snapToGrid="0">
      <p:cViewPr varScale="1">
        <p:scale>
          <a:sx n="91" d="100"/>
          <a:sy n="91" d="100"/>
        </p:scale>
        <p:origin x="1590" y="108"/>
      </p:cViewPr>
      <p:guideLst/>
    </p:cSldViewPr>
  </p:slideViewPr>
  <p:outlineViewPr>
    <p:cViewPr>
      <p:scale>
        <a:sx n="33" d="100"/>
        <a:sy n="33" d="100"/>
      </p:scale>
      <p:origin x="0" y="-485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67187-AFD0-4A89-8637-01CA5C07A88D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BA8C3-DDAA-4C08-834A-55E61C41F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06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main focus in</a:t>
            </a:r>
            <a:r>
              <a:rPr lang="en-US" baseline="0" dirty="0" smtClean="0"/>
              <a:t> this talk are scripting languages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Scripting languages, like Perl, were originally conceived as a means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of gluing together modules writen the so called system programming languages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of their main properties was their lack of a static type system,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Which had its merits as it enabled quick prototyping and deployment.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A8C3-DDAA-4C08-834A-55E61C41F2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73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A8C3-DDAA-4C08-834A-55E61C41F2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98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A8C3-DDAA-4C08-834A-55E61C41F2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49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Going</a:t>
            </a:r>
            <a:r>
              <a:rPr lang="en-US" baseline="0" dirty="0" smtClean="0"/>
              <a:t> bak to our $reduce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A8C3-DDAA-4C08-834A-55E61C41F2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48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first apply</a:t>
            </a:r>
            <a:r>
              <a:rPr lang="en-US" baseline="0" dirty="0" smtClean="0"/>
              <a:t> a typing that a type system like TS would provide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A8C3-DDAA-4C08-834A-55E61C41F2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326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Crucial prerequisite for refinements, namely that </a:t>
            </a:r>
          </a:p>
          <a:p>
            <a:endParaRPr lang="en-US" dirty="0" smtClean="0"/>
          </a:p>
          <a:p>
            <a:r>
              <a:rPr lang="en-US" dirty="0" smtClean="0"/>
              <a:t>the language possesses an unrefined static type system </a:t>
            </a:r>
          </a:p>
          <a:p>
            <a:endParaRPr lang="en-US" dirty="0" smtClean="0"/>
          </a:p>
          <a:p>
            <a:r>
              <a:rPr lang="en-US" dirty="0" smtClean="0"/>
              <a:t>that provides basic invariants about values </a:t>
            </a:r>
          </a:p>
          <a:p>
            <a:endParaRPr lang="en-US" dirty="0" smtClean="0"/>
          </a:p>
          <a:p>
            <a:r>
              <a:rPr lang="en-US" dirty="0" smtClean="0"/>
              <a:t>which can then be refined using logical predicates.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A8C3-DDAA-4C08-834A-55E61C41F2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3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Crucial prerequisite for refinements, namely that </a:t>
            </a:r>
          </a:p>
          <a:p>
            <a:endParaRPr lang="en-US" dirty="0" smtClean="0"/>
          </a:p>
          <a:p>
            <a:r>
              <a:rPr lang="en-US" dirty="0" smtClean="0"/>
              <a:t>the language possesses an unrefined static type system </a:t>
            </a:r>
          </a:p>
          <a:p>
            <a:endParaRPr lang="en-US" dirty="0" smtClean="0"/>
          </a:p>
          <a:p>
            <a:r>
              <a:rPr lang="en-US" dirty="0" smtClean="0"/>
              <a:t>that provides basic invariants about values </a:t>
            </a:r>
          </a:p>
          <a:p>
            <a:endParaRPr lang="en-US" dirty="0" smtClean="0"/>
          </a:p>
          <a:p>
            <a:r>
              <a:rPr lang="en-US" dirty="0" smtClean="0"/>
              <a:t>which can then be refined using logical predicates.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A8C3-DDAA-4C08-834A-55E61C41F2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677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A8C3-DDAA-4C08-834A-55E61C41F2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22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we can see from the API for the JavaScript</a:t>
            </a:r>
            <a:r>
              <a:rPr lang="en-US" baseline="0" dirty="0" smtClean="0"/>
              <a:t> </a:t>
            </a:r>
            <a:r>
              <a:rPr lang="en-US" dirty="0" smtClean="0"/>
              <a:t>Array reduce method,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The second argument of reduce is OPTIONAL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Which lead to the function’s overloaded behavior.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will address this notion of overloading as Value Based Overloading.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A8C3-DDAA-4C08-834A-55E61C41F2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518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this is</a:t>
            </a:r>
            <a:r>
              <a:rPr lang="en-US" baseline="0" dirty="0" smtClean="0"/>
              <a:t> the main problem we are trying to tackle in this 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A8C3-DDAA-4C08-834A-55E61C41F2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62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shed</a:t>
            </a:r>
            <a:r>
              <a:rPr lang="en-US" baseline="0" dirty="0" smtClean="0"/>
              <a:t> more light on this notion,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Here is a potential implementation of reduce,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which dynamically reflects on the number of arguments passed to it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proceeds differently in each case.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A8C3-DDAA-4C08-834A-55E61C41F2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19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Nowadays</a:t>
            </a:r>
            <a:r>
              <a:rPr lang="en-US" baseline="0" dirty="0" smtClean="0"/>
              <a:t>, however, the trend has shifted towards deploying </a:t>
            </a:r>
          </a:p>
          <a:p>
            <a:r>
              <a:rPr lang="en-US" baseline="0" dirty="0" smtClean="0"/>
              <a:t>Large scale applications and building the buiseness logic</a:t>
            </a:r>
          </a:p>
          <a:p>
            <a:r>
              <a:rPr lang="en-US" baseline="0" dirty="0" smtClean="0"/>
              <a:t>Both for the front-end and the back end.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Thats’ why developers have welcomed attempts to provide some </a:t>
            </a:r>
          </a:p>
          <a:p>
            <a:r>
              <a:rPr lang="en-US" baseline="0" dirty="0" smtClean="0"/>
              <a:t>Static guarantees, through type-systemic approaches.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However, the more complex the reasoning, the stronger the need for </a:t>
            </a:r>
          </a:p>
          <a:p>
            <a:r>
              <a:rPr lang="en-US" baseline="0" dirty="0" smtClean="0"/>
              <a:t>Establishing static guarantees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A8C3-DDAA-4C08-834A-55E61C41F2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105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A8C3-DDAA-4C08-834A-55E61C41F2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062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soundly establish basic typing </a:t>
            </a:r>
          </a:p>
          <a:p>
            <a:endParaRPr lang="en-US" dirty="0" smtClean="0"/>
          </a:p>
          <a:p>
            <a:r>
              <a:rPr lang="en-US" dirty="0" smtClean="0"/>
              <a:t>we must reason about the logical relationships between values, </a:t>
            </a:r>
          </a:p>
          <a:p>
            <a:endParaRPr lang="en-US" dirty="0" smtClean="0"/>
          </a:p>
          <a:p>
            <a:r>
              <a:rPr lang="en-US" dirty="0" smtClean="0"/>
              <a:t>which is exactly the problem we wished to solve via refinement typing.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A8C3-DDAA-4C08-834A-55E61C41F2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764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circular dependency</a:t>
            </a:r>
            <a:r>
              <a:rPr lang="en-US" baseline="0" dirty="0" smtClean="0"/>
              <a:t>,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Which compicated reasoning about programs with Value Based Overloading.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A8C3-DDAA-4C08-834A-55E61C41F2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276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A8C3-DDAA-4C08-834A-55E61C41F2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36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A8C3-DDAA-4C08-834A-55E61C41F2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606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TS</a:t>
            </a:r>
            <a:r>
              <a:rPr lang="en-US" baseline="0" dirty="0" smtClean="0"/>
              <a:t> + refs </a:t>
            </a:r>
            <a:r>
              <a:rPr lang="en-US" baseline="0" dirty="0" smtClean="0">
                <a:sym typeface="Wingdings" panose="05000000000000000000" pitchFamily="2" charset="2"/>
              </a:rPr>
              <a:t> Src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Add extra code box between Trust – Verify, called Target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Bring all the steps up front &amp; number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A8C3-DDAA-4C08-834A-55E61C41F2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657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TS</a:t>
            </a:r>
            <a:r>
              <a:rPr lang="en-US" baseline="0" dirty="0" smtClean="0"/>
              <a:t> + refs </a:t>
            </a:r>
            <a:r>
              <a:rPr lang="en-US" baseline="0" dirty="0" smtClean="0">
                <a:sym typeface="Wingdings" panose="05000000000000000000" pitchFamily="2" charset="2"/>
              </a:rPr>
              <a:t> Src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Add extra code box between Trust – Verify, called Target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Bring all the steps up front &amp; number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A8C3-DDAA-4C08-834A-55E61C41F2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436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TS</a:t>
            </a:r>
            <a:r>
              <a:rPr lang="en-US" baseline="0" dirty="0" smtClean="0"/>
              <a:t> + refs </a:t>
            </a:r>
            <a:r>
              <a:rPr lang="en-US" baseline="0" dirty="0" smtClean="0">
                <a:sym typeface="Wingdings" panose="05000000000000000000" pitchFamily="2" charset="2"/>
              </a:rPr>
              <a:t> Src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Add extra code box between Trust – Verify, called Target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Bring all the steps up front &amp; number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A8C3-DDAA-4C08-834A-55E61C41F2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212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trust phase should not  have any refinements presentgonebut not forever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A8C3-DDAA-4C08-834A-55E61C41F2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256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trust phase should not  have any refinements presentgonebut not forever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A8C3-DDAA-4C08-834A-55E61C41F2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target of this work:</a:t>
            </a:r>
            <a:r>
              <a:rPr lang="en-US" baseline="0" dirty="0" smtClean="0"/>
              <a:t> static verification of scripting languages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make this goal more concrete, let’s look at the following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A8C3-DDAA-4C08-834A-55E61C41F2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598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say it’s equivalent to assert(false)  -- mention DEAD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A8C3-DDAA-4C08-834A-55E61C41F2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850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A8C3-DDAA-4C08-834A-55E61C41F2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679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r>
              <a:rPr lang="en-US" baseline="0" dirty="0" smtClean="0"/>
              <a:t>: Add lines to the resolved overload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A8C3-DDAA-4C08-834A-55E61C41F2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84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r>
              <a:rPr lang="en-US" baseline="0" dirty="0" smtClean="0"/>
              <a:t>: Add lines to the resolved overload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A8C3-DDAA-4C08-834A-55E61C41F2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74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A8C3-DDAA-4C08-834A-55E61C41F2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195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en-US" baseline="0" dirty="0" smtClean="0"/>
              <a:t>Is the checking of negate+1</a:t>
            </a:r>
          </a:p>
          <a:p>
            <a:pPr marL="228600" indent="-228600">
              <a:buAutoNum type="arabicParenBoth"/>
            </a:pPr>
            <a:endParaRPr lang="en-US" baseline="0" dirty="0" smtClean="0"/>
          </a:p>
          <a:p>
            <a:pPr marL="228600" indent="-228600">
              <a:buAutoNum type="arabicParenBoth"/>
            </a:pPr>
            <a:r>
              <a:rPr lang="en-US" baseline="0" dirty="0" smtClean="0"/>
              <a:t>Is the checking of call-sites</a:t>
            </a:r>
          </a:p>
          <a:p>
            <a:pPr marL="228600" indent="-228600">
              <a:buAutoNum type="arabicParenBoth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Remove infer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A8C3-DDAA-4C08-834A-55E61C41F2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046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A8C3-DDAA-4C08-834A-55E61C41F2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946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en-US" baseline="0" dirty="0" smtClean="0"/>
              <a:t>Is the checking of negate+1</a:t>
            </a:r>
          </a:p>
          <a:p>
            <a:pPr marL="228600" indent="-228600">
              <a:buAutoNum type="arabicParenBoth"/>
            </a:pPr>
            <a:endParaRPr lang="en-US" baseline="0" dirty="0" smtClean="0"/>
          </a:p>
          <a:p>
            <a:pPr marL="228600" indent="-228600">
              <a:buAutoNum type="arabicParenBoth"/>
            </a:pPr>
            <a:r>
              <a:rPr lang="en-US" baseline="0" dirty="0" smtClean="0"/>
              <a:t>Is the checking of call-sites</a:t>
            </a:r>
          </a:p>
          <a:p>
            <a:pPr marL="228600" indent="-228600">
              <a:buAutoNum type="arabicParenBoth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Remove infer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A8C3-DDAA-4C08-834A-55E61C41F2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281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A8C3-DDAA-4C08-834A-55E61C41F2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093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A8C3-DDAA-4C08-834A-55E61C41F2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97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A8C3-DDAA-4C08-834A-55E61C41F2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922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Expressive</a:t>
            </a:r>
            <a:r>
              <a:rPr lang="en-US" baseline="0" dirty="0" smtClean="0">
                <a:sym typeface="Wingdings" panose="05000000000000000000" pitchFamily="2" charset="2"/>
              </a:rPr>
              <a:t> Specification – compared to Flow typing, Typed Scheme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	Fixed set of type-testing idoms, instead of general value based overloading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Automated Verification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dirty="0" smtClean="0"/>
              <a:t>	Two-phase typing allows us to compose basic typing</a:t>
            </a:r>
          </a:p>
          <a:p>
            <a:r>
              <a:rPr lang="en-US" dirty="0" smtClean="0"/>
              <a:t>	with abstract interpretation, </a:t>
            </a:r>
          </a:p>
          <a:p>
            <a:r>
              <a:rPr lang="en-US" dirty="0" smtClean="0"/>
              <a:t>	which drastically lowers the annotation burden </a:t>
            </a:r>
          </a:p>
          <a:p>
            <a:r>
              <a:rPr lang="en-US" dirty="0" smtClean="0"/>
              <a:t>	for using refinement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A8C3-DDAA-4C08-834A-55E61C41F2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860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source expression e is elaborated</a:t>
            </a:r>
            <a:r>
              <a:rPr lang="en-US" baseline="0" dirty="0" smtClean="0"/>
              <a:t> to a target M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That belongs to a language witout value based overloading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Instead the language has products, tagged unions and DEAD-casts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A8C3-DDAA-4C08-834A-55E61C41F2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640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r>
              <a:rPr lang="en-US" baseline="0" dirty="0" smtClean="0"/>
              <a:t>: simplify to single stepping op  e </a:t>
            </a:r>
            <a:r>
              <a:rPr lang="en-US" baseline="0" dirty="0" smtClean="0">
                <a:sym typeface="Wingdings" panose="05000000000000000000" pitchFamily="2" charset="2"/>
              </a:rPr>
              <a:t> e’ and M  M’ 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Title: Elaboration preserves semantics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A8C3-DDAA-4C08-834A-55E61C41F2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827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r>
              <a:rPr lang="en-US" baseline="0" dirty="0" smtClean="0"/>
              <a:t>: simplify to single stepping op  e </a:t>
            </a:r>
            <a:r>
              <a:rPr lang="en-US" baseline="0" dirty="0" smtClean="0">
                <a:sym typeface="Wingdings" panose="05000000000000000000" pitchFamily="2" charset="2"/>
              </a:rPr>
              <a:t> e’ and M  M’ 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Title: Elaboration preserves semantics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A8C3-DDAA-4C08-834A-55E61C41F2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054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r>
              <a:rPr lang="en-US" baseline="0" dirty="0" smtClean="0"/>
              <a:t> we introduce our soundness result, we make a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A8C3-DDAA-4C08-834A-55E61C41F2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178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r>
              <a:rPr lang="en-US" baseline="0" dirty="0" smtClean="0"/>
              <a:t> we introduce our soundness result, we make a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A8C3-DDAA-4C08-834A-55E61C41F2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872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r>
              <a:rPr lang="en-US" baseline="0" dirty="0" smtClean="0"/>
              <a:t> we introduce our soundness result, we make a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A8C3-DDAA-4C08-834A-55E61C41F2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559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A8C3-DDAA-4C08-834A-55E61C41F2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82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the core</a:t>
            </a:r>
            <a:r>
              <a:rPr lang="en-US" baseline="0" dirty="0" smtClean="0"/>
              <a:t> of the loop, perform a check between the min element so far and the current element and update if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A8C3-DDAA-4C08-834A-55E61C41F2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7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easy</a:t>
            </a:r>
            <a:r>
              <a:rPr lang="en-US" baseline="0" dirty="0" smtClean="0"/>
              <a:t> for a DF analysis to establish an ordering that proves our goal.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A8C3-DDAA-4C08-834A-55E61C41F2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common idiom among JS</a:t>
            </a:r>
            <a:r>
              <a:rPr lang="en-US" baseline="0" dirty="0" smtClean="0"/>
              <a:t> developers is to abstract the operation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function like reduce, that takes a function f as an argument and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Calls it in the core of the loop.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A8C3-DDAA-4C08-834A-55E61C41F2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57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Being presented</a:t>
            </a:r>
            <a:r>
              <a:rPr lang="en-US" baseline="0" dirty="0" smtClean="0"/>
              <a:t> with the same challenge in the HO setting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needs to establish relational facts among values and closures.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it’s not clear how to do this using data flow analyses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A8C3-DDAA-4C08-834A-55E61C41F2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20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Being presented</a:t>
            </a:r>
            <a:r>
              <a:rPr lang="en-US" baseline="0" dirty="0" smtClean="0"/>
              <a:t> with the same challenge in the HO setting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needs to establish relational facts among values and closures.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it’s not clear how to do this using data flow analyses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A8C3-DDAA-4C08-834A-55E61C41F2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13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66F2-008C-491D-89F0-B1389BF815A7}" type="datetime1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5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3DC8-60B6-4322-94AD-58BD6BFB2637}" type="datetime1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8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D91E-571F-4680-8555-72EB6C2A602F}" type="datetime1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0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484D-366C-41E5-AC57-2C75C19DFA5C}" type="datetime1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3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1DFA1-5449-47D4-BD8E-D19F0D18AF17}" type="datetime1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7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E9CF-DF87-4C32-9521-CEEB53F03B91}" type="datetime1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1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6666-806B-4708-BE4D-8F809C2C8E4F}" type="datetime1">
              <a:rPr lang="en-US" smtClean="0"/>
              <a:t>7/8/2015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5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A5F10-6373-427C-9B9E-8B4A0EB12F9F}" type="datetime1">
              <a:rPr lang="en-US" smtClean="0"/>
              <a:t>7/8/2015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3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0A02-A0FE-4062-AE2B-964D8B195ED9}" type="datetime1">
              <a:rPr lang="en-US" smtClean="0"/>
              <a:t>7/8/2015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4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0578-128D-4B31-93B3-3C1BC74AEC75}" type="datetime1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7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F2603-DC78-46E6-A564-19A7D317569F}" type="datetime1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0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1805A-2203-4A80-B37F-ADDD39201FA5}" type="datetime1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084F5-F6C9-4A52-9FD2-A4092466F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5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1.wdp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gi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2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1.xml"/><Relationship Id="rId13" Type="http://schemas.openxmlformats.org/officeDocument/2006/relationships/image" Target="../media/image22.png"/><Relationship Id="rId3" Type="http://schemas.openxmlformats.org/officeDocument/2006/relationships/tags" Target="../tags/tag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6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24.png"/><Relationship Id="rId5" Type="http://schemas.openxmlformats.org/officeDocument/2006/relationships/tags" Target="../tags/tag9.xml"/><Relationship Id="rId10" Type="http://schemas.openxmlformats.org/officeDocument/2006/relationships/image" Target="../media/image23.png"/><Relationship Id="rId4" Type="http://schemas.openxmlformats.org/officeDocument/2006/relationships/tags" Target="../tags/tag8.xml"/><Relationship Id="rId9" Type="http://schemas.openxmlformats.org/officeDocument/2006/relationships/image" Target="../media/image25.png"/><Relationship Id="rId14" Type="http://schemas.openxmlformats.org/officeDocument/2006/relationships/image" Target="../media/image27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tags" Target="../tags/tag13.xml"/><Relationship Id="rId21" Type="http://schemas.openxmlformats.org/officeDocument/2006/relationships/image" Target="../media/image33.png"/><Relationship Id="rId7" Type="http://schemas.openxmlformats.org/officeDocument/2006/relationships/tags" Target="../tags/tag17.xml"/><Relationship Id="rId12" Type="http://schemas.openxmlformats.org/officeDocument/2006/relationships/notesSlide" Target="../notesSlides/notesSlide42.xml"/><Relationship Id="rId17" Type="http://schemas.openxmlformats.org/officeDocument/2006/relationships/image" Target="../media/image29.png"/><Relationship Id="rId2" Type="http://schemas.openxmlformats.org/officeDocument/2006/relationships/tags" Target="../tags/tag12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15" Type="http://schemas.openxmlformats.org/officeDocument/2006/relationships/image" Target="../media/image26.png"/><Relationship Id="rId10" Type="http://schemas.openxmlformats.org/officeDocument/2006/relationships/tags" Target="../tags/tag20.xml"/><Relationship Id="rId19" Type="http://schemas.openxmlformats.org/officeDocument/2006/relationships/image" Target="../media/image31.png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23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29.png"/><Relationship Id="rId3" Type="http://schemas.openxmlformats.org/officeDocument/2006/relationships/tags" Target="../tags/tag23.xml"/><Relationship Id="rId21" Type="http://schemas.openxmlformats.org/officeDocument/2006/relationships/image" Target="../media/image32.png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image" Target="../media/image26.png"/><Relationship Id="rId2" Type="http://schemas.openxmlformats.org/officeDocument/2006/relationships/tags" Target="../tags/tag22.xml"/><Relationship Id="rId16" Type="http://schemas.openxmlformats.org/officeDocument/2006/relationships/image" Target="../media/image23.png"/><Relationship Id="rId20" Type="http://schemas.openxmlformats.org/officeDocument/2006/relationships/image" Target="../media/image31.png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5" Type="http://schemas.openxmlformats.org/officeDocument/2006/relationships/image" Target="../media/image25.png"/><Relationship Id="rId23" Type="http://schemas.openxmlformats.org/officeDocument/2006/relationships/image" Target="../media/image28.png"/><Relationship Id="rId10" Type="http://schemas.openxmlformats.org/officeDocument/2006/relationships/tags" Target="../tags/tag30.xml"/><Relationship Id="rId19" Type="http://schemas.openxmlformats.org/officeDocument/2006/relationships/image" Target="../media/image30.png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notesSlide" Target="../notesSlides/notesSlide43.xml"/><Relationship Id="rId22" Type="http://schemas.openxmlformats.org/officeDocument/2006/relationships/image" Target="../media/image33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notesSlide" Target="../notesSlides/notesSlide45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38.xml"/><Relationship Id="rId7" Type="http://schemas.openxmlformats.org/officeDocument/2006/relationships/image" Target="../media/image34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36.png"/><Relationship Id="rId5" Type="http://schemas.openxmlformats.org/officeDocument/2006/relationships/notesSlide" Target="../notesSlides/notesSlide46.xml"/><Relationship Id="rId4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86902"/>
            <a:ext cx="77724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Trust, but Verify</a:t>
            </a:r>
            <a:br>
              <a:rPr lang="en-US" dirty="0" smtClean="0"/>
            </a:br>
            <a:r>
              <a:rPr lang="en-US" sz="3200" dirty="0"/>
              <a:t>Two-Phase Typing for Dynamic </a:t>
            </a:r>
            <a:r>
              <a:rPr lang="en-US" sz="3200" dirty="0" smtClean="0"/>
              <a:t>Languages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22471"/>
            <a:ext cx="6858000" cy="969962"/>
          </a:xfrm>
        </p:spPr>
        <p:txBody>
          <a:bodyPr/>
          <a:lstStyle/>
          <a:p>
            <a:r>
              <a:rPr lang="en-US" b="1" i="1" u="sng" dirty="0" smtClean="0"/>
              <a:t>Panagiotis Vekris</a:t>
            </a:r>
            <a:r>
              <a:rPr lang="en-US" i="1" dirty="0" smtClean="0"/>
              <a:t>, Benjamin Cosman, Ranjit Jhala</a:t>
            </a:r>
            <a:endParaRPr lang="en-US" i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43000" y="5704249"/>
            <a:ext cx="6858000" cy="3602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University of California, San Diego</a:t>
            </a:r>
            <a:endParaRPr lang="en-US" sz="2000" dirty="0"/>
          </a:p>
        </p:txBody>
      </p:sp>
      <p:sp>
        <p:nvSpPr>
          <p:cNvPr id="5" name="AutoShape 2" descr="http://fccr.ucsd.edu/images/UCSD_plain.gif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715" y="4582346"/>
            <a:ext cx="1642570" cy="100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2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Program #1: First-order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32238" y="1644505"/>
            <a:ext cx="6079524" cy="356899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minIndexFO(a) {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(a.length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a.length; 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(a[i]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a[res]) 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i;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4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06042" y="3429000"/>
            <a:ext cx="617025" cy="363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Program #1: First-order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76112" y="3430734"/>
            <a:ext cx="903386" cy="363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32238" y="1644505"/>
            <a:ext cx="6079524" cy="3568990"/>
          </a:xfrm>
          <a:prstGeom prst="rect">
            <a:avLst/>
          </a:prstGeom>
          <a:noFill/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minIndexFO(a) {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(a.length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a.length; 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(a[i]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a[res]) 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i;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4127805" y="4104671"/>
            <a:ext cx="3718493" cy="1191816"/>
          </a:xfrm>
          <a:prstGeom prst="wedgeRoundRectCallout">
            <a:avLst>
              <a:gd name="adj1" fmla="val -36231"/>
              <a:gd name="adj2" fmla="val -70448"/>
              <a:gd name="adj3" fmla="val 16667"/>
            </a:avLst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/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Array bound checks: </a:t>
            </a:r>
            <a:r>
              <a:rPr lang="en-US" sz="3200" b="1" i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easy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651" y="5658354"/>
            <a:ext cx="7886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dirty="0" smtClean="0">
                <a:latin typeface="Calibri" panose="020F0502020204030204" pitchFamily="34" charset="0"/>
              </a:rPr>
              <a:t>Dataflow Analysis:  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3200" dirty="0" smtClean="0">
                <a:cs typeface="Consolas" panose="020B0609020204030204" pitchFamily="49" charset="0"/>
              </a:rPr>
              <a:t> 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≤</a:t>
            </a:r>
            <a:r>
              <a:rPr lang="en-US" sz="3200" dirty="0">
                <a:cs typeface="Consolas" panose="020B0609020204030204" pitchFamily="49" charset="0"/>
              </a:rPr>
              <a:t> 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r>
              <a:rPr lang="en-US" sz="3200" dirty="0" smtClean="0">
                <a:cs typeface="Consolas" panose="020B0609020204030204" pitchFamily="49" charset="0"/>
              </a:rPr>
              <a:t> 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≤</a:t>
            </a:r>
            <a:r>
              <a:rPr lang="en-US" sz="3200" dirty="0" smtClean="0">
                <a:cs typeface="Consolas" panose="020B0609020204030204" pitchFamily="49" charset="0"/>
              </a:rPr>
              <a:t> 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200" dirty="0" smtClean="0">
                <a:cs typeface="Consolas" panose="020B0609020204030204" pitchFamily="49" charset="0"/>
              </a:rPr>
              <a:t> 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200" dirty="0" smtClean="0">
                <a:cs typeface="Consolas" panose="020B0609020204030204" pitchFamily="49" charset="0"/>
              </a:rPr>
              <a:t> 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a.length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6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2021085" y="1499762"/>
            <a:ext cx="5101830" cy="2283317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$reduc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e(a, f,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x) {</a:t>
            </a:r>
            <a:endParaRPr lang="en-US" b="1" dirty="0" smtClean="0">
              <a:solidFill>
                <a:srgbClr val="0066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x;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a.length; 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res = f(res, a[i], i);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Program #2: Higher-Order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3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2021085" y="1499762"/>
            <a:ext cx="5101830" cy="2283317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$reduc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e(a, f,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x) {</a:t>
            </a:r>
            <a:endParaRPr lang="en-US" b="1" dirty="0" smtClean="0">
              <a:solidFill>
                <a:srgbClr val="0066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x;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a.length; 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res = f(res, a[i], i);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Program #2: Higher-Order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021085" y="3897791"/>
            <a:ext cx="5101830" cy="2264723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1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minIndexHO(a) {</a:t>
            </a:r>
          </a:p>
          <a:p>
            <a:pPr lvl="0" eaLnBrk="0" fontAlgn="base" hangingPunct="0">
              <a:lnSpc>
                <a:spcPct val="11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(a.length </a:t>
            </a:r>
            <a:r>
              <a:rPr lang="en-US" dirty="0">
                <a:solidFill>
                  <a:srgbClr val="555555"/>
                </a:solidFill>
                <a:latin typeface="Consolas" panose="020B0609020204030204" pitchFamily="49" charset="0"/>
              </a:rPr>
              <a:t>&lt;=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555555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eaLnBrk="0" fontAlgn="base" hangingPunct="0">
              <a:lnSpc>
                <a:spcPct val="11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step(min, cur, i) { </a:t>
            </a:r>
          </a:p>
          <a:p>
            <a:pPr lvl="0" eaLnBrk="0" fontAlgn="base" hangingPunct="0">
              <a:lnSpc>
                <a:spcPct val="11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(cur </a:t>
            </a:r>
            <a:r>
              <a:rPr lang="en-US" dirty="0">
                <a:solidFill>
                  <a:srgbClr val="555555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a[min]) ? i : min;</a:t>
            </a:r>
          </a:p>
          <a:p>
            <a:pPr lvl="0" eaLnBrk="0" fontAlgn="base" hangingPunct="0">
              <a:lnSpc>
                <a:spcPct val="11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lvl="0" eaLnBrk="0" fontAlgn="base" hangingPunct="0">
              <a:lnSpc>
                <a:spcPct val="11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$reduce(a, step, 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lvl="0" eaLnBrk="0" fontAlgn="base" hangingPunct="0">
              <a:lnSpc>
                <a:spcPct val="11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6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2021085" y="1499762"/>
            <a:ext cx="5101830" cy="2283317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$reduc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e(a, f,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x) {</a:t>
            </a:r>
            <a:endParaRPr lang="en-US" b="1" dirty="0" smtClean="0">
              <a:solidFill>
                <a:srgbClr val="0066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x;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a.length; 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res = f(res, a[i], i);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Challenge: Verify array access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021085" y="3897791"/>
            <a:ext cx="5101830" cy="2264723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1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minIndexHO(a) {</a:t>
            </a:r>
          </a:p>
          <a:p>
            <a:pPr lvl="0" eaLnBrk="0" fontAlgn="base" hangingPunct="0">
              <a:lnSpc>
                <a:spcPct val="11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(a.length </a:t>
            </a:r>
            <a:r>
              <a:rPr lang="en-US" dirty="0">
                <a:solidFill>
                  <a:srgbClr val="555555"/>
                </a:solidFill>
                <a:latin typeface="Consolas" panose="020B0609020204030204" pitchFamily="49" charset="0"/>
              </a:rPr>
              <a:t>&lt;=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555555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eaLnBrk="0" fontAlgn="base" hangingPunct="0">
              <a:lnSpc>
                <a:spcPct val="11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step(min, cur, i) { </a:t>
            </a:r>
          </a:p>
          <a:p>
            <a:pPr lvl="0" eaLnBrk="0" fontAlgn="base" hangingPunct="0">
              <a:lnSpc>
                <a:spcPct val="11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(cur </a:t>
            </a:r>
            <a:r>
              <a:rPr lang="en-US" dirty="0">
                <a:solidFill>
                  <a:srgbClr val="555555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a[min]) ? i : min;</a:t>
            </a:r>
          </a:p>
          <a:p>
            <a:pPr lvl="0" eaLnBrk="0" fontAlgn="base" hangingPunct="0">
              <a:lnSpc>
                <a:spcPct val="11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lvl="0" eaLnBrk="0" fontAlgn="base" hangingPunct="0">
              <a:lnSpc>
                <a:spcPct val="11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$reduce(a, step, 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lvl="0" eaLnBrk="0" fontAlgn="base" hangingPunct="0">
              <a:lnSpc>
                <a:spcPct val="11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40347" y="5256412"/>
            <a:ext cx="7698866" cy="1363641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Hard</a:t>
            </a:r>
            <a:r>
              <a:rPr lang="en-US" sz="3200" dirty="0" smtClean="0">
                <a:solidFill>
                  <a:srgbClr val="C00000"/>
                </a:solidFill>
              </a:rPr>
              <a:t> to track </a:t>
            </a:r>
            <a:r>
              <a:rPr lang="en-US" sz="3200" b="1" dirty="0" smtClean="0">
                <a:solidFill>
                  <a:srgbClr val="C00000"/>
                </a:solidFill>
              </a:rPr>
              <a:t>relational facts </a:t>
            </a:r>
            <a:r>
              <a:rPr lang="en-US" sz="3200" dirty="0" smtClean="0">
                <a:solidFill>
                  <a:srgbClr val="C00000"/>
                </a:solidFill>
              </a:rPr>
              <a:t>among values and </a:t>
            </a:r>
            <a:r>
              <a:rPr lang="en-US" sz="3200" b="1" dirty="0" smtClean="0">
                <a:solidFill>
                  <a:srgbClr val="C00000"/>
                </a:solidFill>
              </a:rPr>
              <a:t>closures </a:t>
            </a:r>
            <a:r>
              <a:rPr lang="en-US" sz="3200" dirty="0" smtClean="0">
                <a:solidFill>
                  <a:srgbClr val="C00000"/>
                </a:solidFill>
              </a:rPr>
              <a:t>with DataFlow analyses</a:t>
            </a:r>
            <a:endParaRPr lang="en-US" sz="3200" dirty="0">
              <a:solidFill>
                <a:srgbClr val="C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973877" y="2478662"/>
            <a:ext cx="2657136" cy="2698830"/>
            <a:chOff x="2973877" y="2478662"/>
            <a:chExt cx="2657136" cy="2698830"/>
          </a:xfrm>
        </p:grpSpPr>
        <p:sp>
          <p:nvSpPr>
            <p:cNvPr id="2" name="Oval 1"/>
            <p:cNvSpPr/>
            <p:nvPr/>
          </p:nvSpPr>
          <p:spPr>
            <a:xfrm>
              <a:off x="3572886" y="2528392"/>
              <a:ext cx="457200" cy="26416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Arc 2"/>
            <p:cNvSpPr/>
            <p:nvPr/>
          </p:nvSpPr>
          <p:spPr>
            <a:xfrm>
              <a:off x="3365066" y="2688729"/>
              <a:ext cx="1090612" cy="2333625"/>
            </a:xfrm>
            <a:prstGeom prst="arc">
              <a:avLst>
                <a:gd name="adj1" fmla="val 16518873"/>
                <a:gd name="adj2" fmla="val 3670547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015740" y="4591050"/>
              <a:ext cx="574040" cy="2642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643637" y="4591050"/>
              <a:ext cx="574040" cy="2642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56708" y="2478662"/>
              <a:ext cx="669386" cy="35866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>
              <a:off x="4114809" y="2738438"/>
              <a:ext cx="1090612" cy="2419349"/>
            </a:xfrm>
            <a:prstGeom prst="arc">
              <a:avLst>
                <a:gd name="adj1" fmla="val 16469868"/>
                <a:gd name="adj2" fmla="val 3362591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82362" y="4591050"/>
              <a:ext cx="294574" cy="2642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891408" y="2509786"/>
              <a:ext cx="377851" cy="29641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>
              <a:off x="4540401" y="2758143"/>
              <a:ext cx="1090612" cy="2419349"/>
            </a:xfrm>
            <a:prstGeom prst="arc">
              <a:avLst>
                <a:gd name="adj1" fmla="val 16469868"/>
                <a:gd name="adj2" fmla="val 3362591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322335" y="2500608"/>
              <a:ext cx="204441" cy="26416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>
              <a:off x="2973877" y="2738438"/>
              <a:ext cx="915241" cy="2324100"/>
            </a:xfrm>
            <a:prstGeom prst="arc">
              <a:avLst>
                <a:gd name="adj1" fmla="val 16351686"/>
                <a:gd name="adj2" fmla="val 3670547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452918" y="4571875"/>
              <a:ext cx="574040" cy="314545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7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7.40741E-7 L 2.77778E-7 -0.3824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/>
      <p:bldP spid="10" grpId="0" animBg="1"/>
      <p:bldP spid="2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739600" y="2630626"/>
            <a:ext cx="7698866" cy="1363641"/>
          </a:xfrm>
          <a:prstGeom prst="rect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Easy 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to track 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relational facts 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among values and 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closures 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with 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Refinement Types</a:t>
            </a:r>
            <a:endParaRPr 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0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835"/>
            <a:ext cx="7886700" cy="458628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Goal: Static Verification of Scripting Languages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b="1" dirty="0" smtClean="0"/>
              <a:t>Approach: Refinement Types</a:t>
            </a:r>
            <a:endParaRPr lang="en-US" b="1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3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71757" y="3109034"/>
            <a:ext cx="800048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idx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&gt;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=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{v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200" b="1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|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v 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&amp;&amp;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 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a.length}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42054" y="2973859"/>
            <a:ext cx="5730189" cy="9061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38617" y="3062867"/>
            <a:ext cx="4871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“Set of valid indices for array a”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1757" y="3109033"/>
            <a:ext cx="800048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idx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&gt;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=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{v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200" b="1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|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v 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&amp;&amp;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 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a.length}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2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22222E-6 L -0.18195 -0.334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97" y="-1673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31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21258" y="3124422"/>
            <a:ext cx="1074421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71757" y="365126"/>
            <a:ext cx="8000486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“Set of valid indices for array </a:t>
            </a:r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latin typeface="+mn-lt"/>
                <a:cs typeface="Consolas" panose="020B0609020204030204" pitchFamily="49" charset="0"/>
              </a:rPr>
              <a:t>”</a:t>
            </a:r>
            <a:endParaRPr lang="en-US" sz="4000" dirty="0">
              <a:solidFill>
                <a:schemeClr val="accent6">
                  <a:lumMod val="50000"/>
                </a:schemeClr>
              </a:solidFill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1757" y="3109034"/>
            <a:ext cx="800048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idx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&gt;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=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{v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200" b="1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|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v 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&amp;&amp;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 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a.length}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15307" y="4466735"/>
            <a:ext cx="1713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Base Type</a:t>
            </a:r>
            <a:endParaRPr lang="en-US" sz="28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5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839049" y="3124422"/>
            <a:ext cx="3445154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71757" y="365126"/>
            <a:ext cx="8000486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“Set of valid indices for array </a:t>
            </a:r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latin typeface="+mn-lt"/>
                <a:cs typeface="Consolas" panose="020B0609020204030204" pitchFamily="49" charset="0"/>
              </a:rPr>
              <a:t>”</a:t>
            </a:r>
            <a:endParaRPr lang="en-US" sz="4000" dirty="0">
              <a:solidFill>
                <a:schemeClr val="accent6">
                  <a:lumMod val="50000"/>
                </a:schemeClr>
              </a:solidFill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1757" y="3109034"/>
            <a:ext cx="800048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idx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&gt;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=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{v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200" b="1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|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v 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&amp;&amp;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 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a.length}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7373" y="4466735"/>
            <a:ext cx="3369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Logical Predicate</a:t>
            </a:r>
            <a:endParaRPr lang="en-US" sz="2800" b="1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9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Scripting Languages – Then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78132" y="2115283"/>
            <a:ext cx="5787736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333333"/>
                </a:solidFill>
              </a:rPr>
              <a:t>“Perl </a:t>
            </a:r>
            <a:r>
              <a:rPr lang="en-US" sz="2400" dirty="0">
                <a:solidFill>
                  <a:srgbClr val="333333"/>
                </a:solidFill>
              </a:rPr>
              <a:t>is the duct tape of the Internet</a:t>
            </a:r>
            <a:r>
              <a:rPr lang="en-US" sz="2400" dirty="0" smtClean="0">
                <a:solidFill>
                  <a:srgbClr val="333333"/>
                </a:solidFill>
              </a:rPr>
              <a:t>.”</a:t>
            </a:r>
          </a:p>
          <a:p>
            <a:pPr algn="r">
              <a:lnSpc>
                <a:spcPct val="150000"/>
              </a:lnSpc>
            </a:pPr>
            <a:r>
              <a:rPr lang="en-US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Hassan Schroeder, Sun's first webmaster</a:t>
            </a:r>
            <a:endParaRPr lang="en-US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8650" y="3576938"/>
            <a:ext cx="78867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“Scripting </a:t>
            </a:r>
            <a:r>
              <a:rPr lang="en-US" sz="2400" dirty="0"/>
              <a:t>languages are designed for </a:t>
            </a:r>
            <a:r>
              <a:rPr lang="en-US" sz="2400" b="1" dirty="0"/>
              <a:t>'gluing'</a:t>
            </a:r>
            <a:r>
              <a:rPr lang="en-US" sz="2400" dirty="0"/>
              <a:t> applications; they use </a:t>
            </a:r>
            <a:r>
              <a:rPr lang="en-US" sz="2400" b="1" dirty="0"/>
              <a:t>typeless</a:t>
            </a:r>
            <a:r>
              <a:rPr lang="en-US" sz="2400" dirty="0"/>
              <a:t> approaches to achieve a higher level of programming and more </a:t>
            </a:r>
            <a:r>
              <a:rPr lang="en-US" sz="2400" b="1" dirty="0"/>
              <a:t>rapid</a:t>
            </a:r>
            <a:r>
              <a:rPr lang="en-US" sz="2400" dirty="0"/>
              <a:t> application development than system programming languages</a:t>
            </a:r>
            <a:r>
              <a:rPr lang="en-US" sz="2400" dirty="0" smtClean="0"/>
              <a:t>.”</a:t>
            </a:r>
          </a:p>
          <a:p>
            <a:pPr algn="r"/>
            <a:r>
              <a:rPr lang="en-US" i="1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John K. Ousterhout</a:t>
            </a:r>
            <a:endParaRPr lang="en-US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5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603655" y="3133755"/>
            <a:ext cx="227947" cy="400110"/>
          </a:xfrm>
          <a:prstGeom prst="rect">
            <a:avLst/>
          </a:prstGeom>
          <a:solidFill>
            <a:srgbClr val="E09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84409" y="3133755"/>
            <a:ext cx="227947" cy="400110"/>
          </a:xfrm>
          <a:prstGeom prst="rect">
            <a:avLst/>
          </a:prstGeom>
          <a:solidFill>
            <a:srgbClr val="E09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74676" y="3139811"/>
            <a:ext cx="227947" cy="400110"/>
          </a:xfrm>
          <a:prstGeom prst="rect">
            <a:avLst/>
          </a:prstGeom>
          <a:solidFill>
            <a:srgbClr val="E09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71757" y="365126"/>
            <a:ext cx="8000486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“Set of valid indices for array </a:t>
            </a:r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latin typeface="+mn-lt"/>
                <a:cs typeface="Consolas" panose="020B0609020204030204" pitchFamily="49" charset="0"/>
              </a:rPr>
              <a:t>”</a:t>
            </a:r>
            <a:endParaRPr lang="en-US" sz="4000" dirty="0">
              <a:solidFill>
                <a:schemeClr val="accent6">
                  <a:lumMod val="50000"/>
                </a:schemeClr>
              </a:solidFill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1757" y="3109034"/>
            <a:ext cx="800048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idx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&gt;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=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{v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200" b="1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|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v 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&amp;&amp;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 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a.length}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7373" y="4466735"/>
            <a:ext cx="3369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Value Variable</a:t>
            </a:r>
            <a:endParaRPr lang="en-US" sz="28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9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71757" y="365126"/>
            <a:ext cx="8000486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“Set of valid indices for array </a:t>
            </a:r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latin typeface="+mn-lt"/>
                <a:cs typeface="Consolas" panose="020B0609020204030204" pitchFamily="49" charset="0"/>
              </a:rPr>
              <a:t>”</a:t>
            </a:r>
            <a:endParaRPr lang="en-US" sz="4000" dirty="0">
              <a:solidFill>
                <a:schemeClr val="accent6">
                  <a:lumMod val="50000"/>
                </a:schemeClr>
              </a:solidFill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1757" y="3109034"/>
            <a:ext cx="800048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idx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&gt;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=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{v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200" b="1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|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v 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&amp;&amp;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 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a.length}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5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Higher-Order Example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14864" y="2131641"/>
            <a:ext cx="8114269" cy="1987082"/>
          </a:xfrm>
          <a:prstGeom prst="rect">
            <a:avLst/>
          </a:prstGeom>
          <a:solidFill>
            <a:srgbClr val="F0F3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514863" y="2131641"/>
            <a:ext cx="8114269" cy="1987082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reduce(a, f, x)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 </a:t>
            </a:r>
            <a:r>
              <a:rPr lang="en-US" dirty="0">
                <a:solidFill>
                  <a:srgbClr val="555555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en-US" dirty="0">
                <a:solidFill>
                  <a:srgbClr val="555555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lang="en-US" dirty="0">
                <a:solidFill>
                  <a:srgbClr val="555555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a.length; i</a:t>
            </a:r>
            <a:r>
              <a:rPr lang="en-US" dirty="0">
                <a:solidFill>
                  <a:srgbClr val="555555"/>
                </a:solidFill>
                <a:latin typeface="Consolas" panose="020B0609020204030204" pitchFamily="49" charset="0"/>
              </a:rPr>
              <a:t>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f(res,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a[i], i);</a:t>
            </a: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res;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2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Higher-Order Type Checking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08488" y="2150777"/>
            <a:ext cx="64739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514863" y="2131641"/>
            <a:ext cx="8114269" cy="1987082"/>
          </a:xfrm>
          <a:prstGeom prst="rect">
            <a:avLst/>
          </a:prstGeom>
          <a:noFill/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$reduce&lt;A,B&gt;(a: A[], f: 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B,A,number) =&gt; 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x: B): B {</a:t>
            </a: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 </a:t>
            </a:r>
            <a:r>
              <a:rPr lang="en-US" dirty="0">
                <a:solidFill>
                  <a:srgbClr val="555555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en-US" dirty="0">
                <a:solidFill>
                  <a:srgbClr val="555555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lang="en-US" dirty="0">
                <a:solidFill>
                  <a:srgbClr val="555555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a.length; i</a:t>
            </a:r>
            <a:r>
              <a:rPr lang="en-US" dirty="0">
                <a:solidFill>
                  <a:srgbClr val="555555"/>
                </a:solidFill>
                <a:latin typeface="Consolas" panose="020B0609020204030204" pitchFamily="49" charset="0"/>
              </a:rPr>
              <a:t>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f(res,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a[i], i);</a:t>
            </a: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res;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10" name="Picture 2" descr="http://www.typescriptlang.org/content/images/logo_sm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01" y="4774485"/>
            <a:ext cx="238125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5154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Higher-Order Value Checking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514862" y="1497806"/>
            <a:ext cx="8114271" cy="369332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idx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&lt;= 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a.length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1708488" y="2150777"/>
            <a:ext cx="64739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365874" y="2152375"/>
            <a:ext cx="768342" cy="400110"/>
          </a:xfrm>
          <a:prstGeom prst="rect">
            <a:avLst/>
          </a:prstGeom>
          <a:solidFill>
            <a:srgbClr val="C9A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514863" y="2131641"/>
            <a:ext cx="8114269" cy="1987082"/>
          </a:xfrm>
          <a:prstGeom prst="rect">
            <a:avLst/>
          </a:prstGeom>
          <a:noFill/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$reduce&lt;A,B&gt;(a: A[], f: (B,A,idx&lt;a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&gt;) =&gt; 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x: B): B {</a:t>
            </a: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 </a:t>
            </a:r>
            <a:r>
              <a:rPr lang="en-US" dirty="0">
                <a:solidFill>
                  <a:srgbClr val="555555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en-US" dirty="0">
                <a:solidFill>
                  <a:srgbClr val="555555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lang="en-US" dirty="0">
                <a:solidFill>
                  <a:srgbClr val="555555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a.length; i</a:t>
            </a:r>
            <a:r>
              <a:rPr lang="en-US" dirty="0">
                <a:solidFill>
                  <a:srgbClr val="555555"/>
                </a:solidFill>
                <a:latin typeface="Consolas" panose="020B0609020204030204" pitchFamily="49" charset="0"/>
              </a:rPr>
              <a:t>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f(res,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a[i], i);</a:t>
            </a: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res;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90278" y="4540120"/>
            <a:ext cx="6287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7030A0"/>
                </a:solidFill>
                <a:latin typeface="Calibri" panose="020F0502020204030204" pitchFamily="34" charset="0"/>
              </a:rPr>
              <a:t>+ Refinements </a:t>
            </a:r>
            <a:r>
              <a:rPr lang="en-US" sz="3200" dirty="0" smtClean="0">
                <a:solidFill>
                  <a:srgbClr val="7030A0"/>
                </a:solidFill>
                <a:latin typeface="Calibri" panose="020F0502020204030204" pitchFamily="34" charset="0"/>
              </a:rPr>
              <a:t>[Xi’99]</a:t>
            </a:r>
            <a:endParaRPr lang="en-US" sz="3200" dirty="0">
              <a:solidFill>
                <a:srgbClr val="7030A0"/>
              </a:solidFill>
              <a:latin typeface="Calibri" panose="020F0502020204030204" pitchFamily="34" charset="0"/>
            </a:endParaRPr>
          </a:p>
        </p:txBody>
      </p:sp>
      <p:pic>
        <p:nvPicPr>
          <p:cNvPr id="25" name="Picture 2" descr="http://www.typescriptlang.org/content/images/logo_sm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30" y="4774485"/>
            <a:ext cx="238125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5381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 rot="2487821">
            <a:off x="4561768" y="3562203"/>
            <a:ext cx="1587960" cy="1624549"/>
          </a:xfrm>
          <a:custGeom>
            <a:avLst/>
            <a:gdLst>
              <a:gd name="connsiteX0" fmla="*/ 0 w 1976437"/>
              <a:gd name="connsiteY0" fmla="*/ 0 h 1976437"/>
              <a:gd name="connsiteX1" fmla="*/ 1976437 w 1976437"/>
              <a:gd name="connsiteY1" fmla="*/ 0 h 1976437"/>
              <a:gd name="connsiteX2" fmla="*/ 1976437 w 1976437"/>
              <a:gd name="connsiteY2" fmla="*/ 1976437 h 1976437"/>
              <a:gd name="connsiteX3" fmla="*/ 0 w 1976437"/>
              <a:gd name="connsiteY3" fmla="*/ 1976437 h 1976437"/>
              <a:gd name="connsiteX4" fmla="*/ 0 w 1976437"/>
              <a:gd name="connsiteY4" fmla="*/ 0 h 1976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6437" h="1976437">
                <a:moveTo>
                  <a:pt x="0" y="0"/>
                </a:moveTo>
                <a:lnTo>
                  <a:pt x="1976437" y="0"/>
                </a:lnTo>
                <a:lnTo>
                  <a:pt x="1976437" y="1976437"/>
                </a:lnTo>
                <a:lnTo>
                  <a:pt x="0" y="19764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320" tIns="20320" rIns="20320" bIns="2032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kern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459022" y="1465239"/>
            <a:ext cx="2763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Type</a:t>
            </a:r>
            <a:r>
              <a:rPr lang="en-US" sz="3600" dirty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Analysis</a:t>
            </a:r>
            <a:endParaRPr lang="en-US" sz="36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91887" y="4636320"/>
            <a:ext cx="3545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7030A0"/>
                </a:solidFill>
                <a:latin typeface="Calibri" panose="020F0502020204030204" pitchFamily="34" charset="0"/>
              </a:rPr>
              <a:t>Value Analysis</a:t>
            </a:r>
          </a:p>
        </p:txBody>
      </p:sp>
      <p:grpSp>
        <p:nvGrpSpPr>
          <p:cNvPr id="24" name="Group 23"/>
          <p:cNvGrpSpPr/>
          <p:nvPr/>
        </p:nvGrpSpPr>
        <p:grpSpPr>
          <a:xfrm rot="3531893">
            <a:off x="1967732" y="1244599"/>
            <a:ext cx="5208535" cy="4067142"/>
            <a:chOff x="1967732" y="1395429"/>
            <a:chExt cx="5208535" cy="4067142"/>
          </a:xfrm>
        </p:grpSpPr>
        <p:sp>
          <p:nvSpPr>
            <p:cNvPr id="25" name="Freeform 24"/>
            <p:cNvSpPr/>
            <p:nvPr/>
          </p:nvSpPr>
          <p:spPr>
            <a:xfrm>
              <a:off x="5199830" y="2440781"/>
              <a:ext cx="1976437" cy="1976437"/>
            </a:xfrm>
            <a:custGeom>
              <a:avLst/>
              <a:gdLst>
                <a:gd name="connsiteX0" fmla="*/ 0 w 1976437"/>
                <a:gd name="connsiteY0" fmla="*/ 0 h 1976437"/>
                <a:gd name="connsiteX1" fmla="*/ 1976437 w 1976437"/>
                <a:gd name="connsiteY1" fmla="*/ 0 h 1976437"/>
                <a:gd name="connsiteX2" fmla="*/ 1976437 w 1976437"/>
                <a:gd name="connsiteY2" fmla="*/ 1976437 h 1976437"/>
                <a:gd name="connsiteX3" fmla="*/ 0 w 1976437"/>
                <a:gd name="connsiteY3" fmla="*/ 1976437 h 1976437"/>
                <a:gd name="connsiteX4" fmla="*/ 0 w 1976437"/>
                <a:gd name="connsiteY4" fmla="*/ 0 h 197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6437" h="1976437">
                  <a:moveTo>
                    <a:pt x="0" y="0"/>
                  </a:moveTo>
                  <a:lnTo>
                    <a:pt x="1976437" y="0"/>
                  </a:lnTo>
                  <a:lnTo>
                    <a:pt x="1976437" y="1976437"/>
                  </a:lnTo>
                  <a:lnTo>
                    <a:pt x="0" y="1976437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 dirty="0"/>
            </a:p>
          </p:txBody>
        </p:sp>
        <p:sp>
          <p:nvSpPr>
            <p:cNvPr id="26" name="Circular Arrow 25"/>
            <p:cNvSpPr/>
            <p:nvPr/>
          </p:nvSpPr>
          <p:spPr>
            <a:xfrm>
              <a:off x="2538428" y="1395429"/>
              <a:ext cx="4067142" cy="4067142"/>
            </a:xfrm>
            <a:prstGeom prst="circularArrow">
              <a:avLst>
                <a:gd name="adj1" fmla="val 9476"/>
                <a:gd name="adj2" fmla="val 684342"/>
                <a:gd name="adj3" fmla="val 7853762"/>
                <a:gd name="adj4" fmla="val 2261896"/>
                <a:gd name="adj5" fmla="val 11055"/>
              </a:avLst>
            </a:prstGeom>
            <a:ln>
              <a:noFill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Freeform 26"/>
            <p:cNvSpPr/>
            <p:nvPr/>
          </p:nvSpPr>
          <p:spPr>
            <a:xfrm>
              <a:off x="1967732" y="2440781"/>
              <a:ext cx="1976437" cy="1976437"/>
            </a:xfrm>
            <a:custGeom>
              <a:avLst/>
              <a:gdLst>
                <a:gd name="connsiteX0" fmla="*/ 0 w 1976437"/>
                <a:gd name="connsiteY0" fmla="*/ 0 h 1976437"/>
                <a:gd name="connsiteX1" fmla="*/ 1976437 w 1976437"/>
                <a:gd name="connsiteY1" fmla="*/ 0 h 1976437"/>
                <a:gd name="connsiteX2" fmla="*/ 1976437 w 1976437"/>
                <a:gd name="connsiteY2" fmla="*/ 1976437 h 1976437"/>
                <a:gd name="connsiteX3" fmla="*/ 0 w 1976437"/>
                <a:gd name="connsiteY3" fmla="*/ 1976437 h 1976437"/>
                <a:gd name="connsiteX4" fmla="*/ 0 w 1976437"/>
                <a:gd name="connsiteY4" fmla="*/ 0 h 197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6437" h="1976437">
                  <a:moveTo>
                    <a:pt x="0" y="0"/>
                  </a:moveTo>
                  <a:lnTo>
                    <a:pt x="1976437" y="0"/>
                  </a:lnTo>
                  <a:lnTo>
                    <a:pt x="1976437" y="1976437"/>
                  </a:lnTo>
                  <a:lnTo>
                    <a:pt x="0" y="1976437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 dirty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1465164" y="3798538"/>
            <a:ext cx="12362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i="1" dirty="0" smtClean="0">
                <a:solidFill>
                  <a:schemeClr val="bg2">
                    <a:lumMod val="50000"/>
                  </a:schemeClr>
                </a:solidFill>
              </a:rPr>
              <a:t>Needs</a:t>
            </a:r>
            <a:endParaRPr lang="en-US" sz="3200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3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746" y="2605908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But there is a tricky problem ...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01833" y="357187"/>
            <a:ext cx="8340334" cy="6143626"/>
            <a:chOff x="1559908" y="1160810"/>
            <a:chExt cx="5991227" cy="4397063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/>
            <a:srcRect b="91499"/>
            <a:stretch/>
          </p:blipFill>
          <p:spPr>
            <a:xfrm>
              <a:off x="1559910" y="1160810"/>
              <a:ext cx="5991225" cy="664815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3"/>
            <a:srcRect t="91189"/>
            <a:stretch/>
          </p:blipFill>
          <p:spPr>
            <a:xfrm>
              <a:off x="1559908" y="4868875"/>
              <a:ext cx="5991225" cy="688998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/>
            <a:srcRect t="19460" b="42889"/>
            <a:stretch/>
          </p:blipFill>
          <p:spPr>
            <a:xfrm>
              <a:off x="1559909" y="1825625"/>
              <a:ext cx="5991225" cy="2944271"/>
            </a:xfrm>
            <a:prstGeom prst="rect">
              <a:avLst/>
            </a:prstGeom>
          </p:spPr>
        </p:pic>
      </p:grpSp>
      <p:pic>
        <p:nvPicPr>
          <p:cNvPr id="1026" name="Picture 2" descr="http://www.planetbowls.com/images/redcirc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80" y="5399843"/>
            <a:ext cx="2034896" cy="108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2163976" y="6432345"/>
            <a:ext cx="63513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https://developer.mozilla.org/en-US/docs/Web/JavaScript/Reference/Global_Objects/Array/reduce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2567" y="3002618"/>
            <a:ext cx="7698866" cy="1363641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Problem: “Value Based” Overloading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835"/>
            <a:ext cx="7886700" cy="458628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Goal: Static Verification of Scripting Languages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Approach: Refinement Types</a:t>
            </a:r>
            <a:endParaRPr lang="en-US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Problem: </a:t>
            </a:r>
            <a:r>
              <a:rPr lang="en-US" b="1" dirty="0" smtClean="0"/>
              <a:t>Value Based Overloading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6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alibri Light" panose="020F0302020204030204" pitchFamily="34" charset="0"/>
              </a:rPr>
              <a:t>Value Based Overloading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95997" y="1959362"/>
            <a:ext cx="2049728" cy="2946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2462191" y="1615678"/>
            <a:ext cx="4374381" cy="1754326"/>
          </a:xfrm>
          <a:prstGeom prst="rect">
            <a:avLst/>
          </a:prstGeom>
          <a:noFill/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reduce(a, f, x)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(arguments.length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===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$reduce(a, f, x);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$reduce(a,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f, a[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9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Scripting Languages – Now</a:t>
            </a:r>
            <a:endParaRPr lang="en-US" dirty="0">
              <a:latin typeface="Calibri Light" panose="020F030202020403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930430" y="1623502"/>
            <a:ext cx="3886809" cy="776787"/>
            <a:chOff x="3589248" y="1583857"/>
            <a:chExt cx="3886809" cy="776787"/>
          </a:xfrm>
        </p:grpSpPr>
        <p:pic>
          <p:nvPicPr>
            <p:cNvPr id="1028" name="Picture 4" descr="Image result for d3 j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9547" y="1658409"/>
              <a:ext cx="606510" cy="565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9248" y="1646269"/>
              <a:ext cx="714375" cy="71437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4416" y="1658409"/>
              <a:ext cx="645859" cy="64585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5201" y="1633441"/>
              <a:ext cx="647700" cy="647700"/>
            </a:xfrm>
            <a:prstGeom prst="rect">
              <a:avLst/>
            </a:prstGeom>
          </p:spPr>
        </p:pic>
        <p:pic>
          <p:nvPicPr>
            <p:cNvPr id="1030" name="Picture 6" descr="http://gregfranko.com/images/backbone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9304" y="1583857"/>
              <a:ext cx="746868" cy="746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2610862" y="2623377"/>
            <a:ext cx="4586115" cy="800232"/>
            <a:chOff x="3538912" y="2525550"/>
            <a:chExt cx="4586115" cy="8002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8912" y="2525550"/>
              <a:ext cx="1600464" cy="80023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2484" y="2709866"/>
              <a:ext cx="990685" cy="52134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6277" y="2756408"/>
              <a:ext cx="1428750" cy="497681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3348206" y="3478069"/>
            <a:ext cx="3283139" cy="1123877"/>
            <a:chOff x="3415166" y="3379777"/>
            <a:chExt cx="3283139" cy="1123877"/>
          </a:xfrm>
        </p:grpSpPr>
        <p:pic>
          <p:nvPicPr>
            <p:cNvPr id="1032" name="Picture 8" descr="https://upload.wikimedia.org/wikipedia/commons/thumb/a/a6/TypeScript_Logo.png/220px-TypeScript_Logo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5166" y="3803193"/>
              <a:ext cx="1749094" cy="429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s://pbs.twimg.com/profile_images/533702816229892096/nhlbYxe7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4428" y="3379777"/>
              <a:ext cx="1123877" cy="1123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Box 15"/>
          <p:cNvSpPr txBox="1"/>
          <p:nvPr/>
        </p:nvSpPr>
        <p:spPr>
          <a:xfrm>
            <a:off x="628650" y="1781491"/>
            <a:ext cx="1632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Front-end</a:t>
            </a: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3070" y="4820876"/>
            <a:ext cx="8417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Complex reasoning calls for stronger guarantees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8650" y="2761883"/>
            <a:ext cx="193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Server-side</a:t>
            </a: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7488" y="3807487"/>
            <a:ext cx="193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Tooling</a:t>
            </a: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2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592247" y="4365010"/>
            <a:ext cx="8114269" cy="38856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reduce&lt;A,B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&gt;(a: A[], f: 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B,A,idx&lt;a&gt;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B, x: B):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alibri Light" panose="020F0302020204030204" pitchFamily="34" charset="0"/>
              </a:rPr>
              <a:t>Value Based Overloading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8404" y="3780235"/>
            <a:ext cx="78619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3200" dirty="0" smtClean="0">
                <a:solidFill>
                  <a:srgbClr val="657B83"/>
                </a:solidFill>
                <a:latin typeface="Calibri" panose="020F0502020204030204" pitchFamily="34" charset="0"/>
              </a:rPr>
              <a:t>Type when called with 3 values:</a:t>
            </a:r>
            <a:endParaRPr lang="en-US" sz="3200" dirty="0">
              <a:solidFill>
                <a:srgbClr val="657B83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2462191" y="1615677"/>
            <a:ext cx="4374381" cy="1754326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reduce(a, f, x)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(arguments.length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===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$reduce(a, f, x);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$reduce(a,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f, a[</a:t>
            </a:r>
            <a:r>
              <a:rPr lang="en-US" dirty="0" smtClean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1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92247" y="5714051"/>
            <a:ext cx="8114269" cy="38856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reduce&lt;A&gt;(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a: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A[]</a:t>
            </a:r>
            <a:r>
              <a:rPr lang="en-US" baseline="30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f: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,A,idx&lt;a&gt;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 A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592247" y="4365010"/>
            <a:ext cx="8114269" cy="38856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reduce&lt;A,B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&gt;(a: A[], f: 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B,A,idx&lt;a&gt;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B, x: B):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alibri Light" panose="020F0302020204030204" pitchFamily="34" charset="0"/>
              </a:rPr>
              <a:t>Value Based Overloading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8404" y="3780235"/>
            <a:ext cx="78619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3200" dirty="0" smtClean="0">
                <a:solidFill>
                  <a:srgbClr val="657B83"/>
                </a:solidFill>
                <a:latin typeface="Calibri" panose="020F0502020204030204" pitchFamily="34" charset="0"/>
              </a:rPr>
              <a:t>Type when called with 3 values:</a:t>
            </a:r>
            <a:endParaRPr lang="en-US" sz="3200" dirty="0">
              <a:solidFill>
                <a:srgbClr val="657B83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8404" y="5129276"/>
            <a:ext cx="78619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3200" dirty="0" smtClean="0">
                <a:solidFill>
                  <a:srgbClr val="657B83"/>
                </a:solidFill>
                <a:latin typeface="Calibri" panose="020F0502020204030204" pitchFamily="34" charset="0"/>
              </a:rPr>
              <a:t>Type when called with 2 values:</a:t>
            </a:r>
            <a:endParaRPr lang="en-US" sz="3200" dirty="0">
              <a:solidFill>
                <a:srgbClr val="657B83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2462191" y="1615677"/>
            <a:ext cx="4374381" cy="1754326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reduce(a, f, x)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(arguments.length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===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$reduce(a, f, x);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$reduce(a,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f, a[</a:t>
            </a:r>
            <a:r>
              <a:rPr lang="en-US" dirty="0" smtClean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2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 rot="2487821">
            <a:off x="4561768" y="3562203"/>
            <a:ext cx="1587960" cy="1624549"/>
          </a:xfrm>
          <a:custGeom>
            <a:avLst/>
            <a:gdLst>
              <a:gd name="connsiteX0" fmla="*/ 0 w 1976437"/>
              <a:gd name="connsiteY0" fmla="*/ 0 h 1976437"/>
              <a:gd name="connsiteX1" fmla="*/ 1976437 w 1976437"/>
              <a:gd name="connsiteY1" fmla="*/ 0 h 1976437"/>
              <a:gd name="connsiteX2" fmla="*/ 1976437 w 1976437"/>
              <a:gd name="connsiteY2" fmla="*/ 1976437 h 1976437"/>
              <a:gd name="connsiteX3" fmla="*/ 0 w 1976437"/>
              <a:gd name="connsiteY3" fmla="*/ 1976437 h 1976437"/>
              <a:gd name="connsiteX4" fmla="*/ 0 w 1976437"/>
              <a:gd name="connsiteY4" fmla="*/ 0 h 1976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6437" h="1976437">
                <a:moveTo>
                  <a:pt x="0" y="0"/>
                </a:moveTo>
                <a:lnTo>
                  <a:pt x="1976437" y="0"/>
                </a:lnTo>
                <a:lnTo>
                  <a:pt x="1976437" y="1976437"/>
                </a:lnTo>
                <a:lnTo>
                  <a:pt x="0" y="19764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320" tIns="20320" rIns="20320" bIns="2032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kern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459022" y="1465239"/>
            <a:ext cx="2763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Type</a:t>
            </a:r>
            <a:r>
              <a:rPr lang="en-US" sz="3600" dirty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Analysis</a:t>
            </a:r>
            <a:endParaRPr lang="en-US" sz="36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91887" y="4636320"/>
            <a:ext cx="3545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7030A0"/>
                </a:solidFill>
                <a:latin typeface="Calibri" panose="020F0502020204030204" pitchFamily="34" charset="0"/>
              </a:rPr>
              <a:t>Value Analysis</a:t>
            </a:r>
          </a:p>
        </p:txBody>
      </p:sp>
      <p:grpSp>
        <p:nvGrpSpPr>
          <p:cNvPr id="24" name="Group 23"/>
          <p:cNvGrpSpPr/>
          <p:nvPr/>
        </p:nvGrpSpPr>
        <p:grpSpPr>
          <a:xfrm rot="3531893">
            <a:off x="1967732" y="1244599"/>
            <a:ext cx="5208535" cy="4067142"/>
            <a:chOff x="1967732" y="1395429"/>
            <a:chExt cx="5208535" cy="4067142"/>
          </a:xfrm>
        </p:grpSpPr>
        <p:sp>
          <p:nvSpPr>
            <p:cNvPr id="25" name="Freeform 24"/>
            <p:cNvSpPr/>
            <p:nvPr/>
          </p:nvSpPr>
          <p:spPr>
            <a:xfrm>
              <a:off x="5199830" y="2440781"/>
              <a:ext cx="1976437" cy="1976437"/>
            </a:xfrm>
            <a:custGeom>
              <a:avLst/>
              <a:gdLst>
                <a:gd name="connsiteX0" fmla="*/ 0 w 1976437"/>
                <a:gd name="connsiteY0" fmla="*/ 0 h 1976437"/>
                <a:gd name="connsiteX1" fmla="*/ 1976437 w 1976437"/>
                <a:gd name="connsiteY1" fmla="*/ 0 h 1976437"/>
                <a:gd name="connsiteX2" fmla="*/ 1976437 w 1976437"/>
                <a:gd name="connsiteY2" fmla="*/ 1976437 h 1976437"/>
                <a:gd name="connsiteX3" fmla="*/ 0 w 1976437"/>
                <a:gd name="connsiteY3" fmla="*/ 1976437 h 1976437"/>
                <a:gd name="connsiteX4" fmla="*/ 0 w 1976437"/>
                <a:gd name="connsiteY4" fmla="*/ 0 h 197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6437" h="1976437">
                  <a:moveTo>
                    <a:pt x="0" y="0"/>
                  </a:moveTo>
                  <a:lnTo>
                    <a:pt x="1976437" y="0"/>
                  </a:lnTo>
                  <a:lnTo>
                    <a:pt x="1976437" y="1976437"/>
                  </a:lnTo>
                  <a:lnTo>
                    <a:pt x="0" y="1976437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 dirty="0"/>
            </a:p>
          </p:txBody>
        </p:sp>
        <p:sp>
          <p:nvSpPr>
            <p:cNvPr id="26" name="Circular Arrow 25"/>
            <p:cNvSpPr/>
            <p:nvPr/>
          </p:nvSpPr>
          <p:spPr>
            <a:xfrm>
              <a:off x="2538428" y="1395429"/>
              <a:ext cx="4067142" cy="4067142"/>
            </a:xfrm>
            <a:prstGeom prst="circularArrow">
              <a:avLst>
                <a:gd name="adj1" fmla="val 9476"/>
                <a:gd name="adj2" fmla="val 684342"/>
                <a:gd name="adj3" fmla="val 7853762"/>
                <a:gd name="adj4" fmla="val 2261896"/>
                <a:gd name="adj5" fmla="val 11055"/>
              </a:avLst>
            </a:prstGeom>
            <a:ln>
              <a:noFill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Freeform 26"/>
            <p:cNvSpPr/>
            <p:nvPr/>
          </p:nvSpPr>
          <p:spPr>
            <a:xfrm>
              <a:off x="1967732" y="2440781"/>
              <a:ext cx="1976437" cy="1976437"/>
            </a:xfrm>
            <a:custGeom>
              <a:avLst/>
              <a:gdLst>
                <a:gd name="connsiteX0" fmla="*/ 0 w 1976437"/>
                <a:gd name="connsiteY0" fmla="*/ 0 h 1976437"/>
                <a:gd name="connsiteX1" fmla="*/ 1976437 w 1976437"/>
                <a:gd name="connsiteY1" fmla="*/ 0 h 1976437"/>
                <a:gd name="connsiteX2" fmla="*/ 1976437 w 1976437"/>
                <a:gd name="connsiteY2" fmla="*/ 1976437 h 1976437"/>
                <a:gd name="connsiteX3" fmla="*/ 0 w 1976437"/>
                <a:gd name="connsiteY3" fmla="*/ 1976437 h 1976437"/>
                <a:gd name="connsiteX4" fmla="*/ 0 w 1976437"/>
                <a:gd name="connsiteY4" fmla="*/ 0 h 197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6437" h="1976437">
                  <a:moveTo>
                    <a:pt x="0" y="0"/>
                  </a:moveTo>
                  <a:lnTo>
                    <a:pt x="1976437" y="0"/>
                  </a:lnTo>
                  <a:lnTo>
                    <a:pt x="1976437" y="1976437"/>
                  </a:lnTo>
                  <a:lnTo>
                    <a:pt x="0" y="1976437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 dirty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1465164" y="3798538"/>
            <a:ext cx="12362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i="1" dirty="0" smtClean="0">
                <a:solidFill>
                  <a:schemeClr val="bg2">
                    <a:lumMod val="50000"/>
                  </a:schemeClr>
                </a:solidFill>
              </a:rPr>
              <a:t>Needs</a:t>
            </a:r>
            <a:endParaRPr lang="en-US" sz="3200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 rot="3531893">
            <a:off x="2120132" y="2442351"/>
            <a:ext cx="5208535" cy="1976437"/>
            <a:chOff x="1967732" y="2440781"/>
            <a:chExt cx="5208535" cy="1976437"/>
          </a:xfrm>
        </p:grpSpPr>
        <p:sp>
          <p:nvSpPr>
            <p:cNvPr id="11" name="Freeform 10"/>
            <p:cNvSpPr/>
            <p:nvPr/>
          </p:nvSpPr>
          <p:spPr>
            <a:xfrm>
              <a:off x="5199830" y="2440781"/>
              <a:ext cx="1976437" cy="1976437"/>
            </a:xfrm>
            <a:custGeom>
              <a:avLst/>
              <a:gdLst>
                <a:gd name="connsiteX0" fmla="*/ 0 w 1976437"/>
                <a:gd name="connsiteY0" fmla="*/ 0 h 1976437"/>
                <a:gd name="connsiteX1" fmla="*/ 1976437 w 1976437"/>
                <a:gd name="connsiteY1" fmla="*/ 0 h 1976437"/>
                <a:gd name="connsiteX2" fmla="*/ 1976437 w 1976437"/>
                <a:gd name="connsiteY2" fmla="*/ 1976437 h 1976437"/>
                <a:gd name="connsiteX3" fmla="*/ 0 w 1976437"/>
                <a:gd name="connsiteY3" fmla="*/ 1976437 h 1976437"/>
                <a:gd name="connsiteX4" fmla="*/ 0 w 1976437"/>
                <a:gd name="connsiteY4" fmla="*/ 0 h 197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6437" h="1976437">
                  <a:moveTo>
                    <a:pt x="0" y="0"/>
                  </a:moveTo>
                  <a:lnTo>
                    <a:pt x="1976437" y="0"/>
                  </a:lnTo>
                  <a:lnTo>
                    <a:pt x="1976437" y="1976437"/>
                  </a:lnTo>
                  <a:lnTo>
                    <a:pt x="0" y="1976437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967732" y="2440781"/>
              <a:ext cx="1976437" cy="1976437"/>
            </a:xfrm>
            <a:custGeom>
              <a:avLst/>
              <a:gdLst>
                <a:gd name="connsiteX0" fmla="*/ 0 w 1976437"/>
                <a:gd name="connsiteY0" fmla="*/ 0 h 1976437"/>
                <a:gd name="connsiteX1" fmla="*/ 1976437 w 1976437"/>
                <a:gd name="connsiteY1" fmla="*/ 0 h 1976437"/>
                <a:gd name="connsiteX2" fmla="*/ 1976437 w 1976437"/>
                <a:gd name="connsiteY2" fmla="*/ 1976437 h 1976437"/>
                <a:gd name="connsiteX3" fmla="*/ 0 w 1976437"/>
                <a:gd name="connsiteY3" fmla="*/ 1976437 h 1976437"/>
                <a:gd name="connsiteX4" fmla="*/ 0 w 1976437"/>
                <a:gd name="connsiteY4" fmla="*/ 0 h 197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6437" h="1976437">
                  <a:moveTo>
                    <a:pt x="0" y="0"/>
                  </a:moveTo>
                  <a:lnTo>
                    <a:pt x="1976437" y="0"/>
                  </a:lnTo>
                  <a:lnTo>
                    <a:pt x="1976437" y="1976437"/>
                  </a:lnTo>
                  <a:lnTo>
                    <a:pt x="0" y="1976437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 dirty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7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 rot="2487821">
            <a:off x="4561768" y="3562203"/>
            <a:ext cx="1587960" cy="1624549"/>
          </a:xfrm>
          <a:custGeom>
            <a:avLst/>
            <a:gdLst>
              <a:gd name="connsiteX0" fmla="*/ 0 w 1976437"/>
              <a:gd name="connsiteY0" fmla="*/ 0 h 1976437"/>
              <a:gd name="connsiteX1" fmla="*/ 1976437 w 1976437"/>
              <a:gd name="connsiteY1" fmla="*/ 0 h 1976437"/>
              <a:gd name="connsiteX2" fmla="*/ 1976437 w 1976437"/>
              <a:gd name="connsiteY2" fmla="*/ 1976437 h 1976437"/>
              <a:gd name="connsiteX3" fmla="*/ 0 w 1976437"/>
              <a:gd name="connsiteY3" fmla="*/ 1976437 h 1976437"/>
              <a:gd name="connsiteX4" fmla="*/ 0 w 1976437"/>
              <a:gd name="connsiteY4" fmla="*/ 0 h 1976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6437" h="1976437">
                <a:moveTo>
                  <a:pt x="0" y="0"/>
                </a:moveTo>
                <a:lnTo>
                  <a:pt x="1976437" y="0"/>
                </a:lnTo>
                <a:lnTo>
                  <a:pt x="1976437" y="1976437"/>
                </a:lnTo>
                <a:lnTo>
                  <a:pt x="0" y="19764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320" tIns="20320" rIns="20320" bIns="2032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kern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459022" y="1465239"/>
            <a:ext cx="2763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Type</a:t>
            </a:r>
            <a:r>
              <a:rPr lang="en-US" sz="3600" dirty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Analysis</a:t>
            </a:r>
            <a:endParaRPr lang="en-US" sz="36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91887" y="4636320"/>
            <a:ext cx="3545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7030A0"/>
                </a:solidFill>
                <a:latin typeface="Calibri" panose="020F0502020204030204" pitchFamily="34" charset="0"/>
              </a:rPr>
              <a:t>Value Analysis</a:t>
            </a:r>
          </a:p>
        </p:txBody>
      </p:sp>
      <p:grpSp>
        <p:nvGrpSpPr>
          <p:cNvPr id="24" name="Group 23"/>
          <p:cNvGrpSpPr/>
          <p:nvPr/>
        </p:nvGrpSpPr>
        <p:grpSpPr>
          <a:xfrm rot="3531893">
            <a:off x="1967732" y="1244599"/>
            <a:ext cx="5208535" cy="4067142"/>
            <a:chOff x="1967732" y="1395429"/>
            <a:chExt cx="5208535" cy="4067142"/>
          </a:xfrm>
        </p:grpSpPr>
        <p:sp>
          <p:nvSpPr>
            <p:cNvPr id="25" name="Freeform 24"/>
            <p:cNvSpPr/>
            <p:nvPr/>
          </p:nvSpPr>
          <p:spPr>
            <a:xfrm>
              <a:off x="5199830" y="2440781"/>
              <a:ext cx="1976437" cy="1976437"/>
            </a:xfrm>
            <a:custGeom>
              <a:avLst/>
              <a:gdLst>
                <a:gd name="connsiteX0" fmla="*/ 0 w 1976437"/>
                <a:gd name="connsiteY0" fmla="*/ 0 h 1976437"/>
                <a:gd name="connsiteX1" fmla="*/ 1976437 w 1976437"/>
                <a:gd name="connsiteY1" fmla="*/ 0 h 1976437"/>
                <a:gd name="connsiteX2" fmla="*/ 1976437 w 1976437"/>
                <a:gd name="connsiteY2" fmla="*/ 1976437 h 1976437"/>
                <a:gd name="connsiteX3" fmla="*/ 0 w 1976437"/>
                <a:gd name="connsiteY3" fmla="*/ 1976437 h 1976437"/>
                <a:gd name="connsiteX4" fmla="*/ 0 w 1976437"/>
                <a:gd name="connsiteY4" fmla="*/ 0 h 197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6437" h="1976437">
                  <a:moveTo>
                    <a:pt x="0" y="0"/>
                  </a:moveTo>
                  <a:lnTo>
                    <a:pt x="1976437" y="0"/>
                  </a:lnTo>
                  <a:lnTo>
                    <a:pt x="1976437" y="1976437"/>
                  </a:lnTo>
                  <a:lnTo>
                    <a:pt x="0" y="1976437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 dirty="0"/>
            </a:p>
          </p:txBody>
        </p:sp>
        <p:sp>
          <p:nvSpPr>
            <p:cNvPr id="26" name="Circular Arrow 25"/>
            <p:cNvSpPr/>
            <p:nvPr/>
          </p:nvSpPr>
          <p:spPr>
            <a:xfrm>
              <a:off x="2538428" y="1395429"/>
              <a:ext cx="4067142" cy="4067142"/>
            </a:xfrm>
            <a:prstGeom prst="circularArrow">
              <a:avLst>
                <a:gd name="adj1" fmla="val 9476"/>
                <a:gd name="adj2" fmla="val 684342"/>
                <a:gd name="adj3" fmla="val 7853762"/>
                <a:gd name="adj4" fmla="val 2261896"/>
                <a:gd name="adj5" fmla="val 11055"/>
              </a:avLst>
            </a:prstGeom>
            <a:ln>
              <a:noFill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Freeform 26"/>
            <p:cNvSpPr/>
            <p:nvPr/>
          </p:nvSpPr>
          <p:spPr>
            <a:xfrm>
              <a:off x="1967732" y="2440781"/>
              <a:ext cx="1976437" cy="1976437"/>
            </a:xfrm>
            <a:custGeom>
              <a:avLst/>
              <a:gdLst>
                <a:gd name="connsiteX0" fmla="*/ 0 w 1976437"/>
                <a:gd name="connsiteY0" fmla="*/ 0 h 1976437"/>
                <a:gd name="connsiteX1" fmla="*/ 1976437 w 1976437"/>
                <a:gd name="connsiteY1" fmla="*/ 0 h 1976437"/>
                <a:gd name="connsiteX2" fmla="*/ 1976437 w 1976437"/>
                <a:gd name="connsiteY2" fmla="*/ 1976437 h 1976437"/>
                <a:gd name="connsiteX3" fmla="*/ 0 w 1976437"/>
                <a:gd name="connsiteY3" fmla="*/ 1976437 h 1976437"/>
                <a:gd name="connsiteX4" fmla="*/ 0 w 1976437"/>
                <a:gd name="connsiteY4" fmla="*/ 0 h 197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6437" h="1976437">
                  <a:moveTo>
                    <a:pt x="0" y="0"/>
                  </a:moveTo>
                  <a:lnTo>
                    <a:pt x="1976437" y="0"/>
                  </a:lnTo>
                  <a:lnTo>
                    <a:pt x="1976437" y="1976437"/>
                  </a:lnTo>
                  <a:lnTo>
                    <a:pt x="0" y="1976437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 dirty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1465164" y="3798538"/>
            <a:ext cx="12362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i="1" dirty="0" smtClean="0">
                <a:solidFill>
                  <a:schemeClr val="bg2">
                    <a:lumMod val="50000"/>
                  </a:schemeClr>
                </a:solidFill>
              </a:rPr>
              <a:t>Needs</a:t>
            </a:r>
            <a:endParaRPr lang="en-US" sz="3200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 rot="3531893">
            <a:off x="2120132" y="1396999"/>
            <a:ext cx="5208535" cy="4067142"/>
            <a:chOff x="1967732" y="1395429"/>
            <a:chExt cx="5208535" cy="4067142"/>
          </a:xfrm>
        </p:grpSpPr>
        <p:sp>
          <p:nvSpPr>
            <p:cNvPr id="11" name="Freeform 10"/>
            <p:cNvSpPr/>
            <p:nvPr/>
          </p:nvSpPr>
          <p:spPr>
            <a:xfrm>
              <a:off x="5199830" y="2440781"/>
              <a:ext cx="1976437" cy="1976437"/>
            </a:xfrm>
            <a:custGeom>
              <a:avLst/>
              <a:gdLst>
                <a:gd name="connsiteX0" fmla="*/ 0 w 1976437"/>
                <a:gd name="connsiteY0" fmla="*/ 0 h 1976437"/>
                <a:gd name="connsiteX1" fmla="*/ 1976437 w 1976437"/>
                <a:gd name="connsiteY1" fmla="*/ 0 h 1976437"/>
                <a:gd name="connsiteX2" fmla="*/ 1976437 w 1976437"/>
                <a:gd name="connsiteY2" fmla="*/ 1976437 h 1976437"/>
                <a:gd name="connsiteX3" fmla="*/ 0 w 1976437"/>
                <a:gd name="connsiteY3" fmla="*/ 1976437 h 1976437"/>
                <a:gd name="connsiteX4" fmla="*/ 0 w 1976437"/>
                <a:gd name="connsiteY4" fmla="*/ 0 h 197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6437" h="1976437">
                  <a:moveTo>
                    <a:pt x="0" y="0"/>
                  </a:moveTo>
                  <a:lnTo>
                    <a:pt x="1976437" y="0"/>
                  </a:lnTo>
                  <a:lnTo>
                    <a:pt x="1976437" y="1976437"/>
                  </a:lnTo>
                  <a:lnTo>
                    <a:pt x="0" y="1976437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967732" y="2440781"/>
              <a:ext cx="1976437" cy="1976437"/>
            </a:xfrm>
            <a:custGeom>
              <a:avLst/>
              <a:gdLst>
                <a:gd name="connsiteX0" fmla="*/ 0 w 1976437"/>
                <a:gd name="connsiteY0" fmla="*/ 0 h 1976437"/>
                <a:gd name="connsiteX1" fmla="*/ 1976437 w 1976437"/>
                <a:gd name="connsiteY1" fmla="*/ 0 h 1976437"/>
                <a:gd name="connsiteX2" fmla="*/ 1976437 w 1976437"/>
                <a:gd name="connsiteY2" fmla="*/ 1976437 h 1976437"/>
                <a:gd name="connsiteX3" fmla="*/ 0 w 1976437"/>
                <a:gd name="connsiteY3" fmla="*/ 1976437 h 1976437"/>
                <a:gd name="connsiteX4" fmla="*/ 0 w 1976437"/>
                <a:gd name="connsiteY4" fmla="*/ 0 h 197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6437" h="1976437">
                  <a:moveTo>
                    <a:pt x="0" y="0"/>
                  </a:moveTo>
                  <a:lnTo>
                    <a:pt x="1976437" y="0"/>
                  </a:lnTo>
                  <a:lnTo>
                    <a:pt x="1976437" y="1976437"/>
                  </a:lnTo>
                  <a:lnTo>
                    <a:pt x="0" y="1976437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 dirty="0"/>
            </a:p>
          </p:txBody>
        </p:sp>
        <p:sp>
          <p:nvSpPr>
            <p:cNvPr id="14" name="Circular Arrow 13"/>
            <p:cNvSpPr/>
            <p:nvPr/>
          </p:nvSpPr>
          <p:spPr>
            <a:xfrm>
              <a:off x="2538428" y="1395429"/>
              <a:ext cx="4067142" cy="4067142"/>
            </a:xfrm>
            <a:prstGeom prst="circularArrow">
              <a:avLst>
                <a:gd name="adj1" fmla="val 9476"/>
                <a:gd name="adj2" fmla="val 684342"/>
                <a:gd name="adj3" fmla="val 18653762"/>
                <a:gd name="adj4" fmla="val 13061896"/>
                <a:gd name="adj5" fmla="val 11055"/>
              </a:avLst>
            </a:prstGeom>
            <a:ln>
              <a:noFill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5" name="Rectangle 14"/>
          <p:cNvSpPr/>
          <p:nvPr/>
        </p:nvSpPr>
        <p:spPr>
          <a:xfrm>
            <a:off x="6488581" y="2084590"/>
            <a:ext cx="12362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i="1" dirty="0" smtClean="0">
                <a:solidFill>
                  <a:schemeClr val="bg2">
                    <a:lumMod val="50000"/>
                  </a:schemeClr>
                </a:solidFill>
              </a:rPr>
              <a:t>Needs</a:t>
            </a:r>
            <a:endParaRPr lang="en-US" sz="3200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 rot="2487821">
            <a:off x="4561768" y="3562203"/>
            <a:ext cx="1587960" cy="1624549"/>
          </a:xfrm>
          <a:custGeom>
            <a:avLst/>
            <a:gdLst>
              <a:gd name="connsiteX0" fmla="*/ 0 w 1976437"/>
              <a:gd name="connsiteY0" fmla="*/ 0 h 1976437"/>
              <a:gd name="connsiteX1" fmla="*/ 1976437 w 1976437"/>
              <a:gd name="connsiteY1" fmla="*/ 0 h 1976437"/>
              <a:gd name="connsiteX2" fmla="*/ 1976437 w 1976437"/>
              <a:gd name="connsiteY2" fmla="*/ 1976437 h 1976437"/>
              <a:gd name="connsiteX3" fmla="*/ 0 w 1976437"/>
              <a:gd name="connsiteY3" fmla="*/ 1976437 h 1976437"/>
              <a:gd name="connsiteX4" fmla="*/ 0 w 1976437"/>
              <a:gd name="connsiteY4" fmla="*/ 0 h 1976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6437" h="1976437">
                <a:moveTo>
                  <a:pt x="0" y="0"/>
                </a:moveTo>
                <a:lnTo>
                  <a:pt x="1976437" y="0"/>
                </a:lnTo>
                <a:lnTo>
                  <a:pt x="1976437" y="1976437"/>
                </a:lnTo>
                <a:lnTo>
                  <a:pt x="0" y="19764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320" tIns="20320" rIns="20320" bIns="2032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kern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459022" y="1465239"/>
            <a:ext cx="2763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Type</a:t>
            </a:r>
            <a:r>
              <a:rPr lang="en-US" sz="3600" dirty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Analysis</a:t>
            </a:r>
            <a:endParaRPr lang="en-US" sz="36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91887" y="4636320"/>
            <a:ext cx="3545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7030A0"/>
                </a:solidFill>
                <a:latin typeface="Calibri" panose="020F0502020204030204" pitchFamily="34" charset="0"/>
              </a:rPr>
              <a:t>Value Analysis</a:t>
            </a:r>
          </a:p>
        </p:txBody>
      </p:sp>
      <p:grpSp>
        <p:nvGrpSpPr>
          <p:cNvPr id="24" name="Group 23"/>
          <p:cNvGrpSpPr/>
          <p:nvPr/>
        </p:nvGrpSpPr>
        <p:grpSpPr>
          <a:xfrm rot="3531893">
            <a:off x="1967732" y="1244599"/>
            <a:ext cx="5208535" cy="4067142"/>
            <a:chOff x="1967732" y="1395429"/>
            <a:chExt cx="5208535" cy="4067142"/>
          </a:xfrm>
        </p:grpSpPr>
        <p:sp>
          <p:nvSpPr>
            <p:cNvPr id="25" name="Freeform 24"/>
            <p:cNvSpPr/>
            <p:nvPr/>
          </p:nvSpPr>
          <p:spPr>
            <a:xfrm>
              <a:off x="5199830" y="2440781"/>
              <a:ext cx="1976437" cy="1976437"/>
            </a:xfrm>
            <a:custGeom>
              <a:avLst/>
              <a:gdLst>
                <a:gd name="connsiteX0" fmla="*/ 0 w 1976437"/>
                <a:gd name="connsiteY0" fmla="*/ 0 h 1976437"/>
                <a:gd name="connsiteX1" fmla="*/ 1976437 w 1976437"/>
                <a:gd name="connsiteY1" fmla="*/ 0 h 1976437"/>
                <a:gd name="connsiteX2" fmla="*/ 1976437 w 1976437"/>
                <a:gd name="connsiteY2" fmla="*/ 1976437 h 1976437"/>
                <a:gd name="connsiteX3" fmla="*/ 0 w 1976437"/>
                <a:gd name="connsiteY3" fmla="*/ 1976437 h 1976437"/>
                <a:gd name="connsiteX4" fmla="*/ 0 w 1976437"/>
                <a:gd name="connsiteY4" fmla="*/ 0 h 197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6437" h="1976437">
                  <a:moveTo>
                    <a:pt x="0" y="0"/>
                  </a:moveTo>
                  <a:lnTo>
                    <a:pt x="1976437" y="0"/>
                  </a:lnTo>
                  <a:lnTo>
                    <a:pt x="1976437" y="1976437"/>
                  </a:lnTo>
                  <a:lnTo>
                    <a:pt x="0" y="1976437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 dirty="0"/>
            </a:p>
          </p:txBody>
        </p:sp>
        <p:sp>
          <p:nvSpPr>
            <p:cNvPr id="26" name="Circular Arrow 25"/>
            <p:cNvSpPr/>
            <p:nvPr/>
          </p:nvSpPr>
          <p:spPr>
            <a:xfrm>
              <a:off x="2538428" y="1395429"/>
              <a:ext cx="4067142" cy="4067142"/>
            </a:xfrm>
            <a:prstGeom prst="circularArrow">
              <a:avLst>
                <a:gd name="adj1" fmla="val 9476"/>
                <a:gd name="adj2" fmla="val 684342"/>
                <a:gd name="adj3" fmla="val 7853762"/>
                <a:gd name="adj4" fmla="val 2261896"/>
                <a:gd name="adj5" fmla="val 11055"/>
              </a:avLst>
            </a:prstGeom>
            <a:ln>
              <a:noFill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Freeform 26"/>
            <p:cNvSpPr/>
            <p:nvPr/>
          </p:nvSpPr>
          <p:spPr>
            <a:xfrm>
              <a:off x="1967732" y="2440781"/>
              <a:ext cx="1976437" cy="1976437"/>
            </a:xfrm>
            <a:custGeom>
              <a:avLst/>
              <a:gdLst>
                <a:gd name="connsiteX0" fmla="*/ 0 w 1976437"/>
                <a:gd name="connsiteY0" fmla="*/ 0 h 1976437"/>
                <a:gd name="connsiteX1" fmla="*/ 1976437 w 1976437"/>
                <a:gd name="connsiteY1" fmla="*/ 0 h 1976437"/>
                <a:gd name="connsiteX2" fmla="*/ 1976437 w 1976437"/>
                <a:gd name="connsiteY2" fmla="*/ 1976437 h 1976437"/>
                <a:gd name="connsiteX3" fmla="*/ 0 w 1976437"/>
                <a:gd name="connsiteY3" fmla="*/ 1976437 h 1976437"/>
                <a:gd name="connsiteX4" fmla="*/ 0 w 1976437"/>
                <a:gd name="connsiteY4" fmla="*/ 0 h 197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6437" h="1976437">
                  <a:moveTo>
                    <a:pt x="0" y="0"/>
                  </a:moveTo>
                  <a:lnTo>
                    <a:pt x="1976437" y="0"/>
                  </a:lnTo>
                  <a:lnTo>
                    <a:pt x="1976437" y="1976437"/>
                  </a:lnTo>
                  <a:lnTo>
                    <a:pt x="0" y="1976437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 dirty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1465164" y="3798538"/>
            <a:ext cx="12362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i="1" dirty="0" smtClean="0">
                <a:solidFill>
                  <a:schemeClr val="bg2">
                    <a:lumMod val="50000"/>
                  </a:schemeClr>
                </a:solidFill>
              </a:rPr>
              <a:t>Needs</a:t>
            </a:r>
            <a:endParaRPr lang="en-US" sz="3200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 rot="3531893">
            <a:off x="2120132" y="1396999"/>
            <a:ext cx="5208535" cy="4067142"/>
            <a:chOff x="1967732" y="1395429"/>
            <a:chExt cx="5208535" cy="4067142"/>
          </a:xfrm>
        </p:grpSpPr>
        <p:sp>
          <p:nvSpPr>
            <p:cNvPr id="11" name="Freeform 10"/>
            <p:cNvSpPr/>
            <p:nvPr/>
          </p:nvSpPr>
          <p:spPr>
            <a:xfrm>
              <a:off x="5199830" y="2440781"/>
              <a:ext cx="1976437" cy="1976437"/>
            </a:xfrm>
            <a:custGeom>
              <a:avLst/>
              <a:gdLst>
                <a:gd name="connsiteX0" fmla="*/ 0 w 1976437"/>
                <a:gd name="connsiteY0" fmla="*/ 0 h 1976437"/>
                <a:gd name="connsiteX1" fmla="*/ 1976437 w 1976437"/>
                <a:gd name="connsiteY1" fmla="*/ 0 h 1976437"/>
                <a:gd name="connsiteX2" fmla="*/ 1976437 w 1976437"/>
                <a:gd name="connsiteY2" fmla="*/ 1976437 h 1976437"/>
                <a:gd name="connsiteX3" fmla="*/ 0 w 1976437"/>
                <a:gd name="connsiteY3" fmla="*/ 1976437 h 1976437"/>
                <a:gd name="connsiteX4" fmla="*/ 0 w 1976437"/>
                <a:gd name="connsiteY4" fmla="*/ 0 h 197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6437" h="1976437">
                  <a:moveTo>
                    <a:pt x="0" y="0"/>
                  </a:moveTo>
                  <a:lnTo>
                    <a:pt x="1976437" y="0"/>
                  </a:lnTo>
                  <a:lnTo>
                    <a:pt x="1976437" y="1976437"/>
                  </a:lnTo>
                  <a:lnTo>
                    <a:pt x="0" y="1976437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967732" y="2440781"/>
              <a:ext cx="1976437" cy="1976437"/>
            </a:xfrm>
            <a:custGeom>
              <a:avLst/>
              <a:gdLst>
                <a:gd name="connsiteX0" fmla="*/ 0 w 1976437"/>
                <a:gd name="connsiteY0" fmla="*/ 0 h 1976437"/>
                <a:gd name="connsiteX1" fmla="*/ 1976437 w 1976437"/>
                <a:gd name="connsiteY1" fmla="*/ 0 h 1976437"/>
                <a:gd name="connsiteX2" fmla="*/ 1976437 w 1976437"/>
                <a:gd name="connsiteY2" fmla="*/ 1976437 h 1976437"/>
                <a:gd name="connsiteX3" fmla="*/ 0 w 1976437"/>
                <a:gd name="connsiteY3" fmla="*/ 1976437 h 1976437"/>
                <a:gd name="connsiteX4" fmla="*/ 0 w 1976437"/>
                <a:gd name="connsiteY4" fmla="*/ 0 h 197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6437" h="1976437">
                  <a:moveTo>
                    <a:pt x="0" y="0"/>
                  </a:moveTo>
                  <a:lnTo>
                    <a:pt x="1976437" y="0"/>
                  </a:lnTo>
                  <a:lnTo>
                    <a:pt x="1976437" y="1976437"/>
                  </a:lnTo>
                  <a:lnTo>
                    <a:pt x="0" y="1976437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 dirty="0"/>
            </a:p>
          </p:txBody>
        </p:sp>
        <p:sp>
          <p:nvSpPr>
            <p:cNvPr id="14" name="Circular Arrow 13"/>
            <p:cNvSpPr/>
            <p:nvPr/>
          </p:nvSpPr>
          <p:spPr>
            <a:xfrm>
              <a:off x="2538428" y="1395429"/>
              <a:ext cx="4067142" cy="4067142"/>
            </a:xfrm>
            <a:prstGeom prst="circularArrow">
              <a:avLst>
                <a:gd name="adj1" fmla="val 9476"/>
                <a:gd name="adj2" fmla="val 684342"/>
                <a:gd name="adj3" fmla="val 18653762"/>
                <a:gd name="adj4" fmla="val 13061896"/>
                <a:gd name="adj5" fmla="val 11055"/>
              </a:avLst>
            </a:prstGeom>
            <a:ln>
              <a:noFill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5" name="Rectangle 14"/>
          <p:cNvSpPr/>
          <p:nvPr/>
        </p:nvSpPr>
        <p:spPr>
          <a:xfrm>
            <a:off x="6488581" y="2084590"/>
            <a:ext cx="12362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i="1" dirty="0" smtClean="0">
                <a:solidFill>
                  <a:schemeClr val="bg2">
                    <a:lumMod val="50000"/>
                  </a:schemeClr>
                </a:solidFill>
              </a:rPr>
              <a:t>Needs</a:t>
            </a:r>
            <a:endParaRPr lang="en-US" sz="3200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79780" y="2977587"/>
            <a:ext cx="6320082" cy="851297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Circular Dependency</a:t>
            </a:r>
            <a:endParaRPr lang="en-US" sz="44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3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 rot="2487821">
            <a:off x="4561768" y="3562203"/>
            <a:ext cx="1587960" cy="1624549"/>
          </a:xfrm>
          <a:custGeom>
            <a:avLst/>
            <a:gdLst>
              <a:gd name="connsiteX0" fmla="*/ 0 w 1976437"/>
              <a:gd name="connsiteY0" fmla="*/ 0 h 1976437"/>
              <a:gd name="connsiteX1" fmla="*/ 1976437 w 1976437"/>
              <a:gd name="connsiteY1" fmla="*/ 0 h 1976437"/>
              <a:gd name="connsiteX2" fmla="*/ 1976437 w 1976437"/>
              <a:gd name="connsiteY2" fmla="*/ 1976437 h 1976437"/>
              <a:gd name="connsiteX3" fmla="*/ 0 w 1976437"/>
              <a:gd name="connsiteY3" fmla="*/ 1976437 h 1976437"/>
              <a:gd name="connsiteX4" fmla="*/ 0 w 1976437"/>
              <a:gd name="connsiteY4" fmla="*/ 0 h 1976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6437" h="1976437">
                <a:moveTo>
                  <a:pt x="0" y="0"/>
                </a:moveTo>
                <a:lnTo>
                  <a:pt x="1976437" y="0"/>
                </a:lnTo>
                <a:lnTo>
                  <a:pt x="1976437" y="1976437"/>
                </a:lnTo>
                <a:lnTo>
                  <a:pt x="0" y="19764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320" tIns="20320" rIns="20320" bIns="2032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kern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459022" y="1465239"/>
            <a:ext cx="2763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Type</a:t>
            </a:r>
            <a:r>
              <a:rPr lang="en-US" sz="3600" dirty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Analysis</a:t>
            </a:r>
            <a:endParaRPr lang="en-US" sz="36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91887" y="4636320"/>
            <a:ext cx="3545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7030A0"/>
                </a:solidFill>
                <a:latin typeface="Calibri" panose="020F0502020204030204" pitchFamily="34" charset="0"/>
              </a:rPr>
              <a:t>Value Analysis</a:t>
            </a:r>
          </a:p>
        </p:txBody>
      </p:sp>
      <p:grpSp>
        <p:nvGrpSpPr>
          <p:cNvPr id="24" name="Group 23"/>
          <p:cNvGrpSpPr/>
          <p:nvPr/>
        </p:nvGrpSpPr>
        <p:grpSpPr>
          <a:xfrm rot="3531893">
            <a:off x="1967732" y="1244599"/>
            <a:ext cx="5208535" cy="4067142"/>
            <a:chOff x="1967732" y="1395429"/>
            <a:chExt cx="5208535" cy="4067142"/>
          </a:xfrm>
        </p:grpSpPr>
        <p:sp>
          <p:nvSpPr>
            <p:cNvPr id="25" name="Freeform 24"/>
            <p:cNvSpPr/>
            <p:nvPr/>
          </p:nvSpPr>
          <p:spPr>
            <a:xfrm>
              <a:off x="5199830" y="2440781"/>
              <a:ext cx="1976437" cy="1976437"/>
            </a:xfrm>
            <a:custGeom>
              <a:avLst/>
              <a:gdLst>
                <a:gd name="connsiteX0" fmla="*/ 0 w 1976437"/>
                <a:gd name="connsiteY0" fmla="*/ 0 h 1976437"/>
                <a:gd name="connsiteX1" fmla="*/ 1976437 w 1976437"/>
                <a:gd name="connsiteY1" fmla="*/ 0 h 1976437"/>
                <a:gd name="connsiteX2" fmla="*/ 1976437 w 1976437"/>
                <a:gd name="connsiteY2" fmla="*/ 1976437 h 1976437"/>
                <a:gd name="connsiteX3" fmla="*/ 0 w 1976437"/>
                <a:gd name="connsiteY3" fmla="*/ 1976437 h 1976437"/>
                <a:gd name="connsiteX4" fmla="*/ 0 w 1976437"/>
                <a:gd name="connsiteY4" fmla="*/ 0 h 197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6437" h="1976437">
                  <a:moveTo>
                    <a:pt x="0" y="0"/>
                  </a:moveTo>
                  <a:lnTo>
                    <a:pt x="1976437" y="0"/>
                  </a:lnTo>
                  <a:lnTo>
                    <a:pt x="1976437" y="1976437"/>
                  </a:lnTo>
                  <a:lnTo>
                    <a:pt x="0" y="1976437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 dirty="0"/>
            </a:p>
          </p:txBody>
        </p:sp>
        <p:sp>
          <p:nvSpPr>
            <p:cNvPr id="26" name="Circular Arrow 25"/>
            <p:cNvSpPr/>
            <p:nvPr/>
          </p:nvSpPr>
          <p:spPr>
            <a:xfrm>
              <a:off x="2538428" y="1395429"/>
              <a:ext cx="4067142" cy="4067142"/>
            </a:xfrm>
            <a:prstGeom prst="circularArrow">
              <a:avLst>
                <a:gd name="adj1" fmla="val 9476"/>
                <a:gd name="adj2" fmla="val 684342"/>
                <a:gd name="adj3" fmla="val 7853762"/>
                <a:gd name="adj4" fmla="val 2261896"/>
                <a:gd name="adj5" fmla="val 11055"/>
              </a:avLst>
            </a:prstGeom>
            <a:ln>
              <a:noFill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Freeform 26"/>
            <p:cNvSpPr/>
            <p:nvPr/>
          </p:nvSpPr>
          <p:spPr>
            <a:xfrm>
              <a:off x="1967732" y="2440781"/>
              <a:ext cx="1976437" cy="1976437"/>
            </a:xfrm>
            <a:custGeom>
              <a:avLst/>
              <a:gdLst>
                <a:gd name="connsiteX0" fmla="*/ 0 w 1976437"/>
                <a:gd name="connsiteY0" fmla="*/ 0 h 1976437"/>
                <a:gd name="connsiteX1" fmla="*/ 1976437 w 1976437"/>
                <a:gd name="connsiteY1" fmla="*/ 0 h 1976437"/>
                <a:gd name="connsiteX2" fmla="*/ 1976437 w 1976437"/>
                <a:gd name="connsiteY2" fmla="*/ 1976437 h 1976437"/>
                <a:gd name="connsiteX3" fmla="*/ 0 w 1976437"/>
                <a:gd name="connsiteY3" fmla="*/ 1976437 h 1976437"/>
                <a:gd name="connsiteX4" fmla="*/ 0 w 1976437"/>
                <a:gd name="connsiteY4" fmla="*/ 0 h 197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6437" h="1976437">
                  <a:moveTo>
                    <a:pt x="0" y="0"/>
                  </a:moveTo>
                  <a:lnTo>
                    <a:pt x="1976437" y="0"/>
                  </a:lnTo>
                  <a:lnTo>
                    <a:pt x="1976437" y="1976437"/>
                  </a:lnTo>
                  <a:lnTo>
                    <a:pt x="0" y="1976437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 dirty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1465164" y="3798538"/>
            <a:ext cx="12362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i="1" dirty="0" smtClean="0">
                <a:solidFill>
                  <a:schemeClr val="bg2">
                    <a:lumMod val="50000"/>
                  </a:schemeClr>
                </a:solidFill>
              </a:rPr>
              <a:t>Needs</a:t>
            </a:r>
            <a:endParaRPr lang="en-US" sz="3200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 rot="3531893">
            <a:off x="2120132" y="1396999"/>
            <a:ext cx="5208535" cy="4067142"/>
            <a:chOff x="1967732" y="1395429"/>
            <a:chExt cx="5208535" cy="4067142"/>
          </a:xfrm>
        </p:grpSpPr>
        <p:sp>
          <p:nvSpPr>
            <p:cNvPr id="11" name="Freeform 10"/>
            <p:cNvSpPr/>
            <p:nvPr/>
          </p:nvSpPr>
          <p:spPr>
            <a:xfrm>
              <a:off x="5199830" y="2440781"/>
              <a:ext cx="1976437" cy="1976437"/>
            </a:xfrm>
            <a:custGeom>
              <a:avLst/>
              <a:gdLst>
                <a:gd name="connsiteX0" fmla="*/ 0 w 1976437"/>
                <a:gd name="connsiteY0" fmla="*/ 0 h 1976437"/>
                <a:gd name="connsiteX1" fmla="*/ 1976437 w 1976437"/>
                <a:gd name="connsiteY1" fmla="*/ 0 h 1976437"/>
                <a:gd name="connsiteX2" fmla="*/ 1976437 w 1976437"/>
                <a:gd name="connsiteY2" fmla="*/ 1976437 h 1976437"/>
                <a:gd name="connsiteX3" fmla="*/ 0 w 1976437"/>
                <a:gd name="connsiteY3" fmla="*/ 1976437 h 1976437"/>
                <a:gd name="connsiteX4" fmla="*/ 0 w 1976437"/>
                <a:gd name="connsiteY4" fmla="*/ 0 h 197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6437" h="1976437">
                  <a:moveTo>
                    <a:pt x="0" y="0"/>
                  </a:moveTo>
                  <a:lnTo>
                    <a:pt x="1976437" y="0"/>
                  </a:lnTo>
                  <a:lnTo>
                    <a:pt x="1976437" y="1976437"/>
                  </a:lnTo>
                  <a:lnTo>
                    <a:pt x="0" y="1976437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967732" y="2440781"/>
              <a:ext cx="1976437" cy="1976437"/>
            </a:xfrm>
            <a:custGeom>
              <a:avLst/>
              <a:gdLst>
                <a:gd name="connsiteX0" fmla="*/ 0 w 1976437"/>
                <a:gd name="connsiteY0" fmla="*/ 0 h 1976437"/>
                <a:gd name="connsiteX1" fmla="*/ 1976437 w 1976437"/>
                <a:gd name="connsiteY1" fmla="*/ 0 h 1976437"/>
                <a:gd name="connsiteX2" fmla="*/ 1976437 w 1976437"/>
                <a:gd name="connsiteY2" fmla="*/ 1976437 h 1976437"/>
                <a:gd name="connsiteX3" fmla="*/ 0 w 1976437"/>
                <a:gd name="connsiteY3" fmla="*/ 1976437 h 1976437"/>
                <a:gd name="connsiteX4" fmla="*/ 0 w 1976437"/>
                <a:gd name="connsiteY4" fmla="*/ 0 h 197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6437" h="1976437">
                  <a:moveTo>
                    <a:pt x="0" y="0"/>
                  </a:moveTo>
                  <a:lnTo>
                    <a:pt x="1976437" y="0"/>
                  </a:lnTo>
                  <a:lnTo>
                    <a:pt x="1976437" y="1976437"/>
                  </a:lnTo>
                  <a:lnTo>
                    <a:pt x="0" y="1976437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 dirty="0"/>
            </a:p>
          </p:txBody>
        </p:sp>
        <p:sp>
          <p:nvSpPr>
            <p:cNvPr id="14" name="Circular Arrow 13"/>
            <p:cNvSpPr/>
            <p:nvPr/>
          </p:nvSpPr>
          <p:spPr>
            <a:xfrm>
              <a:off x="2538428" y="1395429"/>
              <a:ext cx="4067142" cy="4067142"/>
            </a:xfrm>
            <a:prstGeom prst="circularArrow">
              <a:avLst>
                <a:gd name="adj1" fmla="val 9476"/>
                <a:gd name="adj2" fmla="val 684342"/>
                <a:gd name="adj3" fmla="val 18653762"/>
                <a:gd name="adj4" fmla="val 13061896"/>
                <a:gd name="adj5" fmla="val 11055"/>
              </a:avLst>
            </a:prstGeom>
            <a:ln>
              <a:noFill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5" name="Rectangle 14"/>
          <p:cNvSpPr/>
          <p:nvPr/>
        </p:nvSpPr>
        <p:spPr>
          <a:xfrm>
            <a:off x="6488581" y="2084590"/>
            <a:ext cx="12362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i="1" dirty="0" smtClean="0">
                <a:solidFill>
                  <a:schemeClr val="bg2">
                    <a:lumMod val="50000"/>
                  </a:schemeClr>
                </a:solidFill>
              </a:rPr>
              <a:t>Needs</a:t>
            </a:r>
            <a:endParaRPr lang="en-US" sz="3200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79780" y="2977586"/>
            <a:ext cx="6320082" cy="851297"/>
          </a:xfrm>
          <a:prstGeom prst="roundRect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Two-Phased Typing</a:t>
            </a:r>
            <a:endParaRPr lang="en-US" sz="4400" b="1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0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835"/>
            <a:ext cx="7886700" cy="458628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Goal: Static Verification of Scripting Languages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Approach: Refinement Types</a:t>
            </a:r>
            <a:endParaRPr lang="en-US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Problem: </a:t>
            </a:r>
            <a:r>
              <a:rPr lang="en-US" dirty="0" smtClean="0"/>
              <a:t>Overloading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b="1" dirty="0" smtClean="0"/>
              <a:t>Solution: Two-Phased Typing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8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86994" y="1594016"/>
            <a:ext cx="3570011" cy="1355499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negate(flag, x) { </a:t>
            </a: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555555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x;</a:t>
            </a: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555555"/>
                </a:solidFill>
                <a:latin typeface="Consolas" panose="020B0609020204030204" pitchFamily="49" charset="0"/>
              </a:rPr>
              <a:t>!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x;</a:t>
            </a: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alibri Light" panose="020F0302020204030204" pitchFamily="34" charset="0"/>
              </a:rPr>
              <a:t>Two-Phased Typing – Goal</a:t>
            </a:r>
            <a:endParaRPr lang="en-US" sz="4000" dirty="0">
              <a:latin typeface="Calibri Light" panose="020F03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57926" y="3271229"/>
            <a:ext cx="48281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(1) If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flag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≠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</a:t>
            </a:r>
            <a:r>
              <a:rPr lang="en-US" sz="2400" dirty="0" smtClean="0">
                <a:latin typeface="Calibri" panose="020F0502020204030204" pitchFamily="34" charset="0"/>
              </a:rPr>
              <a:t>then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x: number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</a:rPr>
              <a:t>(2) If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</a:t>
            </a:r>
            <a:r>
              <a:rPr lang="en-US" sz="2400" dirty="0" smtClean="0">
                <a:latin typeface="Calibri" panose="020F0502020204030204" pitchFamily="34" charset="0"/>
              </a:rPr>
              <a:t>then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x: boolean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86994" y="1594016"/>
            <a:ext cx="3570011" cy="1355499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negate(flag, x) { </a:t>
            </a: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555555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x;</a:t>
            </a: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555555"/>
                </a:solidFill>
                <a:latin typeface="Consolas" panose="020B0609020204030204" pitchFamily="49" charset="0"/>
              </a:rPr>
              <a:t>!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x;</a:t>
            </a: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alibri Light" panose="020F0302020204030204" pitchFamily="34" charset="0"/>
              </a:rPr>
              <a:t>Two-Phased Typing – Goal</a:t>
            </a:r>
            <a:endParaRPr lang="en-US" sz="4000" dirty="0">
              <a:latin typeface="Calibri Light" panose="020F03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57926" y="3271229"/>
            <a:ext cx="48281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(1) If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flag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≠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</a:t>
            </a:r>
            <a:r>
              <a:rPr lang="en-US" sz="2400" dirty="0" smtClean="0">
                <a:latin typeface="Calibri" panose="020F0502020204030204" pitchFamily="34" charset="0"/>
              </a:rPr>
              <a:t>then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x: number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</a:rPr>
              <a:t>(2) If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</a:t>
            </a:r>
            <a:r>
              <a:rPr lang="en-US" sz="2400" dirty="0" smtClean="0">
                <a:latin typeface="Calibri" panose="020F0502020204030204" pitchFamily="34" charset="0"/>
              </a:rPr>
              <a:t>then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x: boolean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42519" y="4364297"/>
            <a:ext cx="3858962" cy="1200329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negate(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i="1" dirty="0">
                <a:solidFill>
                  <a:srgbClr val="009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 smtClean="0">
                <a:solidFill>
                  <a:srgbClr val="009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ok2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negate(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	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006" y="4379668"/>
            <a:ext cx="241535" cy="2515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005" y="4681099"/>
            <a:ext cx="241535" cy="25159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4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alibri Light" panose="020F0302020204030204" pitchFamily="34" charset="0"/>
              </a:rPr>
              <a:t>Two-Phased Typing – Goal</a:t>
            </a:r>
            <a:endParaRPr lang="en-US" sz="4000" dirty="0">
              <a:latin typeface="Calibri Light" panose="020F030202020403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157926" y="1594016"/>
            <a:ext cx="4828149" cy="2508210"/>
            <a:chOff x="2157926" y="1594016"/>
            <a:chExt cx="4828149" cy="2508210"/>
          </a:xfrm>
        </p:grpSpPr>
        <p:sp>
          <p:nvSpPr>
            <p:cNvPr id="4" name="Rectangle 1"/>
            <p:cNvSpPr>
              <a:spLocks noChangeArrowheads="1"/>
            </p:cNvSpPr>
            <p:nvPr/>
          </p:nvSpPr>
          <p:spPr bwMode="auto">
            <a:xfrm>
              <a:off x="2786994" y="1594016"/>
              <a:ext cx="3570011" cy="1355499"/>
            </a:xfrm>
            <a:prstGeom prst="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rgbClr val="0066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negate(flag, x) { </a:t>
              </a:r>
            </a:p>
            <a:p>
              <a:pPr lvl="0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0066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(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flag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0066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FF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555555"/>
                  </a:solidFill>
                  <a:latin typeface="Consolas" panose="020B0609020204030204" pitchFamily="49" charset="0"/>
                </a:rPr>
                <a:t>-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x;</a:t>
              </a:r>
            </a:p>
            <a:p>
              <a:pPr lvl="0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0066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else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0066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555555"/>
                  </a:solidFill>
                  <a:latin typeface="Consolas" panose="020B0609020204030204" pitchFamily="49" charset="0"/>
                </a:rPr>
                <a:t>!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x;</a:t>
              </a:r>
            </a:p>
            <a:p>
              <a:pPr lvl="0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r>
                <a:rPr lang="en-US" dirty="0">
                  <a:latin typeface="Consolas" panose="020B0609020204030204" pitchFamily="49" charset="0"/>
                </a:rPr>
                <a:t>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57926" y="3271229"/>
              <a:ext cx="482814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latin typeface="Calibri" panose="020F0502020204030204" pitchFamily="34" charset="0"/>
                </a:rPr>
                <a:t>(1) If</a:t>
              </a:r>
              <a:r>
                <a:rPr lang="en-US" sz="2400" dirty="0" smtClean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flag</a:t>
              </a:r>
              <a:r>
                <a:rPr lang="en-US" sz="2400" dirty="0" smtClean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2400" dirty="0" smtClean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≠</a:t>
              </a: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2400" dirty="0" smtClean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 </a:t>
              </a:r>
              <a:r>
                <a:rPr lang="en-US" sz="2400" dirty="0" smtClean="0">
                  <a:latin typeface="Calibri" panose="020F0502020204030204" pitchFamily="34" charset="0"/>
                </a:rPr>
                <a:t>then</a:t>
              </a:r>
              <a:r>
                <a:rPr lang="en-US" sz="2400" dirty="0" smtClean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x: number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 smtClean="0">
                  <a:latin typeface="Calibri" panose="020F0502020204030204" pitchFamily="34" charset="0"/>
                </a:rPr>
                <a:t>(2) If</a:t>
              </a:r>
              <a:r>
                <a:rPr lang="en-US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400" dirty="0" smtClean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flag</a:t>
              </a:r>
              <a:r>
                <a:rPr lang="en-US" sz="2400" dirty="0" smtClean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2400" dirty="0" smtClean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2400" dirty="0" smtClean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2400" dirty="0" smtClean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 </a:t>
              </a:r>
              <a:r>
                <a:rPr lang="en-US" sz="2400" dirty="0" smtClean="0">
                  <a:latin typeface="Calibri" panose="020F0502020204030204" pitchFamily="34" charset="0"/>
                </a:rPr>
                <a:t>then</a:t>
              </a:r>
              <a:r>
                <a:rPr lang="en-US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400" dirty="0" smtClean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x: boolean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42519" y="4364296"/>
            <a:ext cx="3858962" cy="1200329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negate(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i="1" dirty="0">
                <a:solidFill>
                  <a:srgbClr val="009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 smtClean="0">
                <a:solidFill>
                  <a:srgbClr val="009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ok2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negate(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	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bad1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negate(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bad2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negate(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i="1" dirty="0">
                <a:solidFill>
                  <a:srgbClr val="009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 smtClean="0">
                <a:solidFill>
                  <a:srgbClr val="009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006" y="4379668"/>
            <a:ext cx="241535" cy="2515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005" y="4681099"/>
            <a:ext cx="241535" cy="2515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005" y="5024283"/>
            <a:ext cx="222509" cy="2542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332" y="5310329"/>
            <a:ext cx="222509" cy="254296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835"/>
            <a:ext cx="7886700" cy="458628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b="1" dirty="0" smtClean="0"/>
              <a:t>Goal: Static Verification of Scripting Languages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0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86994" y="1594016"/>
            <a:ext cx="3570011" cy="1355499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negate(flag, x) { </a:t>
            </a: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555555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x;</a:t>
            </a: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555555"/>
                </a:solidFill>
                <a:latin typeface="Consolas" panose="020B0609020204030204" pitchFamily="49" charset="0"/>
              </a:rPr>
              <a:t>!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x;</a:t>
            </a: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alibri Light" panose="020F0302020204030204" pitchFamily="34" charset="0"/>
              </a:rPr>
              <a:t>Two-Phased Typing – Goal</a:t>
            </a:r>
            <a:endParaRPr lang="en-US" sz="4000" dirty="0">
              <a:latin typeface="Calibri Light" panose="020F03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57926" y="3271229"/>
            <a:ext cx="48281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(1) If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flag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≠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</a:t>
            </a:r>
            <a:r>
              <a:rPr lang="en-US" sz="2400" dirty="0" smtClean="0">
                <a:latin typeface="Calibri" panose="020F0502020204030204" pitchFamily="34" charset="0"/>
              </a:rPr>
              <a:t>then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x: number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</a:rPr>
              <a:t>(2) If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</a:t>
            </a:r>
            <a:r>
              <a:rPr lang="en-US" sz="2400" dirty="0" smtClean="0">
                <a:latin typeface="Calibri" panose="020F0502020204030204" pitchFamily="34" charset="0"/>
              </a:rPr>
              <a:t>then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x: boolean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3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alibri Light" panose="020F0302020204030204" pitchFamily="34" charset="0"/>
              </a:rPr>
              <a:t>Specification</a:t>
            </a:r>
            <a:endParaRPr lang="en-US" sz="4000" dirty="0">
              <a:latin typeface="Calibri Light" panose="020F030202020403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786994" y="3318041"/>
            <a:ext cx="3570011" cy="1355499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negate(flag, x) { </a:t>
            </a: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555555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x;</a:t>
            </a: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555555"/>
                </a:solidFill>
                <a:latin typeface="Consolas" panose="020B0609020204030204" pitchFamily="49" charset="0"/>
              </a:rPr>
              <a:t>!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x;</a:t>
            </a: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157926" y="4995254"/>
            <a:ext cx="48281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(1) If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flag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≠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</a:t>
            </a:r>
            <a:r>
              <a:rPr lang="en-US" sz="2400" dirty="0" smtClean="0">
                <a:latin typeface="Calibri" panose="020F0502020204030204" pitchFamily="34" charset="0"/>
              </a:rPr>
              <a:t>then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x: number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</a:rPr>
              <a:t>(2) If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</a:t>
            </a:r>
            <a:r>
              <a:rPr lang="en-US" sz="2400" dirty="0" smtClean="0">
                <a:latin typeface="Calibri" panose="020F0502020204030204" pitchFamily="34" charset="0"/>
              </a:rPr>
              <a:t>then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x: boolean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28650" y="1644675"/>
            <a:ext cx="7813548" cy="707886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tt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{v: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v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	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"truthy" numbers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ff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{v: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v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	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"falsy" numbers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4239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alibri Light" panose="020F0302020204030204" pitchFamily="34" charset="0"/>
              </a:rPr>
              <a:t>Specification</a:t>
            </a:r>
            <a:endParaRPr lang="en-US" sz="4000" dirty="0">
              <a:latin typeface="Calibri Light" panose="020F030202020403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786994" y="3318041"/>
            <a:ext cx="3570011" cy="1355499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negate(flag, x) { </a:t>
            </a: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555555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x;</a:t>
            </a: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555555"/>
                </a:solidFill>
                <a:latin typeface="Consolas" panose="020B0609020204030204" pitchFamily="49" charset="0"/>
              </a:rPr>
              <a:t>!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x;</a:t>
            </a: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109788" y="4995254"/>
            <a:ext cx="49244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(1) If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flag: tt </a:t>
            </a:r>
            <a:r>
              <a:rPr lang="en-US" sz="2400" dirty="0" smtClean="0">
                <a:latin typeface="Calibri" panose="020F0502020204030204" pitchFamily="34" charset="0"/>
              </a:rPr>
              <a:t>then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x: number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</a:rPr>
              <a:t>(2) If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flag: ff </a:t>
            </a:r>
            <a:r>
              <a:rPr lang="en-US" sz="2400" dirty="0" smtClean="0">
                <a:latin typeface="Calibri" panose="020F0502020204030204" pitchFamily="34" charset="0"/>
              </a:rPr>
              <a:t>then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x: boolean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28650" y="1644675"/>
            <a:ext cx="7813548" cy="707886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tt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{v: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v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	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"truthy" numbers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ff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{v: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v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	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"falsy" numbers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3925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alibri Light" panose="020F0302020204030204" pitchFamily="34" charset="0"/>
              </a:rPr>
              <a:t>Specification</a:t>
            </a:r>
            <a:endParaRPr lang="en-US" sz="4000" dirty="0">
              <a:latin typeface="Calibri Light" panose="020F030202020403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76362" y="2680366"/>
            <a:ext cx="6391275" cy="1987082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negate(flag: </a:t>
            </a:r>
            <a:r>
              <a:rPr lang="en-US" b="1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x: </a:t>
            </a:r>
            <a:r>
              <a:rPr lang="en-US" b="1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555555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negate(flag: </a:t>
            </a:r>
            <a:r>
              <a:rPr lang="en-US" b="1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x: </a:t>
            </a:r>
            <a:r>
              <a:rPr lang="en-US" b="1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555555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negate(flag, x) { </a:t>
            </a: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555555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x;</a:t>
            </a: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555555"/>
                </a:solidFill>
                <a:latin typeface="Consolas" panose="020B0609020204030204" pitchFamily="49" charset="0"/>
              </a:rPr>
              <a:t>!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x;</a:t>
            </a: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28650" y="1644675"/>
            <a:ext cx="7813548" cy="707886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tt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{v: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v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	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"truthy" numbers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ff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{v: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v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	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"falsy" numbers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1937492" y="5118364"/>
            <a:ext cx="51958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Calibri" panose="020F0502020204030204" pitchFamily="34" charset="0"/>
              </a:rPr>
              <a:t>Incorporate in 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negate</a:t>
            </a:r>
            <a:r>
              <a:rPr lang="en-US" sz="3200" dirty="0" smtClean="0">
                <a:latin typeface="Calibri" panose="020F0502020204030204" pitchFamily="34" charset="0"/>
              </a:rPr>
              <a:t>’s type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7040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alibri Light" panose="020F0302020204030204" pitchFamily="34" charset="0"/>
              </a:rPr>
              <a:t>Verification</a:t>
            </a:r>
            <a:endParaRPr lang="en-US" sz="4000" dirty="0">
              <a:latin typeface="Calibri Light" panose="020F030202020403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28650" y="1644675"/>
            <a:ext cx="7813548" cy="707886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tt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{v: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v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	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"truthy" numbers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ff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{v: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v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	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"falsy" numbers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76362" y="2680366"/>
            <a:ext cx="6391275" cy="2631123"/>
            <a:chOff x="1376362" y="2680366"/>
            <a:chExt cx="6391275" cy="2631123"/>
          </a:xfrm>
        </p:grpSpPr>
        <p:sp>
          <p:nvSpPr>
            <p:cNvPr id="5" name="Rectangle 1"/>
            <p:cNvSpPr>
              <a:spLocks noChangeArrowheads="1"/>
            </p:cNvSpPr>
            <p:nvPr/>
          </p:nvSpPr>
          <p:spPr bwMode="auto">
            <a:xfrm>
              <a:off x="1376362" y="2680366"/>
              <a:ext cx="6391275" cy="1987082"/>
            </a:xfrm>
            <a:prstGeom prst="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66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negate(flag: </a:t>
              </a:r>
              <a:r>
                <a:rPr lang="en-US" b="1" dirty="0">
                  <a:solidFill>
                    <a:srgbClr val="0077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x: </a:t>
              </a:r>
              <a:r>
                <a:rPr lang="en-US" b="1" dirty="0">
                  <a:solidFill>
                    <a:srgbClr val="0077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number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dirty="0">
                  <a:solidFill>
                    <a:srgbClr val="555555"/>
                  </a:solidFill>
                  <a:latin typeface="Consolas" panose="020B0609020204030204" pitchFamily="49" charset="0"/>
                </a:rPr>
                <a:t>: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0077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number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pPr lvl="0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66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negate(flag: </a:t>
              </a:r>
              <a:r>
                <a:rPr lang="en-US" b="1" dirty="0">
                  <a:solidFill>
                    <a:srgbClr val="0077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ff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x: </a:t>
              </a:r>
              <a:r>
                <a:rPr lang="en-US" b="1" dirty="0">
                  <a:solidFill>
                    <a:srgbClr val="0077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boolean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dirty="0">
                  <a:solidFill>
                    <a:srgbClr val="555555"/>
                  </a:solidFill>
                  <a:latin typeface="Consolas" panose="020B0609020204030204" pitchFamily="49" charset="0"/>
                </a:rPr>
                <a:t>: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0077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boolean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pPr lvl="0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rgbClr val="0066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negate(flag, x) { </a:t>
              </a:r>
            </a:p>
            <a:p>
              <a:pPr lvl="0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0066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(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flag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0066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FF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555555"/>
                  </a:solidFill>
                  <a:latin typeface="Consolas" panose="020B0609020204030204" pitchFamily="49" charset="0"/>
                </a:rPr>
                <a:t>-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x;</a:t>
              </a:r>
            </a:p>
            <a:p>
              <a:pPr lvl="0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0066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else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0066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555555"/>
                  </a:solidFill>
                  <a:latin typeface="Consolas" panose="020B0609020204030204" pitchFamily="49" charset="0"/>
                </a:rPr>
                <a:t>!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x;</a:t>
              </a:r>
            </a:p>
            <a:p>
              <a:pPr lvl="0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r>
                <a:rPr lang="en-US" dirty="0">
                  <a:latin typeface="Consolas" panose="020B0609020204030204" pitchFamily="49" charset="0"/>
                </a:rPr>
                <a:t>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614496" y="4726714"/>
              <a:ext cx="591501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200" dirty="0" smtClean="0">
                  <a:latin typeface="Calibri" panose="020F0502020204030204" pitchFamily="34" charset="0"/>
                </a:rPr>
                <a:t>(A) Statically check </a:t>
              </a:r>
              <a:r>
                <a:rPr lang="en-US" sz="3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negate</a:t>
              </a:r>
              <a:r>
                <a:rPr lang="en-US" sz="3200" dirty="0" smtClean="0">
                  <a:latin typeface="Calibri" panose="020F0502020204030204" pitchFamily="34" charset="0"/>
                </a:rPr>
                <a:t>’s body</a:t>
              </a:r>
              <a:endParaRPr lang="en-US" sz="3200" dirty="0">
                <a:latin typeface="Calibri" panose="020F0502020204030204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1974069" y="5670891"/>
            <a:ext cx="51958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Calibri" panose="020F0502020204030204" pitchFamily="34" charset="0"/>
              </a:rPr>
              <a:t>(B) Statically check call-sites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642518" y="4246151"/>
            <a:ext cx="3858962" cy="1200329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negate(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i="1" dirty="0">
                <a:solidFill>
                  <a:srgbClr val="009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 smtClean="0">
                <a:solidFill>
                  <a:srgbClr val="009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ok2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negate(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	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bad1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negate(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bad2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negate(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i="1" dirty="0">
                <a:solidFill>
                  <a:srgbClr val="009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 smtClean="0">
                <a:solidFill>
                  <a:srgbClr val="009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2304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 -0.1872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7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774350" y="1668392"/>
            <a:ext cx="785411" cy="1827870"/>
            <a:chOff x="6750351" y="1668392"/>
            <a:chExt cx="785411" cy="1827870"/>
          </a:xfrm>
        </p:grpSpPr>
        <p:sp>
          <p:nvSpPr>
            <p:cNvPr id="13" name="Down Arrow 12"/>
            <p:cNvSpPr/>
            <p:nvPr/>
          </p:nvSpPr>
          <p:spPr>
            <a:xfrm rot="14100000">
              <a:off x="6898701" y="1520042"/>
              <a:ext cx="488712" cy="78541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own Arrow 14"/>
            <p:cNvSpPr/>
            <p:nvPr/>
          </p:nvSpPr>
          <p:spPr>
            <a:xfrm rot="18105549">
              <a:off x="6893433" y="2865454"/>
              <a:ext cx="488712" cy="772903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459621" y="1302167"/>
            <a:ext cx="1357459" cy="2616031"/>
            <a:chOff x="7431046" y="1302167"/>
            <a:chExt cx="1357459" cy="2616031"/>
          </a:xfrm>
        </p:grpSpPr>
        <p:sp>
          <p:nvSpPr>
            <p:cNvPr id="14" name="TextBox 13"/>
            <p:cNvSpPr txBox="1"/>
            <p:nvPr/>
          </p:nvSpPr>
          <p:spPr>
            <a:xfrm>
              <a:off x="7577160" y="1302167"/>
              <a:ext cx="10652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chemeClr val="accent6">
                      <a:lumMod val="75000"/>
                    </a:schemeClr>
                  </a:solidFill>
                </a:rPr>
                <a:t>Safe</a:t>
              </a:r>
              <a:endParaRPr lang="en-US" sz="32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431046" y="3333423"/>
              <a:ext cx="13574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rgbClr val="FF0000"/>
                  </a:solidFill>
                </a:rPr>
                <a:t>Unsafe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800889" y="1918058"/>
            <a:ext cx="4900789" cy="1158241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Two-Phased Typing</a:t>
            </a:r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242" y="3337827"/>
            <a:ext cx="1518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ffectLst/>
              </a:rPr>
              <a:t>Source Program</a:t>
            </a:r>
          </a:p>
        </p:txBody>
      </p:sp>
      <p:sp>
        <p:nvSpPr>
          <p:cNvPr id="21" name="Down Arrow 20"/>
          <p:cNvSpPr/>
          <p:nvPr/>
        </p:nvSpPr>
        <p:spPr>
          <a:xfrm rot="16200000">
            <a:off x="1167211" y="2279723"/>
            <a:ext cx="656949" cy="46506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https://upload.wikimedia.org/wikipedia/commons/thumb/8/8c/Octicons-file-text.svg/1000px-Octicons-file-text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35" y="2006468"/>
            <a:ext cx="736247" cy="98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774350" y="1668392"/>
            <a:ext cx="785411" cy="1827870"/>
            <a:chOff x="6750351" y="1668392"/>
            <a:chExt cx="785411" cy="1827870"/>
          </a:xfrm>
        </p:grpSpPr>
        <p:sp>
          <p:nvSpPr>
            <p:cNvPr id="13" name="Down Arrow 12"/>
            <p:cNvSpPr/>
            <p:nvPr/>
          </p:nvSpPr>
          <p:spPr>
            <a:xfrm rot="14100000">
              <a:off x="6898701" y="1520042"/>
              <a:ext cx="488712" cy="78541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own Arrow 14"/>
            <p:cNvSpPr/>
            <p:nvPr/>
          </p:nvSpPr>
          <p:spPr>
            <a:xfrm rot="18105549">
              <a:off x="6893433" y="2865454"/>
              <a:ext cx="488712" cy="772903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459621" y="1302167"/>
            <a:ext cx="1357459" cy="2616031"/>
            <a:chOff x="7431046" y="1302167"/>
            <a:chExt cx="1357459" cy="2616031"/>
          </a:xfrm>
        </p:grpSpPr>
        <p:sp>
          <p:nvSpPr>
            <p:cNvPr id="14" name="TextBox 13"/>
            <p:cNvSpPr txBox="1"/>
            <p:nvPr/>
          </p:nvSpPr>
          <p:spPr>
            <a:xfrm>
              <a:off x="7577160" y="1302167"/>
              <a:ext cx="10652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chemeClr val="accent6">
                      <a:lumMod val="75000"/>
                    </a:schemeClr>
                  </a:solidFill>
                </a:rPr>
                <a:t>Safe</a:t>
              </a:r>
              <a:endParaRPr lang="en-US" sz="32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431046" y="3333423"/>
              <a:ext cx="13574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rgbClr val="FF0000"/>
                  </a:solidFill>
                </a:rPr>
                <a:t>Unsafe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800890" y="1918058"/>
            <a:ext cx="1294112" cy="1158241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Trust</a:t>
            </a:r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18765" y="1918058"/>
            <a:ext cx="1382913" cy="1158241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Verify</a:t>
            </a:r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 rot="16200000">
            <a:off x="4685086" y="2272494"/>
            <a:ext cx="656949" cy="46506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28216" y="3251905"/>
            <a:ext cx="15290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effectLst/>
              </a:rPr>
              <a:t>Clone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effectLst/>
              </a:rPr>
              <a:t>Cast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effectLst/>
              </a:rPr>
              <a:t>Resolve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242" y="3337827"/>
            <a:ext cx="1518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ffectLst/>
              </a:rPr>
              <a:t>Source Program</a:t>
            </a:r>
          </a:p>
        </p:txBody>
      </p:sp>
      <p:sp>
        <p:nvSpPr>
          <p:cNvPr id="21" name="Down Arrow 20"/>
          <p:cNvSpPr/>
          <p:nvPr/>
        </p:nvSpPr>
        <p:spPr>
          <a:xfrm rot="16200000">
            <a:off x="1167211" y="2279723"/>
            <a:ext cx="656949" cy="46506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Down Arrow 22"/>
          <p:cNvSpPr/>
          <p:nvPr/>
        </p:nvSpPr>
        <p:spPr>
          <a:xfrm rot="16200000">
            <a:off x="3071731" y="2286807"/>
            <a:ext cx="656949" cy="46506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https://upload.wikimedia.org/wikipedia/commons/thumb/8/8c/Octicons-file-text.svg/1000px-Octicons-file-text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35" y="2006468"/>
            <a:ext cx="736247" cy="98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3705410" y="1859310"/>
            <a:ext cx="1002947" cy="1286218"/>
            <a:chOff x="3813081" y="1859310"/>
            <a:chExt cx="1002947" cy="1286218"/>
          </a:xfrm>
        </p:grpSpPr>
        <p:pic>
          <p:nvPicPr>
            <p:cNvPr id="26" name="Picture 2" descr="https://upload.wikimedia.org/wikipedia/commons/thumb/8/8c/Octicons-file-text.svg/1000px-Octicons-file-text.sv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3081" y="1859310"/>
              <a:ext cx="736247" cy="981418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28" name="Picture 2" descr="https://upload.wikimedia.org/wikipedia/commons/thumb/8/8c/Octicons-file-text.svg/1000px-Octicons-file-text.sv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7381" y="2011710"/>
              <a:ext cx="736247" cy="981418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29" name="Picture 2" descr="https://upload.wikimedia.org/wikipedia/commons/thumb/8/8c/Octicons-file-text.svg/1000px-Octicons-file-text.sv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9781" y="2164110"/>
              <a:ext cx="736247" cy="981418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31" name="TextBox 30"/>
          <p:cNvSpPr txBox="1"/>
          <p:nvPr/>
        </p:nvSpPr>
        <p:spPr>
          <a:xfrm>
            <a:off x="3434634" y="3399383"/>
            <a:ext cx="1594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ffectLst/>
              </a:rPr>
              <a:t>Elaborated Program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18765" y="3247698"/>
            <a:ext cx="1706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effectLst/>
              </a:rPr>
              <a:t>Cons Gen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effectLst/>
              </a:rPr>
              <a:t>Check</a:t>
            </a:r>
          </a:p>
        </p:txBody>
      </p:sp>
      <p:pic>
        <p:nvPicPr>
          <p:cNvPr id="22" name="Picture 2" descr="http://www.planetbowls.com/images/redcirc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036" y="3102887"/>
            <a:ext cx="1748451" cy="93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3236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1" grpId="0"/>
      <p:bldP spid="3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alibri Light" panose="020F0302020204030204" pitchFamily="34" charset="0"/>
              </a:rPr>
              <a:t>1</a:t>
            </a:r>
            <a:r>
              <a:rPr lang="en-US" sz="4000" baseline="30000" dirty="0" smtClean="0">
                <a:latin typeface="Calibri Light" panose="020F0302020204030204" pitchFamily="34" charset="0"/>
              </a:rPr>
              <a:t>st</a:t>
            </a:r>
            <a:r>
              <a:rPr lang="en-US" sz="4000" dirty="0" smtClean="0">
                <a:latin typeface="Calibri Light" panose="020F0302020204030204" pitchFamily="34" charset="0"/>
              </a:rPr>
              <a:t> Phase (Trust) – Clone</a:t>
            </a:r>
            <a:endParaRPr lang="en-US" sz="4000" dirty="0">
              <a:latin typeface="Calibri Light" panose="020F03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98493" y="4999982"/>
            <a:ext cx="45470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alibri" panose="020F0502020204030204" pitchFamily="34" charset="0"/>
              </a:rPr>
              <a:t>Split overloaded functions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327579" y="2283137"/>
            <a:ext cx="6488842" cy="1987082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negate(flag: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x: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negate(flag: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x: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negate(flag, x) { 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x;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x;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9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alibri Light" panose="020F0302020204030204" pitchFamily="34" charset="0"/>
              </a:rPr>
              <a:t>1</a:t>
            </a:r>
            <a:r>
              <a:rPr lang="en-US" sz="4000" baseline="30000" dirty="0" smtClean="0">
                <a:latin typeface="Calibri Light" panose="020F0302020204030204" pitchFamily="34" charset="0"/>
              </a:rPr>
              <a:t>st</a:t>
            </a:r>
            <a:r>
              <a:rPr lang="en-US" sz="4000" dirty="0" smtClean="0">
                <a:latin typeface="Calibri Light" panose="020F0302020204030204" pitchFamily="34" charset="0"/>
              </a:rPr>
              <a:t> Phase (Trust) – Clone</a:t>
            </a:r>
            <a:endParaRPr lang="en-US" sz="4000" dirty="0">
              <a:latin typeface="Calibri Light" panose="020F030202020403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27579" y="1730691"/>
            <a:ext cx="6488842" cy="1355499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negate#1(flag: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x: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x;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x;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27579" y="3467166"/>
            <a:ext cx="6488842" cy="1355499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negate#2(flag: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x: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x;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x;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2140469" y="4999982"/>
            <a:ext cx="48630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alibri" panose="020F0502020204030204" pitchFamily="34" charset="0"/>
              </a:rPr>
              <a:t>One clone for each conjunct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327579" y="2283137"/>
            <a:ext cx="6488842" cy="1987082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negate(flag: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x: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negate(flag: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x: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negate(flag, x) { 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x;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x;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3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774350" y="1668392"/>
            <a:ext cx="785411" cy="1827870"/>
            <a:chOff x="6750351" y="1668392"/>
            <a:chExt cx="785411" cy="1827870"/>
          </a:xfrm>
        </p:grpSpPr>
        <p:sp>
          <p:nvSpPr>
            <p:cNvPr id="13" name="Down Arrow 12"/>
            <p:cNvSpPr/>
            <p:nvPr/>
          </p:nvSpPr>
          <p:spPr>
            <a:xfrm rot="14100000">
              <a:off x="6898701" y="1520042"/>
              <a:ext cx="488712" cy="78541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own Arrow 14"/>
            <p:cNvSpPr/>
            <p:nvPr/>
          </p:nvSpPr>
          <p:spPr>
            <a:xfrm rot="18105549">
              <a:off x="6893433" y="2865454"/>
              <a:ext cx="488712" cy="772903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459621" y="1302167"/>
            <a:ext cx="1357459" cy="2616031"/>
            <a:chOff x="7431046" y="1302167"/>
            <a:chExt cx="1357459" cy="2616031"/>
          </a:xfrm>
        </p:grpSpPr>
        <p:sp>
          <p:nvSpPr>
            <p:cNvPr id="14" name="TextBox 13"/>
            <p:cNvSpPr txBox="1"/>
            <p:nvPr/>
          </p:nvSpPr>
          <p:spPr>
            <a:xfrm>
              <a:off x="7577160" y="1302167"/>
              <a:ext cx="10652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chemeClr val="accent6">
                      <a:lumMod val="75000"/>
                    </a:schemeClr>
                  </a:solidFill>
                </a:rPr>
                <a:t>Safe</a:t>
              </a:r>
              <a:endParaRPr lang="en-US" sz="32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431046" y="3333423"/>
              <a:ext cx="13574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rgbClr val="FF0000"/>
                  </a:solidFill>
                </a:rPr>
                <a:t>Unsafe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800890" y="1918058"/>
            <a:ext cx="1294112" cy="1158241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Trust</a:t>
            </a:r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18765" y="1918058"/>
            <a:ext cx="1382913" cy="1158241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Verify</a:t>
            </a:r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 rot="16200000">
            <a:off x="4685086" y="2272494"/>
            <a:ext cx="656949" cy="46506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28216" y="3251905"/>
            <a:ext cx="15290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effectLst/>
              </a:rPr>
              <a:t>Clone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effectLst/>
              </a:rPr>
              <a:t>Cast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effectLst/>
              </a:rPr>
              <a:t>Resolve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242" y="3337827"/>
            <a:ext cx="1518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ffectLst/>
              </a:rPr>
              <a:t>Source Program</a:t>
            </a:r>
          </a:p>
        </p:txBody>
      </p:sp>
      <p:sp>
        <p:nvSpPr>
          <p:cNvPr id="21" name="Down Arrow 20"/>
          <p:cNvSpPr/>
          <p:nvPr/>
        </p:nvSpPr>
        <p:spPr>
          <a:xfrm rot="16200000">
            <a:off x="1167211" y="2279723"/>
            <a:ext cx="656949" cy="46506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Down Arrow 22"/>
          <p:cNvSpPr/>
          <p:nvPr/>
        </p:nvSpPr>
        <p:spPr>
          <a:xfrm rot="16200000">
            <a:off x="3071731" y="2286807"/>
            <a:ext cx="656949" cy="46506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https://upload.wikimedia.org/wikipedia/commons/thumb/8/8c/Octicons-file-text.svg/1000px-Octicons-file-text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35" y="2006468"/>
            <a:ext cx="736247" cy="98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3705410" y="1859310"/>
            <a:ext cx="1002947" cy="1286218"/>
            <a:chOff x="3813081" y="1859310"/>
            <a:chExt cx="1002947" cy="1286218"/>
          </a:xfrm>
        </p:grpSpPr>
        <p:pic>
          <p:nvPicPr>
            <p:cNvPr id="26" name="Picture 2" descr="https://upload.wikimedia.org/wikipedia/commons/thumb/8/8c/Octicons-file-text.svg/1000px-Octicons-file-text.sv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3081" y="1859310"/>
              <a:ext cx="736247" cy="981418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28" name="Picture 2" descr="https://upload.wikimedia.org/wikipedia/commons/thumb/8/8c/Octicons-file-text.svg/1000px-Octicons-file-text.sv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7381" y="2011710"/>
              <a:ext cx="736247" cy="981418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29" name="Picture 2" descr="https://upload.wikimedia.org/wikipedia/commons/thumb/8/8c/Octicons-file-text.svg/1000px-Octicons-file-text.sv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9781" y="2164110"/>
              <a:ext cx="736247" cy="981418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31" name="TextBox 30"/>
          <p:cNvSpPr txBox="1"/>
          <p:nvPr/>
        </p:nvSpPr>
        <p:spPr>
          <a:xfrm>
            <a:off x="3434634" y="3399383"/>
            <a:ext cx="1594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ffectLst/>
              </a:rPr>
              <a:t>Elaborated Program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18765" y="3247698"/>
            <a:ext cx="1706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effectLst/>
              </a:rPr>
              <a:t>Cons Gen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effectLst/>
              </a:rPr>
              <a:t>Check</a:t>
            </a:r>
          </a:p>
        </p:txBody>
      </p:sp>
      <p:pic>
        <p:nvPicPr>
          <p:cNvPr id="22" name="Picture 2" descr="http://www.planetbowls.com/images/redcirc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875" y="3190669"/>
            <a:ext cx="1580800" cy="84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3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7 L -0.00243 0.078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67266" y="1237068"/>
            <a:ext cx="7409468" cy="3650439"/>
            <a:chOff x="867266" y="1077249"/>
            <a:chExt cx="7409468" cy="3650439"/>
          </a:xfrm>
        </p:grpSpPr>
        <p:sp>
          <p:nvSpPr>
            <p:cNvPr id="5" name="Rectangle 4"/>
            <p:cNvSpPr/>
            <p:nvPr/>
          </p:nvSpPr>
          <p:spPr>
            <a:xfrm>
              <a:off x="867266" y="1077249"/>
              <a:ext cx="740946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sz="3200" b="1" dirty="0" smtClean="0">
                  <a:latin typeface="Calibri" panose="020F0502020204030204" pitchFamily="34" charset="0"/>
                </a:rPr>
                <a:t>Program:</a:t>
              </a:r>
            </a:p>
            <a:p>
              <a:pPr fontAlgn="base">
                <a:lnSpc>
                  <a:spcPct val="150000"/>
                </a:lnSpc>
              </a:pPr>
              <a:r>
                <a:rPr lang="en-US" sz="3200" i="1" dirty="0" smtClean="0">
                  <a:latin typeface="Calibri" panose="020F0502020204030204" pitchFamily="34" charset="0"/>
                </a:rPr>
                <a:t>Compute index of smallest array element</a:t>
              </a:r>
              <a:endParaRPr lang="en-US" sz="3200" i="1" dirty="0">
                <a:latin typeface="Calibri" panose="020F050202020403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867266" y="3158028"/>
              <a:ext cx="703488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sz="3200" b="1" dirty="0" smtClean="0">
                  <a:latin typeface="Calibri" panose="020F0502020204030204" pitchFamily="34" charset="0"/>
                </a:rPr>
                <a:t>Goal:</a:t>
              </a:r>
            </a:p>
            <a:p>
              <a:pPr fontAlgn="base">
                <a:lnSpc>
                  <a:spcPct val="150000"/>
                </a:lnSpc>
              </a:pPr>
              <a:r>
                <a:rPr lang="en-US" sz="3200" i="1" dirty="0" smtClean="0">
                  <a:latin typeface="Calibri" panose="020F0502020204030204" pitchFamily="34" charset="0"/>
                </a:rPr>
                <a:t>Verify that array accesses within bounds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7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alibri Light" panose="020F0302020204030204" pitchFamily="34" charset="0"/>
              </a:rPr>
              <a:t>1</a:t>
            </a:r>
            <a:r>
              <a:rPr lang="en-US" sz="4000" baseline="30000" dirty="0" smtClean="0">
                <a:latin typeface="Calibri Light" panose="020F0302020204030204" pitchFamily="34" charset="0"/>
              </a:rPr>
              <a:t>st</a:t>
            </a:r>
            <a:r>
              <a:rPr lang="en-US" sz="4000" dirty="0" smtClean="0">
                <a:latin typeface="Calibri Light" panose="020F0302020204030204" pitchFamily="34" charset="0"/>
              </a:rPr>
              <a:t> Phase (Trust) – Cast</a:t>
            </a:r>
            <a:endParaRPr lang="en-US" sz="4000" dirty="0">
              <a:latin typeface="Calibri Light" panose="020F03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6754" y="4889845"/>
            <a:ext cx="73373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3200" dirty="0" smtClean="0">
                <a:latin typeface="Calibri" panose="020F0502020204030204" pitchFamily="34" charset="0"/>
              </a:rPr>
              <a:t>Check each clone separately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062609" y="3467166"/>
            <a:ext cx="7018784" cy="1355499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negate#2(flag: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x: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x;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x;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062608" y="1730691"/>
            <a:ext cx="7018785" cy="1355499"/>
          </a:xfrm>
          <a:prstGeom prst="rect">
            <a:avLst/>
          </a:prstGeom>
          <a:noFill/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negate#1(flag: </a:t>
            </a:r>
            <a:r>
              <a:rPr lang="en-US" b="1" dirty="0" smtClean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x: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x;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8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alibri Light" panose="020F0302020204030204" pitchFamily="34" charset="0"/>
              </a:rPr>
              <a:t>1</a:t>
            </a:r>
            <a:r>
              <a:rPr lang="en-US" sz="4000" baseline="30000" dirty="0" smtClean="0">
                <a:latin typeface="Calibri Light" panose="020F0302020204030204" pitchFamily="34" charset="0"/>
              </a:rPr>
              <a:t>st</a:t>
            </a:r>
            <a:r>
              <a:rPr lang="en-US" sz="4000" dirty="0" smtClean="0">
                <a:latin typeface="Calibri Light" panose="020F0302020204030204" pitchFamily="34" charset="0"/>
              </a:rPr>
              <a:t> Phase (Trust) – Cast</a:t>
            </a:r>
            <a:endParaRPr lang="en-US" sz="4000" dirty="0">
              <a:latin typeface="Calibri Light" panose="020F03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35931" y="1826779"/>
            <a:ext cx="795938" cy="267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66754" y="4889845"/>
            <a:ext cx="73373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3200" dirty="0" smtClean="0">
                <a:latin typeface="Calibri" panose="020F0502020204030204" pitchFamily="34" charset="0"/>
              </a:rPr>
              <a:t>This phase is agnostic to refinements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062608" y="1730691"/>
            <a:ext cx="7018785" cy="1355499"/>
          </a:xfrm>
          <a:prstGeom prst="rect">
            <a:avLst/>
          </a:prstGeom>
          <a:noFill/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negate#1(flag: </a:t>
            </a:r>
            <a:r>
              <a:rPr lang="en-US" b="1" dirty="0" smtClean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x: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x;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647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062608" y="1730691"/>
            <a:ext cx="7018785" cy="1355499"/>
          </a:xfrm>
          <a:prstGeom prst="rect">
            <a:avLst/>
          </a:prstGeom>
          <a:noFill/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negate#1(flag: </a:t>
            </a:r>
            <a:r>
              <a:rPr lang="en-US" b="1" dirty="0" smtClean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x: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x;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alibri Light" panose="020F0302020204030204" pitchFamily="34" charset="0"/>
              </a:rPr>
              <a:t>1</a:t>
            </a:r>
            <a:r>
              <a:rPr lang="en-US" sz="4000" baseline="30000" dirty="0" smtClean="0">
                <a:latin typeface="Calibri Light" panose="020F0302020204030204" pitchFamily="34" charset="0"/>
              </a:rPr>
              <a:t>st</a:t>
            </a:r>
            <a:r>
              <a:rPr lang="en-US" sz="4000" dirty="0" smtClean="0">
                <a:latin typeface="Calibri Light" panose="020F0302020204030204" pitchFamily="34" charset="0"/>
              </a:rPr>
              <a:t> Phase (Trust) – Cast</a:t>
            </a:r>
            <a:endParaRPr lang="en-US" sz="4000" dirty="0">
              <a:latin typeface="Calibri Light" panose="020F0302020204030204" pitchFamily="34" charset="0"/>
            </a:endParaRPr>
          </a:p>
        </p:txBody>
      </p:sp>
      <p:pic>
        <p:nvPicPr>
          <p:cNvPr id="11" name="Picture 2" descr="http://www.typescriptlang.org/content/images/logo_sm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5673226"/>
            <a:ext cx="238125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447812" y="4557286"/>
            <a:ext cx="62068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alibri" panose="020F0502020204030204" pitchFamily="34" charset="0"/>
              </a:rPr>
              <a:t>Path- </a:t>
            </a:r>
            <a:r>
              <a:rPr lang="en-US" sz="3200" dirty="0" smtClean="0">
                <a:latin typeface="Calibri" panose="020F0502020204030204" pitchFamily="34" charset="0"/>
              </a:rPr>
              <a:t>and value-insensitive checking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9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062608" y="1730691"/>
            <a:ext cx="7018785" cy="1355499"/>
          </a:xfrm>
          <a:prstGeom prst="rect">
            <a:avLst/>
          </a:prstGeom>
          <a:noFill/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negate#1(flag: </a:t>
            </a:r>
            <a:r>
              <a:rPr lang="en-US" b="1" dirty="0" smtClean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x: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x;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alibri Light" panose="020F0302020204030204" pitchFamily="34" charset="0"/>
              </a:rPr>
              <a:t>1</a:t>
            </a:r>
            <a:r>
              <a:rPr lang="en-US" sz="4000" baseline="30000" dirty="0" smtClean="0">
                <a:latin typeface="Calibri Light" panose="020F0302020204030204" pitchFamily="34" charset="0"/>
              </a:rPr>
              <a:t>st</a:t>
            </a:r>
            <a:r>
              <a:rPr lang="en-US" sz="4000" dirty="0" smtClean="0">
                <a:latin typeface="Calibri Light" panose="020F0302020204030204" pitchFamily="34" charset="0"/>
              </a:rPr>
              <a:t> Phase (Trust) – Cast</a:t>
            </a:r>
            <a:endParaRPr lang="en-US" sz="4000" dirty="0">
              <a:latin typeface="Calibri Light" panose="020F0302020204030204" pitchFamily="34" charset="0"/>
            </a:endParaRPr>
          </a:p>
        </p:txBody>
      </p:sp>
      <p:pic>
        <p:nvPicPr>
          <p:cNvPr id="11" name="Picture 2" descr="http://www.typescriptlang.org/content/images/logo_sm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5673226"/>
            <a:ext cx="238125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4" t="91326" r="69000"/>
          <a:stretch/>
        </p:blipFill>
        <p:spPr>
          <a:xfrm flipV="1">
            <a:off x="3041886" y="2705551"/>
            <a:ext cx="160482" cy="457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368" y="2769696"/>
            <a:ext cx="236447" cy="2561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15484" y="3042957"/>
            <a:ext cx="5525015" cy="92333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Argument of type 'number' is not assignable to parameter of type 'boolean'.</a:t>
            </a:r>
          </a:p>
          <a:p>
            <a:r>
              <a:rPr lang="en-US" dirty="0">
                <a:latin typeface="Consolas" panose="020B0609020204030204" pitchFamily="49" charset="0"/>
              </a:rPr>
              <a:t>(parameter) x: number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682" y="3504622"/>
            <a:ext cx="1731036" cy="121172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001489" y="4557286"/>
            <a:ext cx="51410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alibri" panose="020F0502020204030204" pitchFamily="34" charset="0"/>
              </a:rPr>
              <a:t>We do </a:t>
            </a:r>
            <a:r>
              <a:rPr lang="en-US" sz="3200" b="1" dirty="0" smtClean="0">
                <a:latin typeface="Calibri" panose="020F0502020204030204" pitchFamily="34" charset="0"/>
              </a:rPr>
              <a:t>not</a:t>
            </a:r>
            <a:r>
              <a:rPr lang="en-US" sz="3200" dirty="0" smtClean="0">
                <a:latin typeface="Calibri" panose="020F0502020204030204" pitchFamily="34" charset="0"/>
              </a:rPr>
              <a:t> reject the program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7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alibri Light" panose="020F0302020204030204" pitchFamily="34" charset="0"/>
              </a:rPr>
              <a:t>1</a:t>
            </a:r>
            <a:r>
              <a:rPr lang="en-US" sz="4000" baseline="30000" dirty="0" smtClean="0">
                <a:latin typeface="Calibri Light" panose="020F0302020204030204" pitchFamily="34" charset="0"/>
              </a:rPr>
              <a:t>st</a:t>
            </a:r>
            <a:r>
              <a:rPr lang="en-US" sz="4000" dirty="0" smtClean="0">
                <a:latin typeface="Calibri Light" panose="020F0302020204030204" pitchFamily="34" charset="0"/>
              </a:rPr>
              <a:t> Phase (Trust) – Cast</a:t>
            </a:r>
            <a:endParaRPr lang="en-US" sz="4000" dirty="0">
              <a:latin typeface="Calibri Light" panose="020F030202020403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63350" y="4414273"/>
            <a:ext cx="6617301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declare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DEAD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({v: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14376" y="2423376"/>
            <a:ext cx="900399" cy="3238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062608" y="1730691"/>
            <a:ext cx="7018785" cy="1355499"/>
          </a:xfrm>
          <a:prstGeom prst="rect">
            <a:avLst/>
          </a:prstGeom>
          <a:noFill/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negate#1(flag: </a:t>
            </a:r>
            <a:r>
              <a:rPr lang="en-US" b="1" dirty="0" smtClean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x: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x;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DEAD(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062608" y="3467166"/>
            <a:ext cx="7018785" cy="1355499"/>
            <a:chOff x="1062608" y="3467166"/>
            <a:chExt cx="7018785" cy="1355499"/>
          </a:xfrm>
        </p:grpSpPr>
        <p:sp>
          <p:nvSpPr>
            <p:cNvPr id="17" name="Rectangle 16"/>
            <p:cNvSpPr/>
            <p:nvPr/>
          </p:nvSpPr>
          <p:spPr>
            <a:xfrm>
              <a:off x="3990124" y="3821112"/>
              <a:ext cx="924776" cy="32380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"/>
            <p:cNvSpPr>
              <a:spLocks noChangeArrowheads="1"/>
            </p:cNvSpPr>
            <p:nvPr/>
          </p:nvSpPr>
          <p:spPr bwMode="auto">
            <a:xfrm>
              <a:off x="1062608" y="3467166"/>
              <a:ext cx="7018785" cy="1355499"/>
            </a:xfrm>
            <a:prstGeom prst="rect">
              <a:avLst/>
            </a:prstGeom>
            <a:noFill/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negate#2(flag: </a:t>
              </a:r>
              <a:r>
                <a:rPr lang="en-US" b="1" dirty="0" smtClean="0">
                  <a:solidFill>
                    <a:srgbClr val="0077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number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x: 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rgbClr val="007788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boolean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555555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0077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boolean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pPr lvl="0" eaLnBrk="0" fontAlgn="base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b="1" i="0" u="none" strike="noStrike" cap="none" normalizeH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en-US" b="1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if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(</a:t>
              </a:r>
              <a:r>
                <a:rPr kumimoji="0" lang="en-US" i="0" u="none" strike="noStrike" cap="none" normalizeH="0" baseline="0" dirty="0" smtClean="0">
                  <a:ln>
                    <a:noFill/>
                  </a:ln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flag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FF66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555555"/>
                  </a:solidFill>
                  <a:effectLst/>
                  <a:latin typeface="Consolas" panose="020B0609020204030204" pitchFamily="49" charset="0"/>
                </a:rPr>
                <a:t>–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DEAD(x);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else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rgbClr val="006699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555555"/>
                  </a:solidFill>
                  <a:effectLst/>
                  <a:latin typeface="Consolas" panose="020B0609020204030204" pitchFamily="49" charset="0"/>
                </a:rPr>
                <a:t>!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x;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 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918500" y="3453703"/>
            <a:ext cx="69864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alibri" panose="020F0502020204030204" pitchFamily="34" charset="0"/>
              </a:rPr>
              <a:t>Wrap erroneous expression in DEAD-cast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71760" y="5190178"/>
            <a:ext cx="48004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alibri" panose="020F0502020204030204" pitchFamily="34" charset="0"/>
              </a:rPr>
              <a:t>Similar to 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assert(false)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6797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774350" y="1668392"/>
            <a:ext cx="785411" cy="1827870"/>
            <a:chOff x="6750351" y="1668392"/>
            <a:chExt cx="785411" cy="1827870"/>
          </a:xfrm>
        </p:grpSpPr>
        <p:sp>
          <p:nvSpPr>
            <p:cNvPr id="13" name="Down Arrow 12"/>
            <p:cNvSpPr/>
            <p:nvPr/>
          </p:nvSpPr>
          <p:spPr>
            <a:xfrm rot="14100000">
              <a:off x="6898701" y="1520042"/>
              <a:ext cx="488712" cy="78541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own Arrow 14"/>
            <p:cNvSpPr/>
            <p:nvPr/>
          </p:nvSpPr>
          <p:spPr>
            <a:xfrm rot="18105549">
              <a:off x="6893433" y="2865454"/>
              <a:ext cx="488712" cy="772903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459621" y="1302167"/>
            <a:ext cx="1357459" cy="2616031"/>
            <a:chOff x="7431046" y="1302167"/>
            <a:chExt cx="1357459" cy="2616031"/>
          </a:xfrm>
        </p:grpSpPr>
        <p:sp>
          <p:nvSpPr>
            <p:cNvPr id="14" name="TextBox 13"/>
            <p:cNvSpPr txBox="1"/>
            <p:nvPr/>
          </p:nvSpPr>
          <p:spPr>
            <a:xfrm>
              <a:off x="7577160" y="1302167"/>
              <a:ext cx="10652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chemeClr val="accent6">
                      <a:lumMod val="75000"/>
                    </a:schemeClr>
                  </a:solidFill>
                </a:rPr>
                <a:t>Safe</a:t>
              </a:r>
              <a:endParaRPr lang="en-US" sz="32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431046" y="3333423"/>
              <a:ext cx="13574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rgbClr val="FF0000"/>
                  </a:solidFill>
                </a:rPr>
                <a:t>Unsafe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800890" y="1918058"/>
            <a:ext cx="1294112" cy="1158241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Trust</a:t>
            </a:r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18765" y="1918058"/>
            <a:ext cx="1382913" cy="1158241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Verify</a:t>
            </a:r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 rot="16200000">
            <a:off x="4685086" y="2272494"/>
            <a:ext cx="656949" cy="46506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28216" y="3251905"/>
            <a:ext cx="15290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effectLst/>
              </a:rPr>
              <a:t>Clone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effectLst/>
              </a:rPr>
              <a:t>Cast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effectLst/>
              </a:rPr>
              <a:t>Resolve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242" y="3337827"/>
            <a:ext cx="1518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ffectLst/>
              </a:rPr>
              <a:t>Source Program</a:t>
            </a:r>
          </a:p>
        </p:txBody>
      </p:sp>
      <p:sp>
        <p:nvSpPr>
          <p:cNvPr id="21" name="Down Arrow 20"/>
          <p:cNvSpPr/>
          <p:nvPr/>
        </p:nvSpPr>
        <p:spPr>
          <a:xfrm rot="16200000">
            <a:off x="1167211" y="2279723"/>
            <a:ext cx="656949" cy="46506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Down Arrow 22"/>
          <p:cNvSpPr/>
          <p:nvPr/>
        </p:nvSpPr>
        <p:spPr>
          <a:xfrm rot="16200000">
            <a:off x="3071731" y="2286807"/>
            <a:ext cx="656949" cy="46506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https://upload.wikimedia.org/wikipedia/commons/thumb/8/8c/Octicons-file-text.svg/1000px-Octicons-file-text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35" y="2006468"/>
            <a:ext cx="736247" cy="98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3705410" y="1859310"/>
            <a:ext cx="1002947" cy="1286218"/>
            <a:chOff x="3813081" y="1859310"/>
            <a:chExt cx="1002947" cy="1286218"/>
          </a:xfrm>
        </p:grpSpPr>
        <p:pic>
          <p:nvPicPr>
            <p:cNvPr id="26" name="Picture 2" descr="https://upload.wikimedia.org/wikipedia/commons/thumb/8/8c/Octicons-file-text.svg/1000px-Octicons-file-text.sv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3081" y="1859310"/>
              <a:ext cx="736247" cy="981418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28" name="Picture 2" descr="https://upload.wikimedia.org/wikipedia/commons/thumb/8/8c/Octicons-file-text.svg/1000px-Octicons-file-text.sv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7381" y="2011710"/>
              <a:ext cx="736247" cy="981418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29" name="Picture 2" descr="https://upload.wikimedia.org/wikipedia/commons/thumb/8/8c/Octicons-file-text.svg/1000px-Octicons-file-text.sv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9781" y="2164110"/>
              <a:ext cx="736247" cy="981418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31" name="TextBox 30"/>
          <p:cNvSpPr txBox="1"/>
          <p:nvPr/>
        </p:nvSpPr>
        <p:spPr>
          <a:xfrm>
            <a:off x="3434634" y="3399383"/>
            <a:ext cx="1594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ffectLst/>
              </a:rPr>
              <a:t>Elaborated Program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18765" y="3247698"/>
            <a:ext cx="1706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effectLst/>
              </a:rPr>
              <a:t>Cons Gen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effectLst/>
              </a:rPr>
              <a:t>Check</a:t>
            </a:r>
          </a:p>
        </p:txBody>
      </p:sp>
      <p:pic>
        <p:nvPicPr>
          <p:cNvPr id="22" name="Picture 2" descr="http://www.planetbowls.com/images/redcirc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532" y="3720736"/>
            <a:ext cx="1675797" cy="84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81481E-6 L 0.00521 0.087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062863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libri Light" panose="020F0302020204030204" pitchFamily="34" charset="0"/>
              </a:rPr>
              <a:t>1</a:t>
            </a:r>
            <a:r>
              <a:rPr lang="en-US" sz="4000" baseline="30000" dirty="0" smtClean="0">
                <a:latin typeface="Calibri Light" panose="020F0302020204030204" pitchFamily="34" charset="0"/>
              </a:rPr>
              <a:t>st</a:t>
            </a:r>
            <a:r>
              <a:rPr lang="en-US" sz="4000" dirty="0" smtClean="0">
                <a:latin typeface="Calibri Light" panose="020F0302020204030204" pitchFamily="34" charset="0"/>
              </a:rPr>
              <a:t> Phase (Trust) – Overload Resolution</a:t>
            </a:r>
            <a:endParaRPr lang="en-US" sz="4000" dirty="0">
              <a:latin typeface="Calibri Light" panose="020F030202020403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28650" y="3248225"/>
            <a:ext cx="7813548" cy="1200329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ok1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negate(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ok2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negate(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bad1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negate(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bad2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negate(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6754" y="4889845"/>
            <a:ext cx="73373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3200" dirty="0" smtClean="0">
                <a:latin typeface="Calibri" panose="020F0502020204030204" pitchFamily="34" charset="0"/>
              </a:rPr>
              <a:t>Which overload should be used?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628650" y="1753778"/>
            <a:ext cx="7813548" cy="78483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negate#1(flag: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x: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negate#2(flag: </a:t>
            </a:r>
            <a:r>
              <a:rPr lang="en-US" b="1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x: </a:t>
            </a:r>
            <a:r>
              <a:rPr lang="en-US" b="1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555555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6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062863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libri Light" panose="020F0302020204030204" pitchFamily="34" charset="0"/>
              </a:rPr>
              <a:t>1</a:t>
            </a:r>
            <a:r>
              <a:rPr lang="en-US" sz="4000" baseline="30000" dirty="0" smtClean="0">
                <a:latin typeface="Calibri Light" panose="020F0302020204030204" pitchFamily="34" charset="0"/>
              </a:rPr>
              <a:t>st</a:t>
            </a:r>
            <a:r>
              <a:rPr lang="en-US" sz="4000" dirty="0" smtClean="0">
                <a:latin typeface="Calibri Light" panose="020F0302020204030204" pitchFamily="34" charset="0"/>
              </a:rPr>
              <a:t> Phase (Trust) – Overload Resolution</a:t>
            </a:r>
            <a:endParaRPr lang="en-US" sz="4000" dirty="0">
              <a:latin typeface="Calibri Light" panose="020F03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6754" y="4889845"/>
            <a:ext cx="73373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3200" dirty="0" smtClean="0">
                <a:latin typeface="Calibri" panose="020F0502020204030204" pitchFamily="34" charset="0"/>
              </a:rPr>
              <a:t>Resolve based on base type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3654" y="1830084"/>
            <a:ext cx="795938" cy="267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316580" y="3314249"/>
            <a:ext cx="206618" cy="267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628650" y="3248225"/>
            <a:ext cx="7813548" cy="1200329"/>
          </a:xfrm>
          <a:prstGeom prst="rect">
            <a:avLst/>
          </a:prstGeom>
          <a:noFill/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ok1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negate(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ok2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negate(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bad1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negate(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bad2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negate(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628650" y="1753778"/>
            <a:ext cx="7813548" cy="784830"/>
          </a:xfrm>
          <a:prstGeom prst="rect">
            <a:avLst/>
          </a:prstGeom>
          <a:noFill/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negate#1(flag: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x: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negate#2(flag: </a:t>
            </a:r>
            <a:r>
              <a:rPr lang="en-US" b="1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x: </a:t>
            </a:r>
            <a:r>
              <a:rPr lang="en-US" b="1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555555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7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714375" y="3315984"/>
            <a:ext cx="3305175" cy="267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4374" y="3848389"/>
            <a:ext cx="3305175" cy="267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14375" y="1830084"/>
            <a:ext cx="5934075" cy="267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062863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libri Light" panose="020F0302020204030204" pitchFamily="34" charset="0"/>
              </a:rPr>
              <a:t>1</a:t>
            </a:r>
            <a:r>
              <a:rPr lang="en-US" sz="4000" baseline="30000" dirty="0" smtClean="0">
                <a:latin typeface="Calibri Light" panose="020F0302020204030204" pitchFamily="34" charset="0"/>
              </a:rPr>
              <a:t>st</a:t>
            </a:r>
            <a:r>
              <a:rPr lang="en-US" sz="4000" dirty="0" smtClean="0">
                <a:latin typeface="Calibri Light" panose="020F0302020204030204" pitchFamily="34" charset="0"/>
              </a:rPr>
              <a:t> Phase (Trust) – Overload Resolution</a:t>
            </a:r>
            <a:endParaRPr lang="en-US" sz="4000" dirty="0">
              <a:latin typeface="Calibri Light" panose="020F0302020204030204" pitchFamily="34" charset="0"/>
            </a:endParaRPr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628650" y="3248225"/>
            <a:ext cx="7813548" cy="1200329"/>
          </a:xfrm>
          <a:prstGeom prst="rect">
            <a:avLst/>
          </a:prstGeom>
          <a:noFill/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ok1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negate#1(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ok2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negate(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bad1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negate#1(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bad2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negate(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628650" y="1753778"/>
            <a:ext cx="7813548" cy="784830"/>
          </a:xfrm>
          <a:prstGeom prst="rect">
            <a:avLst/>
          </a:prstGeom>
          <a:noFill/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negate#1(flag: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x: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negate#2(flag: </a:t>
            </a:r>
            <a:r>
              <a:rPr lang="en-US" b="1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x: </a:t>
            </a:r>
            <a:r>
              <a:rPr lang="en-US" b="1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555555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3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685147" y="3580784"/>
            <a:ext cx="3687479" cy="2676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85147" y="4140353"/>
            <a:ext cx="3687479" cy="2676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147" y="2201851"/>
            <a:ext cx="6220478" cy="2676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062863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libri Light" panose="020F0302020204030204" pitchFamily="34" charset="0"/>
              </a:rPr>
              <a:t>1</a:t>
            </a:r>
            <a:r>
              <a:rPr lang="en-US" sz="4000" baseline="30000" dirty="0" smtClean="0">
                <a:latin typeface="Calibri Light" panose="020F0302020204030204" pitchFamily="34" charset="0"/>
              </a:rPr>
              <a:t>st</a:t>
            </a:r>
            <a:r>
              <a:rPr lang="en-US" sz="4000" dirty="0" smtClean="0">
                <a:latin typeface="Calibri Light" panose="020F0302020204030204" pitchFamily="34" charset="0"/>
              </a:rPr>
              <a:t> Phase (Trust) – Overload Resolution</a:t>
            </a:r>
            <a:endParaRPr lang="en-US" sz="4000" dirty="0">
              <a:latin typeface="Calibri Light" panose="020F0302020204030204" pitchFamily="34" charset="0"/>
            </a:endParaRPr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628650" y="3248225"/>
            <a:ext cx="7813548" cy="1200329"/>
          </a:xfrm>
          <a:prstGeom prst="rect">
            <a:avLst/>
          </a:prstGeom>
          <a:noFill/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ok1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negate#1(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ok2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negate#2(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bad1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negate#1(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bad2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negate#2(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628650" y="1753778"/>
            <a:ext cx="7813548" cy="784830"/>
          </a:xfrm>
          <a:prstGeom prst="rect">
            <a:avLst/>
          </a:prstGeom>
          <a:noFill/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negate#1(flag: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x: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negate#2(flag: </a:t>
            </a:r>
            <a:r>
              <a:rPr lang="en-US" b="1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x: </a:t>
            </a:r>
            <a:r>
              <a:rPr lang="en-US" b="1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555555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1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Program </a:t>
            </a:r>
            <a:r>
              <a:rPr lang="en-US" dirty="0">
                <a:latin typeface="Calibri Light" panose="020F0302020204030204" pitchFamily="34" charset="0"/>
              </a:rPr>
              <a:t>#</a:t>
            </a:r>
            <a:r>
              <a:rPr lang="en-US" dirty="0" smtClean="0">
                <a:latin typeface="Calibri Light" panose="020F0302020204030204" pitchFamily="34" charset="0"/>
              </a:rPr>
              <a:t>1: First-order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32238" y="1628509"/>
            <a:ext cx="6079524" cy="3600986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minIndexFO(a) {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solidFill>
                <a:srgbClr val="0066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solidFill>
                <a:srgbClr val="0066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solidFill>
                <a:srgbClr val="0066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3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774350" y="1668392"/>
            <a:ext cx="785411" cy="1827870"/>
            <a:chOff x="6750351" y="1668392"/>
            <a:chExt cx="785411" cy="1827870"/>
          </a:xfrm>
        </p:grpSpPr>
        <p:sp>
          <p:nvSpPr>
            <p:cNvPr id="13" name="Down Arrow 12"/>
            <p:cNvSpPr/>
            <p:nvPr/>
          </p:nvSpPr>
          <p:spPr>
            <a:xfrm rot="14100000">
              <a:off x="6898701" y="1520042"/>
              <a:ext cx="488712" cy="78541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own Arrow 14"/>
            <p:cNvSpPr/>
            <p:nvPr/>
          </p:nvSpPr>
          <p:spPr>
            <a:xfrm rot="18105549">
              <a:off x="6893433" y="2865454"/>
              <a:ext cx="488712" cy="772903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459621" y="1302167"/>
            <a:ext cx="1357459" cy="2616031"/>
            <a:chOff x="7431046" y="1302167"/>
            <a:chExt cx="1357459" cy="2616031"/>
          </a:xfrm>
        </p:grpSpPr>
        <p:sp>
          <p:nvSpPr>
            <p:cNvPr id="14" name="TextBox 13"/>
            <p:cNvSpPr txBox="1"/>
            <p:nvPr/>
          </p:nvSpPr>
          <p:spPr>
            <a:xfrm>
              <a:off x="7577160" y="1302167"/>
              <a:ext cx="10652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chemeClr val="accent6">
                      <a:lumMod val="75000"/>
                    </a:schemeClr>
                  </a:solidFill>
                </a:rPr>
                <a:t>Safe</a:t>
              </a:r>
              <a:endParaRPr lang="en-US" sz="32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431046" y="3333423"/>
              <a:ext cx="13574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rgbClr val="FF0000"/>
                  </a:solidFill>
                </a:rPr>
                <a:t>Unsafe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800890" y="1918058"/>
            <a:ext cx="1294112" cy="1158241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Trust</a:t>
            </a:r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18765" y="1918058"/>
            <a:ext cx="1382913" cy="1158241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Verify</a:t>
            </a:r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 rot="16200000">
            <a:off x="4685086" y="2272494"/>
            <a:ext cx="656949" cy="46506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28216" y="3251905"/>
            <a:ext cx="15290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effectLst/>
              </a:rPr>
              <a:t>Clone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effectLst/>
              </a:rPr>
              <a:t>Cast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effectLst/>
              </a:rPr>
              <a:t>Resolve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242" y="3337827"/>
            <a:ext cx="1518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ffectLst/>
              </a:rPr>
              <a:t>Source Program</a:t>
            </a:r>
          </a:p>
        </p:txBody>
      </p:sp>
      <p:sp>
        <p:nvSpPr>
          <p:cNvPr id="21" name="Down Arrow 20"/>
          <p:cNvSpPr/>
          <p:nvPr/>
        </p:nvSpPr>
        <p:spPr>
          <a:xfrm rot="16200000">
            <a:off x="1167211" y="2279723"/>
            <a:ext cx="656949" cy="46506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Down Arrow 22"/>
          <p:cNvSpPr/>
          <p:nvPr/>
        </p:nvSpPr>
        <p:spPr>
          <a:xfrm rot="16200000">
            <a:off x="3071731" y="2286807"/>
            <a:ext cx="656949" cy="46506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https://upload.wikimedia.org/wikipedia/commons/thumb/8/8c/Octicons-file-text.svg/1000px-Octicons-file-text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35" y="2006468"/>
            <a:ext cx="736247" cy="98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3705410" y="1859310"/>
            <a:ext cx="1002947" cy="1286218"/>
            <a:chOff x="3813081" y="1859310"/>
            <a:chExt cx="1002947" cy="1286218"/>
          </a:xfrm>
        </p:grpSpPr>
        <p:pic>
          <p:nvPicPr>
            <p:cNvPr id="26" name="Picture 2" descr="https://upload.wikimedia.org/wikipedia/commons/thumb/8/8c/Octicons-file-text.svg/1000px-Octicons-file-text.sv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3081" y="1859310"/>
              <a:ext cx="736247" cy="981418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28" name="Picture 2" descr="https://upload.wikimedia.org/wikipedia/commons/thumb/8/8c/Octicons-file-text.svg/1000px-Octicons-file-text.sv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7381" y="2011710"/>
              <a:ext cx="736247" cy="981418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29" name="Picture 2" descr="https://upload.wikimedia.org/wikipedia/commons/thumb/8/8c/Octicons-file-text.svg/1000px-Octicons-file-text.sv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9781" y="2164110"/>
              <a:ext cx="736247" cy="981418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31" name="TextBox 30"/>
          <p:cNvSpPr txBox="1"/>
          <p:nvPr/>
        </p:nvSpPr>
        <p:spPr>
          <a:xfrm>
            <a:off x="3434634" y="3399383"/>
            <a:ext cx="1594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ffectLst/>
              </a:rPr>
              <a:t>Elaborated Program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18765" y="3247698"/>
            <a:ext cx="1706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effectLst/>
              </a:rPr>
              <a:t>Cons Gen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effectLst/>
              </a:rPr>
              <a:t>Check</a:t>
            </a:r>
          </a:p>
        </p:txBody>
      </p:sp>
      <p:pic>
        <p:nvPicPr>
          <p:cNvPr id="22" name="Picture 2" descr="http://www.planetbowls.com/images/redcirc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233" y="3157757"/>
            <a:ext cx="1675797" cy="84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3426746" y="1487336"/>
            <a:ext cx="1594151" cy="29606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0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65226" y="2274838"/>
            <a:ext cx="78135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3200" dirty="0" smtClean="0">
                <a:latin typeface="Calibri" panose="020F0502020204030204" pitchFamily="34" charset="0"/>
              </a:rPr>
              <a:t>Goals:</a:t>
            </a:r>
          </a:p>
          <a:p>
            <a:pPr marL="514350" indent="-514350" fontAlgn="base">
              <a:lnSpc>
                <a:spcPct val="150000"/>
              </a:lnSpc>
              <a:buFont typeface="+mj-lt"/>
              <a:buAutoNum type="arabicParenR"/>
            </a:pPr>
            <a:r>
              <a:rPr lang="en-US" sz="3200" dirty="0" smtClean="0">
                <a:latin typeface="Calibri" panose="020F0502020204030204" pitchFamily="34" charset="0"/>
              </a:rPr>
              <a:t>CG for every clone of 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negate</a:t>
            </a:r>
            <a:endParaRPr lang="en-US" sz="3200" dirty="0">
              <a:latin typeface="Calibri" panose="020F0502020204030204" pitchFamily="34" charset="0"/>
            </a:endParaRPr>
          </a:p>
          <a:p>
            <a:pPr marL="514350" indent="-514350" fontAlgn="base">
              <a:lnSpc>
                <a:spcPct val="150000"/>
              </a:lnSpc>
              <a:buFont typeface="+mj-lt"/>
              <a:buAutoNum type="arabicParenR"/>
            </a:pPr>
            <a:r>
              <a:rPr lang="en-US" sz="3200" dirty="0" smtClean="0">
                <a:latin typeface="Calibri" panose="020F0502020204030204" pitchFamily="34" charset="0"/>
              </a:rPr>
              <a:t>CG for </a:t>
            </a:r>
            <a:r>
              <a:rPr lang="en-US" sz="3200" dirty="0" smtClean="0">
                <a:latin typeface="Calibri" panose="020F0502020204030204" pitchFamily="34" charset="0"/>
              </a:rPr>
              <a:t>call-sites</a:t>
            </a:r>
            <a:endParaRPr lang="en-US" sz="3200" dirty="0">
              <a:latin typeface="Calibri" panose="020F0502020204030204" pitchFamily="34" charset="0"/>
            </a:endParaRPr>
          </a:p>
        </p:txBody>
      </p:sp>
      <p:pic>
        <p:nvPicPr>
          <p:cNvPr id="9" name="Picture 2" descr="http://www.planetbowls.com/images/redcirc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91" y="3007889"/>
            <a:ext cx="771309" cy="84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libri Light" panose="020F0302020204030204" pitchFamily="34" charset="0"/>
              </a:rPr>
              <a:t>2</a:t>
            </a:r>
            <a:r>
              <a:rPr lang="en-US" sz="3600" baseline="30000" dirty="0" smtClean="0">
                <a:latin typeface="Calibri Light" panose="020F0302020204030204" pitchFamily="34" charset="0"/>
              </a:rPr>
              <a:t>nd</a:t>
            </a:r>
            <a:r>
              <a:rPr lang="en-US" sz="3600" dirty="0" smtClean="0">
                <a:latin typeface="Calibri Light" panose="020F0302020204030204" pitchFamily="34" charset="0"/>
              </a:rPr>
              <a:t> Phase (Verify) – Constraint Generation</a:t>
            </a:r>
            <a:endParaRPr lang="en-US" sz="3600" dirty="0">
              <a:latin typeface="Calibri Light" panose="020F03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5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1423987" y="1454848"/>
            <a:ext cx="6296026" cy="1355499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negate#1(flag: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x: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x;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DEAD(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55806" y="3018542"/>
            <a:ext cx="5832388" cy="1249752"/>
            <a:chOff x="1047297" y="3018542"/>
            <a:chExt cx="5832388" cy="1249752"/>
          </a:xfrm>
        </p:grpSpPr>
        <p:sp>
          <p:nvSpPr>
            <p:cNvPr id="13" name="Round Same Side Corner Rectangle 12"/>
            <p:cNvSpPr/>
            <p:nvPr/>
          </p:nvSpPr>
          <p:spPr>
            <a:xfrm>
              <a:off x="1047297" y="3018545"/>
              <a:ext cx="5832388" cy="469554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 smtClean="0"/>
                <a:t>Environment</a:t>
              </a:r>
              <a:r>
                <a:rPr lang="el-GR" sz="2200" dirty="0" smtClean="0"/>
                <a:t> (Γ)</a:t>
              </a:r>
              <a:endParaRPr lang="en-US" sz="2200" dirty="0"/>
            </a:p>
          </p:txBody>
        </p:sp>
        <p:sp>
          <p:nvSpPr>
            <p:cNvPr id="14" name="Round Same Side Corner Rectangle 13"/>
            <p:cNvSpPr/>
            <p:nvPr/>
          </p:nvSpPr>
          <p:spPr>
            <a:xfrm>
              <a:off x="1047297" y="3488102"/>
              <a:ext cx="5832388" cy="780192"/>
            </a:xfrm>
            <a:prstGeom prst="round2SameRect">
              <a:avLst>
                <a:gd name="adj1" fmla="val 0"/>
                <a:gd name="adj2" fmla="val 1044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Round Single Corner Rectangle 14"/>
            <p:cNvSpPr/>
            <p:nvPr/>
          </p:nvSpPr>
          <p:spPr>
            <a:xfrm>
              <a:off x="5308600" y="3018542"/>
              <a:ext cx="1571085" cy="469554"/>
            </a:xfrm>
            <a:prstGeom prst="round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 smtClean="0"/>
                <a:t>Guards</a:t>
              </a:r>
              <a:r>
                <a:rPr lang="el-GR" sz="2200" dirty="0" smtClean="0"/>
                <a:t> (</a:t>
              </a:r>
              <a:r>
                <a:rPr lang="en-US" sz="2200" dirty="0" smtClean="0"/>
                <a:t>g)</a:t>
              </a:r>
              <a:endParaRPr lang="en-US" sz="2200" dirty="0"/>
            </a:p>
          </p:txBody>
        </p:sp>
        <p:sp>
          <p:nvSpPr>
            <p:cNvPr id="17" name="Round Single Corner Rectangle 16"/>
            <p:cNvSpPr/>
            <p:nvPr/>
          </p:nvSpPr>
          <p:spPr>
            <a:xfrm rot="5400000">
              <a:off x="5704045" y="3092655"/>
              <a:ext cx="780193" cy="1571085"/>
            </a:xfrm>
            <a:prstGeom prst="round1Rect">
              <a:avLst>
                <a:gd name="adj" fmla="val 1035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</a:rPr>
                <a:t> </a:t>
              </a:r>
              <a:endParaRPr lang="en-US" sz="2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665226" y="4750829"/>
            <a:ext cx="78135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3200" dirty="0" smtClean="0">
                <a:latin typeface="Calibri" panose="020F0502020204030204" pitchFamily="34" charset="0"/>
              </a:rPr>
              <a:t>Flow- and Path-sensitive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libri Light" panose="020F0302020204030204" pitchFamily="34" charset="0"/>
              </a:rPr>
              <a:t>2</a:t>
            </a:r>
            <a:r>
              <a:rPr lang="en-US" sz="3600" baseline="30000" dirty="0" smtClean="0">
                <a:latin typeface="Calibri Light" panose="020F0302020204030204" pitchFamily="34" charset="0"/>
              </a:rPr>
              <a:t>nd</a:t>
            </a:r>
            <a:r>
              <a:rPr lang="en-US" sz="3600" dirty="0" smtClean="0">
                <a:latin typeface="Calibri Light" panose="020F0302020204030204" pitchFamily="34" charset="0"/>
              </a:rPr>
              <a:t> Phase (Verify) – Constraint Generation</a:t>
            </a:r>
            <a:endParaRPr lang="en-US" sz="3600" dirty="0">
              <a:latin typeface="Calibri Light" panose="020F03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0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704975" y="3536950"/>
            <a:ext cx="4139644" cy="673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655806" y="3018542"/>
            <a:ext cx="5832388" cy="1249752"/>
            <a:chOff x="1047297" y="3018542"/>
            <a:chExt cx="5832388" cy="1249752"/>
          </a:xfrm>
        </p:grpSpPr>
        <p:sp>
          <p:nvSpPr>
            <p:cNvPr id="12" name="Round Same Side Corner Rectangle 11"/>
            <p:cNvSpPr/>
            <p:nvPr/>
          </p:nvSpPr>
          <p:spPr>
            <a:xfrm>
              <a:off x="1047297" y="3018545"/>
              <a:ext cx="5832388" cy="469554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 smtClean="0"/>
                <a:t>Environment</a:t>
              </a:r>
              <a:r>
                <a:rPr lang="el-GR" sz="2200" dirty="0" smtClean="0"/>
                <a:t> (Γ)</a:t>
              </a:r>
              <a:endParaRPr lang="en-US" sz="2200" dirty="0"/>
            </a:p>
          </p:txBody>
        </p:sp>
        <p:sp>
          <p:nvSpPr>
            <p:cNvPr id="13" name="Round Same Side Corner Rectangle 12"/>
            <p:cNvSpPr/>
            <p:nvPr/>
          </p:nvSpPr>
          <p:spPr>
            <a:xfrm>
              <a:off x="1047297" y="3488102"/>
              <a:ext cx="5832388" cy="780192"/>
            </a:xfrm>
            <a:prstGeom prst="round2SameRect">
              <a:avLst>
                <a:gd name="adj1" fmla="val 0"/>
                <a:gd name="adj2" fmla="val 1044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flag : 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{v: </a:t>
              </a:r>
              <a:r>
                <a:rPr lang="en-US" sz="2200" b="1" dirty="0">
                  <a:solidFill>
                    <a:srgbClr val="0077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number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200" dirty="0">
                  <a:solidFill>
                    <a:srgbClr val="555555"/>
                  </a:solidFill>
                  <a:latin typeface="Consolas" panose="020B0609020204030204" pitchFamily="49" charset="0"/>
                </a:rPr>
                <a:t>|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v </a:t>
              </a:r>
              <a:r>
                <a:rPr lang="en-US" sz="2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≠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200" dirty="0">
                  <a:solidFill>
                    <a:srgbClr val="FF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US" sz="22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</a:t>
              </a:r>
              <a:endParaRPr lang="en-US" sz="2200" dirty="0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22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x    : </a:t>
              </a:r>
              <a:r>
                <a:rPr lang="en-US" sz="2200" b="1" dirty="0" smtClean="0">
                  <a:solidFill>
                    <a:srgbClr val="0077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number</a:t>
              </a:r>
              <a:endParaRPr lang="en-US" sz="2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Round Single Corner Rectangle 13"/>
            <p:cNvSpPr/>
            <p:nvPr/>
          </p:nvSpPr>
          <p:spPr>
            <a:xfrm>
              <a:off x="5308600" y="3018542"/>
              <a:ext cx="1571085" cy="469554"/>
            </a:xfrm>
            <a:prstGeom prst="round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 smtClean="0"/>
                <a:t>Guards</a:t>
              </a:r>
              <a:r>
                <a:rPr lang="el-GR" sz="2200" dirty="0" smtClean="0"/>
                <a:t> (</a:t>
              </a:r>
              <a:r>
                <a:rPr lang="en-US" sz="2200" dirty="0" smtClean="0"/>
                <a:t>g)</a:t>
              </a:r>
              <a:endParaRPr lang="en-US" sz="2200" dirty="0"/>
            </a:p>
          </p:txBody>
        </p:sp>
        <p:sp>
          <p:nvSpPr>
            <p:cNvPr id="15" name="Round Single Corner Rectangle 14"/>
            <p:cNvSpPr/>
            <p:nvPr/>
          </p:nvSpPr>
          <p:spPr>
            <a:xfrm rot="5400000">
              <a:off x="5704045" y="3092655"/>
              <a:ext cx="780193" cy="1571085"/>
            </a:xfrm>
            <a:prstGeom prst="round1Rect">
              <a:avLst>
                <a:gd name="adj" fmla="val 1035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3774797" y="1504100"/>
            <a:ext cx="2450969" cy="3731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1423987" y="1454848"/>
            <a:ext cx="6296026" cy="1355499"/>
          </a:xfrm>
          <a:prstGeom prst="rect">
            <a:avLst/>
          </a:prstGeom>
          <a:noFill/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negate#1(flag: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x: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x;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DEAD(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libri Light" panose="020F0302020204030204" pitchFamily="34" charset="0"/>
              </a:rPr>
              <a:t>2</a:t>
            </a:r>
            <a:r>
              <a:rPr lang="en-US" sz="3600" baseline="30000" dirty="0" smtClean="0">
                <a:latin typeface="Calibri Light" panose="020F0302020204030204" pitchFamily="34" charset="0"/>
              </a:rPr>
              <a:t>nd</a:t>
            </a:r>
            <a:r>
              <a:rPr lang="en-US" sz="3600" dirty="0" smtClean="0">
                <a:latin typeface="Calibri Light" panose="020F0302020204030204" pitchFamily="34" charset="0"/>
              </a:rPr>
              <a:t> Phase (Verify) – Constraint Generation</a:t>
            </a:r>
            <a:endParaRPr lang="en-US" sz="3600" dirty="0">
              <a:latin typeface="Calibri Light" panose="020F03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4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038850" y="3678080"/>
            <a:ext cx="1333500" cy="3731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655806" y="3018542"/>
            <a:ext cx="5832388" cy="1249752"/>
            <a:chOff x="1047297" y="3018542"/>
            <a:chExt cx="5832388" cy="1249752"/>
          </a:xfrm>
        </p:grpSpPr>
        <p:sp>
          <p:nvSpPr>
            <p:cNvPr id="10" name="Round Same Side Corner Rectangle 9"/>
            <p:cNvSpPr/>
            <p:nvPr/>
          </p:nvSpPr>
          <p:spPr>
            <a:xfrm>
              <a:off x="1047297" y="3018545"/>
              <a:ext cx="5832388" cy="469554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 smtClean="0"/>
                <a:t>Environment</a:t>
              </a:r>
              <a:r>
                <a:rPr lang="el-GR" sz="2200" dirty="0" smtClean="0"/>
                <a:t> (Γ)</a:t>
              </a:r>
              <a:endParaRPr lang="en-US" sz="2200" dirty="0"/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1047297" y="3488102"/>
              <a:ext cx="5832388" cy="780192"/>
            </a:xfrm>
            <a:prstGeom prst="round2SameRect">
              <a:avLst>
                <a:gd name="adj1" fmla="val 0"/>
                <a:gd name="adj2" fmla="val 1044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flag : 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{v: </a:t>
              </a:r>
              <a:r>
                <a:rPr lang="en-US" sz="2200" b="1" dirty="0">
                  <a:solidFill>
                    <a:srgbClr val="0077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number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200" dirty="0">
                  <a:solidFill>
                    <a:srgbClr val="555555"/>
                  </a:solidFill>
                  <a:latin typeface="Consolas" panose="020B0609020204030204" pitchFamily="49" charset="0"/>
                </a:rPr>
                <a:t>|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v </a:t>
              </a:r>
              <a:r>
                <a:rPr lang="en-US" sz="2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≠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200" dirty="0">
                  <a:solidFill>
                    <a:srgbClr val="FF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US" sz="22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</a:t>
              </a:r>
              <a:endParaRPr lang="en-US" sz="2200" dirty="0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22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x    : </a:t>
              </a:r>
              <a:r>
                <a:rPr lang="en-US" sz="2200" b="1" dirty="0" smtClean="0">
                  <a:solidFill>
                    <a:srgbClr val="0077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number</a:t>
              </a:r>
              <a:endParaRPr lang="en-US" sz="2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Round Single Corner Rectangle 11"/>
            <p:cNvSpPr/>
            <p:nvPr/>
          </p:nvSpPr>
          <p:spPr>
            <a:xfrm>
              <a:off x="5308600" y="3018542"/>
              <a:ext cx="1571085" cy="469554"/>
            </a:xfrm>
            <a:prstGeom prst="round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/>
                <a:t>Guards</a:t>
              </a:r>
              <a:r>
                <a:rPr lang="el-GR" sz="2200" dirty="0"/>
                <a:t> (</a:t>
              </a:r>
              <a:r>
                <a:rPr lang="en-US" sz="2200" dirty="0"/>
                <a:t>g)</a:t>
              </a:r>
            </a:p>
          </p:txBody>
        </p:sp>
        <p:sp>
          <p:nvSpPr>
            <p:cNvPr id="13" name="Round Single Corner Rectangle 12"/>
            <p:cNvSpPr/>
            <p:nvPr/>
          </p:nvSpPr>
          <p:spPr>
            <a:xfrm rot="5400000">
              <a:off x="5704045" y="3092655"/>
              <a:ext cx="780193" cy="1571085"/>
            </a:xfrm>
            <a:prstGeom prst="round1Rect">
              <a:avLst>
                <a:gd name="adj" fmla="val 1035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flag </a:t>
              </a:r>
              <a:r>
                <a:rPr lang="en-US" sz="2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≠</a:t>
              </a:r>
              <a:r>
                <a:rPr lang="en-US" sz="22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200" dirty="0">
                  <a:solidFill>
                    <a:srgbClr val="FF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US" sz="2200" dirty="0" smtClean="0">
                  <a:solidFill>
                    <a:schemeClr val="tx1"/>
                  </a:solidFill>
                </a:rPr>
                <a:t> </a:t>
              </a:r>
              <a:endParaRPr lang="en-US" sz="2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964890" y="1807042"/>
            <a:ext cx="1715750" cy="3731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1423987" y="1454848"/>
            <a:ext cx="6296026" cy="1355499"/>
          </a:xfrm>
          <a:prstGeom prst="rect">
            <a:avLst/>
          </a:prstGeom>
          <a:noFill/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negate#1(flag: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x: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x;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DEAD(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libri Light" panose="020F0302020204030204" pitchFamily="34" charset="0"/>
              </a:rPr>
              <a:t>2</a:t>
            </a:r>
            <a:r>
              <a:rPr lang="en-US" sz="3600" baseline="30000" dirty="0" smtClean="0">
                <a:latin typeface="Calibri Light" panose="020F0302020204030204" pitchFamily="34" charset="0"/>
              </a:rPr>
              <a:t>nd</a:t>
            </a:r>
            <a:r>
              <a:rPr lang="en-US" sz="3600" dirty="0" smtClean="0">
                <a:latin typeface="Calibri Light" panose="020F0302020204030204" pitchFamily="34" charset="0"/>
              </a:rPr>
              <a:t> Phase (Verify) – Constraint Generation</a:t>
            </a:r>
            <a:endParaRPr lang="en-US" sz="3600" dirty="0">
              <a:latin typeface="Calibri Light" panose="020F03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6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038850" y="3678080"/>
            <a:ext cx="1333500" cy="3731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655806" y="3018542"/>
            <a:ext cx="5832388" cy="1249752"/>
            <a:chOff x="1047297" y="3018542"/>
            <a:chExt cx="5832388" cy="1249752"/>
          </a:xfrm>
        </p:grpSpPr>
        <p:sp>
          <p:nvSpPr>
            <p:cNvPr id="10" name="Round Same Side Corner Rectangle 9"/>
            <p:cNvSpPr/>
            <p:nvPr/>
          </p:nvSpPr>
          <p:spPr>
            <a:xfrm>
              <a:off x="1047297" y="3018545"/>
              <a:ext cx="5832388" cy="469554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 smtClean="0"/>
                <a:t>Environment</a:t>
              </a:r>
              <a:r>
                <a:rPr lang="el-GR" sz="2200" dirty="0" smtClean="0"/>
                <a:t> (Γ)</a:t>
              </a:r>
              <a:endParaRPr lang="en-US" sz="2200" dirty="0"/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1047297" y="3488102"/>
              <a:ext cx="5832388" cy="780192"/>
            </a:xfrm>
            <a:prstGeom prst="round2SameRect">
              <a:avLst>
                <a:gd name="adj1" fmla="val 0"/>
                <a:gd name="adj2" fmla="val 1044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flag : 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{v: </a:t>
              </a:r>
              <a:r>
                <a:rPr lang="en-US" sz="2200" b="1" dirty="0">
                  <a:solidFill>
                    <a:srgbClr val="0077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number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200" dirty="0">
                  <a:solidFill>
                    <a:srgbClr val="555555"/>
                  </a:solidFill>
                  <a:latin typeface="Consolas" panose="020B0609020204030204" pitchFamily="49" charset="0"/>
                </a:rPr>
                <a:t>|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v </a:t>
              </a:r>
              <a:r>
                <a:rPr lang="en-US" sz="2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≠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200" dirty="0">
                  <a:solidFill>
                    <a:srgbClr val="FF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US" sz="22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</a:t>
              </a:r>
              <a:endParaRPr lang="en-US" sz="2200" dirty="0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22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x    : </a:t>
              </a:r>
              <a:r>
                <a:rPr lang="en-US" sz="2200" b="1" dirty="0" smtClean="0">
                  <a:solidFill>
                    <a:srgbClr val="0077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number</a:t>
              </a:r>
              <a:endParaRPr lang="en-US" sz="2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Round Single Corner Rectangle 11"/>
            <p:cNvSpPr/>
            <p:nvPr/>
          </p:nvSpPr>
          <p:spPr>
            <a:xfrm>
              <a:off x="5308600" y="3018542"/>
              <a:ext cx="1571085" cy="469554"/>
            </a:xfrm>
            <a:prstGeom prst="round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 smtClean="0"/>
                <a:t>Guards</a:t>
              </a:r>
              <a:r>
                <a:rPr lang="el-GR" sz="2200" dirty="0" smtClean="0"/>
                <a:t> (</a:t>
              </a:r>
              <a:r>
                <a:rPr lang="en-US" sz="2200" dirty="0" smtClean="0"/>
                <a:t>g)</a:t>
              </a:r>
              <a:endParaRPr lang="en-US" sz="2200" dirty="0"/>
            </a:p>
          </p:txBody>
        </p:sp>
        <p:sp>
          <p:nvSpPr>
            <p:cNvPr id="13" name="Round Single Corner Rectangle 12"/>
            <p:cNvSpPr/>
            <p:nvPr/>
          </p:nvSpPr>
          <p:spPr>
            <a:xfrm rot="5400000">
              <a:off x="5704045" y="3092655"/>
              <a:ext cx="780193" cy="1571085"/>
            </a:xfrm>
            <a:prstGeom prst="round1Rect">
              <a:avLst>
                <a:gd name="adj" fmla="val 1035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flag =</a:t>
              </a:r>
              <a:r>
                <a:rPr lang="en-US" sz="22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200" dirty="0">
                  <a:solidFill>
                    <a:srgbClr val="FF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US" sz="2200" dirty="0" smtClean="0">
                  <a:solidFill>
                    <a:schemeClr val="tx1"/>
                  </a:solidFill>
                </a:rPr>
                <a:t> </a:t>
              </a:r>
              <a:endParaRPr lang="en-US" sz="2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933831" y="2092503"/>
            <a:ext cx="2101719" cy="3731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1423987" y="1454848"/>
            <a:ext cx="6296026" cy="1355499"/>
          </a:xfrm>
          <a:prstGeom prst="rect">
            <a:avLst/>
          </a:prstGeom>
          <a:noFill/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negate#1(flag: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x: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x;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DEAD(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libri Light" panose="020F0302020204030204" pitchFamily="34" charset="0"/>
              </a:rPr>
              <a:t>2</a:t>
            </a:r>
            <a:r>
              <a:rPr lang="en-US" sz="3600" baseline="30000" dirty="0" smtClean="0">
                <a:latin typeface="Calibri Light" panose="020F0302020204030204" pitchFamily="34" charset="0"/>
              </a:rPr>
              <a:t>nd</a:t>
            </a:r>
            <a:r>
              <a:rPr lang="en-US" sz="3600" dirty="0" smtClean="0">
                <a:latin typeface="Calibri Light" panose="020F0302020204030204" pitchFamily="34" charset="0"/>
              </a:rPr>
              <a:t> Phase (Verify) – Constraint Generation</a:t>
            </a:r>
            <a:endParaRPr lang="en-US" sz="3600" dirty="0">
              <a:latin typeface="Calibri Light" panose="020F03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2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655806" y="3018542"/>
            <a:ext cx="5832388" cy="1249752"/>
            <a:chOff x="1047297" y="3018542"/>
            <a:chExt cx="5832388" cy="1249752"/>
          </a:xfrm>
        </p:grpSpPr>
        <p:sp>
          <p:nvSpPr>
            <p:cNvPr id="12" name="Round Same Side Corner Rectangle 11"/>
            <p:cNvSpPr/>
            <p:nvPr/>
          </p:nvSpPr>
          <p:spPr>
            <a:xfrm>
              <a:off x="1047297" y="3018545"/>
              <a:ext cx="5832388" cy="469554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 smtClean="0"/>
                <a:t>Environment</a:t>
              </a:r>
              <a:r>
                <a:rPr lang="el-GR" sz="2200" dirty="0" smtClean="0"/>
                <a:t> (Γ)</a:t>
              </a:r>
              <a:endParaRPr lang="en-US" sz="2200" dirty="0"/>
            </a:p>
          </p:txBody>
        </p:sp>
        <p:sp>
          <p:nvSpPr>
            <p:cNvPr id="13" name="Round Same Side Corner Rectangle 12"/>
            <p:cNvSpPr/>
            <p:nvPr/>
          </p:nvSpPr>
          <p:spPr>
            <a:xfrm>
              <a:off x="1047297" y="3488102"/>
              <a:ext cx="5832388" cy="780192"/>
            </a:xfrm>
            <a:prstGeom prst="round2SameRect">
              <a:avLst>
                <a:gd name="adj1" fmla="val 0"/>
                <a:gd name="adj2" fmla="val 1044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flag : 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{v: </a:t>
              </a:r>
              <a:r>
                <a:rPr lang="en-US" sz="2200" b="1" dirty="0">
                  <a:solidFill>
                    <a:srgbClr val="0077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number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200" dirty="0">
                  <a:solidFill>
                    <a:srgbClr val="555555"/>
                  </a:solidFill>
                  <a:latin typeface="Consolas" panose="020B0609020204030204" pitchFamily="49" charset="0"/>
                </a:rPr>
                <a:t>|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v </a:t>
              </a:r>
              <a:r>
                <a:rPr lang="en-US" sz="2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≠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200" dirty="0">
                  <a:solidFill>
                    <a:srgbClr val="FF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US" sz="22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</a:t>
              </a:r>
              <a:endParaRPr lang="en-US" sz="2200" dirty="0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22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x    : </a:t>
              </a:r>
              <a:r>
                <a:rPr lang="en-US" sz="2200" b="1" dirty="0" smtClean="0">
                  <a:solidFill>
                    <a:srgbClr val="0077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number</a:t>
              </a:r>
              <a:endParaRPr lang="en-US" sz="2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Round Single Corner Rectangle 13"/>
            <p:cNvSpPr/>
            <p:nvPr/>
          </p:nvSpPr>
          <p:spPr>
            <a:xfrm>
              <a:off x="5308600" y="3018542"/>
              <a:ext cx="1571085" cy="469554"/>
            </a:xfrm>
            <a:prstGeom prst="round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 smtClean="0"/>
                <a:t>Guards</a:t>
              </a:r>
              <a:r>
                <a:rPr lang="el-GR" sz="2200" dirty="0" smtClean="0"/>
                <a:t> (</a:t>
              </a:r>
              <a:r>
                <a:rPr lang="en-US" sz="2200" dirty="0" smtClean="0"/>
                <a:t>g)</a:t>
              </a:r>
              <a:endParaRPr lang="en-US" sz="2200" dirty="0"/>
            </a:p>
          </p:txBody>
        </p:sp>
        <p:sp>
          <p:nvSpPr>
            <p:cNvPr id="15" name="Round Single Corner Rectangle 14"/>
            <p:cNvSpPr/>
            <p:nvPr/>
          </p:nvSpPr>
          <p:spPr>
            <a:xfrm rot="5400000">
              <a:off x="5704045" y="3092655"/>
              <a:ext cx="780193" cy="1571085"/>
            </a:xfrm>
            <a:prstGeom prst="round1Rect">
              <a:avLst>
                <a:gd name="adj" fmla="val 1035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flag =</a:t>
              </a:r>
              <a:r>
                <a:rPr lang="en-US" sz="22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200" dirty="0">
                  <a:solidFill>
                    <a:srgbClr val="FF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US" sz="2200" dirty="0" smtClean="0">
                  <a:solidFill>
                    <a:schemeClr val="tx1"/>
                  </a:solidFill>
                </a:rPr>
                <a:t> </a:t>
              </a:r>
              <a:endParaRPr lang="en-US" sz="2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665226" y="5277654"/>
            <a:ext cx="7813548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declare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DEAD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({v: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60503" y="2090173"/>
            <a:ext cx="1078516" cy="3731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1423987" y="1454848"/>
            <a:ext cx="6296026" cy="1355499"/>
          </a:xfrm>
          <a:prstGeom prst="rect">
            <a:avLst/>
          </a:prstGeom>
          <a:noFill/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negate#1(flag: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x: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x;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DEAD(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libri Light" panose="020F0302020204030204" pitchFamily="34" charset="0"/>
              </a:rPr>
              <a:t>2</a:t>
            </a:r>
            <a:r>
              <a:rPr lang="en-US" sz="3600" baseline="30000" dirty="0" smtClean="0">
                <a:latin typeface="Calibri Light" panose="020F0302020204030204" pitchFamily="34" charset="0"/>
              </a:rPr>
              <a:t>nd</a:t>
            </a:r>
            <a:r>
              <a:rPr lang="en-US" sz="3600" dirty="0" smtClean="0">
                <a:latin typeface="Calibri Light" panose="020F0302020204030204" pitchFamily="34" charset="0"/>
              </a:rPr>
              <a:t> Phase (Verify) – Constraint Generation</a:t>
            </a:r>
            <a:endParaRPr lang="en-US" sz="3600" dirty="0">
              <a:latin typeface="Calibri Light" panose="020F03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0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55806" y="3018542"/>
            <a:ext cx="5832388" cy="1249752"/>
            <a:chOff x="1047297" y="3018542"/>
            <a:chExt cx="5832388" cy="1249752"/>
          </a:xfrm>
        </p:grpSpPr>
        <p:sp>
          <p:nvSpPr>
            <p:cNvPr id="18" name="Round Same Side Corner Rectangle 17"/>
            <p:cNvSpPr/>
            <p:nvPr/>
          </p:nvSpPr>
          <p:spPr>
            <a:xfrm>
              <a:off x="1047297" y="3018545"/>
              <a:ext cx="5832388" cy="469554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 smtClean="0"/>
                <a:t>Environment</a:t>
              </a:r>
              <a:r>
                <a:rPr lang="el-GR" sz="2200" dirty="0" smtClean="0"/>
                <a:t> (Γ)</a:t>
              </a:r>
              <a:endParaRPr lang="en-US" sz="2200" dirty="0"/>
            </a:p>
          </p:txBody>
        </p:sp>
        <p:sp>
          <p:nvSpPr>
            <p:cNvPr id="19" name="Round Same Side Corner Rectangle 18"/>
            <p:cNvSpPr/>
            <p:nvPr/>
          </p:nvSpPr>
          <p:spPr>
            <a:xfrm>
              <a:off x="1047297" y="3488102"/>
              <a:ext cx="5832388" cy="780192"/>
            </a:xfrm>
            <a:prstGeom prst="round2SameRect">
              <a:avLst>
                <a:gd name="adj1" fmla="val 0"/>
                <a:gd name="adj2" fmla="val 1044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flag : 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{v: </a:t>
              </a:r>
              <a:r>
                <a:rPr lang="en-US" sz="2200" b="1" dirty="0">
                  <a:solidFill>
                    <a:srgbClr val="0077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number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200" dirty="0">
                  <a:solidFill>
                    <a:srgbClr val="555555"/>
                  </a:solidFill>
                  <a:latin typeface="Consolas" panose="020B0609020204030204" pitchFamily="49" charset="0"/>
                </a:rPr>
                <a:t>|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v </a:t>
              </a:r>
              <a:r>
                <a:rPr lang="en-US" sz="2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≠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200" dirty="0">
                  <a:solidFill>
                    <a:srgbClr val="FF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US" sz="22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</a:t>
              </a:r>
              <a:endParaRPr lang="en-US" sz="2200" dirty="0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22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x    : </a:t>
              </a:r>
              <a:r>
                <a:rPr lang="en-US" sz="2200" b="1" dirty="0" smtClean="0">
                  <a:solidFill>
                    <a:srgbClr val="0077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number</a:t>
              </a:r>
              <a:endParaRPr lang="en-US" sz="2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Round Single Corner Rectangle 19"/>
            <p:cNvSpPr/>
            <p:nvPr/>
          </p:nvSpPr>
          <p:spPr>
            <a:xfrm>
              <a:off x="5308600" y="3018542"/>
              <a:ext cx="1571085" cy="469554"/>
            </a:xfrm>
            <a:prstGeom prst="round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 smtClean="0"/>
                <a:t>Guards</a:t>
              </a:r>
              <a:r>
                <a:rPr lang="el-GR" sz="2200" dirty="0" smtClean="0"/>
                <a:t> (</a:t>
              </a:r>
              <a:r>
                <a:rPr lang="en-US" sz="2200" dirty="0" smtClean="0"/>
                <a:t>g)</a:t>
              </a:r>
              <a:endParaRPr lang="en-US" sz="2200" dirty="0"/>
            </a:p>
          </p:txBody>
        </p:sp>
        <p:sp>
          <p:nvSpPr>
            <p:cNvPr id="21" name="Round Single Corner Rectangle 20"/>
            <p:cNvSpPr/>
            <p:nvPr/>
          </p:nvSpPr>
          <p:spPr>
            <a:xfrm rot="5400000">
              <a:off x="5704045" y="3092655"/>
              <a:ext cx="780193" cy="1571085"/>
            </a:xfrm>
            <a:prstGeom prst="round1Rect">
              <a:avLst>
                <a:gd name="adj" fmla="val 1035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flag =</a:t>
              </a:r>
              <a:r>
                <a:rPr lang="en-US" sz="22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200" dirty="0">
                  <a:solidFill>
                    <a:srgbClr val="FF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US" sz="2200" dirty="0" smtClean="0">
                  <a:solidFill>
                    <a:schemeClr val="tx1"/>
                  </a:solidFill>
                </a:rPr>
                <a:t> </a:t>
              </a:r>
              <a:endParaRPr lang="en-US" sz="2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35413" y="4446616"/>
            <a:ext cx="7673175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l-GR" sz="2200" dirty="0" smtClean="0">
                <a:latin typeface="Consolas" panose="020B0609020204030204" pitchFamily="49" charset="0"/>
              </a:rPr>
              <a:t>Γ, </a:t>
            </a:r>
            <a:r>
              <a:rPr lang="en-US" sz="2200" dirty="0" smtClean="0">
                <a:latin typeface="Consolas" panose="020B0609020204030204" pitchFamily="49" charset="0"/>
              </a:rPr>
              <a:t>g</a:t>
            </a:r>
            <a:r>
              <a:rPr lang="el-GR" sz="2200" dirty="0" smtClean="0"/>
              <a:t> </a:t>
            </a:r>
            <a:r>
              <a:rPr lang="en-US" sz="2200" dirty="0" smtClean="0">
                <a:latin typeface="Consolas" panose="020B0609020204030204" pitchFamily="49" charset="0"/>
              </a:rPr>
              <a:t>⊢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{v: </a:t>
            </a:r>
            <a:r>
              <a:rPr lang="en-US" sz="2200" b="1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|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 </a:t>
            </a:r>
            <a:r>
              <a:rPr lang="en-US" sz="2200" dirty="0" smtClean="0">
                <a:latin typeface="Consolas" panose="020B0609020204030204" pitchFamily="49" charset="0"/>
              </a:rPr>
              <a:t>=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x} </a:t>
            </a:r>
            <a:r>
              <a:rPr lang="en-US" sz="2400" dirty="0" smtClean="0"/>
              <a:t>≤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{v: </a:t>
            </a:r>
            <a:r>
              <a:rPr lang="en-US" sz="2200" b="1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|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false}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60503" y="2090173"/>
            <a:ext cx="1078516" cy="3731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1423987" y="1454848"/>
            <a:ext cx="6296026" cy="1355499"/>
          </a:xfrm>
          <a:prstGeom prst="rect">
            <a:avLst/>
          </a:prstGeom>
          <a:noFill/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negate#1(flag: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x: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x;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DEAD(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665226" y="5277654"/>
            <a:ext cx="7813548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declare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DEAD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({v: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libri Light" panose="020F0302020204030204" pitchFamily="34" charset="0"/>
              </a:rPr>
              <a:t>2</a:t>
            </a:r>
            <a:r>
              <a:rPr lang="en-US" sz="3600" baseline="30000" dirty="0" smtClean="0">
                <a:latin typeface="Calibri Light" panose="020F0302020204030204" pitchFamily="34" charset="0"/>
              </a:rPr>
              <a:t>nd</a:t>
            </a:r>
            <a:r>
              <a:rPr lang="en-US" sz="3600" dirty="0" smtClean="0">
                <a:latin typeface="Calibri Light" panose="020F0302020204030204" pitchFamily="34" charset="0"/>
              </a:rPr>
              <a:t> Phase (Verify) – Constraint Generation</a:t>
            </a:r>
            <a:endParaRPr lang="en-US" sz="3600" dirty="0">
              <a:latin typeface="Calibri Light" panose="020F03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3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655806" y="3018542"/>
            <a:ext cx="5832388" cy="1249752"/>
            <a:chOff x="1047297" y="3018542"/>
            <a:chExt cx="5832388" cy="1249752"/>
          </a:xfrm>
        </p:grpSpPr>
        <p:sp>
          <p:nvSpPr>
            <p:cNvPr id="27" name="Round Same Side Corner Rectangle 26"/>
            <p:cNvSpPr/>
            <p:nvPr/>
          </p:nvSpPr>
          <p:spPr>
            <a:xfrm>
              <a:off x="1047297" y="3018545"/>
              <a:ext cx="5832388" cy="469554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 smtClean="0"/>
                <a:t>Environment</a:t>
              </a:r>
              <a:r>
                <a:rPr lang="el-GR" sz="2200" dirty="0" smtClean="0"/>
                <a:t> (Γ)</a:t>
              </a:r>
              <a:endParaRPr lang="en-US" sz="2200" dirty="0"/>
            </a:p>
          </p:txBody>
        </p:sp>
        <p:sp>
          <p:nvSpPr>
            <p:cNvPr id="30" name="Round Same Side Corner Rectangle 29"/>
            <p:cNvSpPr/>
            <p:nvPr/>
          </p:nvSpPr>
          <p:spPr>
            <a:xfrm>
              <a:off x="1047297" y="3488102"/>
              <a:ext cx="5832388" cy="780192"/>
            </a:xfrm>
            <a:prstGeom prst="round2SameRect">
              <a:avLst>
                <a:gd name="adj1" fmla="val 0"/>
                <a:gd name="adj2" fmla="val 1044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flag : 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{v: </a:t>
              </a:r>
              <a:r>
                <a:rPr lang="en-US" sz="2200" b="1" dirty="0">
                  <a:solidFill>
                    <a:srgbClr val="0077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number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200" dirty="0">
                  <a:solidFill>
                    <a:srgbClr val="555555"/>
                  </a:solidFill>
                  <a:latin typeface="Consolas" panose="020B0609020204030204" pitchFamily="49" charset="0"/>
                </a:rPr>
                <a:t>|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v </a:t>
              </a:r>
              <a:r>
                <a:rPr lang="en-US" sz="2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≠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200" dirty="0">
                  <a:solidFill>
                    <a:srgbClr val="FF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US" sz="22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</a:t>
              </a:r>
              <a:endParaRPr lang="en-US" sz="2200" dirty="0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22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x    : </a:t>
              </a:r>
              <a:r>
                <a:rPr lang="en-US" sz="2200" b="1" dirty="0" smtClean="0">
                  <a:solidFill>
                    <a:srgbClr val="0077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number</a:t>
              </a:r>
              <a:endParaRPr lang="en-US" sz="2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Round Single Corner Rectangle 30"/>
            <p:cNvSpPr/>
            <p:nvPr/>
          </p:nvSpPr>
          <p:spPr>
            <a:xfrm>
              <a:off x="5308600" y="3018542"/>
              <a:ext cx="1571085" cy="469554"/>
            </a:xfrm>
            <a:prstGeom prst="round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 smtClean="0"/>
                <a:t>Guards</a:t>
              </a:r>
              <a:r>
                <a:rPr lang="el-GR" sz="2200" dirty="0" smtClean="0"/>
                <a:t> (</a:t>
              </a:r>
              <a:r>
                <a:rPr lang="en-US" sz="2200" dirty="0" smtClean="0"/>
                <a:t>g)</a:t>
              </a:r>
              <a:endParaRPr lang="en-US" sz="2200" dirty="0"/>
            </a:p>
          </p:txBody>
        </p:sp>
        <p:sp>
          <p:nvSpPr>
            <p:cNvPr id="32" name="Round Single Corner Rectangle 31"/>
            <p:cNvSpPr/>
            <p:nvPr/>
          </p:nvSpPr>
          <p:spPr>
            <a:xfrm rot="5400000">
              <a:off x="5704045" y="3092655"/>
              <a:ext cx="780193" cy="1571085"/>
            </a:xfrm>
            <a:prstGeom prst="round1Rect">
              <a:avLst>
                <a:gd name="adj" fmla="val 1035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flag =</a:t>
              </a:r>
              <a:r>
                <a:rPr lang="en-US" sz="22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200" dirty="0">
                  <a:solidFill>
                    <a:srgbClr val="FF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US" sz="2200" dirty="0" smtClean="0">
                  <a:solidFill>
                    <a:schemeClr val="tx1"/>
                  </a:solidFill>
                </a:rPr>
                <a:t> </a:t>
              </a:r>
              <a:endParaRPr lang="en-US" sz="2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35413" y="4446616"/>
            <a:ext cx="767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200" dirty="0" smtClean="0">
                <a:latin typeface="Consolas" panose="020B0609020204030204" pitchFamily="49" charset="0"/>
              </a:rPr>
              <a:t>Γ, </a:t>
            </a:r>
            <a:r>
              <a:rPr lang="en-US" sz="2200" dirty="0" smtClean="0">
                <a:latin typeface="Consolas" panose="020B0609020204030204" pitchFamily="49" charset="0"/>
              </a:rPr>
              <a:t>g</a:t>
            </a:r>
            <a:r>
              <a:rPr lang="el-GR" sz="2200" dirty="0" smtClean="0"/>
              <a:t> </a:t>
            </a:r>
            <a:r>
              <a:rPr lang="en-US" sz="2200" dirty="0" smtClean="0">
                <a:latin typeface="Consolas" panose="020B0609020204030204" pitchFamily="49" charset="0"/>
              </a:rPr>
              <a:t>⊢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{v: </a:t>
            </a:r>
            <a:r>
              <a:rPr lang="en-US" sz="2200" b="1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|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 </a:t>
            </a:r>
            <a:r>
              <a:rPr lang="en-US" sz="2200" dirty="0" smtClean="0">
                <a:latin typeface="Consolas" panose="020B0609020204030204" pitchFamily="49" charset="0"/>
              </a:rPr>
              <a:t>=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x} </a:t>
            </a:r>
            <a:r>
              <a:rPr lang="en-US" sz="2400" dirty="0" smtClean="0"/>
              <a:t>≤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{v: </a:t>
            </a:r>
            <a:r>
              <a:rPr lang="en-US" sz="2200" b="1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|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false}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3992880" y="4986344"/>
            <a:ext cx="1158240" cy="57721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345311" y="5013339"/>
            <a:ext cx="4453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To verification condition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784955" y="5596506"/>
            <a:ext cx="7574090" cy="489090"/>
            <a:chOff x="701040" y="5612696"/>
            <a:chExt cx="7078836" cy="489090"/>
          </a:xfrm>
        </p:grpSpPr>
        <p:sp>
          <p:nvSpPr>
            <p:cNvPr id="48" name="Rectangle 47"/>
            <p:cNvSpPr/>
            <p:nvPr/>
          </p:nvSpPr>
          <p:spPr>
            <a:xfrm>
              <a:off x="701040" y="5612697"/>
              <a:ext cx="4313082" cy="4890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Environment and Guards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428734" y="5612697"/>
              <a:ext cx="1000352" cy="4890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cs typeface="Consolas" panose="020B0609020204030204" pitchFamily="49" charset="0"/>
                </a:rPr>
                <a:t>LHS</a:t>
              </a:r>
              <a:endParaRPr lang="en-US" sz="2400" dirty="0">
                <a:solidFill>
                  <a:schemeClr val="tx1"/>
                </a:solidFill>
                <a:cs typeface="Consolas" panose="020B0609020204030204" pitchFamily="49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822049" y="5612696"/>
              <a:ext cx="957827" cy="4890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cs typeface="Consolas" panose="020B0609020204030204" pitchFamily="49" charset="0"/>
                </a:rPr>
                <a:t>RHS</a:t>
              </a:r>
              <a:endParaRPr lang="en-US" sz="2400" dirty="0">
                <a:solidFill>
                  <a:schemeClr val="tx1"/>
                </a:solidFill>
                <a:cs typeface="Consolas" panose="020B0609020204030204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39583" y="5641798"/>
              <a:ext cx="3444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Consolas" panose="020B0609020204030204" pitchFamily="49" charset="0"/>
                </a:rPr>
                <a:t>⇒</a:t>
              </a:r>
              <a:endParaRPr lang="en-US" sz="2200" dirty="0">
                <a:latin typeface="Consolas" panose="020B0609020204030204" pitchFamily="49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29086" y="5618693"/>
              <a:ext cx="3444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Consolas" panose="020B0609020204030204" pitchFamily="49" charset="0"/>
                </a:rPr>
                <a:t>⇒</a:t>
              </a:r>
              <a:endParaRPr lang="en-US" sz="2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1423987" y="1454848"/>
            <a:ext cx="6296026" cy="1355499"/>
          </a:xfrm>
          <a:prstGeom prst="rect">
            <a:avLst/>
          </a:prstGeom>
          <a:noFill/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negate#1(flag: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x: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x;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DEAD(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libri Light" panose="020F0302020204030204" pitchFamily="34" charset="0"/>
              </a:rPr>
              <a:t>2</a:t>
            </a:r>
            <a:r>
              <a:rPr lang="en-US" sz="3600" baseline="30000" dirty="0" smtClean="0">
                <a:latin typeface="Calibri Light" panose="020F0302020204030204" pitchFamily="34" charset="0"/>
              </a:rPr>
              <a:t>nd</a:t>
            </a:r>
            <a:r>
              <a:rPr lang="en-US" sz="3600" dirty="0" smtClean="0">
                <a:latin typeface="Calibri Light" panose="020F0302020204030204" pitchFamily="34" charset="0"/>
              </a:rPr>
              <a:t> Phase (Verify) – Constraint Generation</a:t>
            </a:r>
            <a:endParaRPr lang="en-US" sz="3600" dirty="0">
              <a:latin typeface="Calibri Light" panose="020F03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4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759216" y="3540391"/>
            <a:ext cx="4031983" cy="3428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3992880" y="4986344"/>
            <a:ext cx="1158240" cy="57721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655806" y="3018542"/>
            <a:ext cx="5832388" cy="1249752"/>
            <a:chOff x="1047297" y="3018542"/>
            <a:chExt cx="5832388" cy="1249752"/>
          </a:xfrm>
        </p:grpSpPr>
        <p:sp>
          <p:nvSpPr>
            <p:cNvPr id="33" name="Round Same Side Corner Rectangle 32"/>
            <p:cNvSpPr/>
            <p:nvPr/>
          </p:nvSpPr>
          <p:spPr>
            <a:xfrm>
              <a:off x="1047297" y="3018545"/>
              <a:ext cx="5832388" cy="469554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 smtClean="0"/>
                <a:t>Environment</a:t>
              </a:r>
              <a:r>
                <a:rPr lang="el-GR" sz="2200" dirty="0" smtClean="0"/>
                <a:t> (Γ)</a:t>
              </a:r>
              <a:endParaRPr lang="en-US" sz="2200" dirty="0"/>
            </a:p>
          </p:txBody>
        </p:sp>
        <p:sp>
          <p:nvSpPr>
            <p:cNvPr id="34" name="Round Same Side Corner Rectangle 33"/>
            <p:cNvSpPr/>
            <p:nvPr/>
          </p:nvSpPr>
          <p:spPr>
            <a:xfrm>
              <a:off x="1047297" y="3488102"/>
              <a:ext cx="5832388" cy="780192"/>
            </a:xfrm>
            <a:prstGeom prst="round2SameRect">
              <a:avLst>
                <a:gd name="adj1" fmla="val 0"/>
                <a:gd name="adj2" fmla="val 1044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flag : 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{v: </a:t>
              </a:r>
              <a:r>
                <a:rPr lang="en-US" sz="2200" b="1" dirty="0">
                  <a:solidFill>
                    <a:srgbClr val="0077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number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200" dirty="0">
                  <a:solidFill>
                    <a:srgbClr val="555555"/>
                  </a:solidFill>
                  <a:latin typeface="Consolas" panose="020B0609020204030204" pitchFamily="49" charset="0"/>
                </a:rPr>
                <a:t>|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v </a:t>
              </a:r>
              <a:r>
                <a:rPr lang="en-US" sz="2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≠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200" dirty="0">
                  <a:solidFill>
                    <a:srgbClr val="FF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US" sz="22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</a:t>
              </a:r>
              <a:endParaRPr lang="en-US" sz="2200" dirty="0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22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x    : </a:t>
              </a:r>
              <a:r>
                <a:rPr lang="en-US" sz="2200" b="1" dirty="0" smtClean="0">
                  <a:solidFill>
                    <a:srgbClr val="0077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number</a:t>
              </a:r>
              <a:endParaRPr lang="en-US" sz="2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Round Single Corner Rectangle 34"/>
            <p:cNvSpPr/>
            <p:nvPr/>
          </p:nvSpPr>
          <p:spPr>
            <a:xfrm>
              <a:off x="5308600" y="3018542"/>
              <a:ext cx="1571085" cy="469554"/>
            </a:xfrm>
            <a:prstGeom prst="round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 smtClean="0"/>
                <a:t>Guards</a:t>
              </a:r>
              <a:r>
                <a:rPr lang="el-GR" sz="2200" dirty="0" smtClean="0"/>
                <a:t> (</a:t>
              </a:r>
              <a:r>
                <a:rPr lang="en-US" sz="2200" dirty="0" smtClean="0"/>
                <a:t>g)</a:t>
              </a:r>
              <a:endParaRPr lang="en-US" sz="2200" dirty="0"/>
            </a:p>
          </p:txBody>
        </p:sp>
        <p:sp>
          <p:nvSpPr>
            <p:cNvPr id="36" name="Round Single Corner Rectangle 35"/>
            <p:cNvSpPr/>
            <p:nvPr/>
          </p:nvSpPr>
          <p:spPr>
            <a:xfrm rot="5400000">
              <a:off x="5704045" y="3092655"/>
              <a:ext cx="780193" cy="1571085"/>
            </a:xfrm>
            <a:prstGeom prst="round1Rect">
              <a:avLst>
                <a:gd name="adj" fmla="val 1035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flag =</a:t>
              </a:r>
              <a:r>
                <a:rPr lang="en-US" sz="22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200" dirty="0">
                  <a:solidFill>
                    <a:srgbClr val="FF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US" sz="2200" dirty="0" smtClean="0">
                  <a:solidFill>
                    <a:schemeClr val="tx1"/>
                  </a:solidFill>
                </a:rPr>
                <a:t> </a:t>
              </a:r>
              <a:endParaRPr lang="en-US" sz="2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735413" y="4446616"/>
            <a:ext cx="767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200" dirty="0" smtClean="0">
                <a:latin typeface="Consolas" panose="020B0609020204030204" pitchFamily="49" charset="0"/>
              </a:rPr>
              <a:t>Γ, </a:t>
            </a:r>
            <a:r>
              <a:rPr lang="en-US" sz="2200" dirty="0" smtClean="0">
                <a:latin typeface="Consolas" panose="020B0609020204030204" pitchFamily="49" charset="0"/>
              </a:rPr>
              <a:t>g</a:t>
            </a:r>
            <a:r>
              <a:rPr lang="el-GR" sz="2200" dirty="0" smtClean="0"/>
              <a:t> </a:t>
            </a:r>
            <a:r>
              <a:rPr lang="en-US" sz="2200" dirty="0" smtClean="0">
                <a:latin typeface="Consolas" panose="020B0609020204030204" pitchFamily="49" charset="0"/>
              </a:rPr>
              <a:t>⊢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{v: </a:t>
            </a:r>
            <a:r>
              <a:rPr lang="en-US" sz="2200" b="1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|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 </a:t>
            </a:r>
            <a:r>
              <a:rPr lang="en-US" sz="2200" dirty="0" smtClean="0">
                <a:latin typeface="Consolas" panose="020B0609020204030204" pitchFamily="49" charset="0"/>
              </a:rPr>
              <a:t>=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x} </a:t>
            </a:r>
            <a:r>
              <a:rPr lang="en-US" sz="2400" dirty="0" smtClean="0"/>
              <a:t>≤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{v: </a:t>
            </a:r>
            <a:r>
              <a:rPr lang="en-US" sz="2200" b="1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|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false}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endParaRPr lang="en-US" sz="2200" dirty="0">
              <a:latin typeface="Consolas" panose="020B0609020204030204" pitchFamily="49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784955" y="5596506"/>
            <a:ext cx="7574090" cy="489090"/>
            <a:chOff x="701040" y="5612696"/>
            <a:chExt cx="7078836" cy="489090"/>
          </a:xfrm>
        </p:grpSpPr>
        <p:sp>
          <p:nvSpPr>
            <p:cNvPr id="42" name="Rectangle 41"/>
            <p:cNvSpPr/>
            <p:nvPr/>
          </p:nvSpPr>
          <p:spPr>
            <a:xfrm>
              <a:off x="780407" y="5651881"/>
              <a:ext cx="1285307" cy="41072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01040" y="5612697"/>
              <a:ext cx="4313082" cy="4890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flag </a:t>
              </a:r>
              <a:r>
                <a:rPr lang="en-US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≠</a:t>
              </a:r>
              <a:r>
                <a:rPr lang="en-US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smtClean="0">
                  <a:solidFill>
                    <a:srgbClr val="FF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428734" y="5612697"/>
              <a:ext cx="1000352" cy="4890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cs typeface="Consolas" panose="020B0609020204030204" pitchFamily="49" charset="0"/>
                </a:rPr>
                <a:t>LHS</a:t>
              </a:r>
              <a:endParaRPr lang="en-US" sz="2400" dirty="0">
                <a:solidFill>
                  <a:schemeClr val="tx1"/>
                </a:solidFill>
                <a:cs typeface="Consolas" panose="020B0609020204030204" pitchFamily="49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822049" y="5612696"/>
              <a:ext cx="957827" cy="4890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cs typeface="Consolas" panose="020B0609020204030204" pitchFamily="49" charset="0"/>
                </a:rPr>
                <a:t>RHS</a:t>
              </a:r>
              <a:endParaRPr lang="en-US" sz="2400" dirty="0">
                <a:solidFill>
                  <a:schemeClr val="tx1"/>
                </a:solidFill>
                <a:cs typeface="Consolas" panose="020B0609020204030204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039583" y="5641798"/>
              <a:ext cx="3444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Consolas" panose="020B0609020204030204" pitchFamily="49" charset="0"/>
                </a:rPr>
                <a:t>⇒</a:t>
              </a:r>
              <a:endParaRPr lang="en-US" sz="2200" dirty="0">
                <a:latin typeface="Consolas" panose="020B0609020204030204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429086" y="5618693"/>
              <a:ext cx="3444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Consolas" panose="020B0609020204030204" pitchFamily="49" charset="0"/>
                </a:rPr>
                <a:t>⇒</a:t>
              </a:r>
              <a:endParaRPr lang="en-US" sz="2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1423987" y="1454848"/>
            <a:ext cx="6296026" cy="1355499"/>
          </a:xfrm>
          <a:prstGeom prst="rect">
            <a:avLst/>
          </a:prstGeom>
          <a:noFill/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negate#1(flag: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x: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x;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DEAD(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libri Light" panose="020F0302020204030204" pitchFamily="34" charset="0"/>
              </a:rPr>
              <a:t>2</a:t>
            </a:r>
            <a:r>
              <a:rPr lang="en-US" sz="3600" baseline="30000" dirty="0" smtClean="0">
                <a:latin typeface="Calibri Light" panose="020F0302020204030204" pitchFamily="34" charset="0"/>
              </a:rPr>
              <a:t>nd</a:t>
            </a:r>
            <a:r>
              <a:rPr lang="en-US" sz="3600" dirty="0" smtClean="0">
                <a:latin typeface="Calibri Light" panose="020F0302020204030204" pitchFamily="34" charset="0"/>
              </a:rPr>
              <a:t> Phase (Verify) – Constraint Generation</a:t>
            </a:r>
            <a:endParaRPr lang="en-US" sz="3600" dirty="0">
              <a:latin typeface="Calibri Light" panose="020F03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2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Program </a:t>
            </a:r>
            <a:r>
              <a:rPr lang="en-US" dirty="0">
                <a:latin typeface="Calibri Light" panose="020F0302020204030204" pitchFamily="34" charset="0"/>
              </a:rPr>
              <a:t>#</a:t>
            </a:r>
            <a:r>
              <a:rPr lang="en-US" dirty="0" smtClean="0">
                <a:latin typeface="Calibri Light" panose="020F0302020204030204" pitchFamily="34" charset="0"/>
              </a:rPr>
              <a:t>1</a:t>
            </a:r>
            <a:r>
              <a:rPr lang="en-US" dirty="0">
                <a:latin typeface="Calibri Light" panose="020F0302020204030204" pitchFamily="34" charset="0"/>
              </a:rPr>
              <a:t>: First-order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32238" y="1628508"/>
            <a:ext cx="6079524" cy="3600986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minIndexFO(a) {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solidFill>
                <a:srgbClr val="0066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var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res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solidFill>
                <a:srgbClr val="0066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solidFill>
                <a:srgbClr val="0066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res; 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7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own Arrow 29"/>
          <p:cNvSpPr/>
          <p:nvPr/>
        </p:nvSpPr>
        <p:spPr>
          <a:xfrm>
            <a:off x="3992880" y="4986344"/>
            <a:ext cx="1158240" cy="57721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735776" y="3870990"/>
            <a:ext cx="2102836" cy="3588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655806" y="3018542"/>
            <a:ext cx="5832388" cy="1249752"/>
            <a:chOff x="1047297" y="3018542"/>
            <a:chExt cx="5832388" cy="1249752"/>
          </a:xfrm>
        </p:grpSpPr>
        <p:sp>
          <p:nvSpPr>
            <p:cNvPr id="34" name="Round Same Side Corner Rectangle 33"/>
            <p:cNvSpPr/>
            <p:nvPr/>
          </p:nvSpPr>
          <p:spPr>
            <a:xfrm>
              <a:off x="1047297" y="3018545"/>
              <a:ext cx="5832388" cy="469554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 smtClean="0"/>
                <a:t>Environment</a:t>
              </a:r>
              <a:r>
                <a:rPr lang="el-GR" sz="2200" dirty="0" smtClean="0"/>
                <a:t> (Γ)</a:t>
              </a:r>
              <a:endParaRPr lang="en-US" sz="2200" dirty="0"/>
            </a:p>
          </p:txBody>
        </p:sp>
        <p:sp>
          <p:nvSpPr>
            <p:cNvPr id="35" name="Round Same Side Corner Rectangle 34"/>
            <p:cNvSpPr/>
            <p:nvPr/>
          </p:nvSpPr>
          <p:spPr>
            <a:xfrm>
              <a:off x="1047297" y="3488102"/>
              <a:ext cx="5832388" cy="780192"/>
            </a:xfrm>
            <a:prstGeom prst="round2SameRect">
              <a:avLst>
                <a:gd name="adj1" fmla="val 0"/>
                <a:gd name="adj2" fmla="val 1044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flag : 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{v: </a:t>
              </a:r>
              <a:r>
                <a:rPr lang="en-US" sz="2200" b="1" dirty="0">
                  <a:solidFill>
                    <a:srgbClr val="0077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number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200" dirty="0">
                  <a:solidFill>
                    <a:srgbClr val="555555"/>
                  </a:solidFill>
                  <a:latin typeface="Consolas" panose="020B0609020204030204" pitchFamily="49" charset="0"/>
                </a:rPr>
                <a:t>|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v </a:t>
              </a:r>
              <a:r>
                <a:rPr lang="en-US" sz="2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≠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200" dirty="0">
                  <a:solidFill>
                    <a:srgbClr val="FF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US" sz="22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</a:t>
              </a:r>
              <a:endParaRPr lang="en-US" sz="2200" dirty="0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22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x    : </a:t>
              </a:r>
              <a:r>
                <a:rPr lang="en-US" sz="2200" b="1" dirty="0" smtClean="0">
                  <a:solidFill>
                    <a:srgbClr val="0077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number</a:t>
              </a:r>
              <a:endParaRPr lang="en-US" sz="2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Round Single Corner Rectangle 35"/>
            <p:cNvSpPr/>
            <p:nvPr/>
          </p:nvSpPr>
          <p:spPr>
            <a:xfrm>
              <a:off x="5308600" y="3018542"/>
              <a:ext cx="1571085" cy="469554"/>
            </a:xfrm>
            <a:prstGeom prst="round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 smtClean="0"/>
                <a:t>Guards</a:t>
              </a:r>
              <a:r>
                <a:rPr lang="el-GR" sz="2200" dirty="0" smtClean="0"/>
                <a:t> (</a:t>
              </a:r>
              <a:r>
                <a:rPr lang="en-US" sz="2200" dirty="0" smtClean="0"/>
                <a:t>g)</a:t>
              </a:r>
              <a:endParaRPr lang="en-US" sz="2200" dirty="0"/>
            </a:p>
          </p:txBody>
        </p:sp>
        <p:sp>
          <p:nvSpPr>
            <p:cNvPr id="37" name="Round Single Corner Rectangle 36"/>
            <p:cNvSpPr/>
            <p:nvPr/>
          </p:nvSpPr>
          <p:spPr>
            <a:xfrm rot="5400000">
              <a:off x="5704045" y="3092655"/>
              <a:ext cx="780193" cy="1571085"/>
            </a:xfrm>
            <a:prstGeom prst="round1Rect">
              <a:avLst>
                <a:gd name="adj" fmla="val 1035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flag =</a:t>
              </a:r>
              <a:r>
                <a:rPr lang="en-US" sz="22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200" dirty="0">
                  <a:solidFill>
                    <a:srgbClr val="FF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US" sz="2200" dirty="0" smtClean="0">
                  <a:solidFill>
                    <a:schemeClr val="tx1"/>
                  </a:solidFill>
                </a:rPr>
                <a:t> </a:t>
              </a:r>
              <a:endParaRPr lang="en-US" sz="2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35413" y="4446616"/>
            <a:ext cx="767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200" dirty="0" smtClean="0">
                <a:latin typeface="Consolas" panose="020B0609020204030204" pitchFamily="49" charset="0"/>
              </a:rPr>
              <a:t>Γ, </a:t>
            </a:r>
            <a:r>
              <a:rPr lang="en-US" sz="2200" dirty="0" smtClean="0">
                <a:latin typeface="Consolas" panose="020B0609020204030204" pitchFamily="49" charset="0"/>
              </a:rPr>
              <a:t>g</a:t>
            </a:r>
            <a:r>
              <a:rPr lang="el-GR" sz="2200" dirty="0" smtClean="0"/>
              <a:t> </a:t>
            </a:r>
            <a:r>
              <a:rPr lang="en-US" sz="2200" dirty="0" smtClean="0">
                <a:latin typeface="Consolas" panose="020B0609020204030204" pitchFamily="49" charset="0"/>
              </a:rPr>
              <a:t>⊢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{v: </a:t>
            </a:r>
            <a:r>
              <a:rPr lang="en-US" sz="2200" b="1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|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 </a:t>
            </a:r>
            <a:r>
              <a:rPr lang="en-US" sz="2200" dirty="0" smtClean="0">
                <a:latin typeface="Consolas" panose="020B0609020204030204" pitchFamily="49" charset="0"/>
              </a:rPr>
              <a:t>=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x} </a:t>
            </a:r>
            <a:r>
              <a:rPr lang="en-US" sz="2400" dirty="0" smtClean="0"/>
              <a:t>≤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{v: </a:t>
            </a:r>
            <a:r>
              <a:rPr lang="en-US" sz="2200" b="1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|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false}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endParaRPr lang="en-US" sz="2200" dirty="0">
              <a:latin typeface="Consolas" panose="020B0609020204030204" pitchFamily="49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784955" y="5596506"/>
            <a:ext cx="7574090" cy="489090"/>
            <a:chOff x="701040" y="5612696"/>
            <a:chExt cx="7078836" cy="489090"/>
          </a:xfrm>
        </p:grpSpPr>
        <p:sp>
          <p:nvSpPr>
            <p:cNvPr id="50" name="Rectangle 49"/>
            <p:cNvSpPr/>
            <p:nvPr/>
          </p:nvSpPr>
          <p:spPr>
            <a:xfrm>
              <a:off x="2478771" y="5651881"/>
              <a:ext cx="725523" cy="41072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1040" y="5612697"/>
              <a:ext cx="4313082" cy="4890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flag </a:t>
              </a:r>
              <a:r>
                <a:rPr lang="en-US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≠</a:t>
              </a:r>
              <a:r>
                <a:rPr lang="en-US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FF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US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 ∧ true</a:t>
              </a:r>
              <a:endParaRPr 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428734" y="5612697"/>
              <a:ext cx="1000352" cy="4890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cs typeface="Consolas" panose="020B0609020204030204" pitchFamily="49" charset="0"/>
                </a:rPr>
                <a:t>LHS</a:t>
              </a:r>
              <a:endParaRPr lang="en-US" sz="2400" dirty="0">
                <a:solidFill>
                  <a:schemeClr val="tx1"/>
                </a:solidFill>
                <a:cs typeface="Consolas" panose="020B0609020204030204" pitchFamily="49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822049" y="5612696"/>
              <a:ext cx="957827" cy="4890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cs typeface="Consolas" panose="020B0609020204030204" pitchFamily="49" charset="0"/>
                </a:rPr>
                <a:t>RHS</a:t>
              </a:r>
              <a:endParaRPr lang="en-US" sz="2400" dirty="0">
                <a:solidFill>
                  <a:schemeClr val="tx1"/>
                </a:solidFill>
                <a:cs typeface="Consolas" panose="020B0609020204030204" pitchFamily="49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39583" y="5641798"/>
              <a:ext cx="3444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Consolas" panose="020B0609020204030204" pitchFamily="49" charset="0"/>
                </a:rPr>
                <a:t>⇒</a:t>
              </a:r>
              <a:endParaRPr lang="en-US" sz="2200" dirty="0">
                <a:latin typeface="Consolas" panose="020B0609020204030204" pitchFamily="49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429086" y="5618693"/>
              <a:ext cx="3444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Consolas" panose="020B0609020204030204" pitchFamily="49" charset="0"/>
                </a:rPr>
                <a:t>⇒</a:t>
              </a:r>
              <a:endParaRPr lang="en-US" sz="2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1423987" y="1454848"/>
            <a:ext cx="6296026" cy="1355499"/>
          </a:xfrm>
          <a:prstGeom prst="rect">
            <a:avLst/>
          </a:prstGeom>
          <a:noFill/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negate#1(flag: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x: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x;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DEAD(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libri Light" panose="020F0302020204030204" pitchFamily="34" charset="0"/>
              </a:rPr>
              <a:t>2</a:t>
            </a:r>
            <a:r>
              <a:rPr lang="en-US" sz="3600" baseline="30000" dirty="0" smtClean="0">
                <a:latin typeface="Calibri Light" panose="020F0302020204030204" pitchFamily="34" charset="0"/>
              </a:rPr>
              <a:t>nd</a:t>
            </a:r>
            <a:r>
              <a:rPr lang="en-US" sz="3600" dirty="0" smtClean="0">
                <a:latin typeface="Calibri Light" panose="020F0302020204030204" pitchFamily="34" charset="0"/>
              </a:rPr>
              <a:t> Phase (Verify) – Constraint Generation</a:t>
            </a:r>
            <a:endParaRPr lang="en-US" sz="3600" dirty="0">
              <a:latin typeface="Calibri Light" panose="020F03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4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own Arrow 29"/>
          <p:cNvSpPr/>
          <p:nvPr/>
        </p:nvSpPr>
        <p:spPr>
          <a:xfrm>
            <a:off x="3992880" y="4986344"/>
            <a:ext cx="1158240" cy="57721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049274" y="3682155"/>
            <a:ext cx="1305695" cy="3588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655806" y="3018542"/>
            <a:ext cx="5832388" cy="1249752"/>
            <a:chOff x="1047297" y="3018542"/>
            <a:chExt cx="5832388" cy="1249752"/>
          </a:xfrm>
        </p:grpSpPr>
        <p:sp>
          <p:nvSpPr>
            <p:cNvPr id="33" name="Round Same Side Corner Rectangle 32"/>
            <p:cNvSpPr/>
            <p:nvPr/>
          </p:nvSpPr>
          <p:spPr>
            <a:xfrm>
              <a:off x="1047297" y="3018545"/>
              <a:ext cx="5832388" cy="469554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 smtClean="0"/>
                <a:t>Environment</a:t>
              </a:r>
              <a:r>
                <a:rPr lang="el-GR" sz="2200" dirty="0" smtClean="0"/>
                <a:t> (Γ)</a:t>
              </a:r>
              <a:endParaRPr lang="en-US" sz="2200" dirty="0"/>
            </a:p>
          </p:txBody>
        </p:sp>
        <p:sp>
          <p:nvSpPr>
            <p:cNvPr id="34" name="Round Same Side Corner Rectangle 33"/>
            <p:cNvSpPr/>
            <p:nvPr/>
          </p:nvSpPr>
          <p:spPr>
            <a:xfrm>
              <a:off x="1047297" y="3488102"/>
              <a:ext cx="5832388" cy="780192"/>
            </a:xfrm>
            <a:prstGeom prst="round2SameRect">
              <a:avLst>
                <a:gd name="adj1" fmla="val 0"/>
                <a:gd name="adj2" fmla="val 1044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flag : 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{v: </a:t>
              </a:r>
              <a:r>
                <a:rPr lang="en-US" sz="2200" b="1" dirty="0">
                  <a:solidFill>
                    <a:srgbClr val="0077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number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200" dirty="0">
                  <a:solidFill>
                    <a:srgbClr val="555555"/>
                  </a:solidFill>
                  <a:latin typeface="Consolas" panose="020B0609020204030204" pitchFamily="49" charset="0"/>
                </a:rPr>
                <a:t>|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v </a:t>
              </a:r>
              <a:r>
                <a:rPr lang="en-US" sz="2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≠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200" dirty="0">
                  <a:solidFill>
                    <a:srgbClr val="FF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US" sz="22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</a:t>
              </a:r>
              <a:endParaRPr lang="en-US" sz="2200" dirty="0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22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x    : </a:t>
              </a:r>
              <a:r>
                <a:rPr lang="en-US" sz="2200" b="1" dirty="0" smtClean="0">
                  <a:solidFill>
                    <a:srgbClr val="0077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number</a:t>
              </a:r>
              <a:endParaRPr lang="en-US" sz="2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Round Single Corner Rectangle 34"/>
            <p:cNvSpPr/>
            <p:nvPr/>
          </p:nvSpPr>
          <p:spPr>
            <a:xfrm>
              <a:off x="5308600" y="3018542"/>
              <a:ext cx="1571085" cy="469554"/>
            </a:xfrm>
            <a:prstGeom prst="round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 smtClean="0"/>
                <a:t>Guards</a:t>
              </a:r>
              <a:r>
                <a:rPr lang="el-GR" sz="2200" dirty="0" smtClean="0"/>
                <a:t> (</a:t>
              </a:r>
              <a:r>
                <a:rPr lang="en-US" sz="2200" dirty="0" smtClean="0"/>
                <a:t>g)</a:t>
              </a:r>
              <a:endParaRPr lang="en-US" sz="2200" dirty="0"/>
            </a:p>
          </p:txBody>
        </p:sp>
        <p:sp>
          <p:nvSpPr>
            <p:cNvPr id="36" name="Round Single Corner Rectangle 35"/>
            <p:cNvSpPr/>
            <p:nvPr/>
          </p:nvSpPr>
          <p:spPr>
            <a:xfrm rot="5400000">
              <a:off x="5704045" y="3092655"/>
              <a:ext cx="780193" cy="1571085"/>
            </a:xfrm>
            <a:prstGeom prst="round1Rect">
              <a:avLst>
                <a:gd name="adj" fmla="val 1035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flag =</a:t>
              </a:r>
              <a:r>
                <a:rPr lang="en-US" sz="22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200" dirty="0">
                  <a:solidFill>
                    <a:srgbClr val="FF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US" sz="2200" dirty="0" smtClean="0">
                  <a:solidFill>
                    <a:schemeClr val="tx1"/>
                  </a:solidFill>
                </a:rPr>
                <a:t> </a:t>
              </a:r>
              <a:endParaRPr lang="en-US" sz="2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735413" y="4446616"/>
            <a:ext cx="767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200" dirty="0" smtClean="0">
                <a:latin typeface="Consolas" panose="020B0609020204030204" pitchFamily="49" charset="0"/>
              </a:rPr>
              <a:t>Γ, </a:t>
            </a:r>
            <a:r>
              <a:rPr lang="en-US" sz="2200" dirty="0" smtClean="0">
                <a:latin typeface="Consolas" panose="020B0609020204030204" pitchFamily="49" charset="0"/>
              </a:rPr>
              <a:t>g</a:t>
            </a:r>
            <a:r>
              <a:rPr lang="el-GR" sz="2200" dirty="0" smtClean="0"/>
              <a:t> </a:t>
            </a:r>
            <a:r>
              <a:rPr lang="en-US" sz="2200" dirty="0" smtClean="0">
                <a:latin typeface="Consolas" panose="020B0609020204030204" pitchFamily="49" charset="0"/>
              </a:rPr>
              <a:t>⊢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{v: </a:t>
            </a:r>
            <a:r>
              <a:rPr lang="en-US" sz="2200" b="1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|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 </a:t>
            </a:r>
            <a:r>
              <a:rPr lang="en-US" sz="2200" dirty="0" smtClean="0">
                <a:latin typeface="Consolas" panose="020B0609020204030204" pitchFamily="49" charset="0"/>
              </a:rPr>
              <a:t>=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x} </a:t>
            </a:r>
            <a:r>
              <a:rPr lang="en-US" sz="2400" dirty="0" smtClean="0"/>
              <a:t>≤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{v: </a:t>
            </a:r>
            <a:r>
              <a:rPr lang="en-US" sz="2200" b="1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|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false}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endParaRPr lang="en-US" sz="2200" dirty="0">
              <a:latin typeface="Consolas" panose="020B0609020204030204" pitchFamily="49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84955" y="5596506"/>
            <a:ext cx="7574090" cy="489090"/>
            <a:chOff x="701040" y="5612696"/>
            <a:chExt cx="7078836" cy="489090"/>
          </a:xfrm>
        </p:grpSpPr>
        <p:sp>
          <p:nvSpPr>
            <p:cNvPr id="39" name="Rectangle 38"/>
            <p:cNvSpPr/>
            <p:nvPr/>
          </p:nvSpPr>
          <p:spPr>
            <a:xfrm>
              <a:off x="3634978" y="5651881"/>
              <a:ext cx="1285307" cy="41072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01040" y="5612697"/>
              <a:ext cx="4313082" cy="4890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flag </a:t>
              </a:r>
              <a:r>
                <a:rPr lang="en-US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≠</a:t>
              </a:r>
              <a:r>
                <a:rPr lang="en-US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FF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US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 ∧ true</a:t>
              </a:r>
              <a:r>
                <a:rPr lang="en-US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∧ </a:t>
              </a:r>
              <a:r>
                <a:rPr lang="en-US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flag = </a:t>
              </a:r>
              <a:r>
                <a:rPr lang="en-US" sz="2400" dirty="0" smtClean="0">
                  <a:solidFill>
                    <a:srgbClr val="FF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428734" y="5612697"/>
              <a:ext cx="1000352" cy="4890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cs typeface="Consolas" panose="020B0609020204030204" pitchFamily="49" charset="0"/>
                </a:rPr>
                <a:t>LHS</a:t>
              </a:r>
              <a:endParaRPr lang="en-US" sz="2400" dirty="0">
                <a:solidFill>
                  <a:schemeClr val="tx1"/>
                </a:solidFill>
                <a:cs typeface="Consolas" panose="020B0609020204030204" pitchFamily="49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22049" y="5612696"/>
              <a:ext cx="957827" cy="4890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cs typeface="Consolas" panose="020B0609020204030204" pitchFamily="49" charset="0"/>
                </a:rPr>
                <a:t>RHS</a:t>
              </a:r>
              <a:endParaRPr lang="en-US" sz="2400" dirty="0">
                <a:solidFill>
                  <a:schemeClr val="tx1"/>
                </a:solidFill>
                <a:cs typeface="Consolas" panose="020B0609020204030204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039583" y="5641798"/>
              <a:ext cx="3444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Consolas" panose="020B0609020204030204" pitchFamily="49" charset="0"/>
                </a:rPr>
                <a:t>⇒</a:t>
              </a:r>
              <a:endParaRPr lang="en-US" sz="2200" dirty="0">
                <a:latin typeface="Consolas" panose="020B0609020204030204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429086" y="5618693"/>
              <a:ext cx="3444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Consolas" panose="020B0609020204030204" pitchFamily="49" charset="0"/>
                </a:rPr>
                <a:t>⇒</a:t>
              </a:r>
              <a:endParaRPr lang="en-US" sz="2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1423987" y="1454848"/>
            <a:ext cx="6296026" cy="1355499"/>
          </a:xfrm>
          <a:prstGeom prst="rect">
            <a:avLst/>
          </a:prstGeom>
          <a:noFill/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negate#1(flag: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x: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x;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DEAD(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libri Light" panose="020F0302020204030204" pitchFamily="34" charset="0"/>
              </a:rPr>
              <a:t>2</a:t>
            </a:r>
            <a:r>
              <a:rPr lang="en-US" sz="3600" baseline="30000" dirty="0" smtClean="0">
                <a:latin typeface="Calibri Light" panose="020F0302020204030204" pitchFamily="34" charset="0"/>
              </a:rPr>
              <a:t>nd</a:t>
            </a:r>
            <a:r>
              <a:rPr lang="en-US" sz="3600" dirty="0" smtClean="0">
                <a:latin typeface="Calibri Light" panose="020F0302020204030204" pitchFamily="34" charset="0"/>
              </a:rPr>
              <a:t> Phase (Verify) – Constraint Generation</a:t>
            </a:r>
            <a:endParaRPr lang="en-US" sz="3600" dirty="0">
              <a:latin typeface="Calibri Light" panose="020F03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784955" y="5596506"/>
            <a:ext cx="7574090" cy="489090"/>
            <a:chOff x="701040" y="5612696"/>
            <a:chExt cx="7078836" cy="489090"/>
          </a:xfrm>
        </p:grpSpPr>
        <p:sp>
          <p:nvSpPr>
            <p:cNvPr id="33" name="Rectangle 32"/>
            <p:cNvSpPr/>
            <p:nvPr/>
          </p:nvSpPr>
          <p:spPr>
            <a:xfrm>
              <a:off x="701040" y="5612697"/>
              <a:ext cx="4313082" cy="4890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flag </a:t>
              </a:r>
              <a:r>
                <a:rPr lang="en-US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≠</a:t>
              </a:r>
              <a:r>
                <a:rPr lang="en-US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FF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US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 ∧ true</a:t>
              </a:r>
              <a:r>
                <a:rPr lang="en-US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∧ </a:t>
              </a:r>
              <a:r>
                <a:rPr lang="en-US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flag = </a:t>
              </a:r>
              <a:r>
                <a:rPr lang="en-US" sz="2400" dirty="0" smtClean="0">
                  <a:solidFill>
                    <a:srgbClr val="FF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428734" y="5612697"/>
              <a:ext cx="1000352" cy="4890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cs typeface="Consolas" panose="020B0609020204030204" pitchFamily="49" charset="0"/>
                </a:rPr>
                <a:t>LHS</a:t>
              </a:r>
              <a:endPara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822049" y="5612696"/>
              <a:ext cx="957827" cy="4890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cs typeface="Consolas" panose="020B0609020204030204" pitchFamily="49" charset="0"/>
                </a:rPr>
                <a:t>RHS</a:t>
              </a:r>
              <a:endParaRPr lang="en-US" sz="2400" dirty="0">
                <a:solidFill>
                  <a:schemeClr val="tx1"/>
                </a:solidFill>
                <a:cs typeface="Consolas" panose="020B0609020204030204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39583" y="5641798"/>
              <a:ext cx="3444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Consolas" panose="020B0609020204030204" pitchFamily="49" charset="0"/>
                </a:rPr>
                <a:t>⇒</a:t>
              </a:r>
              <a:endParaRPr lang="en-US" sz="2200" dirty="0">
                <a:latin typeface="Consolas" panose="020B0609020204030204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429086" y="5618693"/>
              <a:ext cx="3444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Consolas" panose="020B0609020204030204" pitchFamily="49" charset="0"/>
                </a:rPr>
                <a:t>⇒</a:t>
              </a:r>
              <a:endParaRPr lang="en-US" sz="2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38" name="Down Arrow 37"/>
          <p:cNvSpPr/>
          <p:nvPr/>
        </p:nvSpPr>
        <p:spPr>
          <a:xfrm>
            <a:off x="3992880" y="4986344"/>
            <a:ext cx="1158240" cy="57721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385134" y="4503535"/>
            <a:ext cx="1190088" cy="3946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1655806" y="3018542"/>
            <a:ext cx="5832388" cy="1249752"/>
            <a:chOff x="1047297" y="3018542"/>
            <a:chExt cx="5832388" cy="1249752"/>
          </a:xfrm>
        </p:grpSpPr>
        <p:sp>
          <p:nvSpPr>
            <p:cNvPr id="41" name="Round Same Side Corner Rectangle 40"/>
            <p:cNvSpPr/>
            <p:nvPr/>
          </p:nvSpPr>
          <p:spPr>
            <a:xfrm>
              <a:off x="1047297" y="3018545"/>
              <a:ext cx="5832388" cy="469554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 smtClean="0"/>
                <a:t>Environment</a:t>
              </a:r>
              <a:r>
                <a:rPr lang="el-GR" sz="2200" dirty="0" smtClean="0"/>
                <a:t> (Γ)</a:t>
              </a:r>
              <a:endParaRPr lang="en-US" sz="2200" dirty="0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1047297" y="3488102"/>
              <a:ext cx="5832388" cy="780192"/>
            </a:xfrm>
            <a:prstGeom prst="round2SameRect">
              <a:avLst>
                <a:gd name="adj1" fmla="val 0"/>
                <a:gd name="adj2" fmla="val 1044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flag : 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{v: </a:t>
              </a:r>
              <a:r>
                <a:rPr lang="en-US" sz="2200" b="1" dirty="0">
                  <a:solidFill>
                    <a:srgbClr val="0077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number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200" dirty="0">
                  <a:solidFill>
                    <a:srgbClr val="555555"/>
                  </a:solidFill>
                  <a:latin typeface="Consolas" panose="020B0609020204030204" pitchFamily="49" charset="0"/>
                </a:rPr>
                <a:t>|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v </a:t>
              </a:r>
              <a:r>
                <a:rPr lang="en-US" sz="2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≠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200" dirty="0">
                  <a:solidFill>
                    <a:srgbClr val="FF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US" sz="22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</a:t>
              </a:r>
              <a:endParaRPr lang="en-US" sz="2200" dirty="0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22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x    : </a:t>
              </a:r>
              <a:r>
                <a:rPr lang="en-US" sz="2200" b="1" dirty="0" smtClean="0">
                  <a:solidFill>
                    <a:srgbClr val="0077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number</a:t>
              </a:r>
              <a:endParaRPr lang="en-US" sz="2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Round Single Corner Rectangle 42"/>
            <p:cNvSpPr/>
            <p:nvPr/>
          </p:nvSpPr>
          <p:spPr>
            <a:xfrm>
              <a:off x="5308600" y="3018542"/>
              <a:ext cx="1571085" cy="469554"/>
            </a:xfrm>
            <a:prstGeom prst="round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 smtClean="0"/>
                <a:t>Guards</a:t>
              </a:r>
              <a:r>
                <a:rPr lang="el-GR" sz="2200" dirty="0" smtClean="0"/>
                <a:t> (</a:t>
              </a:r>
              <a:r>
                <a:rPr lang="en-US" sz="2200" dirty="0" smtClean="0"/>
                <a:t>g)</a:t>
              </a:r>
              <a:endParaRPr lang="en-US" sz="2200" dirty="0"/>
            </a:p>
          </p:txBody>
        </p:sp>
        <p:sp>
          <p:nvSpPr>
            <p:cNvPr id="44" name="Round Single Corner Rectangle 43"/>
            <p:cNvSpPr/>
            <p:nvPr/>
          </p:nvSpPr>
          <p:spPr>
            <a:xfrm rot="5400000">
              <a:off x="5704045" y="3092655"/>
              <a:ext cx="780193" cy="1571085"/>
            </a:xfrm>
            <a:prstGeom prst="round1Rect">
              <a:avLst>
                <a:gd name="adj" fmla="val 1035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flag =</a:t>
              </a:r>
              <a:r>
                <a:rPr lang="en-US" sz="22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200" dirty="0">
                  <a:solidFill>
                    <a:srgbClr val="FF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US" sz="2200" dirty="0" smtClean="0">
                  <a:solidFill>
                    <a:schemeClr val="tx1"/>
                  </a:solidFill>
                </a:rPr>
                <a:t> </a:t>
              </a:r>
              <a:endParaRPr lang="en-US" sz="2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5795628" y="4513588"/>
            <a:ext cx="1190088" cy="3946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35413" y="4446616"/>
            <a:ext cx="767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200" dirty="0" smtClean="0">
                <a:latin typeface="Consolas" panose="020B0609020204030204" pitchFamily="49" charset="0"/>
              </a:rPr>
              <a:t>Γ, </a:t>
            </a:r>
            <a:r>
              <a:rPr lang="en-US" sz="2200" dirty="0" smtClean="0">
                <a:latin typeface="Consolas" panose="020B0609020204030204" pitchFamily="49" charset="0"/>
              </a:rPr>
              <a:t>g</a:t>
            </a:r>
            <a:r>
              <a:rPr lang="el-GR" sz="2200" dirty="0" smtClean="0"/>
              <a:t> </a:t>
            </a:r>
            <a:r>
              <a:rPr lang="en-US" sz="2200" dirty="0" smtClean="0">
                <a:latin typeface="Consolas" panose="020B0609020204030204" pitchFamily="49" charset="0"/>
              </a:rPr>
              <a:t>⊢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{v: </a:t>
            </a:r>
            <a:r>
              <a:rPr lang="en-US" sz="2200" b="1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|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 </a:t>
            </a:r>
            <a:r>
              <a:rPr lang="en-US" sz="2200" dirty="0" smtClean="0">
                <a:latin typeface="Consolas" panose="020B0609020204030204" pitchFamily="49" charset="0"/>
              </a:rPr>
              <a:t>=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x} </a:t>
            </a:r>
            <a:r>
              <a:rPr lang="en-US" sz="2400" dirty="0" smtClean="0"/>
              <a:t>≤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{v: </a:t>
            </a:r>
            <a:r>
              <a:rPr lang="en-US" sz="2200" b="1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|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false}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1423987" y="1454848"/>
            <a:ext cx="6296026" cy="1355499"/>
          </a:xfrm>
          <a:prstGeom prst="rect">
            <a:avLst/>
          </a:prstGeom>
          <a:noFill/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negate#1(flag: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x: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x;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DEAD(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libri Light" panose="020F0302020204030204" pitchFamily="34" charset="0"/>
              </a:rPr>
              <a:t>2</a:t>
            </a:r>
            <a:r>
              <a:rPr lang="en-US" sz="3600" baseline="30000" dirty="0" smtClean="0">
                <a:latin typeface="Calibri Light" panose="020F0302020204030204" pitchFamily="34" charset="0"/>
              </a:rPr>
              <a:t>nd</a:t>
            </a:r>
            <a:r>
              <a:rPr lang="en-US" sz="3600" dirty="0" smtClean="0">
                <a:latin typeface="Calibri Light" panose="020F0302020204030204" pitchFamily="34" charset="0"/>
              </a:rPr>
              <a:t> Phase (Verify) – Constraint Generation</a:t>
            </a:r>
            <a:endParaRPr lang="en-US" sz="3600" dirty="0">
              <a:latin typeface="Calibri Light" panose="020F03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2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784955" y="5596506"/>
            <a:ext cx="7574090" cy="489090"/>
            <a:chOff x="701040" y="5612696"/>
            <a:chExt cx="7078836" cy="489090"/>
          </a:xfrm>
        </p:grpSpPr>
        <p:sp>
          <p:nvSpPr>
            <p:cNvPr id="32" name="Rectangle 31"/>
            <p:cNvSpPr/>
            <p:nvPr/>
          </p:nvSpPr>
          <p:spPr>
            <a:xfrm>
              <a:off x="5495043" y="5651881"/>
              <a:ext cx="877882" cy="41072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01040" y="5612697"/>
              <a:ext cx="4313082" cy="4890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flag </a:t>
              </a:r>
              <a:r>
                <a:rPr lang="en-US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≠</a:t>
              </a:r>
              <a:r>
                <a:rPr lang="en-US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FF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US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 ∧ true</a:t>
              </a:r>
              <a:r>
                <a:rPr lang="en-US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∧ </a:t>
              </a:r>
              <a:r>
                <a:rPr lang="en-US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flag = </a:t>
              </a:r>
              <a:r>
                <a:rPr lang="en-US" sz="2400" dirty="0" smtClean="0">
                  <a:solidFill>
                    <a:srgbClr val="FF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428734" y="5612697"/>
              <a:ext cx="1000352" cy="4890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 = x</a:t>
              </a:r>
              <a:endPara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822049" y="5612696"/>
              <a:ext cx="957827" cy="4890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cs typeface="Consolas" panose="020B0609020204030204" pitchFamily="49" charset="0"/>
                </a:rPr>
                <a:t>RHS</a:t>
              </a:r>
              <a:endParaRPr lang="en-US" sz="2400" dirty="0">
                <a:solidFill>
                  <a:schemeClr val="tx1"/>
                </a:solidFill>
                <a:cs typeface="Consolas" panose="020B0609020204030204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39583" y="5641798"/>
              <a:ext cx="3444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Consolas" panose="020B0609020204030204" pitchFamily="49" charset="0"/>
                </a:rPr>
                <a:t>⇒</a:t>
              </a:r>
              <a:endParaRPr lang="en-US" sz="2200" dirty="0">
                <a:latin typeface="Consolas" panose="020B0609020204030204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429086" y="5618693"/>
              <a:ext cx="3444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Consolas" panose="020B0609020204030204" pitchFamily="49" charset="0"/>
                </a:rPr>
                <a:t>⇒</a:t>
              </a:r>
              <a:endParaRPr lang="en-US" sz="2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38" name="Down Arrow 37"/>
          <p:cNvSpPr/>
          <p:nvPr/>
        </p:nvSpPr>
        <p:spPr>
          <a:xfrm>
            <a:off x="3992880" y="4986344"/>
            <a:ext cx="1158240" cy="57721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882626" y="4498956"/>
            <a:ext cx="2972178" cy="3946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1655806" y="3018542"/>
            <a:ext cx="5832388" cy="1249752"/>
            <a:chOff x="1047297" y="3018542"/>
            <a:chExt cx="5832388" cy="1249752"/>
          </a:xfrm>
        </p:grpSpPr>
        <p:sp>
          <p:nvSpPr>
            <p:cNvPr id="41" name="Round Same Side Corner Rectangle 40"/>
            <p:cNvSpPr/>
            <p:nvPr/>
          </p:nvSpPr>
          <p:spPr>
            <a:xfrm>
              <a:off x="1047297" y="3018545"/>
              <a:ext cx="5832388" cy="469554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 smtClean="0"/>
                <a:t>Environment</a:t>
              </a:r>
              <a:r>
                <a:rPr lang="el-GR" sz="2200" dirty="0" smtClean="0"/>
                <a:t> (Γ)</a:t>
              </a:r>
              <a:endParaRPr lang="en-US" sz="2200" dirty="0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1047297" y="3488102"/>
              <a:ext cx="5832388" cy="780192"/>
            </a:xfrm>
            <a:prstGeom prst="round2SameRect">
              <a:avLst>
                <a:gd name="adj1" fmla="val 0"/>
                <a:gd name="adj2" fmla="val 1044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flag : 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{v: </a:t>
              </a:r>
              <a:r>
                <a:rPr lang="en-US" sz="2200" b="1" dirty="0">
                  <a:solidFill>
                    <a:srgbClr val="0077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number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200" dirty="0">
                  <a:solidFill>
                    <a:srgbClr val="555555"/>
                  </a:solidFill>
                  <a:latin typeface="Consolas" panose="020B0609020204030204" pitchFamily="49" charset="0"/>
                </a:rPr>
                <a:t>|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v </a:t>
              </a:r>
              <a:r>
                <a:rPr lang="en-US" sz="2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≠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200" dirty="0">
                  <a:solidFill>
                    <a:srgbClr val="FF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US" sz="22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</a:t>
              </a:r>
              <a:endParaRPr lang="en-US" sz="2200" dirty="0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22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x    : </a:t>
              </a:r>
              <a:r>
                <a:rPr lang="en-US" sz="2200" b="1" dirty="0" smtClean="0">
                  <a:solidFill>
                    <a:srgbClr val="0077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number</a:t>
              </a:r>
              <a:endParaRPr lang="en-US" sz="2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Round Single Corner Rectangle 42"/>
            <p:cNvSpPr/>
            <p:nvPr/>
          </p:nvSpPr>
          <p:spPr>
            <a:xfrm>
              <a:off x="5308600" y="3018542"/>
              <a:ext cx="1571085" cy="469554"/>
            </a:xfrm>
            <a:prstGeom prst="round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 smtClean="0"/>
                <a:t>Guards</a:t>
              </a:r>
              <a:r>
                <a:rPr lang="el-GR" sz="2200" dirty="0" smtClean="0"/>
                <a:t> (</a:t>
              </a:r>
              <a:r>
                <a:rPr lang="en-US" sz="2200" dirty="0" smtClean="0"/>
                <a:t>g)</a:t>
              </a:r>
              <a:endParaRPr lang="en-US" sz="2200" dirty="0"/>
            </a:p>
          </p:txBody>
        </p:sp>
        <p:sp>
          <p:nvSpPr>
            <p:cNvPr id="44" name="Round Single Corner Rectangle 43"/>
            <p:cNvSpPr/>
            <p:nvPr/>
          </p:nvSpPr>
          <p:spPr>
            <a:xfrm rot="5400000">
              <a:off x="5704045" y="3092655"/>
              <a:ext cx="780193" cy="1571085"/>
            </a:xfrm>
            <a:prstGeom prst="round1Rect">
              <a:avLst>
                <a:gd name="adj" fmla="val 1035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flag =</a:t>
              </a:r>
              <a:r>
                <a:rPr lang="en-US" sz="22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200" dirty="0">
                  <a:solidFill>
                    <a:srgbClr val="FF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US" sz="2200" dirty="0" smtClean="0">
                  <a:solidFill>
                    <a:schemeClr val="tx1"/>
                  </a:solidFill>
                </a:rPr>
                <a:t> </a:t>
              </a:r>
              <a:endParaRPr lang="en-US" sz="2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35413" y="4446616"/>
            <a:ext cx="767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200" dirty="0" smtClean="0">
                <a:latin typeface="Consolas" panose="020B0609020204030204" pitchFamily="49" charset="0"/>
              </a:rPr>
              <a:t>Γ, </a:t>
            </a:r>
            <a:r>
              <a:rPr lang="en-US" sz="2200" dirty="0" smtClean="0">
                <a:latin typeface="Consolas" panose="020B0609020204030204" pitchFamily="49" charset="0"/>
              </a:rPr>
              <a:t>g</a:t>
            </a:r>
            <a:r>
              <a:rPr lang="el-GR" sz="2200" dirty="0" smtClean="0"/>
              <a:t> </a:t>
            </a:r>
            <a:r>
              <a:rPr lang="en-US" sz="2200" dirty="0" smtClean="0">
                <a:latin typeface="Consolas" panose="020B0609020204030204" pitchFamily="49" charset="0"/>
              </a:rPr>
              <a:t>⊢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{v: </a:t>
            </a:r>
            <a:r>
              <a:rPr lang="en-US" sz="2200" b="1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|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 </a:t>
            </a:r>
            <a:r>
              <a:rPr lang="en-US" sz="2200" dirty="0" smtClean="0">
                <a:latin typeface="Consolas" panose="020B0609020204030204" pitchFamily="49" charset="0"/>
              </a:rPr>
              <a:t>=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x} </a:t>
            </a:r>
            <a:r>
              <a:rPr lang="en-US" sz="2400" dirty="0" smtClean="0"/>
              <a:t>≤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{v: </a:t>
            </a:r>
            <a:r>
              <a:rPr lang="en-US" sz="2200" b="1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|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false}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1423987" y="1454848"/>
            <a:ext cx="6296026" cy="1355499"/>
          </a:xfrm>
          <a:prstGeom prst="rect">
            <a:avLst/>
          </a:prstGeom>
          <a:noFill/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negate#1(flag: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x: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x;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DEAD(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libri Light" panose="020F0302020204030204" pitchFamily="34" charset="0"/>
              </a:rPr>
              <a:t>2</a:t>
            </a:r>
            <a:r>
              <a:rPr lang="en-US" sz="3600" baseline="30000" dirty="0" smtClean="0">
                <a:latin typeface="Calibri Light" panose="020F0302020204030204" pitchFamily="34" charset="0"/>
              </a:rPr>
              <a:t>nd</a:t>
            </a:r>
            <a:r>
              <a:rPr lang="en-US" sz="3600" dirty="0" smtClean="0">
                <a:latin typeface="Calibri Light" panose="020F0302020204030204" pitchFamily="34" charset="0"/>
              </a:rPr>
              <a:t> Phase (Verify) – Constraint Generation</a:t>
            </a:r>
            <a:endParaRPr lang="en-US" sz="3600" dirty="0">
              <a:latin typeface="Calibri Light" panose="020F03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6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784955" y="5596506"/>
            <a:ext cx="7574090" cy="489090"/>
            <a:chOff x="701040" y="5612696"/>
            <a:chExt cx="7078836" cy="489090"/>
          </a:xfrm>
        </p:grpSpPr>
        <p:sp>
          <p:nvSpPr>
            <p:cNvPr id="32" name="Rectangle 31"/>
            <p:cNvSpPr/>
            <p:nvPr/>
          </p:nvSpPr>
          <p:spPr>
            <a:xfrm>
              <a:off x="6869466" y="5651881"/>
              <a:ext cx="877882" cy="41072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01040" y="5612697"/>
              <a:ext cx="4313082" cy="4890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flag </a:t>
              </a:r>
              <a:r>
                <a:rPr lang="en-US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≠</a:t>
              </a:r>
              <a:r>
                <a:rPr lang="en-US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FF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US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 ∧ true</a:t>
              </a:r>
              <a:r>
                <a:rPr lang="en-US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∧ </a:t>
              </a:r>
              <a:r>
                <a:rPr lang="en-US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flag = </a:t>
              </a:r>
              <a:r>
                <a:rPr lang="en-US" sz="2400" dirty="0" smtClean="0">
                  <a:solidFill>
                    <a:srgbClr val="FF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428734" y="5612697"/>
              <a:ext cx="1000352" cy="4890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 = x</a:t>
              </a:r>
              <a:endPara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822049" y="5612696"/>
              <a:ext cx="957827" cy="4890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false</a:t>
              </a:r>
              <a:endPara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39583" y="5641798"/>
              <a:ext cx="3444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Consolas" panose="020B0609020204030204" pitchFamily="49" charset="0"/>
                </a:rPr>
                <a:t>⇒</a:t>
              </a:r>
              <a:endParaRPr lang="en-US" sz="2200" dirty="0">
                <a:latin typeface="Consolas" panose="020B0609020204030204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429086" y="5618693"/>
              <a:ext cx="3444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Consolas" panose="020B0609020204030204" pitchFamily="49" charset="0"/>
                </a:rPr>
                <a:t>⇒</a:t>
              </a:r>
              <a:endParaRPr lang="en-US" sz="2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38" name="Down Arrow 37"/>
          <p:cNvSpPr/>
          <p:nvPr/>
        </p:nvSpPr>
        <p:spPr>
          <a:xfrm>
            <a:off x="3992880" y="4986344"/>
            <a:ext cx="1158240" cy="57721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295127" y="4498956"/>
            <a:ext cx="2972178" cy="3946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1655806" y="3018542"/>
            <a:ext cx="5832388" cy="1249752"/>
            <a:chOff x="1047297" y="3018542"/>
            <a:chExt cx="5832388" cy="1249752"/>
          </a:xfrm>
        </p:grpSpPr>
        <p:sp>
          <p:nvSpPr>
            <p:cNvPr id="41" name="Round Same Side Corner Rectangle 40"/>
            <p:cNvSpPr/>
            <p:nvPr/>
          </p:nvSpPr>
          <p:spPr>
            <a:xfrm>
              <a:off x="1047297" y="3018545"/>
              <a:ext cx="5832388" cy="469554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 smtClean="0"/>
                <a:t>Environment</a:t>
              </a:r>
              <a:r>
                <a:rPr lang="el-GR" sz="2200" dirty="0" smtClean="0"/>
                <a:t> (Γ)</a:t>
              </a:r>
              <a:endParaRPr lang="en-US" sz="2200" dirty="0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1047297" y="3488102"/>
              <a:ext cx="5832388" cy="780192"/>
            </a:xfrm>
            <a:prstGeom prst="round2SameRect">
              <a:avLst>
                <a:gd name="adj1" fmla="val 0"/>
                <a:gd name="adj2" fmla="val 1044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flag : 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{v: </a:t>
              </a:r>
              <a:r>
                <a:rPr lang="en-US" sz="2200" b="1" dirty="0">
                  <a:solidFill>
                    <a:srgbClr val="0077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number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200" dirty="0">
                  <a:solidFill>
                    <a:srgbClr val="555555"/>
                  </a:solidFill>
                  <a:latin typeface="Consolas" panose="020B0609020204030204" pitchFamily="49" charset="0"/>
                </a:rPr>
                <a:t>|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v </a:t>
              </a:r>
              <a:r>
                <a:rPr lang="en-US" sz="2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≠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200" dirty="0">
                  <a:solidFill>
                    <a:srgbClr val="FF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US" sz="22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</a:t>
              </a:r>
              <a:endParaRPr lang="en-US" sz="2200" dirty="0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22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x    : </a:t>
              </a:r>
              <a:r>
                <a:rPr lang="en-US" sz="2200" b="1" dirty="0" smtClean="0">
                  <a:solidFill>
                    <a:srgbClr val="007788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number</a:t>
              </a:r>
              <a:endParaRPr lang="en-US" sz="2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Round Single Corner Rectangle 42"/>
            <p:cNvSpPr/>
            <p:nvPr/>
          </p:nvSpPr>
          <p:spPr>
            <a:xfrm>
              <a:off x="5308600" y="3018542"/>
              <a:ext cx="1571085" cy="469554"/>
            </a:xfrm>
            <a:prstGeom prst="round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 smtClean="0"/>
                <a:t>Guards</a:t>
              </a:r>
              <a:r>
                <a:rPr lang="el-GR" sz="2200" dirty="0" smtClean="0"/>
                <a:t> (</a:t>
              </a:r>
              <a:r>
                <a:rPr lang="en-US" sz="2200" dirty="0" smtClean="0"/>
                <a:t>g)</a:t>
              </a:r>
              <a:endParaRPr lang="en-US" sz="2200" dirty="0"/>
            </a:p>
          </p:txBody>
        </p:sp>
        <p:sp>
          <p:nvSpPr>
            <p:cNvPr id="44" name="Round Single Corner Rectangle 43"/>
            <p:cNvSpPr/>
            <p:nvPr/>
          </p:nvSpPr>
          <p:spPr>
            <a:xfrm rot="5400000">
              <a:off x="5704045" y="3092655"/>
              <a:ext cx="780193" cy="1571085"/>
            </a:xfrm>
            <a:prstGeom prst="round1Rect">
              <a:avLst>
                <a:gd name="adj" fmla="val 1035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flag =</a:t>
              </a:r>
              <a:r>
                <a:rPr lang="en-US" sz="22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200" dirty="0">
                  <a:solidFill>
                    <a:srgbClr val="FF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US" sz="2200" dirty="0" smtClean="0">
                  <a:solidFill>
                    <a:schemeClr val="tx1"/>
                  </a:solidFill>
                </a:rPr>
                <a:t> </a:t>
              </a:r>
              <a:endParaRPr lang="en-US" sz="22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35413" y="4446616"/>
            <a:ext cx="767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200" dirty="0" smtClean="0">
                <a:latin typeface="Consolas" panose="020B0609020204030204" pitchFamily="49" charset="0"/>
              </a:rPr>
              <a:t>Γ, </a:t>
            </a:r>
            <a:r>
              <a:rPr lang="en-US" sz="2200" dirty="0" smtClean="0">
                <a:latin typeface="Consolas" panose="020B0609020204030204" pitchFamily="49" charset="0"/>
              </a:rPr>
              <a:t>g</a:t>
            </a:r>
            <a:r>
              <a:rPr lang="el-GR" sz="2200" dirty="0" smtClean="0"/>
              <a:t> </a:t>
            </a:r>
            <a:r>
              <a:rPr lang="en-US" sz="2200" dirty="0" smtClean="0">
                <a:latin typeface="Consolas" panose="020B0609020204030204" pitchFamily="49" charset="0"/>
              </a:rPr>
              <a:t>⊢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{v: </a:t>
            </a:r>
            <a:r>
              <a:rPr lang="en-US" sz="2200" b="1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|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 </a:t>
            </a:r>
            <a:r>
              <a:rPr lang="en-US" sz="2200" dirty="0" smtClean="0">
                <a:latin typeface="Consolas" panose="020B0609020204030204" pitchFamily="49" charset="0"/>
              </a:rPr>
              <a:t>=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x} </a:t>
            </a:r>
            <a:r>
              <a:rPr lang="en-US" sz="2400" dirty="0" smtClean="0"/>
              <a:t>≤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{v: </a:t>
            </a:r>
            <a:r>
              <a:rPr lang="en-US" sz="2200" b="1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|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false}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libri Light" panose="020F0302020204030204" pitchFamily="34" charset="0"/>
              </a:rPr>
              <a:t>2</a:t>
            </a:r>
            <a:r>
              <a:rPr lang="en-US" sz="3600" baseline="30000" dirty="0" smtClean="0">
                <a:latin typeface="Calibri Light" panose="020F0302020204030204" pitchFamily="34" charset="0"/>
              </a:rPr>
              <a:t>nd</a:t>
            </a:r>
            <a:r>
              <a:rPr lang="en-US" sz="3600" dirty="0" smtClean="0">
                <a:latin typeface="Calibri Light" panose="020F0302020204030204" pitchFamily="34" charset="0"/>
              </a:rPr>
              <a:t> Phase (Verify) – Constraint Generation</a:t>
            </a:r>
            <a:endParaRPr lang="en-US" sz="3600" dirty="0">
              <a:latin typeface="Calibri Light" panose="020F0302020204030204" pitchFamily="34" charset="0"/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1423987" y="1454848"/>
            <a:ext cx="6296026" cy="1355499"/>
          </a:xfrm>
          <a:prstGeom prst="rect">
            <a:avLst/>
          </a:prstGeom>
          <a:noFill/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negate#1(flag: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x: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x;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DEAD(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9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65226" y="2274838"/>
            <a:ext cx="78135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3200" dirty="0" smtClean="0">
                <a:latin typeface="Calibri" panose="020F0502020204030204" pitchFamily="34" charset="0"/>
              </a:rPr>
              <a:t>Goals:</a:t>
            </a:r>
          </a:p>
          <a:p>
            <a:pPr marL="514350" indent="-514350" fontAlgn="base">
              <a:lnSpc>
                <a:spcPct val="150000"/>
              </a:lnSpc>
              <a:buFont typeface="+mj-lt"/>
              <a:buAutoNum type="arabicParenR"/>
            </a:pPr>
            <a:r>
              <a:rPr lang="en-US" sz="3200" dirty="0" smtClean="0">
                <a:latin typeface="Calibri" panose="020F0502020204030204" pitchFamily="34" charset="0"/>
              </a:rPr>
              <a:t>CG for every clone of 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negate</a:t>
            </a:r>
            <a:endParaRPr lang="en-US" sz="3200" dirty="0">
              <a:latin typeface="Calibri" panose="020F0502020204030204" pitchFamily="34" charset="0"/>
            </a:endParaRPr>
          </a:p>
          <a:p>
            <a:pPr marL="514350" indent="-514350" fontAlgn="base">
              <a:lnSpc>
                <a:spcPct val="150000"/>
              </a:lnSpc>
              <a:buFont typeface="+mj-lt"/>
              <a:buAutoNum type="arabicParenR"/>
            </a:pPr>
            <a:r>
              <a:rPr lang="en-US" sz="3200" dirty="0" smtClean="0">
                <a:latin typeface="Calibri" panose="020F0502020204030204" pitchFamily="34" charset="0"/>
              </a:rPr>
              <a:t>CG for </a:t>
            </a:r>
            <a:r>
              <a:rPr lang="en-US" sz="3200" dirty="0" smtClean="0">
                <a:latin typeface="Calibri" panose="020F0502020204030204" pitchFamily="34" charset="0"/>
              </a:rPr>
              <a:t>call-sites</a:t>
            </a:r>
            <a:endParaRPr lang="en-US" sz="3200" dirty="0">
              <a:latin typeface="Calibri" panose="020F0502020204030204" pitchFamily="34" charset="0"/>
            </a:endParaRPr>
          </a:p>
        </p:txBody>
      </p:sp>
      <p:pic>
        <p:nvPicPr>
          <p:cNvPr id="9" name="Picture 2" descr="http://www.planetbowls.com/images/redcirc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71" y="3740940"/>
            <a:ext cx="771309" cy="84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libri Light" panose="020F0302020204030204" pitchFamily="34" charset="0"/>
              </a:rPr>
              <a:t>2</a:t>
            </a:r>
            <a:r>
              <a:rPr lang="en-US" sz="3600" baseline="30000" dirty="0" smtClean="0">
                <a:latin typeface="Calibri Light" panose="020F0302020204030204" pitchFamily="34" charset="0"/>
              </a:rPr>
              <a:t>nd</a:t>
            </a:r>
            <a:r>
              <a:rPr lang="en-US" sz="3600" dirty="0" smtClean="0">
                <a:latin typeface="Calibri Light" panose="020F0302020204030204" pitchFamily="34" charset="0"/>
              </a:rPr>
              <a:t> Phase (Verify) – Constraint Generation</a:t>
            </a:r>
            <a:endParaRPr lang="en-US" sz="3600" dirty="0">
              <a:latin typeface="Calibri Light" panose="020F03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0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880202" y="2786815"/>
            <a:ext cx="1788616" cy="2965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1423987" y="1754151"/>
            <a:ext cx="6296026" cy="1671291"/>
          </a:xfrm>
          <a:prstGeom prst="rect">
            <a:avLst/>
          </a:prstGeom>
          <a:noFill/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negate#1(flag: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x: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ok1  </a:t>
            </a:r>
            <a:r>
              <a:rPr lang="en-US" dirty="0">
                <a:solidFill>
                  <a:srgbClr val="555555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negate#1(</a:t>
            </a:r>
            <a:r>
              <a:rPr lang="en-US" dirty="0" smtClean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bad1 </a:t>
            </a:r>
            <a:r>
              <a:rPr lang="en-US" dirty="0" smtClean="0">
                <a:solidFill>
                  <a:srgbClr val="555555"/>
                </a:solidFill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negate#1(</a:t>
            </a:r>
            <a:r>
              <a:rPr lang="en-US" dirty="0" smtClean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libri Light" panose="020F0302020204030204" pitchFamily="34" charset="0"/>
              </a:rPr>
              <a:t>2</a:t>
            </a:r>
            <a:r>
              <a:rPr lang="en-US" sz="3600" baseline="30000" dirty="0" smtClean="0">
                <a:latin typeface="Calibri Light" panose="020F0302020204030204" pitchFamily="34" charset="0"/>
              </a:rPr>
              <a:t>nd</a:t>
            </a:r>
            <a:r>
              <a:rPr lang="en-US" sz="3600" dirty="0" smtClean="0">
                <a:latin typeface="Calibri Light" panose="020F0302020204030204" pitchFamily="34" charset="0"/>
              </a:rPr>
              <a:t> Phase (Verify) – Constraint Generation</a:t>
            </a:r>
            <a:endParaRPr lang="en-US" sz="3600" dirty="0">
              <a:latin typeface="Calibri Light" panose="020F03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773930" y="1790712"/>
            <a:ext cx="1026040" cy="3261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05328" y="2739897"/>
            <a:ext cx="169958" cy="3261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423987" y="1754151"/>
            <a:ext cx="6296026" cy="1671291"/>
          </a:xfrm>
          <a:prstGeom prst="rect">
            <a:avLst/>
          </a:prstGeom>
          <a:noFill/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negate#1(flag: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x: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ok1  </a:t>
            </a:r>
            <a:r>
              <a:rPr lang="en-US" dirty="0">
                <a:solidFill>
                  <a:srgbClr val="555555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negate#1(</a:t>
            </a:r>
            <a:r>
              <a:rPr lang="en-US" dirty="0" smtClean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bad1 </a:t>
            </a:r>
            <a:r>
              <a:rPr lang="en-US" dirty="0" smtClean="0">
                <a:solidFill>
                  <a:srgbClr val="555555"/>
                </a:solidFill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negate#1(</a:t>
            </a:r>
            <a:r>
              <a:rPr lang="en-US" dirty="0" smtClean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99821" y="3750829"/>
            <a:ext cx="2972178" cy="3946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006775" y="3750833"/>
            <a:ext cx="2967036" cy="3946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35412" y="3697675"/>
            <a:ext cx="767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200" dirty="0" smtClean="0"/>
              <a:t> </a:t>
            </a:r>
            <a:r>
              <a:rPr lang="en-US" sz="2200" dirty="0" smtClean="0">
                <a:latin typeface="Consolas" panose="020B0609020204030204" pitchFamily="49" charset="0"/>
              </a:rPr>
              <a:t>⊢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{v: </a:t>
            </a:r>
            <a:r>
              <a:rPr lang="en-US" sz="2200" b="1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|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 </a:t>
            </a:r>
            <a:r>
              <a:rPr lang="en-US" sz="2200" dirty="0" smtClean="0">
                <a:latin typeface="Consolas" panose="020B0609020204030204" pitchFamily="49" charset="0"/>
              </a:rPr>
              <a:t>=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400" dirty="0" smtClean="0"/>
              <a:t>≤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{v: </a:t>
            </a:r>
            <a:r>
              <a:rPr lang="en-US" sz="2200" b="1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|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 </a:t>
            </a:r>
            <a:r>
              <a:rPr lang="en-US" sz="2200" dirty="0">
                <a:latin typeface="Consolas" panose="020B0609020204030204" pitchFamily="49" charset="0"/>
              </a:rPr>
              <a:t>≠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libri Light" panose="020F0302020204030204" pitchFamily="34" charset="0"/>
              </a:rPr>
              <a:t>2</a:t>
            </a:r>
            <a:r>
              <a:rPr lang="en-US" sz="3600" baseline="30000" dirty="0" smtClean="0">
                <a:latin typeface="Calibri Light" panose="020F0302020204030204" pitchFamily="34" charset="0"/>
              </a:rPr>
              <a:t>nd</a:t>
            </a:r>
            <a:r>
              <a:rPr lang="en-US" sz="3600" dirty="0" smtClean="0">
                <a:latin typeface="Calibri Light" panose="020F0302020204030204" pitchFamily="34" charset="0"/>
              </a:rPr>
              <a:t> Phase (Verify) – Constraint Generation</a:t>
            </a:r>
            <a:endParaRPr lang="en-US" sz="3600" dirty="0">
              <a:latin typeface="Calibri Light" panose="020F03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3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014660" y="1794954"/>
            <a:ext cx="1151329" cy="3313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06775" y="4290764"/>
            <a:ext cx="2967036" cy="3946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35412" y="3697675"/>
            <a:ext cx="767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200" dirty="0" smtClean="0"/>
              <a:t> </a:t>
            </a:r>
            <a:r>
              <a:rPr lang="en-US" sz="2200" dirty="0" smtClean="0">
                <a:latin typeface="Consolas" panose="020B0609020204030204" pitchFamily="49" charset="0"/>
              </a:rPr>
              <a:t>⊢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{v: </a:t>
            </a:r>
            <a:r>
              <a:rPr lang="en-US" sz="2200" b="1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|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 </a:t>
            </a:r>
            <a:r>
              <a:rPr lang="en-US" sz="2200" dirty="0" smtClean="0">
                <a:latin typeface="Consolas" panose="020B0609020204030204" pitchFamily="49" charset="0"/>
              </a:rPr>
              <a:t>=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400" dirty="0" smtClean="0"/>
              <a:t>≤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{v: </a:t>
            </a:r>
            <a:r>
              <a:rPr lang="en-US" sz="2200" b="1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|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 </a:t>
            </a:r>
            <a:r>
              <a:rPr lang="en-US" sz="2200" dirty="0">
                <a:latin typeface="Consolas" panose="020B0609020204030204" pitchFamily="49" charset="0"/>
              </a:rPr>
              <a:t>≠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82529" y="2757315"/>
            <a:ext cx="169958" cy="3261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99821" y="4290764"/>
            <a:ext cx="2972178" cy="3946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5412" y="4240451"/>
            <a:ext cx="767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200" dirty="0" smtClean="0"/>
              <a:t> </a:t>
            </a:r>
            <a:r>
              <a:rPr lang="en-US" sz="2200" dirty="0" smtClean="0">
                <a:latin typeface="Consolas" panose="020B0609020204030204" pitchFamily="49" charset="0"/>
              </a:rPr>
              <a:t>⊢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{v: </a:t>
            </a:r>
            <a:r>
              <a:rPr lang="en-US" sz="2200" b="1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|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 </a:t>
            </a:r>
            <a:r>
              <a:rPr lang="en-US" sz="2200" dirty="0" smtClean="0">
                <a:latin typeface="Consolas" panose="020B0609020204030204" pitchFamily="49" charset="0"/>
              </a:rPr>
              <a:t>=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400" dirty="0" smtClean="0"/>
              <a:t>≤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{v: </a:t>
            </a:r>
            <a:r>
              <a:rPr lang="en-US" sz="2200" b="1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|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}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1423987" y="1754151"/>
            <a:ext cx="6296026" cy="1671291"/>
          </a:xfrm>
          <a:prstGeom prst="rect">
            <a:avLst/>
          </a:prstGeom>
          <a:noFill/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negate#1(flag: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x: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ok1  </a:t>
            </a:r>
            <a:r>
              <a:rPr lang="en-US" dirty="0">
                <a:solidFill>
                  <a:srgbClr val="555555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negate#1(</a:t>
            </a:r>
            <a:r>
              <a:rPr lang="en-US" dirty="0" smtClean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bad1 </a:t>
            </a:r>
            <a:r>
              <a:rPr lang="en-US" dirty="0" smtClean="0">
                <a:solidFill>
                  <a:srgbClr val="555555"/>
                </a:solidFill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negate#1(</a:t>
            </a:r>
            <a:r>
              <a:rPr lang="en-US" dirty="0" smtClean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libri Light" panose="020F0302020204030204" pitchFamily="34" charset="0"/>
              </a:rPr>
              <a:t>2</a:t>
            </a:r>
            <a:r>
              <a:rPr lang="en-US" sz="3600" baseline="30000" dirty="0" smtClean="0">
                <a:latin typeface="Calibri Light" panose="020F0302020204030204" pitchFamily="34" charset="0"/>
              </a:rPr>
              <a:t>nd</a:t>
            </a:r>
            <a:r>
              <a:rPr lang="en-US" sz="3600" dirty="0" smtClean="0">
                <a:latin typeface="Calibri Light" panose="020F0302020204030204" pitchFamily="34" charset="0"/>
              </a:rPr>
              <a:t> Phase (Verify) – Constraint Generation</a:t>
            </a:r>
            <a:endParaRPr lang="en-US" sz="3600" dirty="0">
              <a:latin typeface="Calibri Light" panose="020F03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1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35412" y="3697675"/>
            <a:ext cx="767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200" dirty="0" smtClean="0"/>
              <a:t> </a:t>
            </a:r>
            <a:r>
              <a:rPr lang="en-US" sz="2200" dirty="0" smtClean="0">
                <a:latin typeface="Consolas" panose="020B0609020204030204" pitchFamily="49" charset="0"/>
              </a:rPr>
              <a:t>⊢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{v: </a:t>
            </a:r>
            <a:r>
              <a:rPr lang="en-US" sz="2200" b="1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|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 </a:t>
            </a:r>
            <a:r>
              <a:rPr lang="en-US" sz="2200" dirty="0" smtClean="0">
                <a:latin typeface="Consolas" panose="020B0609020204030204" pitchFamily="49" charset="0"/>
              </a:rPr>
              <a:t>=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400" dirty="0" smtClean="0"/>
              <a:t>≤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{v: </a:t>
            </a:r>
            <a:r>
              <a:rPr lang="en-US" sz="2200" b="1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|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 </a:t>
            </a:r>
            <a:r>
              <a:rPr lang="en-US" sz="2200" dirty="0">
                <a:latin typeface="Consolas" panose="020B0609020204030204" pitchFamily="49" charset="0"/>
              </a:rPr>
              <a:t>≠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46975" y="4847209"/>
            <a:ext cx="6882327" cy="3946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5412" y="4240451"/>
            <a:ext cx="767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200" dirty="0" smtClean="0"/>
              <a:t> </a:t>
            </a:r>
            <a:r>
              <a:rPr lang="en-US" sz="2200" dirty="0" smtClean="0">
                <a:latin typeface="Consolas" panose="020B0609020204030204" pitchFamily="49" charset="0"/>
              </a:rPr>
              <a:t>⊢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{v: </a:t>
            </a:r>
            <a:r>
              <a:rPr lang="en-US" sz="2200" b="1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|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 </a:t>
            </a:r>
            <a:r>
              <a:rPr lang="en-US" sz="2200" dirty="0" smtClean="0">
                <a:latin typeface="Consolas" panose="020B0609020204030204" pitchFamily="49" charset="0"/>
              </a:rPr>
              <a:t>=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400" dirty="0" smtClean="0"/>
              <a:t>≤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{v: </a:t>
            </a:r>
            <a:r>
              <a:rPr lang="en-US" sz="2200" b="1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|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}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67715" y="3084187"/>
            <a:ext cx="1812332" cy="2878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46975" y="5359488"/>
            <a:ext cx="6882327" cy="3946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1423987" y="1754151"/>
            <a:ext cx="6296026" cy="1671291"/>
          </a:xfrm>
          <a:prstGeom prst="rect">
            <a:avLst/>
          </a:prstGeom>
          <a:noFill/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negate#1(flag: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x: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ok1  </a:t>
            </a:r>
            <a:r>
              <a:rPr lang="en-US" dirty="0">
                <a:solidFill>
                  <a:srgbClr val="555555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negate#1(</a:t>
            </a:r>
            <a:r>
              <a:rPr lang="en-US" dirty="0" smtClean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bad1 </a:t>
            </a:r>
            <a:r>
              <a:rPr lang="en-US" dirty="0" smtClean="0">
                <a:solidFill>
                  <a:srgbClr val="555555"/>
                </a:solidFill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negate#1(</a:t>
            </a:r>
            <a:r>
              <a:rPr lang="en-US" dirty="0" smtClean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5412" y="4783227"/>
            <a:ext cx="767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200" dirty="0" smtClean="0"/>
              <a:t> </a:t>
            </a:r>
            <a:r>
              <a:rPr lang="en-US" sz="2200" dirty="0" smtClean="0">
                <a:latin typeface="Consolas" panose="020B0609020204030204" pitchFamily="49" charset="0"/>
              </a:rPr>
              <a:t>⊢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{v: </a:t>
            </a:r>
            <a:r>
              <a:rPr lang="en-US" sz="2200" b="1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|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 </a:t>
            </a:r>
            <a:r>
              <a:rPr lang="en-US" sz="2200" dirty="0" smtClean="0">
                <a:latin typeface="Consolas" panose="020B0609020204030204" pitchFamily="49" charset="0"/>
              </a:rPr>
              <a:t>=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400" dirty="0" smtClean="0"/>
              <a:t>≤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{v: </a:t>
            </a:r>
            <a:r>
              <a:rPr lang="en-US" sz="2200" b="1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|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 </a:t>
            </a:r>
            <a:r>
              <a:rPr lang="en-US" sz="2200" dirty="0">
                <a:latin typeface="Consolas" panose="020B0609020204030204" pitchFamily="49" charset="0"/>
              </a:rPr>
              <a:t>≠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5412" y="5326003"/>
            <a:ext cx="767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200" dirty="0" smtClean="0"/>
              <a:t> </a:t>
            </a:r>
            <a:r>
              <a:rPr lang="en-US" sz="2200" dirty="0" smtClean="0">
                <a:latin typeface="Consolas" panose="020B0609020204030204" pitchFamily="49" charset="0"/>
              </a:rPr>
              <a:t>⊢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{v: </a:t>
            </a:r>
            <a:r>
              <a:rPr lang="en-US" sz="2200" b="1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|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 </a:t>
            </a:r>
            <a:r>
              <a:rPr lang="en-US" sz="2200" dirty="0" smtClean="0">
                <a:latin typeface="Consolas" panose="020B0609020204030204" pitchFamily="49" charset="0"/>
              </a:rPr>
              <a:t>=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400" dirty="0" smtClean="0"/>
              <a:t>≤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{v: </a:t>
            </a:r>
            <a:r>
              <a:rPr lang="en-US" sz="2200" b="1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555555"/>
                </a:solidFill>
                <a:latin typeface="Consolas" panose="020B0609020204030204" pitchFamily="49" charset="0"/>
              </a:rPr>
              <a:t>|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}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libri Light" panose="020F0302020204030204" pitchFamily="34" charset="0"/>
              </a:rPr>
              <a:t>2</a:t>
            </a:r>
            <a:r>
              <a:rPr lang="en-US" sz="3600" baseline="30000" dirty="0" smtClean="0">
                <a:latin typeface="Calibri Light" panose="020F0302020204030204" pitchFamily="34" charset="0"/>
              </a:rPr>
              <a:t>nd</a:t>
            </a:r>
            <a:r>
              <a:rPr lang="en-US" sz="3600" dirty="0" smtClean="0">
                <a:latin typeface="Calibri Light" panose="020F0302020204030204" pitchFamily="34" charset="0"/>
              </a:rPr>
              <a:t> Phase (Verify) – Constraint Generation</a:t>
            </a:r>
            <a:endParaRPr lang="en-US" sz="3600" dirty="0">
              <a:latin typeface="Calibri Light" panose="020F03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9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Program #1: First-order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32238" y="1628507"/>
            <a:ext cx="6079524" cy="3600986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minIndexFO(a) {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solidFill>
                <a:srgbClr val="0066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var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res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a.length; 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res; 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1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1423987" y="1754151"/>
            <a:ext cx="6296026" cy="1671291"/>
          </a:xfrm>
          <a:prstGeom prst="rect">
            <a:avLst/>
          </a:prstGeom>
          <a:noFill/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negate#1(flag: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x: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ok1  </a:t>
            </a:r>
            <a:r>
              <a:rPr lang="en-US" dirty="0">
                <a:solidFill>
                  <a:srgbClr val="555555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negate#1(</a:t>
            </a:r>
            <a:r>
              <a:rPr lang="en-US" dirty="0" smtClean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bad1 </a:t>
            </a:r>
            <a:r>
              <a:rPr lang="en-US" dirty="0" smtClean="0">
                <a:solidFill>
                  <a:srgbClr val="555555"/>
                </a:solidFill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negate#1(</a:t>
            </a:r>
            <a:r>
              <a:rPr lang="en-US" dirty="0" smtClean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50245" y="3697675"/>
            <a:ext cx="2643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⇒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≠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13461" y="4237461"/>
            <a:ext cx="2717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⇒ true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87029" y="4777247"/>
            <a:ext cx="2643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⇒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≠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50245" y="5317033"/>
            <a:ext cx="2717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⇒ true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66754" y="5783222"/>
            <a:ext cx="73373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3200" dirty="0" smtClean="0">
                <a:latin typeface="Calibri" panose="020F0502020204030204" pitchFamily="34" charset="0"/>
              </a:rPr>
              <a:t>To logical implications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libri Light" panose="020F0302020204030204" pitchFamily="34" charset="0"/>
              </a:rPr>
              <a:t>2</a:t>
            </a:r>
            <a:r>
              <a:rPr lang="en-US" sz="3600" baseline="30000" dirty="0" smtClean="0">
                <a:latin typeface="Calibri Light" panose="020F0302020204030204" pitchFamily="34" charset="0"/>
              </a:rPr>
              <a:t>nd</a:t>
            </a:r>
            <a:r>
              <a:rPr lang="en-US" sz="3600" dirty="0" smtClean="0">
                <a:latin typeface="Calibri Light" panose="020F0302020204030204" pitchFamily="34" charset="0"/>
              </a:rPr>
              <a:t> Phase (Verify) – Constraint Generation</a:t>
            </a:r>
            <a:endParaRPr lang="en-US" sz="3600" dirty="0">
              <a:latin typeface="Calibri Light" panose="020F03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653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774350" y="1668392"/>
            <a:ext cx="785411" cy="1827870"/>
            <a:chOff x="6750351" y="1668392"/>
            <a:chExt cx="785411" cy="1827870"/>
          </a:xfrm>
        </p:grpSpPr>
        <p:sp>
          <p:nvSpPr>
            <p:cNvPr id="13" name="Down Arrow 12"/>
            <p:cNvSpPr/>
            <p:nvPr/>
          </p:nvSpPr>
          <p:spPr>
            <a:xfrm rot="14100000">
              <a:off x="6898701" y="1520042"/>
              <a:ext cx="488712" cy="78541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own Arrow 14"/>
            <p:cNvSpPr/>
            <p:nvPr/>
          </p:nvSpPr>
          <p:spPr>
            <a:xfrm rot="18105549">
              <a:off x="6893433" y="2865454"/>
              <a:ext cx="488712" cy="772903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459621" y="1302167"/>
            <a:ext cx="1357459" cy="2616031"/>
            <a:chOff x="7431046" y="1302167"/>
            <a:chExt cx="1357459" cy="2616031"/>
          </a:xfrm>
        </p:grpSpPr>
        <p:sp>
          <p:nvSpPr>
            <p:cNvPr id="14" name="TextBox 13"/>
            <p:cNvSpPr txBox="1"/>
            <p:nvPr/>
          </p:nvSpPr>
          <p:spPr>
            <a:xfrm>
              <a:off x="7577160" y="1302167"/>
              <a:ext cx="10652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chemeClr val="accent6">
                      <a:lumMod val="75000"/>
                    </a:schemeClr>
                  </a:solidFill>
                </a:rPr>
                <a:t>Safe</a:t>
              </a:r>
              <a:endParaRPr lang="en-US" sz="32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431046" y="3333423"/>
              <a:ext cx="13574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rgbClr val="FF0000"/>
                  </a:solidFill>
                </a:rPr>
                <a:t>Unsafe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800890" y="1918058"/>
            <a:ext cx="1294112" cy="1158241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Trust</a:t>
            </a:r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18765" y="1918058"/>
            <a:ext cx="1382913" cy="1158241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Verify</a:t>
            </a:r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 rot="16200000">
            <a:off x="4685086" y="2272494"/>
            <a:ext cx="656949" cy="46506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28216" y="3251905"/>
            <a:ext cx="15290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effectLst/>
              </a:rPr>
              <a:t>Clone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effectLst/>
              </a:rPr>
              <a:t>Cast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effectLst/>
              </a:rPr>
              <a:t>Resolve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242" y="3337827"/>
            <a:ext cx="1518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ffectLst/>
              </a:rPr>
              <a:t>Source Program</a:t>
            </a:r>
          </a:p>
        </p:txBody>
      </p:sp>
      <p:sp>
        <p:nvSpPr>
          <p:cNvPr id="21" name="Down Arrow 20"/>
          <p:cNvSpPr/>
          <p:nvPr/>
        </p:nvSpPr>
        <p:spPr>
          <a:xfrm rot="16200000">
            <a:off x="1167211" y="2279723"/>
            <a:ext cx="656949" cy="46506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Down Arrow 22"/>
          <p:cNvSpPr/>
          <p:nvPr/>
        </p:nvSpPr>
        <p:spPr>
          <a:xfrm rot="16200000">
            <a:off x="3071731" y="2286807"/>
            <a:ext cx="656949" cy="46506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https://upload.wikimedia.org/wikipedia/commons/thumb/8/8c/Octicons-file-text.svg/1000px-Octicons-file-text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35" y="2006468"/>
            <a:ext cx="736247" cy="98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3705410" y="1859310"/>
            <a:ext cx="1002947" cy="1286218"/>
            <a:chOff x="3813081" y="1859310"/>
            <a:chExt cx="1002947" cy="1286218"/>
          </a:xfrm>
        </p:grpSpPr>
        <p:pic>
          <p:nvPicPr>
            <p:cNvPr id="26" name="Picture 2" descr="https://upload.wikimedia.org/wikipedia/commons/thumb/8/8c/Octicons-file-text.svg/1000px-Octicons-file-text.sv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3081" y="1859310"/>
              <a:ext cx="736247" cy="981418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28" name="Picture 2" descr="https://upload.wikimedia.org/wikipedia/commons/thumb/8/8c/Octicons-file-text.svg/1000px-Octicons-file-text.sv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7381" y="2011710"/>
              <a:ext cx="736247" cy="981418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29" name="Picture 2" descr="https://upload.wikimedia.org/wikipedia/commons/thumb/8/8c/Octicons-file-text.svg/1000px-Octicons-file-text.sv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9781" y="2164110"/>
              <a:ext cx="736247" cy="981418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31" name="TextBox 30"/>
          <p:cNvSpPr txBox="1"/>
          <p:nvPr/>
        </p:nvSpPr>
        <p:spPr>
          <a:xfrm>
            <a:off x="3434634" y="3399383"/>
            <a:ext cx="1594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ffectLst/>
              </a:rPr>
              <a:t>Elaborated Program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18765" y="3247698"/>
            <a:ext cx="1706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effectLst/>
              </a:rPr>
              <a:t>Cons Gen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effectLst/>
              </a:rPr>
              <a:t>Check</a:t>
            </a:r>
          </a:p>
        </p:txBody>
      </p:sp>
      <p:pic>
        <p:nvPicPr>
          <p:cNvPr id="22" name="Picture 2" descr="http://www.planetbowls.com/images/redcirc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482" y="3204699"/>
            <a:ext cx="1675797" cy="84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9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7037E-6 L -0.01545 0.0791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" y="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874878" y="1901384"/>
            <a:ext cx="1169686" cy="410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Rectangle 18"/>
          <p:cNvSpPr/>
          <p:nvPr/>
        </p:nvSpPr>
        <p:spPr>
          <a:xfrm>
            <a:off x="4405710" y="1901385"/>
            <a:ext cx="1169686" cy="410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Rectangle 30"/>
          <p:cNvSpPr/>
          <p:nvPr/>
        </p:nvSpPr>
        <p:spPr>
          <a:xfrm>
            <a:off x="1793965" y="1857307"/>
            <a:ext cx="3850116" cy="489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flag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≠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∧ true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∧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flag = </a:t>
            </a:r>
            <a:r>
              <a:rPr lang="en-US" sz="2000" dirty="0" smtClean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974045" y="1857307"/>
            <a:ext cx="913994" cy="489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 = x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218003" y="1857306"/>
            <a:ext cx="984737" cy="489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24766" y="1886408"/>
            <a:ext cx="368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⇒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68724" y="1863303"/>
            <a:ext cx="368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⇒</a:t>
            </a:r>
            <a:endParaRPr lang="en-US" sz="2000" dirty="0"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777" y="1857306"/>
            <a:ext cx="339965" cy="354130"/>
          </a:xfrm>
          <a:prstGeom prst="rect">
            <a:avLst/>
          </a:prstGeom>
        </p:spPr>
      </p:pic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libri Light" panose="020F0302020204030204" pitchFamily="34" charset="0"/>
              </a:rPr>
              <a:t>2</a:t>
            </a:r>
            <a:r>
              <a:rPr lang="en-US" sz="4000" baseline="30000" dirty="0" smtClean="0">
                <a:latin typeface="Calibri Light" panose="020F0302020204030204" pitchFamily="34" charset="0"/>
              </a:rPr>
              <a:t>nd</a:t>
            </a:r>
            <a:r>
              <a:rPr lang="en-US" sz="4000" dirty="0" smtClean="0">
                <a:latin typeface="Calibri Light" panose="020F0302020204030204" pitchFamily="34" charset="0"/>
              </a:rPr>
              <a:t> Phase (Verify) – Check</a:t>
            </a:r>
            <a:endParaRPr lang="en-US" sz="4000" dirty="0">
              <a:latin typeface="Calibri Light" panose="020F03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09063" y="5186983"/>
            <a:ext cx="3157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SMT Solver</a:t>
            </a:r>
            <a:endParaRPr lang="en-US" sz="4400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571" y="2655485"/>
            <a:ext cx="339965" cy="3541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90" y="3341532"/>
            <a:ext cx="339965" cy="354130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1811394" y="2611111"/>
            <a:ext cx="941342" cy="489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 = </a:t>
            </a:r>
            <a:r>
              <a:rPr lang="en-US" sz="2000" dirty="0" smtClean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131239" y="2611110"/>
            <a:ext cx="901326" cy="489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≠ </a:t>
            </a:r>
            <a:r>
              <a:rPr lang="en-US" sz="2000" dirty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52736" y="2617107"/>
            <a:ext cx="368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⇒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811394" y="3341344"/>
            <a:ext cx="941342" cy="489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 = </a:t>
            </a:r>
            <a:r>
              <a:rPr lang="en-US" sz="2000" dirty="0" smtClean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131239" y="3341343"/>
            <a:ext cx="901326" cy="489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752736" y="3347340"/>
            <a:ext cx="368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⇒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802685" y="4160556"/>
            <a:ext cx="941342" cy="489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 = </a:t>
            </a:r>
            <a:r>
              <a:rPr lang="en-US" sz="2000" dirty="0" smtClean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131239" y="4160555"/>
            <a:ext cx="901326" cy="489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≠ </a:t>
            </a:r>
            <a:r>
              <a:rPr lang="en-US" sz="2000" dirty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752736" y="4166552"/>
            <a:ext cx="368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⇒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811394" y="4890789"/>
            <a:ext cx="941342" cy="489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 = </a:t>
            </a:r>
            <a:r>
              <a:rPr lang="en-US" sz="2000" dirty="0" smtClean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131239" y="4890788"/>
            <a:ext cx="901326" cy="489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752736" y="4896785"/>
            <a:ext cx="368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⇒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9604" y="1670964"/>
            <a:ext cx="1393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negate</a:t>
            </a:r>
            <a:r>
              <a:rPr lang="en-US" sz="2400" dirty="0" smtClean="0"/>
              <a:t>’s body</a:t>
            </a:r>
            <a:endParaRPr lang="en-US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194185" y="2997642"/>
            <a:ext cx="1393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ok1</a:t>
            </a:r>
            <a:endParaRPr lang="en-US" sz="2400" dirty="0"/>
          </a:p>
        </p:txBody>
      </p:sp>
      <p:sp>
        <p:nvSpPr>
          <p:cNvPr id="4" name="Left Brace 3"/>
          <p:cNvSpPr/>
          <p:nvPr/>
        </p:nvSpPr>
        <p:spPr>
          <a:xfrm>
            <a:off x="1487969" y="2611110"/>
            <a:ext cx="236068" cy="1219322"/>
          </a:xfrm>
          <a:prstGeom prst="leftBrace">
            <a:avLst>
              <a:gd name="adj1" fmla="val 3711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94185" y="4566662"/>
            <a:ext cx="1393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bad1</a:t>
            </a:r>
            <a:endParaRPr lang="en-US" sz="2400" dirty="0"/>
          </a:p>
        </p:txBody>
      </p:sp>
      <p:sp>
        <p:nvSpPr>
          <p:cNvPr id="74" name="Left Brace 73"/>
          <p:cNvSpPr/>
          <p:nvPr/>
        </p:nvSpPr>
        <p:spPr>
          <a:xfrm>
            <a:off x="1487969" y="4180130"/>
            <a:ext cx="236068" cy="1219322"/>
          </a:xfrm>
          <a:prstGeom prst="leftBrace">
            <a:avLst>
              <a:gd name="adj1" fmla="val 3711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90" y="4902261"/>
            <a:ext cx="339965" cy="35413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463" y="4256876"/>
            <a:ext cx="286303" cy="32720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7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Benefits over previous work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125" y="182562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Expressive Specification </a:t>
            </a:r>
            <a:r>
              <a:rPr lang="en-US" sz="2000" dirty="0" smtClean="0"/>
              <a:t>(Flow Typing, Typed Scheme)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Refinements capture complex value relationships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smtClean="0"/>
              <a:t>Automated Verification </a:t>
            </a:r>
            <a:r>
              <a:rPr lang="en-US" sz="2000" dirty="0"/>
              <a:t>(</a:t>
            </a:r>
            <a:r>
              <a:rPr lang="en-US" sz="2000" dirty="0" smtClean="0"/>
              <a:t>Dependent JavaScript)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Compose simple type-checkers with program logics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smtClean="0"/>
              <a:t>End-To-End Soundness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 smtClean="0"/>
              <a:t>Semantics preserving elaboration</a:t>
            </a:r>
            <a:endParaRPr lang="en-US" i="1" dirty="0"/>
          </a:p>
          <a:p>
            <a:pPr marL="0" indent="0">
              <a:lnSpc>
                <a:spcPct val="100000"/>
              </a:lnSpc>
              <a:buNone/>
            </a:pPr>
            <a:endParaRPr lang="en-US" i="1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585106" y="4684741"/>
            <a:ext cx="5058047" cy="114505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9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560" y="1204269"/>
            <a:ext cx="716990" cy="73832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05933" y="2144296"/>
            <a:ext cx="3381974" cy="1200329"/>
          </a:xfrm>
          <a:prstGeom prst="rect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Value-based overloading: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Intersections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Untagged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unions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1250536" y="527568"/>
            <a:ext cx="19722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</a:rPr>
              <a:t>Source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6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560" y="1204269"/>
            <a:ext cx="716990" cy="73832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05933" y="2144296"/>
            <a:ext cx="3381974" cy="1200329"/>
          </a:xfrm>
          <a:prstGeom prst="rect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Value-based overloading: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Intersections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Untagged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unions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1250536" y="527568"/>
            <a:ext cx="19722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</a:rPr>
              <a:t>Source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091" y="4015170"/>
            <a:ext cx="475554" cy="5487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93" y="3882937"/>
            <a:ext cx="3698350" cy="647485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705933" y="5068734"/>
            <a:ext cx="3433436" cy="1111348"/>
          </a:xfrm>
          <a:prstGeom prst="wedgeRoundRectCallout">
            <a:avLst>
              <a:gd name="adj1" fmla="val -16409"/>
              <a:gd name="adj2" fmla="val -81797"/>
              <a:gd name="adj3" fmla="val 16667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</a:rPr>
              <a:t>Base type-checking (Trust)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3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960693" y="3882937"/>
            <a:ext cx="6555457" cy="680950"/>
            <a:chOff x="960693" y="3882937"/>
            <a:chExt cx="6555457" cy="680950"/>
          </a:xfrm>
        </p:grpSpPr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9880" y="4058526"/>
              <a:ext cx="910869" cy="471896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2091" y="4015170"/>
              <a:ext cx="475554" cy="548717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693" y="3882937"/>
              <a:ext cx="3698350" cy="647485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5281" y="3932863"/>
              <a:ext cx="910869" cy="620049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560" y="1204269"/>
            <a:ext cx="716990" cy="73832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05933" y="2144296"/>
            <a:ext cx="3381974" cy="1200329"/>
          </a:xfrm>
          <a:prstGeom prst="rect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Value-based overloading: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Intersections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Untagged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unions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1250536" y="527568"/>
            <a:ext cx="19722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</a:rPr>
              <a:t>Source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68" y="1184518"/>
            <a:ext cx="772471" cy="79381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911097" y="2144296"/>
            <a:ext cx="2329977" cy="1200329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</a:rPr>
              <a:t>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</a:rPr>
              <a:t>Tagged unions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</a:rPr>
              <a:t>DEAD-casts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01570" y="527568"/>
            <a:ext cx="18066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</a:rPr>
              <a:t>Target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5019853" y="5068735"/>
            <a:ext cx="2610658" cy="1111348"/>
          </a:xfrm>
          <a:prstGeom prst="wedgeRoundRectCallout">
            <a:avLst>
              <a:gd name="adj1" fmla="val -27845"/>
              <a:gd name="adj2" fmla="val -91290"/>
              <a:gd name="adj3" fmla="val 16667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</a:rPr>
              <a:t>Elaboration 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[Dunfield’12]</a:t>
            </a:r>
            <a:endParaRPr lang="en-US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2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7.40741E-7 L 0.01771 -0.309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-1548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  <p:bldP spid="12" grpId="0"/>
      <p:bldP spid="14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330" y="1936412"/>
            <a:ext cx="910869" cy="47189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541" y="1893056"/>
            <a:ext cx="475554" cy="54871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731" y="1810749"/>
            <a:ext cx="910869" cy="62004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14" y="1760823"/>
            <a:ext cx="3330710" cy="647485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2552857" y="3134542"/>
            <a:ext cx="5318646" cy="2777655"/>
            <a:chOff x="2552857" y="3134542"/>
            <a:chExt cx="5318646" cy="2777655"/>
          </a:xfrm>
        </p:grpSpPr>
        <p:pic>
          <p:nvPicPr>
            <p:cNvPr id="25" name="Picture 24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7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464767" y="3631465"/>
              <a:ext cx="1534795" cy="54095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8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8500" y="5226302"/>
              <a:ext cx="1141330" cy="685895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9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055935" y="3631464"/>
              <a:ext cx="1534795" cy="54095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0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111993" y="4580558"/>
              <a:ext cx="286418" cy="322788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1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1353" y="4983035"/>
              <a:ext cx="775519" cy="929161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0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566900" y="4580558"/>
              <a:ext cx="286418" cy="322788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3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330" y="1936412"/>
            <a:ext cx="910869" cy="4718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541" y="1893056"/>
            <a:ext cx="475554" cy="5487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731" y="1810749"/>
            <a:ext cx="910869" cy="6200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64767" y="3631465"/>
            <a:ext cx="1534795" cy="54095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500" y="5226302"/>
            <a:ext cx="1141330" cy="6858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55935" y="3631464"/>
            <a:ext cx="1534795" cy="54095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11993" y="4580558"/>
            <a:ext cx="286418" cy="3227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353" y="4983035"/>
            <a:ext cx="775519" cy="92916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66900" y="4580558"/>
            <a:ext cx="286418" cy="3227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330" y="5396113"/>
            <a:ext cx="910869" cy="47189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14" y="1760823"/>
            <a:ext cx="3330710" cy="64748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14" y="5243905"/>
            <a:ext cx="3330710" cy="647485"/>
          </a:xfrm>
          <a:prstGeom prst="rect">
            <a:avLst/>
          </a:prstGeom>
        </p:spPr>
      </p:pic>
      <p:sp>
        <p:nvSpPr>
          <p:cNvPr id="21" name="Title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alibri Light" panose="020F0302020204030204" pitchFamily="34" charset="0"/>
              </a:rPr>
              <a:t>Elaboration Preserves Semantics</a:t>
            </a:r>
            <a:endParaRPr lang="en-US" sz="4000" dirty="0">
              <a:latin typeface="Calibri Light" panose="020F03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5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1" y="3232578"/>
            <a:ext cx="4046785" cy="457264"/>
          </a:xfrm>
          <a:prstGeom prst="rect">
            <a:avLst/>
          </a:prstGeom>
        </p:spPr>
      </p:pic>
      <p:sp>
        <p:nvSpPr>
          <p:cNvPr id="13" name="Rounded Rectangular Callout 12"/>
          <p:cNvSpPr/>
          <p:nvPr/>
        </p:nvSpPr>
        <p:spPr>
          <a:xfrm>
            <a:off x="1137684" y="1743745"/>
            <a:ext cx="3381153" cy="1089502"/>
          </a:xfrm>
          <a:prstGeom prst="wedgeRoundRectCallout">
            <a:avLst>
              <a:gd name="adj1" fmla="val -16734"/>
              <a:gd name="adj2" fmla="val 84478"/>
              <a:gd name="adj3" fmla="val 16667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</a:rPr>
              <a:t>Base type-checking (Trust)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libri Light" panose="020F0302020204030204" pitchFamily="34" charset="0"/>
              </a:rPr>
              <a:t>End-to-End Type Safety</a:t>
            </a:r>
            <a:endParaRPr lang="en-US" sz="4000" dirty="0">
              <a:latin typeface="Calibri Light" panose="020F03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2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Program #1: First-order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32238" y="1628507"/>
            <a:ext cx="6079524" cy="3600986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minIndexFO(a) {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solidFill>
                <a:srgbClr val="0066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var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a.length; 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(a[i]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a[res]) 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i;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5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1" y="3232578"/>
            <a:ext cx="4046785" cy="45726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1" y="4018969"/>
            <a:ext cx="2514951" cy="438211"/>
          </a:xfrm>
          <a:prstGeom prst="rect">
            <a:avLst/>
          </a:prstGeom>
        </p:spPr>
      </p:pic>
      <p:sp>
        <p:nvSpPr>
          <p:cNvPr id="12" name="Rounded Rectangular Callout 11"/>
          <p:cNvSpPr/>
          <p:nvPr/>
        </p:nvSpPr>
        <p:spPr>
          <a:xfrm>
            <a:off x="893198" y="4918680"/>
            <a:ext cx="4194337" cy="1158563"/>
          </a:xfrm>
          <a:prstGeom prst="wedgeRoundRectCallout">
            <a:avLst>
              <a:gd name="adj1" fmla="val -12809"/>
              <a:gd name="adj2" fmla="val -76357"/>
              <a:gd name="adj3" fmla="val 16667"/>
            </a:avLst>
          </a:prstGeom>
          <a:ln w="28575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7030A0"/>
                </a:solidFill>
              </a:rPr>
              <a:t>Refinement type-checking (Verify)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1137684" y="1743745"/>
            <a:ext cx="3381153" cy="1089502"/>
          </a:xfrm>
          <a:prstGeom prst="wedgeRoundRectCallout">
            <a:avLst>
              <a:gd name="adj1" fmla="val -16734"/>
              <a:gd name="adj2" fmla="val 84478"/>
              <a:gd name="adj3" fmla="val 16667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</a:rPr>
              <a:t>Base type-checking (Trust)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libri Light" panose="020F0302020204030204" pitchFamily="34" charset="0"/>
              </a:rPr>
              <a:t>End-to-End Type Safety</a:t>
            </a:r>
            <a:endParaRPr lang="en-US" sz="4000" dirty="0">
              <a:latin typeface="Calibri Light" panose="020F03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0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64191" y="3040915"/>
            <a:ext cx="7991475" cy="1686102"/>
            <a:chOff x="564191" y="3040915"/>
            <a:chExt cx="7991475" cy="1686102"/>
          </a:xfrm>
        </p:grpSpPr>
        <p:sp>
          <p:nvSpPr>
            <p:cNvPr id="34" name="Right Arrow Callout 33"/>
            <p:cNvSpPr/>
            <p:nvPr/>
          </p:nvSpPr>
          <p:spPr>
            <a:xfrm>
              <a:off x="564191" y="3040915"/>
              <a:ext cx="5305425" cy="1686102"/>
            </a:xfrm>
            <a:prstGeom prst="rightArrowCallout">
              <a:avLst>
                <a:gd name="adj1" fmla="val 23135"/>
                <a:gd name="adj2" fmla="val 25000"/>
                <a:gd name="adj3" fmla="val 25000"/>
                <a:gd name="adj4" fmla="val 8364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869616" y="3290957"/>
              <a:ext cx="2686050" cy="91354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0564" y="3496456"/>
              <a:ext cx="2405995" cy="518939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1" y="3232578"/>
            <a:ext cx="4046785" cy="45726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1" y="4018969"/>
            <a:ext cx="2514951" cy="438211"/>
          </a:xfrm>
          <a:prstGeom prst="rect">
            <a:avLst/>
          </a:prstGeom>
        </p:spPr>
      </p:pic>
      <p:sp>
        <p:nvSpPr>
          <p:cNvPr id="12" name="Rounded Rectangular Callout 11"/>
          <p:cNvSpPr/>
          <p:nvPr/>
        </p:nvSpPr>
        <p:spPr>
          <a:xfrm>
            <a:off x="893198" y="4918680"/>
            <a:ext cx="4194337" cy="1158563"/>
          </a:xfrm>
          <a:prstGeom prst="wedgeRoundRectCallout">
            <a:avLst>
              <a:gd name="adj1" fmla="val -12809"/>
              <a:gd name="adj2" fmla="val -76357"/>
              <a:gd name="adj3" fmla="val 16667"/>
            </a:avLst>
          </a:prstGeom>
          <a:ln w="28575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7030A0"/>
                </a:solidFill>
              </a:rPr>
              <a:t>Refinement type-checking (Verify)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1137684" y="1743745"/>
            <a:ext cx="3381153" cy="1089502"/>
          </a:xfrm>
          <a:prstGeom prst="wedgeRoundRectCallout">
            <a:avLst>
              <a:gd name="adj1" fmla="val -16734"/>
              <a:gd name="adj2" fmla="val 84478"/>
              <a:gd name="adj3" fmla="val 16667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</a:rPr>
              <a:t>Base type-checking (Trust)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libri Light" panose="020F0302020204030204" pitchFamily="34" charset="0"/>
              </a:rPr>
              <a:t>End-to-End Type Safety</a:t>
            </a:r>
            <a:endParaRPr lang="en-US" sz="4000" dirty="0">
              <a:latin typeface="Calibri Light" panose="020F03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2288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538" y="5339258"/>
            <a:ext cx="7968812" cy="11004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Foundation of refinement type-checker for TypeScript</a:t>
            </a:r>
          </a:p>
          <a:p>
            <a:pPr>
              <a:buFontTx/>
              <a:buChar char="-"/>
            </a:pPr>
            <a:r>
              <a:rPr lang="en-US" dirty="0" smtClean="0"/>
              <a:t>OO Features (imperative code, mutation etc)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02" y="266217"/>
            <a:ext cx="6408683" cy="51727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2961" y="2813981"/>
            <a:ext cx="3879302" cy="2420177"/>
          </a:xfrm>
          <a:prstGeom prst="irregularSeal2">
            <a:avLst/>
          </a:prstGeom>
          <a:solidFill>
            <a:schemeClr val="bg1"/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1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Trust, but Verify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835"/>
            <a:ext cx="7886700" cy="458628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Goal: Static Verification of Scripting Languages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Approach: Refinement Types</a:t>
            </a:r>
            <a:endParaRPr lang="en-US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Problem: Overloading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Solution: Two-Phased Typing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Results: Elaboration Equivalence &amp; Soundness</a:t>
            </a:r>
            <a:endParaRPr lang="en-US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7675" y="5076496"/>
            <a:ext cx="7886700" cy="1084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400" dirty="0" smtClean="0"/>
              <a:t>Thank you!   Questions?</a:t>
            </a:r>
            <a:endParaRPr lang="en-US" sz="5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4F5-F6C9-4A52-9FD2-A4092466F460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.7681"/>
  <p:tag name="ORIGINALWIDTH" val="126.0176"/>
  <p:tag name="LATEXADDIN" val="\documentclass{article}&#10;\usepackage{amsmath}&#10;\pagestyle{empty}&#10;\begin{document}&#10;&#10;&#10;$\lambda_{\vee}^{\wedge}$&#10;&#10;\end{document}"/>
  <p:tag name="IGUANATEXSIZE" val="56"/>
  <p:tag name="IGUANATEXCURSOR" val="96"/>
  <p:tag name="TRANSPARENCY" val="True"/>
  <p:tag name="FILENAME" val=""/>
  <p:tag name="INPUTTYPE" val="0"/>
  <p:tag name="LATEXENGINEID" val="1"/>
  <p:tag name="TEMPFOLDER" val="C: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6181"/>
  <p:tag name="ORIGINALWIDTH" val="124.5174"/>
  <p:tag name="LATEXADDIN" val="\documentclass{article}&#10;\usepackage{amsmath}&#10;% \usepackage{color}&#10;&#10;&#10;\pagestyle{empty}&#10;\begin{document}&#10;&#10;$M$&#10;&#10;&#10;\end{document}"/>
  <p:tag name="IGUANATEXSIZE" val="72"/>
  <p:tag name="IGUANATEXCURSOR" val="105"/>
  <p:tag name="TRANSPARENCY" val="True"/>
  <p:tag name="FILENAME" val=""/>
  <p:tag name="INPUTTYPE" val="0"/>
  <p:tag name="LATEXENGINEID" val="1"/>
  <p:tag name="TEMPFOLDER" val="C: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4.50898"/>
  <p:tag name="ORIGINALWIDTH" val="124.5174"/>
  <p:tag name="LATEXADDIN" val="\documentclass{article}&#10;\usepackage{amsmath}&#10;% \usepackage{color}&#10;&#10;&#10;\pagestyle{empty}&#10;\begin{document}&#10;&#10;$\hookrightarrow$&#10;&#10;&#10;\end{document}"/>
  <p:tag name="IGUANATEXSIZE" val="72"/>
  <p:tag name="IGUANATEXCURSOR" val="120"/>
  <p:tag name="TRANSPARENCY" val="True"/>
  <p:tag name="FILENAME" val=""/>
  <p:tag name="INPUTTYPE" val="0"/>
  <p:tag name="LATEXENGINEID" val="1"/>
  <p:tag name="TEMPFOLDER" val="C: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5787"/>
  <p:tag name="ORIGINALWIDTH" val="48.75677"/>
  <p:tag name="LATEXADDIN" val="\documentclass{article}&#10;\usepackage{amsmath}&#10;\pagestyle{empty}&#10;\begin{document}&#10;&#10;&#10;$e  $&#10;&#10;\end{document}"/>
  <p:tag name="IGUANATEXSIZE" val="96"/>
  <p:tag name="IGUANATEXCURSOR" val="85"/>
  <p:tag name="TRANSPARENCY" val="True"/>
  <p:tag name="FILENAME" val=""/>
  <p:tag name="INPUTTYPE" val="0"/>
  <p:tag name="LATEXENGINEID" val="1"/>
  <p:tag name="TEMPFOLDER" val="C: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6181"/>
  <p:tag name="ORIGINALWIDTH" val="124.5174"/>
  <p:tag name="LATEXADDIN" val="\documentclass{article}&#10;\usepackage{amsmath}&#10;% \usepackage{color}&#10;&#10;&#10;\pagestyle{empty}&#10;\begin{document}&#10;&#10;$M$&#10;&#10;&#10;\end{document}"/>
  <p:tag name="IGUANATEXSIZE" val="72"/>
  <p:tag name="IGUANATEXCURSOR" val="105"/>
  <p:tag name="TRANSPARENCY" val="True"/>
  <p:tag name="FILENAME" val=""/>
  <p:tag name="INPUTTYPE" val="0"/>
  <p:tag name="LATEXENGINEID" val="1"/>
  <p:tag name="TEMPFOLDER" val="C: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8.51236"/>
  <p:tag name="ORIGINALWIDTH" val="455.3135"/>
  <p:tag name="LATEXADDIN" val="\documentclass{article}&#10;\usepackage{amsmath}&#10;% \usepackage{color}&#10;&#10;&#10;\pagestyle{empty}&#10;\begin{document}&#10;&#10;$\cdot \vdash \phantom{e} :: A $&#10;&#10;&#10;\end{document}"/>
  <p:tag name="IGUANATEXSIZE" val="72"/>
  <p:tag name="IGUANATEXCURSOR" val="111"/>
  <p:tag name="TRANSPARENCY" val="True"/>
  <p:tag name="FILENAME" val=""/>
  <p:tag name="INPUTTYPE" val="0"/>
  <p:tag name="LATEXENGINEID" val="1"/>
  <p:tag name="TEMPFOLDER" val="C: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4.50898"/>
  <p:tag name="ORIGINALWIDTH" val="183.0255"/>
  <p:tag name="LATEXADDIN" val="\documentclass{article}&#10;\usepackage{amsmath}&#10;\pagestyle{empty}&#10;\begin{document}&#10;&#10;&#10;$\longrightarrow$&#10;&#10;\end{document}"/>
  <p:tag name="IGUANATEXSIZE" val="20"/>
  <p:tag name="IGUANATEXCURSOR" val="98"/>
  <p:tag name="TRANSPARENCY" val="True"/>
  <p:tag name="FILENAME" val=""/>
  <p:tag name="INPUTTYPE" val="0"/>
  <p:tag name="LATEXENGINEID" val="1"/>
  <p:tag name="TEMPFOLDER" val="C:\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3.76307"/>
  <p:tag name="ORIGINALWIDTH" val="156.0218"/>
  <p:tag name="LATEXADDIN" val="\documentclass{article}&#10;\usepackage{amsmath}&#10;% \usepackage{color}&#10;&#10;&#10;\pagestyle{empty}&#10;\begin{document}&#10;&#10;$M'$&#10;&#10;&#10;\end{document}"/>
  <p:tag name="IGUANATEXSIZE" val="72"/>
  <p:tag name="IGUANATEXCURSOR" val="107"/>
  <p:tag name="TRANSPARENCY" val="True"/>
  <p:tag name="FILENAME" val=""/>
  <p:tag name="INPUTTYPE" val="0"/>
  <p:tag name="LATEXENGINEID" val="1"/>
  <p:tag name="TEMPFOLDER" val="C:\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4.50898"/>
  <p:tag name="ORIGINALWIDTH" val="183.0255"/>
  <p:tag name="LATEXADDIN" val="\documentclass{article}&#10;\usepackage{amsmath}&#10;\pagestyle{empty}&#10;\begin{document}&#10;&#10;&#10;$\longrightarrow$&#10;&#10;\end{document}"/>
  <p:tag name="IGUANATEXSIZE" val="20"/>
  <p:tag name="IGUANATEXCURSOR" val="98"/>
  <p:tag name="TRANSPARENCY" val="True"/>
  <p:tag name="FILENAME" val=""/>
  <p:tag name="INPUTTYPE" val="0"/>
  <p:tag name="LATEXENGINEID" val="1"/>
  <p:tag name="TEMPFOLDER" val="C: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.2574"/>
  <p:tag name="ORIGINALWIDTH" val="47.25661"/>
  <p:tag name="LATEXADDIN" val="\documentclass{article}&#10;\usepackage{amsmath}&#10;\pagestyle{empty}&#10;\begin{document}&#10;&#10;&#10;$*$&#10;&#10;\end{document}"/>
  <p:tag name="IGUANATEXSIZE" val="20"/>
  <p:tag name="IGUANATEXCURSOR" val="85"/>
  <p:tag name="TRANSPARENCY" val="True"/>
  <p:tag name="FILENAME" val=""/>
  <p:tag name="INPUTTYPE" val="0"/>
  <p:tag name="LATEXENGINEID" val="1"/>
  <p:tag name="TEMPFOLDER" val="C:\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5.26331"/>
  <p:tag name="ORIGINALWIDTH" val="79.5111"/>
  <p:tag name="LATEXADDIN" val="\documentclass{article}&#10;\usepackage{amsmath}&#10;\pagestyle{empty}&#10;\begin{document}&#10;&#10;&#10;$e'$&#10;&#10;\end{document}"/>
  <p:tag name="IGUANATEXSIZE" val="96"/>
  <p:tag name="IGUANATEXCURSOR" val="83"/>
  <p:tag name="TRANSPARENCY" val="True"/>
  <p:tag name="FILENAME" val=""/>
  <p:tag name="INPUTTYPE" val="0"/>
  <p:tag name="LATEXENGINEID" val="1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.7681"/>
  <p:tag name="ORIGINALWIDTH" val="126.0176"/>
  <p:tag name="LATEXADDIN" val="\documentclass{article}&#10;\usepackage{amsmath}&#10;\pagestyle{empty}&#10;\begin{document}&#10;&#10;&#10;$\lambda_{\vee}^{\wedge}$&#10;&#10;\end{document}"/>
  <p:tag name="IGUANATEXSIZE" val="56"/>
  <p:tag name="IGUANATEXCURSOR" val="96"/>
  <p:tag name="TRANSPARENCY" val="True"/>
  <p:tag name="FILENAME" val=""/>
  <p:tag name="INPUTTYPE" val="0"/>
  <p:tag name="LATEXENGINEID" val="1"/>
  <p:tag name="TEMPFOLDER" val="C:\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.2574"/>
  <p:tag name="ORIGINALWIDTH" val="47.25661"/>
  <p:tag name="LATEXADDIN" val="\documentclass{article}&#10;\usepackage{amsmath}&#10;\pagestyle{empty}&#10;\begin{document}&#10;&#10;&#10;$*$&#10;&#10;\end{document}"/>
  <p:tag name="IGUANATEXSIZE" val="20"/>
  <p:tag name="IGUANATEXCURSOR" val="85"/>
  <p:tag name="TRANSPARENCY" val="True"/>
  <p:tag name="FILENAME" val=""/>
  <p:tag name="INPUTTYPE" val="0"/>
  <p:tag name="LATEXENGINEID" val="1"/>
  <p:tag name="TEMPFOLDER" val="C:\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4.50898"/>
  <p:tag name="ORIGINALWIDTH" val="124.5174"/>
  <p:tag name="LATEXADDIN" val="\documentclass{article}&#10;\usepackage{amsmath}&#10;% \usepackage{color}&#10;&#10;&#10;\pagestyle{empty}&#10;\begin{document}&#10;&#10;$\hookrightarrow$&#10;&#10;&#10;\end{document}"/>
  <p:tag name="IGUANATEXSIZE" val="72"/>
  <p:tag name="IGUANATEXCURSOR" val="120"/>
  <p:tag name="TRANSPARENCY" val="True"/>
  <p:tag name="FILENAME" val=""/>
  <p:tag name="INPUTTYPE" val="0"/>
  <p:tag name="LATEXENGINEID" val="1"/>
  <p:tag name="TEMPFOLDER" val="C:\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5787"/>
  <p:tag name="ORIGINALWIDTH" val="48.75677"/>
  <p:tag name="LATEXADDIN" val="\documentclass{article}&#10;\usepackage{amsmath}&#10;\pagestyle{empty}&#10;\begin{document}&#10;&#10;&#10;$e  $&#10;&#10;\end{document}"/>
  <p:tag name="IGUANATEXSIZE" val="96"/>
  <p:tag name="IGUANATEXCURSOR" val="85"/>
  <p:tag name="TRANSPARENCY" val="True"/>
  <p:tag name="FILENAME" val=""/>
  <p:tag name="INPUTTYPE" val="0"/>
  <p:tag name="LATEXENGINEID" val="1"/>
  <p:tag name="TEMPFOLDER" val="C:\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6181"/>
  <p:tag name="ORIGINALWIDTH" val="124.5174"/>
  <p:tag name="LATEXADDIN" val="\documentclass{article}&#10;\usepackage{amsmath}&#10;% \usepackage{color}&#10;&#10;&#10;\pagestyle{empty}&#10;\begin{document}&#10;&#10;$M$&#10;&#10;&#10;\end{document}"/>
  <p:tag name="IGUANATEXSIZE" val="72"/>
  <p:tag name="IGUANATEXCURSOR" val="105"/>
  <p:tag name="TRANSPARENCY" val="True"/>
  <p:tag name="FILENAME" val=""/>
  <p:tag name="INPUTTYPE" val="0"/>
  <p:tag name="LATEXENGINEID" val="1"/>
  <p:tag name="TEMPFOLDER" val="C:\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4.50898"/>
  <p:tag name="ORIGINALWIDTH" val="183.0255"/>
  <p:tag name="LATEXADDIN" val="\documentclass{article}&#10;\usepackage{amsmath}&#10;\pagestyle{empty}&#10;\begin{document}&#10;&#10;&#10;$\longrightarrow$&#10;&#10;\end{document}"/>
  <p:tag name="IGUANATEXSIZE" val="20"/>
  <p:tag name="IGUANATEXCURSOR" val="98"/>
  <p:tag name="TRANSPARENCY" val="True"/>
  <p:tag name="FILENAME" val=""/>
  <p:tag name="INPUTTYPE" val="0"/>
  <p:tag name="LATEXENGINEID" val="1"/>
  <p:tag name="TEMPFOLDER" val="C:\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3.76307"/>
  <p:tag name="ORIGINALWIDTH" val="156.0218"/>
  <p:tag name="LATEXADDIN" val="\documentclass{article}&#10;\usepackage{amsmath}&#10;% \usepackage{color}&#10;&#10;&#10;\pagestyle{empty}&#10;\begin{document}&#10;&#10;$M'$&#10;&#10;&#10;\end{document}"/>
  <p:tag name="IGUANATEXSIZE" val="72"/>
  <p:tag name="IGUANATEXCURSOR" val="107"/>
  <p:tag name="TRANSPARENCY" val="True"/>
  <p:tag name="FILENAME" val=""/>
  <p:tag name="INPUTTYPE" val="0"/>
  <p:tag name="LATEXENGINEID" val="1"/>
  <p:tag name="TEMPFOLDER" val="C:\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4.50898"/>
  <p:tag name="ORIGINALWIDTH" val="183.0255"/>
  <p:tag name="LATEXADDIN" val="\documentclass{article}&#10;\usepackage{amsmath}&#10;\pagestyle{empty}&#10;\begin{document}&#10;&#10;&#10;$\longrightarrow$&#10;&#10;\end{document}"/>
  <p:tag name="IGUANATEXSIZE" val="20"/>
  <p:tag name="IGUANATEXCURSOR" val="98"/>
  <p:tag name="TRANSPARENCY" val="True"/>
  <p:tag name="FILENAME" val=""/>
  <p:tag name="INPUTTYPE" val="0"/>
  <p:tag name="LATEXENGINEID" val="1"/>
  <p:tag name="TEMPFOLDER" val="C:\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.2574"/>
  <p:tag name="ORIGINALWIDTH" val="47.25661"/>
  <p:tag name="LATEXADDIN" val="\documentclass{article}&#10;\usepackage{amsmath}&#10;\pagestyle{empty}&#10;\begin{document}&#10;&#10;&#10;$*$&#10;&#10;\end{document}"/>
  <p:tag name="IGUANATEXSIZE" val="20"/>
  <p:tag name="IGUANATEXCURSOR" val="85"/>
  <p:tag name="TRANSPARENCY" val="True"/>
  <p:tag name="FILENAME" val=""/>
  <p:tag name="INPUTTYPE" val="0"/>
  <p:tag name="LATEXENGINEID" val="1"/>
  <p:tag name="TEMPFOLDER" val="C:\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5.26331"/>
  <p:tag name="ORIGINALWIDTH" val="79.5111"/>
  <p:tag name="LATEXADDIN" val="\documentclass{article}&#10;\usepackage{amsmath}&#10;\pagestyle{empty}&#10;\begin{document}&#10;&#10;&#10;$e'$&#10;&#10;\end{document}"/>
  <p:tag name="IGUANATEXSIZE" val="96"/>
  <p:tag name="IGUANATEXCURSOR" val="83"/>
  <p:tag name="TRANSPARENCY" val="True"/>
  <p:tag name="FILENAME" val=""/>
  <p:tag name="INPUTTYPE" val="0"/>
  <p:tag name="LATEXENGINEID" val="1"/>
  <p:tag name="TEMPFOLDER" val="C:\Temp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.2574"/>
  <p:tag name="ORIGINALWIDTH" val="47.25661"/>
  <p:tag name="LATEXADDIN" val="\documentclass{article}&#10;\usepackage{amsmath}&#10;\pagestyle{empty}&#10;\begin{document}&#10;&#10;&#10;$*$&#10;&#10;\end{document}"/>
  <p:tag name="IGUANATEXSIZE" val="20"/>
  <p:tag name="IGUANATEXCURSOR" val="85"/>
  <p:tag name="TRANSPARENCY" val="True"/>
  <p:tag name="FILENAME" val=""/>
  <p:tag name="INPUTTYPE" val="0"/>
  <p:tag name="LATEXENGINEID" val="1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5787"/>
  <p:tag name="ORIGINALWIDTH" val="48.75677"/>
  <p:tag name="LATEXADDIN" val="\documentclass{article}&#10;\usepackage{amsmath}&#10;\pagestyle{empty}&#10;\begin{document}&#10;&#10;&#10;$e  $&#10;&#10;\end{document}"/>
  <p:tag name="IGUANATEXSIZE" val="96"/>
  <p:tag name="IGUANATEXCURSOR" val="85"/>
  <p:tag name="TRANSPARENCY" val="True"/>
  <p:tag name="FILENAME" val=""/>
  <p:tag name="INPUTTYPE" val="0"/>
  <p:tag name="LATEXENGINEID" val="1"/>
  <p:tag name="TEMPFOLDER" val="C:\Temp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4.50898"/>
  <p:tag name="ORIGINALWIDTH" val="124.5174"/>
  <p:tag name="LATEXADDIN" val="\documentclass{article}&#10;\usepackage{amsmath}&#10;% \usepackage{color}&#10;&#10;&#10;\pagestyle{empty}&#10;\begin{document}&#10;&#10;$\hookrightarrow$&#10;&#10;&#10;\end{document}"/>
  <p:tag name="IGUANATEXSIZE" val="72"/>
  <p:tag name="IGUANATEXCURSOR" val="120"/>
  <p:tag name="TRANSPARENCY" val="True"/>
  <p:tag name="FILENAME" val=""/>
  <p:tag name="INPUTTYPE" val="0"/>
  <p:tag name="LATEXENGINEID" val="1"/>
  <p:tag name="TEMPFOLDER" val="C:\Te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8.51236"/>
  <p:tag name="ORIGINALWIDTH" val="455.3135"/>
  <p:tag name="LATEXADDIN" val="\documentclass{article}&#10;\usepackage{amsmath}&#10;% \usepackage{color}&#10;&#10;&#10;\pagestyle{empty}&#10;\begin{document}&#10;&#10;$\cdot \vdash \phantom{e} :: A $&#10;&#10;&#10;\end{document}"/>
  <p:tag name="IGUANATEXSIZE" val="72"/>
  <p:tag name="IGUANATEXCURSOR" val="111"/>
  <p:tag name="TRANSPARENCY" val="True"/>
  <p:tag name="FILENAME" val=""/>
  <p:tag name="INPUTTYPE" val="0"/>
  <p:tag name="LATEXENGINEID" val="1"/>
  <p:tag name="TEMPFOLDER" val="C:\Temp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8.51236"/>
  <p:tag name="ORIGINALWIDTH" val="455.3135"/>
  <p:tag name="LATEXADDIN" val="\documentclass{article}&#10;\usepackage{amsmath}&#10;% \usepackage{color}&#10;&#10;&#10;\pagestyle{empty}&#10;\begin{document}&#10;&#10;$\cdot \vdash \phantom{e} :: A $&#10;&#10;&#10;\end{document}"/>
  <p:tag name="IGUANATEXSIZE" val="72"/>
  <p:tag name="IGUANATEXCURSOR" val="111"/>
  <p:tag name="TRANSPARENCY" val="True"/>
  <p:tag name="FILENAME" val=""/>
  <p:tag name="INPUTTYPE" val="0"/>
  <p:tag name="LATEXENGINEID" val="1"/>
  <p:tag name="TEMPFOLDER" val="C:\Temp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0126"/>
  <p:tag name="ORIGINALWIDTH" val="796.6112"/>
  <p:tag name="LATEXADDIN" val="\documentclass{article}&#10;\usepackage{amsmath}&#10;% \usepackage{color}&#10;&#10;&#10;\pagestyle{empty}&#10;\begin{document}&#10;&#10;$\cdot \vdash e :: A \hookrightarrow M$&#10;&#10;&#10;\end{document}"/>
  <p:tag name="IGUANATEXSIZE" val="50"/>
  <p:tag name="IGUANATEXCURSOR" val="111"/>
  <p:tag name="TRANSPARENCY" val="True"/>
  <p:tag name="FILENAME" val=""/>
  <p:tag name="INPUTTYPE" val="0"/>
  <p:tag name="LATEXENGINEID" val="1"/>
  <p:tag name="TEMPFOLDER" val="C:\Temp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0126"/>
  <p:tag name="ORIGINALWIDTH" val="796.6112"/>
  <p:tag name="LATEXADDIN" val="\documentclass{article}&#10;\usepackage{amsmath}&#10;% \usepackage{color}&#10;&#10;&#10;\pagestyle{empty}&#10;\begin{document}&#10;&#10;$\cdot \vdash e :: A \hookrightarrow M$&#10;&#10;&#10;\end{document}"/>
  <p:tag name="IGUANATEXSIZE" val="50"/>
  <p:tag name="IGUANATEXCURSOR" val="111"/>
  <p:tag name="TRANSPARENCY" val="True"/>
  <p:tag name="FILENAME" val=""/>
  <p:tag name="INPUTTYPE" val="0"/>
  <p:tag name="LATEXENGINEID" val="1"/>
  <p:tag name="TEMPFOLDER" val="C:\Temp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26205"/>
  <p:tag name="ORIGINALWIDTH" val="495.0691"/>
  <p:tag name="LATEXADDIN" val="\documentclass{article}&#10;\usepackage{amsmath}&#10;% \usepackage{color}&#10;&#10;&#10;\pagestyle{empty}&#10;\begin{document}&#10;&#10;$\cdot \vdash M : T$&#10;&#10;&#10;\end{document}"/>
  <p:tag name="IGUANATEXSIZE" val="50"/>
  <p:tag name="IGUANATEXCURSOR" val="120"/>
  <p:tag name="TRANSPARENCY" val="True"/>
  <p:tag name="FILENAME" val=""/>
  <p:tag name="INPUTTYPE" val="0"/>
  <p:tag name="LATEXENGINEID" val="1"/>
  <p:tag name="TEMPFOLDER" val="C:\Temp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0126"/>
  <p:tag name="ORIGINALWIDTH" val="796.6112"/>
  <p:tag name="LATEXADDIN" val="\documentclass{article}&#10;\usepackage{amsmath}&#10;% \usepackage{color}&#10;&#10;&#10;\pagestyle{empty}&#10;\begin{document}&#10;&#10;$\cdot \vdash e :: A \hookrightarrow M$&#10;&#10;&#10;\end{document}"/>
  <p:tag name="IGUANATEXSIZE" val="50"/>
  <p:tag name="IGUANATEXCURSOR" val="111"/>
  <p:tag name="TRANSPARENCY" val="True"/>
  <p:tag name="FILENAME" val=""/>
  <p:tag name="INPUTTYPE" val="0"/>
  <p:tag name="LATEXENGINEID" val="1"/>
  <p:tag name="TEMPFOLDER" val="C:\Temp\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26205"/>
  <p:tag name="ORIGINALWIDTH" val="495.0691"/>
  <p:tag name="LATEXADDIN" val="\documentclass{article}&#10;\usepackage{amsmath}&#10;% \usepackage{color}&#10;&#10;&#10;\pagestyle{empty}&#10;\begin{document}&#10;&#10;$\cdot \vdash M : T$&#10;&#10;&#10;\end{document}"/>
  <p:tag name="IGUANATEXSIZE" val="50"/>
  <p:tag name="IGUANATEXCURSOR" val="120"/>
  <p:tag name="TRANSPARENCY" val="True"/>
  <p:tag name="FILENAME" val=""/>
  <p:tag name="INPUTTYPE" val="0"/>
  <p:tag name="LATEXENGINEID" val="1"/>
  <p:tag name="TEMPFOLDER" val="C:\Temp\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5.5161"/>
  <p:tag name="ORIGINALWIDTH" val="535.5747"/>
  <p:tag name="LATEXADDIN" val="\documentclass{article}&#10;\usepackage{amsmath}&#10;% \usepackage{color}&#10;&#10;&#10;\pagestyle{empty}&#10;\begin{document}&#10;&#10;$ e \not\rightarrow$ crash&#10;&#10;&#10;\end{document}"/>
  <p:tag name="IGUANATEXSIZE" val="50"/>
  <p:tag name="IGUANATEXCURSOR" val="113"/>
  <p:tag name="TRANSPARENCY" val="True"/>
  <p:tag name="FILENAME" val=""/>
  <p:tag name="INPUTTYPE" val="0"/>
  <p:tag name="LATEXENGINEID" val="1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8.51236"/>
  <p:tag name="ORIGINALWIDTH" val="505.5706"/>
  <p:tag name="LATEXADDIN" val="\documentclass{article}&#10;\usepackage{amsmath}&#10;% \usepackage{color}&#10;&#10;&#10;\pagestyle{empty}&#10;\begin{document}&#10;&#10;$\Gamma \vdash \phantom{e} :: A $&#10;&#10;&#10;\end{document}"/>
  <p:tag name="IGUANATEXSIZE" val="72"/>
  <p:tag name="IGUANATEXCURSOR" val="136"/>
  <p:tag name="TRANSPARENCY" val="True"/>
  <p:tag name="FILENAME" val=""/>
  <p:tag name="INPUTTYPE" val="0"/>
  <p:tag name="LATEXENGINEID" val="1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.7681"/>
  <p:tag name="ORIGINALWIDTH" val="126.0176"/>
  <p:tag name="LATEXADDIN" val="\documentclass{article}&#10;\usepackage{amsmath}&#10;\pagestyle{empty}&#10;\begin{document}&#10;&#10;&#10;$\lambda_{\vee}^{\wedge}$&#10;&#10;\end{document}"/>
  <p:tag name="IGUANATEXSIZE" val="56"/>
  <p:tag name="IGUANATEXCURSOR" val="96"/>
  <p:tag name="TRANSPARENCY" val="True"/>
  <p:tag name="FILENAME" val=""/>
  <p:tag name="INPUTTYPE" val="0"/>
  <p:tag name="LATEXENGINEID" val="1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9.5195"/>
  <p:tag name="ORIGINALWIDTH" val="135.769"/>
  <p:tag name="LATEXADDIN" val="\documentclass{article}&#10;\usepackage{amsmath}&#10;\pagestyle{empty}&#10;\begin{document}&#10;&#10;&#10;$\lambda_{+}^{\times}$&#10;&#10;\end{document}"/>
  <p:tag name="IGUANATEXSIZE" val="56"/>
  <p:tag name="IGUANATEXCURSOR" val="102"/>
  <p:tag name="TRANSPARENCY" val="True"/>
  <p:tag name="FILENAME" val=""/>
  <p:tag name="INPUTTYPE" val="0"/>
  <p:tag name="LATEXENGINEID" val="1"/>
  <p:tag name="TEMPFOLDER" val="C: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4.50898"/>
  <p:tag name="ORIGINALWIDTH" val="124.5174"/>
  <p:tag name="LATEXADDIN" val="\documentclass{article}&#10;\usepackage{amsmath}&#10;% \usepackage{color}&#10;&#10;&#10;\pagestyle{empty}&#10;\begin{document}&#10;&#10;$\hookrightarrow$&#10;&#10;&#10;\end{document}"/>
  <p:tag name="IGUANATEXSIZE" val="72"/>
  <p:tag name="IGUANATEXCURSOR" val="120"/>
  <p:tag name="TRANSPARENCY" val="True"/>
  <p:tag name="FILENAME" val=""/>
  <p:tag name="INPUTTYPE" val="0"/>
  <p:tag name="LATEXENGINEID" val="1"/>
  <p:tag name="TEMPFOLDER" val="C: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5787"/>
  <p:tag name="ORIGINALWIDTH" val="48.75677"/>
  <p:tag name="LATEXADDIN" val="\documentclass{article}&#10;\usepackage{amsmath}&#10;\pagestyle{empty}&#10;\begin{document}&#10;&#10;&#10;$e  $&#10;&#10;\end{document}"/>
  <p:tag name="IGUANATEXSIZE" val="96"/>
  <p:tag name="IGUANATEXCURSOR" val="85"/>
  <p:tag name="TRANSPARENCY" val="True"/>
  <p:tag name="FILENAME" val=""/>
  <p:tag name="INPUTTYPE" val="0"/>
  <p:tag name="LATEXENGINEID" val="1"/>
  <p:tag name="TEMPFOLDER" val="C: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8.51236"/>
  <p:tag name="ORIGINALWIDTH" val="505.5706"/>
  <p:tag name="LATEXADDIN" val="\documentclass{article}&#10;\usepackage{amsmath}&#10;% \usepackage{color}&#10;&#10;&#10;\pagestyle{empty}&#10;\begin{document}&#10;&#10;$\Gamma \vdash \phantom{e} :: A $&#10;&#10;&#10;\end{document}"/>
  <p:tag name="IGUANATEXSIZE" val="72"/>
  <p:tag name="IGUANATEXCURSOR" val="136"/>
  <p:tag name="TRANSPARENCY" val="True"/>
  <p:tag name="FILENAME" val=""/>
  <p:tag name="INPUTTYPE" val="0"/>
  <p:tag name="LATEXENGINEID" val="1"/>
  <p:tag name="TEMPFOLDER" val="C:\Temp\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16880</TotalTime>
  <Words>5036</Words>
  <Application>Microsoft Office PowerPoint</Application>
  <PresentationFormat>On-screen Show (4:3)</PresentationFormat>
  <Paragraphs>1021</Paragraphs>
  <Slides>93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9" baseType="lpstr">
      <vt:lpstr>Arial</vt:lpstr>
      <vt:lpstr>Calibri</vt:lpstr>
      <vt:lpstr>Calibri Light</vt:lpstr>
      <vt:lpstr>Consolas</vt:lpstr>
      <vt:lpstr>Wingdings</vt:lpstr>
      <vt:lpstr>Office Theme</vt:lpstr>
      <vt:lpstr>Trust, but Verify Two-Phase Typing for Dynamic Languages</vt:lpstr>
      <vt:lpstr>Scripting Languages – Then</vt:lpstr>
      <vt:lpstr>Scripting Languages – Now</vt:lpstr>
      <vt:lpstr>Talk Outline</vt:lpstr>
      <vt:lpstr>PowerPoint Presentation</vt:lpstr>
      <vt:lpstr>Program #1: First-order</vt:lpstr>
      <vt:lpstr>Program #1: First-order</vt:lpstr>
      <vt:lpstr>Program #1: First-order</vt:lpstr>
      <vt:lpstr>Program #1: First-order</vt:lpstr>
      <vt:lpstr>Program #1: First-order</vt:lpstr>
      <vt:lpstr>Program #1: First-order</vt:lpstr>
      <vt:lpstr>Program #2: Higher-Order</vt:lpstr>
      <vt:lpstr>Program #2: Higher-Order</vt:lpstr>
      <vt:lpstr>Challenge: Verify array access</vt:lpstr>
      <vt:lpstr>PowerPoint Presentation</vt:lpstr>
      <vt:lpstr>Talk Outline</vt:lpstr>
      <vt:lpstr>PowerPoint Presentation</vt:lpstr>
      <vt:lpstr>“Set of valid indices for array a”</vt:lpstr>
      <vt:lpstr>“Set of valid indices for array a”</vt:lpstr>
      <vt:lpstr>“Set of valid indices for array a”</vt:lpstr>
      <vt:lpstr>“Set of valid indices for array a”</vt:lpstr>
      <vt:lpstr>Higher-Order Example</vt:lpstr>
      <vt:lpstr>Higher-Order Type Checking</vt:lpstr>
      <vt:lpstr>Higher-Order Value Checking</vt:lpstr>
      <vt:lpstr>PowerPoint Presentation</vt:lpstr>
      <vt:lpstr>But there is a tricky problem ...</vt:lpstr>
      <vt:lpstr>PowerPoint Presentation</vt:lpstr>
      <vt:lpstr>Talk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Talk Outline</vt:lpstr>
      <vt:lpstr>Two-Phased Typing – Goal</vt:lpstr>
      <vt:lpstr>Two-Phased Typing – Goal</vt:lpstr>
      <vt:lpstr>Two-Phased Typing – Goal</vt:lpstr>
      <vt:lpstr>Two-Phased Typing – Goal</vt:lpstr>
      <vt:lpstr>Specification</vt:lpstr>
      <vt:lpstr>Specification</vt:lpstr>
      <vt:lpstr>Specification</vt:lpstr>
      <vt:lpstr>Verification</vt:lpstr>
      <vt:lpstr>PowerPoint Presentation</vt:lpstr>
      <vt:lpstr>PowerPoint Presentation</vt:lpstr>
      <vt:lpstr>1st Phase (Trust) – Clone</vt:lpstr>
      <vt:lpstr>1st Phase (Trust) – Clone</vt:lpstr>
      <vt:lpstr>PowerPoint Presentation</vt:lpstr>
      <vt:lpstr>1st Phase (Trust) – Cast</vt:lpstr>
      <vt:lpstr>1st Phase (Trust) – Cast</vt:lpstr>
      <vt:lpstr>1st Phase (Trust) – Cast</vt:lpstr>
      <vt:lpstr>1st Phase (Trust) – Cast</vt:lpstr>
      <vt:lpstr>1st Phase (Trust) – Cast</vt:lpstr>
      <vt:lpstr>PowerPoint Presentation</vt:lpstr>
      <vt:lpstr>1st Phase (Trust) – Overload Resolution</vt:lpstr>
      <vt:lpstr>1st Phase (Trust) – Overload Resolution</vt:lpstr>
      <vt:lpstr>1st Phase (Trust) – Overload Resolution</vt:lpstr>
      <vt:lpstr>1st Phase (Trust) – Overload Resolution</vt:lpstr>
      <vt:lpstr>PowerPoint Presentation</vt:lpstr>
      <vt:lpstr>2nd Phase (Verify) – Constraint Generation</vt:lpstr>
      <vt:lpstr>2nd Phase (Verify) – Constraint Generation</vt:lpstr>
      <vt:lpstr>2nd Phase (Verify) – Constraint Generation</vt:lpstr>
      <vt:lpstr>2nd Phase (Verify) – Constraint Generation</vt:lpstr>
      <vt:lpstr>2nd Phase (Verify) – Constraint Generation</vt:lpstr>
      <vt:lpstr>2nd Phase (Verify) – Constraint Generation</vt:lpstr>
      <vt:lpstr>2nd Phase (Verify) – Constraint Generation</vt:lpstr>
      <vt:lpstr>2nd Phase (Verify) – Constraint Generation</vt:lpstr>
      <vt:lpstr>2nd Phase (Verify) – Constraint Generation</vt:lpstr>
      <vt:lpstr>2nd Phase (Verify) – Constraint Generation</vt:lpstr>
      <vt:lpstr>2nd Phase (Verify) – Constraint Generation</vt:lpstr>
      <vt:lpstr>2nd Phase (Verify) – Constraint Generation</vt:lpstr>
      <vt:lpstr>2nd Phase (Verify) – Constraint Generation</vt:lpstr>
      <vt:lpstr>2nd Phase (Verify) – Constraint Generation</vt:lpstr>
      <vt:lpstr>2nd Phase (Verify) – Constraint Generation</vt:lpstr>
      <vt:lpstr>2nd Phase (Verify) – Constraint Generation</vt:lpstr>
      <vt:lpstr>2nd Phase (Verify) – Constraint Generation</vt:lpstr>
      <vt:lpstr>2nd Phase (Verify) – Constraint Generation</vt:lpstr>
      <vt:lpstr>2nd Phase (Verify) – Constraint Generation</vt:lpstr>
      <vt:lpstr>2nd Phase (Verify) – Constraint Generation</vt:lpstr>
      <vt:lpstr>PowerPoint Presentation</vt:lpstr>
      <vt:lpstr>2nd Phase (Verify) – Check</vt:lpstr>
      <vt:lpstr>Benefits over previous 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End-to-End Type Safety</vt:lpstr>
      <vt:lpstr>End-to-End Type Safety</vt:lpstr>
      <vt:lpstr>End-to-End Type Safety</vt:lpstr>
      <vt:lpstr>Future Work</vt:lpstr>
      <vt:lpstr>Trust, but Verify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Panagiotis Vekris</dc:creator>
  <cp:lastModifiedBy>Panagiotis Vekris</cp:lastModifiedBy>
  <cp:revision>442</cp:revision>
  <dcterms:created xsi:type="dcterms:W3CDTF">2015-06-19T04:39:44Z</dcterms:created>
  <dcterms:modified xsi:type="dcterms:W3CDTF">2015-07-08T08:10:14Z</dcterms:modified>
</cp:coreProperties>
</file>