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DARK">
    <p:bg>
      <p:bgPr>
        <a:solidFill>
          <a:srgbClr val="1B1F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3A6BFF"/>
          </a:solidFill>
          <a:ln/>
        </p:spPr>
      </p:sp>
      <p:sp>
        <p:nvSpPr>
          <p:cNvPr id="3" name="Text 1"/>
          <p:cNvSpPr/>
          <p:nvPr/>
        </p:nvSpPr>
        <p:spPr>
          <a:xfrm>
            <a:off x="365760" y="54864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GrokMarkets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5486400" y="54864"/>
            <a:ext cx="3200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22D3EE"/>
                </a:solidFill>
              </a:rPr>
              <a:t>grokmarkets.com  |  @solpredictbot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LIGHT"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5B8CFF"/>
          </a:solidFill>
          <a:ln/>
        </p:spPr>
      </p:sp>
      <p:sp>
        <p:nvSpPr>
          <p:cNvPr id="3" name="Text 1"/>
          <p:cNvSpPr/>
          <p:nvPr/>
        </p:nvSpPr>
        <p:spPr>
          <a:xfrm>
            <a:off x="365760" y="54864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GrokMarkets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5486400" y="54864"/>
            <a:ext cx="3200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grokmarkets.com  |  @solpredictbot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914400"/>
            <a:ext cx="786384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400" b="1" dirty="0">
                <a:solidFill>
                  <a:srgbClr val="FFFFFF"/>
                </a:solidFill>
              </a:rPr>
              <a:t>GrokMarkets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640080" y="1737360"/>
            <a:ext cx="786384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dirty="0">
                <a:solidFill>
                  <a:srgbClr val="64748B"/>
                </a:solidFill>
              </a:rPr>
              <a:t>Create, bet, and resolve markets — directly from a tweet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640080" y="2286000"/>
            <a:ext cx="78638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22D3EE"/>
                </a:solidFill>
              </a:rPr>
              <a:t>Turning tweets into tradable markets in seconds.</a:t>
            </a:r>
            <a:endParaRPr lang="en-US" sz="2000" dirty="0"/>
          </a:p>
        </p:txBody>
      </p:sp>
      <p:sp>
        <p:nvSpPr>
          <p:cNvPr id="5" name="Shape 3"/>
          <p:cNvSpPr/>
          <p:nvPr/>
        </p:nvSpPr>
        <p:spPr>
          <a:xfrm>
            <a:off x="640080" y="2926080"/>
            <a:ext cx="5029200" cy="548640"/>
          </a:xfrm>
          <a:prstGeom prst="rect">
            <a:avLst/>
          </a:prstGeom>
          <a:solidFill>
            <a:srgbClr val="5B8CFF"/>
          </a:solidFill>
          <a:ln/>
        </p:spPr>
      </p:sp>
      <p:sp>
        <p:nvSpPr>
          <p:cNvPr id="6" name="Text 4"/>
          <p:cNvSpPr/>
          <p:nvPr/>
        </p:nvSpPr>
        <p:spPr>
          <a:xfrm>
            <a:off x="822960" y="3017520"/>
            <a:ext cx="46634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</a:rPr>
              <a:t>Tweet → Bet → Auto‑payout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640080" y="6035040"/>
            <a:ext cx="7863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64748B"/>
                </a:solidFill>
              </a:rPr>
              <a:t>@solpredictbot  |  grokmarkets.com  |  Tweet → Bet → Auto‑payout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640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Competitive Landscape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1371600" y="1737360"/>
            <a:ext cx="0" cy="4114800"/>
          </a:xfrm>
          <a:prstGeom prst="line">
            <a:avLst/>
          </a:prstGeom>
          <a:noFill/>
          <a:ln w="19050">
            <a:solidFill>
              <a:srgbClr val="64748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371600" y="5852160"/>
            <a:ext cx="6858000" cy="0"/>
          </a:xfrm>
          <a:prstGeom prst="line">
            <a:avLst/>
          </a:prstGeom>
          <a:noFill/>
          <a:ln w="19050">
            <a:solidFill>
              <a:srgbClr val="64748B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146304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4748B"/>
                </a:solidFill>
              </a:rPr>
              <a:t>AI‑resolved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640080" y="585216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4748B"/>
                </a:solidFill>
              </a:rPr>
              <a:t>Manual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1371600" y="6035040"/>
            <a:ext cx="6858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64748B"/>
                </a:solidFill>
              </a:rPr>
              <a:t>Site‑centric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7315200" y="603504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4748B"/>
                </a:solidFill>
              </a:rPr>
              <a:t>Social‑native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1828800" y="5029200"/>
            <a:ext cx="2011680" cy="640080"/>
          </a:xfrm>
          <a:prstGeom prst="roundRect">
            <a:avLst/>
          </a:prstGeom>
          <a:solidFill>
            <a:srgbClr val="64748B"/>
          </a:solidFill>
          <a:ln/>
        </p:spPr>
      </p:sp>
      <p:sp>
        <p:nvSpPr>
          <p:cNvPr id="10" name="Text 8"/>
          <p:cNvSpPr/>
          <p:nvPr/>
        </p:nvSpPr>
        <p:spPr>
          <a:xfrm>
            <a:off x="1828800" y="5138928"/>
            <a:ext cx="20116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</a:rPr>
              <a:t>Polymarket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1920240" y="2743200"/>
            <a:ext cx="1828800" cy="640080"/>
          </a:xfrm>
          <a:prstGeom prst="roundRect">
            <a:avLst/>
          </a:prstGeom>
          <a:solidFill>
            <a:srgbClr val="64748B"/>
          </a:solidFill>
          <a:ln/>
        </p:spPr>
      </p:sp>
      <p:sp>
        <p:nvSpPr>
          <p:cNvPr id="12" name="Text 10"/>
          <p:cNvSpPr/>
          <p:nvPr/>
        </p:nvSpPr>
        <p:spPr>
          <a:xfrm>
            <a:off x="1920240" y="2852928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</a:rPr>
              <a:t>Manifold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5486400" y="1828800"/>
            <a:ext cx="2743200" cy="640080"/>
          </a:xfrm>
          <a:prstGeom prst="roundRect">
            <a:avLst/>
          </a:prstGeom>
          <a:solidFill>
            <a:srgbClr val="3A6BFF"/>
          </a:solidFill>
          <a:ln/>
        </p:spPr>
      </p:sp>
      <p:sp>
        <p:nvSpPr>
          <p:cNvPr id="14" name="Text 12"/>
          <p:cNvSpPr/>
          <p:nvPr/>
        </p:nvSpPr>
        <p:spPr>
          <a:xfrm>
            <a:off x="5486400" y="1938528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</a:rPr>
              <a:t>GrokMarkets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640080" y="6400800"/>
            <a:ext cx="7863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F172A"/>
                </a:solidFill>
              </a:rPr>
              <a:t>The only AI‑resolved, Twitter‑native market protocol.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640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Business Model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822960" y="1554480"/>
            <a:ext cx="7498080" cy="4389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ct val="120000"/>
              </a:lnSpc>
              <a:buSzPct val="100000"/>
              <a:buChar char="•"/>
            </a:pPr>
            <a:r>
              <a:rPr lang="en-US" sz="2000" dirty="0">
                <a:solidFill>
                  <a:srgbClr val="0F172A"/>
                </a:solidFill>
              </a:rPr>
              <a:t>Protocol fee on volume + 0.5% creator fee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Premium: creator tools, branded markets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Future: sponsored markets, partner APIs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640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Go‑To‑Market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822960" y="1554480"/>
            <a:ext cx="7498080" cy="4389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ct val="120000"/>
              </a:lnSpc>
              <a:buSzPct val="100000"/>
              <a:buChar char="•"/>
            </a:pPr>
            <a:r>
              <a:rPr lang="en-US" sz="2000" dirty="0">
                <a:solidFill>
                  <a:srgbClr val="0F172A"/>
                </a:solidFill>
              </a:rPr>
              <a:t>Creators: weekly slates with sports/crypto influencers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Communities: Discord/TG integrations, leaderboards, streaks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Moments: live events, trending hashtags; the feed is the funnel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640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Validation &amp; Readiness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7863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64748B"/>
                </a:solidFill>
              </a:rPr>
              <a:t>Live markets + payout confirmations | KPIs: markets, users, retention, reply success rate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640080" y="2011680"/>
            <a:ext cx="3749040" cy="2377440"/>
          </a:xfrm>
          <a:prstGeom prst="rect">
            <a:avLst/>
          </a:prstGeom>
          <a:solidFill>
            <a:srgbClr val="FFFFFF"/>
          </a:solidFill>
          <a:ln w="12700">
            <a:solidFill>
              <a:srgbClr val="64748B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3063240"/>
            <a:ext cx="37490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4748B"/>
                </a:solidFill>
              </a:rPr>
              <a:t>Add payout confirmation screenshot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4754880" y="2011680"/>
            <a:ext cx="3749040" cy="2377440"/>
          </a:xfrm>
          <a:prstGeom prst="rect">
            <a:avLst/>
          </a:prstGeom>
          <a:solidFill>
            <a:srgbClr val="FFFFFF"/>
          </a:solidFill>
          <a:ln w="12700">
            <a:solidFill>
              <a:srgbClr val="64748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754880" y="3063240"/>
            <a:ext cx="37490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4748B"/>
                </a:solidFill>
              </a:rPr>
              <a:t>Add market thread screenshot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640080" y="4663440"/>
            <a:ext cx="7863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F172A"/>
                </a:solidFill>
              </a:rPr>
              <a:t>99.9% API uptime • &lt;1s backend latency • instant payouts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1828800"/>
            <a:ext cx="786384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400" b="1" dirty="0">
                <a:solidFill>
                  <a:srgbClr val="FFFFFF"/>
                </a:solidFill>
              </a:rPr>
              <a:t>Thank you!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640080" y="274320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dirty="0">
                <a:solidFill>
                  <a:srgbClr val="22D3EE"/>
                </a:solidFill>
              </a:rPr>
              <a:t>Try it now: tweet @solpredictbot create …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640080" y="3383280"/>
            <a:ext cx="78638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64748B"/>
                </a:solidFill>
              </a:rPr>
              <a:t>Visit: grokmarkets.com</a:t>
            </a:r>
            <a:endParaRPr lang="en-US" sz="1800" dirty="0"/>
          </a:p>
        </p:txBody>
      </p:sp>
      <p:sp>
        <p:nvSpPr>
          <p:cNvPr id="5" name="Shape 3"/>
          <p:cNvSpPr/>
          <p:nvPr/>
        </p:nvSpPr>
        <p:spPr>
          <a:xfrm>
            <a:off x="6949440" y="2011680"/>
            <a:ext cx="1554480" cy="1554480"/>
          </a:xfrm>
          <a:prstGeom prst="rect">
            <a:avLst/>
          </a:prstGeom>
          <a:solidFill>
            <a:srgbClr val="FFFFFF"/>
          </a:solidFill>
          <a:ln w="12700">
            <a:solidFill>
              <a:srgbClr val="64748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949440" y="2606040"/>
            <a:ext cx="1554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4748B"/>
                </a:solidFill>
              </a:rPr>
              <a:t>QR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640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Why We Started — The Problem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822960" y="1554480"/>
            <a:ext cx="7498080" cy="4389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ct val="120000"/>
              </a:lnSpc>
              <a:buSzPct val="100000"/>
              <a:buChar char="•"/>
            </a:pPr>
            <a:r>
              <a:rPr lang="en-US" sz="2000" dirty="0">
                <a:solidFill>
                  <a:srgbClr val="0F172A"/>
                </a:solidFill>
              </a:rPr>
              <a:t>Twitter behaves like a market; we add price discovery and payout.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No pricing, no resolution, no payout in today's social predictions.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Example: “Will BTC close above $70K tonight?” → becomes a real market.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640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The Solution — Tweet → Bet → AI Resolves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822960" y="1554480"/>
            <a:ext cx="7498080" cy="4389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ct val="120000"/>
              </a:lnSpc>
              <a:buSzPct val="100000"/>
              <a:buChar char="•"/>
            </a:pPr>
            <a:r>
              <a:rPr lang="en-US" sz="2000" dirty="0">
                <a:solidFill>
                  <a:srgbClr val="0F172A"/>
                </a:solidFill>
              </a:rPr>
              <a:t>Tweet: @solpredictbot create "Will BTC close above $70K tonight?"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Reply to bet: "yes 2" or "no 2" (in SOL)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AI evaluates outcome at end time; instant payouts on Solana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Unique Market ID + link at grokmarkets.com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640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The Viral Engine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64748B"/>
                </a:solidFill>
              </a:rPr>
              <a:t>Markets spread 100% organically through Twitter replies and retweets.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914400" y="2011680"/>
            <a:ext cx="1828800" cy="8229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B8CFF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14400" y="2267712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F172A"/>
                </a:solidFill>
              </a:rPr>
              <a:t>Tweet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3017520" y="1280160"/>
            <a:ext cx="1828800" cy="8229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B8C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3017520" y="1536192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F172A"/>
                </a:solidFill>
              </a:rPr>
              <a:t>Retweet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5486400" y="2011680"/>
            <a:ext cx="1828800" cy="8229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B8CF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86400" y="2267712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F172A"/>
                </a:solidFill>
              </a:rPr>
              <a:t>Replies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5486400" y="3657600"/>
            <a:ext cx="1828800" cy="8229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B8CF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5486400" y="3913632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F172A"/>
                </a:solidFill>
              </a:rPr>
              <a:t>New Wallets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3017520" y="4389120"/>
            <a:ext cx="1828800" cy="8229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B8CF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3017520" y="4645152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F172A"/>
                </a:solidFill>
              </a:rPr>
              <a:t>Payouts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914400" y="3657600"/>
            <a:ext cx="1828800" cy="8229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B8CF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914400" y="3913632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F172A"/>
                </a:solidFill>
              </a:rPr>
              <a:t>Tweet Again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2377440" y="233172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64748B"/>
                </a:solidFill>
              </a:rPr>
              <a:t>→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4480560" y="182880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64748B"/>
                </a:solidFill>
              </a:rPr>
              <a:t>↘</a:t>
            </a:r>
            <a:endParaRPr lang="en-US" sz="2400" dirty="0"/>
          </a:p>
        </p:txBody>
      </p:sp>
      <p:sp>
        <p:nvSpPr>
          <p:cNvPr id="18" name="Text 16"/>
          <p:cNvSpPr/>
          <p:nvPr/>
        </p:nvSpPr>
        <p:spPr>
          <a:xfrm>
            <a:off x="6400800" y="292608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64748B"/>
                </a:solidFill>
              </a:rPr>
              <a:t>↓</a:t>
            </a:r>
            <a:endParaRPr lang="en-US" sz="2400" dirty="0"/>
          </a:p>
        </p:txBody>
      </p:sp>
      <p:sp>
        <p:nvSpPr>
          <p:cNvPr id="19" name="Text 17"/>
          <p:cNvSpPr/>
          <p:nvPr/>
        </p:nvSpPr>
        <p:spPr>
          <a:xfrm>
            <a:off x="4754880" y="406908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64748B"/>
                </a:solidFill>
              </a:rPr>
              <a:t>←</a:t>
            </a:r>
            <a:endParaRPr lang="en-US" sz="2400" dirty="0"/>
          </a:p>
        </p:txBody>
      </p:sp>
      <p:sp>
        <p:nvSpPr>
          <p:cNvPr id="20" name="Text 18"/>
          <p:cNvSpPr/>
          <p:nvPr/>
        </p:nvSpPr>
        <p:spPr>
          <a:xfrm>
            <a:off x="2377440" y="406908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64748B"/>
                </a:solidFill>
              </a:rPr>
              <a:t>↖</a:t>
            </a:r>
            <a:endParaRPr lang="en-US" sz="2400" dirty="0"/>
          </a:p>
        </p:txBody>
      </p:sp>
      <p:sp>
        <p:nvSpPr>
          <p:cNvPr id="21" name="Text 19"/>
          <p:cNvSpPr/>
          <p:nvPr/>
        </p:nvSpPr>
        <p:spPr>
          <a:xfrm>
            <a:off x="1737360" y="301752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64748B"/>
                </a:solidFill>
              </a:rPr>
              <a:t>↑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640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Twitter Interaction Walkthrough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64748B"/>
                </a:solidFill>
              </a:rPr>
              <a:t>From tweet → market creation → AI resolution → payout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640080" y="1828800"/>
            <a:ext cx="7863840" cy="128016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5B8CFF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822960" y="1965960"/>
            <a:ext cx="7498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64748B"/>
                </a:solidFill>
              </a:rPr>
              <a:t>User tweet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822960" y="2331720"/>
            <a:ext cx="74980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F172A"/>
                </a:solidFill>
              </a:rPr>
              <a:t>@solpredictbot create "Will Solana reach $250 in 2025?"</a:t>
            </a:r>
            <a:endParaRPr lang="en-US" sz="1800" dirty="0"/>
          </a:p>
        </p:txBody>
      </p:sp>
      <p:sp>
        <p:nvSpPr>
          <p:cNvPr id="7" name="Shape 5"/>
          <p:cNvSpPr/>
          <p:nvPr/>
        </p:nvSpPr>
        <p:spPr>
          <a:xfrm>
            <a:off x="640080" y="3291840"/>
            <a:ext cx="7863840" cy="128016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34D3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822960" y="3429000"/>
            <a:ext cx="7498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64748B"/>
                </a:solidFill>
              </a:rPr>
              <a:t>Bot reply (threaded when permitted)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" y="3794760"/>
            <a:ext cx="74980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F172A"/>
                </a:solidFill>
              </a:rPr>
              <a:t>🎯 Market created! "Will Solana reach $250 in 2025?"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F172A"/>
                </a:solidFill>
              </a:rPr>
              <a:t>Market ID: GM-ABC123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F172A"/>
                </a:solidFill>
              </a:rPr>
              <a:t>Reply: yes [amount] or no [amount]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F172A"/>
                </a:solidFill>
              </a:rPr>
              <a:t>Link: grokmarkets.com/market/GM-ABC123</a:t>
            </a:r>
            <a:endParaRPr lang="en-US" sz="1800" dirty="0"/>
          </a:p>
        </p:txBody>
      </p:sp>
      <p:sp>
        <p:nvSpPr>
          <p:cNvPr id="10" name="Shape 8"/>
          <p:cNvSpPr/>
          <p:nvPr/>
        </p:nvSpPr>
        <p:spPr>
          <a:xfrm>
            <a:off x="640080" y="4754880"/>
            <a:ext cx="7863840" cy="128016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59E0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22960" y="4892040"/>
            <a:ext cx="7498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64748B"/>
                </a:solidFill>
              </a:rPr>
              <a:t>Fallback (if reply is restricted)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822960" y="5257800"/>
            <a:ext cx="74980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F172A"/>
                </a:solidFill>
              </a:rPr>
              <a:t>Posts standalone tweet + quote of original for visibility; backend updated with tweet ID.</a:t>
            </a:r>
            <a:endParaRPr lang="en-US" sz="1800" dirty="0"/>
          </a:p>
        </p:txBody>
      </p:sp>
      <p:sp>
        <p:nvSpPr>
          <p:cNvPr id="13" name="Shape 11"/>
          <p:cNvSpPr/>
          <p:nvPr/>
        </p:nvSpPr>
        <p:spPr>
          <a:xfrm>
            <a:off x="640080" y="6217920"/>
            <a:ext cx="7863840" cy="128016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22D3EE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822960" y="6355080"/>
            <a:ext cx="74980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64748B"/>
                </a:solidFill>
              </a:rPr>
              <a:t>Resolution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822960" y="6720840"/>
            <a:ext cx="74980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F172A"/>
                </a:solidFill>
              </a:rPr>
              <a:t>At end time, Grok AI evaluates the outcome; payouts sent instantly on Solana.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640080" y="7680960"/>
            <a:ext cx="7863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64748B"/>
                </a:solidFill>
              </a:rPr>
              <a:t>Notes: Flow mirrors bot logic in code — create detection, reply/quote fallback on 403, Grok API fallback for non-price markets, instant payout.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640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Market &amp; Opportunity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822960" y="1554480"/>
            <a:ext cx="7498080" cy="4389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ct val="120000"/>
              </a:lnSpc>
              <a:buSzPct val="100000"/>
              <a:buChar char="•"/>
            </a:pPr>
            <a:r>
              <a:rPr lang="en-US" sz="2000" dirty="0">
                <a:solidFill>
                  <a:srgbClr val="0F172A"/>
                </a:solidFill>
              </a:rPr>
              <a:t>TAM: &gt; $500B (sports betting + retail trading)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SAM: $2–5B (crypto prediction markets)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SOM: $50–100M (social‑native PMs)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Beachhead: Solana users + sports/crypto creators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640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Traction &amp; Feedback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640080" y="1645920"/>
            <a:ext cx="2377440" cy="146304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5B8CF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22960" y="1874520"/>
            <a:ext cx="20116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3A6BFF"/>
                </a:solidFill>
              </a:rPr>
              <a:t>16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822960" y="2514600"/>
            <a:ext cx="20116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4748B"/>
                </a:solidFill>
              </a:rPr>
              <a:t>Markets Created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3383280" y="1645920"/>
            <a:ext cx="2377440" cy="146304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5B8C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3566160" y="1874520"/>
            <a:ext cx="20116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3A6BFF"/>
                </a:solidFill>
              </a:rPr>
              <a:t>35%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3566160" y="2514600"/>
            <a:ext cx="20116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4748B"/>
                </a:solidFill>
              </a:rPr>
              <a:t>Repeat Creators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6126480" y="1645920"/>
            <a:ext cx="2377440" cy="146304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5B8CF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309360" y="1874520"/>
            <a:ext cx="20116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3A6BFF"/>
                </a:solidFill>
              </a:rPr>
              <a:t>~12s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6309360" y="2514600"/>
            <a:ext cx="20116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4748B"/>
                </a:solidFill>
              </a:rPr>
              <a:t>Median Latency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640080" y="3474720"/>
            <a:ext cx="7863840" cy="20116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748B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914400" y="3657600"/>
            <a:ext cx="73152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F172A"/>
                </a:solidFill>
              </a:rPr>
              <a:t>“Fast and simple.” — @solanadegen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F172A"/>
                </a:solidFill>
              </a:rPr>
              <a:t>“Polymarket energy, Twitter‑native.” — @cryptobuilder</a:t>
            </a:r>
            <a:endParaRPr lang="en-US" sz="1800" dirty="0"/>
          </a:p>
        </p:txBody>
      </p:sp>
      <p:sp>
        <p:nvSpPr>
          <p:cNvPr id="14" name="Shape 12"/>
          <p:cNvSpPr/>
          <p:nvPr/>
        </p:nvSpPr>
        <p:spPr>
          <a:xfrm>
            <a:off x="640080" y="5577840"/>
            <a:ext cx="3749040" cy="2103120"/>
          </a:xfrm>
          <a:prstGeom prst="rect">
            <a:avLst/>
          </a:prstGeom>
          <a:solidFill>
            <a:srgbClr val="FFFFFF"/>
          </a:solidFill>
          <a:ln w="12700">
            <a:solidFill>
              <a:srgbClr val="64748B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40080" y="6446520"/>
            <a:ext cx="37490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4748B"/>
                </a:solidFill>
              </a:rPr>
              <a:t>Add tweet screenshot here</a:t>
            </a:r>
            <a:endParaRPr lang="en-US" sz="1200" dirty="0"/>
          </a:p>
        </p:txBody>
      </p:sp>
      <p:sp>
        <p:nvSpPr>
          <p:cNvPr id="16" name="Shape 14"/>
          <p:cNvSpPr/>
          <p:nvPr/>
        </p:nvSpPr>
        <p:spPr>
          <a:xfrm>
            <a:off x="4754880" y="5577840"/>
            <a:ext cx="3749040" cy="2103120"/>
          </a:xfrm>
          <a:prstGeom prst="rect">
            <a:avLst/>
          </a:prstGeom>
          <a:solidFill>
            <a:srgbClr val="FFFFFF"/>
          </a:solidFill>
          <a:ln w="12700">
            <a:solidFill>
              <a:srgbClr val="64748B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4754880" y="6446520"/>
            <a:ext cx="37490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4748B"/>
                </a:solidFill>
              </a:rPr>
              <a:t>Add bot reply screenshot here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640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Vision &amp; Milestones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822960" y="1554480"/>
            <a:ext cx="7498080" cy="4389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ct val="120000"/>
              </a:lnSpc>
              <a:buSzPct val="100000"/>
              <a:buChar char="•"/>
            </a:pPr>
            <a:r>
              <a:rPr lang="en-US" sz="2000" dirty="0">
                <a:solidFill>
                  <a:srgbClr val="0F172A"/>
                </a:solidFill>
              </a:rPr>
              <a:t>North Star: Turn every news moment into a tradable market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Our goal: every major conversation online has a live, tradable market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3 months: 100 active markets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6 months: Creator dashboards, Discord/TG bots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12 months: 10K markets, fiat ramps, sponsored markets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640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F172A"/>
                </a:solidFill>
              </a:rPr>
              <a:t>Team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822960" y="1554480"/>
            <a:ext cx="7498080" cy="4389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ct val="120000"/>
              </a:lnSpc>
              <a:buSzPct val="100000"/>
              <a:buChar char="•"/>
            </a:pPr>
            <a:r>
              <a:rPr lang="en-US" sz="2000" dirty="0">
                <a:solidFill>
                  <a:srgbClr val="0F172A"/>
                </a:solidFill>
              </a:rPr>
              <a:t>Ex‑crypto exchange • ML infrastructure • Full‑stack fintech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Shipped bots at scale • Built on Solana</a:t>
            </a:r>
            <a:pPr indent="0" marL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F172A"/>
                </a:solidFill>
              </a:rPr>
              <a:t>Superpower: distribution + market design + shipping speed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2025-10-30T13:15:53Z</dcterms:created>
  <dcterms:modified xsi:type="dcterms:W3CDTF">2025-10-30T13:15:53Z</dcterms:modified>
</cp:coreProperties>
</file>