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6"/>
  </p:handout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82" d="100"/>
          <a:sy n="82" d="100"/>
        </p:scale>
        <p:origin x="1430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03C1C-C201-423E-8515-15983C958F69}" type="datetimeFigureOut">
              <a:rPr lang="en-US" smtClean="0"/>
              <a:t>10/6/23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594B2-D7DD-4559-BEEC-0A973150D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296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Magdalena ROȘU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660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Magdalena ROȘU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279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Magdalena ROȘU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5404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Magdalena ROȘU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33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Magdalena ROȘU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4785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Magdalena ROȘU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463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250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79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7974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10/6/23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Magdalena ROȘU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743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098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69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18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617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05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24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494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o-RO"/>
              <a:t>Magdalena ROȘU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282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50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914400" y="3124200"/>
            <a:ext cx="6400800" cy="22187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62500" lnSpcReduction="20000"/>
          </a:bodyPr>
          <a:lstStyle/>
          <a:p>
            <a:pPr algn="ctr">
              <a:buNone/>
            </a:pPr>
            <a:r>
              <a:rPr lang="ro-RO" sz="3200" b="1" dirty="0">
                <a:latin typeface="Arial" pitchFamily="34" charset="0"/>
                <a:cs typeface="Arial" pitchFamily="34" charset="0"/>
              </a:rPr>
              <a:t>Titular curs: </a:t>
            </a:r>
          </a:p>
          <a:p>
            <a:pPr algn="ctr">
              <a:buNone/>
            </a:pPr>
            <a:r>
              <a:rPr lang="en-US" sz="3200" b="1" dirty="0">
                <a:latin typeface="Arial" pitchFamily="34" charset="0"/>
                <a:cs typeface="Arial" pitchFamily="34" charset="0"/>
              </a:rPr>
              <a:t>Conf</a:t>
            </a:r>
            <a:r>
              <a:rPr lang="ro-RO" sz="3200" b="1" dirty="0">
                <a:latin typeface="Arial" pitchFamily="34" charset="0"/>
                <a:cs typeface="Arial" pitchFamily="34" charset="0"/>
              </a:rPr>
              <a:t>. Dr. Ing. Maria Magdalena ROȘU</a:t>
            </a:r>
          </a:p>
          <a:p>
            <a:pPr algn="ctr">
              <a:buNone/>
            </a:pPr>
            <a:endParaRPr lang="ro-RO" sz="3200" b="1" dirty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r>
              <a:rPr lang="ro-RO" sz="3200" b="1" dirty="0">
                <a:latin typeface="Arial" pitchFamily="34" charset="0"/>
                <a:cs typeface="Arial" pitchFamily="34" charset="0"/>
              </a:rPr>
              <a:t>Seminarii:</a:t>
            </a:r>
          </a:p>
          <a:p>
            <a:pPr algn="ctr">
              <a:buNone/>
            </a:pPr>
            <a:r>
              <a:rPr lang="en-US" sz="3200" b="1" dirty="0">
                <a:latin typeface="Arial" pitchFamily="34" charset="0"/>
                <a:cs typeface="Arial" pitchFamily="34" charset="0"/>
              </a:rPr>
              <a:t>Conf</a:t>
            </a:r>
            <a:r>
              <a:rPr lang="ro-RO" sz="3200" b="1" dirty="0">
                <a:latin typeface="Arial" pitchFamily="34" charset="0"/>
                <a:cs typeface="Arial" pitchFamily="34" charset="0"/>
              </a:rPr>
              <a:t>. Dr. Ing. Maria Magdalena ROȘU</a:t>
            </a:r>
          </a:p>
          <a:p>
            <a:pPr algn="ctr">
              <a:buNone/>
            </a:pPr>
            <a:r>
              <a:rPr lang="ro-RO" sz="3200" b="1" dirty="0">
                <a:latin typeface="Arial" pitchFamily="34" charset="0"/>
                <a:cs typeface="Arial" pitchFamily="34" charset="0"/>
              </a:rPr>
              <a:t>As. Univ. dr. Iustina COSTEA</a:t>
            </a:r>
          </a:p>
          <a:p>
            <a:pPr algn="ctr">
              <a:buNone/>
            </a:pPr>
            <a:endParaRPr lang="ro-RO" sz="1800" b="1" dirty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ro-RO" sz="1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7AFE55-F336-A1CF-2BAE-E82C229FF77B}"/>
              </a:ext>
            </a:extLst>
          </p:cNvPr>
          <p:cNvSpPr/>
          <p:nvPr/>
        </p:nvSpPr>
        <p:spPr>
          <a:xfrm>
            <a:off x="76200" y="1295400"/>
            <a:ext cx="87046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Managementul Proiectelor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9978DDAF-DD2A-520A-85E1-3BBC5C509C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855" r="1213" b="-1"/>
          <a:stretch/>
        </p:blipFill>
        <p:spPr>
          <a:xfrm>
            <a:off x="3202390" y="-1"/>
            <a:ext cx="5941610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FD8CA4-6154-4075-832F-78418C63F165}"/>
              </a:ext>
            </a:extLst>
          </p:cNvPr>
          <p:cNvSpPr txBox="1"/>
          <p:nvPr/>
        </p:nvSpPr>
        <p:spPr>
          <a:xfrm>
            <a:off x="507999" y="609600"/>
            <a:ext cx="288834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CUPRINS: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00201"/>
            <a:ext cx="4495800" cy="441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ro-RO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Capitolul 1. </a:t>
            </a:r>
            <a:r>
              <a:rPr lang="ro-RO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Introducere – inițierea proiectelor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ro-RO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Capitolul 2. </a:t>
            </a:r>
            <a:r>
              <a:rPr lang="ro-RO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Planificarea proiectelor (planificare activități, resurse, bugete)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ro-RO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Capitolul 3. </a:t>
            </a:r>
            <a:r>
              <a:rPr lang="ro-RO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Costuri în cadrul proiectelor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ro-RO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Capitolul 4</a:t>
            </a:r>
            <a:r>
              <a:rPr lang="ro-RO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HR management pentru proiecte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ro-RO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Capitolul 5. </a:t>
            </a:r>
            <a:r>
              <a:rPr lang="ro-RO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RISK management pentru proiecte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ro-RO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Capitolul 7. </a:t>
            </a:r>
            <a:r>
              <a:rPr lang="ro-RO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Monitorizarea proiectelor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28259" y="0"/>
            <a:ext cx="9144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3681413"/>
            <a:ext cx="357266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107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2581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249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00875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4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4047" y="-8467"/>
            <a:ext cx="967571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6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4249" y="-8467"/>
            <a:ext cx="937369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8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8749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6FD8CA4-6154-4075-832F-78418C63F165}"/>
              </a:ext>
            </a:extLst>
          </p:cNvPr>
          <p:cNvSpPr txBox="1"/>
          <p:nvPr/>
        </p:nvSpPr>
        <p:spPr>
          <a:xfrm>
            <a:off x="4179457" y="124285"/>
            <a:ext cx="280295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EVALUARE DISCIPLINĂ: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10590" y="1649480"/>
            <a:ext cx="4852409" cy="45989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ro-R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Activitate parcurs – 80 puncte</a:t>
            </a:r>
          </a:p>
          <a:p>
            <a:pPr marL="690563" lvl="2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ro-R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Evaluare activitate seminar – 25 puncte </a:t>
            </a:r>
          </a:p>
          <a:p>
            <a:pPr marL="233363" lvl="2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ro-R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(câte 5 puncte pentru fiecare seminar – 5 seminarii x 5 pct.)</a:t>
            </a:r>
          </a:p>
          <a:p>
            <a:pPr marL="690563" lvl="2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ro-R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Lucrare fără degrevare – 35 puncte </a:t>
            </a:r>
          </a:p>
          <a:p>
            <a:pPr marL="233363" lvl="2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ro-R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(lucrarea va fi sustinuta la cursul nr. 4, saptamana 7, respectiv 8)</a:t>
            </a:r>
          </a:p>
          <a:p>
            <a:pPr marL="690563" lvl="2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ro-R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Tema in echipe de 3-4 studenti </a:t>
            </a:r>
            <a:r>
              <a:rPr lang="ro-R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prezentată în săpt. 13, 14 – 20 puncte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ro-R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Lucrare finală (lucrare tip grilă) – 20 puncte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1540A0E-8276-253D-6428-D53D716767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75" r="19041" b="2"/>
          <a:stretch/>
        </p:blipFill>
        <p:spPr>
          <a:xfrm>
            <a:off x="20" y="-1"/>
            <a:ext cx="404620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36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0065" y="498739"/>
            <a:ext cx="8762999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05740">
              <a:spcAft>
                <a:spcPts val="600"/>
              </a:spcAft>
            </a:pPr>
            <a:r>
              <a:rPr lang="ro-RO" sz="16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Capitolul 1. Inițierea proiectului</a:t>
            </a:r>
          </a:p>
          <a:p>
            <a:pPr marL="411480" lvl="2" defTabSz="205740">
              <a:spcAft>
                <a:spcPts val="600"/>
              </a:spcAft>
            </a:pPr>
            <a:r>
              <a:rPr lang="ro-RO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1.1 Definire proiect</a:t>
            </a:r>
          </a:p>
          <a:p>
            <a:pPr marL="411480" lvl="2" defTabSz="205740">
              <a:spcAft>
                <a:spcPts val="600"/>
              </a:spcAft>
            </a:pPr>
            <a:r>
              <a:rPr lang="ro-RO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1.2 Stabilirea scopului proiectului</a:t>
            </a:r>
          </a:p>
          <a:p>
            <a:pPr marL="411480" lvl="2" defTabSz="205740">
              <a:spcAft>
                <a:spcPts val="600"/>
              </a:spcAft>
            </a:pPr>
            <a:r>
              <a:rPr lang="ro-RO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1.3 Identificarea activităților proiectului</a:t>
            </a:r>
          </a:p>
          <a:p>
            <a:pPr marL="411480" lvl="2" defTabSz="205740">
              <a:spcAft>
                <a:spcPts val="600"/>
              </a:spcAft>
            </a:pPr>
            <a:r>
              <a:rPr lang="ro-RO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1.4 Alocarea resurselor</a:t>
            </a:r>
          </a:p>
          <a:p>
            <a:pPr marL="411480" lvl="2" defTabSz="205740">
              <a:spcAft>
                <a:spcPts val="600"/>
              </a:spcAft>
            </a:pPr>
            <a:r>
              <a:rPr lang="ro-RO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1.5 Stabilire</a:t>
            </a:r>
            <a:r>
              <a:rPr lang="en-US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a</a:t>
            </a:r>
            <a:r>
              <a:rPr lang="ro-RO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derulării logice a activităților (Elaborare Retea logica a proiectului)</a:t>
            </a:r>
          </a:p>
          <a:p>
            <a:pPr algn="just" defTabSz="205740">
              <a:spcAft>
                <a:spcPts val="600"/>
              </a:spcAft>
            </a:pPr>
            <a:r>
              <a:rPr lang="ro-RO" sz="16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Capitolul 2. Planificarea activităților proiectului (poate fi utilizat un instrument software de planificare)</a:t>
            </a:r>
          </a:p>
          <a:p>
            <a:pPr marL="411480" lvl="2" defTabSz="205740">
              <a:spcAft>
                <a:spcPts val="600"/>
              </a:spcAft>
            </a:pPr>
            <a:r>
              <a:rPr lang="ro-RO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2.1 Planificarea activităților proiectului în funcție de timp (calcul marje, identificare drum critic)</a:t>
            </a:r>
          </a:p>
          <a:p>
            <a:pPr marL="411480" lvl="2" defTabSz="205740">
              <a:spcAft>
                <a:spcPts val="600"/>
              </a:spcAft>
            </a:pPr>
            <a:r>
              <a:rPr lang="ro-RO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2.2 Planificarea activităților proiectului pe resursele alocate</a:t>
            </a:r>
          </a:p>
          <a:p>
            <a:pPr marL="411480" lvl="2" defTabSz="205740">
              <a:spcAft>
                <a:spcPts val="600"/>
              </a:spcAft>
            </a:pPr>
            <a:r>
              <a:rPr lang="ro-RO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2.3 Elaborarea programelor de lucru ale resurselor</a:t>
            </a:r>
          </a:p>
          <a:p>
            <a:pPr marL="411480" lvl="2" defTabSz="205740">
              <a:spcAft>
                <a:spcPts val="600"/>
              </a:spcAft>
            </a:pPr>
            <a:r>
              <a:rPr lang="ro-RO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2.4 Cuantificarea proiectului prin cost</a:t>
            </a:r>
          </a:p>
          <a:p>
            <a:pPr algn="just" defTabSz="205740">
              <a:spcAft>
                <a:spcPts val="600"/>
              </a:spcAft>
            </a:pPr>
            <a:r>
              <a:rPr lang="ro-RO" sz="16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Capitolul 3. Analiza financiară a proiectului</a:t>
            </a:r>
          </a:p>
          <a:p>
            <a:pPr marL="411480" lvl="2" defTabSz="205740">
              <a:spcAft>
                <a:spcPts val="600"/>
              </a:spcAft>
            </a:pPr>
            <a:r>
              <a:rPr lang="ro-RO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3.1 Analiza proiectului utilizând metoda Valorii Actualizate Nete (VAN)</a:t>
            </a:r>
          </a:p>
          <a:p>
            <a:pPr marL="411480" lvl="2" defTabSz="205740">
              <a:spcAft>
                <a:spcPts val="600"/>
              </a:spcAft>
            </a:pPr>
            <a:r>
              <a:rPr lang="ro-RO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3.3 Analiza proiectului utilizând metoda Termenului de Recuperare a investiției (TR)</a:t>
            </a:r>
          </a:p>
          <a:p>
            <a:pPr marL="411480" lvl="2" defTabSz="205740">
              <a:spcAft>
                <a:spcPts val="600"/>
              </a:spcAft>
            </a:pPr>
            <a:r>
              <a:rPr lang="ro-RO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3.3 Analiza proiectului utilizând metoda Ratei Interne de Rentabilitate (RIR)</a:t>
            </a:r>
          </a:p>
          <a:p>
            <a:pPr algn="just" defTabSz="205740">
              <a:spcAft>
                <a:spcPts val="600"/>
              </a:spcAft>
            </a:pPr>
            <a:r>
              <a:rPr lang="ro-RO" sz="16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Capitolul 4. Managementul riscului în cadrul proiectului</a:t>
            </a:r>
          </a:p>
          <a:p>
            <a:pPr marL="411480" lvl="2" defTabSz="205740">
              <a:spcAft>
                <a:spcPts val="600"/>
              </a:spcAft>
            </a:pPr>
            <a:r>
              <a:rPr lang="ro-RO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4.1 Elaborarea planului de risc pentru proiect</a:t>
            </a:r>
          </a:p>
          <a:p>
            <a:pPr algn="just" defTabSz="205740">
              <a:spcAft>
                <a:spcPts val="600"/>
              </a:spcAft>
            </a:pPr>
            <a:r>
              <a:rPr lang="ro-RO" sz="16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Capitolul 5. CONCLUZII</a:t>
            </a:r>
            <a:endParaRPr lang="ro-RO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C23D81-AFF2-4145-A667-1E0492807F4F}"/>
              </a:ext>
            </a:extLst>
          </p:cNvPr>
          <p:cNvSpPr txBox="1"/>
          <p:nvPr/>
        </p:nvSpPr>
        <p:spPr>
          <a:xfrm>
            <a:off x="-11904" y="-25574"/>
            <a:ext cx="7327104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defTabSz="205740">
              <a:spcAft>
                <a:spcPts val="600"/>
              </a:spcAft>
            </a:pPr>
            <a:r>
              <a:rPr lang="ro-RO" sz="2000" b="1" kern="12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CUPRINS </a:t>
            </a:r>
            <a:r>
              <a:rPr lang="en-US" sz="2000" b="1" kern="12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Tema de casa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9425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5097</TotalTime>
  <Words>308</Words>
  <Application>Microsoft Office PowerPoint</Application>
  <PresentationFormat>On-screen Show (4:3)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magdalena.rosu</dc:creator>
  <cp:lastModifiedBy>magda</cp:lastModifiedBy>
  <cp:revision>244</cp:revision>
  <cp:lastPrinted>2018-10-17T09:14:56Z</cp:lastPrinted>
  <dcterms:created xsi:type="dcterms:W3CDTF">2006-08-16T00:00:00Z</dcterms:created>
  <dcterms:modified xsi:type="dcterms:W3CDTF">2023-10-06T05:04:53Z</dcterms:modified>
</cp:coreProperties>
</file>