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0" r:id="rId3"/>
    <p:sldId id="260" r:id="rId4"/>
    <p:sldId id="281" r:id="rId5"/>
    <p:sldId id="282" r:id="rId6"/>
    <p:sldId id="283" r:id="rId7"/>
    <p:sldId id="284" r:id="rId8"/>
    <p:sldId id="285" r:id="rId9"/>
    <p:sldId id="261" r:id="rId10"/>
    <p:sldId id="262" r:id="rId11"/>
    <p:sldId id="286" r:id="rId12"/>
    <p:sldId id="268" r:id="rId13"/>
    <p:sldId id="263" r:id="rId14"/>
    <p:sldId id="264" r:id="rId15"/>
    <p:sldId id="265" r:id="rId16"/>
    <p:sldId id="266" r:id="rId17"/>
    <p:sldId id="287" r:id="rId18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03C1C-C201-423E-8515-15983C958F69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594B2-D7DD-4559-BEEC-0A973150D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9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891AC-5190-4854-95BE-F87C04BB831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718A8-AE7C-4BA2-BC5B-3237B1083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7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2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5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1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7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7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0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4995-0029-46BB-8C1A-74D47BBDF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2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86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72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60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02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77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1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6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2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2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7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8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3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1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A blue and green dots&#10;&#10;Description automatically generated">
            <a:extLst>
              <a:ext uri="{FF2B5EF4-FFF2-40B4-BE49-F238E27FC236}">
                <a16:creationId xmlns:a16="http://schemas.microsoft.com/office/drawing/2014/main" id="{DFC8457B-649D-29C0-E95F-3DE07B00D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42050"/>
          <a:stretch/>
        </p:blipFill>
        <p:spPr>
          <a:xfrm>
            <a:off x="3842657" y="-1"/>
            <a:ext cx="529896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01648" y="381000"/>
            <a:ext cx="7880352" cy="4114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dirty="0" err="1"/>
              <a:t>Managementul</a:t>
            </a:r>
            <a:r>
              <a:rPr lang="en-US" sz="4200" b="1" dirty="0"/>
              <a:t> </a:t>
            </a:r>
            <a:r>
              <a:rPr lang="en-US" sz="4200" b="1" dirty="0" err="1"/>
              <a:t>Proiectelor</a:t>
            </a:r>
            <a:br>
              <a:rPr lang="en-US" sz="4200" b="1" dirty="0"/>
            </a:br>
            <a:r>
              <a:rPr lang="ro-RO" sz="4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Capitolul 4. </a:t>
            </a:r>
            <a:br>
              <a:rPr lang="ro-RO" sz="4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ro-RO" sz="4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RISK MANAGEMENT</a:t>
            </a:r>
            <a:endParaRPr lang="en-US" sz="4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5941" y="5277272"/>
            <a:ext cx="3834913" cy="1096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Titular curs: Conf. Dr.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ing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Magdalena ROȘU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orizontal Scroll 19"/>
          <p:cNvSpPr/>
          <p:nvPr/>
        </p:nvSpPr>
        <p:spPr>
          <a:xfrm>
            <a:off x="402338" y="375404"/>
            <a:ext cx="8763785" cy="1109068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2. </a:t>
            </a:r>
            <a:r>
              <a:rPr lang="en-US" sz="3200" dirty="0" err="1">
                <a:solidFill>
                  <a:schemeClr val="tx1"/>
                </a:solidFill>
              </a:rPr>
              <a:t>Proces</a:t>
            </a:r>
            <a:r>
              <a:rPr lang="ro-RO" sz="3200" dirty="0">
                <a:solidFill>
                  <a:schemeClr val="tx1"/>
                </a:solidFill>
              </a:rPr>
              <a:t>ul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o-RO" sz="3200" dirty="0">
                <a:solidFill>
                  <a:schemeClr val="tx1"/>
                </a:solidFill>
              </a:rPr>
              <a:t>de Risc Management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2.1 </a:t>
            </a:r>
            <a:r>
              <a:rPr lang="ro-RO" sz="2400" dirty="0">
                <a:solidFill>
                  <a:schemeClr val="tx1"/>
                </a:solidFill>
              </a:rPr>
              <a:t>Identificarea Riscului - METODE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413807" y="1734577"/>
            <a:ext cx="1804520" cy="1321124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Brainstorming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5345" y="1638625"/>
            <a:ext cx="687651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ro-RO" i="1" dirty="0" err="1">
                <a:latin typeface="Times" panose="02020603050405020304" pitchFamily="18" charset="0"/>
                <a:cs typeface="Times" panose="02020603050405020304" pitchFamily="18" charset="0"/>
              </a:rPr>
              <a:t>ste</a:t>
            </a:r>
            <a:r>
              <a:rPr lang="ro-RO" i="1" dirty="0">
                <a:latin typeface="Times" panose="02020603050405020304" pitchFamily="18" charset="0"/>
                <a:cs typeface="Times" panose="02020603050405020304" pitchFamily="18" charset="0"/>
              </a:rPr>
              <a:t> o tehnică de creativitate în grup, menită să genereze un număr mare de idei, pentru soluționarea unei probleme.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6680" y="2223291"/>
            <a:ext cx="67820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b="1" dirty="0">
                <a:latin typeface="Times" panose="02020603050405020304" pitchFamily="18" charset="0"/>
                <a:cs typeface="Times" panose="02020603050405020304" pitchFamily="18" charset="0"/>
              </a:rPr>
              <a:t>Dezavantaje:</a:t>
            </a:r>
            <a:r>
              <a:rPr lang="ro-RO" dirty="0">
                <a:latin typeface="Times" panose="02020603050405020304" pitchFamily="18" charset="0"/>
                <a:cs typeface="Times" panose="02020603050405020304" pitchFamily="18" charset="0"/>
              </a:rPr>
              <a:t> numărul mare de idei nu îmbunătățește calitatea acestora, lipsa de atenție, neconcentrare colectivă, deviere de la subiect.</a:t>
            </a:r>
          </a:p>
        </p:txBody>
      </p:sp>
      <p:sp>
        <p:nvSpPr>
          <p:cNvPr id="11" name="Flowchart: Terminator 10"/>
          <p:cNvSpPr/>
          <p:nvPr/>
        </p:nvSpPr>
        <p:spPr>
          <a:xfrm>
            <a:off x="405951" y="3249436"/>
            <a:ext cx="1812376" cy="1153584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Checklists</a:t>
            </a:r>
            <a:r>
              <a:rPr lang="ro-RO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 (listă de a face)</a:t>
            </a:r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49675" y="3183574"/>
            <a:ext cx="6876511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ro-RO" i="1" dirty="0" err="1">
                <a:latin typeface="Times" panose="02020603050405020304" pitchFamily="18" charset="0"/>
                <a:cs typeface="Times" panose="02020603050405020304" pitchFamily="18" charset="0"/>
              </a:rPr>
              <a:t>ste</a:t>
            </a:r>
            <a:r>
              <a:rPr lang="ro-RO" i="1" dirty="0">
                <a:latin typeface="Times" panose="02020603050405020304" pitchFamily="18" charset="0"/>
                <a:cs typeface="Times" panose="02020603050405020304" pitchFamily="18" charset="0"/>
              </a:rPr>
              <a:t> un document folosit pentru reducerea eșecului prin analiza limitelor potențiale. </a:t>
            </a:r>
            <a:r>
              <a:rPr lang="ro-RO" dirty="0">
                <a:latin typeface="Times" panose="02020603050405020304" pitchFamily="18" charset="0"/>
                <a:cs typeface="Times" panose="02020603050405020304" pitchFamily="18" charset="0"/>
              </a:rPr>
              <a:t>Ajută la asigurarea consecvenței și caracterului complet de îndeplinire a unei sarcini</a:t>
            </a:r>
          </a:p>
          <a:p>
            <a:r>
              <a:rPr lang="ro-RO" dirty="0">
                <a:latin typeface="Times" panose="02020603050405020304" pitchFamily="18" charset="0"/>
                <a:cs typeface="Times" panose="02020603050405020304" pitchFamily="18" charset="0"/>
              </a:rPr>
              <a:t>Utilitate maximă: Aviație, medicina etc</a:t>
            </a:r>
          </a:p>
        </p:txBody>
      </p:sp>
      <p:sp>
        <p:nvSpPr>
          <p:cNvPr id="15" name="Flowchart: Terminator 14"/>
          <p:cNvSpPr/>
          <p:nvPr/>
        </p:nvSpPr>
        <p:spPr>
          <a:xfrm>
            <a:off x="397349" y="4522888"/>
            <a:ext cx="1812376" cy="99510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o-RO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Structuri</a:t>
            </a:r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 </a:t>
            </a:r>
            <a:r>
              <a:rPr lang="ro-RO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sau </a:t>
            </a:r>
            <a:r>
              <a:rPr lang="ro-RO" b="1" dirty="0" err="1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semistructuri</a:t>
            </a:r>
            <a:r>
              <a:rPr lang="ro-RO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 de Interviu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09724" y="4453981"/>
            <a:ext cx="702923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o-RO" i="1" dirty="0">
                <a:latin typeface="Times" panose="02020603050405020304" pitchFamily="18" charset="0"/>
                <a:cs typeface="Times" panose="02020603050405020304" pitchFamily="18" charset="0"/>
              </a:rPr>
              <a:t>Misiunea interviului este de a reliefa opinii, idei, lămurirea unei atitudini </a:t>
            </a:r>
          </a:p>
          <a:p>
            <a:r>
              <a:rPr lang="ro-RO" dirty="0">
                <a:latin typeface="Times" panose="02020603050405020304" pitchFamily="18" charset="0"/>
                <a:cs typeface="Times" panose="02020603050405020304" pitchFamily="18" charset="0"/>
              </a:rPr>
              <a:t>Prin intermediul dialogului sunt elucidate și informate anumite probleme. Întrebările trebuie să fie scurte, clare și puse în cunoștință de cauză. </a:t>
            </a:r>
          </a:p>
        </p:txBody>
      </p:sp>
      <p:sp>
        <p:nvSpPr>
          <p:cNvPr id="18" name="Flowchart: Terminator 17"/>
          <p:cNvSpPr/>
          <p:nvPr/>
        </p:nvSpPr>
        <p:spPr>
          <a:xfrm>
            <a:off x="408362" y="5614773"/>
            <a:ext cx="1801363" cy="961544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o-RO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Analize de scenarii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8327" y="5388112"/>
            <a:ext cx="702923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ro-RO" dirty="0" err="1">
                <a:latin typeface="Times" panose="02020603050405020304" pitchFamily="18" charset="0"/>
                <a:cs typeface="Times" panose="02020603050405020304" pitchFamily="18" charset="0"/>
              </a:rPr>
              <a:t>resupune</a:t>
            </a:r>
            <a:r>
              <a:rPr lang="ro-RO" dirty="0">
                <a:latin typeface="Times" panose="02020603050405020304" pitchFamily="18" charset="0"/>
                <a:cs typeface="Times" panose="02020603050405020304" pitchFamily="18" charset="0"/>
              </a:rPr>
              <a:t> analiza prospectivă și modelarea probabilistică a implicațiilor posibile ale unor ale unor evenimente actuale și/sau anterioare asupra viitorului [11]. Prin selectarea unui scenariu optim se încearcă minimizarea gradului de incertitudine ce planează asupra unor evenimente posibile și/sau probabile din viitor.</a:t>
            </a:r>
          </a:p>
        </p:txBody>
      </p:sp>
    </p:spTree>
    <p:extLst>
      <p:ext uri="{BB962C8B-B14F-4D97-AF65-F5344CB8AC3E}">
        <p14:creationId xmlns:p14="http://schemas.microsoft.com/office/powerpoint/2010/main" val="269497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7C28F545-B4E0-4305-9CFD-456AFF2140D0}" type="datetime1">
              <a:rPr lang="en-US" b="1" smtClean="0">
                <a:solidFill>
                  <a:srgbClr val="002060"/>
                </a:solidFill>
              </a:rPr>
              <a:t>12/3/23</a:t>
            </a:fld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F494FB39-2534-4F53-8812-206E7A2E3A28}" type="slidenum">
              <a:rPr lang="en-US" b="1" smtClean="0">
                <a:solidFill>
                  <a:srgbClr val="002060"/>
                </a:solidFill>
              </a:rPr>
              <a:t>11</a:t>
            </a:fld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342507" y="-88557"/>
            <a:ext cx="8763785" cy="835193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2.1 </a:t>
            </a:r>
            <a:r>
              <a:rPr lang="ro-RO" sz="2400" dirty="0">
                <a:solidFill>
                  <a:schemeClr val="tx1"/>
                </a:solidFill>
              </a:rPr>
              <a:t>Identificarea Riscului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0DD0A2E-22FD-4420-8C50-FE3A441F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ucida Sans" panose="020B0602030504020204" pitchFamily="34" charset="0"/>
                <a:cs typeface="Lucida Sans" panose="020B0602030504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B0E2F30B-0B23-44C2-B6AE-01530F0B3928}"/>
              </a:ext>
            </a:extLst>
          </p:cNvPr>
          <p:cNvSpPr/>
          <p:nvPr/>
        </p:nvSpPr>
        <p:spPr>
          <a:xfrm>
            <a:off x="3776010" y="0"/>
            <a:ext cx="5483219" cy="659371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Checklists</a:t>
            </a:r>
            <a:r>
              <a:rPr lang="ro-RO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privind</a:t>
            </a:r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 faze</a:t>
            </a:r>
            <a:r>
              <a:rPr lang="ro-RO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le</a:t>
            </a:r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unui</a:t>
            </a:r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proiect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162EE8E-B7F2-4F25-B626-6FE16BB52A3E}"/>
              </a:ext>
            </a:extLst>
          </p:cNvPr>
          <p:cNvGraphicFramePr>
            <a:graphicFrameLocks noGrp="1"/>
          </p:cNvGraphicFramePr>
          <p:nvPr/>
        </p:nvGraphicFramePr>
        <p:xfrm>
          <a:off x="424820" y="528320"/>
          <a:ext cx="8728473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119">
                  <a:extLst>
                    <a:ext uri="{9D8B030D-6E8A-4147-A177-3AD203B41FA5}">
                      <a16:colId xmlns:a16="http://schemas.microsoft.com/office/drawing/2014/main" val="1116565944"/>
                    </a:ext>
                  </a:extLst>
                </a:gridCol>
                <a:gridCol w="1636588">
                  <a:extLst>
                    <a:ext uri="{9D8B030D-6E8A-4147-A177-3AD203B41FA5}">
                      <a16:colId xmlns:a16="http://schemas.microsoft.com/office/drawing/2014/main" val="1899344158"/>
                    </a:ext>
                  </a:extLst>
                </a:gridCol>
                <a:gridCol w="1636588">
                  <a:extLst>
                    <a:ext uri="{9D8B030D-6E8A-4147-A177-3AD203B41FA5}">
                      <a16:colId xmlns:a16="http://schemas.microsoft.com/office/drawing/2014/main" val="3178296079"/>
                    </a:ext>
                  </a:extLst>
                </a:gridCol>
                <a:gridCol w="1818432">
                  <a:extLst>
                    <a:ext uri="{9D8B030D-6E8A-4147-A177-3AD203B41FA5}">
                      <a16:colId xmlns:a16="http://schemas.microsoft.com/office/drawing/2014/main" val="2278906020"/>
                    </a:ext>
                  </a:extLst>
                </a:gridCol>
                <a:gridCol w="1454746">
                  <a:extLst>
                    <a:ext uri="{9D8B030D-6E8A-4147-A177-3AD203B41FA5}">
                      <a16:colId xmlns:a16="http://schemas.microsoft.com/office/drawing/2014/main" val="284166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Dezvoltare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Tehnice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Riscuri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0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7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Riscuri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2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Programe</a:t>
                      </a: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Riscuri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6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</a:t>
                      </a: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ț</a:t>
                      </a: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 cu </a:t>
                      </a:r>
                      <a:r>
                        <a:rPr lang="en-US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</a:t>
                      </a: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ț</a:t>
                      </a: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1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51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o-RO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Riscuri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51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orizontal Scroll 19"/>
          <p:cNvSpPr/>
          <p:nvPr/>
        </p:nvSpPr>
        <p:spPr>
          <a:xfrm>
            <a:off x="381000" y="-94268"/>
            <a:ext cx="8763000" cy="1109068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2. </a:t>
            </a:r>
            <a:r>
              <a:rPr lang="en-US" sz="3200" dirty="0" err="1">
                <a:solidFill>
                  <a:schemeClr val="tx1"/>
                </a:solidFill>
              </a:rPr>
              <a:t>Proces</a:t>
            </a:r>
            <a:r>
              <a:rPr lang="ro-RO" sz="3200" dirty="0">
                <a:solidFill>
                  <a:schemeClr val="tx1"/>
                </a:solidFill>
              </a:rPr>
              <a:t>ul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ro-RO" sz="3200" dirty="0">
                <a:solidFill>
                  <a:schemeClr val="tx1"/>
                </a:solidFill>
              </a:rPr>
              <a:t>de Risc Management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2.1 </a:t>
            </a:r>
            <a:r>
              <a:rPr lang="ro-RO" sz="2400" dirty="0">
                <a:solidFill>
                  <a:schemeClr val="tx1"/>
                </a:solidFill>
              </a:rPr>
              <a:t>Identificarea Riscului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Pentagon 36"/>
          <p:cNvSpPr/>
          <p:nvPr/>
        </p:nvSpPr>
        <p:spPr>
          <a:xfrm>
            <a:off x="398834" y="1054248"/>
            <a:ext cx="1523214" cy="89637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b="1" dirty="0">
                <a:solidFill>
                  <a:schemeClr val="tx1"/>
                </a:solidFill>
              </a:rPr>
              <a:t>Metode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Flowchart: Terminator 37"/>
          <p:cNvSpPr/>
          <p:nvPr/>
        </p:nvSpPr>
        <p:spPr>
          <a:xfrm>
            <a:off x="1902292" y="1054248"/>
            <a:ext cx="7230359" cy="98719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Brainstorming, Checklists, </a:t>
            </a:r>
            <a:r>
              <a:rPr lang="ro-RO" b="1" dirty="0">
                <a:solidFill>
                  <a:schemeClr val="tx1"/>
                </a:solidFill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Structuri sau semi structuri de Interviu și Analize de scenarii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30567" y="2736797"/>
          <a:ext cx="8702084" cy="279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1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7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Numărul</a:t>
                      </a:r>
                      <a:r>
                        <a:rPr lang="ro-RO" sz="1800" baseline="0" dirty="0">
                          <a:effectLst/>
                        </a:rPr>
                        <a:t> riscului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Descrierea riscului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73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Slaba experiență</a:t>
                      </a:r>
                      <a:r>
                        <a:rPr lang="ro-RO" sz="1800" baseline="0" dirty="0">
                          <a:effectLst/>
                        </a:rPr>
                        <a:t> a personalului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73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</a:rPr>
                        <a:t>2. 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Modificarea echipei de proiect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217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</a:rPr>
                        <a:t>3. 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Slaba experiență a managerului de proiect in relatiile cu echipa de proiect si cu personalul din companiile tinta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98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</a:rPr>
                        <a:t>4. 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Riscul datorat metodologiei si </a:t>
                      </a:r>
                      <a:r>
                        <a:rPr lang="ro-RO" sz="1800" noProof="0" dirty="0">
                          <a:effectLst/>
                        </a:rPr>
                        <a:t>dezvoltării tehnologice</a:t>
                      </a:r>
                      <a:endParaRPr lang="ro-RO" sz="18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73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</a:rPr>
                        <a:t>5. 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Slabul interes al potențialilor utilizatori pentru rezultatele proiectului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541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</a:rPr>
                        <a:t>6. 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Riscul de faliment al companiilor țintă</a:t>
                      </a:r>
                      <a:endParaRPr lang="en-US" sz="180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8834" y="2154453"/>
            <a:ext cx="16278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sz="2000" b="1" dirty="0">
                <a:latin typeface="Times" panose="02020603050405020304" pitchFamily="18" charset="0"/>
                <a:cs typeface="Times" panose="02020603050405020304" pitchFamily="18" charset="0"/>
              </a:rPr>
              <a:t>EXEMPLU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1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21721"/>
            <a:ext cx="2057400" cy="365125"/>
          </a:xfrm>
        </p:spPr>
        <p:txBody>
          <a:bodyPr/>
          <a:lstStyle/>
          <a:p>
            <a:fld id="{7C28F545-B4E0-4305-9CFD-456AFF2140D0}" type="datetime1">
              <a:rPr lang="en-US" b="1" smtClean="0">
                <a:solidFill>
                  <a:srgbClr val="002060"/>
                </a:solidFill>
              </a:rPr>
              <a:t>12/3/23</a:t>
            </a:fld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9418"/>
            <a:ext cx="437638" cy="365125"/>
          </a:xfrm>
        </p:spPr>
        <p:txBody>
          <a:bodyPr/>
          <a:lstStyle/>
          <a:p>
            <a:fld id="{F494FB39-2534-4F53-8812-206E7A2E3A28}" type="slidenum">
              <a:rPr lang="en-US" b="1" smtClean="0">
                <a:solidFill>
                  <a:srgbClr val="002060"/>
                </a:solidFill>
              </a:rPr>
              <a:t>13</a:t>
            </a:fld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304800" y="319432"/>
            <a:ext cx="8839200" cy="1109068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2. </a:t>
            </a:r>
            <a:r>
              <a:rPr lang="ro-RO" sz="3200" dirty="0">
                <a:solidFill>
                  <a:schemeClr val="tx1"/>
                </a:solidFill>
              </a:rPr>
              <a:t>Procesul de Risc Management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2.2 </a:t>
            </a:r>
            <a:r>
              <a:rPr lang="ro-RO" sz="2400" dirty="0">
                <a:solidFill>
                  <a:schemeClr val="tx1"/>
                </a:solidFill>
              </a:rPr>
              <a:t>Evaluarea Riscului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9" name="Canvas 60"/>
          <p:cNvGrpSpPr/>
          <p:nvPr/>
        </p:nvGrpSpPr>
        <p:grpSpPr>
          <a:xfrm>
            <a:off x="304800" y="1190060"/>
            <a:ext cx="8839200" cy="5398855"/>
            <a:chOff x="0" y="-36278"/>
            <a:chExt cx="4714875" cy="415806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4714875" cy="4121785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100000"/>
                  <a:lumOff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-36278"/>
              <a:ext cx="4663795" cy="4090170"/>
              <a:chOff x="0" y="-36278"/>
              <a:chExt cx="4663795" cy="4090170"/>
            </a:xfrm>
          </p:grpSpPr>
          <p:sp>
            <p:nvSpPr>
              <p:cNvPr id="12" name="AutoShape 66"/>
              <p:cNvSpPr>
                <a:spLocks noChangeArrowheads="1"/>
              </p:cNvSpPr>
              <p:nvPr/>
            </p:nvSpPr>
            <p:spPr bwMode="auto">
              <a:xfrm>
                <a:off x="40645" y="-36278"/>
                <a:ext cx="4623150" cy="817881"/>
              </a:xfrm>
              <a:prstGeom prst="horizontalScroll">
                <a:avLst>
                  <a:gd name="adj" fmla="val 125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sz="1400" dirty="0">
                    <a:effectLst/>
                    <a:ea typeface="Times New Roman" panose="02020603050405020304" pitchFamily="18" charset="0"/>
                    <a:cs typeface="New York"/>
                  </a:rPr>
                  <a:t>Analize calitative</a:t>
                </a:r>
                <a:r>
                  <a:rPr lang="en-US" sz="1400" dirty="0">
                    <a:effectLst/>
                    <a:ea typeface="Times New Roman" panose="02020603050405020304" pitchFamily="18" charset="0"/>
                    <a:cs typeface="New York"/>
                  </a:rPr>
                  <a:t>: Brainstorming, </a:t>
                </a:r>
                <a:r>
                  <a:rPr lang="ro-RO" sz="1400" dirty="0">
                    <a:effectLst/>
                    <a:ea typeface="Times New Roman" panose="02020603050405020304" pitchFamily="18" charset="0"/>
                    <a:cs typeface="New York"/>
                  </a:rPr>
                  <a:t>Tehnici </a:t>
                </a:r>
                <a:r>
                  <a:rPr lang="en-US" sz="1400" dirty="0">
                    <a:effectLst/>
                    <a:ea typeface="Times New Roman" panose="02020603050405020304" pitchFamily="18" charset="0"/>
                    <a:cs typeface="New York"/>
                  </a:rPr>
                  <a:t>Delphi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sz="1400" dirty="0">
                    <a:effectLst/>
                    <a:ea typeface="Times New Roman" panose="02020603050405020304" pitchFamily="18" charset="0"/>
                    <a:cs typeface="New York"/>
                  </a:rPr>
                  <a:t>Analize semi calitative</a:t>
                </a:r>
                <a:r>
                  <a:rPr lang="en-US" sz="1400" dirty="0">
                    <a:effectLst/>
                    <a:ea typeface="Times New Roman" panose="02020603050405020304" pitchFamily="18" charset="0"/>
                    <a:cs typeface="New York"/>
                  </a:rPr>
                  <a:t>: Risk-Level Matrix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sz="1400" dirty="0">
                    <a:effectLst/>
                    <a:ea typeface="Times New Roman" panose="02020603050405020304" pitchFamily="18" charset="0"/>
                    <a:cs typeface="New York"/>
                  </a:rPr>
                  <a:t>Analize cantitative</a:t>
                </a:r>
                <a:r>
                  <a:rPr lang="en-US" sz="1400" dirty="0">
                    <a:effectLst/>
                    <a:ea typeface="Times New Roman" panose="02020603050405020304" pitchFamily="18" charset="0"/>
                    <a:cs typeface="New York"/>
                  </a:rPr>
                  <a:t>: </a:t>
                </a:r>
                <a:r>
                  <a:rPr lang="ro-RO" sz="1400" dirty="0">
                    <a:effectLst/>
                    <a:ea typeface="Times New Roman" panose="02020603050405020304" pitchFamily="18" charset="0"/>
                    <a:cs typeface="New York"/>
                  </a:rPr>
                  <a:t>Analiza de sensibilitate</a:t>
                </a:r>
                <a:r>
                  <a:rPr lang="en-US" sz="1400" dirty="0">
                    <a:effectLst/>
                    <a:ea typeface="Times New Roman" panose="02020603050405020304" pitchFamily="18" charset="0"/>
                    <a:cs typeface="New York"/>
                  </a:rPr>
                  <a:t>, </a:t>
                </a:r>
                <a:r>
                  <a:rPr lang="ro-RO" sz="1400" dirty="0">
                    <a:effectLst/>
                    <a:ea typeface="Times New Roman" panose="02020603050405020304" pitchFamily="18" charset="0"/>
                    <a:cs typeface="New York"/>
                  </a:rPr>
                  <a:t>Distributii de probabilitate</a:t>
                </a:r>
                <a:r>
                  <a:rPr lang="en-US" sz="1400" dirty="0">
                    <a:effectLst/>
                    <a:ea typeface="Times New Roman" panose="02020603050405020304" pitchFamily="18" charset="0"/>
                    <a:cs typeface="New York"/>
                  </a:rPr>
                  <a:t>.</a:t>
                </a:r>
              </a:p>
            </p:txBody>
          </p:sp>
          <p:sp>
            <p:nvSpPr>
              <p:cNvPr id="14" name="AutoShape 82"/>
              <p:cNvSpPr>
                <a:spLocks noChangeArrowheads="1"/>
              </p:cNvSpPr>
              <p:nvPr/>
            </p:nvSpPr>
            <p:spPr bwMode="auto">
              <a:xfrm>
                <a:off x="1665374" y="960120"/>
                <a:ext cx="1876425" cy="254000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Slaba experiență a personalului</a:t>
                </a:r>
                <a:endParaRPr lang="en-US" sz="14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3905181" y="950548"/>
                <a:ext cx="695393" cy="3052913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1440" tIns="2520" rIns="1440" bIns="2520" anchor="t" anchorCtr="0" upright="1">
                <a:no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GB" sz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 </a:t>
                </a:r>
                <a:endParaRPr lang="en-US" sz="12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  <a:p>
                <a:pPr algn="ctr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GB" sz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 </a:t>
                </a:r>
                <a:endParaRPr lang="en-US" sz="12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  <a:p>
                <a:pPr algn="ctr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GB" sz="9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 </a:t>
                </a:r>
                <a:endParaRPr lang="en-US" sz="12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  <a:p>
                <a:pPr algn="ctr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ro-RO" sz="1600" dirty="0">
                    <a:ea typeface="Times New Roman" panose="02020603050405020304" pitchFamily="18" charset="0"/>
                    <a:cs typeface="New York"/>
                  </a:rPr>
                  <a:t>C</a:t>
                </a:r>
                <a:r>
                  <a:rPr lang="ro-RO" sz="1600" dirty="0">
                    <a:effectLst/>
                    <a:ea typeface="Times New Roman" panose="02020603050405020304" pitchFamily="18" charset="0"/>
                    <a:cs typeface="New York"/>
                  </a:rPr>
                  <a:t>are activitate sau activități sunt afectate</a:t>
                </a:r>
                <a:r>
                  <a:rPr lang="en-GB" sz="1600" dirty="0">
                    <a:effectLst/>
                    <a:ea typeface="Times New Roman" panose="02020603050405020304" pitchFamily="18" charset="0"/>
                    <a:cs typeface="New York"/>
                  </a:rPr>
                  <a:t>?</a:t>
                </a:r>
                <a:endParaRPr lang="en-US" sz="1600" dirty="0">
                  <a:effectLst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16" name="AutoShape 98"/>
              <p:cNvSpPr>
                <a:spLocks noChangeArrowheads="1"/>
              </p:cNvSpPr>
              <p:nvPr/>
            </p:nvSpPr>
            <p:spPr bwMode="auto">
              <a:xfrm>
                <a:off x="1" y="885040"/>
                <a:ext cx="1619884" cy="364006"/>
              </a:xfrm>
              <a:prstGeom prst="homePlate">
                <a:avLst>
                  <a:gd name="adj" fmla="val 118737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5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Angajarea de personal fară experientă </a:t>
                </a:r>
                <a:endParaRPr lang="en-US" sz="15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FR" sz="1200" dirty="0">
                    <a:effectLst/>
                    <a:latin typeface="New York"/>
                    <a:ea typeface="Times New Roman" panose="02020603050405020304" pitchFamily="18" charset="0"/>
                    <a:cs typeface="New York"/>
                  </a:rPr>
                  <a:t> </a:t>
                </a:r>
                <a:endParaRPr lang="en-US" sz="12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17" name="AutoShape 101"/>
              <p:cNvSpPr>
                <a:spLocks noChangeArrowheads="1"/>
              </p:cNvSpPr>
              <p:nvPr/>
            </p:nvSpPr>
            <p:spPr bwMode="auto">
              <a:xfrm>
                <a:off x="3563209" y="945515"/>
                <a:ext cx="251871" cy="321945"/>
              </a:xfrm>
              <a:prstGeom prst="rightArrow">
                <a:avLst>
                  <a:gd name="adj1" fmla="val 50000"/>
                  <a:gd name="adj2" fmla="val 25099"/>
                </a:avLst>
              </a:prstGeom>
              <a:solidFill>
                <a:schemeClr val="bg1">
                  <a:lumMod val="85000"/>
                  <a:lumOff val="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AutoShape 102"/>
              <p:cNvSpPr>
                <a:spLocks noChangeArrowheads="1"/>
              </p:cNvSpPr>
              <p:nvPr/>
            </p:nvSpPr>
            <p:spPr bwMode="auto">
              <a:xfrm>
                <a:off x="1685058" y="1313327"/>
                <a:ext cx="1856740" cy="246380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Modificarea echipei de proiect</a:t>
                </a:r>
                <a:endParaRPr lang="en-US" sz="14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19" name="AutoShape 103"/>
              <p:cNvSpPr>
                <a:spLocks noChangeArrowheads="1"/>
              </p:cNvSpPr>
              <p:nvPr/>
            </p:nvSpPr>
            <p:spPr bwMode="auto">
              <a:xfrm>
                <a:off x="0" y="1308559"/>
                <a:ext cx="1619885" cy="300990"/>
              </a:xfrm>
              <a:prstGeom prst="homePlate">
                <a:avLst>
                  <a:gd name="adj" fmla="val 119989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Demisia unui membru al echipei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utoShape 104"/>
              <p:cNvSpPr>
                <a:spLocks noChangeArrowheads="1"/>
              </p:cNvSpPr>
              <p:nvPr/>
            </p:nvSpPr>
            <p:spPr bwMode="auto">
              <a:xfrm>
                <a:off x="3563209" y="1322314"/>
                <a:ext cx="256316" cy="321945"/>
              </a:xfrm>
              <a:prstGeom prst="rightArrow">
                <a:avLst>
                  <a:gd name="adj1" fmla="val 50000"/>
                  <a:gd name="adj2" fmla="val 26874"/>
                </a:avLst>
              </a:prstGeom>
              <a:solidFill>
                <a:schemeClr val="bg1">
                  <a:lumMod val="85000"/>
                  <a:lumOff val="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AutoShape 105"/>
              <p:cNvSpPr>
                <a:spLocks noChangeArrowheads="1"/>
              </p:cNvSpPr>
              <p:nvPr/>
            </p:nvSpPr>
            <p:spPr bwMode="auto">
              <a:xfrm>
                <a:off x="1693314" y="1605037"/>
                <a:ext cx="1848485" cy="598170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Slaba experiență a managerului de proiect in relație cu echipa proiectului  si cu persoanele responsabile din compania tintă</a:t>
                </a:r>
                <a:endParaRPr lang="en-US" sz="14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23" name="AutoShape 106"/>
              <p:cNvSpPr>
                <a:spLocks noChangeArrowheads="1"/>
              </p:cNvSpPr>
              <p:nvPr/>
            </p:nvSpPr>
            <p:spPr bwMode="auto">
              <a:xfrm>
                <a:off x="0" y="1690952"/>
                <a:ext cx="1630094" cy="363665"/>
              </a:xfrm>
              <a:prstGeom prst="homePlate">
                <a:avLst>
                  <a:gd name="adj" fmla="val 120296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ctr" anchorCtr="0" upright="1">
                <a:noAutofit/>
              </a:bodyPr>
              <a:lstStyle/>
              <a:p>
                <a:pPr algn="ctr"/>
                <a:r>
                  <a:rPr lang="ro-RO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Slaba experiență a managerului 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AutoShape 107"/>
              <p:cNvSpPr>
                <a:spLocks noChangeArrowheads="1"/>
              </p:cNvSpPr>
              <p:nvPr/>
            </p:nvSpPr>
            <p:spPr bwMode="auto">
              <a:xfrm>
                <a:off x="3563209" y="1820937"/>
                <a:ext cx="256316" cy="321945"/>
              </a:xfrm>
              <a:prstGeom prst="rightArrow">
                <a:avLst>
                  <a:gd name="adj1" fmla="val 50000"/>
                  <a:gd name="adj2" fmla="val 26874"/>
                </a:avLst>
              </a:prstGeom>
              <a:solidFill>
                <a:schemeClr val="bg1">
                  <a:lumMod val="85000"/>
                  <a:lumOff val="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AutoShape 108"/>
              <p:cNvSpPr>
                <a:spLocks noChangeArrowheads="1"/>
              </p:cNvSpPr>
              <p:nvPr/>
            </p:nvSpPr>
            <p:spPr bwMode="auto">
              <a:xfrm>
                <a:off x="1693314" y="2276429"/>
                <a:ext cx="1848485" cy="459693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Riscul legat de metodologie sau de dezvoltarea de tehnologiii</a:t>
                </a:r>
                <a:endParaRPr lang="en-US" sz="14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26" name="AutoShape 109"/>
              <p:cNvSpPr>
                <a:spLocks noChangeArrowheads="1"/>
              </p:cNvSpPr>
              <p:nvPr/>
            </p:nvSpPr>
            <p:spPr bwMode="auto">
              <a:xfrm>
                <a:off x="0" y="2136020"/>
                <a:ext cx="1630094" cy="565225"/>
              </a:xfrm>
              <a:prstGeom prst="homePlate">
                <a:avLst>
                  <a:gd name="adj" fmla="val 65127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ctr" anchorCtr="0" upright="1">
                <a:noAutofit/>
              </a:bodyPr>
              <a:lstStyle/>
              <a:p>
                <a:pPr algn="ctr"/>
                <a:r>
                  <a:rPr lang="ro-RO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Capacitatea infrastructurii de a sprijini rezultatele activităților proiectului</a:t>
                </a:r>
              </a:p>
            </p:txBody>
          </p:sp>
          <p:sp>
            <p:nvSpPr>
              <p:cNvPr id="27" name="AutoShape 110"/>
              <p:cNvSpPr>
                <a:spLocks noChangeArrowheads="1"/>
              </p:cNvSpPr>
              <p:nvPr/>
            </p:nvSpPr>
            <p:spPr bwMode="auto">
              <a:xfrm>
                <a:off x="3563209" y="2261189"/>
                <a:ext cx="256316" cy="321945"/>
              </a:xfrm>
              <a:prstGeom prst="rightArrow">
                <a:avLst>
                  <a:gd name="adj1" fmla="val 50000"/>
                  <a:gd name="adj2" fmla="val 26874"/>
                </a:avLst>
              </a:prstGeom>
              <a:solidFill>
                <a:schemeClr val="bg1">
                  <a:lumMod val="85000"/>
                  <a:lumOff val="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AutoShape 111"/>
              <p:cNvSpPr>
                <a:spLocks noChangeArrowheads="1"/>
              </p:cNvSpPr>
              <p:nvPr/>
            </p:nvSpPr>
            <p:spPr bwMode="auto">
              <a:xfrm>
                <a:off x="1693314" y="2909573"/>
                <a:ext cx="1848484" cy="398246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Slabul interes al potentialilor utilizatori pentru rezultatele proiectului</a:t>
                </a:r>
                <a:endParaRPr lang="en-US" sz="14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29" name="AutoShape 112"/>
              <p:cNvSpPr>
                <a:spLocks noChangeArrowheads="1"/>
              </p:cNvSpPr>
              <p:nvPr/>
            </p:nvSpPr>
            <p:spPr bwMode="auto">
              <a:xfrm>
                <a:off x="1" y="2765428"/>
                <a:ext cx="1630093" cy="683895"/>
              </a:xfrm>
              <a:prstGeom prst="homePlate">
                <a:avLst>
                  <a:gd name="adj" fmla="val 52391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/>
                <a:r>
                  <a:rPr lang="ro-RO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Modificarea pieței competitive Modificarea structurii organizaționale a companiei și a statutului activităților </a:t>
                </a:r>
              </a:p>
              <a:p>
                <a:pPr algn="ctr">
                  <a:spcAft>
                    <a:spcPts val="0"/>
                  </a:spcAft>
                </a:pPr>
                <a:endParaRPr lang="en-US" sz="1400" dirty="0">
                  <a:effectLst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30" name="AutoShape 113"/>
              <p:cNvSpPr>
                <a:spLocks noChangeArrowheads="1"/>
              </p:cNvSpPr>
              <p:nvPr/>
            </p:nvSpPr>
            <p:spPr bwMode="auto">
              <a:xfrm>
                <a:off x="3570374" y="2884808"/>
                <a:ext cx="256136" cy="321945"/>
              </a:xfrm>
              <a:prstGeom prst="rightArrow">
                <a:avLst>
                  <a:gd name="adj1" fmla="val 50000"/>
                  <a:gd name="adj2" fmla="val 27909"/>
                </a:avLst>
              </a:prstGeom>
              <a:solidFill>
                <a:schemeClr val="bg1">
                  <a:lumMod val="85000"/>
                  <a:lumOff val="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AutoShape 114"/>
              <p:cNvSpPr>
                <a:spLocks noChangeArrowheads="1"/>
              </p:cNvSpPr>
              <p:nvPr/>
            </p:nvSpPr>
            <p:spPr bwMode="auto">
              <a:xfrm>
                <a:off x="1693314" y="3625267"/>
                <a:ext cx="1848484" cy="297180"/>
              </a:xfrm>
              <a:prstGeom prst="flowChartAlternateProcess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400" dirty="0">
                    <a:effectLst/>
                    <a:ea typeface="Times New Roman" panose="02020603050405020304" pitchFamily="18" charset="0"/>
                    <a:cs typeface="New York"/>
                  </a:rPr>
                  <a:t>Riscul de faliment al companiei țintă</a:t>
                </a:r>
                <a:endParaRPr lang="en-US" sz="1400" dirty="0">
                  <a:effectLst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32" name="AutoShape 115"/>
              <p:cNvSpPr>
                <a:spLocks noChangeArrowheads="1"/>
              </p:cNvSpPr>
              <p:nvPr/>
            </p:nvSpPr>
            <p:spPr bwMode="auto">
              <a:xfrm>
                <a:off x="0" y="3507157"/>
                <a:ext cx="1630094" cy="546735"/>
              </a:xfrm>
              <a:prstGeom prst="homePlate">
                <a:avLst>
                  <a:gd name="adj" fmla="val 66812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/>
                <a:r>
                  <a:rPr lang="ro-RO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Piață competitivă activități de context politic și economic național și internațional</a:t>
                </a:r>
              </a:p>
            </p:txBody>
          </p:sp>
          <p:sp>
            <p:nvSpPr>
              <p:cNvPr id="33" name="AutoShape 116"/>
              <p:cNvSpPr>
                <a:spLocks noChangeArrowheads="1"/>
              </p:cNvSpPr>
              <p:nvPr/>
            </p:nvSpPr>
            <p:spPr bwMode="auto">
              <a:xfrm>
                <a:off x="3563209" y="3600502"/>
                <a:ext cx="284891" cy="321945"/>
              </a:xfrm>
              <a:prstGeom prst="rightArrow">
                <a:avLst>
                  <a:gd name="adj1" fmla="val 50000"/>
                  <a:gd name="adj2" fmla="val 29882"/>
                </a:avLst>
              </a:prstGeom>
              <a:solidFill>
                <a:schemeClr val="bg1">
                  <a:lumMod val="85000"/>
                  <a:lumOff val="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41829" y="716895"/>
                <a:ext cx="1292225" cy="210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FACTOR</a:t>
                </a:r>
                <a:r>
                  <a:rPr lang="ro-RO" sz="1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 DECLANSATOR</a:t>
                </a:r>
                <a:endParaRPr lang="en-US" sz="14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1775883" y="720889"/>
                <a:ext cx="1463675" cy="212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DESCRIEREA RISCULUI</a:t>
                </a:r>
                <a:endParaRPr lang="en-US" sz="14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3296640" y="730661"/>
                <a:ext cx="1367155" cy="287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ACTIVITATE AFECTATĂ</a:t>
                </a:r>
                <a:endParaRPr lang="en-US" sz="14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250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7C28F545-B4E0-4305-9CFD-456AFF2140D0}" type="datetime1">
              <a:rPr lang="en-US" b="1" smtClean="0">
                <a:solidFill>
                  <a:srgbClr val="002060"/>
                </a:solidFill>
              </a:rPr>
              <a:t>12/3/23</a:t>
            </a:fld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355816" y="-108787"/>
            <a:ext cx="8788184" cy="1109068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2. </a:t>
            </a:r>
            <a:r>
              <a:rPr lang="ro-RO" sz="3200" dirty="0">
                <a:solidFill>
                  <a:schemeClr val="tx1"/>
                </a:solidFill>
              </a:rPr>
              <a:t>Procesul de Risc Management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2.3 </a:t>
            </a:r>
            <a:r>
              <a:rPr lang="ro-RO" sz="2400" dirty="0">
                <a:solidFill>
                  <a:schemeClr val="tx1"/>
                </a:solidFill>
              </a:rPr>
              <a:t>Raspunsul la risc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7" name="Canvas 150"/>
          <p:cNvGrpSpPr/>
          <p:nvPr/>
        </p:nvGrpSpPr>
        <p:grpSpPr>
          <a:xfrm>
            <a:off x="328254" y="1109068"/>
            <a:ext cx="8815746" cy="5247283"/>
            <a:chOff x="0" y="0"/>
            <a:chExt cx="4626610" cy="4559300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4626610" cy="4559300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100000"/>
                  <a:lumOff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153"/>
            <p:cNvSpPr>
              <a:spLocks noChangeArrowheads="1"/>
            </p:cNvSpPr>
            <p:nvPr/>
          </p:nvSpPr>
          <p:spPr bwMode="auto">
            <a:xfrm>
              <a:off x="118110" y="23609"/>
              <a:ext cx="4370070" cy="629806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marL="342900" lvl="0" indent="-342900" algn="just">
                <a:spcAft>
                  <a:spcPts val="0"/>
                </a:spcAft>
                <a:buFont typeface="Symbol" panose="05050102010706020507" pitchFamily="18" charset="2"/>
                <a:buChar char=""/>
                <a:tabLst>
                  <a:tab pos="180340" algn="l"/>
                </a:tabLst>
              </a:pPr>
              <a:r>
                <a:rPr lang="ro-RO" sz="1400" dirty="0">
                  <a:effectLst/>
                  <a:ea typeface="Times New Roman" panose="02020603050405020304" pitchFamily="18" charset="0"/>
                  <a:cs typeface="New York"/>
                </a:rPr>
                <a:t>Evitarea riscului </a:t>
              </a:r>
              <a:r>
                <a:rPr lang="en-US" sz="1400" dirty="0">
                  <a:effectLst/>
                  <a:ea typeface="Times New Roman" panose="02020603050405020304" pitchFamily="18" charset="0"/>
                  <a:cs typeface="New York"/>
                </a:rPr>
                <a:t>/ </a:t>
              </a:r>
              <a:r>
                <a:rPr lang="ro-RO" sz="1400" dirty="0">
                  <a:effectLst/>
                  <a:ea typeface="Times New Roman" panose="02020603050405020304" pitchFamily="18" charset="0"/>
                  <a:cs typeface="New York"/>
                </a:rPr>
                <a:t>prevenire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  <a:p>
              <a:pPr marL="342900" lvl="0" indent="-342900" algn="just">
                <a:spcAft>
                  <a:spcPts val="0"/>
                </a:spcAft>
                <a:buFont typeface="Symbol" panose="05050102010706020507" pitchFamily="18" charset="2"/>
                <a:buChar char=""/>
                <a:tabLst>
                  <a:tab pos="180340" algn="l"/>
                </a:tabLst>
              </a:pPr>
              <a:r>
                <a:rPr lang="ro-RO" sz="1400" dirty="0">
                  <a:effectLst/>
                  <a:ea typeface="Times New Roman" panose="02020603050405020304" pitchFamily="18" charset="0"/>
                  <a:cs typeface="New York"/>
                </a:rPr>
                <a:t>Minimizarea impactului la risc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41" name="AutoShape 155"/>
            <p:cNvSpPr>
              <a:spLocks noChangeArrowheads="1"/>
            </p:cNvSpPr>
            <p:nvPr/>
          </p:nvSpPr>
          <p:spPr bwMode="auto">
            <a:xfrm>
              <a:off x="116638" y="817661"/>
              <a:ext cx="1863148" cy="43688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o-RO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New York"/>
                </a:rPr>
                <a:t>Slaba experiență a personalului</a:t>
              </a:r>
              <a:endParaRPr lang="en-US" sz="1400" dirty="0">
                <a:latin typeface="New York"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42" name="AutoShape 158"/>
            <p:cNvSpPr>
              <a:spLocks noChangeArrowheads="1"/>
            </p:cNvSpPr>
            <p:nvPr/>
          </p:nvSpPr>
          <p:spPr bwMode="auto">
            <a:xfrm>
              <a:off x="2018665" y="870366"/>
              <a:ext cx="224155" cy="321945"/>
            </a:xfrm>
            <a:prstGeom prst="rightArrow">
              <a:avLst>
                <a:gd name="adj1" fmla="val 50000"/>
                <a:gd name="adj2" fmla="val 31805"/>
              </a:avLst>
            </a:prstGeom>
            <a:solidFill>
              <a:schemeClr val="bg1">
                <a:lumMod val="85000"/>
                <a:lumOff val="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3" name="AutoShape 159"/>
            <p:cNvSpPr>
              <a:spLocks noChangeArrowheads="1"/>
            </p:cNvSpPr>
            <p:nvPr/>
          </p:nvSpPr>
          <p:spPr bwMode="auto">
            <a:xfrm>
              <a:off x="121285" y="1294132"/>
              <a:ext cx="1858501" cy="43688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o-RO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New York"/>
                </a:rPr>
                <a:t>Modificarea echipei de proiect</a:t>
              </a:r>
              <a:endParaRPr lang="en-US" sz="1400" dirty="0">
                <a:latin typeface="New York"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44" name="AutoShape 161"/>
            <p:cNvSpPr>
              <a:spLocks noChangeArrowheads="1"/>
            </p:cNvSpPr>
            <p:nvPr/>
          </p:nvSpPr>
          <p:spPr bwMode="auto">
            <a:xfrm>
              <a:off x="2018665" y="1359323"/>
              <a:ext cx="224155" cy="321945"/>
            </a:xfrm>
            <a:prstGeom prst="rightArrow">
              <a:avLst>
                <a:gd name="adj1" fmla="val 50000"/>
                <a:gd name="adj2" fmla="val 31805"/>
              </a:avLst>
            </a:prstGeom>
            <a:solidFill>
              <a:schemeClr val="bg1">
                <a:lumMod val="85000"/>
                <a:lumOff val="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5" name="AutoShape 162"/>
            <p:cNvSpPr>
              <a:spLocks noChangeArrowheads="1"/>
            </p:cNvSpPr>
            <p:nvPr/>
          </p:nvSpPr>
          <p:spPr bwMode="auto">
            <a:xfrm>
              <a:off x="121284" y="1783175"/>
              <a:ext cx="1858501" cy="76200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o-RO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New York"/>
                </a:rPr>
                <a:t>Slaba experiență a managerului de proiect in relație cu echipa proiectului  si cu persoanele responsabile din compania tintă</a:t>
              </a:r>
              <a:endParaRPr lang="en-US" sz="1400" dirty="0">
                <a:latin typeface="New York"/>
                <a:ea typeface="Times New Roman" panose="02020603050405020304" pitchFamily="18" charset="0"/>
                <a:cs typeface="New York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en-GB" sz="1400" dirty="0">
                  <a:effectLst/>
                  <a:ea typeface="Times New Roman" panose="02020603050405020304" pitchFamily="18" charset="0"/>
                  <a:cs typeface="New York"/>
                </a:rPr>
                <a:t> 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46" name="AutoShape 164"/>
            <p:cNvSpPr>
              <a:spLocks noChangeArrowheads="1"/>
            </p:cNvSpPr>
            <p:nvPr/>
          </p:nvSpPr>
          <p:spPr bwMode="auto">
            <a:xfrm>
              <a:off x="2018665" y="1993770"/>
              <a:ext cx="224155" cy="321945"/>
            </a:xfrm>
            <a:prstGeom prst="rightArrow">
              <a:avLst>
                <a:gd name="adj1" fmla="val 50000"/>
                <a:gd name="adj2" fmla="val 31805"/>
              </a:avLst>
            </a:prstGeom>
            <a:solidFill>
              <a:schemeClr val="bg1">
                <a:lumMod val="85000"/>
                <a:lumOff val="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7" name="AutoShape 165"/>
            <p:cNvSpPr>
              <a:spLocks noChangeArrowheads="1"/>
            </p:cNvSpPr>
            <p:nvPr/>
          </p:nvSpPr>
          <p:spPr bwMode="auto">
            <a:xfrm>
              <a:off x="121284" y="2630601"/>
              <a:ext cx="1858500" cy="43688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o-RO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New York"/>
                </a:rPr>
                <a:t>Riscul legat de metodologie sau de dezvoltarea de tehnologiii</a:t>
              </a:r>
              <a:endParaRPr lang="en-US" sz="1400" dirty="0">
                <a:latin typeface="New York"/>
                <a:ea typeface="Times New Roman" panose="02020603050405020304" pitchFamily="18" charset="0"/>
                <a:cs typeface="New York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en-GB" sz="1400" dirty="0">
                  <a:effectLst/>
                  <a:ea typeface="Times New Roman" panose="02020603050405020304" pitchFamily="18" charset="0"/>
                  <a:cs typeface="New York"/>
                </a:rPr>
                <a:t> 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48" name="AutoShape 167"/>
            <p:cNvSpPr>
              <a:spLocks noChangeArrowheads="1"/>
            </p:cNvSpPr>
            <p:nvPr/>
          </p:nvSpPr>
          <p:spPr bwMode="auto">
            <a:xfrm>
              <a:off x="2018665" y="2663840"/>
              <a:ext cx="224155" cy="321945"/>
            </a:xfrm>
            <a:prstGeom prst="rightArrow">
              <a:avLst>
                <a:gd name="adj1" fmla="val 50000"/>
                <a:gd name="adj2" fmla="val 32890"/>
              </a:avLst>
            </a:prstGeom>
            <a:solidFill>
              <a:schemeClr val="bg1">
                <a:lumMod val="85000"/>
                <a:lumOff val="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9" name="AutoShape 168"/>
            <p:cNvSpPr>
              <a:spLocks noChangeArrowheads="1"/>
            </p:cNvSpPr>
            <p:nvPr/>
          </p:nvSpPr>
          <p:spPr bwMode="auto">
            <a:xfrm>
              <a:off x="121285" y="3238723"/>
              <a:ext cx="1858499" cy="43688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o-RO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New York"/>
                </a:rPr>
                <a:t>Slabul interes al potentialilor utilizatori pentru rezultatele proiectului</a:t>
              </a:r>
              <a:endParaRPr lang="en-US" sz="1400" dirty="0">
                <a:latin typeface="New York"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50" name="AutoShape 170"/>
            <p:cNvSpPr>
              <a:spLocks noChangeArrowheads="1"/>
            </p:cNvSpPr>
            <p:nvPr/>
          </p:nvSpPr>
          <p:spPr bwMode="auto">
            <a:xfrm>
              <a:off x="2018666" y="3306027"/>
              <a:ext cx="255761" cy="321945"/>
            </a:xfrm>
            <a:prstGeom prst="rightArrow">
              <a:avLst>
                <a:gd name="adj1" fmla="val 50000"/>
                <a:gd name="adj2" fmla="val 32150"/>
              </a:avLst>
            </a:prstGeom>
            <a:solidFill>
              <a:schemeClr val="bg1">
                <a:lumMod val="85000"/>
                <a:lumOff val="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51" name="AutoShape 171"/>
            <p:cNvSpPr>
              <a:spLocks noChangeArrowheads="1"/>
            </p:cNvSpPr>
            <p:nvPr/>
          </p:nvSpPr>
          <p:spPr bwMode="auto">
            <a:xfrm>
              <a:off x="121285" y="4016236"/>
              <a:ext cx="1858499" cy="43688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o-RO" sz="1400" dirty="0">
                  <a:ea typeface="Times New Roman" panose="02020603050405020304" pitchFamily="18" charset="0"/>
                  <a:cs typeface="New York"/>
                </a:rPr>
                <a:t>Riscul de faliment al companiei țintă</a:t>
              </a:r>
              <a:endParaRPr lang="en-US" sz="1400" dirty="0">
                <a:ea typeface="Times New Roman" panose="02020603050405020304" pitchFamily="18" charset="0"/>
                <a:cs typeface="New York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en-GB" sz="1400" dirty="0">
                  <a:effectLst/>
                  <a:ea typeface="Times New Roman" panose="02020603050405020304" pitchFamily="18" charset="0"/>
                  <a:cs typeface="New York"/>
                </a:rPr>
                <a:t> 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52" name="AutoShape 173"/>
            <p:cNvSpPr>
              <a:spLocks noChangeArrowheads="1"/>
            </p:cNvSpPr>
            <p:nvPr/>
          </p:nvSpPr>
          <p:spPr bwMode="auto">
            <a:xfrm>
              <a:off x="2018665" y="4072751"/>
              <a:ext cx="255761" cy="321945"/>
            </a:xfrm>
            <a:prstGeom prst="rightArrow">
              <a:avLst>
                <a:gd name="adj1" fmla="val 50000"/>
                <a:gd name="adj2" fmla="val 31805"/>
              </a:avLst>
            </a:prstGeom>
            <a:solidFill>
              <a:schemeClr val="bg1">
                <a:lumMod val="85000"/>
                <a:lumOff val="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3" name="Text Box 175"/>
            <p:cNvSpPr txBox="1">
              <a:spLocks noChangeArrowheads="1"/>
            </p:cNvSpPr>
            <p:nvPr/>
          </p:nvSpPr>
          <p:spPr bwMode="auto">
            <a:xfrm>
              <a:off x="222250" y="599024"/>
              <a:ext cx="1463675" cy="21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o-RO" sz="1400" b="1" dirty="0">
                  <a:effectLst/>
                  <a:ea typeface="Times New Roman" panose="02020603050405020304" pitchFamily="18" charset="0"/>
                  <a:cs typeface="New York"/>
                </a:rPr>
                <a:t>DESCRIEREA RISCULUI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54" name="Text Box 176"/>
            <p:cNvSpPr txBox="1">
              <a:spLocks noChangeArrowheads="1"/>
            </p:cNvSpPr>
            <p:nvPr/>
          </p:nvSpPr>
          <p:spPr bwMode="auto">
            <a:xfrm>
              <a:off x="2536190" y="581666"/>
              <a:ext cx="1760855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o-RO" sz="1400" b="1" dirty="0">
                  <a:effectLst/>
                  <a:ea typeface="Times New Roman" panose="02020603050405020304" pitchFamily="18" charset="0"/>
                  <a:cs typeface="New York"/>
                </a:rPr>
                <a:t>STRATEGIA PROPUSĂ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55" name="AutoShape 177"/>
            <p:cNvSpPr>
              <a:spLocks noChangeArrowheads="1"/>
            </p:cNvSpPr>
            <p:nvPr/>
          </p:nvSpPr>
          <p:spPr bwMode="auto">
            <a:xfrm>
              <a:off x="2281699" y="788035"/>
              <a:ext cx="2239501" cy="43688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just">
                <a:spcBef>
                  <a:spcPts val="300"/>
                </a:spcBef>
                <a:spcAft>
                  <a:spcPts val="0"/>
                </a:spcAft>
              </a:pPr>
              <a:r>
                <a:rPr lang="ro-RO" sz="1400" dirty="0">
                  <a:effectLst/>
                  <a:ea typeface="Times New Roman" panose="02020603050405020304" pitchFamily="18" charset="0"/>
                  <a:cs typeface="New York"/>
                </a:rPr>
                <a:t>Echipa de proiect trebuie să aibă competențe necesare pentru implementarea activităților proiectului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56" name="AutoShape 178"/>
            <p:cNvSpPr>
              <a:spLocks noChangeArrowheads="1"/>
            </p:cNvSpPr>
            <p:nvPr/>
          </p:nvSpPr>
          <p:spPr bwMode="auto">
            <a:xfrm>
              <a:off x="2281699" y="1256465"/>
              <a:ext cx="2239501" cy="46300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ro-RO" sz="1400" dirty="0">
                  <a:effectLst/>
                  <a:ea typeface="Times New Roman" panose="02020603050405020304" pitchFamily="18" charset="0"/>
                  <a:cs typeface="New York"/>
                </a:rPr>
                <a:t>Competentele echipei de proiect trebuie sa fie complementare dacă un membru al echipei pleacă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57" name="AutoShape 179"/>
            <p:cNvSpPr>
              <a:spLocks noChangeArrowheads="1"/>
            </p:cNvSpPr>
            <p:nvPr/>
          </p:nvSpPr>
          <p:spPr bwMode="auto">
            <a:xfrm>
              <a:off x="2281699" y="1762012"/>
              <a:ext cx="2239501" cy="685165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ro-RO" sz="1400" dirty="0">
                  <a:effectLst/>
                  <a:ea typeface="Times New Roman" panose="02020603050405020304" pitchFamily="18" charset="0"/>
                  <a:cs typeface="New York"/>
                </a:rPr>
                <a:t>Este nevoie ca managerul de proiect să aibă experiență profesionala ca manager de proiect sau experiență in monitorizare coordonare de activități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58" name="AutoShape 180"/>
            <p:cNvSpPr>
              <a:spLocks noChangeArrowheads="1"/>
            </p:cNvSpPr>
            <p:nvPr/>
          </p:nvSpPr>
          <p:spPr bwMode="auto">
            <a:xfrm>
              <a:off x="2281699" y="2536424"/>
              <a:ext cx="2239502" cy="471805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ro-RO" sz="1400" dirty="0">
                  <a:effectLst/>
                  <a:ea typeface="Times New Roman" panose="02020603050405020304" pitchFamily="18" charset="0"/>
                  <a:cs typeface="New York"/>
                </a:rPr>
                <a:t>Vor fi achizitionate componente de infrastructură care pot duce la indeplinirea activităților proiectului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59" name="AutoShape 181"/>
            <p:cNvSpPr>
              <a:spLocks noChangeArrowheads="1"/>
            </p:cNvSpPr>
            <p:nvPr/>
          </p:nvSpPr>
          <p:spPr bwMode="auto">
            <a:xfrm>
              <a:off x="2313308" y="3043155"/>
              <a:ext cx="2207892" cy="890270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ro-RO" sz="1400" dirty="0">
                  <a:effectLst/>
                  <a:ea typeface="Times New Roman" panose="02020603050405020304" pitchFamily="18" charset="0"/>
                  <a:cs typeface="New York"/>
                </a:rPr>
                <a:t>Vor fi analizate beneficiile companiei tintă raportandu-ne la rezultatele proiectului este necesar sa fie discutat modalitatea in care rezultatele proiectului pot fi integrate in planul strategiic al companiei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  <p:sp>
          <p:nvSpPr>
            <p:cNvPr id="60" name="AutoShape 182"/>
            <p:cNvSpPr>
              <a:spLocks noChangeArrowheads="1"/>
            </p:cNvSpPr>
            <p:nvPr/>
          </p:nvSpPr>
          <p:spPr bwMode="auto">
            <a:xfrm>
              <a:off x="2313307" y="3972421"/>
              <a:ext cx="2207893" cy="476885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9440" tIns="9720" rIns="19440" bIns="9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ro-RO" sz="1400" dirty="0">
                  <a:effectLst/>
                  <a:ea typeface="Times New Roman" panose="02020603050405020304" pitchFamily="18" charset="0"/>
                  <a:cs typeface="New York"/>
                </a:rPr>
                <a:t>Va fi avută in vedere si altă companie la care pot fi implementate activitățile proiectului</a:t>
              </a:r>
              <a:r>
                <a:rPr lang="en-GB" sz="1400" dirty="0">
                  <a:effectLst/>
                  <a:ea typeface="Times New Roman" panose="02020603050405020304" pitchFamily="18" charset="0"/>
                  <a:cs typeface="New York"/>
                </a:rPr>
                <a:t>.</a:t>
              </a:r>
              <a:endParaRPr lang="en-US" sz="1400" dirty="0">
                <a:effectLst/>
                <a:ea typeface="Times New Roman" panose="02020603050405020304" pitchFamily="18" charset="0"/>
                <a:cs typeface="New Yor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95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7C28F545-B4E0-4305-9CFD-456AFF2140D0}" type="datetime1">
              <a:rPr lang="en-US" b="1" smtClean="0">
                <a:solidFill>
                  <a:srgbClr val="002060"/>
                </a:solidFill>
              </a:rPr>
              <a:t>12/3/23</a:t>
            </a:fld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F494FB39-2534-4F53-8812-206E7A2E3A28}" type="slidenum">
              <a:rPr lang="en-US" b="1" smtClean="0">
                <a:solidFill>
                  <a:srgbClr val="002060"/>
                </a:solidFill>
              </a:rPr>
              <a:t>15</a:t>
            </a:fld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0" y="96067"/>
            <a:ext cx="6945436" cy="1109068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2. </a:t>
            </a:r>
            <a:r>
              <a:rPr lang="ro-RO" sz="3200" dirty="0">
                <a:solidFill>
                  <a:schemeClr val="tx1"/>
                </a:solidFill>
              </a:rPr>
              <a:t>Procesul  de Risc Management 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2.4 </a:t>
            </a:r>
            <a:r>
              <a:rPr lang="ro-RO" sz="2400" dirty="0">
                <a:solidFill>
                  <a:schemeClr val="tx1"/>
                </a:solidFill>
              </a:rPr>
              <a:t>Monitorizarea riscului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5638800" y="862086"/>
            <a:ext cx="3505200" cy="81923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Risk Management Plan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74972"/>
              </p:ext>
            </p:extLst>
          </p:nvPr>
        </p:nvGraphicFramePr>
        <p:xfrm>
          <a:off x="25634" y="1676401"/>
          <a:ext cx="8991599" cy="508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5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0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200" noProof="0" dirty="0">
                          <a:effectLst/>
                        </a:rPr>
                        <a:t>Descrierea riscului</a:t>
                      </a:r>
                      <a:endParaRPr lang="ro-RO" sz="12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200" noProof="0" dirty="0">
                          <a:effectLst/>
                        </a:rPr>
                        <a:t>Factor</a:t>
                      </a:r>
                      <a:r>
                        <a:rPr lang="ro-RO" sz="1200" baseline="0" noProof="0" dirty="0">
                          <a:effectLst/>
                        </a:rPr>
                        <a:t> declanșator</a:t>
                      </a:r>
                      <a:endParaRPr lang="ro-RO" sz="12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200" noProof="0" dirty="0">
                          <a:effectLst/>
                        </a:rPr>
                        <a:t>Activitatea afectată</a:t>
                      </a:r>
                      <a:endParaRPr lang="ro-RO" sz="12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200" noProof="0" dirty="0">
                          <a:effectLst/>
                        </a:rPr>
                        <a:t>Responsabilitatea</a:t>
                      </a:r>
                      <a:endParaRPr lang="ro-RO" sz="12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200" noProof="0" dirty="0">
                          <a:effectLst/>
                        </a:rPr>
                        <a:t>Strategia propusă</a:t>
                      </a:r>
                      <a:endParaRPr lang="ro-RO" sz="12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Slaba experiență a personalului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 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o-RO" sz="1100" noProof="0" dirty="0">
                          <a:effectLst/>
                        </a:rPr>
                        <a:t>Hiring people without experience 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Will be indicated project activities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Who is responsible for that?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The project team has the competencies needed to implement the activities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Modificarea echipei de proiect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Resignation of a team member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Will be indicated project activities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In general project manager is responsible for that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Team members skills provide project activities development when a member leaves the team 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Slaba experienta a managerului de proiect in relatia cu echipa de proiect si cu persoanele responsabile din cadrul companiilor tinta.  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Poor experience of the project manager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Will be indicated project activities (coordinated of all project activities)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Project Manager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It is necessary that the project manager should be an experienced professional in project management or should have experience in monitoring and coordinating activities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 Riscuri datorate metodologiei abordate si a dezvoltarii tehnologice 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Ability of the infrastructure to support the results of project activities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Will be indicated project activities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Who is responsible for that?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Have been provided acquisitions for hardware components which ensure project activities development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9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 Slabul interes al potentialilor utilizatori ai produsului proiectului  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Modification of competitive market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Modification of company organizational structure and status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Will be indicated project activities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Who is responsible for that?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Have been analyzed with target company the benefits they expect from the purpose of project.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It is necessary to discuss the modality though which the project results fit into their strategic plans or in their work practices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39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Falimentul companiilor tinta 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Competitive market national and international political and economic  context 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Will be indicated project activities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Who is responsible for that?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It is targeted another company with which there were held preliminary talks in this regard.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1100" noProof="0" dirty="0">
                          <a:effectLst/>
                        </a:rPr>
                        <a:t> </a:t>
                      </a:r>
                      <a:endParaRPr lang="ro-RO" sz="1100" noProof="0" dirty="0">
                        <a:effectLst/>
                        <a:latin typeface="New York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3037" marR="303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89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orizontal Scroll 19"/>
          <p:cNvSpPr/>
          <p:nvPr/>
        </p:nvSpPr>
        <p:spPr>
          <a:xfrm>
            <a:off x="449826" y="520336"/>
            <a:ext cx="8686800" cy="620373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4 </a:t>
            </a:r>
            <a:r>
              <a:rPr lang="en-US" sz="3200" dirty="0" err="1">
                <a:solidFill>
                  <a:schemeClr val="tx1"/>
                </a:solidFill>
              </a:rPr>
              <a:t>Tehnici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pentru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Managementul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Riscului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2B05DB-6BD0-4173-9AE8-6B595C63AAD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19200"/>
          <a:ext cx="5069150" cy="5486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069150">
                  <a:extLst>
                    <a:ext uri="{9D8B030D-6E8A-4147-A177-3AD203B41FA5}">
                      <a16:colId xmlns:a16="http://schemas.microsoft.com/office/drawing/2014/main" val="2587229436"/>
                    </a:ext>
                  </a:extLst>
                </a:gridCol>
              </a:tblGrid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25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</a:t>
                      </a:r>
                      <a:r>
                        <a:rPr lang="en-US" sz="1800" spc="6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interviews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25545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</a:t>
                      </a:r>
                      <a:r>
                        <a:rPr lang="en-US" sz="1800" spc="2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meetings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377786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</a:t>
                      </a:r>
                      <a:r>
                        <a:rPr lang="en-US" sz="1800" spc="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practice</a:t>
                      </a:r>
                      <a:r>
                        <a:rPr lang="en-US" sz="1800" spc="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48944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r>
                        <a:rPr lang="en-US" sz="1800" spc="1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322345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Analogy</a:t>
                      </a:r>
                      <a:r>
                        <a:rPr lang="en-US" sz="1800" spc="2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16321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r>
                        <a:rPr lang="en-US" sz="1800" spc="-7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85205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Delphi</a:t>
                      </a:r>
                      <a:r>
                        <a:rPr lang="en-US" sz="1800" spc="8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77477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Brainstorming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70855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Crawford</a:t>
                      </a:r>
                      <a:r>
                        <a:rPr lang="en-US" sz="1800" spc="-12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slip</a:t>
                      </a:r>
                      <a:r>
                        <a:rPr lang="en-US" sz="1800" spc="-1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en-US" sz="1800" spc="-12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(CSM)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701845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SWOT</a:t>
                      </a:r>
                      <a:r>
                        <a:rPr lang="en-US" sz="1800" spc="14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33072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Checklists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889220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</a:t>
                      </a:r>
                      <a:r>
                        <a:rPr lang="en-US" sz="1800" spc="7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breakdown</a:t>
                      </a:r>
                      <a:r>
                        <a:rPr lang="en-US" sz="1800" spc="7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75578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registers/tables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0335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templates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921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Assumptions analysis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9910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analysis– Expected monetary value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06723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Estimating relationships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77972"/>
                  </a:ext>
                </a:extLst>
              </a:tr>
              <a:tr h="2675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analysis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930541"/>
                  </a:ext>
                </a:extLst>
              </a:tr>
              <a:tr h="535125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Program evaluation and review technique (PERT)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925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060020-0345-44D5-B938-2551195E01C6}"/>
              </a:ext>
            </a:extLst>
          </p:cNvPr>
          <p:cNvGraphicFramePr>
            <a:graphicFrameLocks noGrp="1"/>
          </p:cNvGraphicFramePr>
          <p:nvPr/>
        </p:nvGraphicFramePr>
        <p:xfrm>
          <a:off x="5407742" y="1167995"/>
          <a:ext cx="3733800" cy="57861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587229436"/>
                    </a:ext>
                  </a:extLst>
                </a:gridCol>
              </a:tblGrid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Other diagramming techniques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25545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Rating schemes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377786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Urgency assessment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48944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Futures thinking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322345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modeling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016321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analysis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85205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Monte Carlo simulations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77477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factors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70855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response matrix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701845"/>
                  </a:ext>
                </a:extLst>
              </a:tr>
              <a:tr h="834268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tracking</a:t>
                      </a:r>
                    </a:p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review and audits</a:t>
                      </a:r>
                    </a:p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33072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4925"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889220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4925" indent="0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75578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70335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921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9910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06723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77972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20675" indent="-28575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930541"/>
                  </a:ext>
                </a:extLst>
              </a:tr>
              <a:tr h="269763">
                <a:tc>
                  <a:txBody>
                    <a:bodyPr/>
                    <a:lstStyle/>
                    <a:p>
                      <a:pPr marL="34925" indent="0" algn="l" defTabSz="914400" rtl="0" eaLnBrk="1" latinLnBrk="0" hangingPunct="1">
                        <a:spcBef>
                          <a:spcPts val="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69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68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orizontal Scroll 19"/>
          <p:cNvSpPr/>
          <p:nvPr/>
        </p:nvSpPr>
        <p:spPr>
          <a:xfrm>
            <a:off x="381001" y="457200"/>
            <a:ext cx="8686800" cy="620373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3 </a:t>
            </a:r>
            <a:r>
              <a:rPr lang="ro-RO" sz="3200" dirty="0">
                <a:solidFill>
                  <a:schemeClr val="tx1"/>
                </a:solidFill>
              </a:rPr>
              <a:t>Concluzii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1" y="1600200"/>
            <a:ext cx="8686800" cy="4419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ro-RO" sz="2000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Managementul riscului în cadrul proiectelor este esențial pentru toate organizațiile care implementează orice fel de proiecte.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ro-RO" sz="2000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Multe proiecte eșuează deoarece în faza de inițiere </a:t>
            </a:r>
            <a:r>
              <a:rPr lang="en-US" sz="2000" dirty="0" err="1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deoarece</a:t>
            </a:r>
            <a:r>
              <a:rPr lang="en-US" sz="2000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 </a:t>
            </a:r>
            <a:r>
              <a:rPr lang="ro-RO" sz="2000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nu sunt identificate toate riscurile care au efect negativ în dezvoltarea și implementarea activităților proiectului.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ro-RO" sz="2000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Unele riscuri au </a:t>
            </a:r>
            <a:r>
              <a:rPr lang="ro-RO" sz="2000" b="1" u="sng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efect negativ</a:t>
            </a:r>
            <a:r>
              <a:rPr lang="ro-RO" sz="2000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, altele pot avea </a:t>
            </a:r>
            <a:r>
              <a:rPr lang="ro-RO" sz="2000" b="1" u="sng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efect pozitiv</a:t>
            </a:r>
            <a:r>
              <a:rPr lang="ro-RO" sz="2000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ro-RO" sz="2000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Managementul riscului trebuie integrat în managementul de proiect.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ro-RO" sz="2000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Trebuie dezvoltată o metodologie care identifică </a:t>
            </a:r>
            <a:r>
              <a:rPr lang="ro-RO" sz="2000" b="1" i="1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cele mai multe riscuri </a:t>
            </a:r>
            <a:r>
              <a:rPr lang="ro-RO" sz="2000" dirty="0">
                <a:latin typeface="Times" panose="02020603050405020304" pitchFamily="18" charset="0"/>
                <a:ea typeface="Times New Roman" panose="02020603050405020304" pitchFamily="18" charset="0"/>
                <a:cs typeface="New York"/>
              </a:rPr>
              <a:t>ce pot apărea în timpul dezvoltarii și implementării proiectului și care influențează în sens negativ rezultatele proiectului.</a:t>
            </a:r>
            <a:endParaRPr lang="ro-RO" dirty="0">
              <a:latin typeface="Times" panose="02020603050405020304" pitchFamily="18" charset="0"/>
              <a:ea typeface="Times New Roman" panose="02020603050405020304" pitchFamily="18" charset="0"/>
              <a:cs typeface="New York"/>
            </a:endParaRPr>
          </a:p>
          <a:p>
            <a:pPr algn="just">
              <a:spcAft>
                <a:spcPts val="0"/>
              </a:spcAft>
              <a:tabLst>
                <a:tab pos="215900" algn="l"/>
              </a:tabLst>
            </a:pPr>
            <a:endParaRPr lang="ro-RO" dirty="0">
              <a:solidFill>
                <a:srgbClr val="FF0000"/>
              </a:solidFill>
              <a:latin typeface="Times" panose="02020603050405020304" pitchFamily="18" charset="0"/>
              <a:ea typeface="Times New Roman" panose="02020603050405020304" pitchFamily="18" charset="0"/>
              <a:cs typeface="New York"/>
            </a:endParaRPr>
          </a:p>
        </p:txBody>
      </p:sp>
    </p:spTree>
    <p:extLst>
      <p:ext uri="{BB962C8B-B14F-4D97-AF65-F5344CB8AC3E}">
        <p14:creationId xmlns:p14="http://schemas.microsoft.com/office/powerpoint/2010/main" val="28431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15">
            <a:extLst>
              <a:ext uri="{FF2B5EF4-FFF2-40B4-BE49-F238E27FC236}">
                <a16:creationId xmlns:a16="http://schemas.microsoft.com/office/drawing/2014/main" id="{9440B27E-22D2-4B4A-BA78-D13EDD44726A}"/>
              </a:ext>
            </a:extLst>
          </p:cNvPr>
          <p:cNvSpPr/>
          <p:nvPr/>
        </p:nvSpPr>
        <p:spPr>
          <a:xfrm>
            <a:off x="243405" y="4117423"/>
            <a:ext cx="1959047" cy="108656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aracteristicile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proiectelor?</a:t>
            </a:r>
          </a:p>
        </p:txBody>
      </p:sp>
      <p:sp>
        <p:nvSpPr>
          <p:cNvPr id="8" name="Pentagon 16">
            <a:extLst>
              <a:ext uri="{FF2B5EF4-FFF2-40B4-BE49-F238E27FC236}">
                <a16:creationId xmlns:a16="http://schemas.microsoft.com/office/drawing/2014/main" id="{AC37ED6D-987B-4CB1-B817-5FE8F0E721C8}"/>
              </a:ext>
            </a:extLst>
          </p:cNvPr>
          <p:cNvSpPr/>
          <p:nvPr/>
        </p:nvSpPr>
        <p:spPr>
          <a:xfrm>
            <a:off x="231115" y="1305308"/>
            <a:ext cx="2263847" cy="79001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este un proiect?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2D67CB7-0CD5-4E15-A20E-D57EC9BF2756}"/>
              </a:ext>
            </a:extLst>
          </p:cNvPr>
          <p:cNvSpPr/>
          <p:nvPr/>
        </p:nvSpPr>
        <p:spPr>
          <a:xfrm>
            <a:off x="2286000" y="1219200"/>
            <a:ext cx="6725239" cy="81420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ansamblu de activități ce au un scop unic si masurabil.</a:t>
            </a:r>
            <a:endParaRPr lang="ro-RO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482106B-E236-4028-ABE2-EFEA6F06CEB8}"/>
              </a:ext>
            </a:extLst>
          </p:cNvPr>
          <p:cNvSpPr/>
          <p:nvPr/>
        </p:nvSpPr>
        <p:spPr>
          <a:xfrm>
            <a:off x="2138452" y="2826131"/>
            <a:ext cx="6872787" cy="361315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 de timp (o data de inceput si o data de sfarsit);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Localizare in spatiu;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scop unic;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buget;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Cateva faze (proiectare, planificare, executie, monitorizare, realizare);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Resurse (umane, material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etc.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1" u="sng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ansamblu de activitati ce implica un risc specific;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responsabil – lider sau manager de proiect,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set de responsabilitati pentru fiecare membru al echipei; </a:t>
            </a:r>
            <a:endParaRPr lang="ro-RO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o-RO" dirty="0"/>
          </a:p>
        </p:txBody>
      </p:sp>
      <p:sp>
        <p:nvSpPr>
          <p:cNvPr id="11" name="Horizontal Scroll 19">
            <a:extLst>
              <a:ext uri="{FF2B5EF4-FFF2-40B4-BE49-F238E27FC236}">
                <a16:creationId xmlns:a16="http://schemas.microsoft.com/office/drawing/2014/main" id="{2167D004-0D3F-4487-B541-BD56DA7AC49D}"/>
              </a:ext>
            </a:extLst>
          </p:cNvPr>
          <p:cNvSpPr/>
          <p:nvPr/>
        </p:nvSpPr>
        <p:spPr>
          <a:xfrm>
            <a:off x="4916" y="39611"/>
            <a:ext cx="8765428" cy="635108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1232171" y="4914508"/>
            <a:ext cx="1857080" cy="89637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este managementul riscului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Pentagon 16"/>
          <p:cNvSpPr/>
          <p:nvPr/>
        </p:nvSpPr>
        <p:spPr>
          <a:xfrm>
            <a:off x="303631" y="1393615"/>
            <a:ext cx="1857080" cy="89637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este managementul de proiect?</a:t>
            </a:r>
          </a:p>
        </p:txBody>
      </p:sp>
      <p:sp>
        <p:nvSpPr>
          <p:cNvPr id="18" name="Flowchart: Terminator 17"/>
          <p:cNvSpPr/>
          <p:nvPr/>
        </p:nvSpPr>
        <p:spPr>
          <a:xfrm>
            <a:off x="1981200" y="1371600"/>
            <a:ext cx="7050495" cy="98719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o 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unealtă de planificare, coordonare și conducere pentru un set complex de activități industriale, comerciale, de cercetare,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dezvoltare de proiecte etc.</a:t>
            </a:r>
          </a:p>
        </p:txBody>
      </p:sp>
      <p:sp>
        <p:nvSpPr>
          <p:cNvPr id="19" name="Flowchart: Terminator 18"/>
          <p:cNvSpPr/>
          <p:nvPr/>
        </p:nvSpPr>
        <p:spPr>
          <a:xfrm>
            <a:off x="2878936" y="3240030"/>
            <a:ext cx="6058490" cy="103970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ro-RO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efectul incertitudinii asupra obiectivului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o-RO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efect este deviatia de la ceea ce ne asteptam să obținem 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o-RO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pozitiv sau negativ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[ISO Guide 73:2009]</a:t>
            </a:r>
          </a:p>
        </p:txBody>
      </p:sp>
      <p:sp>
        <p:nvSpPr>
          <p:cNvPr id="20" name="Horizontal Scroll 19"/>
          <p:cNvSpPr/>
          <p:nvPr/>
        </p:nvSpPr>
        <p:spPr>
          <a:xfrm>
            <a:off x="4857" y="47785"/>
            <a:ext cx="8763000" cy="720614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1. </a:t>
            </a:r>
            <a:r>
              <a:rPr lang="ro-RO" sz="3200" dirty="0">
                <a:solidFill>
                  <a:schemeClr val="tx1"/>
                </a:solidFill>
              </a:rPr>
              <a:t>Introducere</a:t>
            </a:r>
          </a:p>
        </p:txBody>
      </p:sp>
      <p:sp>
        <p:nvSpPr>
          <p:cNvPr id="10" name="Pentagon 9"/>
          <p:cNvSpPr/>
          <p:nvPr/>
        </p:nvSpPr>
        <p:spPr>
          <a:xfrm>
            <a:off x="1021856" y="3311698"/>
            <a:ext cx="1857080" cy="89637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este RISCUL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2" name="Flowchart: Terminator 11"/>
          <p:cNvSpPr/>
          <p:nvPr/>
        </p:nvSpPr>
        <p:spPr>
          <a:xfrm>
            <a:off x="2916644" y="4842840"/>
            <a:ext cx="6058489" cy="1039708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ea typeface="Times New Roman" panose="02020603050405020304" pitchFamily="18" charset="0"/>
                <a:cs typeface="New York"/>
              </a:rPr>
              <a:t>“</a:t>
            </a:r>
            <a:r>
              <a:rPr lang="ro-RO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o unealtă de coordonare ce se concentrează pe identificarea și controlul posibilelor evenimente care pot cauza obiectivelor în sens negativ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[Caver 1985] </a:t>
            </a:r>
          </a:p>
        </p:txBody>
      </p:sp>
      <p:sp>
        <p:nvSpPr>
          <p:cNvPr id="3" name="Bent-Up Arrow 2"/>
          <p:cNvSpPr/>
          <p:nvPr/>
        </p:nvSpPr>
        <p:spPr>
          <a:xfrm rot="5400000">
            <a:off x="-701762" y="3301727"/>
            <a:ext cx="2983278" cy="95979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31D4D5-DAC5-4719-B15C-FDF69602747D}"/>
              </a:ext>
            </a:extLst>
          </p:cNvPr>
          <p:cNvSpPr/>
          <p:nvPr/>
        </p:nvSpPr>
        <p:spPr>
          <a:xfrm>
            <a:off x="0" y="129377"/>
            <a:ext cx="8458200" cy="3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" marR="68580" indent="152400">
              <a:lnSpc>
                <a:spcPct val="114000"/>
              </a:lnSpc>
              <a:spcBef>
                <a:spcPts val="725"/>
              </a:spcBef>
              <a:spcAft>
                <a:spcPts val="0"/>
              </a:spcAft>
            </a:pPr>
            <a:r>
              <a:rPr lang="ro-RO" b="1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Riscurile</a:t>
            </a:r>
            <a:r>
              <a:rPr lang="ro-RO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ro-RO" b="1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sursa riscurilor </a:t>
            </a:r>
            <a:r>
              <a:rPr lang="ro-RO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 fi împărțite în următoarele categorii: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208BA-E4B4-4425-8972-23A5E94AD25F}"/>
              </a:ext>
            </a:extLst>
          </p:cNvPr>
          <p:cNvSpPr txBox="1"/>
          <p:nvPr/>
        </p:nvSpPr>
        <p:spPr>
          <a:xfrm>
            <a:off x="53546" y="3179883"/>
            <a:ext cx="172211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Categorii de riscuri </a:t>
            </a:r>
            <a:r>
              <a:rPr lang="ro-RO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PMBOK</a:t>
            </a:r>
            <a:r>
              <a:rPr lang="ro-RO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o-RO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ro-RO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066B915-9DEF-4C02-8267-BD35D51C205E}"/>
              </a:ext>
            </a:extLst>
          </p:cNvPr>
          <p:cNvSpPr/>
          <p:nvPr/>
        </p:nvSpPr>
        <p:spPr>
          <a:xfrm>
            <a:off x="1099254" y="1213644"/>
            <a:ext cx="1066800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3CD1FCF0-E618-4EB0-AD3E-CF0D4DE7F7A1}"/>
              </a:ext>
            </a:extLst>
          </p:cNvPr>
          <p:cNvSpPr/>
          <p:nvPr/>
        </p:nvSpPr>
        <p:spPr>
          <a:xfrm>
            <a:off x="4461646" y="794820"/>
            <a:ext cx="3720120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Nepredictibile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B1BBD1A-80F8-4727-A1C3-640F47260DDA}"/>
              </a:ext>
            </a:extLst>
          </p:cNvPr>
          <p:cNvSpPr/>
          <p:nvPr/>
        </p:nvSpPr>
        <p:spPr>
          <a:xfrm>
            <a:off x="4461645" y="1498496"/>
            <a:ext cx="3720121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Predictibile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BEAD07E-AA1E-44E7-A7F6-0E7977638928}"/>
              </a:ext>
            </a:extLst>
          </p:cNvPr>
          <p:cNvSpPr/>
          <p:nvPr/>
        </p:nvSpPr>
        <p:spPr>
          <a:xfrm>
            <a:off x="4461645" y="2330351"/>
            <a:ext cx="3720122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Nontehnice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1D30D02-FC90-48B0-9155-2E2A030B5709}"/>
              </a:ext>
            </a:extLst>
          </p:cNvPr>
          <p:cNvCxnSpPr>
            <a:stCxn id="7" idx="0"/>
            <a:endCxn id="8" idx="1"/>
          </p:cNvCxnSpPr>
          <p:nvPr/>
        </p:nvCxnSpPr>
        <p:spPr>
          <a:xfrm rot="5400000" flipH="1" flipV="1">
            <a:off x="157398" y="2238027"/>
            <a:ext cx="1699065" cy="184648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641EA9-1AA0-4C91-B836-5149ABCFB6D4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2166054" y="1061994"/>
            <a:ext cx="2295592" cy="418824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EA77FBA-84DB-4513-B141-C430061241E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166054" y="1480818"/>
            <a:ext cx="2295591" cy="284852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F6B3AA28-D919-46E2-A12B-C62BC1AC764C}"/>
              </a:ext>
            </a:extLst>
          </p:cNvPr>
          <p:cNvSpPr/>
          <p:nvPr/>
        </p:nvSpPr>
        <p:spPr>
          <a:xfrm>
            <a:off x="2073712" y="2824557"/>
            <a:ext cx="1066800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F11639-2CB4-46D5-A574-37E01B145999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 flipV="1">
            <a:off x="1775665" y="3091731"/>
            <a:ext cx="298047" cy="549817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D64BEB9-D6C5-468E-900A-208F87FBB6B0}"/>
              </a:ext>
            </a:extLst>
          </p:cNvPr>
          <p:cNvSpPr/>
          <p:nvPr/>
        </p:nvSpPr>
        <p:spPr>
          <a:xfrm>
            <a:off x="4461644" y="3299068"/>
            <a:ext cx="3720122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Tehnice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91819FA-0536-4F11-822C-A1BCDCB62AE3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 flipV="1">
            <a:off x="3140512" y="2597525"/>
            <a:ext cx="1321133" cy="494206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1608BB7-DFE0-408B-92A5-E7B943F6ADB5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3140512" y="3091731"/>
            <a:ext cx="1321132" cy="474511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C00EB99D-0A9B-42DE-A77D-84017C4EA7CC}"/>
              </a:ext>
            </a:extLst>
          </p:cNvPr>
          <p:cNvSpPr/>
          <p:nvPr/>
        </p:nvSpPr>
        <p:spPr>
          <a:xfrm>
            <a:off x="1540312" y="5219313"/>
            <a:ext cx="1066800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14FAEA7-0B56-4FF9-A513-D13CF70EE545}"/>
              </a:ext>
            </a:extLst>
          </p:cNvPr>
          <p:cNvCxnSpPr>
            <a:cxnSpLocks/>
            <a:stCxn id="7" idx="2"/>
            <a:endCxn id="60" idx="1"/>
          </p:cNvCxnSpPr>
          <p:nvPr/>
        </p:nvCxnSpPr>
        <p:spPr>
          <a:xfrm rot="16200000" flipH="1">
            <a:off x="535822" y="4481997"/>
            <a:ext cx="1383274" cy="625706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F7830FE2-4D45-4FC6-BBAC-5D709D2DED30}"/>
              </a:ext>
            </a:extLst>
          </p:cNvPr>
          <p:cNvSpPr/>
          <p:nvPr/>
        </p:nvSpPr>
        <p:spPr>
          <a:xfrm>
            <a:off x="4572000" y="4419600"/>
            <a:ext cx="3720123" cy="159942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Contracte eșuate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Litigii privind patentele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Acțiuni guvernamentale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Schimbări privind licențele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Procese cu personalul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Procese cu consumatorii (clienții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543B461-A2EA-414C-8756-6F1BCAD62970}"/>
              </a:ext>
            </a:extLst>
          </p:cNvPr>
          <p:cNvCxnSpPr>
            <a:cxnSpLocks/>
            <a:stCxn id="60" idx="3"/>
            <a:endCxn id="92" idx="1"/>
          </p:cNvCxnSpPr>
          <p:nvPr/>
        </p:nvCxnSpPr>
        <p:spPr>
          <a:xfrm flipV="1">
            <a:off x="2607112" y="5219313"/>
            <a:ext cx="1964888" cy="267174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1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7C28F545-B4E0-4305-9CFD-456AFF2140D0}" type="datetime1">
              <a:rPr lang="en-US" b="1" smtClean="0">
                <a:solidFill>
                  <a:srgbClr val="002060"/>
                </a:solidFill>
              </a:rPr>
              <a:t>12/3/23</a:t>
            </a:fld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333144" y="496385"/>
            <a:ext cx="8763000" cy="720614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ro-RO" sz="3200" dirty="0">
                <a:solidFill>
                  <a:schemeClr val="tx1"/>
                </a:solidFill>
              </a:rPr>
              <a:t>Introducere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066B915-9DEF-4C02-8267-BD35D51C205E}"/>
              </a:ext>
            </a:extLst>
          </p:cNvPr>
          <p:cNvSpPr/>
          <p:nvPr/>
        </p:nvSpPr>
        <p:spPr>
          <a:xfrm>
            <a:off x="527958" y="3811324"/>
            <a:ext cx="1066800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3CD1FCF0-E618-4EB0-AD3E-CF0D4DE7F7A1}"/>
              </a:ext>
            </a:extLst>
          </p:cNvPr>
          <p:cNvSpPr/>
          <p:nvPr/>
        </p:nvSpPr>
        <p:spPr>
          <a:xfrm>
            <a:off x="2209800" y="2310546"/>
            <a:ext cx="1600200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Nepredictibile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B1BBD1A-80F8-4727-A1C3-640F47260DDA}"/>
              </a:ext>
            </a:extLst>
          </p:cNvPr>
          <p:cNvSpPr/>
          <p:nvPr/>
        </p:nvSpPr>
        <p:spPr>
          <a:xfrm>
            <a:off x="2246811" y="5528348"/>
            <a:ext cx="1600200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Predictibile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C641EA9-1AA0-4C91-B836-5149ABCFB6D4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1594758" y="2577720"/>
            <a:ext cx="615042" cy="1500778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EA77FBA-84DB-4513-B141-C430061241E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1594758" y="4078498"/>
            <a:ext cx="652053" cy="1717024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C664664-B88C-4608-9E69-C02C5FA8E7FB}"/>
              </a:ext>
            </a:extLst>
          </p:cNvPr>
          <p:cNvSpPr/>
          <p:nvPr/>
        </p:nvSpPr>
        <p:spPr>
          <a:xfrm>
            <a:off x="4425042" y="1394216"/>
            <a:ext cx="4642758" cy="274707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Zonarea sau accesarea site-ului a fost respinsă</a:t>
            </a:r>
            <a:endParaRPr lang="ro-RO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Schimbări neplanificate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Condiții meteo nefavorabile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Cutremure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Vandalism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Revoluții sociale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Catastrofe naturale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Tulburări politice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Colaps financiar neprevăzut</a:t>
            </a:r>
            <a:endParaRPr lang="ro-R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9ABF8BEA-034E-49D9-9483-6A92ED11DBFC}"/>
              </a:ext>
            </a:extLst>
          </p:cNvPr>
          <p:cNvSpPr/>
          <p:nvPr/>
        </p:nvSpPr>
        <p:spPr>
          <a:xfrm>
            <a:off x="4425042" y="4408469"/>
            <a:ext cx="4658812" cy="22971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Fluctuații pe piața financiară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Cereri de materii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Schimbări competitive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Inflație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pc="-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dificarea</a:t>
            </a: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valorilor taxelor pe produs sau serviciu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Siguranța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Reglementări privind </a:t>
            </a:r>
            <a:r>
              <a:rPr lang="ro-RO" spc="-1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sănatatea</a:t>
            </a:r>
            <a:endParaRPr lang="ro-RO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AA49BCA-DC70-4882-BAE3-B5F9051643E1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810000" y="2577720"/>
            <a:ext cx="615042" cy="190036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C3C8FCD-9613-4963-AE6D-1E7CDF501907}"/>
              </a:ext>
            </a:extLst>
          </p:cNvPr>
          <p:cNvCxnSpPr>
            <a:cxnSpLocks/>
            <a:stCxn id="22" idx="3"/>
            <a:endCxn id="44" idx="1"/>
          </p:cNvCxnSpPr>
          <p:nvPr/>
        </p:nvCxnSpPr>
        <p:spPr>
          <a:xfrm flipV="1">
            <a:off x="3847011" y="5557056"/>
            <a:ext cx="578031" cy="238466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0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BEAD07E-AA1E-44E7-A7F6-0E7977638928}"/>
              </a:ext>
            </a:extLst>
          </p:cNvPr>
          <p:cNvSpPr/>
          <p:nvPr/>
        </p:nvSpPr>
        <p:spPr>
          <a:xfrm>
            <a:off x="739086" y="898360"/>
            <a:ext cx="1600200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Nontehnice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9ABF8BEA-034E-49D9-9483-6A92ED11DBFC}"/>
              </a:ext>
            </a:extLst>
          </p:cNvPr>
          <p:cNvSpPr/>
          <p:nvPr/>
        </p:nvSpPr>
        <p:spPr>
          <a:xfrm>
            <a:off x="2644236" y="439458"/>
            <a:ext cx="3886050" cy="198489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Întârzieri ale procesului de achiziții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Întârzierea livrărilor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Schimbări la nivel de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Resurse umane puține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Slaba experiența a echipei de proiect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Integrarea greșelilor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 limitat la informații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F6B3AA28-D919-46E2-A12B-C62BC1AC764C}"/>
              </a:ext>
            </a:extLst>
          </p:cNvPr>
          <p:cNvSpPr/>
          <p:nvPr/>
        </p:nvSpPr>
        <p:spPr>
          <a:xfrm>
            <a:off x="205686" y="2117407"/>
            <a:ext cx="1066800" cy="106999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Riscuri Interne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F11639-2CB4-46D5-A574-37E01B145999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 flipH="1" flipV="1">
            <a:off x="739086" y="1165534"/>
            <a:ext cx="533400" cy="1486872"/>
          </a:xfrm>
          <a:prstGeom prst="bentConnector5">
            <a:avLst>
              <a:gd name="adj1" fmla="val -42857"/>
              <a:gd name="adj2" fmla="val 59006"/>
              <a:gd name="adj3" fmla="val 142857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D64BEB9-D6C5-468E-900A-208F87FBB6B0}"/>
              </a:ext>
            </a:extLst>
          </p:cNvPr>
          <p:cNvSpPr/>
          <p:nvPr/>
        </p:nvSpPr>
        <p:spPr>
          <a:xfrm>
            <a:off x="2186886" y="2742441"/>
            <a:ext cx="1600200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Tehnice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93B2ED1-6E93-4295-BFF5-534BF537F165}"/>
              </a:ext>
            </a:extLst>
          </p:cNvPr>
          <p:cNvSpPr/>
          <p:nvPr/>
        </p:nvSpPr>
        <p:spPr>
          <a:xfrm>
            <a:off x="5486400" y="2286000"/>
            <a:ext cx="3406086" cy="288721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Schimb</a:t>
            </a: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Schimbări privind cerințele de calitate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Limitări ale productivității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Schimbări în cererea operațională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Proiectare deficitară (imprecisă)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Schimbări de specificații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 improprie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Fiabilitate scăzută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5531E41-89FE-4973-B874-57D114D49F0A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1272486" y="2652406"/>
            <a:ext cx="914400" cy="357209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9B472A2-A4A9-43EF-8AD6-8DC8298E183C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2339286" y="1165534"/>
            <a:ext cx="304950" cy="266370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ACDCDA-FF59-4046-999B-3C7FDEAECD5D}"/>
              </a:ext>
            </a:extLst>
          </p:cNvPr>
          <p:cNvCxnSpPr>
            <a:cxnSpLocks/>
            <a:stCxn id="50" idx="3"/>
            <a:endCxn id="30" idx="1"/>
          </p:cNvCxnSpPr>
          <p:nvPr/>
        </p:nvCxnSpPr>
        <p:spPr>
          <a:xfrm>
            <a:off x="3787086" y="3009615"/>
            <a:ext cx="1699314" cy="719993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E06FD60E-B23D-4535-8E51-02437E7703EA}"/>
              </a:ext>
            </a:extLst>
          </p:cNvPr>
          <p:cNvSpPr/>
          <p:nvPr/>
        </p:nvSpPr>
        <p:spPr>
          <a:xfrm>
            <a:off x="3177486" y="3842819"/>
            <a:ext cx="1676007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Managementul proiectelor 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16F31E96-6C26-4851-807E-B50CB0A9E339}"/>
              </a:ext>
            </a:extLst>
          </p:cNvPr>
          <p:cNvSpPr/>
          <p:nvPr/>
        </p:nvSpPr>
        <p:spPr>
          <a:xfrm>
            <a:off x="4587261" y="5295674"/>
            <a:ext cx="4271008" cy="12521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Durate de timp estimate greșit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Planificare bugetară deficitară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Nealocare adecvată de resurse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Planificare neadecvată a proiectului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4056E19-5F31-4FAB-801E-AF9CD0BC47F0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 rot="16200000" flipH="1">
            <a:off x="3218223" y="3045552"/>
            <a:ext cx="566030" cy="1028504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07EA782-F29C-4BC6-BB8F-D54893ABC720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H="1">
            <a:off x="4587261" y="4109993"/>
            <a:ext cx="266232" cy="1811755"/>
          </a:xfrm>
          <a:prstGeom prst="bentConnector5">
            <a:avLst>
              <a:gd name="adj1" fmla="val -85865"/>
              <a:gd name="adj2" fmla="val 40095"/>
              <a:gd name="adj3" fmla="val 185865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5145C178-A1EB-4671-A4DF-EBB28B726881}"/>
              </a:ext>
            </a:extLst>
          </p:cNvPr>
          <p:cNvSpPr/>
          <p:nvPr/>
        </p:nvSpPr>
        <p:spPr>
          <a:xfrm>
            <a:off x="559867" y="3872104"/>
            <a:ext cx="1855227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natură organizațională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36A296A-7A7B-4550-9DF6-6CC78ABCDDCA}"/>
              </a:ext>
            </a:extLst>
          </p:cNvPr>
          <p:cNvCxnSpPr>
            <a:cxnSpLocks/>
            <a:stCxn id="50" idx="2"/>
            <a:endCxn id="69" idx="1"/>
          </p:cNvCxnSpPr>
          <p:nvPr/>
        </p:nvCxnSpPr>
        <p:spPr>
          <a:xfrm rot="5400000">
            <a:off x="1342183" y="2494474"/>
            <a:ext cx="862489" cy="2427119"/>
          </a:xfrm>
          <a:prstGeom prst="bentConnector4">
            <a:avLst>
              <a:gd name="adj1" fmla="val 34511"/>
              <a:gd name="adj2" fmla="val 109419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5420E0F1-9685-41A7-B7BE-7EB755E6410A}"/>
              </a:ext>
            </a:extLst>
          </p:cNvPr>
          <p:cNvSpPr/>
          <p:nvPr/>
        </p:nvSpPr>
        <p:spPr>
          <a:xfrm>
            <a:off x="508732" y="5091151"/>
            <a:ext cx="3659356" cy="138435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Infrastructura uzată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Structură organizațională neclară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intre resurse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Schimbări privind disponibilitatea finanțărilor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FD34D9F-1A50-47E9-A087-FA41F6D4B90F}"/>
              </a:ext>
            </a:extLst>
          </p:cNvPr>
          <p:cNvCxnSpPr>
            <a:cxnSpLocks/>
            <a:stCxn id="69" idx="3"/>
            <a:endCxn id="95" idx="0"/>
          </p:cNvCxnSpPr>
          <p:nvPr/>
        </p:nvCxnSpPr>
        <p:spPr>
          <a:xfrm flipH="1">
            <a:off x="2338410" y="4139278"/>
            <a:ext cx="76684" cy="951873"/>
          </a:xfrm>
          <a:prstGeom prst="bentConnector4">
            <a:avLst>
              <a:gd name="adj1" fmla="val -298107"/>
              <a:gd name="adj2" fmla="val 64034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20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BEAD07E-AA1E-44E7-A7F6-0E7977638928}"/>
              </a:ext>
            </a:extLst>
          </p:cNvPr>
          <p:cNvSpPr/>
          <p:nvPr/>
        </p:nvSpPr>
        <p:spPr>
          <a:xfrm>
            <a:off x="4350307" y="546340"/>
            <a:ext cx="4416499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Perspectivă pe termen scurt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F6B3AA28-D919-46E2-A12B-C62BC1AC764C}"/>
              </a:ext>
            </a:extLst>
          </p:cNvPr>
          <p:cNvSpPr/>
          <p:nvPr/>
        </p:nvSpPr>
        <p:spPr>
          <a:xfrm>
            <a:off x="228600" y="603835"/>
            <a:ext cx="3048000" cy="104318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 management din punct de vedere al perspectivei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F11639-2CB4-46D5-A574-37E01B145999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 flipV="1">
            <a:off x="3276600" y="813514"/>
            <a:ext cx="1073707" cy="311915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D64BEB9-D6C5-468E-900A-208F87FBB6B0}"/>
              </a:ext>
            </a:extLst>
          </p:cNvPr>
          <p:cNvSpPr/>
          <p:nvPr/>
        </p:nvSpPr>
        <p:spPr>
          <a:xfrm>
            <a:off x="4343400" y="1125429"/>
            <a:ext cx="4423406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Perspectivă pe termen lung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5531E41-89FE-4973-B874-57D114D49F0A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3276600" y="1125429"/>
            <a:ext cx="1066800" cy="267174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E06FD60E-B23D-4535-8E51-02437E7703EA}"/>
              </a:ext>
            </a:extLst>
          </p:cNvPr>
          <p:cNvSpPr/>
          <p:nvPr/>
        </p:nvSpPr>
        <p:spPr>
          <a:xfrm>
            <a:off x="7010400" y="2694511"/>
            <a:ext cx="1633467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A</a:t>
            </a:r>
            <a:endParaRPr lang="ro-RO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16F31E96-6C26-4851-807E-B50CB0A9E339}"/>
              </a:ext>
            </a:extLst>
          </p:cNvPr>
          <p:cNvSpPr/>
          <p:nvPr/>
        </p:nvSpPr>
        <p:spPr>
          <a:xfrm>
            <a:off x="259862" y="5278201"/>
            <a:ext cx="4213450" cy="97568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Aspecte tehnice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Parametrii de programare operațională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07EA782-F29C-4BC6-BB8F-D54893ABC720}"/>
              </a:ext>
            </a:extLst>
          </p:cNvPr>
          <p:cNvCxnSpPr>
            <a:cxnSpLocks/>
            <a:stCxn id="303" idx="3"/>
            <a:endCxn id="59" idx="1"/>
          </p:cNvCxnSpPr>
          <p:nvPr/>
        </p:nvCxnSpPr>
        <p:spPr>
          <a:xfrm>
            <a:off x="5943600" y="2657805"/>
            <a:ext cx="1066800" cy="303880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5145C178-A1EB-4671-A4DF-EBB28B726881}"/>
              </a:ext>
            </a:extLst>
          </p:cNvPr>
          <p:cNvSpPr/>
          <p:nvPr/>
        </p:nvSpPr>
        <p:spPr>
          <a:xfrm>
            <a:off x="259862" y="2076075"/>
            <a:ext cx="3252195" cy="115070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Concepte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A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Concept B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Concept C</a:t>
            </a:r>
            <a:endParaRPr lang="ro-RO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859ABC-2BB8-4C66-B21E-D7B9790B55E9}"/>
              </a:ext>
            </a:extLst>
          </p:cNvPr>
          <p:cNvSpPr/>
          <p:nvPr/>
        </p:nvSpPr>
        <p:spPr>
          <a:xfrm>
            <a:off x="304800" y="6572044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C28F545-B4E0-4305-9CFD-456AFF2140D0}" type="datetime1">
              <a:rPr lang="en-US" b="1">
                <a:solidFill>
                  <a:srgbClr val="002060"/>
                </a:solidFill>
              </a:rPr>
              <a:pPr/>
              <a:t>12/3/23</a:t>
            </a:fld>
            <a:endParaRPr lang="en-US" dirty="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FD34D9F-1A50-47E9-A087-FA41F6D4B90F}"/>
              </a:ext>
            </a:extLst>
          </p:cNvPr>
          <p:cNvCxnSpPr>
            <a:cxnSpLocks/>
            <a:stCxn id="69" idx="3"/>
            <a:endCxn id="303" idx="1"/>
          </p:cNvCxnSpPr>
          <p:nvPr/>
        </p:nvCxnSpPr>
        <p:spPr>
          <a:xfrm>
            <a:off x="3512057" y="2651429"/>
            <a:ext cx="297943" cy="6376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Diamond 302">
            <a:extLst>
              <a:ext uri="{FF2B5EF4-FFF2-40B4-BE49-F238E27FC236}">
                <a16:creationId xmlns:a16="http://schemas.microsoft.com/office/drawing/2014/main" id="{DA5E0AAE-72F3-460E-960A-3221852C9677}"/>
              </a:ext>
            </a:extLst>
          </p:cNvPr>
          <p:cNvSpPr/>
          <p:nvPr/>
        </p:nvSpPr>
        <p:spPr>
          <a:xfrm>
            <a:off x="3810000" y="2238705"/>
            <a:ext cx="2133600" cy="8382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Selectare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</a:t>
            </a:r>
          </a:p>
        </p:txBody>
      </p:sp>
      <p:sp>
        <p:nvSpPr>
          <p:cNvPr id="365" name="Flowchart: Process 364">
            <a:extLst>
              <a:ext uri="{FF2B5EF4-FFF2-40B4-BE49-F238E27FC236}">
                <a16:creationId xmlns:a16="http://schemas.microsoft.com/office/drawing/2014/main" id="{4DF243C3-9651-47BF-9326-E4B86356ED14}"/>
              </a:ext>
            </a:extLst>
          </p:cNvPr>
          <p:cNvSpPr/>
          <p:nvPr/>
        </p:nvSpPr>
        <p:spPr>
          <a:xfrm>
            <a:off x="393719" y="4552259"/>
            <a:ext cx="3793172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Perspectivă pe termen scurt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Flowchart: Process 365">
            <a:extLst>
              <a:ext uri="{FF2B5EF4-FFF2-40B4-BE49-F238E27FC236}">
                <a16:creationId xmlns:a16="http://schemas.microsoft.com/office/drawing/2014/main" id="{F3E54191-7356-4DE0-9DB4-BB9ECDD313D8}"/>
              </a:ext>
            </a:extLst>
          </p:cNvPr>
          <p:cNvSpPr/>
          <p:nvPr/>
        </p:nvSpPr>
        <p:spPr>
          <a:xfrm>
            <a:off x="4972741" y="4554429"/>
            <a:ext cx="3866459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Perspectivă pe termen lung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E4D8FC6A-0194-43C3-9D3E-EEFF1BF251BD}"/>
              </a:ext>
            </a:extLst>
          </p:cNvPr>
          <p:cNvCxnSpPr>
            <a:cxnSpLocks/>
            <a:stCxn id="303" idx="2"/>
            <a:endCxn id="365" idx="0"/>
          </p:cNvCxnSpPr>
          <p:nvPr/>
        </p:nvCxnSpPr>
        <p:spPr>
          <a:xfrm rot="5400000">
            <a:off x="2845876" y="2521335"/>
            <a:ext cx="1475354" cy="2586495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Flowchart: Process 377">
            <a:extLst>
              <a:ext uri="{FF2B5EF4-FFF2-40B4-BE49-F238E27FC236}">
                <a16:creationId xmlns:a16="http://schemas.microsoft.com/office/drawing/2014/main" id="{2CA76A6F-C90B-4BD7-84E8-155E3EA729BE}"/>
              </a:ext>
            </a:extLst>
          </p:cNvPr>
          <p:cNvSpPr/>
          <p:nvPr/>
        </p:nvSpPr>
        <p:spPr>
          <a:xfrm>
            <a:off x="5638800" y="5410200"/>
            <a:ext cx="2901715" cy="7116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Productivitate ridicată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 de performanță</a:t>
            </a:r>
          </a:p>
        </p:txBody>
      </p: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FEBCFE0B-E8B0-404B-971A-EB651898F625}"/>
              </a:ext>
            </a:extLst>
          </p:cNvPr>
          <p:cNvCxnSpPr>
            <a:cxnSpLocks/>
            <a:stCxn id="303" idx="2"/>
            <a:endCxn id="366" idx="0"/>
          </p:cNvCxnSpPr>
          <p:nvPr/>
        </p:nvCxnSpPr>
        <p:spPr>
          <a:xfrm rot="16200000" flipH="1">
            <a:off x="5152623" y="2801081"/>
            <a:ext cx="1477524" cy="2029171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6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F6B3AA28-D919-46E2-A12B-C62BC1AC764C}"/>
              </a:ext>
            </a:extLst>
          </p:cNvPr>
          <p:cNvSpPr/>
          <p:nvPr/>
        </p:nvSpPr>
        <p:spPr>
          <a:xfrm>
            <a:off x="203108" y="348350"/>
            <a:ext cx="3764792" cy="35718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Breakdown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Stucture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RBS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16F31E96-6C26-4851-807E-B50CB0A9E339}"/>
              </a:ext>
            </a:extLst>
          </p:cNvPr>
          <p:cNvSpPr/>
          <p:nvPr/>
        </p:nvSpPr>
        <p:spPr>
          <a:xfrm>
            <a:off x="1399344" y="2770791"/>
            <a:ext cx="1193464" cy="3546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Clienți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07EA782-F29C-4BC6-BB8F-D54893ABC720}"/>
              </a:ext>
            </a:extLst>
          </p:cNvPr>
          <p:cNvCxnSpPr>
            <a:cxnSpLocks/>
            <a:stCxn id="69" idx="2"/>
            <a:endCxn id="218" idx="0"/>
          </p:cNvCxnSpPr>
          <p:nvPr/>
        </p:nvCxnSpPr>
        <p:spPr>
          <a:xfrm rot="16200000" flipH="1">
            <a:off x="5310142" y="306139"/>
            <a:ext cx="537235" cy="2705423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5145C178-A1EB-4671-A4DF-EBB28B726881}"/>
              </a:ext>
            </a:extLst>
          </p:cNvPr>
          <p:cNvSpPr/>
          <p:nvPr/>
        </p:nvSpPr>
        <p:spPr>
          <a:xfrm>
            <a:off x="2516608" y="808382"/>
            <a:ext cx="3418880" cy="58185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 organizațională a riscurilor in proiecte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859ABC-2BB8-4C66-B21E-D7B9790B55E9}"/>
              </a:ext>
            </a:extLst>
          </p:cNvPr>
          <p:cNvSpPr/>
          <p:nvPr/>
        </p:nvSpPr>
        <p:spPr>
          <a:xfrm>
            <a:off x="304800" y="6572044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C28F545-B4E0-4305-9CFD-456AFF2140D0}" type="datetime1">
              <a:rPr lang="en-US" b="1">
                <a:solidFill>
                  <a:srgbClr val="002060"/>
                </a:solidFill>
              </a:rPr>
              <a:pPr/>
              <a:t>12/3/23</a:t>
            </a:fld>
            <a:endParaRPr lang="en-US" dirty="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FD34D9F-1A50-47E9-A087-FA41F6D4B90F}"/>
              </a:ext>
            </a:extLst>
          </p:cNvPr>
          <p:cNvCxnSpPr>
            <a:cxnSpLocks/>
            <a:stCxn id="69" idx="2"/>
            <a:endCxn id="217" idx="0"/>
          </p:cNvCxnSpPr>
          <p:nvPr/>
        </p:nvCxnSpPr>
        <p:spPr>
          <a:xfrm rot="5400000">
            <a:off x="3897741" y="1607293"/>
            <a:ext cx="545367" cy="111248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Flowchart: Process 364">
            <a:extLst>
              <a:ext uri="{FF2B5EF4-FFF2-40B4-BE49-F238E27FC236}">
                <a16:creationId xmlns:a16="http://schemas.microsoft.com/office/drawing/2014/main" id="{4DF243C3-9651-47BF-9326-E4B86356ED14}"/>
              </a:ext>
            </a:extLst>
          </p:cNvPr>
          <p:cNvSpPr/>
          <p:nvPr/>
        </p:nvSpPr>
        <p:spPr>
          <a:xfrm>
            <a:off x="241836" y="1927469"/>
            <a:ext cx="1977183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Organizație / HR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E4D8FC6A-0194-43C3-9D3E-EEFF1BF251BD}"/>
              </a:ext>
            </a:extLst>
          </p:cNvPr>
          <p:cNvCxnSpPr>
            <a:cxnSpLocks/>
            <a:stCxn id="69" idx="2"/>
            <a:endCxn id="365" idx="0"/>
          </p:cNvCxnSpPr>
          <p:nvPr/>
        </p:nvCxnSpPr>
        <p:spPr>
          <a:xfrm rot="5400000">
            <a:off x="2459621" y="161041"/>
            <a:ext cx="537235" cy="2995620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FEBCFE0B-E8B0-404B-971A-EB651898F625}"/>
              </a:ext>
            </a:extLst>
          </p:cNvPr>
          <p:cNvCxnSpPr>
            <a:cxnSpLocks/>
            <a:stCxn id="365" idx="2"/>
            <a:endCxn id="61" idx="1"/>
          </p:cNvCxnSpPr>
          <p:nvPr/>
        </p:nvCxnSpPr>
        <p:spPr>
          <a:xfrm rot="16200000" flipH="1">
            <a:off x="1071738" y="2620507"/>
            <a:ext cx="486297" cy="168916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lowchart: Process 216">
            <a:extLst>
              <a:ext uri="{FF2B5EF4-FFF2-40B4-BE49-F238E27FC236}">
                <a16:creationId xmlns:a16="http://schemas.microsoft.com/office/drawing/2014/main" id="{D0FA2E51-AFE3-46E7-ABF7-04D1ADEBB6BE}"/>
              </a:ext>
            </a:extLst>
          </p:cNvPr>
          <p:cNvSpPr/>
          <p:nvPr/>
        </p:nvSpPr>
        <p:spPr>
          <a:xfrm>
            <a:off x="3126208" y="1935601"/>
            <a:ext cx="1977183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Constrângeri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Flowchart: Process 217">
            <a:extLst>
              <a:ext uri="{FF2B5EF4-FFF2-40B4-BE49-F238E27FC236}">
                <a16:creationId xmlns:a16="http://schemas.microsoft.com/office/drawing/2014/main" id="{02E940ED-66AC-430B-96D0-C4B14FE0A826}"/>
              </a:ext>
            </a:extLst>
          </p:cNvPr>
          <p:cNvSpPr/>
          <p:nvPr/>
        </p:nvSpPr>
        <p:spPr>
          <a:xfrm>
            <a:off x="5875179" y="1927469"/>
            <a:ext cx="2112584" cy="53434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Flowchart: Process 218">
            <a:extLst>
              <a:ext uri="{FF2B5EF4-FFF2-40B4-BE49-F238E27FC236}">
                <a16:creationId xmlns:a16="http://schemas.microsoft.com/office/drawing/2014/main" id="{FC648A9E-B223-44ED-9A7B-F99348ED3FFF}"/>
              </a:ext>
            </a:extLst>
          </p:cNvPr>
          <p:cNvSpPr/>
          <p:nvPr/>
        </p:nvSpPr>
        <p:spPr>
          <a:xfrm>
            <a:off x="1399344" y="4277184"/>
            <a:ext cx="1409639" cy="3546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</p:txBody>
      </p:sp>
      <p:sp>
        <p:nvSpPr>
          <p:cNvPr id="220" name="Flowchart: Process 219">
            <a:extLst>
              <a:ext uri="{FF2B5EF4-FFF2-40B4-BE49-F238E27FC236}">
                <a16:creationId xmlns:a16="http://schemas.microsoft.com/office/drawing/2014/main" id="{FC820D16-57E6-4C18-9B01-020F335B30EF}"/>
              </a:ext>
            </a:extLst>
          </p:cNvPr>
          <p:cNvSpPr/>
          <p:nvPr/>
        </p:nvSpPr>
        <p:spPr>
          <a:xfrm>
            <a:off x="1416960" y="3799290"/>
            <a:ext cx="1198650" cy="3546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Vânzători</a:t>
            </a:r>
          </a:p>
        </p:txBody>
      </p:sp>
      <p:sp>
        <p:nvSpPr>
          <p:cNvPr id="221" name="Flowchart: Process 220">
            <a:extLst>
              <a:ext uri="{FF2B5EF4-FFF2-40B4-BE49-F238E27FC236}">
                <a16:creationId xmlns:a16="http://schemas.microsoft.com/office/drawing/2014/main" id="{2F2B1EDA-1301-4026-9A1B-D70C08264A8A}"/>
              </a:ext>
            </a:extLst>
          </p:cNvPr>
          <p:cNvSpPr/>
          <p:nvPr/>
        </p:nvSpPr>
        <p:spPr>
          <a:xfrm>
            <a:off x="1399344" y="3315052"/>
            <a:ext cx="1201389" cy="3546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Resurse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2F8AA881-F6E8-4360-95C0-8204FBBB2BB3}"/>
              </a:ext>
            </a:extLst>
          </p:cNvPr>
          <p:cNvCxnSpPr>
            <a:cxnSpLocks/>
            <a:stCxn id="365" idx="2"/>
            <a:endCxn id="221" idx="1"/>
          </p:cNvCxnSpPr>
          <p:nvPr/>
        </p:nvCxnSpPr>
        <p:spPr>
          <a:xfrm rot="16200000" flipH="1">
            <a:off x="799607" y="2892638"/>
            <a:ext cx="1030558" cy="168916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75485158-A79D-4D11-B49D-4B6C62795C13}"/>
              </a:ext>
            </a:extLst>
          </p:cNvPr>
          <p:cNvCxnSpPr>
            <a:cxnSpLocks/>
            <a:stCxn id="365" idx="2"/>
            <a:endCxn id="220" idx="1"/>
          </p:cNvCxnSpPr>
          <p:nvPr/>
        </p:nvCxnSpPr>
        <p:spPr>
          <a:xfrm rot="16200000" flipH="1">
            <a:off x="566296" y="3125949"/>
            <a:ext cx="1514796" cy="186532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5F333E5-4EAB-4DCF-819D-C28C5F48D0C1}"/>
              </a:ext>
            </a:extLst>
          </p:cNvPr>
          <p:cNvCxnSpPr>
            <a:cxnSpLocks/>
            <a:stCxn id="365" idx="2"/>
            <a:endCxn id="219" idx="1"/>
          </p:cNvCxnSpPr>
          <p:nvPr/>
        </p:nvCxnSpPr>
        <p:spPr>
          <a:xfrm rot="16200000" flipH="1">
            <a:off x="318541" y="3373704"/>
            <a:ext cx="1992690" cy="168916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lowchart: Process 255">
            <a:extLst>
              <a:ext uri="{FF2B5EF4-FFF2-40B4-BE49-F238E27FC236}">
                <a16:creationId xmlns:a16="http://schemas.microsoft.com/office/drawing/2014/main" id="{BD0D63B3-1CA2-4C8A-91A9-CADE72402AA3}"/>
              </a:ext>
            </a:extLst>
          </p:cNvPr>
          <p:cNvSpPr/>
          <p:nvPr/>
        </p:nvSpPr>
        <p:spPr>
          <a:xfrm>
            <a:off x="4734099" y="2744383"/>
            <a:ext cx="1193464" cy="3546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Termene</a:t>
            </a: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D27564EE-96A8-4B98-A0CA-D6A209AD65BF}"/>
              </a:ext>
            </a:extLst>
          </p:cNvPr>
          <p:cNvCxnSpPr>
            <a:cxnSpLocks/>
            <a:stCxn id="217" idx="2"/>
            <a:endCxn id="256" idx="1"/>
          </p:cNvCxnSpPr>
          <p:nvPr/>
        </p:nvCxnSpPr>
        <p:spPr>
          <a:xfrm rot="16200000" flipH="1">
            <a:off x="4198571" y="2386177"/>
            <a:ext cx="451757" cy="619299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0DFC2C5A-4700-4D57-8025-4A61FB599453}"/>
              </a:ext>
            </a:extLst>
          </p:cNvPr>
          <p:cNvSpPr/>
          <p:nvPr/>
        </p:nvSpPr>
        <p:spPr>
          <a:xfrm>
            <a:off x="4751998" y="4254966"/>
            <a:ext cx="1409639" cy="3546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Tehnologie </a:t>
            </a:r>
          </a:p>
        </p:txBody>
      </p:sp>
      <p:sp>
        <p:nvSpPr>
          <p:cNvPr id="259" name="Flowchart: Process 258">
            <a:extLst>
              <a:ext uri="{FF2B5EF4-FFF2-40B4-BE49-F238E27FC236}">
                <a16:creationId xmlns:a16="http://schemas.microsoft.com/office/drawing/2014/main" id="{4BCDF664-23B2-438D-8427-99D98D2D0F8D}"/>
              </a:ext>
            </a:extLst>
          </p:cNvPr>
          <p:cNvSpPr/>
          <p:nvPr/>
        </p:nvSpPr>
        <p:spPr>
          <a:xfrm>
            <a:off x="4741580" y="3754862"/>
            <a:ext cx="1198650" cy="3546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Legislație</a:t>
            </a:r>
          </a:p>
        </p:txBody>
      </p:sp>
      <p:sp>
        <p:nvSpPr>
          <p:cNvPr id="260" name="Flowchart: Process 259">
            <a:extLst>
              <a:ext uri="{FF2B5EF4-FFF2-40B4-BE49-F238E27FC236}">
                <a16:creationId xmlns:a16="http://schemas.microsoft.com/office/drawing/2014/main" id="{0E29EB81-2C6E-492F-96F8-47D03FEC3F48}"/>
              </a:ext>
            </a:extLst>
          </p:cNvPr>
          <p:cNvSpPr/>
          <p:nvPr/>
        </p:nvSpPr>
        <p:spPr>
          <a:xfrm>
            <a:off x="4734099" y="3281617"/>
            <a:ext cx="1201389" cy="3546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200319CD-A452-4316-B2BD-F2801E481F59}"/>
              </a:ext>
            </a:extLst>
          </p:cNvPr>
          <p:cNvCxnSpPr>
            <a:cxnSpLocks/>
            <a:stCxn id="217" idx="2"/>
            <a:endCxn id="260" idx="1"/>
          </p:cNvCxnSpPr>
          <p:nvPr/>
        </p:nvCxnSpPr>
        <p:spPr>
          <a:xfrm rot="16200000" flipH="1">
            <a:off x="3929954" y="2654794"/>
            <a:ext cx="988991" cy="619299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D08B8248-60CE-4041-B7C7-C62049612E30}"/>
              </a:ext>
            </a:extLst>
          </p:cNvPr>
          <p:cNvCxnSpPr>
            <a:cxnSpLocks/>
            <a:stCxn id="217" idx="2"/>
            <a:endCxn id="259" idx="1"/>
          </p:cNvCxnSpPr>
          <p:nvPr/>
        </p:nvCxnSpPr>
        <p:spPr>
          <a:xfrm rot="16200000" flipH="1">
            <a:off x="3697072" y="2887677"/>
            <a:ext cx="1462236" cy="626780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989D042E-6921-437E-99BF-3AAE8C7E992F}"/>
              </a:ext>
            </a:extLst>
          </p:cNvPr>
          <p:cNvCxnSpPr>
            <a:cxnSpLocks/>
            <a:stCxn id="217" idx="2"/>
            <a:endCxn id="258" idx="1"/>
          </p:cNvCxnSpPr>
          <p:nvPr/>
        </p:nvCxnSpPr>
        <p:spPr>
          <a:xfrm rot="16200000" flipH="1">
            <a:off x="3452229" y="3132520"/>
            <a:ext cx="1962340" cy="637198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Flowchart: Process 272">
            <a:extLst>
              <a:ext uri="{FF2B5EF4-FFF2-40B4-BE49-F238E27FC236}">
                <a16:creationId xmlns:a16="http://schemas.microsoft.com/office/drawing/2014/main" id="{0F6827F2-3E98-4B67-B71C-1996EF8DC8D5}"/>
              </a:ext>
            </a:extLst>
          </p:cNvPr>
          <p:cNvSpPr/>
          <p:nvPr/>
        </p:nvSpPr>
        <p:spPr>
          <a:xfrm>
            <a:off x="7189202" y="2774749"/>
            <a:ext cx="1423405" cy="41021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Piață</a:t>
            </a:r>
          </a:p>
        </p:txBody>
      </p: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59628BEC-5998-41D3-A771-E704F3F0AA3A}"/>
              </a:ext>
            </a:extLst>
          </p:cNvPr>
          <p:cNvCxnSpPr>
            <a:cxnSpLocks/>
            <a:stCxn id="218" idx="2"/>
            <a:endCxn id="273" idx="1"/>
          </p:cNvCxnSpPr>
          <p:nvPr/>
        </p:nvCxnSpPr>
        <p:spPr>
          <a:xfrm rot="16200000" flipH="1">
            <a:off x="6801317" y="2591970"/>
            <a:ext cx="518039" cy="257731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lowchart: Process 275">
            <a:extLst>
              <a:ext uri="{FF2B5EF4-FFF2-40B4-BE49-F238E27FC236}">
                <a16:creationId xmlns:a16="http://schemas.microsoft.com/office/drawing/2014/main" id="{225D6EC4-D681-4E02-B96D-06190BF41B5E}"/>
              </a:ext>
            </a:extLst>
          </p:cNvPr>
          <p:cNvSpPr/>
          <p:nvPr/>
        </p:nvSpPr>
        <p:spPr>
          <a:xfrm>
            <a:off x="7202968" y="4018872"/>
            <a:ext cx="1409639" cy="3546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Cultură </a:t>
            </a:r>
          </a:p>
        </p:txBody>
      </p:sp>
      <p:sp>
        <p:nvSpPr>
          <p:cNvPr id="277" name="Flowchart: Process 276">
            <a:extLst>
              <a:ext uri="{FF2B5EF4-FFF2-40B4-BE49-F238E27FC236}">
                <a16:creationId xmlns:a16="http://schemas.microsoft.com/office/drawing/2014/main" id="{1F4339C7-1980-41C3-99EA-7FAE07EF09A2}"/>
              </a:ext>
            </a:extLst>
          </p:cNvPr>
          <p:cNvSpPr/>
          <p:nvPr/>
        </p:nvSpPr>
        <p:spPr>
          <a:xfrm>
            <a:off x="7177704" y="3308149"/>
            <a:ext cx="1434904" cy="58753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 concurențial</a:t>
            </a:r>
          </a:p>
        </p:txBody>
      </p: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C04F1F26-F8E9-4DB3-8AF8-1DE1C821BFC2}"/>
              </a:ext>
            </a:extLst>
          </p:cNvPr>
          <p:cNvCxnSpPr>
            <a:cxnSpLocks/>
            <a:stCxn id="218" idx="2"/>
            <a:endCxn id="277" idx="1"/>
          </p:cNvCxnSpPr>
          <p:nvPr/>
        </p:nvCxnSpPr>
        <p:spPr>
          <a:xfrm rot="16200000" flipH="1">
            <a:off x="6484537" y="2908750"/>
            <a:ext cx="1140101" cy="246233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F76783C5-0D4D-47F5-870F-5CC0CD9D2591}"/>
              </a:ext>
            </a:extLst>
          </p:cNvPr>
          <p:cNvCxnSpPr>
            <a:cxnSpLocks/>
            <a:stCxn id="218" idx="2"/>
            <a:endCxn id="276" idx="1"/>
          </p:cNvCxnSpPr>
          <p:nvPr/>
        </p:nvCxnSpPr>
        <p:spPr>
          <a:xfrm rot="16200000" flipH="1">
            <a:off x="6200030" y="3193257"/>
            <a:ext cx="1734378" cy="271497"/>
          </a:xfrm>
          <a:prstGeom prst="bentConnector2">
            <a:avLst/>
          </a:prstGeom>
          <a:ln w="25400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Flowchart: Process 288">
            <a:extLst>
              <a:ext uri="{FF2B5EF4-FFF2-40B4-BE49-F238E27FC236}">
                <a16:creationId xmlns:a16="http://schemas.microsoft.com/office/drawing/2014/main" id="{CDFBD804-9AEF-4AB3-AB59-2AB62D98C324}"/>
              </a:ext>
            </a:extLst>
          </p:cNvPr>
          <p:cNvSpPr/>
          <p:nvPr/>
        </p:nvSpPr>
        <p:spPr>
          <a:xfrm>
            <a:off x="429700" y="5007138"/>
            <a:ext cx="8714299" cy="165270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o înțelegere comună a riscului specific unei organizații și a modului în care pot fi clasificate riscurile;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specific tipului de proiect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într-o organizație poate fi similar pentru mai multe proiecte</a:t>
            </a:r>
            <a:endParaRPr lang="ro-R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9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7C28F545-B4E0-4305-9CFD-456AFF2140D0}" type="datetime1">
              <a:rPr lang="en-US" b="1" smtClean="0">
                <a:solidFill>
                  <a:srgbClr val="002060"/>
                </a:solidFill>
              </a:rPr>
              <a:t>12/3/23</a:t>
            </a:fld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F494FB39-2534-4F53-8812-206E7A2E3A28}" type="slidenum">
              <a:rPr lang="en-US" b="1" smtClean="0">
                <a:solidFill>
                  <a:srgbClr val="002060"/>
                </a:solidFill>
              </a:rPr>
              <a:t>9</a:t>
            </a:fld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Horizontal Scroll 19"/>
          <p:cNvSpPr/>
          <p:nvPr/>
        </p:nvSpPr>
        <p:spPr>
          <a:xfrm>
            <a:off x="381000" y="-33415"/>
            <a:ext cx="8763000" cy="720614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2. </a:t>
            </a:r>
            <a:r>
              <a:rPr lang="ro-RO" sz="3200" dirty="0">
                <a:solidFill>
                  <a:schemeClr val="tx1"/>
                </a:solidFill>
              </a:rPr>
              <a:t>Procesul de Risc Management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3" name="Canvas 18"/>
          <p:cNvGrpSpPr/>
          <p:nvPr/>
        </p:nvGrpSpPr>
        <p:grpSpPr>
          <a:xfrm>
            <a:off x="497999" y="997630"/>
            <a:ext cx="8644380" cy="5358721"/>
            <a:chOff x="0" y="0"/>
            <a:chExt cx="5681820" cy="3802474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5681820" cy="3802474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100000"/>
                  <a:lumOff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521335" y="0"/>
              <a:ext cx="4410075" cy="3724275"/>
              <a:chOff x="2417" y="7339"/>
              <a:chExt cx="6945" cy="5865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2429" y="7829"/>
                <a:ext cx="1886" cy="83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1440" tIns="2520" rIns="1440" bIns="25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Identificarea Riscului</a:t>
                </a:r>
                <a:endParaRPr lang="en-US" sz="1600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22" name="AutoShape 38"/>
              <p:cNvSpPr>
                <a:spLocks noChangeArrowheads="1"/>
              </p:cNvSpPr>
              <p:nvPr/>
            </p:nvSpPr>
            <p:spPr bwMode="auto">
              <a:xfrm>
                <a:off x="4453" y="7556"/>
                <a:ext cx="4780" cy="1687"/>
              </a:xfrm>
              <a:prstGeom prst="horizontalScroll">
                <a:avLst>
                  <a:gd name="adj" fmla="val 125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en-US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Brainstorming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en-US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Checklists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en-US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ro-RO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nterviuri</a:t>
                </a:r>
                <a:r>
                  <a:rPr lang="en-US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/ </a:t>
                </a:r>
                <a:r>
                  <a:rPr lang="ro-RO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Structuri de tip</a:t>
                </a:r>
                <a:r>
                  <a:rPr lang="en-US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 “</a:t>
                </a:r>
                <a:r>
                  <a:rPr lang="en-US" dirty="0">
                    <a:latin typeface="Times" panose="02020603050405020304" pitchFamily="18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what if</a:t>
                </a:r>
                <a:r>
                  <a:rPr lang="en-US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?”</a:t>
                </a: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" panose="02020603050405020304" pitchFamily="18" charset="0"/>
                  </a:rPr>
                  <a:t>Analize de scenarii</a:t>
                </a:r>
                <a:endParaRPr lang="en-US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2467" y="9257"/>
                <a:ext cx="1848" cy="873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1440" tIns="2520" rIns="1440" bIns="25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Evaluarea Riscului</a:t>
                </a:r>
                <a:endParaRPr 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24" name="AutoShape 40"/>
              <p:cNvSpPr>
                <a:spLocks noChangeArrowheads="1"/>
              </p:cNvSpPr>
              <p:nvPr/>
            </p:nvSpPr>
            <p:spPr bwMode="auto">
              <a:xfrm>
                <a:off x="4469" y="9098"/>
                <a:ext cx="4756" cy="1550"/>
              </a:xfrm>
              <a:prstGeom prst="horizontalScroll">
                <a:avLst>
                  <a:gd name="adj" fmla="val 125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marL="342900" indent="-342900" algn="just"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dirty="0">
                    <a:latin typeface="Times" panose="02020603050405020304" pitchFamily="18" charset="0"/>
                    <a:cs typeface="Times" panose="02020603050405020304" pitchFamily="18" charset="0"/>
                  </a:rPr>
                  <a:t>Analize Calitative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342900" indent="-342900" algn="just"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dirty="0">
                    <a:latin typeface="Times" panose="02020603050405020304" pitchFamily="18" charset="0"/>
                    <a:cs typeface="Times" panose="02020603050405020304" pitchFamily="18" charset="0"/>
                  </a:rPr>
                  <a:t>Analize semi calitative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342900" indent="-342900" algn="just"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dirty="0">
                    <a:latin typeface="Times" panose="02020603050405020304" pitchFamily="18" charset="0"/>
                    <a:cs typeface="Times" panose="02020603050405020304" pitchFamily="18" charset="0"/>
                  </a:rPr>
                  <a:t>Analize Cantitative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2509" y="10753"/>
                <a:ext cx="1806" cy="893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1440" tIns="2520" rIns="1440" bIns="25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Răspunsul la Risc</a:t>
                </a:r>
                <a:endParaRPr 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26" name="AutoShape 42"/>
              <p:cNvSpPr>
                <a:spLocks noChangeArrowheads="1"/>
              </p:cNvSpPr>
              <p:nvPr/>
            </p:nvSpPr>
            <p:spPr bwMode="auto">
              <a:xfrm>
                <a:off x="4501" y="10722"/>
                <a:ext cx="4756" cy="1106"/>
              </a:xfrm>
              <a:prstGeom prst="horizontalScroll">
                <a:avLst>
                  <a:gd name="adj" fmla="val 125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dirty="0">
                    <a:latin typeface="Times" panose="02020603050405020304" pitchFamily="18" charset="0"/>
                    <a:cs typeface="Times" panose="02020603050405020304" pitchFamily="18" charset="0"/>
                  </a:rPr>
                  <a:t>Evitarea Riscului 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/ </a:t>
                </a:r>
                <a:r>
                  <a:rPr lang="ro-RO" dirty="0">
                    <a:latin typeface="Times" panose="02020603050405020304" pitchFamily="18" charset="0"/>
                    <a:cs typeface="Times" panose="02020603050405020304" pitchFamily="18" charset="0"/>
                  </a:rPr>
                  <a:t>prevenire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dirty="0">
                    <a:latin typeface="Times" panose="02020603050405020304" pitchFamily="18" charset="0"/>
                    <a:cs typeface="Times" panose="02020603050405020304" pitchFamily="18" charset="0"/>
                  </a:rPr>
                  <a:t>Minimizarea impactului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2534" y="12257"/>
                <a:ext cx="1781" cy="88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1440" tIns="2520" rIns="1440" bIns="25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sz="1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Monitorizarea Riscului</a:t>
                </a:r>
                <a:endParaRPr 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New York"/>
                </a:endParaRPr>
              </a:p>
            </p:txBody>
          </p:sp>
          <p:sp>
            <p:nvSpPr>
              <p:cNvPr id="28" name="AutoShape 44"/>
              <p:cNvSpPr>
                <a:spLocks noChangeArrowheads="1"/>
              </p:cNvSpPr>
              <p:nvPr/>
            </p:nvSpPr>
            <p:spPr bwMode="auto">
              <a:xfrm>
                <a:off x="4533" y="11908"/>
                <a:ext cx="4724" cy="1296"/>
              </a:xfrm>
              <a:prstGeom prst="horizontalScroll">
                <a:avLst>
                  <a:gd name="adj" fmla="val 125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Mo</a:t>
                </a:r>
                <a:r>
                  <a:rPr lang="ro-RO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nitorizarea</a:t>
                </a:r>
                <a:r>
                  <a:rPr lang="ro-RO" dirty="0">
                    <a:latin typeface="Times" panose="02020603050405020304" pitchFamily="18" charset="0"/>
                    <a:cs typeface="Times" panose="02020603050405020304" pitchFamily="18" charset="0"/>
                  </a:rPr>
                  <a:t> continua a riscului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dirty="0">
                    <a:latin typeface="Times" panose="02020603050405020304" pitchFamily="18" charset="0"/>
                    <a:cs typeface="Times" panose="02020603050405020304" pitchFamily="18" charset="0"/>
                  </a:rPr>
                  <a:t>Reactivarea Riscului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0340" algn="l"/>
                  </a:tabLst>
                </a:pPr>
                <a:r>
                  <a:rPr lang="ro-RO" dirty="0">
                    <a:latin typeface="Times" panose="02020603050405020304" pitchFamily="18" charset="0"/>
                    <a:cs typeface="Times" panose="02020603050405020304" pitchFamily="18" charset="0"/>
                  </a:rPr>
                  <a:t>Reconsidererarea riscurilor minore</a:t>
                </a:r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9" name="AutoShape 45"/>
              <p:cNvSpPr>
                <a:spLocks noChangeArrowheads="1"/>
              </p:cNvSpPr>
              <p:nvPr/>
            </p:nvSpPr>
            <p:spPr bwMode="auto">
              <a:xfrm>
                <a:off x="2859" y="8663"/>
                <a:ext cx="753" cy="580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  <a:lumOff val="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eaVert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AutoShape 46"/>
              <p:cNvSpPr>
                <a:spLocks noChangeArrowheads="1"/>
              </p:cNvSpPr>
              <p:nvPr/>
            </p:nvSpPr>
            <p:spPr bwMode="auto">
              <a:xfrm>
                <a:off x="2914" y="10144"/>
                <a:ext cx="753" cy="595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  <a:lumOff val="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eaVert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AutoShape 47"/>
              <p:cNvSpPr>
                <a:spLocks noChangeArrowheads="1"/>
              </p:cNvSpPr>
              <p:nvPr/>
            </p:nvSpPr>
            <p:spPr bwMode="auto">
              <a:xfrm>
                <a:off x="2925" y="11647"/>
                <a:ext cx="753" cy="61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  <a:lumOff val="0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eaVert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2" name="AutoShape 53"/>
              <p:cNvCxnSpPr>
                <a:cxnSpLocks noChangeShapeType="1"/>
                <a:stCxn id="27" idx="2"/>
                <a:endCxn id="21" idx="2"/>
              </p:cNvCxnSpPr>
              <p:nvPr/>
            </p:nvCxnSpPr>
            <p:spPr bwMode="auto">
              <a:xfrm rot="10800000">
                <a:off x="2429" y="8249"/>
                <a:ext cx="105" cy="4453"/>
              </a:xfrm>
              <a:prstGeom prst="bentConnector3">
                <a:avLst>
                  <a:gd name="adj1" fmla="val 715660"/>
                </a:avLst>
              </a:prstGeom>
              <a:noFill/>
              <a:ln w="63500">
                <a:solidFill>
                  <a:srgbClr val="000000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AutoShape 54"/>
              <p:cNvCxnSpPr>
                <a:cxnSpLocks noChangeShapeType="1"/>
                <a:stCxn id="25" idx="2"/>
                <a:endCxn id="23" idx="2"/>
              </p:cNvCxnSpPr>
              <p:nvPr/>
            </p:nvCxnSpPr>
            <p:spPr bwMode="auto">
              <a:xfrm rot="10800000">
                <a:off x="2467" y="9694"/>
                <a:ext cx="42" cy="1506"/>
              </a:xfrm>
              <a:prstGeom prst="bentConnector3">
                <a:avLst>
                  <a:gd name="adj1" fmla="val 1081570"/>
                </a:avLst>
              </a:prstGeom>
              <a:noFill/>
              <a:ln w="63500">
                <a:solidFill>
                  <a:srgbClr val="000000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AutoShape 55"/>
              <p:cNvCxnSpPr>
                <a:cxnSpLocks noChangeShapeType="1"/>
                <a:stCxn id="24" idx="3"/>
                <a:endCxn id="22" idx="3"/>
              </p:cNvCxnSpPr>
              <p:nvPr/>
            </p:nvCxnSpPr>
            <p:spPr bwMode="auto">
              <a:xfrm flipV="1">
                <a:off x="9225" y="8399"/>
                <a:ext cx="8" cy="1474"/>
              </a:xfrm>
              <a:prstGeom prst="bentConnector3">
                <a:avLst>
                  <a:gd name="adj1" fmla="val 9832579"/>
                </a:avLst>
              </a:prstGeom>
              <a:noFill/>
              <a:ln w="63500">
                <a:solidFill>
                  <a:srgbClr val="000000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56"/>
              <p:cNvCxnSpPr>
                <a:cxnSpLocks noChangeShapeType="1"/>
                <a:stCxn id="28" idx="3"/>
                <a:endCxn id="26" idx="3"/>
              </p:cNvCxnSpPr>
              <p:nvPr/>
            </p:nvCxnSpPr>
            <p:spPr bwMode="auto">
              <a:xfrm flipV="1">
                <a:off x="9257" y="11275"/>
                <a:ext cx="13" cy="1281"/>
              </a:xfrm>
              <a:prstGeom prst="bentConnector3">
                <a:avLst>
                  <a:gd name="adj1" fmla="val 5871001"/>
                </a:avLst>
              </a:prstGeom>
              <a:noFill/>
              <a:ln w="63500">
                <a:solidFill>
                  <a:srgbClr val="000000"/>
                </a:solidFill>
                <a:miter lim="800000"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Text Box 58"/>
              <p:cNvSpPr txBox="1">
                <a:spLocks noChangeArrowheads="1"/>
              </p:cNvSpPr>
              <p:nvPr/>
            </p:nvSpPr>
            <p:spPr bwMode="auto">
              <a:xfrm>
                <a:off x="2417" y="7339"/>
                <a:ext cx="6945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19440" tIns="9720" rIns="19440" bIns="9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o-RO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Procesul iterativ de managementul riscului</a:t>
                </a:r>
                <a:r>
                  <a:rPr lang="en-US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, </a:t>
                </a:r>
                <a:r>
                  <a:rPr lang="ro-RO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adaptare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New York"/>
                  </a:rPr>
                  <a:t>[6]</a:t>
                </a:r>
                <a:endParaRPr lang="en-US" dirty="0">
                  <a:effectLst/>
                  <a:latin typeface="New York"/>
                  <a:ea typeface="Times New Roman" panose="02020603050405020304" pitchFamily="18" charset="0"/>
                  <a:cs typeface="New Yor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796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5042</TotalTime>
  <Words>1736</Words>
  <Application>Microsoft Office PowerPoint</Application>
  <PresentationFormat>On-screen Show (4:3)</PresentationFormat>
  <Paragraphs>350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New York</vt:lpstr>
      <vt:lpstr>Symbol</vt:lpstr>
      <vt:lpstr>Times</vt:lpstr>
      <vt:lpstr>Times New Roman</vt:lpstr>
      <vt:lpstr>Trebuchet MS</vt:lpstr>
      <vt:lpstr>Wingdings 3</vt:lpstr>
      <vt:lpstr>Facet</vt:lpstr>
      <vt:lpstr>Managementul Proiectelor Capitolul 4. 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magdalena.rosu</dc:creator>
  <cp:lastModifiedBy>magda</cp:lastModifiedBy>
  <cp:revision>269</cp:revision>
  <cp:lastPrinted>2018-10-02T07:45:32Z</cp:lastPrinted>
  <dcterms:created xsi:type="dcterms:W3CDTF">2006-08-16T00:00:00Z</dcterms:created>
  <dcterms:modified xsi:type="dcterms:W3CDTF">2023-12-03T06:17:16Z</dcterms:modified>
</cp:coreProperties>
</file>