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8" r:id="rId1"/>
  </p:sldMasterIdLst>
  <p:notesMasterIdLst>
    <p:notesMasterId r:id="rId13"/>
  </p:notesMasterIdLst>
  <p:handoutMasterIdLst>
    <p:handoutMasterId r:id="rId14"/>
  </p:handoutMasterIdLst>
  <p:sldIdLst>
    <p:sldId id="256" r:id="rId2"/>
    <p:sldId id="258" r:id="rId3"/>
    <p:sldId id="267" r:id="rId4"/>
    <p:sldId id="259" r:id="rId5"/>
    <p:sldId id="260" r:id="rId6"/>
    <p:sldId id="261" r:id="rId7"/>
    <p:sldId id="262" r:id="rId8"/>
    <p:sldId id="263" r:id="rId9"/>
    <p:sldId id="264" r:id="rId10"/>
    <p:sldId id="265" r:id="rId11"/>
    <p:sldId id="266" r:id="rId12"/>
  </p:sldIdLst>
  <p:sldSz cx="6858000" cy="9144000" type="screen4x3"/>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aEkwjVZ4J2sBt0zvoyE70oyCe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5" autoAdjust="0"/>
    <p:restoredTop sz="86444" autoAdjust="0"/>
  </p:normalViewPr>
  <p:slideViewPr>
    <p:cSldViewPr snapToGrid="0">
      <p:cViewPr varScale="1">
        <p:scale>
          <a:sx n="75" d="100"/>
          <a:sy n="75" d="100"/>
        </p:scale>
        <p:origin x="304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121" d="100"/>
          <a:sy n="121" d="100"/>
        </p:scale>
        <p:origin x="502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C84897A-A4BD-4ECB-F7D2-B684FA68A2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0554B7F9-DF54-50E1-90DE-C1F34CC1E1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5267EA-E39C-4181-89DD-44984EDE439F}" type="datetimeFigureOut">
              <a:rPr lang="es-ES_tradnl" smtClean="0"/>
              <a:t>11/05/2025</a:t>
            </a:fld>
            <a:endParaRPr lang="es-ES_tradnl"/>
          </a:p>
        </p:txBody>
      </p:sp>
      <p:sp>
        <p:nvSpPr>
          <p:cNvPr id="4" name="Marcador de pie de página 3">
            <a:extLst>
              <a:ext uri="{FF2B5EF4-FFF2-40B4-BE49-F238E27FC236}">
                <a16:creationId xmlns:a16="http://schemas.microsoft.com/office/drawing/2014/main" id="{E5C01E3D-19ED-DF9C-19A5-E7E67AE068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46B38D88-B66D-52FB-4CF7-ECB408C3E2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7B71C-D446-4956-A8C6-BDBE5B5DE6DB}" type="slidenum">
              <a:rPr lang="es-ES_tradnl" smtClean="0"/>
              <a:t>‹Nº›</a:t>
            </a:fld>
            <a:endParaRPr lang="es-ES_tradnl"/>
          </a:p>
        </p:txBody>
      </p:sp>
    </p:spTree>
    <p:extLst>
      <p:ext uri="{BB962C8B-B14F-4D97-AF65-F5344CB8AC3E}">
        <p14:creationId xmlns:p14="http://schemas.microsoft.com/office/powerpoint/2010/main" val="1049584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6834f72e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356834f72e3_0_2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6834f72e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356834f72e3_0_36: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0E1F57D7-A414-B1A3-266A-6AA5E5AF7C69}"/>
            </a:ext>
          </a:extLst>
        </p:cNvPr>
        <p:cNvGrpSpPr/>
        <p:nvPr/>
      </p:nvGrpSpPr>
      <p:grpSpPr>
        <a:xfrm>
          <a:off x="0" y="0"/>
          <a:ext cx="0" cy="0"/>
          <a:chOff x="0" y="0"/>
          <a:chExt cx="0" cy="0"/>
        </a:xfrm>
      </p:grpSpPr>
      <p:sp>
        <p:nvSpPr>
          <p:cNvPr id="148" name="Google Shape;148;p3:notes">
            <a:extLst>
              <a:ext uri="{FF2B5EF4-FFF2-40B4-BE49-F238E27FC236}">
                <a16:creationId xmlns:a16="http://schemas.microsoft.com/office/drawing/2014/main" id="{2176F79E-1B48-2312-43B2-D3664A3661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a:extLst>
              <a:ext uri="{FF2B5EF4-FFF2-40B4-BE49-F238E27FC236}">
                <a16:creationId xmlns:a16="http://schemas.microsoft.com/office/drawing/2014/main" id="{8FAD431D-D4B1-12AD-A903-E80D4272E433}"/>
              </a:ext>
            </a:extLst>
          </p:cNvPr>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68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6834f72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356834f72e3_0_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48313" cy="9144000"/>
          </a:xfrm>
          <a:prstGeom prst="rect">
            <a:avLst/>
          </a:prstGeom>
        </p:spPr>
      </p:pic>
      <p:sp>
        <p:nvSpPr>
          <p:cNvPr id="2" name="Title 1"/>
          <p:cNvSpPr>
            <a:spLocks noGrp="1"/>
          </p:cNvSpPr>
          <p:nvPr>
            <p:ph type="ctrTitle"/>
          </p:nvPr>
        </p:nvSpPr>
        <p:spPr>
          <a:xfrm>
            <a:off x="2057980" y="2619023"/>
            <a:ext cx="4285671" cy="3228619"/>
          </a:xfrm>
        </p:spPr>
        <p:txBody>
          <a:bodyPr anchor="b">
            <a:normAutofit/>
          </a:bodyPr>
          <a:lstStyle>
            <a:lvl1pPr algn="r">
              <a:defRPr sz="33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057980" y="5847645"/>
            <a:ext cx="4285671" cy="1873956"/>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064234" y="7827435"/>
            <a:ext cx="909130" cy="503767"/>
          </a:xfrm>
        </p:spPr>
        <p:txBody>
          <a:bodyPr/>
          <a:lstStyle/>
          <a:p>
            <a:endParaRPr lang="es-ES_tradnl"/>
          </a:p>
        </p:txBody>
      </p:sp>
      <p:sp>
        <p:nvSpPr>
          <p:cNvPr id="5" name="Footer Placeholder 4"/>
          <p:cNvSpPr>
            <a:spLocks noGrp="1"/>
          </p:cNvSpPr>
          <p:nvPr>
            <p:ph type="ftr" sz="quarter" idx="11"/>
          </p:nvPr>
        </p:nvSpPr>
        <p:spPr>
          <a:xfrm>
            <a:off x="2057980" y="7827435"/>
            <a:ext cx="2949103" cy="503767"/>
          </a:xfrm>
        </p:spPr>
        <p:txBody>
          <a:bodyPr/>
          <a:lstStyle/>
          <a:p>
            <a:endParaRPr lang="es-ES_tradnl"/>
          </a:p>
        </p:txBody>
      </p:sp>
      <p:sp>
        <p:nvSpPr>
          <p:cNvPr id="6" name="Slide Number Placeholder 5"/>
          <p:cNvSpPr>
            <a:spLocks noGrp="1"/>
          </p:cNvSpPr>
          <p:nvPr>
            <p:ph type="sldNum" sz="quarter" idx="12"/>
          </p:nvPr>
        </p:nvSpPr>
        <p:spPr>
          <a:xfrm>
            <a:off x="6030514" y="7827435"/>
            <a:ext cx="313137" cy="503767"/>
          </a:xfrm>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9458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1" y="6310487"/>
            <a:ext cx="5829300" cy="755651"/>
          </a:xfrm>
        </p:spPr>
        <p:txBody>
          <a:bodyPr anchor="b">
            <a:normAutofit/>
          </a:bodyPr>
          <a:lstStyle>
            <a:lvl1pPr algn="l">
              <a:defRPr sz="15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1242816"/>
            <a:ext cx="5143500" cy="421996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200"/>
            </a:lvl1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a:xfrm>
            <a:off x="342901" y="7066137"/>
            <a:ext cx="5829300" cy="658283"/>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0622568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3" y="812803"/>
            <a:ext cx="5829299" cy="4165599"/>
          </a:xfrm>
        </p:spPr>
        <p:txBody>
          <a:bodyPr anchor="ctr">
            <a:normAutofit/>
          </a:bodyPr>
          <a:lstStyle>
            <a:lvl1pPr algn="l">
              <a:defRPr sz="2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2902" y="5791200"/>
            <a:ext cx="5829299" cy="19304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5638412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14" name="TextBox 13"/>
          <p:cNvSpPr txBox="1"/>
          <p:nvPr/>
        </p:nvSpPr>
        <p:spPr>
          <a:xfrm>
            <a:off x="316348" y="957486"/>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5801851" y="3668895"/>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659337" y="812803"/>
            <a:ext cx="5318473" cy="3657599"/>
          </a:xfrm>
        </p:spPr>
        <p:txBody>
          <a:bodyPr anchor="ctr">
            <a:normAutofit/>
          </a:bodyPr>
          <a:lstStyle>
            <a:lvl1pPr algn="l">
              <a:defRPr sz="24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741504" y="4470400"/>
            <a:ext cx="5157100" cy="508000"/>
          </a:xfrm>
        </p:spPr>
        <p:txBody>
          <a:bodyPr anchor="ctr">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346700" y="5791200"/>
            <a:ext cx="5829300" cy="19304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1834934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1" y="4388864"/>
            <a:ext cx="5829301" cy="1958400"/>
          </a:xfrm>
        </p:spPr>
        <p:txBody>
          <a:bodyPr anchor="b">
            <a:normAutofit/>
          </a:bodyPr>
          <a:lstStyle>
            <a:lvl1pPr algn="l">
              <a:defRPr sz="21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2900" y="6347264"/>
            <a:ext cx="5829302" cy="11472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003867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11" name="TextBox 10"/>
          <p:cNvSpPr txBox="1"/>
          <p:nvPr/>
        </p:nvSpPr>
        <p:spPr>
          <a:xfrm>
            <a:off x="316348" y="957486"/>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6" name="TextBox 15"/>
          <p:cNvSpPr txBox="1"/>
          <p:nvPr/>
        </p:nvSpPr>
        <p:spPr>
          <a:xfrm>
            <a:off x="5801851" y="3668895"/>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659337" y="812803"/>
            <a:ext cx="5318473" cy="3657599"/>
          </a:xfrm>
        </p:spPr>
        <p:txBody>
          <a:bodyPr anchor="ctr">
            <a:normAutofit/>
          </a:bodyPr>
          <a:lstStyle>
            <a:lvl1pPr algn="l">
              <a:defRPr sz="24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342900" y="5181600"/>
            <a:ext cx="5829301" cy="1185333"/>
          </a:xfrm>
        </p:spPr>
        <p:txBody>
          <a:bodyPr vert="horz" lIns="91440" tIns="45720" rIns="91440" bIns="45720" rtlCol="0" anchor="b">
            <a:normAutofit/>
          </a:bodyPr>
          <a:lstStyle>
            <a:lvl1pPr>
              <a:buNone/>
              <a:defRPr lang="en-US" sz="15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342900" y="6366933"/>
            <a:ext cx="5829301" cy="1354667"/>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48944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8330" y="812803"/>
            <a:ext cx="5829301" cy="3657599"/>
          </a:xfrm>
        </p:spPr>
        <p:txBody>
          <a:bodyPr vert="horz" lIns="91440" tIns="45720" rIns="91440" bIns="45720" rtlCol="0" anchor="ctr">
            <a:normAutofit/>
          </a:bodyPr>
          <a:lstStyle>
            <a:lvl1pPr>
              <a:defRPr lang="en-US" sz="210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348330" y="4673600"/>
            <a:ext cx="5829301" cy="1117600"/>
          </a:xfrm>
        </p:spPr>
        <p:txBody>
          <a:bodyPr vert="horz" lIns="91440" tIns="45720" rIns="91440" bIns="45720" rtlCol="0" anchor="b">
            <a:normAutofit/>
          </a:bodyPr>
          <a:lstStyle>
            <a:lvl1pPr>
              <a:buNone/>
              <a:defRPr lang="en-US" sz="15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348330" y="5791200"/>
            <a:ext cx="5829301" cy="193040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9008451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8" name="Title 1"/>
          <p:cNvSpPr>
            <a:spLocks noGrp="1"/>
          </p:cNvSpPr>
          <p:nvPr>
            <p:ph type="title"/>
          </p:nvPr>
        </p:nvSpPr>
        <p:spPr>
          <a:xfrm>
            <a:off x="342900" y="812802"/>
            <a:ext cx="5829300" cy="1941689"/>
          </a:xfrm>
        </p:spPr>
        <p:txBody>
          <a:bodyPr>
            <a:normAutofit/>
          </a:bodyPr>
          <a:lstStyle>
            <a:lvl1pPr>
              <a:defRPr sz="21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194277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Vertical Title 1"/>
          <p:cNvSpPr>
            <a:spLocks noGrp="1"/>
          </p:cNvSpPr>
          <p:nvPr>
            <p:ph type="title" orient="vert"/>
          </p:nvPr>
        </p:nvSpPr>
        <p:spPr>
          <a:xfrm>
            <a:off x="4914734" y="812801"/>
            <a:ext cx="1257466" cy="6908801"/>
          </a:xfrm>
        </p:spPr>
        <p:txBody>
          <a:bodyPr vert="eaVert">
            <a:normAutofit/>
          </a:bodyPr>
          <a:lstStyle>
            <a:lvl1pPr>
              <a:defRPr sz="21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42900" y="812800"/>
            <a:ext cx="4492638" cy="69088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24398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p:txBody>
          <a:bodyPr>
            <a:normAutofit/>
          </a:bodyPr>
          <a:lstStyle>
            <a:lvl1pPr>
              <a:defRPr sz="21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54910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2" y="4411441"/>
            <a:ext cx="5829300" cy="1958400"/>
          </a:xfrm>
        </p:spPr>
        <p:txBody>
          <a:bodyPr anchor="b">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2901" y="6369841"/>
            <a:ext cx="5829300" cy="1147200"/>
          </a:xfrm>
        </p:spPr>
        <p:txBody>
          <a:bodyPr anchor="t">
            <a:normAutofit/>
          </a:bodyPr>
          <a:lstStyle>
            <a:lvl1pPr marL="0" indent="0" algn="l">
              <a:buNone/>
              <a:defRPr sz="135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38621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42901" y="2856091"/>
            <a:ext cx="2859786" cy="486551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312415" y="2856091"/>
            <a:ext cx="2859786" cy="486551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97866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p:txBody>
          <a:bodyPr>
            <a:normAutofit/>
          </a:bodyPr>
          <a:lstStyle>
            <a:lvl1pPr>
              <a:defRPr sz="2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57611" y="2957690"/>
            <a:ext cx="2655452"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342900" y="3826935"/>
            <a:ext cx="2859786" cy="389466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533340" y="2957690"/>
            <a:ext cx="2638860"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312414" y="3826935"/>
            <a:ext cx="2859786" cy="389466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50051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1" y="812802"/>
            <a:ext cx="5829300" cy="1941689"/>
          </a:xfrm>
        </p:spPr>
        <p:txBody>
          <a:bodyPr>
            <a:normAutofit/>
          </a:bodyPr>
          <a:lstStyle>
            <a:lvl1pPr>
              <a:defRPr sz="240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01156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Date Placeholder 1"/>
          <p:cNvSpPr>
            <a:spLocks noGrp="1"/>
          </p:cNvSpPr>
          <p:nvPr>
            <p:ph type="dt" sz="half" idx="10"/>
          </p:nvPr>
        </p:nvSpPr>
        <p:spPr/>
        <p:txBody>
          <a:bodyPr/>
          <a:lstStyle/>
          <a:p>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52394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6288" y="2077158"/>
            <a:ext cx="2147183" cy="1919109"/>
          </a:xfrm>
        </p:spPr>
        <p:txBody>
          <a:bodyPr anchor="b">
            <a:normAutofit/>
          </a:bodyPr>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704609" y="812801"/>
            <a:ext cx="3470981" cy="69088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6288" y="3996267"/>
            <a:ext cx="2147183" cy="246098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49510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6596" y="2314229"/>
            <a:ext cx="3072903" cy="1828800"/>
          </a:xfrm>
        </p:spPr>
        <p:txBody>
          <a:bodyPr anchor="b">
            <a:normAutofit/>
          </a:bodyPr>
          <a:lstStyle>
            <a:lvl1pPr algn="l">
              <a:defRPr sz="1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3771900" y="1219200"/>
            <a:ext cx="2400300" cy="6096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200" dirty="0"/>
            </a:lvl1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a:xfrm>
            <a:off x="346596" y="4143029"/>
            <a:ext cx="3072903" cy="24384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8847680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812802"/>
            <a:ext cx="5829300" cy="194168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42900" y="2856091"/>
            <a:ext cx="5829300" cy="486551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892784" y="7827435"/>
            <a:ext cx="909130" cy="503767"/>
          </a:xfrm>
          <a:prstGeom prst="rect">
            <a:avLst/>
          </a:prstGeom>
        </p:spPr>
        <p:txBody>
          <a:bodyPr vert="horz" lIns="91440" tIns="45720" rIns="91440" bIns="45720" rtlCol="0" anchor="ctr"/>
          <a:lstStyle>
            <a:lvl1pPr algn="r">
              <a:defRPr sz="750" b="0" i="0">
                <a:solidFill>
                  <a:schemeClr val="tx1"/>
                </a:solidFill>
                <a:effectLst/>
                <a:latin typeface="+mn-lt"/>
              </a:defRPr>
            </a:lvl1pPr>
          </a:lstStyle>
          <a:p>
            <a:endParaRPr lang="es-ES_tradnl"/>
          </a:p>
        </p:txBody>
      </p:sp>
      <p:sp>
        <p:nvSpPr>
          <p:cNvPr id="5" name="Footer Placeholder 4"/>
          <p:cNvSpPr>
            <a:spLocks noGrp="1"/>
          </p:cNvSpPr>
          <p:nvPr>
            <p:ph type="ftr" sz="quarter" idx="3"/>
          </p:nvPr>
        </p:nvSpPr>
        <p:spPr>
          <a:xfrm>
            <a:off x="342901" y="7827435"/>
            <a:ext cx="4492733" cy="503767"/>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s-ES_tradnl"/>
          </a:p>
        </p:txBody>
      </p:sp>
      <p:sp>
        <p:nvSpPr>
          <p:cNvPr id="6" name="Slide Number Placeholder 5"/>
          <p:cNvSpPr>
            <a:spLocks noGrp="1"/>
          </p:cNvSpPr>
          <p:nvPr>
            <p:ph type="sldNum" sz="quarter" idx="4"/>
          </p:nvPr>
        </p:nvSpPr>
        <p:spPr>
          <a:xfrm>
            <a:off x="5859064" y="7827435"/>
            <a:ext cx="313137" cy="503767"/>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55955353"/>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sldNum="0" hdr="0" ftr="0" dt="0"/>
  <p:txStyles>
    <p:titleStyle>
      <a:lvl1pPr algn="l" defTabSz="342900" rtl="0" eaLnBrk="1" latinLnBrk="0" hangingPunct="1">
        <a:spcBef>
          <a:spcPct val="0"/>
        </a:spcBef>
        <a:buNone/>
        <a:defRPr sz="2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title"/>
          </p:nvPr>
        </p:nvSpPr>
        <p:spPr>
          <a:xfrm>
            <a:off x="0" y="0"/>
            <a:ext cx="6858000" cy="9144000"/>
          </a:xfrm>
          <a:prstGeom prst="rect">
            <a:avLst/>
          </a:prstGeom>
          <a:noFill/>
          <a:ln>
            <a:noFill/>
          </a:ln>
          <a:effectLst>
            <a:outerShdw blurRad="50800" dist="38100" algn="l" rotWithShape="0">
              <a:srgbClr val="000000">
                <a:alpha val="40000"/>
              </a:srgbClr>
            </a:outerShdw>
          </a:effectLst>
        </p:spPr>
        <p:txBody>
          <a:bodyPr spcFirstLastPara="1" wrap="square" lIns="91425" tIns="45700" rIns="91425" bIns="45700" anchor="t" anchorCtr="0">
            <a:noAutofit/>
          </a:bodyPr>
          <a:lstStyle/>
          <a:p>
            <a:pPr marL="0" lvl="0" indent="0" algn="r" rtl="0">
              <a:spcBef>
                <a:spcPts val="0"/>
              </a:spcBef>
              <a:spcAft>
                <a:spcPts val="0"/>
              </a:spcAft>
              <a:buClr>
                <a:srgbClr val="0C0C0C"/>
              </a:buClr>
              <a:buSzPts val="5400"/>
              <a:buFont typeface="Times New Roman"/>
              <a:buNone/>
            </a:pPr>
            <a:r>
              <a:rPr lang="es-ES" sz="5400" dirty="0">
                <a:solidFill>
                  <a:srgbClr val="0C0C0C"/>
                </a:solidFill>
                <a:latin typeface="Times New Roman"/>
                <a:ea typeface="Times New Roman"/>
                <a:cs typeface="Times New Roman"/>
                <a:sym typeface="Times New Roman"/>
              </a:rPr>
              <a:t>PROYECTO INTERMODULAR 1º DE ASIR</a:t>
            </a:r>
            <a:br>
              <a:rPr lang="es-ES" sz="5400" dirty="0">
                <a:latin typeface="Times New Roman"/>
                <a:ea typeface="Times New Roman"/>
                <a:cs typeface="Times New Roman"/>
                <a:sym typeface="Times New Roman"/>
              </a:rPr>
            </a:br>
            <a:r>
              <a:rPr lang="es-ES" sz="5400" dirty="0">
                <a:latin typeface="Times New Roman"/>
                <a:ea typeface="Times New Roman"/>
                <a:cs typeface="Times New Roman"/>
                <a:sym typeface="Times New Roman"/>
              </a:rPr>
              <a:t>				 </a:t>
            </a:r>
            <a:r>
              <a:rPr lang="es-ES" sz="3600" dirty="0">
                <a:latin typeface="Times New Roman"/>
                <a:ea typeface="Times New Roman"/>
                <a:cs typeface="Times New Roman"/>
                <a:sym typeface="Times New Roman"/>
              </a:rPr>
              <a:t>SERVIDOR 	DE STOCK  										JJ STYLE</a:t>
            </a:r>
            <a:br>
              <a:rPr lang="es-ES" sz="3600" dirty="0">
                <a:latin typeface="Times New Roman"/>
                <a:ea typeface="Times New Roman"/>
                <a:cs typeface="Times New Roman"/>
                <a:sym typeface="Times New Roman"/>
              </a:rPr>
            </a:br>
            <a:r>
              <a:rPr lang="es-ES" sz="1800" dirty="0">
                <a:latin typeface="Times New Roman"/>
                <a:ea typeface="Times New Roman"/>
                <a:cs typeface="Times New Roman"/>
                <a:sym typeface="Times New Roman"/>
              </a:rPr>
              <a:t>JORGE VALERO</a:t>
            </a:r>
            <a:br>
              <a:rPr lang="es-ES" sz="1800" dirty="0">
                <a:latin typeface="Times New Roman"/>
                <a:ea typeface="Times New Roman"/>
                <a:cs typeface="Times New Roman"/>
                <a:sym typeface="Times New Roman"/>
              </a:rPr>
            </a:br>
            <a:r>
              <a:rPr lang="es-ES" sz="1800" dirty="0">
                <a:latin typeface="Times New Roman"/>
                <a:ea typeface="Times New Roman"/>
                <a:cs typeface="Times New Roman"/>
                <a:sym typeface="Times New Roman"/>
              </a:rPr>
              <a:t>JUAN LORENZO HURTADO</a:t>
            </a:r>
            <a:endParaRPr sz="1800" dirty="0">
              <a:latin typeface="Times New Roman"/>
              <a:ea typeface="Times New Roman"/>
              <a:cs typeface="Times New Roman"/>
              <a:sym typeface="Times New Roman"/>
            </a:endParaRPr>
          </a:p>
          <a:p>
            <a:pPr marL="0" lvl="0" indent="0" algn="r" rtl="0">
              <a:spcBef>
                <a:spcPts val="0"/>
              </a:spcBef>
              <a:spcAft>
                <a:spcPts val="0"/>
              </a:spcAft>
              <a:buClr>
                <a:srgbClr val="0C0C0C"/>
              </a:buClr>
              <a:buSzPts val="5400"/>
              <a:buFont typeface="Times New Roman"/>
              <a:buNone/>
            </a:pPr>
            <a:r>
              <a:rPr lang="es-ES" sz="1800" dirty="0">
                <a:latin typeface="Times New Roman"/>
                <a:ea typeface="Times New Roman"/>
                <a:cs typeface="Times New Roman"/>
                <a:sym typeface="Times New Roman"/>
              </a:rPr>
              <a:t>I.E.S. SAN VICENTE</a:t>
            </a:r>
            <a:endParaRPr sz="1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356834f72e3_0_29"/>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fontScale="90000"/>
          </a:bodyPr>
          <a:lstStyle/>
          <a:p>
            <a:pPr lvl="0">
              <a:spcBef>
                <a:spcPts val="0"/>
              </a:spcBef>
              <a:buClr>
                <a:schemeClr val="lt1"/>
              </a:buClr>
              <a:buSzPts val="2400"/>
            </a:pPr>
            <a:r>
              <a:rPr lang="es-ES" b="1" dirty="0">
                <a:latin typeface="Times New Roman"/>
                <a:ea typeface="Times New Roman"/>
                <a:cs typeface="Times New Roman"/>
                <a:sym typeface="Times New Roman"/>
              </a:rPr>
              <a:t> </a:t>
            </a:r>
            <a:r>
              <a:rPr lang="es-ES" sz="2000" b="1" cap="none" dirty="0">
                <a:latin typeface="Times New Roman" panose="02020603050405020304" pitchFamily="18" charset="0"/>
                <a:cs typeface="Times New Roman" panose="02020603050405020304" pitchFamily="18" charset="0"/>
                <a:sym typeface="Arial"/>
              </a:rPr>
              <a:t>P</a:t>
            </a:r>
            <a:r>
              <a:rPr lang="es-ES" sz="2000" b="1" cap="none" dirty="0">
                <a:latin typeface="Times New Roman" panose="02020603050405020304" pitchFamily="18" charset="0"/>
                <a:ea typeface="Arial"/>
                <a:cs typeface="Times New Roman" panose="02020603050405020304" pitchFamily="18" charset="0"/>
                <a:sym typeface="Arial"/>
              </a:rPr>
              <a:t>roblemas encontrados y cómo se resolvieron</a:t>
            </a:r>
            <a:br>
              <a:rPr lang="es-ES" sz="2000" cap="none" dirty="0">
                <a:latin typeface="Times New Roman" panose="02020603050405020304" pitchFamily="18" charset="0"/>
                <a:cs typeface="Times New Roman" panose="02020603050405020304" pitchFamily="18" charset="0"/>
              </a:rPr>
            </a:br>
            <a:br>
              <a:rPr lang="es-ES" sz="1800" b="1"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Error en la lógica de filtrado múltiple:</a:t>
            </a:r>
            <a:br>
              <a:rPr lang="es-ES" sz="1800" b="1"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 </a:t>
            </a:r>
            <a:r>
              <a:rPr lang="es-ES" sz="1800" i="1" cap="none" dirty="0">
                <a:latin typeface="Times New Roman" panose="02020603050405020304" pitchFamily="18" charset="0"/>
                <a:ea typeface="Arial"/>
                <a:cs typeface="Times New Roman" panose="02020603050405020304" pitchFamily="18" charset="0"/>
                <a:sym typeface="Arial"/>
              </a:rPr>
              <a:t>Solución:</a:t>
            </a:r>
            <a:r>
              <a:rPr lang="es-ES" sz="1800" cap="none" dirty="0">
                <a:latin typeface="Times New Roman" panose="02020603050405020304" pitchFamily="18" charset="0"/>
                <a:ea typeface="Arial"/>
                <a:cs typeface="Times New Roman" panose="02020603050405020304" pitchFamily="18" charset="0"/>
                <a:sym typeface="Arial"/>
              </a:rPr>
              <a:t> se implementó una construcción dinámica de consultas </a:t>
            </a:r>
            <a:r>
              <a:rPr lang="es-ES" sz="1800" cap="none" dirty="0" err="1">
                <a:latin typeface="Times New Roman" panose="02020603050405020304" pitchFamily="18" charset="0"/>
                <a:ea typeface="Arial"/>
                <a:cs typeface="Times New Roman" panose="02020603050405020304" pitchFamily="18" charset="0"/>
                <a:sym typeface="Arial"/>
              </a:rPr>
              <a:t>sql</a:t>
            </a:r>
            <a:r>
              <a:rPr lang="es-ES" sz="1800" cap="none" dirty="0">
                <a:latin typeface="Times New Roman" panose="02020603050405020304" pitchFamily="18" charset="0"/>
                <a:ea typeface="Arial"/>
                <a:cs typeface="Times New Roman" panose="02020603050405020304" pitchFamily="18" charset="0"/>
                <a:sym typeface="Arial"/>
              </a:rPr>
              <a:t> con validaciones seguras para evitar errores y mejorar la precisión de los resultados.</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Visualización poco clara del stock:</a:t>
            </a:r>
            <a:br>
              <a:rPr lang="es-ES" sz="1800" b="1"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 </a:t>
            </a:r>
            <a:r>
              <a:rPr lang="es-ES" sz="1800" i="1" cap="none" dirty="0">
                <a:latin typeface="Times New Roman" panose="02020603050405020304" pitchFamily="18" charset="0"/>
                <a:ea typeface="Arial"/>
                <a:cs typeface="Times New Roman" panose="02020603050405020304" pitchFamily="18" charset="0"/>
                <a:sym typeface="Arial"/>
              </a:rPr>
              <a:t>Solución:</a:t>
            </a:r>
            <a:r>
              <a:rPr lang="es-ES" sz="1800" cap="none" dirty="0">
                <a:latin typeface="Times New Roman" panose="02020603050405020304" pitchFamily="18" charset="0"/>
                <a:ea typeface="Arial"/>
                <a:cs typeface="Times New Roman" panose="02020603050405020304" pitchFamily="18" charset="0"/>
                <a:sym typeface="Arial"/>
              </a:rPr>
              <a:t> se añadió lógica condicional en </a:t>
            </a:r>
            <a:r>
              <a:rPr lang="es-ES" sz="1800" cap="none" dirty="0" err="1">
                <a:latin typeface="Times New Roman" panose="02020603050405020304" pitchFamily="18" charset="0"/>
                <a:ea typeface="Arial"/>
                <a:cs typeface="Times New Roman" panose="02020603050405020304" pitchFamily="18" charset="0"/>
                <a:sym typeface="Arial"/>
              </a:rPr>
              <a:t>php</a:t>
            </a:r>
            <a:r>
              <a:rPr lang="es-ES" sz="1800" cap="none" dirty="0">
                <a:latin typeface="Times New Roman" panose="02020603050405020304" pitchFamily="18" charset="0"/>
                <a:ea typeface="Arial"/>
                <a:cs typeface="Times New Roman" panose="02020603050405020304" pitchFamily="18" charset="0"/>
                <a:sym typeface="Arial"/>
              </a:rPr>
              <a:t> y se aplicó </a:t>
            </a:r>
            <a:r>
              <a:rPr lang="es-ES" sz="1800" cap="none" dirty="0" err="1">
                <a:latin typeface="Times New Roman" panose="02020603050405020304" pitchFamily="18" charset="0"/>
                <a:ea typeface="Arial"/>
                <a:cs typeface="Times New Roman" panose="02020603050405020304" pitchFamily="18" charset="0"/>
                <a:sym typeface="Arial"/>
              </a:rPr>
              <a:t>css</a:t>
            </a:r>
            <a:r>
              <a:rPr lang="es-ES" sz="1800" cap="none" dirty="0">
                <a:latin typeface="Times New Roman" panose="02020603050405020304" pitchFamily="18" charset="0"/>
                <a:ea typeface="Arial"/>
                <a:cs typeface="Times New Roman" panose="02020603050405020304" pitchFamily="18" charset="0"/>
                <a:sym typeface="Arial"/>
              </a:rPr>
              <a:t> personalizado para resaltar visualmente el estado del stock — verde para disponible y rojo para agotado.</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Diseño responsive en dispositivos móviles:</a:t>
            </a:r>
            <a:br>
              <a:rPr lang="es-ES" sz="1800" b="1"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 </a:t>
            </a:r>
            <a:r>
              <a:rPr lang="es-ES" sz="1800" i="1" cap="none" dirty="0">
                <a:latin typeface="Times New Roman" panose="02020603050405020304" pitchFamily="18" charset="0"/>
                <a:ea typeface="Arial"/>
                <a:cs typeface="Times New Roman" panose="02020603050405020304" pitchFamily="18" charset="0"/>
                <a:sym typeface="Arial"/>
              </a:rPr>
              <a:t>Solución:</a:t>
            </a:r>
            <a:r>
              <a:rPr lang="es-ES" sz="1800" cap="none" dirty="0">
                <a:latin typeface="Times New Roman" panose="02020603050405020304" pitchFamily="18" charset="0"/>
                <a:ea typeface="Arial"/>
                <a:cs typeface="Times New Roman" panose="02020603050405020304" pitchFamily="18" charset="0"/>
                <a:sym typeface="Arial"/>
              </a:rPr>
              <a:t> se realizaron ajustes en los contenedores y se utilizó </a:t>
            </a:r>
            <a:r>
              <a:rPr lang="es-ES" sz="1800" cap="none" dirty="0" err="1">
                <a:latin typeface="Times New Roman" panose="02020603050405020304" pitchFamily="18" charset="0"/>
                <a:ea typeface="Roboto Mono"/>
                <a:cs typeface="Times New Roman" panose="02020603050405020304" pitchFamily="18" charset="0"/>
                <a:sym typeface="Roboto Mono"/>
              </a:rPr>
              <a:t>flexbox</a:t>
            </a:r>
            <a:r>
              <a:rPr lang="es-ES" sz="1800" cap="none" dirty="0">
                <a:latin typeface="Times New Roman" panose="02020603050405020304" pitchFamily="18" charset="0"/>
                <a:ea typeface="Arial"/>
                <a:cs typeface="Times New Roman" panose="02020603050405020304" pitchFamily="18" charset="0"/>
                <a:sym typeface="Arial"/>
              </a:rPr>
              <a:t> para asegurar una correcta disposición del contenido en distintos tamaños de pantalla.</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P</a:t>
            </a:r>
            <a:r>
              <a:rPr lang="es-ES" sz="1800" b="1" cap="none" dirty="0">
                <a:latin typeface="Times New Roman" panose="02020603050405020304" pitchFamily="18" charset="0"/>
                <a:ea typeface="Arial"/>
                <a:cs typeface="Times New Roman" panose="02020603050405020304" pitchFamily="18" charset="0"/>
                <a:sym typeface="Arial"/>
              </a:rPr>
              <a:t>asamos de ser 4 compañeros de proyecto a ser dos</a:t>
            </a:r>
            <a:r>
              <a:rPr lang="es-ES" sz="1800" cap="none" dirty="0">
                <a:latin typeface="Times New Roman" panose="02020603050405020304" pitchFamily="18" charset="0"/>
                <a:ea typeface="Arial"/>
                <a:cs typeface="Times New Roman" panose="02020603050405020304" pitchFamily="18" charset="0"/>
                <a:sym typeface="Arial"/>
              </a:rPr>
              <a:t>.</a:t>
            </a:r>
            <a:br>
              <a:rPr lang="es-ES" sz="1800" cap="none" dirty="0">
                <a:latin typeface="Times New Roman" panose="02020603050405020304" pitchFamily="18" charset="0"/>
                <a:ea typeface="Arial"/>
                <a:cs typeface="Times New Roman" panose="02020603050405020304" pitchFamily="18" charset="0"/>
                <a:sym typeface="Arial"/>
              </a:rPr>
            </a:br>
            <a:r>
              <a:rPr lang="es-ES" sz="1800" i="1" cap="none" dirty="0">
                <a:latin typeface="Times New Roman" panose="02020603050405020304" pitchFamily="18" charset="0"/>
                <a:ea typeface="Arial"/>
                <a:cs typeface="Times New Roman" panose="02020603050405020304" pitchFamily="18" charset="0"/>
                <a:sym typeface="Arial"/>
              </a:rPr>
              <a:t>Solución:</a:t>
            </a:r>
            <a:r>
              <a:rPr lang="es-ES" sz="1800" cap="none" dirty="0">
                <a:latin typeface="Times New Roman" panose="02020603050405020304" pitchFamily="18" charset="0"/>
                <a:ea typeface="Arial"/>
                <a:cs typeface="Times New Roman" panose="02020603050405020304" pitchFamily="18" charset="0"/>
                <a:sym typeface="Arial"/>
              </a:rPr>
              <a:t>  tuvimos que adaptar el proyecto  y distribuir  el trabajo entre los dos, también decidimos hacerlo todo entre los dos, compartiendo pantalla en slack y compartiendo errores y dudas.</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Problemas de adaptabilidad y accesibilidad,</a:t>
            </a:r>
            <a:br>
              <a:rPr lang="es-ES" sz="1800" b="1"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 </a:t>
            </a:r>
            <a:r>
              <a:rPr lang="es-ES" sz="1800" cap="none" dirty="0">
                <a:latin typeface="Times New Roman" panose="02020603050405020304" pitchFamily="18" charset="0"/>
                <a:ea typeface="Arial"/>
                <a:cs typeface="Times New Roman" panose="02020603050405020304" pitchFamily="18" charset="0"/>
                <a:sym typeface="Arial"/>
              </a:rPr>
              <a:t>Solución</a:t>
            </a:r>
            <a:r>
              <a:rPr lang="es-ES" sz="1800" i="1" cap="none" dirty="0">
                <a:latin typeface="Times New Roman" panose="02020603050405020304" pitchFamily="18" charset="0"/>
                <a:ea typeface="Arial"/>
                <a:cs typeface="Times New Roman" panose="02020603050405020304" pitchFamily="18" charset="0"/>
                <a:sym typeface="Arial"/>
              </a:rPr>
              <a:t>:</a:t>
            </a:r>
            <a:r>
              <a:rPr lang="es-ES" sz="1800" cap="none" dirty="0">
                <a:latin typeface="Times New Roman" panose="02020603050405020304" pitchFamily="18" charset="0"/>
                <a:ea typeface="Arial"/>
                <a:cs typeface="Times New Roman" panose="02020603050405020304" pitchFamily="18" charset="0"/>
                <a:sym typeface="Arial"/>
              </a:rPr>
              <a:t> se soluciono aplicando  herramientas de contraste como la extensión wave de Google Chrome.</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R</a:t>
            </a:r>
            <a:r>
              <a:rPr lang="es-ES" sz="1800" b="1" cap="none" dirty="0">
                <a:latin typeface="Times New Roman" panose="02020603050405020304" pitchFamily="18" charset="0"/>
                <a:ea typeface="Arial"/>
                <a:cs typeface="Times New Roman" panose="02020603050405020304" pitchFamily="18" charset="0"/>
                <a:sym typeface="Arial"/>
              </a:rPr>
              <a:t>esultados alcanzados</a:t>
            </a:r>
            <a:br>
              <a:rPr lang="es-ES" sz="1800" b="1"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Interfaz web clara e intuitiva para la consulta de stock sin requerir conocimientos técnicos.</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Filtrado funcional y rápido por criterios como marca, color, talla y disponibilidad.</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Gestión sencilla de productos mediante un formulario de alta.</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aplicación adaptable para su uso local o en intranet empresarial.</a:t>
            </a:r>
            <a:br>
              <a:rPr lang="es-ES" sz="1800" dirty="0">
                <a:latin typeface="Times New Roman" panose="02020603050405020304" pitchFamily="18" charset="0"/>
                <a:ea typeface="Arial"/>
                <a:cs typeface="Times New Roman" panose="02020603050405020304" pitchFamily="18" charset="0"/>
                <a:sym typeface="Arial"/>
              </a:rPr>
            </a:br>
            <a:endParaRPr sz="1800" dirty="0">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Clr>
                <a:schemeClr val="lt1"/>
              </a:buClr>
              <a:buSzPts val="2400"/>
              <a:buFont typeface="Times New Roman"/>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356834f72e3_0_36"/>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r>
              <a:rPr lang="es-ES" sz="2000" b="1" cap="none" dirty="0">
                <a:latin typeface="Times New Roman" panose="02020603050405020304" pitchFamily="18" charset="0"/>
                <a:ea typeface="Arial"/>
                <a:cs typeface="Times New Roman" panose="02020603050405020304" pitchFamily="18" charset="0"/>
                <a:sym typeface="Arial"/>
              </a:rPr>
              <a:t>Conclusiones y posibles mejoras </a:t>
            </a:r>
            <a:br>
              <a:rPr lang="es-ES" sz="2000" b="1"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Conclusiones:</a:t>
            </a:r>
            <a:br>
              <a:rPr lang="es-ES" sz="2000" b="1"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El proyecto cumple con éxito el objetivo de gestionar el stock de calzado de forma visual y accesible.</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La herramienta puede ser utilizada por cualquier usuario, sin necesidad de formación técnica previa.</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Su estructura modular permite una ampliación sencilla y escalable en el futuro.</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Posibles mejoras</a:t>
            </a:r>
            <a:br>
              <a:rPr lang="es-ES" sz="2000" b="1"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Añadir sistema de login con roles diferenciados (administrador y visualizador).</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Implementar funcionalidades de edición y eliminación de productos.</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Generar informes de stock en formato </a:t>
            </a:r>
            <a:r>
              <a:rPr lang="es-ES" sz="2000" cap="none" dirty="0" err="1">
                <a:latin typeface="Times New Roman" panose="02020603050405020304" pitchFamily="18" charset="0"/>
                <a:ea typeface="Arial"/>
                <a:cs typeface="Times New Roman" panose="02020603050405020304" pitchFamily="18" charset="0"/>
                <a:sym typeface="Arial"/>
              </a:rPr>
              <a:t>pdf</a:t>
            </a:r>
            <a:r>
              <a:rPr lang="es-ES" sz="2000" cap="none" dirty="0">
                <a:latin typeface="Times New Roman" panose="02020603050405020304" pitchFamily="18" charset="0"/>
                <a:ea typeface="Arial"/>
                <a:cs typeface="Times New Roman" panose="02020603050405020304" pitchFamily="18" charset="0"/>
                <a:sym typeface="Arial"/>
              </a:rPr>
              <a:t>.</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Integrar gráficos estadísticos para análisis de inventario.</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Posibles mejoras generales, que no implementamos por falta de tiempo</a:t>
            </a:r>
            <a:r>
              <a:rPr lang="es-ES" sz="1100" dirty="0">
                <a:latin typeface="Arial"/>
                <a:ea typeface="Arial"/>
                <a:cs typeface="Arial"/>
                <a:sym typeface="Arial"/>
              </a:rPr>
              <a:t>.</a:t>
            </a:r>
            <a:endParaRPr sz="1100" dirty="0">
              <a:latin typeface="Arial"/>
              <a:ea typeface="Arial"/>
              <a:cs typeface="Arial"/>
              <a:sym typeface="Arial"/>
            </a:endParaRPr>
          </a:p>
          <a:p>
            <a:pPr marL="457200" lvl="0" indent="0" algn="l" rtl="0">
              <a:lnSpc>
                <a:spcPct val="115000"/>
              </a:lnSpc>
              <a:spcBef>
                <a:spcPts val="1200"/>
              </a:spcBef>
              <a:spcAft>
                <a:spcPts val="0"/>
              </a:spcAft>
              <a:buNone/>
            </a:pPr>
            <a:endParaRPr sz="1100" b="1" dirty="0">
              <a:solidFill>
                <a:schemeClr val="dk1"/>
              </a:solidFill>
              <a:latin typeface="Arial"/>
              <a:ea typeface="Arial"/>
              <a:cs typeface="Arial"/>
              <a:sym typeface="Arial"/>
            </a:endParaRPr>
          </a:p>
          <a:p>
            <a:pPr marL="0" lvl="0" indent="0" algn="l" rtl="0">
              <a:spcBef>
                <a:spcPts val="0"/>
              </a:spcBef>
              <a:spcAft>
                <a:spcPts val="0"/>
              </a:spcAft>
              <a:buClr>
                <a:schemeClr val="lt1"/>
              </a:buClr>
              <a:buSzPts val="2400"/>
              <a:buFont typeface="Times New Roman"/>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ctrTitle"/>
          </p:nvPr>
        </p:nvSpPr>
        <p:spPr>
          <a:xfrm>
            <a:off x="0" y="1"/>
            <a:ext cx="6858000" cy="9144000"/>
          </a:xfrm>
          <a:prstGeom prst="rect">
            <a:avLst/>
          </a:prstGeom>
          <a:noFill/>
          <a:ln>
            <a:noFill/>
          </a:ln>
        </p:spPr>
        <p:txBody>
          <a:bodyPr spcFirstLastPara="1" wrap="square" lIns="91425" tIns="45700" rIns="91425" bIns="45700" anchor="t" anchorCtr="0">
            <a:normAutofit/>
          </a:bodyPr>
          <a:lstStyle/>
          <a:p>
            <a:pPr marL="214313" indent="-214313" algn="l">
              <a:spcBef>
                <a:spcPts val="0"/>
              </a:spcBef>
              <a:buSzPts val="2240"/>
              <a:buFontTx/>
              <a:buChar char="▶"/>
            </a:pPr>
            <a:r>
              <a:rPr lang="es-ES" sz="3200" dirty="0">
                <a:solidFill>
                  <a:schemeClr val="lt1"/>
                </a:solidFill>
                <a:latin typeface="Times New Roman" panose="02020603050405020304" pitchFamily="18" charset="0"/>
                <a:ea typeface="Times New Roman"/>
                <a:cs typeface="Times New Roman" panose="02020603050405020304" pitchFamily="18" charset="0"/>
                <a:sym typeface="Times New Roman"/>
              </a:rPr>
              <a:t>¿Qué es JJ STYLE?</a:t>
            </a:r>
            <a:br>
              <a:rPr lang="es-ES" sz="1100" dirty="0">
                <a:latin typeface="Times New Roman" panose="02020603050405020304" pitchFamily="18" charset="0"/>
                <a:cs typeface="Times New Roman" panose="02020603050405020304" pitchFamily="18" charset="0"/>
              </a:rPr>
            </a:br>
            <a:r>
              <a:rPr lang="es-ES" sz="28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Es un servidor de stock de zapatillas</a:t>
            </a:r>
            <a:br>
              <a:rPr lang="es-ES" sz="1100" dirty="0">
                <a:latin typeface="Times New Roman" panose="02020603050405020304" pitchFamily="18" charset="0"/>
                <a:cs typeface="Times New Roman" panose="02020603050405020304" pitchFamily="18" charset="0"/>
              </a:rPr>
            </a:br>
            <a:br>
              <a:rPr lang="es-ES" sz="2800" dirty="0">
                <a:solidFill>
                  <a:schemeClr val="lt1"/>
                </a:solidFill>
                <a:latin typeface="Times New Roman" panose="02020603050405020304" pitchFamily="18" charset="0"/>
                <a:ea typeface="Times New Roman"/>
                <a:cs typeface="Times New Roman" panose="02020603050405020304" pitchFamily="18" charset="0"/>
                <a:sym typeface="Times New Roman"/>
              </a:rPr>
            </a:br>
            <a:r>
              <a:rPr lang="es-ES" sz="32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Partes</a:t>
            </a:r>
            <a:br>
              <a:rPr lang="es-ES" sz="1100" cap="none" dirty="0">
                <a:latin typeface="Times New Roman" panose="02020603050405020304" pitchFamily="18" charset="0"/>
                <a:cs typeface="Times New Roman" panose="02020603050405020304" pitchFamily="18" charset="0"/>
              </a:rPr>
            </a:br>
            <a:r>
              <a:rPr lang="es-ES" sz="2800" cap="none" dirty="0">
                <a:solidFill>
                  <a:schemeClr val="lt1"/>
                </a:solidFill>
                <a:latin typeface="Times New Roman" panose="02020603050405020304" pitchFamily="18" charset="0"/>
                <a:cs typeface="Times New Roman" panose="02020603050405020304" pitchFamily="18" charset="0"/>
                <a:sym typeface="Times New Roman"/>
              </a:rPr>
              <a:t>P</a:t>
            </a:r>
            <a:r>
              <a:rPr lang="es-ES" sz="28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ágina web</a:t>
            </a:r>
            <a:br>
              <a:rPr lang="es-ES" sz="1100" cap="none" dirty="0">
                <a:latin typeface="Times New Roman" panose="02020603050405020304" pitchFamily="18" charset="0"/>
                <a:cs typeface="Times New Roman" panose="02020603050405020304" pitchFamily="18" charset="0"/>
              </a:rPr>
            </a:br>
            <a:r>
              <a:rPr lang="es-ES" sz="2800" cap="none" dirty="0">
                <a:solidFill>
                  <a:schemeClr val="lt1"/>
                </a:solidFill>
                <a:latin typeface="Times New Roman" panose="02020603050405020304" pitchFamily="18" charset="0"/>
                <a:cs typeface="Times New Roman" panose="02020603050405020304" pitchFamily="18" charset="0"/>
                <a:sym typeface="Times New Roman"/>
              </a:rPr>
              <a:t>S</a:t>
            </a:r>
            <a:r>
              <a:rPr lang="es-ES" sz="28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ervidor de control</a:t>
            </a:r>
            <a:br>
              <a:rPr lang="es-ES" sz="1100" cap="none" dirty="0">
                <a:latin typeface="Times New Roman" panose="02020603050405020304" pitchFamily="18" charset="0"/>
                <a:cs typeface="Times New Roman" panose="02020603050405020304" pitchFamily="18" charset="0"/>
              </a:rPr>
            </a:br>
            <a:r>
              <a:rPr lang="es-ES" sz="2800" cap="none" dirty="0">
                <a:solidFill>
                  <a:schemeClr val="lt1"/>
                </a:solidFill>
                <a:latin typeface="Times New Roman" panose="02020603050405020304" pitchFamily="18" charset="0"/>
                <a:cs typeface="Times New Roman" panose="02020603050405020304" pitchFamily="18" charset="0"/>
                <a:sym typeface="Times New Roman"/>
              </a:rPr>
              <a:t>B</a:t>
            </a:r>
            <a:r>
              <a:rPr lang="es-ES" sz="28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ase de datos</a:t>
            </a:r>
            <a:br>
              <a:rPr lang="es-ES" sz="2800" dirty="0">
                <a:solidFill>
                  <a:schemeClr val="lt1"/>
                </a:solidFill>
                <a:latin typeface="Times New Roman" panose="02020603050405020304" pitchFamily="18" charset="0"/>
                <a:ea typeface="Times New Roman"/>
                <a:cs typeface="Times New Roman" panose="02020603050405020304" pitchFamily="18" charset="0"/>
                <a:sym typeface="Times New Roman"/>
              </a:rPr>
            </a:br>
            <a:endParaRPr lang="es-ES" sz="2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46" name="Google Shape;146;p2"/>
          <p:cNvPicPr preferRelativeResize="0"/>
          <p:nvPr/>
        </p:nvPicPr>
        <p:blipFill rotWithShape="1">
          <a:blip r:embed="rId3">
            <a:alphaModFix/>
          </a:blip>
          <a:srcRect/>
          <a:stretch/>
        </p:blipFill>
        <p:spPr>
          <a:xfrm>
            <a:off x="196429" y="4152549"/>
            <a:ext cx="6465142" cy="2590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6F17DAC9-A96C-1F5F-C724-3162CFC091E8}"/>
            </a:ext>
          </a:extLst>
        </p:cNvPr>
        <p:cNvGrpSpPr/>
        <p:nvPr/>
      </p:nvGrpSpPr>
      <p:grpSpPr>
        <a:xfrm>
          <a:off x="0" y="0"/>
          <a:ext cx="0" cy="0"/>
          <a:chOff x="0" y="0"/>
          <a:chExt cx="0" cy="0"/>
        </a:xfrm>
      </p:grpSpPr>
      <p:sp>
        <p:nvSpPr>
          <p:cNvPr id="151" name="Google Shape;151;p3">
            <a:extLst>
              <a:ext uri="{FF2B5EF4-FFF2-40B4-BE49-F238E27FC236}">
                <a16:creationId xmlns:a16="http://schemas.microsoft.com/office/drawing/2014/main" id="{9E25A9C9-79CC-35E2-6322-F6E38D1FFAD5}"/>
              </a:ext>
            </a:extLst>
          </p:cNvPr>
          <p:cNvSpPr txBox="1">
            <a:spLocks noGrp="1"/>
          </p:cNvSpPr>
          <p:nvPr>
            <p:ph type="ctrTitle"/>
          </p:nvPr>
        </p:nvSpPr>
        <p:spPr>
          <a:xfrm>
            <a:off x="0" y="1"/>
            <a:ext cx="6858000" cy="91440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lt1"/>
              </a:buClr>
              <a:buSzPts val="2800"/>
              <a:buFont typeface="Noto Sans Symbols"/>
              <a:buChar char="⮚"/>
            </a:pPr>
            <a:r>
              <a:rPr lang="es-ES" sz="2800" b="1" dirty="0">
                <a:latin typeface="Times New Roman" panose="02020603050405020304" pitchFamily="18" charset="0"/>
                <a:ea typeface="Times New Roman"/>
                <a:cs typeface="Times New Roman" panose="02020603050405020304" pitchFamily="18" charset="0"/>
                <a:sym typeface="Times New Roman"/>
              </a:rPr>
              <a:t>Objetivos del proyecto</a:t>
            </a:r>
            <a:r>
              <a:rPr lang="es-ES" sz="2800" b="1" cap="none" dirty="0">
                <a:latin typeface="Times New Roman" panose="02020603050405020304" pitchFamily="18" charset="0"/>
                <a:ea typeface="Times New Roman"/>
                <a:cs typeface="Times New Roman" panose="02020603050405020304" pitchFamily="18" charset="0"/>
                <a:sym typeface="Times New Roman"/>
              </a:rPr>
              <a:t>:</a:t>
            </a:r>
            <a:br>
              <a:rPr lang="es-ES" sz="2800" dirty="0">
                <a:latin typeface="Times New Roman" panose="02020603050405020304" pitchFamily="18" charset="0"/>
                <a:ea typeface="Times New Roman"/>
                <a:cs typeface="Times New Roman" panose="02020603050405020304" pitchFamily="18" charset="0"/>
                <a:sym typeface="Times New Roman"/>
              </a:rPr>
            </a:br>
            <a:br>
              <a:rPr lang="es-ES" sz="2800" dirty="0">
                <a:latin typeface="Times New Roman" panose="02020603050405020304" pitchFamily="18" charset="0"/>
                <a:ea typeface="Times New Roman"/>
                <a:cs typeface="Times New Roman" panose="02020603050405020304" pitchFamily="18" charset="0"/>
                <a:sym typeface="Times New Roman"/>
              </a:rPr>
            </a:br>
            <a:r>
              <a:rPr lang="es-ES" sz="2800" b="1" dirty="0">
                <a:latin typeface="Times New Roman" panose="02020603050405020304" pitchFamily="18" charset="0"/>
                <a:ea typeface="Arial"/>
                <a:cs typeface="Times New Roman" panose="02020603050405020304" pitchFamily="18" charset="0"/>
                <a:sym typeface="Arial"/>
              </a:rPr>
              <a:t>Objetivo general:</a:t>
            </a:r>
            <a:endParaRPr sz="2800" b="1" dirty="0">
              <a:latin typeface="Times New Roman" panose="02020603050405020304" pitchFamily="18" charset="0"/>
              <a:ea typeface="Arial"/>
              <a:cs typeface="Times New Roman" panose="02020603050405020304" pitchFamily="18" charset="0"/>
              <a:sym typeface="Arial"/>
            </a:endParaRPr>
          </a:p>
          <a:p>
            <a:pPr marL="457200" lvl="0" indent="-457200" algn="l" rtl="0">
              <a:spcBef>
                <a:spcPts val="0"/>
              </a:spcBef>
              <a:spcAft>
                <a:spcPts val="0"/>
              </a:spcAft>
              <a:buClr>
                <a:schemeClr val="lt1"/>
              </a:buClr>
              <a:buSzPts val="2800"/>
              <a:buFont typeface="Noto Sans Symbols"/>
              <a:buChar char="⮚"/>
            </a:pPr>
            <a:r>
              <a:rPr lang="es-ES" sz="2000" cap="none" dirty="0">
                <a:latin typeface="Times New Roman" panose="02020603050405020304" pitchFamily="18" charset="0"/>
                <a:ea typeface="Arial"/>
                <a:cs typeface="Times New Roman" panose="02020603050405020304" pitchFamily="18" charset="0"/>
                <a:sym typeface="Arial"/>
              </a:rPr>
              <a:t>Crear una aplicación web que permita consultar y gestionar el stock de distintos modelos de calzado de forma clara y organizada</a:t>
            </a:r>
            <a:r>
              <a:rPr lang="es-ES" sz="2000" dirty="0">
                <a:latin typeface="Times New Roman" panose="02020603050405020304" pitchFamily="18" charset="0"/>
                <a:ea typeface="Arial"/>
                <a:cs typeface="Times New Roman" panose="02020603050405020304" pitchFamily="18" charset="0"/>
                <a:sym typeface="Arial"/>
              </a:rPr>
              <a:t>.</a:t>
            </a:r>
            <a:endParaRPr sz="2000" dirty="0">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None/>
            </a:pPr>
            <a:endParaRPr sz="2400" dirty="0">
              <a:latin typeface="Times New Roman" panose="02020603050405020304" pitchFamily="18" charset="0"/>
              <a:ea typeface="Times New Roman"/>
              <a:cs typeface="Times New Roman" panose="02020603050405020304" pitchFamily="18" charset="0"/>
              <a:sym typeface="Times New Roman"/>
            </a:endParaRPr>
          </a:p>
          <a:p>
            <a:pPr marL="457200" lvl="0" indent="-457200" algn="l" rtl="0">
              <a:spcBef>
                <a:spcPts val="0"/>
              </a:spcBef>
              <a:spcAft>
                <a:spcPts val="0"/>
              </a:spcAft>
              <a:buClr>
                <a:schemeClr val="lt1"/>
              </a:buClr>
              <a:buSzPts val="2800"/>
              <a:buFont typeface="Noto Sans Symbols"/>
              <a:buChar char="⮚"/>
            </a:pPr>
            <a:r>
              <a:rPr lang="es-ES" sz="2800" b="1" dirty="0">
                <a:latin typeface="Times New Roman" panose="02020603050405020304" pitchFamily="18" charset="0"/>
                <a:ea typeface="Arial"/>
                <a:cs typeface="Times New Roman" panose="02020603050405020304" pitchFamily="18" charset="0"/>
                <a:sym typeface="Arial"/>
              </a:rPr>
              <a:t>Objetivos específicos:</a:t>
            </a:r>
            <a:endParaRPr sz="2800" b="1"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Clr>
                <a:schemeClr val="dk1"/>
              </a:buClr>
              <a:buSzPts val="1100"/>
              <a:buFont typeface="Arial"/>
              <a:buChar char="●"/>
            </a:pPr>
            <a:r>
              <a:rPr lang="es-ES" sz="2000" dirty="0">
                <a:latin typeface="Times New Roman" panose="02020603050405020304" pitchFamily="18" charset="0"/>
                <a:ea typeface="Arial"/>
                <a:cs typeface="Times New Roman" panose="02020603050405020304" pitchFamily="18" charset="0"/>
                <a:sym typeface="Arial"/>
              </a:rPr>
              <a:t>I</a:t>
            </a:r>
            <a:r>
              <a:rPr lang="es-ES" sz="2000" cap="none" dirty="0">
                <a:latin typeface="Times New Roman" panose="02020603050405020304" pitchFamily="18" charset="0"/>
                <a:ea typeface="Arial"/>
                <a:cs typeface="Times New Roman" panose="02020603050405020304" pitchFamily="18" charset="0"/>
                <a:sym typeface="Arial"/>
              </a:rPr>
              <a:t>mplementar filtros dinámicos por marca, color, talla y disponibilidad en stock</a:t>
            </a:r>
            <a:r>
              <a:rPr lang="es-ES" sz="2000" dirty="0">
                <a:latin typeface="Times New Roman" panose="02020603050405020304" pitchFamily="18" charset="0"/>
                <a:ea typeface="Arial"/>
                <a:cs typeface="Times New Roman" panose="02020603050405020304" pitchFamily="18" charset="0"/>
                <a:sym typeface="Arial"/>
              </a:rPr>
              <a:t>.</a:t>
            </a:r>
            <a:br>
              <a:rPr lang="es-ES"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Clr>
                <a:schemeClr val="dk1"/>
              </a:buClr>
              <a:buSzPts val="1100"/>
              <a:buFont typeface="Arial"/>
              <a:buChar char="●"/>
            </a:pPr>
            <a:r>
              <a:rPr lang="es-ES" sz="2000" cap="none" dirty="0">
                <a:latin typeface="Times New Roman" panose="02020603050405020304" pitchFamily="18" charset="0"/>
                <a:ea typeface="Arial"/>
                <a:cs typeface="Times New Roman" panose="02020603050405020304" pitchFamily="18" charset="0"/>
                <a:sym typeface="Arial"/>
              </a:rPr>
              <a:t>Mostrar detalles relevantes de cada producto tanto para usuarios como para trabajadores</a:t>
            </a:r>
            <a:r>
              <a:rPr lang="es-ES" sz="2000" dirty="0">
                <a:latin typeface="Times New Roman" panose="02020603050405020304" pitchFamily="18" charset="0"/>
                <a:ea typeface="Arial"/>
                <a:cs typeface="Times New Roman" panose="02020603050405020304" pitchFamily="18" charset="0"/>
                <a:sym typeface="Arial"/>
              </a:rPr>
              <a:t>.</a:t>
            </a:r>
            <a:br>
              <a:rPr lang="es-ES"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Clr>
                <a:schemeClr val="dk1"/>
              </a:buClr>
              <a:buSzPts val="1100"/>
              <a:buFont typeface="Arial"/>
              <a:buChar char="●"/>
            </a:pPr>
            <a:r>
              <a:rPr lang="es-ES" sz="2000" cap="none" dirty="0">
                <a:latin typeface="Times New Roman" panose="02020603050405020304" pitchFamily="18" charset="0"/>
                <a:ea typeface="Arial"/>
                <a:cs typeface="Times New Roman" panose="02020603050405020304" pitchFamily="18" charset="0"/>
                <a:sym typeface="Arial"/>
              </a:rPr>
              <a:t>Agregar productos mediante un panel de administración (alta de nuevos modelos).</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Agregar productos mediante un panel de administración (alta de nuevos modelos).</a:t>
            </a:r>
            <a:br>
              <a:rPr lang="es-ES" sz="2400" cap="none" dirty="0">
                <a:latin typeface="Times New Roman" panose="02020603050405020304" pitchFamily="18" charset="0"/>
                <a:ea typeface="Arial"/>
                <a:cs typeface="Times New Roman" panose="02020603050405020304" pitchFamily="18" charset="0"/>
                <a:sym typeface="Arial"/>
              </a:rPr>
            </a:br>
            <a:endParaRPr lang="es-ES"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9221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356834f72e3_0_3"/>
          <p:cNvSpPr txBox="1">
            <a:spLocks noGrp="1"/>
          </p:cNvSpPr>
          <p:nvPr>
            <p:ph type="ctrTitle"/>
          </p:nvPr>
        </p:nvSpPr>
        <p:spPr>
          <a:xfrm>
            <a:off x="0" y="1"/>
            <a:ext cx="6858000" cy="9144000"/>
          </a:xfrm>
          <a:prstGeom prst="rect">
            <a:avLst/>
          </a:prstGeom>
          <a:noFill/>
          <a:ln>
            <a:noFill/>
          </a:ln>
        </p:spPr>
        <p:txBody>
          <a:bodyPr spcFirstLastPara="1" wrap="square" lIns="91425" tIns="45700" rIns="91425" bIns="45700" anchor="t" anchorCtr="0">
            <a:normAutofit/>
          </a:bodyPr>
          <a:lstStyle/>
          <a:p>
            <a:pPr marL="501650" lvl="0" indent="-342900" algn="l" rtl="0">
              <a:lnSpc>
                <a:spcPct val="115000"/>
              </a:lnSpc>
              <a:spcBef>
                <a:spcPts val="1400"/>
              </a:spcBef>
              <a:spcAft>
                <a:spcPts val="0"/>
              </a:spcAft>
              <a:buClr>
                <a:schemeClr val="dk1"/>
              </a:buClr>
              <a:buSzPct val="78000"/>
              <a:buFont typeface="Arial" panose="020B0604020202020204" pitchFamily="34" charset="0"/>
              <a:buChar char="•"/>
            </a:pPr>
            <a:r>
              <a:rPr lang="es-ES" sz="2000" b="1" cap="none" dirty="0">
                <a:latin typeface="Times New Roman" panose="02020603050405020304" pitchFamily="18" charset="0"/>
                <a:ea typeface="Arial"/>
                <a:cs typeface="Times New Roman" panose="02020603050405020304" pitchFamily="18" charset="0"/>
                <a:sym typeface="Arial"/>
              </a:rPr>
              <a:t>Antecedentes problema:</a:t>
            </a:r>
            <a:br>
              <a:rPr lang="es-ES" sz="2000" b="1"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 Las pequeñas empresas a menudo gestionaban su inventario en hojas de papel de cálculo, lo que dificulta la consulta visual, los filtros y el control eficiente del stock.</a:t>
            </a: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Soluciones existentes:</a:t>
            </a:r>
            <a:br>
              <a:rPr lang="es-ES" sz="2000" b="1"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 Existen soluciones comerciales como Excel, </a:t>
            </a:r>
            <a:r>
              <a:rPr lang="es-ES" sz="2000" cap="none" dirty="0" err="1">
                <a:latin typeface="Times New Roman" panose="02020603050405020304" pitchFamily="18" charset="0"/>
                <a:ea typeface="Arial"/>
                <a:cs typeface="Times New Roman" panose="02020603050405020304" pitchFamily="18" charset="0"/>
                <a:sym typeface="Arial"/>
              </a:rPr>
              <a:t>Odoo</a:t>
            </a:r>
            <a:r>
              <a:rPr lang="es-ES" sz="2000" cap="none" dirty="0">
                <a:latin typeface="Times New Roman" panose="02020603050405020304" pitchFamily="18" charset="0"/>
                <a:ea typeface="Arial"/>
                <a:cs typeface="Times New Roman" panose="02020603050405020304" pitchFamily="18" charset="0"/>
                <a:sym typeface="Arial"/>
              </a:rPr>
              <a:t> o Software ERP, pero suelen ser complejas o costosas. la alternativa propuesta es una herramienta web sencilla y accesible adaptada a este tipo de necesidad específica.</a:t>
            </a:r>
            <a:br>
              <a:rPr lang="es-ES" sz="2000" cap="none" dirty="0">
                <a:solidFill>
                  <a:schemeClr val="dk1"/>
                </a:solidFill>
                <a:latin typeface="Times New Roman" panose="02020603050405020304" pitchFamily="18" charset="0"/>
                <a:ea typeface="Arial"/>
                <a:cs typeface="Times New Roman" panose="02020603050405020304" pitchFamily="18" charset="0"/>
                <a:sym typeface="Arial"/>
              </a:rPr>
            </a:br>
            <a:endParaRPr sz="1100" dirty="0">
              <a:solidFill>
                <a:schemeClr val="dk1"/>
              </a:solidFill>
              <a:latin typeface="Arial"/>
              <a:ea typeface="Arial"/>
              <a:cs typeface="Arial"/>
              <a:sym typeface="Arial"/>
            </a:endParaRPr>
          </a:p>
          <a:p>
            <a:pPr marL="0" lvl="0" indent="0" algn="l" rtl="0">
              <a:lnSpc>
                <a:spcPct val="115000"/>
              </a:lnSpc>
              <a:spcBef>
                <a:spcPts val="1200"/>
              </a:spcBef>
              <a:spcAft>
                <a:spcPts val="0"/>
              </a:spcAft>
              <a:buNone/>
            </a:pPr>
            <a:endParaRPr sz="1100" b="1" dirty="0">
              <a:solidFill>
                <a:schemeClr val="dk1"/>
              </a:solidFill>
              <a:latin typeface="Arial"/>
              <a:ea typeface="Arial"/>
              <a:cs typeface="Arial"/>
              <a:sym typeface="Arial"/>
            </a:endParaRPr>
          </a:p>
          <a:p>
            <a:pPr marL="457200" lvl="0" indent="0" algn="l" rtl="0">
              <a:lnSpc>
                <a:spcPct val="115000"/>
              </a:lnSpc>
              <a:spcBef>
                <a:spcPts val="1200"/>
              </a:spcBef>
              <a:spcAft>
                <a:spcPts val="0"/>
              </a:spcAft>
              <a:buNone/>
            </a:pPr>
            <a:endParaRPr sz="2800" dirty="0">
              <a:latin typeface="Times New Roman"/>
              <a:ea typeface="Times New Roman"/>
              <a:cs typeface="Times New Roman"/>
              <a:sym typeface="Times New Roman"/>
            </a:endParaRPr>
          </a:p>
          <a:p>
            <a:pPr marL="457200" lvl="0" indent="-457200" algn="l" rtl="0">
              <a:spcBef>
                <a:spcPts val="1200"/>
              </a:spcBef>
              <a:spcAft>
                <a:spcPts val="0"/>
              </a:spcAft>
              <a:buClr>
                <a:schemeClr val="lt1"/>
              </a:buClr>
              <a:buSzPts val="2800"/>
              <a:buFont typeface="Noto Sans Symbols"/>
              <a:buChar char="⮚"/>
            </a:pPr>
            <a:endParaRPr sz="2400" dirty="0">
              <a:latin typeface="Times New Roman"/>
              <a:ea typeface="Times New Roman"/>
              <a:cs typeface="Times New Roman"/>
              <a:sym typeface="Times New Roman"/>
            </a:endParaRPr>
          </a:p>
        </p:txBody>
      </p:sp>
      <p:pic>
        <p:nvPicPr>
          <p:cNvPr id="157" name="Google Shape;157;g356834f72e3_0_3" title="alabaraan.jpg"/>
          <p:cNvPicPr preferRelativeResize="0"/>
          <p:nvPr/>
        </p:nvPicPr>
        <p:blipFill>
          <a:blip r:embed="rId3">
            <a:alphaModFix/>
          </a:blip>
          <a:stretch>
            <a:fillRect/>
          </a:stretch>
        </p:blipFill>
        <p:spPr>
          <a:xfrm>
            <a:off x="392360" y="3530892"/>
            <a:ext cx="5905500" cy="475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ctrTitle"/>
          </p:nvPr>
        </p:nvSpPr>
        <p:spPr>
          <a:xfrm>
            <a:off x="0" y="0"/>
            <a:ext cx="6858000" cy="9143999"/>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s-ES" sz="2000" b="1" cap="none" dirty="0">
                <a:latin typeface="Times New Roman" panose="02020603050405020304" pitchFamily="18" charset="0"/>
                <a:ea typeface="Arial"/>
                <a:cs typeface="Times New Roman" panose="02020603050405020304" pitchFamily="18" charset="0"/>
                <a:sym typeface="Arial"/>
              </a:rPr>
              <a:t>Desarrollo del proyecto de la página web.</a:t>
            </a:r>
            <a:br>
              <a:rPr lang="es-ES" sz="2000" b="1" cap="none" dirty="0">
                <a:latin typeface="Times New Roman" panose="02020603050405020304" pitchFamily="18" charset="0"/>
                <a:ea typeface="Arial"/>
                <a:cs typeface="Times New Roman" panose="02020603050405020304" pitchFamily="18" charset="0"/>
                <a:sym typeface="Arial"/>
              </a:rPr>
            </a:br>
            <a:br>
              <a:rPr lang="es-ES" sz="2000" b="1"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Tecnologías utilizadas:</a:t>
            </a:r>
            <a:br>
              <a:rPr lang="es-ES" sz="2000" b="1" cap="none" dirty="0">
                <a:latin typeface="Times New Roman" panose="02020603050405020304" pitchFamily="18" charset="0"/>
                <a:ea typeface="Arial"/>
                <a:cs typeface="Times New Roman" panose="02020603050405020304" pitchFamily="18" charset="0"/>
                <a:sym typeface="Arial"/>
              </a:rPr>
            </a:br>
            <a:r>
              <a:rPr lang="es-ES" sz="2000" b="1" cap="none" dirty="0" err="1">
                <a:latin typeface="Times New Roman" panose="02020603050405020304" pitchFamily="18" charset="0"/>
                <a:ea typeface="Arial"/>
                <a:cs typeface="Times New Roman" panose="02020603050405020304" pitchFamily="18" charset="0"/>
                <a:sym typeface="Arial"/>
              </a:rPr>
              <a:t>Frontend</a:t>
            </a:r>
            <a:r>
              <a:rPr lang="es-ES" sz="2000" b="1" cap="none" dirty="0">
                <a:latin typeface="Times New Roman" panose="02020603050405020304" pitchFamily="18" charset="0"/>
                <a:ea typeface="Arial"/>
                <a:cs typeface="Times New Roman" panose="02020603050405020304" pitchFamily="18" charset="0"/>
                <a:sym typeface="Arial"/>
              </a:rPr>
              <a:t>:</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html</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css</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javascript</a:t>
            </a:r>
            <a:r>
              <a:rPr lang="es-ES" sz="2000" cap="none" dirty="0">
                <a:latin typeface="Times New Roman" panose="02020603050405020304" pitchFamily="18" charset="0"/>
                <a:ea typeface="Arial"/>
                <a:cs typeface="Times New Roman" panose="02020603050405020304" pitchFamily="18" charset="0"/>
                <a:sym typeface="Arial"/>
              </a:rPr>
              <a:t>.</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Backend:</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php</a:t>
            </a:r>
            <a:r>
              <a:rPr lang="es-ES" sz="2000" cap="none" dirty="0">
                <a:latin typeface="Times New Roman" panose="02020603050405020304" pitchFamily="18" charset="0"/>
                <a:ea typeface="Arial"/>
                <a:cs typeface="Times New Roman" panose="02020603050405020304" pitchFamily="18" charset="0"/>
                <a:sym typeface="Arial"/>
              </a:rPr>
              <a:t> para conexión con base de datos y lógica de filtrado.</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Base de datos:</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mysql</a:t>
            </a:r>
            <a:r>
              <a:rPr lang="es-ES" sz="2000" cap="none" dirty="0">
                <a:latin typeface="Times New Roman" panose="02020603050405020304" pitchFamily="18" charset="0"/>
                <a:ea typeface="Arial"/>
                <a:cs typeface="Times New Roman" panose="02020603050405020304" pitchFamily="18" charset="0"/>
                <a:sym typeface="Arial"/>
              </a:rPr>
              <a:t>, con tabla </a:t>
            </a:r>
            <a:r>
              <a:rPr lang="es-ES" sz="2000" cap="none" dirty="0">
                <a:latin typeface="Times New Roman" panose="02020603050405020304" pitchFamily="18" charset="0"/>
                <a:ea typeface="Roboto Mono"/>
                <a:cs typeface="Times New Roman" panose="02020603050405020304" pitchFamily="18" charset="0"/>
                <a:sym typeface="Roboto Mono"/>
              </a:rPr>
              <a:t>productos</a:t>
            </a:r>
            <a:r>
              <a:rPr lang="es-ES" sz="2000" cap="none" dirty="0">
                <a:latin typeface="Times New Roman" panose="02020603050405020304" pitchFamily="18" charset="0"/>
                <a:ea typeface="Arial"/>
                <a:cs typeface="Times New Roman" panose="02020603050405020304" pitchFamily="18" charset="0"/>
                <a:sym typeface="Arial"/>
              </a:rPr>
              <a:t> que almacena marca, modelo, color, talla, precio y stock.</a:t>
            </a:r>
            <a:br>
              <a:rPr lang="es-ES" sz="2000" cap="none" dirty="0">
                <a:solidFill>
                  <a:schemeClr val="dk1"/>
                </a:solidFill>
                <a:latin typeface="Times New Roman" panose="02020603050405020304" pitchFamily="18" charset="0"/>
                <a:ea typeface="Arial"/>
                <a:cs typeface="Times New Roman" panose="02020603050405020304" pitchFamily="18" charset="0"/>
                <a:sym typeface="Arial"/>
              </a:rPr>
            </a:br>
            <a:endParaRPr dirty="0">
              <a:latin typeface="Times New Roman"/>
              <a:ea typeface="Times New Roman"/>
              <a:cs typeface="Times New Roman"/>
              <a:sym typeface="Times New Roman"/>
            </a:endParaRPr>
          </a:p>
        </p:txBody>
      </p:sp>
      <p:pic>
        <p:nvPicPr>
          <p:cNvPr id="163" name="Google Shape;163;p4" title="portada.jpg"/>
          <p:cNvPicPr preferRelativeResize="0"/>
          <p:nvPr/>
        </p:nvPicPr>
        <p:blipFill rotWithShape="1">
          <a:blip r:embed="rId3">
            <a:alphaModFix/>
          </a:blip>
          <a:srcRect t="1295" b="1305"/>
          <a:stretch/>
        </p:blipFill>
        <p:spPr>
          <a:xfrm>
            <a:off x="721637" y="3881539"/>
            <a:ext cx="5679347" cy="42256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s-ES" sz="2000" b="1" cap="none" dirty="0">
                <a:latin typeface="Times New Roman" panose="02020603050405020304" pitchFamily="18" charset="0"/>
                <a:ea typeface="Arial"/>
                <a:cs typeface="Times New Roman" panose="02020603050405020304" pitchFamily="18" charset="0"/>
                <a:sym typeface="Arial"/>
              </a:rPr>
              <a:t>Estructura:</a:t>
            </a:r>
            <a:br>
              <a:rPr lang="es-ES" sz="2000" b="1"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Roboto Mono"/>
                <a:cs typeface="Times New Roman" panose="02020603050405020304" pitchFamily="18" charset="0"/>
                <a:sym typeface="Roboto Mono"/>
              </a:rPr>
              <a:t>index.html</a:t>
            </a:r>
            <a:r>
              <a:rPr lang="es-ES" sz="2000" cap="none" dirty="0">
                <a:latin typeface="Times New Roman" panose="02020603050405020304" pitchFamily="18" charset="0"/>
                <a:ea typeface="Arial"/>
                <a:cs typeface="Times New Roman" panose="02020603050405020304" pitchFamily="18" charset="0"/>
                <a:sym typeface="Arial"/>
              </a:rPr>
              <a:t>: página principal con filtros de productos.</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err="1">
                <a:latin typeface="Times New Roman" panose="02020603050405020304" pitchFamily="18" charset="0"/>
                <a:ea typeface="Roboto Mono"/>
                <a:cs typeface="Times New Roman" panose="02020603050405020304" pitchFamily="18" charset="0"/>
                <a:sym typeface="Roboto Mono"/>
              </a:rPr>
              <a:t>add_product.php</a:t>
            </a:r>
            <a:r>
              <a:rPr lang="es-ES" sz="2000" cap="none" dirty="0">
                <a:latin typeface="Times New Roman" panose="02020603050405020304" pitchFamily="18" charset="0"/>
                <a:ea typeface="Arial"/>
                <a:cs typeface="Times New Roman" panose="02020603050405020304" pitchFamily="18" charset="0"/>
                <a:sym typeface="Arial"/>
              </a:rPr>
              <a:t>: formulario para agregar nuevos productos.</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err="1">
                <a:latin typeface="Times New Roman" panose="02020603050405020304" pitchFamily="18" charset="0"/>
                <a:ea typeface="Roboto Mono"/>
                <a:cs typeface="Times New Roman" panose="02020603050405020304" pitchFamily="18" charset="0"/>
                <a:sym typeface="Roboto Mono"/>
              </a:rPr>
              <a:t>login.php</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Roboto Mono"/>
                <a:cs typeface="Times New Roman" panose="02020603050405020304" pitchFamily="18" charset="0"/>
                <a:sym typeface="Roboto Mono"/>
              </a:rPr>
              <a:t>logout.php</a:t>
            </a:r>
            <a:r>
              <a:rPr lang="es-ES" sz="2000" cap="none" dirty="0">
                <a:latin typeface="Times New Roman" panose="02020603050405020304" pitchFamily="18" charset="0"/>
                <a:ea typeface="Arial"/>
                <a:cs typeface="Times New Roman" panose="02020603050405020304" pitchFamily="18" charset="0"/>
                <a:sym typeface="Arial"/>
              </a:rPr>
              <a:t>: gestión de sesión de usuario..</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err="1">
                <a:latin typeface="Times New Roman" panose="02020603050405020304" pitchFamily="18" charset="0"/>
                <a:ea typeface="Roboto Mono"/>
                <a:cs typeface="Times New Roman" panose="02020603050405020304" pitchFamily="18" charset="0"/>
                <a:sym typeface="Roboto Mono"/>
              </a:rPr>
              <a:t>css</a:t>
            </a:r>
            <a:r>
              <a:rPr lang="es-ES" sz="2000" cap="none" dirty="0">
                <a:latin typeface="Times New Roman" panose="02020603050405020304" pitchFamily="18" charset="0"/>
                <a:ea typeface="Roboto Mono"/>
                <a:cs typeface="Times New Roman" panose="02020603050405020304" pitchFamily="18" charset="0"/>
                <a:sym typeface="Roboto Mono"/>
              </a:rPr>
              <a:t>/style.css</a:t>
            </a:r>
            <a:r>
              <a:rPr lang="es-ES" sz="2000" cap="none" dirty="0">
                <a:latin typeface="Times New Roman" panose="02020603050405020304" pitchFamily="18" charset="0"/>
                <a:ea typeface="Arial"/>
                <a:cs typeface="Times New Roman" panose="02020603050405020304" pitchFamily="18" charset="0"/>
                <a:sym typeface="Arial"/>
              </a:rPr>
              <a:t>: estilos personalizados.</a:t>
            </a:r>
            <a:br>
              <a:rPr lang="es-ES" sz="1100" dirty="0">
                <a:solidFill>
                  <a:schemeClr val="dk1"/>
                </a:solidFill>
                <a:latin typeface="Arial"/>
                <a:ea typeface="Arial"/>
                <a:cs typeface="Arial"/>
                <a:sym typeface="Arial"/>
              </a:rPr>
            </a:br>
            <a:endParaRPr sz="1100" dirty="0">
              <a:solidFill>
                <a:schemeClr val="dk1"/>
              </a:solidFill>
              <a:latin typeface="Arial"/>
              <a:ea typeface="Arial"/>
              <a:cs typeface="Arial"/>
              <a:sym typeface="Arial"/>
            </a:endParaRPr>
          </a:p>
          <a:p>
            <a:pPr marL="0" lvl="0" indent="0" algn="l" rtl="0">
              <a:spcBef>
                <a:spcPts val="1200"/>
              </a:spcBef>
              <a:spcAft>
                <a:spcPts val="0"/>
              </a:spcAft>
              <a:buClr>
                <a:schemeClr val="lt1"/>
              </a:buClr>
              <a:buSzPts val="2400"/>
              <a:buFont typeface="Times New Roman"/>
              <a:buNone/>
            </a:pP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endParaRPr cap="none" dirty="0">
              <a:latin typeface="Times New Roman"/>
              <a:ea typeface="Times New Roman"/>
              <a:cs typeface="Times New Roman"/>
              <a:sym typeface="Times New Roman"/>
            </a:endParaRPr>
          </a:p>
        </p:txBody>
      </p:sp>
      <p:pic>
        <p:nvPicPr>
          <p:cNvPr id="169" name="Google Shape;169;p5" title="stock 2.jpg"/>
          <p:cNvPicPr preferRelativeResize="0"/>
          <p:nvPr/>
        </p:nvPicPr>
        <p:blipFill rotWithShape="1">
          <a:blip r:embed="rId3">
            <a:alphaModFix/>
          </a:blip>
          <a:srcRect t="6101" b="6101"/>
          <a:stretch/>
        </p:blipFill>
        <p:spPr>
          <a:xfrm>
            <a:off x="1" y="3191119"/>
            <a:ext cx="6857999" cy="33489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Clr>
                <a:schemeClr val="lt1"/>
              </a:buClr>
              <a:buSzPts val="2400"/>
              <a:buFont typeface="Times New Roman"/>
              <a:buNone/>
            </a:pPr>
            <a:r>
              <a:rPr lang="es-ES" sz="2000" b="1" cap="none" dirty="0">
                <a:latin typeface="Times New Roman"/>
                <a:ea typeface="Times New Roman"/>
                <a:cs typeface="Times New Roman"/>
                <a:sym typeface="Times New Roman"/>
              </a:rPr>
              <a:t>Servidor web y de copias de seguridad en raid1.</a:t>
            </a:r>
            <a:br>
              <a:rPr lang="es-ES" sz="2000" cap="none" dirty="0">
                <a:latin typeface="Times New Roman"/>
                <a:ea typeface="Times New Roman"/>
                <a:cs typeface="Times New Roman"/>
                <a:sym typeface="Times New Roman"/>
              </a:rPr>
            </a:br>
            <a:r>
              <a:rPr lang="es-ES" sz="2000" cap="none" dirty="0">
                <a:latin typeface="Times New Roman"/>
                <a:ea typeface="Times New Roman"/>
                <a:cs typeface="Times New Roman"/>
                <a:sym typeface="Times New Roman"/>
              </a:rPr>
              <a:t>Se ha creado un servidor donde se a instalado la aplicación web y Se ha configurado para hacer tareas de copias de seguridad y monitorización.</a:t>
            </a:r>
            <a:br>
              <a:rPr lang="es-ES" cap="none" dirty="0"/>
            </a:br>
            <a:r>
              <a:rPr lang="es-ES" dirty="0"/>
              <a:t> </a:t>
            </a:r>
            <a:endParaRPr cap="none" dirty="0"/>
          </a:p>
          <a:p>
            <a:pPr marL="0" lvl="0" indent="0" algn="l" rtl="0">
              <a:spcBef>
                <a:spcPts val="0"/>
              </a:spcBef>
              <a:spcAft>
                <a:spcPts val="0"/>
              </a:spcAft>
              <a:buClr>
                <a:schemeClr val="lt1"/>
              </a:buClr>
              <a:buSzPts val="2400"/>
              <a:buFont typeface="Times New Roman"/>
              <a:buNone/>
            </a:pPr>
            <a:endParaRPr dirty="0"/>
          </a:p>
        </p:txBody>
      </p:sp>
      <p:pic>
        <p:nvPicPr>
          <p:cNvPr id="175" name="Google Shape;175;p7"/>
          <p:cNvPicPr preferRelativeResize="0"/>
          <p:nvPr/>
        </p:nvPicPr>
        <p:blipFill rotWithShape="1">
          <a:blip r:embed="rId3">
            <a:alphaModFix/>
          </a:blip>
          <a:srcRect b="43499"/>
          <a:stretch/>
        </p:blipFill>
        <p:spPr>
          <a:xfrm>
            <a:off x="1" y="3120604"/>
            <a:ext cx="6857999" cy="278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200000"/>
              </a:lnSpc>
              <a:spcBef>
                <a:spcPts val="0"/>
              </a:spcBef>
              <a:spcAft>
                <a:spcPts val="0"/>
              </a:spcAft>
              <a:buClr>
                <a:schemeClr val="lt1"/>
              </a:buClr>
              <a:buSzPts val="2400"/>
              <a:buFont typeface="Times New Roman"/>
              <a:buNone/>
            </a:pPr>
            <a:r>
              <a:rPr lang="es-ES" sz="2000" b="1" cap="none" dirty="0">
                <a:latin typeface="Times New Roman"/>
                <a:ea typeface="Times New Roman"/>
                <a:cs typeface="Times New Roman"/>
                <a:sym typeface="Times New Roman"/>
              </a:rPr>
              <a:t>Copia de seguridad.</a:t>
            </a:r>
            <a:br>
              <a:rPr lang="es-ES" sz="2000" cap="none" dirty="0">
                <a:latin typeface="Times New Roman"/>
                <a:ea typeface="Times New Roman"/>
                <a:cs typeface="Times New Roman"/>
                <a:sym typeface="Times New Roman"/>
              </a:rPr>
            </a:br>
            <a:r>
              <a:rPr lang="es-ES" sz="2000" cap="none" dirty="0">
                <a:latin typeface="Times New Roman"/>
                <a:ea typeface="Times New Roman"/>
                <a:cs typeface="Times New Roman"/>
                <a:sym typeface="Times New Roman"/>
              </a:rPr>
              <a:t>Hemos creado copia de seguridad por si falla el sistema, la copia del Servidor se almacena localmente en un disco duro en raid1.</a:t>
            </a: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r>
              <a:rPr lang="es-ES" dirty="0">
                <a:latin typeface="Times New Roman"/>
                <a:ea typeface="Times New Roman"/>
                <a:cs typeface="Times New Roman"/>
                <a:sym typeface="Times New Roman"/>
              </a:rPr>
              <a:t>I</a:t>
            </a:r>
            <a:r>
              <a:rPr lang="es-ES" sz="2200" cap="none" dirty="0">
                <a:latin typeface="Times New Roman"/>
                <a:ea typeface="Times New Roman"/>
                <a:cs typeface="Times New Roman"/>
                <a:sym typeface="Times New Roman"/>
              </a:rPr>
              <a:t>magen del script funcionando.</a:t>
            </a: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br>
            <a:br>
              <a:rPr lang="es-ES" dirty="0"/>
            </a:br>
            <a:br>
              <a:rPr lang="es-ES" dirty="0"/>
            </a:br>
            <a:endParaRPr dirty="0"/>
          </a:p>
        </p:txBody>
      </p:sp>
      <p:pic>
        <p:nvPicPr>
          <p:cNvPr id="181" name="Google Shape;181;p8"/>
          <p:cNvPicPr preferRelativeResize="0"/>
          <p:nvPr/>
        </p:nvPicPr>
        <p:blipFill rotWithShape="1">
          <a:blip r:embed="rId3">
            <a:alphaModFix/>
          </a:blip>
          <a:srcRect/>
          <a:stretch/>
        </p:blipFill>
        <p:spPr>
          <a:xfrm>
            <a:off x="274589" y="1718332"/>
            <a:ext cx="5992062" cy="3210247"/>
          </a:xfrm>
          <a:prstGeom prst="rect">
            <a:avLst/>
          </a:prstGeom>
          <a:noFill/>
          <a:ln>
            <a:noFill/>
          </a:ln>
        </p:spPr>
      </p:pic>
      <p:pic>
        <p:nvPicPr>
          <p:cNvPr id="182" name="Google Shape;182;p8"/>
          <p:cNvPicPr preferRelativeResize="0"/>
          <p:nvPr/>
        </p:nvPicPr>
        <p:blipFill rotWithShape="1">
          <a:blip r:embed="rId4">
            <a:alphaModFix/>
          </a:blip>
          <a:srcRect/>
          <a:stretch/>
        </p:blipFill>
        <p:spPr>
          <a:xfrm>
            <a:off x="58500" y="5681876"/>
            <a:ext cx="6857999" cy="25082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Clr>
                <a:schemeClr val="lt1"/>
              </a:buClr>
              <a:buSzPts val="2400"/>
              <a:buFont typeface="Times New Roman"/>
              <a:buNone/>
            </a:pPr>
            <a:r>
              <a:rPr lang="es-ES" sz="2000" b="1" cap="none" dirty="0">
                <a:latin typeface="Times New Roman"/>
                <a:ea typeface="Times New Roman"/>
                <a:cs typeface="Times New Roman"/>
                <a:sym typeface="Times New Roman"/>
              </a:rPr>
              <a:t>Alerta y monitorización</a:t>
            </a:r>
            <a:br>
              <a:rPr lang="es-ES" sz="2000" cap="none" dirty="0">
                <a:latin typeface="Times New Roman"/>
                <a:ea typeface="Times New Roman"/>
                <a:cs typeface="Times New Roman"/>
                <a:sym typeface="Times New Roman"/>
              </a:rPr>
            </a:br>
            <a:r>
              <a:rPr lang="es-ES" sz="1800" cap="none" dirty="0">
                <a:latin typeface="Times New Roman"/>
                <a:ea typeface="Times New Roman"/>
                <a:cs typeface="Times New Roman"/>
                <a:sym typeface="Times New Roman"/>
              </a:rPr>
              <a:t>Hemos creado una alerta por si supera los rangos de  sobrecarga y envié un aviso.</a:t>
            </a:r>
            <a:br>
              <a:rPr lang="es-ES" sz="1800" cap="none" dirty="0">
                <a:latin typeface="Times New Roman"/>
                <a:ea typeface="Times New Roman"/>
                <a:cs typeface="Times New Roman"/>
                <a:sym typeface="Times New Roman"/>
              </a:rPr>
            </a:br>
            <a:r>
              <a:rPr lang="es-ES" sz="1800" cap="none" dirty="0">
                <a:latin typeface="Times New Roman"/>
                <a:ea typeface="Times New Roman"/>
                <a:cs typeface="Times New Roman"/>
                <a:sym typeface="Times New Roman"/>
              </a:rPr>
              <a:t>También una monitorización del servidor para poder seguirlo, todos los días después del cierre hace una comprobación. algunos de sus campos.</a:t>
            </a:r>
            <a:br>
              <a:rPr lang="es-ES" cap="none" dirty="0"/>
            </a:br>
            <a:endParaRPr dirty="0"/>
          </a:p>
        </p:txBody>
      </p:sp>
      <p:pic>
        <p:nvPicPr>
          <p:cNvPr id="188" name="Google Shape;188;p9" title="mono (1).png"/>
          <p:cNvPicPr preferRelativeResize="0"/>
          <p:nvPr/>
        </p:nvPicPr>
        <p:blipFill rotWithShape="1">
          <a:blip r:embed="rId3">
            <a:alphaModFix/>
          </a:blip>
          <a:srcRect t="209" b="209"/>
          <a:stretch/>
        </p:blipFill>
        <p:spPr>
          <a:xfrm>
            <a:off x="326821" y="3714242"/>
            <a:ext cx="6019800" cy="456247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1883</TotalTime>
  <Words>880</Words>
  <Application>Microsoft Office PowerPoint</Application>
  <PresentationFormat>Presentación en pantalla (4:3)</PresentationFormat>
  <Paragraphs>20</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Noto Sans Symbols</vt:lpstr>
      <vt:lpstr>Arial</vt:lpstr>
      <vt:lpstr>Calibri</vt:lpstr>
      <vt:lpstr>Times New Roman</vt:lpstr>
      <vt:lpstr>Calibri Light</vt:lpstr>
      <vt:lpstr>Celestial</vt:lpstr>
      <vt:lpstr>PROYECTO INTERMODULAR 1º DE ASIR      SERVIDOR  DE STOCK            JJ STYLE JORGE VALERO JUAN LORENZO HURTADO I.E.S. SAN VICENTE</vt:lpstr>
      <vt:lpstr>¿Qué es JJ STYLE? Es un servidor de stock de zapatillas  Partes Página web Servidor de control Base de datos </vt:lpstr>
      <vt:lpstr>Objetivos del proyecto:  Objetivo general: Crear una aplicación web que permita consultar y gestionar el stock de distintos modelos de calzado de forma clara y organizada.  Objetivos específicos: Implementar filtros dinámicos por marca, color, talla y disponibilidad en stock.  Mostrar detalles relevantes de cada producto tanto para usuarios como para trabajadores.  Agregar productos mediante un panel de administración (alta de nuevos modelos).  Agregar productos mediante un panel de administración (alta de nuevos modelos). </vt:lpstr>
      <vt:lpstr>Antecedentes problema:  Las pequeñas empresas a menudo gestionaban su inventario en hojas de papel de cálculo, lo que dificulta la consulta visual, los filtros y el control eficiente del stock. Soluciones existentes:  Existen soluciones comerciales como Excel, Odoo o Software ERP, pero suelen ser complejas o costosas. la alternativa propuesta es una herramienta web sencilla y accesible adaptada a este tipo de necesidad específica.    </vt:lpstr>
      <vt:lpstr>Desarrollo del proyecto de la página web.  Tecnologías utilizadas: Frontend: html, css, javascript.  Backend: php para conexión con base de datos y lógica de filtrado.  Base de datos: mysql, con tabla productos que almacena marca, modelo, color, talla, precio y stock. </vt:lpstr>
      <vt:lpstr>Estructura: index.html: página principal con filtros de productos.  add_product.php: formulario para agregar nuevos productos.  login.php, logout.php: gestión de sesión de usuario..  css/style.css: estilos personalizados.          </vt:lpstr>
      <vt:lpstr>Servidor web y de copias de seguridad en raid1. Se ha creado un servidor donde se a instalado la aplicación web y Se ha configurado para hacer tareas de copias de seguridad y monitorización.   </vt:lpstr>
      <vt:lpstr>Copia de seguridad. Hemos creado copia de seguridad por si falla el sistema, la copia del Servidor se almacena localmente en un disco duro en raid1.      Imagen del script funcionando.        </vt:lpstr>
      <vt:lpstr>Alerta y monitorización Hemos creado una alerta por si supera los rangos de  sobrecarga y envié un aviso. También una monitorización del servidor para poder seguirlo, todos los días después del cierre hace una comprobación. algunos de sus campos. </vt:lpstr>
      <vt:lpstr> Problemas encontrados y cómo se resolvieron  Error en la lógica de filtrado múltiple:  Solución: se implementó una construcción dinámica de consultas sql con validaciones seguras para evitar errores y mejorar la precisión de los resultados.  Visualización poco clara del stock:  Solución: se añadió lógica condicional en php y se aplicó css personalizado para resaltar visualmente el estado del stock — verde para disponible y rojo para agotado.  Diseño responsive en dispositivos móviles:  Solución: se realizaron ajustes en los contenedores y se utilizó flexbox para asegurar una correcta disposición del contenido en distintos tamaños de pantalla.  Pasamos de ser 4 compañeros de proyecto a ser dos. Solución:  tuvimos que adaptar el proyecto  y distribuir  el trabajo entre los dos, también decidimos hacerlo todo entre los dos, compartiendo pantalla en slack y compartiendo errores y dudas.  Problemas de adaptabilidad y accesibilidad,  Solución: se soluciono aplicando  herramientas de contraste como la extensión wave de Google Chrome.   Resultados alcanzados Interfaz web clara e intuitiva para la consulta de stock sin requerir conocimientos técnicos.  Filtrado funcional y rápido por criterios como marca, color, talla y disponibilidad.  Gestión sencilla de productos mediante un formulario de alta.  aplicación adaptable para su uso local o en intranet empresarial.  </vt:lpstr>
      <vt:lpstr>Conclusiones y posibles mejoras  Conclusiones: El proyecto cumple con éxito el objetivo de gestionar el stock de calzado de forma visual y accesible.  La herramienta puede ser utilizada por cualquier usuario, sin necesidad de formación técnica previa.  Su estructura modular permite una ampliación sencilla y escalable en el futuro.  Posibles mejoras Añadir sistema de login con roles diferenciados (administrador y visualizador).  Implementar funcionalidades de edición y eliminación de productos.  Generar informes de stock en formato pdf.  Integrar gráficos estadísticos para análisis de inventario.  Posibles mejoras generales, que no implementamos por falta de tiempo.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INTERMODULAR 1º DE ASIR      SERVIDOR  DE STOCK            JJ STYLE JORGE VALERO JUAN LORENZO HURTADO I.E.S. SAN VICENTE</dc:title>
  <dc:creator>Juan Lorenzo Hurtado</dc:creator>
  <cp:lastModifiedBy>jorsun</cp:lastModifiedBy>
  <cp:revision>7</cp:revision>
  <dcterms:created xsi:type="dcterms:W3CDTF">2025-05-07T16:39:11Z</dcterms:created>
  <dcterms:modified xsi:type="dcterms:W3CDTF">2025-05-11T18:19:25Z</dcterms:modified>
</cp:coreProperties>
</file>