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72" r:id="rId4"/>
    <p:sldId id="274" r:id="rId5"/>
    <p:sldId id="260" r:id="rId6"/>
    <p:sldId id="258" r:id="rId7"/>
    <p:sldId id="261" r:id="rId8"/>
    <p:sldId id="276" r:id="rId9"/>
    <p:sldId id="267" r:id="rId10"/>
    <p:sldId id="27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88" autoAdjust="0"/>
    <p:restoredTop sz="94249" autoAdjust="0"/>
  </p:normalViewPr>
  <p:slideViewPr>
    <p:cSldViewPr>
      <p:cViewPr>
        <p:scale>
          <a:sx n="75" d="100"/>
          <a:sy n="75" d="100"/>
        </p:scale>
        <p:origin x="414"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ccess.redhat.com/documentation/en-us/red_hat_jboss_enterprise_application_platform/7.3/html/configuration_guide/index" TargetMode="External"/><Relationship Id="rId2" Type="http://schemas.openxmlformats.org/officeDocument/2006/relationships/hyperlink" Target="https://access.redhat.com/documentation/en-us/red_hat_jboss_enterprise_application_platform/7.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54DA-970F-AF46-A6A2-47E5FC16A9B7}"/>
              </a:ext>
            </a:extLst>
          </p:cNvPr>
          <p:cNvSpPr>
            <a:spLocks noGrp="1"/>
          </p:cNvSpPr>
          <p:nvPr>
            <p:ph type="ctrTitle"/>
          </p:nvPr>
        </p:nvSpPr>
        <p:spPr/>
        <p:txBody>
          <a:bodyPr/>
          <a:lstStyle/>
          <a:p>
            <a:pPr algn="ctr"/>
            <a:r>
              <a:rPr lang="en-IN" dirty="0"/>
              <a:t>JBOSS EAP 7.3 – Directory structure explained</a:t>
            </a:r>
            <a:endParaRPr lang="en-US" dirty="0"/>
          </a:p>
        </p:txBody>
      </p:sp>
    </p:spTree>
    <p:extLst>
      <p:ext uri="{BB962C8B-B14F-4D97-AF65-F5344CB8AC3E}">
        <p14:creationId xmlns:p14="http://schemas.microsoft.com/office/powerpoint/2010/main" val="1260294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14F5-9278-4ED6-9522-42008995EDED}"/>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F84FE5D5-82CD-4258-8248-90743994D515}"/>
              </a:ext>
            </a:extLst>
          </p:cNvPr>
          <p:cNvSpPr>
            <a:spLocks noGrp="1"/>
          </p:cNvSpPr>
          <p:nvPr>
            <p:ph idx="1"/>
          </p:nvPr>
        </p:nvSpPr>
        <p:spPr/>
        <p:txBody>
          <a:bodyPr/>
          <a:lstStyle/>
          <a:p>
            <a:r>
              <a:rPr lang="en-IN" dirty="0">
                <a:hlinkClick r:id="rId2"/>
              </a:rPr>
              <a:t>https://access.redhat.com/documentation/en-us/red_hat_jboss_enterprise_application_platform/7.3/</a:t>
            </a:r>
            <a:endParaRPr lang="en-IN" dirty="0"/>
          </a:p>
          <a:p>
            <a:r>
              <a:rPr lang="en-IN" dirty="0">
                <a:hlinkClick r:id="rId3"/>
              </a:rPr>
              <a:t>https://access.redhat.com/documentation/en-us/red_hat_jboss_enterprise_application_platform/7.3/html/configuration_guide/index</a:t>
            </a:r>
            <a:endParaRPr lang="en-IN" dirty="0"/>
          </a:p>
        </p:txBody>
      </p:sp>
    </p:spTree>
    <p:extLst>
      <p:ext uri="{BB962C8B-B14F-4D97-AF65-F5344CB8AC3E}">
        <p14:creationId xmlns:p14="http://schemas.microsoft.com/office/powerpoint/2010/main" val="2172619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Grp="1" noChangeAspect="1" noChangeArrowheads="1"/>
          </p:cNvPicPr>
          <p:nvPr>
            <p:ph idx="1"/>
          </p:nvPr>
        </p:nvPicPr>
        <p:blipFill>
          <a:blip r:embed="rId2"/>
          <a:srcRect/>
          <a:stretch>
            <a:fillRect/>
          </a:stretch>
        </p:blipFill>
        <p:spPr bwMode="auto">
          <a:xfrm>
            <a:off x="1447800" y="238871"/>
            <a:ext cx="5486400" cy="6619129"/>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ABA9-B555-4426-969F-B849BDA752BB}"/>
              </a:ext>
            </a:extLst>
          </p:cNvPr>
          <p:cNvSpPr>
            <a:spLocks noGrp="1"/>
          </p:cNvSpPr>
          <p:nvPr>
            <p:ph type="title"/>
          </p:nvPr>
        </p:nvSpPr>
        <p:spPr>
          <a:xfrm>
            <a:off x="495300" y="0"/>
            <a:ext cx="8596668" cy="838200"/>
          </a:xfrm>
        </p:spPr>
        <p:txBody>
          <a:bodyPr/>
          <a:lstStyle/>
          <a:p>
            <a:r>
              <a:rPr lang="en-US" dirty="0"/>
              <a:t>Directory structure</a:t>
            </a:r>
            <a:endParaRPr lang="en-IN" dirty="0"/>
          </a:p>
        </p:txBody>
      </p:sp>
      <p:graphicFrame>
        <p:nvGraphicFramePr>
          <p:cNvPr id="4" name="Table 4">
            <a:extLst>
              <a:ext uri="{FF2B5EF4-FFF2-40B4-BE49-F238E27FC236}">
                <a16:creationId xmlns:a16="http://schemas.microsoft.com/office/drawing/2014/main" id="{42514818-6D99-41E9-BC75-5C2B49D9767E}"/>
              </a:ext>
            </a:extLst>
          </p:cNvPr>
          <p:cNvGraphicFramePr>
            <a:graphicFrameLocks noGrp="1"/>
          </p:cNvGraphicFramePr>
          <p:nvPr>
            <p:ph idx="1"/>
            <p:extLst>
              <p:ext uri="{D42A27DB-BD31-4B8C-83A1-F6EECF244321}">
                <p14:modId xmlns:p14="http://schemas.microsoft.com/office/powerpoint/2010/main" val="583614534"/>
              </p:ext>
            </p:extLst>
          </p:nvPr>
        </p:nvGraphicFramePr>
        <p:xfrm>
          <a:off x="495300" y="678084"/>
          <a:ext cx="11391900" cy="5969369"/>
        </p:xfrm>
        <a:graphic>
          <a:graphicData uri="http://schemas.openxmlformats.org/drawingml/2006/table">
            <a:tbl>
              <a:tblPr firstRow="1" bandRow="1">
                <a:tableStyleId>{5C22544A-7EE6-4342-B048-85BDC9FD1C3A}</a:tableStyleId>
              </a:tblPr>
              <a:tblGrid>
                <a:gridCol w="2446583">
                  <a:extLst>
                    <a:ext uri="{9D8B030D-6E8A-4147-A177-3AD203B41FA5}">
                      <a16:colId xmlns:a16="http://schemas.microsoft.com/office/drawing/2014/main" val="1254404830"/>
                    </a:ext>
                  </a:extLst>
                </a:gridCol>
                <a:gridCol w="8945317">
                  <a:extLst>
                    <a:ext uri="{9D8B030D-6E8A-4147-A177-3AD203B41FA5}">
                      <a16:colId xmlns:a16="http://schemas.microsoft.com/office/drawing/2014/main" val="925511547"/>
                    </a:ext>
                  </a:extLst>
                </a:gridCol>
              </a:tblGrid>
              <a:tr h="404724">
                <a:tc>
                  <a:txBody>
                    <a:bodyPr/>
                    <a:lstStyle/>
                    <a:p>
                      <a:r>
                        <a:rPr lang="en-IN" sz="1800" b="1" i="0" dirty="0">
                          <a:latin typeface="Cambira"/>
                        </a:rPr>
                        <a:t>Directory</a:t>
                      </a:r>
                      <a:endParaRPr lang="en-IN" dirty="0"/>
                    </a:p>
                  </a:txBody>
                  <a:tcPr/>
                </a:tc>
                <a:tc>
                  <a:txBody>
                    <a:bodyPr/>
                    <a:lstStyle/>
                    <a:p>
                      <a:r>
                        <a:rPr lang="en-IN" sz="1800" b="1" i="0" dirty="0">
                          <a:latin typeface="Cambira"/>
                        </a:rPr>
                        <a:t>Description</a:t>
                      </a:r>
                      <a:endParaRPr lang="en-IN" dirty="0"/>
                    </a:p>
                  </a:txBody>
                  <a:tcPr/>
                </a:tc>
                <a:extLst>
                  <a:ext uri="{0D108BD9-81ED-4DB2-BD59-A6C34878D82A}">
                    <a16:rowId xmlns:a16="http://schemas.microsoft.com/office/drawing/2014/main" val="3416346428"/>
                  </a:ext>
                </a:extLst>
              </a:tr>
              <a:tr h="512445">
                <a:tc>
                  <a:txBody>
                    <a:bodyPr/>
                    <a:lstStyle/>
                    <a:p>
                      <a:r>
                        <a:rPr lang="en-IN" sz="1600" b="0" dirty="0" err="1">
                          <a:latin typeface="Cambira"/>
                        </a:rPr>
                        <a:t>appclient</a:t>
                      </a:r>
                      <a:endParaRPr lang="en-IN" sz="1600" b="0" dirty="0">
                        <a:latin typeface="Cambira"/>
                      </a:endParaRPr>
                    </a:p>
                  </a:txBody>
                  <a:tcPr marL="42823" marR="42823" marT="21411" marB="21411" anchor="ctr"/>
                </a:tc>
                <a:tc>
                  <a:txBody>
                    <a:bodyPr/>
                    <a:lstStyle/>
                    <a:p>
                      <a:r>
                        <a:rPr lang="en-IN" sz="1600" b="0" dirty="0">
                          <a:latin typeface="Cambira"/>
                        </a:rPr>
                        <a:t>Configuration files, deployment content, and writable areas used by the application client container.</a:t>
                      </a:r>
                    </a:p>
                  </a:txBody>
                  <a:tcPr marL="42823" marR="42823" marT="21411" marB="21411" anchor="ctr"/>
                </a:tc>
                <a:extLst>
                  <a:ext uri="{0D108BD9-81ED-4DB2-BD59-A6C34878D82A}">
                    <a16:rowId xmlns:a16="http://schemas.microsoft.com/office/drawing/2014/main" val="3405423502"/>
                  </a:ext>
                </a:extLst>
              </a:tr>
              <a:tr h="745301">
                <a:tc>
                  <a:txBody>
                    <a:bodyPr/>
                    <a:lstStyle/>
                    <a:p>
                      <a:r>
                        <a:rPr lang="en-IN" sz="1600" b="0" dirty="0">
                          <a:latin typeface="Cambira"/>
                        </a:rPr>
                        <a:t>bin</a:t>
                      </a:r>
                    </a:p>
                  </a:txBody>
                  <a:tcPr marL="42823" marR="42823" marT="21411" marB="21411" anchor="ctr"/>
                </a:tc>
                <a:tc>
                  <a:txBody>
                    <a:bodyPr/>
                    <a:lstStyle/>
                    <a:p>
                      <a:r>
                        <a:rPr lang="en-IN" sz="1600" b="0" dirty="0" err="1">
                          <a:latin typeface="Cambira"/>
                        </a:rPr>
                        <a:t>Startup</a:t>
                      </a:r>
                      <a:r>
                        <a:rPr lang="en-IN" sz="1600" b="0" dirty="0">
                          <a:latin typeface="Cambira"/>
                        </a:rPr>
                        <a:t> scripts (.bat, .</a:t>
                      </a:r>
                      <a:r>
                        <a:rPr lang="en-IN" sz="1600" b="0" dirty="0" err="1">
                          <a:latin typeface="Cambira"/>
                        </a:rPr>
                        <a:t>sh</a:t>
                      </a:r>
                      <a:r>
                        <a:rPr lang="en-IN" sz="1600" b="0" dirty="0">
                          <a:latin typeface="Cambira"/>
                        </a:rPr>
                        <a:t> files), </a:t>
                      </a:r>
                      <a:r>
                        <a:rPr lang="en-IN" sz="1600" b="0" dirty="0" err="1">
                          <a:latin typeface="Cambira"/>
                        </a:rPr>
                        <a:t>startup</a:t>
                      </a:r>
                      <a:r>
                        <a:rPr lang="en-IN" sz="1600" b="0" dirty="0">
                          <a:latin typeface="Cambira"/>
                        </a:rPr>
                        <a:t> configuration files, and various command line utilities like vault, add-user, and Java diagnostic report available for different environments</a:t>
                      </a:r>
                    </a:p>
                  </a:txBody>
                  <a:tcPr marL="42823" marR="42823" marT="21411" marB="21411" anchor="ctr"/>
                </a:tc>
                <a:extLst>
                  <a:ext uri="{0D108BD9-81ED-4DB2-BD59-A6C34878D82A}">
                    <a16:rowId xmlns:a16="http://schemas.microsoft.com/office/drawing/2014/main" val="3427826044"/>
                  </a:ext>
                </a:extLst>
              </a:tr>
              <a:tr h="404724">
                <a:tc>
                  <a:txBody>
                    <a:bodyPr/>
                    <a:lstStyle/>
                    <a:p>
                      <a:r>
                        <a:rPr lang="en-IN" sz="1600" b="0" dirty="0">
                          <a:latin typeface="Cambira"/>
                        </a:rPr>
                        <a:t>docs/schema</a:t>
                      </a:r>
                    </a:p>
                  </a:txBody>
                  <a:tcPr marL="42823" marR="42823" marT="21411" marB="21411" anchor="ctr"/>
                </a:tc>
                <a:tc>
                  <a:txBody>
                    <a:bodyPr/>
                    <a:lstStyle/>
                    <a:p>
                      <a:r>
                        <a:rPr lang="en-IN" sz="1600" b="0" dirty="0">
                          <a:latin typeface="Cambira"/>
                        </a:rPr>
                        <a:t>The XML schema definition files.</a:t>
                      </a:r>
                    </a:p>
                  </a:txBody>
                  <a:tcPr marL="42823" marR="42823" marT="21411" marB="21411" anchor="ctr"/>
                </a:tc>
                <a:extLst>
                  <a:ext uri="{0D108BD9-81ED-4DB2-BD59-A6C34878D82A}">
                    <a16:rowId xmlns:a16="http://schemas.microsoft.com/office/drawing/2014/main" val="346822493"/>
                  </a:ext>
                </a:extLst>
              </a:tr>
              <a:tr h="404724">
                <a:tc>
                  <a:txBody>
                    <a:bodyPr/>
                    <a:lstStyle/>
                    <a:p>
                      <a:r>
                        <a:rPr lang="en-IN" sz="1600" b="0" dirty="0">
                          <a:latin typeface="Cambira"/>
                        </a:rPr>
                        <a:t>docs/examples/config</a:t>
                      </a:r>
                    </a:p>
                  </a:txBody>
                  <a:tcPr marL="42823" marR="42823" marT="21411" marB="21411" anchor="ctr"/>
                </a:tc>
                <a:tc>
                  <a:txBody>
                    <a:bodyPr/>
                    <a:lstStyle/>
                    <a:p>
                      <a:r>
                        <a:rPr lang="en-IN" sz="1600" b="0" dirty="0">
                          <a:latin typeface="Cambira"/>
                        </a:rPr>
                        <a:t>Example configuration files representing specific use cases.</a:t>
                      </a:r>
                    </a:p>
                  </a:txBody>
                  <a:tcPr marL="42823" marR="42823" marT="21411" marB="21411" anchor="ctr"/>
                </a:tc>
                <a:extLst>
                  <a:ext uri="{0D108BD9-81ED-4DB2-BD59-A6C34878D82A}">
                    <a16:rowId xmlns:a16="http://schemas.microsoft.com/office/drawing/2014/main" val="165662916"/>
                  </a:ext>
                </a:extLst>
              </a:tr>
              <a:tr h="512445">
                <a:tc>
                  <a:txBody>
                    <a:bodyPr/>
                    <a:lstStyle/>
                    <a:p>
                      <a:r>
                        <a:rPr lang="en-IN" sz="1600" b="0">
                          <a:latin typeface="Cambira"/>
                        </a:rPr>
                        <a:t>domain</a:t>
                      </a:r>
                    </a:p>
                  </a:txBody>
                  <a:tcPr marL="42823" marR="42823" marT="21411" marB="21411" anchor="ctr"/>
                </a:tc>
                <a:tc>
                  <a:txBody>
                    <a:bodyPr/>
                    <a:lstStyle/>
                    <a:p>
                      <a:r>
                        <a:rPr lang="en-IN" sz="1600" b="0" dirty="0">
                          <a:latin typeface="Cambira"/>
                        </a:rPr>
                        <a:t>Configuration files, deployment content and writable areas used when running in the domain mode</a:t>
                      </a:r>
                    </a:p>
                  </a:txBody>
                  <a:tcPr marL="42823" marR="42823" marT="21411" marB="21411" anchor="ctr"/>
                </a:tc>
                <a:extLst>
                  <a:ext uri="{0D108BD9-81ED-4DB2-BD59-A6C34878D82A}">
                    <a16:rowId xmlns:a16="http://schemas.microsoft.com/office/drawing/2014/main" val="1568668339"/>
                  </a:ext>
                </a:extLst>
              </a:tr>
              <a:tr h="512445">
                <a:tc>
                  <a:txBody>
                    <a:bodyPr/>
                    <a:lstStyle/>
                    <a:p>
                      <a:r>
                        <a:rPr lang="en-GB" sz="1600" b="0" dirty="0">
                          <a:latin typeface="Cambira"/>
                        </a:rPr>
                        <a:t>icons</a:t>
                      </a:r>
                      <a:endParaRPr lang="en-IN" sz="1600" b="0" dirty="0">
                        <a:latin typeface="Cambira"/>
                      </a:endParaRPr>
                    </a:p>
                  </a:txBody>
                  <a:tcPr marL="42823" marR="42823" marT="21411" marB="21411" anchor="ctr"/>
                </a:tc>
                <a:tc>
                  <a:txBody>
                    <a:bodyPr/>
                    <a:lstStyle/>
                    <a:p>
                      <a:endParaRPr lang="en-IN" sz="1600" b="0" dirty="0">
                        <a:latin typeface="Cambira"/>
                      </a:endParaRPr>
                    </a:p>
                  </a:txBody>
                  <a:tcPr marL="42823" marR="42823" marT="21411" marB="21411" anchor="ctr"/>
                </a:tc>
                <a:extLst>
                  <a:ext uri="{0D108BD9-81ED-4DB2-BD59-A6C34878D82A}">
                    <a16:rowId xmlns:a16="http://schemas.microsoft.com/office/drawing/2014/main" val="2235048317"/>
                  </a:ext>
                </a:extLst>
              </a:tr>
              <a:tr h="512445">
                <a:tc>
                  <a:txBody>
                    <a:bodyPr/>
                    <a:lstStyle/>
                    <a:p>
                      <a:r>
                        <a:rPr lang="en-GB" sz="1600" b="0" dirty="0">
                          <a:latin typeface="Cambira"/>
                        </a:rPr>
                        <a:t>installation</a:t>
                      </a:r>
                      <a:endParaRPr lang="en-IN" sz="1600" b="0" dirty="0">
                        <a:latin typeface="Cambira"/>
                      </a:endParaRPr>
                    </a:p>
                  </a:txBody>
                  <a:tcPr marL="42823" marR="42823" marT="21411" marB="21411" anchor="ctr"/>
                </a:tc>
                <a:tc>
                  <a:txBody>
                    <a:bodyPr/>
                    <a:lstStyle/>
                    <a:p>
                      <a:endParaRPr lang="en-IN" sz="1600" b="0" dirty="0">
                        <a:latin typeface="Cambira"/>
                      </a:endParaRPr>
                    </a:p>
                  </a:txBody>
                  <a:tcPr marL="42823" marR="42823" marT="21411" marB="21411" anchor="ctr"/>
                </a:tc>
                <a:extLst>
                  <a:ext uri="{0D108BD9-81ED-4DB2-BD59-A6C34878D82A}">
                    <a16:rowId xmlns:a16="http://schemas.microsoft.com/office/drawing/2014/main" val="2735709613"/>
                  </a:ext>
                </a:extLst>
              </a:tr>
              <a:tr h="512445">
                <a:tc>
                  <a:txBody>
                    <a:bodyPr/>
                    <a:lstStyle/>
                    <a:p>
                      <a:r>
                        <a:rPr lang="en-GB" sz="1600" b="0" dirty="0">
                          <a:latin typeface="Cambira"/>
                        </a:rPr>
                        <a:t>migration</a:t>
                      </a:r>
                      <a:endParaRPr lang="en-IN" sz="1600" b="0" dirty="0">
                        <a:latin typeface="Cambira"/>
                      </a:endParaRPr>
                    </a:p>
                  </a:txBody>
                  <a:tcPr marL="42823" marR="42823" marT="21411" marB="21411" anchor="ctr"/>
                </a:tc>
                <a:tc>
                  <a:txBody>
                    <a:bodyPr/>
                    <a:lstStyle/>
                    <a:p>
                      <a:endParaRPr lang="en-IN" sz="1600" b="0" dirty="0">
                        <a:latin typeface="Cambira"/>
                      </a:endParaRPr>
                    </a:p>
                  </a:txBody>
                  <a:tcPr marL="42823" marR="42823" marT="21411" marB="21411" anchor="ctr"/>
                </a:tc>
                <a:extLst>
                  <a:ext uri="{0D108BD9-81ED-4DB2-BD59-A6C34878D82A}">
                    <a16:rowId xmlns:a16="http://schemas.microsoft.com/office/drawing/2014/main" val="3134387366"/>
                  </a:ext>
                </a:extLst>
              </a:tr>
              <a:tr h="512445">
                <a:tc>
                  <a:txBody>
                    <a:bodyPr/>
                    <a:lstStyle/>
                    <a:p>
                      <a:r>
                        <a:rPr lang="en-IN" sz="1600" b="0" dirty="0">
                          <a:latin typeface="Cambira"/>
                        </a:rPr>
                        <a:t>modules</a:t>
                      </a:r>
                    </a:p>
                  </a:txBody>
                  <a:tcPr marL="42823" marR="42823" marT="21411" marB="21411" anchor="ctr"/>
                </a:tc>
                <a:tc>
                  <a:txBody>
                    <a:bodyPr/>
                    <a:lstStyle/>
                    <a:p>
                      <a:r>
                        <a:rPr lang="en-IN" sz="1600" b="0" dirty="0">
                          <a:latin typeface="Cambira"/>
                        </a:rPr>
                        <a:t>JBoss EAP is based on a modular class loading architecture. The various modules used in the server are stored here.</a:t>
                      </a:r>
                    </a:p>
                  </a:txBody>
                  <a:tcPr marL="42823" marR="42823" marT="21411" marB="21411" anchor="ctr"/>
                </a:tc>
                <a:extLst>
                  <a:ext uri="{0D108BD9-81ED-4DB2-BD59-A6C34878D82A}">
                    <a16:rowId xmlns:a16="http://schemas.microsoft.com/office/drawing/2014/main" val="2826679255"/>
                  </a:ext>
                </a:extLst>
              </a:tr>
              <a:tr h="512445">
                <a:tc>
                  <a:txBody>
                    <a:bodyPr/>
                    <a:lstStyle/>
                    <a:p>
                      <a:r>
                        <a:rPr lang="en-IN" sz="1600" b="0" dirty="0">
                          <a:latin typeface="Cambira"/>
                        </a:rPr>
                        <a:t>standalone</a:t>
                      </a:r>
                    </a:p>
                  </a:txBody>
                  <a:tcPr marL="42823" marR="42823" marT="21411" marB="21411" anchor="ctr"/>
                </a:tc>
                <a:tc>
                  <a:txBody>
                    <a:bodyPr/>
                    <a:lstStyle/>
                    <a:p>
                      <a:r>
                        <a:rPr lang="en-IN" sz="1600" b="0" dirty="0">
                          <a:latin typeface="Cambira"/>
                        </a:rPr>
                        <a:t>Configuration files, deployment content and writable areas used in the standalone mode</a:t>
                      </a:r>
                    </a:p>
                  </a:txBody>
                  <a:tcPr marL="42823" marR="42823" marT="21411" marB="21411" anchor="ctr"/>
                </a:tc>
                <a:extLst>
                  <a:ext uri="{0D108BD9-81ED-4DB2-BD59-A6C34878D82A}">
                    <a16:rowId xmlns:a16="http://schemas.microsoft.com/office/drawing/2014/main" val="2150695654"/>
                  </a:ext>
                </a:extLst>
              </a:tr>
              <a:tr h="404724">
                <a:tc>
                  <a:txBody>
                    <a:bodyPr/>
                    <a:lstStyle/>
                    <a:p>
                      <a:r>
                        <a:rPr lang="en-IN" sz="1600" b="0" dirty="0">
                          <a:latin typeface="Cambira"/>
                        </a:rPr>
                        <a:t>welcome-content</a:t>
                      </a:r>
                    </a:p>
                  </a:txBody>
                  <a:tcPr marL="42823" marR="42823" marT="21411" marB="21411" anchor="ctr"/>
                </a:tc>
                <a:tc>
                  <a:txBody>
                    <a:bodyPr/>
                    <a:lstStyle/>
                    <a:p>
                      <a:r>
                        <a:rPr lang="en-IN" sz="1600" b="0" dirty="0">
                          <a:latin typeface="Cambira"/>
                        </a:rPr>
                        <a:t>Default welcome page content.</a:t>
                      </a:r>
                    </a:p>
                  </a:txBody>
                  <a:tcPr marL="42823" marR="42823" marT="21411" marB="21411" anchor="ctr"/>
                </a:tc>
                <a:extLst>
                  <a:ext uri="{0D108BD9-81ED-4DB2-BD59-A6C34878D82A}">
                    <a16:rowId xmlns:a16="http://schemas.microsoft.com/office/drawing/2014/main" val="3297545102"/>
                  </a:ext>
                </a:extLst>
              </a:tr>
            </a:tbl>
          </a:graphicData>
        </a:graphic>
      </p:graphicFrame>
    </p:spTree>
    <p:extLst>
      <p:ext uri="{BB962C8B-B14F-4D97-AF65-F5344CB8AC3E}">
        <p14:creationId xmlns:p14="http://schemas.microsoft.com/office/powerpoint/2010/main" val="3020663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219200" y="776287"/>
            <a:ext cx="7572375" cy="53054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Grp="1" noChangeAspect="1" noChangeArrowheads="1"/>
          </p:cNvPicPr>
          <p:nvPr>
            <p:ph idx="1"/>
          </p:nvPr>
        </p:nvPicPr>
        <p:blipFill>
          <a:blip r:embed="rId2"/>
          <a:srcRect/>
          <a:stretch>
            <a:fillRect/>
          </a:stretch>
        </p:blipFill>
        <p:spPr bwMode="auto">
          <a:xfrm>
            <a:off x="1371600" y="914400"/>
            <a:ext cx="5791200" cy="5395398"/>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3581400" y="237495"/>
            <a:ext cx="3657600" cy="493336"/>
          </a:xfrm>
          <a:prstGeom prst="rect">
            <a:avLst/>
          </a:prstGeom>
          <a:solidFill>
            <a:srgbClr val="FFFFFF"/>
          </a:solidFill>
          <a:ln w="9525">
            <a:noFill/>
            <a:miter lim="800000"/>
            <a:headEnd/>
            <a:tailEnd/>
          </a:ln>
          <a:effectLst/>
        </p:spPr>
        <p:txBody>
          <a:bodyPr vert="horz" wrap="square" lIns="91440" tIns="171396" rIns="91440" bIns="42849"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222635"/>
                </a:solidFill>
                <a:effectLst/>
                <a:latin typeface="Helvetica Neue"/>
                <a:cs typeface="Arial" pitchFamily="34" charset="0"/>
              </a:rPr>
              <a:t>Standalone Directory Structure</a:t>
            </a:r>
          </a:p>
        </p:txBody>
      </p:sp>
      <p:graphicFrame>
        <p:nvGraphicFramePr>
          <p:cNvPr id="7" name="Table 4">
            <a:extLst>
              <a:ext uri="{FF2B5EF4-FFF2-40B4-BE49-F238E27FC236}">
                <a16:creationId xmlns:a16="http://schemas.microsoft.com/office/drawing/2014/main" id="{E33ED7FC-70C0-4491-B964-E91D2EF4F7EA}"/>
              </a:ext>
            </a:extLst>
          </p:cNvPr>
          <p:cNvGraphicFramePr>
            <a:graphicFrameLocks noGrp="1"/>
          </p:cNvGraphicFramePr>
          <p:nvPr>
            <p:ph idx="1"/>
            <p:extLst>
              <p:ext uri="{D42A27DB-BD31-4B8C-83A1-F6EECF244321}">
                <p14:modId xmlns:p14="http://schemas.microsoft.com/office/powerpoint/2010/main" val="1035988969"/>
              </p:ext>
            </p:extLst>
          </p:nvPr>
        </p:nvGraphicFramePr>
        <p:xfrm>
          <a:off x="457200" y="1945849"/>
          <a:ext cx="11277600" cy="4674656"/>
        </p:xfrm>
        <a:graphic>
          <a:graphicData uri="http://schemas.openxmlformats.org/drawingml/2006/table">
            <a:tbl>
              <a:tblPr firstRow="1" bandRow="1">
                <a:tableStyleId>{5C22544A-7EE6-4342-B048-85BDC9FD1C3A}</a:tableStyleId>
              </a:tblPr>
              <a:tblGrid>
                <a:gridCol w="1638041">
                  <a:extLst>
                    <a:ext uri="{9D8B030D-6E8A-4147-A177-3AD203B41FA5}">
                      <a16:colId xmlns:a16="http://schemas.microsoft.com/office/drawing/2014/main" val="1701729948"/>
                    </a:ext>
                  </a:extLst>
                </a:gridCol>
                <a:gridCol w="9639559">
                  <a:extLst>
                    <a:ext uri="{9D8B030D-6E8A-4147-A177-3AD203B41FA5}">
                      <a16:colId xmlns:a16="http://schemas.microsoft.com/office/drawing/2014/main" val="3023767532"/>
                    </a:ext>
                  </a:extLst>
                </a:gridCol>
              </a:tblGrid>
              <a:tr h="746218">
                <a:tc>
                  <a:txBody>
                    <a:bodyPr/>
                    <a:lstStyle/>
                    <a:p>
                      <a:r>
                        <a:rPr lang="en-IN" sz="1400" b="1" i="0" dirty="0">
                          <a:latin typeface="Cambira"/>
                        </a:rPr>
                        <a:t>Directory</a:t>
                      </a:r>
                      <a:endParaRPr lang="en-IN" sz="1400" b="0" dirty="0">
                        <a:latin typeface="Cambira"/>
                      </a:endParaRPr>
                    </a:p>
                  </a:txBody>
                  <a:tcPr marL="37669" marR="37669" marT="18835" marB="18835" anchor="ctr"/>
                </a:tc>
                <a:tc>
                  <a:txBody>
                    <a:bodyPr/>
                    <a:lstStyle/>
                    <a:p>
                      <a:r>
                        <a:rPr lang="en-IN" sz="1400" b="1" i="0" dirty="0">
                          <a:latin typeface="Cambira"/>
                        </a:rPr>
                        <a:t>Description</a:t>
                      </a:r>
                      <a:endParaRPr lang="en-IN" sz="1400" b="0" dirty="0">
                        <a:latin typeface="Cambira"/>
                      </a:endParaRPr>
                    </a:p>
                  </a:txBody>
                  <a:tcPr marL="37669" marR="37669" marT="18835" marB="18835" anchor="ctr"/>
                </a:tc>
                <a:extLst>
                  <a:ext uri="{0D108BD9-81ED-4DB2-BD59-A6C34878D82A}">
                    <a16:rowId xmlns:a16="http://schemas.microsoft.com/office/drawing/2014/main" val="523824791"/>
                  </a:ext>
                </a:extLst>
              </a:tr>
              <a:tr h="527117">
                <a:tc>
                  <a:txBody>
                    <a:bodyPr/>
                    <a:lstStyle/>
                    <a:p>
                      <a:r>
                        <a:rPr lang="en-IN" sz="1600" b="0" dirty="0">
                          <a:latin typeface="Cambira"/>
                        </a:rPr>
                        <a:t>configuration</a:t>
                      </a:r>
                    </a:p>
                  </a:txBody>
                  <a:tcPr marL="37669" marR="37669" marT="18835" marB="18835" anchor="ctr"/>
                </a:tc>
                <a:tc>
                  <a:txBody>
                    <a:bodyPr/>
                    <a:lstStyle/>
                    <a:p>
                      <a:r>
                        <a:rPr lang="en-IN" sz="1600" b="0" dirty="0">
                          <a:latin typeface="Cambira"/>
                        </a:rPr>
                        <a:t>Configuration files for the standalone server. All configuration information for a server is located here and this is the single place for configuration modifications for the standalone server.</a:t>
                      </a:r>
                    </a:p>
                  </a:txBody>
                  <a:tcPr marL="37669" marR="37669" marT="18835" marB="18835" anchor="ctr"/>
                </a:tc>
                <a:extLst>
                  <a:ext uri="{0D108BD9-81ED-4DB2-BD59-A6C34878D82A}">
                    <a16:rowId xmlns:a16="http://schemas.microsoft.com/office/drawing/2014/main" val="3698184108"/>
                  </a:ext>
                </a:extLst>
              </a:tr>
              <a:tr h="465682">
                <a:tc>
                  <a:txBody>
                    <a:bodyPr/>
                    <a:lstStyle/>
                    <a:p>
                      <a:r>
                        <a:rPr lang="en-IN" sz="1600" b="0" dirty="0">
                          <a:latin typeface="Cambira"/>
                        </a:rPr>
                        <a:t>data</a:t>
                      </a:r>
                    </a:p>
                  </a:txBody>
                  <a:tcPr marL="37669" marR="37669" marT="18835" marB="18835" anchor="ctr"/>
                </a:tc>
                <a:tc>
                  <a:txBody>
                    <a:bodyPr/>
                    <a:lstStyle/>
                    <a:p>
                      <a:r>
                        <a:rPr lang="en-IN" sz="1600" b="0">
                          <a:latin typeface="Cambira"/>
                        </a:rPr>
                        <a:t>The directory used for persistent data file storage.</a:t>
                      </a:r>
                    </a:p>
                  </a:txBody>
                  <a:tcPr marL="37669" marR="37669" marT="18835" marB="18835" anchor="ctr"/>
                </a:tc>
                <a:extLst>
                  <a:ext uri="{0D108BD9-81ED-4DB2-BD59-A6C34878D82A}">
                    <a16:rowId xmlns:a16="http://schemas.microsoft.com/office/drawing/2014/main" val="435883395"/>
                  </a:ext>
                </a:extLst>
              </a:tr>
              <a:tr h="465682">
                <a:tc>
                  <a:txBody>
                    <a:bodyPr/>
                    <a:lstStyle/>
                    <a:p>
                      <a:r>
                        <a:rPr lang="en-IN" sz="1600" b="0" dirty="0">
                          <a:latin typeface="Cambira"/>
                        </a:rPr>
                        <a:t>lib/</a:t>
                      </a:r>
                      <a:r>
                        <a:rPr lang="en-IN" sz="1600" b="0" dirty="0" err="1">
                          <a:latin typeface="Cambira"/>
                        </a:rPr>
                        <a:t>ext</a:t>
                      </a:r>
                      <a:endParaRPr lang="en-IN" sz="1600" b="0" dirty="0">
                        <a:latin typeface="Cambira"/>
                      </a:endParaRPr>
                    </a:p>
                  </a:txBody>
                  <a:tcPr marL="37669" marR="37669" marT="18835" marB="18835" anchor="ctr"/>
                </a:tc>
                <a:tc>
                  <a:txBody>
                    <a:bodyPr/>
                    <a:lstStyle/>
                    <a:p>
                      <a:r>
                        <a:rPr lang="en-IN" sz="1600" b="0" dirty="0">
                          <a:latin typeface="Cambira"/>
                        </a:rPr>
                        <a:t>The directory for installed library JARs referenced by applications using the Extension-List mechanism.</a:t>
                      </a:r>
                    </a:p>
                  </a:txBody>
                  <a:tcPr marL="37669" marR="37669" marT="18835" marB="18835" anchor="ctr"/>
                </a:tc>
                <a:extLst>
                  <a:ext uri="{0D108BD9-81ED-4DB2-BD59-A6C34878D82A}">
                    <a16:rowId xmlns:a16="http://schemas.microsoft.com/office/drawing/2014/main" val="1686735571"/>
                  </a:ext>
                </a:extLst>
              </a:tr>
              <a:tr h="465682">
                <a:tc>
                  <a:txBody>
                    <a:bodyPr/>
                    <a:lstStyle/>
                    <a:p>
                      <a:r>
                        <a:rPr lang="en-IN" sz="1600" b="0" dirty="0">
                          <a:highlight>
                            <a:srgbClr val="FFFF00"/>
                          </a:highlight>
                          <a:latin typeface="Cambira"/>
                        </a:rPr>
                        <a:t>log</a:t>
                      </a:r>
                    </a:p>
                  </a:txBody>
                  <a:tcPr marL="37669" marR="37669" marT="18835" marB="18835" anchor="ctr"/>
                </a:tc>
                <a:tc>
                  <a:txBody>
                    <a:bodyPr/>
                    <a:lstStyle/>
                    <a:p>
                      <a:r>
                        <a:rPr lang="en-IN" sz="1600" b="0" dirty="0">
                          <a:highlight>
                            <a:srgbClr val="FFFF00"/>
                          </a:highlight>
                          <a:latin typeface="Cambira"/>
                        </a:rPr>
                        <a:t>The default directory for log files.</a:t>
                      </a:r>
                    </a:p>
                  </a:txBody>
                  <a:tcPr marL="37669" marR="37669" marT="18835" marB="18835" anchor="ctr"/>
                </a:tc>
                <a:extLst>
                  <a:ext uri="{0D108BD9-81ED-4DB2-BD59-A6C34878D82A}">
                    <a16:rowId xmlns:a16="http://schemas.microsoft.com/office/drawing/2014/main" val="4011510068"/>
                  </a:ext>
                </a:extLst>
              </a:tr>
              <a:tr h="1011476">
                <a:tc>
                  <a:txBody>
                    <a:bodyPr/>
                    <a:lstStyle/>
                    <a:p>
                      <a:r>
                        <a:rPr lang="en-IN" sz="1600" b="0" dirty="0">
                          <a:latin typeface="Cambira"/>
                        </a:rPr>
                        <a:t>deployments</a:t>
                      </a:r>
                    </a:p>
                  </a:txBody>
                  <a:tcPr marL="37669" marR="37669" marT="18835" marB="18835" anchor="ctr"/>
                </a:tc>
                <a:tc>
                  <a:txBody>
                    <a:bodyPr/>
                    <a:lstStyle/>
                    <a:p>
                      <a:r>
                        <a:rPr lang="en-IN" sz="1600" b="0" dirty="0">
                          <a:latin typeface="Cambira"/>
                        </a:rPr>
                        <a:t>End user deployment content can be placed in this directory for automatic detection and deployment of that content into the server's runtime. </a:t>
                      </a:r>
                    </a:p>
                  </a:txBody>
                  <a:tcPr marL="37669" marR="37669" marT="18835" marB="18835" anchor="ctr"/>
                </a:tc>
                <a:extLst>
                  <a:ext uri="{0D108BD9-81ED-4DB2-BD59-A6C34878D82A}">
                    <a16:rowId xmlns:a16="http://schemas.microsoft.com/office/drawing/2014/main" val="829904057"/>
                  </a:ext>
                </a:extLst>
              </a:tr>
              <a:tr h="465682">
                <a:tc>
                  <a:txBody>
                    <a:bodyPr/>
                    <a:lstStyle/>
                    <a:p>
                      <a:r>
                        <a:rPr lang="en-IN" sz="1600" b="0" dirty="0" err="1">
                          <a:latin typeface="Cambira"/>
                        </a:rPr>
                        <a:t>tmp</a:t>
                      </a:r>
                      <a:endParaRPr lang="en-IN" sz="1600" b="0" dirty="0">
                        <a:latin typeface="Cambira"/>
                      </a:endParaRPr>
                    </a:p>
                  </a:txBody>
                  <a:tcPr marL="37669" marR="37669" marT="18835" marB="18835" anchor="ctr"/>
                </a:tc>
                <a:tc>
                  <a:txBody>
                    <a:bodyPr/>
                    <a:lstStyle/>
                    <a:p>
                      <a:r>
                        <a:rPr lang="en-IN" sz="1600" b="0" dirty="0">
                          <a:latin typeface="Cambira"/>
                        </a:rPr>
                        <a:t>The default directory for temporary files written by the server</a:t>
                      </a:r>
                    </a:p>
                  </a:txBody>
                  <a:tcPr marL="37669" marR="37669" marT="18835" marB="18835" anchor="ctr"/>
                </a:tc>
                <a:extLst>
                  <a:ext uri="{0D108BD9-81ED-4DB2-BD59-A6C34878D82A}">
                    <a16:rowId xmlns:a16="http://schemas.microsoft.com/office/drawing/2014/main" val="2013898366"/>
                  </a:ext>
                </a:extLst>
              </a:tr>
              <a:tr h="527117">
                <a:tc>
                  <a:txBody>
                    <a:bodyPr/>
                    <a:lstStyle/>
                    <a:p>
                      <a:r>
                        <a:rPr lang="en-IN" sz="1600" b="0" dirty="0" err="1">
                          <a:latin typeface="Cambira"/>
                        </a:rPr>
                        <a:t>tmp</a:t>
                      </a:r>
                      <a:r>
                        <a:rPr lang="en-IN" sz="1600" b="0" dirty="0">
                          <a:latin typeface="Cambira"/>
                        </a:rPr>
                        <a:t>/auth</a:t>
                      </a:r>
                    </a:p>
                  </a:txBody>
                  <a:tcPr marL="37669" marR="37669" marT="18835" marB="18835" anchor="ctr"/>
                </a:tc>
                <a:tc>
                  <a:txBody>
                    <a:bodyPr/>
                    <a:lstStyle/>
                    <a:p>
                      <a:r>
                        <a:rPr lang="en-IN" sz="1600" b="0" dirty="0">
                          <a:latin typeface="Cambira"/>
                        </a:rPr>
                        <a:t>Special directory used to exchange authentication tokens with local clients so they can confirm that they are local to the running server's process.</a:t>
                      </a:r>
                    </a:p>
                  </a:txBody>
                  <a:tcPr marL="37669" marR="37669" marT="18835" marB="18835" anchor="ctr"/>
                </a:tc>
                <a:extLst>
                  <a:ext uri="{0D108BD9-81ED-4DB2-BD59-A6C34878D82A}">
                    <a16:rowId xmlns:a16="http://schemas.microsoft.com/office/drawing/2014/main" val="1539372510"/>
                  </a:ext>
                </a:extLst>
              </a:tr>
            </a:tbl>
          </a:graphicData>
        </a:graphic>
      </p:graphicFrame>
      <p:sp>
        <p:nvSpPr>
          <p:cNvPr id="2" name="TextBox 1">
            <a:extLst>
              <a:ext uri="{FF2B5EF4-FFF2-40B4-BE49-F238E27FC236}">
                <a16:creationId xmlns:a16="http://schemas.microsoft.com/office/drawing/2014/main" id="{E7775E68-C512-4886-81D5-A88838A9072A}"/>
              </a:ext>
            </a:extLst>
          </p:cNvPr>
          <p:cNvSpPr txBox="1"/>
          <p:nvPr/>
        </p:nvSpPr>
        <p:spPr>
          <a:xfrm>
            <a:off x="457200" y="1012320"/>
            <a:ext cx="11277600" cy="1200329"/>
          </a:xfrm>
          <a:prstGeom prst="rect">
            <a:avLst/>
          </a:prstGeom>
          <a:noFill/>
        </p:spPr>
        <p:txBody>
          <a:bodyPr wrap="square" rtlCol="0">
            <a:spAutoFit/>
          </a:bodyPr>
          <a:lstStyle/>
          <a:p>
            <a:r>
              <a:rPr lang="en-US" dirty="0">
                <a:solidFill>
                  <a:srgbClr val="222635"/>
                </a:solidFill>
                <a:latin typeface="Cambria" pitchFamily="18" charset="0"/>
                <a:cs typeface="Arial" pitchFamily="34" charset="0"/>
              </a:rPr>
              <a:t>A JBoss EAP standalone server instance is an independent process. The configuration files, deployment content and writable areas used by the standalone server are found in the following subdirectories under the top level standalone directory:</a:t>
            </a:r>
            <a:endParaRPr lang="en-US" sz="2400" dirty="0">
              <a:latin typeface="Arial" pitchFamily="34" charset="0"/>
              <a:cs typeface="Arial" pitchFamily="34" charset="0"/>
            </a:endParaRPr>
          </a:p>
          <a:p>
            <a:endParaRPr lang="en-IN"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4">
            <a:extLst>
              <a:ext uri="{FF2B5EF4-FFF2-40B4-BE49-F238E27FC236}">
                <a16:creationId xmlns:a16="http://schemas.microsoft.com/office/drawing/2014/main" id="{95E7584D-F6A7-4705-870A-047559491BB5}"/>
              </a:ext>
            </a:extLst>
          </p:cNvPr>
          <p:cNvGraphicFramePr>
            <a:graphicFrameLocks noGrp="1"/>
          </p:cNvGraphicFramePr>
          <p:nvPr>
            <p:ph idx="1"/>
            <p:extLst>
              <p:ext uri="{D42A27DB-BD31-4B8C-83A1-F6EECF244321}">
                <p14:modId xmlns:p14="http://schemas.microsoft.com/office/powerpoint/2010/main" val="2910494828"/>
              </p:ext>
            </p:extLst>
          </p:nvPr>
        </p:nvGraphicFramePr>
        <p:xfrm>
          <a:off x="399900" y="3467100"/>
          <a:ext cx="11772999" cy="2935967"/>
        </p:xfrm>
        <a:graphic>
          <a:graphicData uri="http://schemas.openxmlformats.org/drawingml/2006/table">
            <a:tbl>
              <a:tblPr firstRow="1" bandRow="1">
                <a:tableStyleId>{5C22544A-7EE6-4342-B048-85BDC9FD1C3A}</a:tableStyleId>
              </a:tblPr>
              <a:tblGrid>
                <a:gridCol w="2264312">
                  <a:extLst>
                    <a:ext uri="{9D8B030D-6E8A-4147-A177-3AD203B41FA5}">
                      <a16:colId xmlns:a16="http://schemas.microsoft.com/office/drawing/2014/main" val="3528968871"/>
                    </a:ext>
                  </a:extLst>
                </a:gridCol>
                <a:gridCol w="6096344">
                  <a:extLst>
                    <a:ext uri="{9D8B030D-6E8A-4147-A177-3AD203B41FA5}">
                      <a16:colId xmlns:a16="http://schemas.microsoft.com/office/drawing/2014/main" val="16881873"/>
                    </a:ext>
                  </a:extLst>
                </a:gridCol>
                <a:gridCol w="3412343">
                  <a:extLst>
                    <a:ext uri="{9D8B030D-6E8A-4147-A177-3AD203B41FA5}">
                      <a16:colId xmlns:a16="http://schemas.microsoft.com/office/drawing/2014/main" val="1569737756"/>
                    </a:ext>
                  </a:extLst>
                </a:gridCol>
              </a:tblGrid>
              <a:tr h="552869">
                <a:tc>
                  <a:txBody>
                    <a:bodyPr/>
                    <a:lstStyle/>
                    <a:p>
                      <a:r>
                        <a:rPr lang="en-IN" sz="1400" b="1" i="0" dirty="0">
                          <a:latin typeface="Times New Roman" panose="02020603050405020304" pitchFamily="18" charset="0"/>
                          <a:cs typeface="Times New Roman" panose="02020603050405020304" pitchFamily="18" charset="0"/>
                        </a:rPr>
                        <a:t>System Property</a:t>
                      </a:r>
                      <a:endParaRPr lang="en-IN" sz="1400" b="0" dirty="0">
                        <a:latin typeface="Times New Roman" panose="02020603050405020304" pitchFamily="18" charset="0"/>
                        <a:cs typeface="Times New Roman" panose="02020603050405020304" pitchFamily="18" charset="0"/>
                      </a:endParaRPr>
                    </a:p>
                  </a:txBody>
                  <a:tcPr marL="46274" marR="46274" marT="23137" marB="23137" anchor="ctr"/>
                </a:tc>
                <a:tc>
                  <a:txBody>
                    <a:bodyPr/>
                    <a:lstStyle/>
                    <a:p>
                      <a:r>
                        <a:rPr lang="en-IN" sz="1400" b="1" i="0" dirty="0">
                          <a:latin typeface="Times New Roman" panose="02020603050405020304" pitchFamily="18" charset="0"/>
                          <a:cs typeface="Times New Roman" panose="02020603050405020304" pitchFamily="18" charset="0"/>
                        </a:rPr>
                        <a:t>Description</a:t>
                      </a:r>
                      <a:endParaRPr lang="en-IN" sz="1400" b="0" dirty="0">
                        <a:latin typeface="Times New Roman" panose="02020603050405020304" pitchFamily="18" charset="0"/>
                        <a:cs typeface="Times New Roman" panose="02020603050405020304" pitchFamily="18" charset="0"/>
                      </a:endParaRPr>
                    </a:p>
                  </a:txBody>
                  <a:tcPr marL="46274" marR="46274" marT="23137" marB="23137" anchor="ctr"/>
                </a:tc>
                <a:tc>
                  <a:txBody>
                    <a:bodyPr/>
                    <a:lstStyle/>
                    <a:p>
                      <a:r>
                        <a:rPr lang="en-IN" sz="1400" b="1" i="0" dirty="0">
                          <a:latin typeface="Times New Roman" panose="02020603050405020304" pitchFamily="18" charset="0"/>
                          <a:cs typeface="Times New Roman" panose="02020603050405020304" pitchFamily="18" charset="0"/>
                        </a:rPr>
                        <a:t>Default Value</a:t>
                      </a:r>
                      <a:endParaRPr lang="en-IN" sz="1400" b="0" dirty="0">
                        <a:latin typeface="Times New Roman" panose="02020603050405020304" pitchFamily="18" charset="0"/>
                        <a:cs typeface="Times New Roman" panose="02020603050405020304" pitchFamily="18" charset="0"/>
                      </a:endParaRPr>
                    </a:p>
                  </a:txBody>
                  <a:tcPr marL="46274" marR="46274" marT="23137" marB="23137" anchor="ctr"/>
                </a:tc>
                <a:extLst>
                  <a:ext uri="{0D108BD9-81ED-4DB2-BD59-A6C34878D82A}">
                    <a16:rowId xmlns:a16="http://schemas.microsoft.com/office/drawing/2014/main" val="1296279731"/>
                  </a:ext>
                </a:extLst>
              </a:tr>
              <a:tr h="552869">
                <a:tc>
                  <a:txBody>
                    <a:bodyPr/>
                    <a:lstStyle/>
                    <a:p>
                      <a:r>
                        <a:rPr lang="en-IN" sz="1800" b="0">
                          <a:latin typeface="Times New Roman" panose="02020603050405020304" pitchFamily="18" charset="0"/>
                          <a:cs typeface="Times New Roman" panose="02020603050405020304" pitchFamily="18" charset="0"/>
                        </a:rPr>
                        <a:t>java.ext.dirs</a:t>
                      </a:r>
                    </a:p>
                  </a:txBody>
                  <a:tcPr marL="46274" marR="46274" marT="23137" marB="23137" anchor="ctr"/>
                </a:tc>
                <a:tc>
                  <a:txBody>
                    <a:bodyPr/>
                    <a:lstStyle/>
                    <a:p>
                      <a:r>
                        <a:rPr lang="en-IN" sz="1800" b="0" dirty="0">
                          <a:latin typeface="Times New Roman" panose="02020603050405020304" pitchFamily="18" charset="0"/>
                          <a:cs typeface="Times New Roman" panose="02020603050405020304" pitchFamily="18" charset="0"/>
                        </a:rPr>
                        <a:t>The JDK extension directory paths.</a:t>
                      </a:r>
                    </a:p>
                  </a:txBody>
                  <a:tcPr marL="46274" marR="46274" marT="23137" marB="23137" anchor="ctr"/>
                </a:tc>
                <a:tc>
                  <a:txBody>
                    <a:bodyPr/>
                    <a:lstStyle/>
                    <a:p>
                      <a:r>
                        <a:rPr lang="en-IN" sz="1800" b="0" dirty="0">
                          <a:latin typeface="Times New Roman" panose="02020603050405020304" pitchFamily="18" charset="0"/>
                          <a:cs typeface="Times New Roman" panose="02020603050405020304" pitchFamily="18" charset="0"/>
                        </a:rPr>
                        <a:t>null</a:t>
                      </a:r>
                    </a:p>
                  </a:txBody>
                  <a:tcPr marL="46274" marR="46274" marT="23137" marB="23137" anchor="ctr"/>
                </a:tc>
                <a:extLst>
                  <a:ext uri="{0D108BD9-81ED-4DB2-BD59-A6C34878D82A}">
                    <a16:rowId xmlns:a16="http://schemas.microsoft.com/office/drawing/2014/main" val="230923251"/>
                  </a:ext>
                </a:extLst>
              </a:tr>
              <a:tr h="552869">
                <a:tc>
                  <a:txBody>
                    <a:bodyPr/>
                    <a:lstStyle/>
                    <a:p>
                      <a:r>
                        <a:rPr lang="en-IN" sz="1800" b="0" dirty="0" err="1">
                          <a:latin typeface="Times New Roman" panose="02020603050405020304" pitchFamily="18" charset="0"/>
                          <a:cs typeface="Times New Roman" panose="02020603050405020304" pitchFamily="18" charset="0"/>
                        </a:rPr>
                        <a:t>jboss.home.dir</a:t>
                      </a:r>
                      <a:endParaRPr lang="en-IN" sz="1800" b="0" dirty="0">
                        <a:latin typeface="Times New Roman" panose="02020603050405020304" pitchFamily="18" charset="0"/>
                        <a:cs typeface="Times New Roman" panose="02020603050405020304" pitchFamily="18" charset="0"/>
                      </a:endParaRPr>
                    </a:p>
                  </a:txBody>
                  <a:tcPr marL="46274" marR="46274" marT="23137" marB="23137" anchor="ctr"/>
                </a:tc>
                <a:tc>
                  <a:txBody>
                    <a:bodyPr/>
                    <a:lstStyle/>
                    <a:p>
                      <a:r>
                        <a:rPr lang="en-IN" sz="1800" b="0">
                          <a:latin typeface="Times New Roman" panose="02020603050405020304" pitchFamily="18" charset="0"/>
                          <a:cs typeface="Times New Roman" panose="02020603050405020304" pitchFamily="18" charset="0"/>
                        </a:rPr>
                        <a:t>The root installation directory for JBoss EAP.</a:t>
                      </a:r>
                    </a:p>
                  </a:txBody>
                  <a:tcPr marL="46274" marR="46274" marT="23137" marB="23137" anchor="ctr"/>
                </a:tc>
                <a:tc>
                  <a:txBody>
                    <a:bodyPr/>
                    <a:lstStyle/>
                    <a:p>
                      <a:r>
                        <a:rPr lang="en-IN" sz="1800" b="0" dirty="0">
                          <a:latin typeface="Times New Roman" panose="02020603050405020304" pitchFamily="18" charset="0"/>
                          <a:cs typeface="Times New Roman" panose="02020603050405020304" pitchFamily="18" charset="0"/>
                        </a:rPr>
                        <a:t>JBOSS_HOME environment variable set by the </a:t>
                      </a:r>
                      <a:r>
                        <a:rPr lang="en-IN" sz="1800" b="0" dirty="0" err="1">
                          <a:latin typeface="Times New Roman" panose="02020603050405020304" pitchFamily="18" charset="0"/>
                          <a:cs typeface="Times New Roman" panose="02020603050405020304" pitchFamily="18" charset="0"/>
                        </a:rPr>
                        <a:t>startup</a:t>
                      </a:r>
                      <a:r>
                        <a:rPr lang="en-IN" sz="1800" b="0" dirty="0">
                          <a:latin typeface="Times New Roman" panose="02020603050405020304" pitchFamily="18" charset="0"/>
                          <a:cs typeface="Times New Roman" panose="02020603050405020304" pitchFamily="18" charset="0"/>
                        </a:rPr>
                        <a:t> script.</a:t>
                      </a:r>
                    </a:p>
                  </a:txBody>
                  <a:tcPr marL="46274" marR="46274" marT="23137" marB="23137" anchor="ctr"/>
                </a:tc>
                <a:extLst>
                  <a:ext uri="{0D108BD9-81ED-4DB2-BD59-A6C34878D82A}">
                    <a16:rowId xmlns:a16="http://schemas.microsoft.com/office/drawing/2014/main" val="1107243088"/>
                  </a:ext>
                </a:extLst>
              </a:tr>
              <a:tr h="682446">
                <a:tc>
                  <a:txBody>
                    <a:bodyPr/>
                    <a:lstStyle/>
                    <a:p>
                      <a:r>
                        <a:rPr lang="en-IN" sz="1800" b="0" dirty="0" err="1">
                          <a:highlight>
                            <a:srgbClr val="FFFF00"/>
                          </a:highlight>
                          <a:latin typeface="Times New Roman" panose="02020603050405020304" pitchFamily="18" charset="0"/>
                          <a:cs typeface="Times New Roman" panose="02020603050405020304" pitchFamily="18" charset="0"/>
                        </a:rPr>
                        <a:t>jboss.server.base.dir</a:t>
                      </a:r>
                      <a:endParaRPr lang="en-IN" sz="1800" b="0" dirty="0">
                        <a:highlight>
                          <a:srgbClr val="FFFF00"/>
                        </a:highlight>
                        <a:latin typeface="Times New Roman" panose="02020603050405020304" pitchFamily="18" charset="0"/>
                        <a:cs typeface="Times New Roman" panose="02020603050405020304" pitchFamily="18" charset="0"/>
                      </a:endParaRPr>
                    </a:p>
                  </a:txBody>
                  <a:tcPr marL="46274" marR="46274" marT="23137" marB="23137" anchor="ctr"/>
                </a:tc>
                <a:tc>
                  <a:txBody>
                    <a:bodyPr/>
                    <a:lstStyle/>
                    <a:p>
                      <a:r>
                        <a:rPr lang="en-IN" sz="1800" b="0" dirty="0">
                          <a:highlight>
                            <a:srgbClr val="FFFF00"/>
                          </a:highlight>
                          <a:latin typeface="Times New Roman" panose="02020603050405020304" pitchFamily="18" charset="0"/>
                          <a:cs typeface="Times New Roman" panose="02020603050405020304" pitchFamily="18" charset="0"/>
                        </a:rPr>
                        <a:t>The base directory for the server. This directory contains all the directories defined in the standalone directory structure.</a:t>
                      </a:r>
                    </a:p>
                  </a:txBody>
                  <a:tcPr marL="46274" marR="46274" marT="23137" marB="23137" anchor="ctr"/>
                </a:tc>
                <a:tc>
                  <a:txBody>
                    <a:bodyPr/>
                    <a:lstStyle/>
                    <a:p>
                      <a:r>
                        <a:rPr lang="en-IN" sz="1800" b="0" dirty="0">
                          <a:highlight>
                            <a:srgbClr val="FFFF00"/>
                          </a:highlight>
                          <a:latin typeface="Times New Roman" panose="02020603050405020304" pitchFamily="18" charset="0"/>
                          <a:cs typeface="Times New Roman" panose="02020603050405020304" pitchFamily="18" charset="0"/>
                        </a:rPr>
                        <a:t>%</a:t>
                      </a:r>
                      <a:r>
                        <a:rPr lang="en-IN" sz="1800" b="0" dirty="0" err="1">
                          <a:highlight>
                            <a:srgbClr val="FFFF00"/>
                          </a:highlight>
                          <a:latin typeface="Times New Roman" panose="02020603050405020304" pitchFamily="18" charset="0"/>
                          <a:cs typeface="Times New Roman" panose="02020603050405020304" pitchFamily="18" charset="0"/>
                        </a:rPr>
                        <a:t>jboss.home.dir</a:t>
                      </a:r>
                      <a:r>
                        <a:rPr lang="en-IN" sz="1800" b="0" dirty="0">
                          <a:highlight>
                            <a:srgbClr val="FFFF00"/>
                          </a:highlight>
                          <a:latin typeface="Times New Roman" panose="02020603050405020304" pitchFamily="18" charset="0"/>
                          <a:cs typeface="Times New Roman" panose="02020603050405020304" pitchFamily="18" charset="0"/>
                        </a:rPr>
                        <a:t>%/standalone</a:t>
                      </a:r>
                    </a:p>
                  </a:txBody>
                  <a:tcPr marL="46274" marR="46274" marT="23137" marB="23137" anchor="ctr"/>
                </a:tc>
                <a:extLst>
                  <a:ext uri="{0D108BD9-81ED-4DB2-BD59-A6C34878D82A}">
                    <a16:rowId xmlns:a16="http://schemas.microsoft.com/office/drawing/2014/main" val="2819990608"/>
                  </a:ext>
                </a:extLst>
              </a:tr>
              <a:tr h="552869">
                <a:tc>
                  <a:txBody>
                    <a:bodyPr/>
                    <a:lstStyle/>
                    <a:p>
                      <a:r>
                        <a:rPr lang="en-IN" sz="1800" b="0" dirty="0" err="1">
                          <a:latin typeface="Times New Roman" panose="02020603050405020304" pitchFamily="18" charset="0"/>
                          <a:cs typeface="Times New Roman" panose="02020603050405020304" pitchFamily="18" charset="0"/>
                        </a:rPr>
                        <a:t>jboss.server.config.dir</a:t>
                      </a:r>
                      <a:endParaRPr lang="en-IN" sz="1800" b="0" dirty="0">
                        <a:latin typeface="Times New Roman" panose="02020603050405020304" pitchFamily="18" charset="0"/>
                        <a:cs typeface="Times New Roman" panose="02020603050405020304" pitchFamily="18" charset="0"/>
                      </a:endParaRPr>
                    </a:p>
                  </a:txBody>
                  <a:tcPr marL="46274" marR="46274" marT="23137" marB="23137" anchor="ctr"/>
                </a:tc>
                <a:tc>
                  <a:txBody>
                    <a:bodyPr/>
                    <a:lstStyle/>
                    <a:p>
                      <a:r>
                        <a:rPr lang="en-IN" sz="1800" b="0">
                          <a:latin typeface="Times New Roman" panose="02020603050405020304" pitchFamily="18" charset="0"/>
                          <a:cs typeface="Times New Roman" panose="02020603050405020304" pitchFamily="18" charset="0"/>
                        </a:rPr>
                        <a:t>The directory that contains the configuration files.</a:t>
                      </a:r>
                    </a:p>
                  </a:txBody>
                  <a:tcPr marL="46274" marR="46274" marT="23137" marB="23137" anchor="ctr"/>
                </a:tc>
                <a:tc>
                  <a:txBody>
                    <a:bodyPr/>
                    <a:lstStyle/>
                    <a:p>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jboss.server.base.dir</a:t>
                      </a:r>
                      <a:r>
                        <a:rPr lang="en-IN" sz="1800" b="0" dirty="0">
                          <a:latin typeface="Times New Roman" panose="02020603050405020304" pitchFamily="18" charset="0"/>
                          <a:cs typeface="Times New Roman" panose="02020603050405020304" pitchFamily="18" charset="0"/>
                        </a:rPr>
                        <a:t>}/config.</a:t>
                      </a:r>
                    </a:p>
                  </a:txBody>
                  <a:tcPr marL="46274" marR="46274" marT="23137" marB="23137" anchor="ctr"/>
                </a:tc>
                <a:extLst>
                  <a:ext uri="{0D108BD9-81ED-4DB2-BD59-A6C34878D82A}">
                    <a16:rowId xmlns:a16="http://schemas.microsoft.com/office/drawing/2014/main" val="3053259655"/>
                  </a:ext>
                </a:extLst>
              </a:tr>
            </a:tbl>
          </a:graphicData>
        </a:graphic>
      </p:graphicFrame>
      <p:sp>
        <p:nvSpPr>
          <p:cNvPr id="2" name="TextBox 1">
            <a:extLst>
              <a:ext uri="{FF2B5EF4-FFF2-40B4-BE49-F238E27FC236}">
                <a16:creationId xmlns:a16="http://schemas.microsoft.com/office/drawing/2014/main" id="{2FEEC555-8574-4128-B73E-D5E0982ED7CF}"/>
              </a:ext>
            </a:extLst>
          </p:cNvPr>
          <p:cNvSpPr txBox="1"/>
          <p:nvPr/>
        </p:nvSpPr>
        <p:spPr>
          <a:xfrm>
            <a:off x="399900" y="1359575"/>
            <a:ext cx="11734799"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222635"/>
                </a:solidFill>
                <a:latin typeface="Cambria" pitchFamily="18" charset="0"/>
                <a:cs typeface="Arial" pitchFamily="34" charset="0"/>
              </a:rPr>
              <a:t>Some of the default directories for a JBoss EAP standalone server can be overwritten with system properties. </a:t>
            </a:r>
          </a:p>
          <a:p>
            <a:pPr marL="285750" indent="-285750">
              <a:buFont typeface="Arial" panose="020B0604020202020204" pitchFamily="34" charset="0"/>
              <a:buChar char="•"/>
            </a:pPr>
            <a:endParaRPr lang="en-US" dirty="0">
              <a:solidFill>
                <a:srgbClr val="222635"/>
              </a:solidFill>
              <a:latin typeface="Cambria" pitchFamily="18" charset="0"/>
              <a:cs typeface="Arial" pitchFamily="34" charset="0"/>
            </a:endParaRPr>
          </a:p>
          <a:p>
            <a:pPr marL="285750" indent="-285750">
              <a:buFont typeface="Arial" panose="020B0604020202020204" pitchFamily="34" charset="0"/>
              <a:buChar char="•"/>
            </a:pPr>
            <a:r>
              <a:rPr lang="en-US" dirty="0">
                <a:solidFill>
                  <a:srgbClr val="222635"/>
                </a:solidFill>
                <a:latin typeface="Cambria" pitchFamily="18" charset="0"/>
                <a:cs typeface="Arial" pitchFamily="34" charset="0"/>
              </a:rPr>
              <a:t>These system properties must be passed to the start script or placed in the </a:t>
            </a:r>
            <a:r>
              <a:rPr lang="en-US" dirty="0" err="1">
                <a:solidFill>
                  <a:srgbClr val="222635"/>
                </a:solidFill>
                <a:latin typeface="Cambria" pitchFamily="18" charset="0"/>
                <a:cs typeface="Arial" pitchFamily="34" charset="0"/>
              </a:rPr>
              <a:t>standalone.conf</a:t>
            </a:r>
            <a:r>
              <a:rPr lang="en-US" dirty="0">
                <a:solidFill>
                  <a:srgbClr val="222635"/>
                </a:solidFill>
                <a:latin typeface="Cambria" pitchFamily="18" charset="0"/>
                <a:cs typeface="Arial" pitchFamily="34" charset="0"/>
              </a:rPr>
              <a:t> (loaded from standalone.sh) or </a:t>
            </a:r>
            <a:r>
              <a:rPr lang="en-US" dirty="0" err="1">
                <a:solidFill>
                  <a:srgbClr val="222635"/>
                </a:solidFill>
                <a:latin typeface="Cambria" pitchFamily="18" charset="0"/>
                <a:cs typeface="Arial" pitchFamily="34" charset="0"/>
              </a:rPr>
              <a:t>standalone.bat.conf</a:t>
            </a:r>
            <a:r>
              <a:rPr lang="en-US" dirty="0">
                <a:solidFill>
                  <a:srgbClr val="222635"/>
                </a:solidFill>
                <a:latin typeface="Cambria" pitchFamily="18" charset="0"/>
                <a:cs typeface="Arial" pitchFamily="34" charset="0"/>
              </a:rPr>
              <a:t> (loaded from standalone.bat) files. </a:t>
            </a:r>
          </a:p>
          <a:p>
            <a:pPr marL="285750" indent="-285750">
              <a:buFont typeface="Arial" panose="020B0604020202020204" pitchFamily="34" charset="0"/>
              <a:buChar char="•"/>
            </a:pPr>
            <a:endParaRPr lang="en-US" dirty="0">
              <a:solidFill>
                <a:srgbClr val="222635"/>
              </a:solidFill>
              <a:latin typeface="Cambria" pitchFamily="18" charset="0"/>
              <a:cs typeface="Arial" pitchFamily="34" charset="0"/>
            </a:endParaRPr>
          </a:p>
          <a:p>
            <a:pPr marL="285750" indent="-285750">
              <a:buFont typeface="Arial" panose="020B0604020202020204" pitchFamily="34" charset="0"/>
              <a:buChar char="•"/>
            </a:pPr>
            <a:r>
              <a:rPr lang="en-US" dirty="0">
                <a:solidFill>
                  <a:srgbClr val="222635"/>
                </a:solidFill>
                <a:latin typeface="Cambria" pitchFamily="18" charset="0"/>
                <a:cs typeface="Arial" pitchFamily="34" charset="0"/>
              </a:rPr>
              <a:t>The following table shows the directories that can be overridden.</a:t>
            </a:r>
            <a:endParaRPr lang="en-US" sz="2400" dirty="0">
              <a:latin typeface="Arial" pitchFamily="34" charset="0"/>
              <a:cs typeface="Arial" pitchFamily="34" charset="0"/>
            </a:endParaRPr>
          </a:p>
          <a:p>
            <a:endParaRPr lang="en-IN" dirty="0"/>
          </a:p>
        </p:txBody>
      </p:sp>
      <p:sp>
        <p:nvSpPr>
          <p:cNvPr id="3" name="TextBox 2">
            <a:extLst>
              <a:ext uri="{FF2B5EF4-FFF2-40B4-BE49-F238E27FC236}">
                <a16:creationId xmlns:a16="http://schemas.microsoft.com/office/drawing/2014/main" id="{477FCB96-C5B5-4BB0-89A9-7A44BFD2FC92}"/>
              </a:ext>
            </a:extLst>
          </p:cNvPr>
          <p:cNvSpPr txBox="1"/>
          <p:nvPr/>
        </p:nvSpPr>
        <p:spPr>
          <a:xfrm>
            <a:off x="3733800" y="304800"/>
            <a:ext cx="6553200" cy="584775"/>
          </a:xfrm>
          <a:prstGeom prst="rect">
            <a:avLst/>
          </a:prstGeom>
          <a:noFill/>
        </p:spPr>
        <p:txBody>
          <a:bodyPr wrap="square" rtlCol="0">
            <a:spAutoFit/>
          </a:bodyPr>
          <a:lstStyle/>
          <a:p>
            <a:r>
              <a:rPr lang="en-GB" sz="3200" dirty="0"/>
              <a:t>Using System Properties</a:t>
            </a:r>
            <a:endParaRPr lang="en-IN"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C6CBC-E3E6-49CE-9731-9698B278C1F4}"/>
              </a:ext>
            </a:extLst>
          </p:cNvPr>
          <p:cNvSpPr>
            <a:spLocks noGrp="1"/>
          </p:cNvSpPr>
          <p:nvPr>
            <p:ph type="title"/>
          </p:nvPr>
        </p:nvSpPr>
        <p:spPr/>
        <p:txBody>
          <a:bodyPr/>
          <a:lstStyle/>
          <a:p>
            <a:r>
              <a:rPr lang="en-GB" dirty="0"/>
              <a:t>Using System Properties – Contd..</a:t>
            </a:r>
            <a:br>
              <a:rPr lang="en-IN" dirty="0"/>
            </a:br>
            <a:endParaRPr lang="en-IN" dirty="0"/>
          </a:p>
        </p:txBody>
      </p:sp>
      <p:graphicFrame>
        <p:nvGraphicFramePr>
          <p:cNvPr id="4" name="Content Placeholder 3">
            <a:extLst>
              <a:ext uri="{FF2B5EF4-FFF2-40B4-BE49-F238E27FC236}">
                <a16:creationId xmlns:a16="http://schemas.microsoft.com/office/drawing/2014/main" id="{1F4717A7-DA2E-48B4-9317-51323C07D209}"/>
              </a:ext>
            </a:extLst>
          </p:cNvPr>
          <p:cNvGraphicFramePr>
            <a:graphicFrameLocks noGrp="1"/>
          </p:cNvGraphicFramePr>
          <p:nvPr>
            <p:ph idx="1"/>
            <p:extLst>
              <p:ext uri="{D42A27DB-BD31-4B8C-83A1-F6EECF244321}">
                <p14:modId xmlns:p14="http://schemas.microsoft.com/office/powerpoint/2010/main" val="3889715221"/>
              </p:ext>
            </p:extLst>
          </p:nvPr>
        </p:nvGraphicFramePr>
        <p:xfrm>
          <a:off x="677863" y="2160588"/>
          <a:ext cx="11361738" cy="2253521"/>
        </p:xfrm>
        <a:graphic>
          <a:graphicData uri="http://schemas.openxmlformats.org/drawingml/2006/table">
            <a:tbl>
              <a:tblPr firstRow="1" bandRow="1">
                <a:tableStyleId>{5C22544A-7EE6-4342-B048-85BDC9FD1C3A}</a:tableStyleId>
              </a:tblPr>
              <a:tblGrid>
                <a:gridCol w="2185214">
                  <a:extLst>
                    <a:ext uri="{9D8B030D-6E8A-4147-A177-3AD203B41FA5}">
                      <a16:colId xmlns:a16="http://schemas.microsoft.com/office/drawing/2014/main" val="2399116993"/>
                    </a:ext>
                  </a:extLst>
                </a:gridCol>
                <a:gridCol w="5883383">
                  <a:extLst>
                    <a:ext uri="{9D8B030D-6E8A-4147-A177-3AD203B41FA5}">
                      <a16:colId xmlns:a16="http://schemas.microsoft.com/office/drawing/2014/main" val="3439200297"/>
                    </a:ext>
                  </a:extLst>
                </a:gridCol>
                <a:gridCol w="3293141">
                  <a:extLst>
                    <a:ext uri="{9D8B030D-6E8A-4147-A177-3AD203B41FA5}">
                      <a16:colId xmlns:a16="http://schemas.microsoft.com/office/drawing/2014/main" val="1780966812"/>
                    </a:ext>
                  </a:extLst>
                </a:gridCol>
              </a:tblGrid>
              <a:tr h="552869">
                <a:tc>
                  <a:txBody>
                    <a:bodyPr/>
                    <a:lstStyle/>
                    <a:p>
                      <a:r>
                        <a:rPr lang="en-IN" sz="1800" b="0" dirty="0" err="1">
                          <a:latin typeface="Times New Roman" panose="02020603050405020304" pitchFamily="18" charset="0"/>
                          <a:cs typeface="Times New Roman" panose="02020603050405020304" pitchFamily="18" charset="0"/>
                        </a:rPr>
                        <a:t>jboss.server.data.dir</a:t>
                      </a:r>
                      <a:endParaRPr lang="en-IN" sz="1800" b="0" dirty="0">
                        <a:latin typeface="Times New Roman" panose="02020603050405020304" pitchFamily="18" charset="0"/>
                        <a:cs typeface="Times New Roman" panose="02020603050405020304" pitchFamily="18" charset="0"/>
                      </a:endParaRPr>
                    </a:p>
                  </a:txBody>
                  <a:tcPr marL="46274" marR="46274" marT="23137" marB="23137" anchor="ctr"/>
                </a:tc>
                <a:tc>
                  <a:txBody>
                    <a:bodyPr/>
                    <a:lstStyle/>
                    <a:p>
                      <a:r>
                        <a:rPr lang="en-IN" sz="1800" b="0" dirty="0">
                          <a:latin typeface="Times New Roman" panose="02020603050405020304" pitchFamily="18" charset="0"/>
                          <a:cs typeface="Times New Roman" panose="02020603050405020304" pitchFamily="18" charset="0"/>
                        </a:rPr>
                        <a:t>The directory used for persistent data file storage.</a:t>
                      </a:r>
                    </a:p>
                  </a:txBody>
                  <a:tcPr marL="46274" marR="46274" marT="23137" marB="23137" anchor="ctr"/>
                </a:tc>
                <a:tc>
                  <a:txBody>
                    <a:bodyPr/>
                    <a:lstStyle/>
                    <a:p>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jboss.server.base.dir</a:t>
                      </a:r>
                      <a:r>
                        <a:rPr lang="en-IN" sz="1800" b="0" dirty="0">
                          <a:latin typeface="Times New Roman" panose="02020603050405020304" pitchFamily="18" charset="0"/>
                          <a:cs typeface="Times New Roman" panose="02020603050405020304" pitchFamily="18" charset="0"/>
                        </a:rPr>
                        <a:t>}/data</a:t>
                      </a:r>
                    </a:p>
                  </a:txBody>
                  <a:tcPr marL="46274" marR="46274" marT="23137" marB="23137" anchor="ctr"/>
                </a:tc>
                <a:extLst>
                  <a:ext uri="{0D108BD9-81ED-4DB2-BD59-A6C34878D82A}">
                    <a16:rowId xmlns:a16="http://schemas.microsoft.com/office/drawing/2014/main" val="1588747037"/>
                  </a:ext>
                </a:extLst>
              </a:tr>
              <a:tr h="552869">
                <a:tc>
                  <a:txBody>
                    <a:bodyPr/>
                    <a:lstStyle/>
                    <a:p>
                      <a:r>
                        <a:rPr lang="en-IN" sz="1800" b="0">
                          <a:latin typeface="Times New Roman" panose="02020603050405020304" pitchFamily="18" charset="0"/>
                          <a:cs typeface="Times New Roman" panose="02020603050405020304" pitchFamily="18" charset="0"/>
                        </a:rPr>
                        <a:t>jboss.server.content.dir</a:t>
                      </a:r>
                    </a:p>
                  </a:txBody>
                  <a:tcPr marL="46274" marR="46274" marT="23137" marB="23137" anchor="ctr"/>
                </a:tc>
                <a:tc>
                  <a:txBody>
                    <a:bodyPr/>
                    <a:lstStyle/>
                    <a:p>
                      <a:r>
                        <a:rPr lang="en-IN" sz="1800" b="0">
                          <a:latin typeface="Times New Roman" panose="02020603050405020304" pitchFamily="18" charset="0"/>
                          <a:cs typeface="Times New Roman" panose="02020603050405020304" pitchFamily="18" charset="0"/>
                        </a:rPr>
                        <a:t>The directory used to store content managed by the server.</a:t>
                      </a:r>
                    </a:p>
                  </a:txBody>
                  <a:tcPr marL="46274" marR="46274" marT="23137" marB="23137" anchor="ctr"/>
                </a:tc>
                <a:tc>
                  <a:txBody>
                    <a:bodyPr/>
                    <a:lstStyle/>
                    <a:p>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jboss.server.base.dir</a:t>
                      </a:r>
                      <a:r>
                        <a:rPr lang="en-IN" sz="1800" b="0" dirty="0">
                          <a:latin typeface="Times New Roman" panose="02020603050405020304" pitchFamily="18" charset="0"/>
                          <a:cs typeface="Times New Roman" panose="02020603050405020304" pitchFamily="18" charset="0"/>
                        </a:rPr>
                        <a:t>}/content</a:t>
                      </a:r>
                    </a:p>
                  </a:txBody>
                  <a:tcPr marL="46274" marR="46274" marT="23137" marB="23137" anchor="ctr"/>
                </a:tc>
                <a:extLst>
                  <a:ext uri="{0D108BD9-81ED-4DB2-BD59-A6C34878D82A}">
                    <a16:rowId xmlns:a16="http://schemas.microsoft.com/office/drawing/2014/main" val="3908584874"/>
                  </a:ext>
                </a:extLst>
              </a:tr>
              <a:tr h="552869">
                <a:tc>
                  <a:txBody>
                    <a:bodyPr/>
                    <a:lstStyle/>
                    <a:p>
                      <a:r>
                        <a:rPr lang="en-IN" sz="1800" b="0">
                          <a:latin typeface="Times New Roman" panose="02020603050405020304" pitchFamily="18" charset="0"/>
                          <a:cs typeface="Times New Roman" panose="02020603050405020304" pitchFamily="18" charset="0"/>
                        </a:rPr>
                        <a:t>jboss.server.log.dir</a:t>
                      </a:r>
                    </a:p>
                  </a:txBody>
                  <a:tcPr marL="46274" marR="46274" marT="23137" marB="23137" anchor="ctr"/>
                </a:tc>
                <a:tc>
                  <a:txBody>
                    <a:bodyPr/>
                    <a:lstStyle/>
                    <a:p>
                      <a:r>
                        <a:rPr lang="en-IN" sz="1800" b="0">
                          <a:latin typeface="Times New Roman" panose="02020603050405020304" pitchFamily="18" charset="0"/>
                          <a:cs typeface="Times New Roman" panose="02020603050405020304" pitchFamily="18" charset="0"/>
                        </a:rPr>
                        <a:t>The default directory where logs are stored.</a:t>
                      </a:r>
                    </a:p>
                  </a:txBody>
                  <a:tcPr marL="46274" marR="46274" marT="23137" marB="23137" anchor="ctr"/>
                </a:tc>
                <a:tc>
                  <a:txBody>
                    <a:bodyPr/>
                    <a:lstStyle/>
                    <a:p>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jboss.server.base.dir</a:t>
                      </a:r>
                      <a:r>
                        <a:rPr lang="en-IN" sz="1800" b="0" dirty="0">
                          <a:latin typeface="Times New Roman" panose="02020603050405020304" pitchFamily="18" charset="0"/>
                          <a:cs typeface="Times New Roman" panose="02020603050405020304" pitchFamily="18" charset="0"/>
                        </a:rPr>
                        <a:t>}/log.</a:t>
                      </a:r>
                    </a:p>
                  </a:txBody>
                  <a:tcPr marL="46274" marR="46274" marT="23137" marB="23137" anchor="ctr"/>
                </a:tc>
                <a:extLst>
                  <a:ext uri="{0D108BD9-81ED-4DB2-BD59-A6C34878D82A}">
                    <a16:rowId xmlns:a16="http://schemas.microsoft.com/office/drawing/2014/main" val="612234353"/>
                  </a:ext>
                </a:extLst>
              </a:tr>
              <a:tr h="552869">
                <a:tc>
                  <a:txBody>
                    <a:bodyPr/>
                    <a:lstStyle/>
                    <a:p>
                      <a:r>
                        <a:rPr lang="en-IN" sz="1800" b="0">
                          <a:latin typeface="Times New Roman" panose="02020603050405020304" pitchFamily="18" charset="0"/>
                          <a:cs typeface="Times New Roman" panose="02020603050405020304" pitchFamily="18" charset="0"/>
                        </a:rPr>
                        <a:t>jboss.server.temp.dir</a:t>
                      </a:r>
                    </a:p>
                  </a:txBody>
                  <a:tcPr marL="46274" marR="46274" marT="23137" marB="23137" anchor="ctr"/>
                </a:tc>
                <a:tc>
                  <a:txBody>
                    <a:bodyPr/>
                    <a:lstStyle/>
                    <a:p>
                      <a:r>
                        <a:rPr lang="en-IN" sz="1800" b="0">
                          <a:latin typeface="Times New Roman" panose="02020603050405020304" pitchFamily="18" charset="0"/>
                          <a:cs typeface="Times New Roman" panose="02020603050405020304" pitchFamily="18" charset="0"/>
                        </a:rPr>
                        <a:t>The directory used for temporary file storage.</a:t>
                      </a:r>
                    </a:p>
                  </a:txBody>
                  <a:tcPr marL="46274" marR="46274" marT="23137" marB="23137" anchor="ctr"/>
                </a:tc>
                <a:tc>
                  <a:txBody>
                    <a:bodyPr/>
                    <a:lstStyle/>
                    <a:p>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jboss.server.base.dir</a:t>
                      </a:r>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tmp</a:t>
                      </a:r>
                      <a:endParaRPr lang="en-IN" sz="1800" b="0" dirty="0">
                        <a:latin typeface="Times New Roman" panose="02020603050405020304" pitchFamily="18" charset="0"/>
                        <a:cs typeface="Times New Roman" panose="02020603050405020304" pitchFamily="18" charset="0"/>
                      </a:endParaRPr>
                    </a:p>
                  </a:txBody>
                  <a:tcPr marL="46274" marR="46274" marT="23137" marB="23137" anchor="ctr"/>
                </a:tc>
                <a:extLst>
                  <a:ext uri="{0D108BD9-81ED-4DB2-BD59-A6C34878D82A}">
                    <a16:rowId xmlns:a16="http://schemas.microsoft.com/office/drawing/2014/main" val="1385337085"/>
                  </a:ext>
                </a:extLst>
              </a:tr>
            </a:tbl>
          </a:graphicData>
        </a:graphic>
      </p:graphicFrame>
    </p:spTree>
    <p:extLst>
      <p:ext uri="{BB962C8B-B14F-4D97-AF65-F5344CB8AC3E}">
        <p14:creationId xmlns:p14="http://schemas.microsoft.com/office/powerpoint/2010/main" val="882561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10439400" cy="762000"/>
          </a:xfrm>
        </p:spPr>
        <p:txBody>
          <a:bodyPr>
            <a:normAutofit fontScale="90000"/>
          </a:bodyPr>
          <a:lstStyle/>
          <a:p>
            <a:pPr algn="ctr"/>
            <a:r>
              <a:rPr lang="en-US" dirty="0"/>
              <a:t>Security Realm – Management Realm and Application Realm</a:t>
            </a:r>
            <a:br>
              <a:rPr lang="en-US" dirty="0"/>
            </a:br>
            <a:endParaRPr lang="en-IN" dirty="0"/>
          </a:p>
        </p:txBody>
      </p:sp>
      <p:sp>
        <p:nvSpPr>
          <p:cNvPr id="3" name="Content Placeholder 2"/>
          <p:cNvSpPr>
            <a:spLocks noGrp="1"/>
          </p:cNvSpPr>
          <p:nvPr>
            <p:ph idx="1"/>
          </p:nvPr>
        </p:nvSpPr>
        <p:spPr>
          <a:xfrm>
            <a:off x="774700" y="1943100"/>
            <a:ext cx="11362266" cy="4953000"/>
          </a:xfrm>
        </p:spPr>
        <p:txBody>
          <a:bodyPr>
            <a:normAutofit/>
          </a:bodyPr>
          <a:lstStyle/>
          <a:p>
            <a:r>
              <a:rPr lang="en-IN" dirty="0"/>
              <a:t>Security realms are a mechanism for adding authentication and authorization applications. </a:t>
            </a:r>
          </a:p>
          <a:p>
            <a:r>
              <a:rPr lang="en-IN" dirty="0"/>
              <a:t>JBoss provides two security realms by default:</a:t>
            </a:r>
          </a:p>
          <a:p>
            <a:r>
              <a:rPr lang="en-IN" dirty="0" err="1"/>
              <a:t>ManagementRealm</a:t>
            </a:r>
            <a:r>
              <a:rPr lang="en-IN" dirty="0"/>
              <a:t> </a:t>
            </a:r>
          </a:p>
          <a:p>
            <a:pPr lvl="1"/>
            <a:r>
              <a:rPr lang="en-IN" dirty="0"/>
              <a:t>stores user, password, and role information for the Management API, which provides the functionality for the Management CLI and web-based Management Console. </a:t>
            </a:r>
          </a:p>
          <a:p>
            <a:r>
              <a:rPr lang="en-IN" dirty="0" err="1"/>
              <a:t>ApplicationRealm</a:t>
            </a:r>
            <a:r>
              <a:rPr lang="en-IN" dirty="0"/>
              <a:t> </a:t>
            </a:r>
          </a:p>
          <a:p>
            <a:pPr lvl="1"/>
            <a:r>
              <a:rPr lang="en-IN" dirty="0"/>
              <a:t>stores user, password, and role information for Web Applications and EJBs.</a:t>
            </a:r>
          </a:p>
          <a:p>
            <a:r>
              <a:rPr lang="en-IN" dirty="0"/>
              <a:t>Each realm is stored in two files on the </a:t>
            </a:r>
            <a:r>
              <a:rPr lang="en-IN" dirty="0" err="1"/>
              <a:t>filesystem</a:t>
            </a:r>
            <a:r>
              <a:rPr lang="en-IN" dirty="0"/>
              <a:t>:</a:t>
            </a:r>
          </a:p>
          <a:p>
            <a:pPr lvl="1"/>
            <a:r>
              <a:rPr lang="en-IN" i="1" dirty="0"/>
              <a:t>REALM</a:t>
            </a:r>
            <a:r>
              <a:rPr lang="en-IN" dirty="0"/>
              <a:t>-</a:t>
            </a:r>
            <a:r>
              <a:rPr lang="en-IN" dirty="0" err="1"/>
              <a:t>users.properties</a:t>
            </a:r>
            <a:r>
              <a:rPr lang="en-IN" dirty="0"/>
              <a:t> stores usernames and hashed passwords.</a:t>
            </a:r>
          </a:p>
          <a:p>
            <a:pPr lvl="1"/>
            <a:r>
              <a:rPr lang="en-IN" i="1" dirty="0"/>
              <a:t>REALM</a:t>
            </a:r>
            <a:r>
              <a:rPr lang="en-IN" dirty="0"/>
              <a:t>-</a:t>
            </a:r>
            <a:r>
              <a:rPr lang="en-IN" dirty="0" err="1"/>
              <a:t>users.roles</a:t>
            </a:r>
            <a:r>
              <a:rPr lang="en-IN" dirty="0"/>
              <a:t> stores user-to-role mappings.</a:t>
            </a:r>
          </a:p>
          <a:p>
            <a:r>
              <a:rPr lang="en-IN" dirty="0"/>
              <a:t>The properties files are stored in the domain/configuration/ and standalone/configuration/ directories. </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244</TotalTime>
  <Words>688</Words>
  <Application>Microsoft Office PowerPoint</Application>
  <PresentationFormat>Widescreen</PresentationFormat>
  <Paragraphs>89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Cambira</vt:lpstr>
      <vt:lpstr>Cambria</vt:lpstr>
      <vt:lpstr>Helvetica Neue</vt:lpstr>
      <vt:lpstr>Times New Roman</vt:lpstr>
      <vt:lpstr>Trebuchet MS</vt:lpstr>
      <vt:lpstr>Wingdings 3</vt:lpstr>
      <vt:lpstr>Facet</vt:lpstr>
      <vt:lpstr>JBOSS EAP 7.3 – Directory structure explained</vt:lpstr>
      <vt:lpstr>PowerPoint Presentation</vt:lpstr>
      <vt:lpstr>Directory structure</vt:lpstr>
      <vt:lpstr>PowerPoint Presentation</vt:lpstr>
      <vt:lpstr>PowerPoint Presentation</vt:lpstr>
      <vt:lpstr>PowerPoint Presentation</vt:lpstr>
      <vt:lpstr>PowerPoint Presentation</vt:lpstr>
      <vt:lpstr>Using System Properties – Contd.. </vt:lpstr>
      <vt:lpstr>Security Realm – Management Realm and Application Realm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JBOSS</dc:title>
  <dc:creator>karthikeyan dharmaraj</dc:creator>
  <cp:lastModifiedBy>Karthikeyan Dharmaraj</cp:lastModifiedBy>
  <cp:revision>30</cp:revision>
  <dcterms:created xsi:type="dcterms:W3CDTF">2020-03-29T11:22:35Z</dcterms:created>
  <dcterms:modified xsi:type="dcterms:W3CDTF">2020-04-24T02:52:13Z</dcterms:modified>
</cp:coreProperties>
</file>