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70" r:id="rId5"/>
    <p:sldId id="271" r:id="rId6"/>
    <p:sldId id="272" r:id="rId7"/>
    <p:sldId id="260" r:id="rId8"/>
    <p:sldId id="268" r:id="rId9"/>
    <p:sldId id="261" r:id="rId10"/>
    <p:sldId id="262" r:id="rId11"/>
    <p:sldId id="263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14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dfly/wildfly/blob/master/docs/src/main/asciidoc/_admin-guide/subsystem-configuration/Logging_Handlers.adoc" TargetMode="External"/><Relationship Id="rId2" Type="http://schemas.openxmlformats.org/officeDocument/2006/relationships/hyperlink" Target="https://github.com/wildfly/wildfly/blob/master/docs/src/main/asciidoc/_admin-guide/subsystem-configuration/Logging_Formatters.ado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79905C-4F32-6E46-84E1-A46FF84FA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Logging in JBOSS EAP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9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D00255-12ED-A147-B0C3-09367945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52525"/>
                </a:solidFill>
                <a:latin typeface="RedHatDisplay-Regular"/>
              </a:rPr>
              <a:t>Log Formatters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F44E6C-5A6C-0B4C-85F8-520ECC2F9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8596668" cy="4392611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252525"/>
                </a:solidFill>
                <a:latin typeface="RedHatText-Regular"/>
              </a:rPr>
              <a:t>A </a:t>
            </a:r>
            <a:r>
              <a:rPr lang="en-US" sz="1800" dirty="0">
                <a:solidFill>
                  <a:srgbClr val="252525"/>
                </a:solidFill>
                <a:latin typeface="RedHatText-Regular"/>
              </a:rPr>
              <a:t>log formatter is the configuration property of a log handler that defines the appearance of log messages from that handler. </a:t>
            </a:r>
            <a:endParaRPr lang="en-US" sz="1800" dirty="0" smtClean="0">
              <a:solidFill>
                <a:srgbClr val="252525"/>
              </a:solidFill>
              <a:latin typeface="RedHatText-Regular"/>
            </a:endParaRPr>
          </a:p>
          <a:p>
            <a:r>
              <a:rPr lang="en-US" sz="1800" dirty="0" smtClean="0">
                <a:solidFill>
                  <a:srgbClr val="252525"/>
                </a:solidFill>
                <a:latin typeface="RedHatText-Regular"/>
              </a:rPr>
              <a:t>It </a:t>
            </a:r>
            <a:r>
              <a:rPr lang="en-US" sz="1800" dirty="0">
                <a:solidFill>
                  <a:srgbClr val="252525"/>
                </a:solidFill>
                <a:latin typeface="RedHatText-Regular"/>
              </a:rPr>
              <a:t>is a string that uses a syntax based on </a:t>
            </a:r>
            <a:r>
              <a:rPr lang="en-US" sz="1800" dirty="0">
                <a:solidFill>
                  <a:srgbClr val="252525"/>
                </a:solidFill>
                <a:latin typeface="Menlo-Regular"/>
              </a:rPr>
              <a:t>java.util.Formatter</a:t>
            </a:r>
            <a:r>
              <a:rPr lang="en-US" sz="1800" dirty="0">
                <a:solidFill>
                  <a:srgbClr val="252525"/>
                </a:solidFill>
                <a:latin typeface="RedHatText-Regular"/>
              </a:rPr>
              <a:t> class.</a:t>
            </a:r>
            <a:endParaRPr lang="en-IN" sz="1800" dirty="0">
              <a:solidFill>
                <a:srgbClr val="252525"/>
              </a:solidFill>
              <a:latin typeface="RedHatText-Regular"/>
            </a:endParaRPr>
          </a:p>
          <a:p>
            <a:r>
              <a:rPr lang="en-US" sz="1800" dirty="0">
                <a:solidFill>
                  <a:srgbClr val="252525"/>
                </a:solidFill>
                <a:latin typeface="RedHatText-Regular"/>
              </a:rPr>
              <a:t>Login to the Management Console Navigate to the logging subsystem configuration. </a:t>
            </a:r>
            <a:endParaRPr lang="en-US" sz="1800" dirty="0" smtClean="0">
              <a:solidFill>
                <a:srgbClr val="252525"/>
              </a:solidFill>
              <a:latin typeface="RedHatText-Regular"/>
            </a:endParaRPr>
          </a:p>
          <a:p>
            <a:r>
              <a:rPr lang="en-US" sz="1800" dirty="0" smtClean="0">
                <a:solidFill>
                  <a:srgbClr val="252525"/>
                </a:solidFill>
                <a:latin typeface="RedHatText-Regular"/>
              </a:rPr>
              <a:t>This </a:t>
            </a:r>
            <a:r>
              <a:rPr lang="en-US" sz="1800" dirty="0">
                <a:solidFill>
                  <a:srgbClr val="252525"/>
                </a:solidFill>
                <a:latin typeface="RedHatText-Regular"/>
              </a:rPr>
              <a:t>step varies between servers running as standalone servers and servers running in a managed domain. </a:t>
            </a:r>
            <a:endParaRPr lang="en-US" sz="1800" dirty="0" smtClean="0">
              <a:solidFill>
                <a:srgbClr val="252525"/>
              </a:solidFill>
              <a:latin typeface="RedHatText-Regular"/>
            </a:endParaRPr>
          </a:p>
          <a:p>
            <a:pPr lvl="1"/>
            <a:r>
              <a:rPr lang="en-US" sz="1600" b="1" dirty="0" smtClean="0">
                <a:solidFill>
                  <a:srgbClr val="252525"/>
                </a:solidFill>
                <a:latin typeface="RedHatText-Medium"/>
              </a:rPr>
              <a:t>Standalone </a:t>
            </a:r>
            <a:r>
              <a:rPr lang="en-US" sz="1600" b="1" dirty="0">
                <a:solidFill>
                  <a:srgbClr val="252525"/>
                </a:solidFill>
                <a:latin typeface="RedHatText-Medium"/>
              </a:rPr>
              <a:t>Server</a:t>
            </a:r>
            <a:r>
              <a:rPr lang="en-US" sz="1600" b="0" dirty="0">
                <a:solidFill>
                  <a:srgbClr val="252525"/>
                </a:solidFill>
                <a:latin typeface="RedHatText-Regular"/>
              </a:rPr>
              <a:t> Click on Profile, expand Core in the Profile pane, and then click on Logging. </a:t>
            </a:r>
            <a:endParaRPr lang="en-US" sz="1600" b="0" dirty="0" smtClean="0">
              <a:solidFill>
                <a:srgbClr val="252525"/>
              </a:solidFill>
              <a:latin typeface="RedHatText-Regular"/>
            </a:endParaRPr>
          </a:p>
          <a:p>
            <a:pPr lvl="1"/>
            <a:r>
              <a:rPr lang="en-US" sz="1600" b="1" dirty="0" smtClean="0">
                <a:solidFill>
                  <a:srgbClr val="252525"/>
                </a:solidFill>
                <a:latin typeface="RedHatText-Medium"/>
              </a:rPr>
              <a:t>Managed </a:t>
            </a:r>
            <a:r>
              <a:rPr lang="en-US" sz="1600" b="1" dirty="0">
                <a:solidFill>
                  <a:srgbClr val="252525"/>
                </a:solidFill>
                <a:latin typeface="RedHatText-Medium"/>
              </a:rPr>
              <a:t>Domain</a:t>
            </a:r>
            <a:r>
              <a:rPr lang="en-US" sz="1600" b="0" dirty="0">
                <a:solidFill>
                  <a:srgbClr val="252525"/>
                </a:solidFill>
                <a:latin typeface="RedHatText-Regular"/>
              </a:rPr>
              <a:t> Click on Profile, select the profile to edit, expand Core, and then click on Logging.</a:t>
            </a:r>
            <a:endParaRPr lang="en-IN" sz="1600" b="0" dirty="0">
              <a:solidFill>
                <a:srgbClr val="252525"/>
              </a:solidFill>
              <a:latin typeface="RedHatText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03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14CB05-8FFC-F94A-8CD0-87BE81D8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51837E-B908-984A-AC23-706629714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252525"/>
                </a:solidFill>
                <a:latin typeface="RedHatText-Regular"/>
              </a:rPr>
              <a:t>The tasks you can perform to configure the root logger are</a:t>
            </a:r>
            <a:r>
              <a:rPr lang="en-US" sz="1800" dirty="0" smtClean="0">
                <a:solidFill>
                  <a:srgbClr val="252525"/>
                </a:solidFill>
                <a:latin typeface="RedHatText-Regular"/>
              </a:rPr>
              <a:t>:</a:t>
            </a:r>
          </a:p>
          <a:p>
            <a:pPr lvl="1"/>
            <a:r>
              <a:rPr lang="en-US" sz="1600" dirty="0" smtClean="0">
                <a:solidFill>
                  <a:srgbClr val="252525"/>
                </a:solidFill>
                <a:latin typeface="RedHatText-Regular"/>
              </a:rPr>
              <a:t>Edit </a:t>
            </a:r>
            <a:r>
              <a:rPr lang="en-US" sz="1600" dirty="0">
                <a:solidFill>
                  <a:srgbClr val="252525"/>
                </a:solidFill>
                <a:latin typeface="RedHatText-Regular"/>
              </a:rPr>
              <a:t>the log level. </a:t>
            </a:r>
            <a:endParaRPr lang="en-US" sz="1600" dirty="0" smtClean="0">
              <a:solidFill>
                <a:srgbClr val="252525"/>
              </a:solidFill>
              <a:latin typeface="RedHatText-Regular"/>
            </a:endParaRPr>
          </a:p>
          <a:p>
            <a:pPr lvl="1"/>
            <a:r>
              <a:rPr lang="en-US" sz="1600" dirty="0" smtClean="0">
                <a:solidFill>
                  <a:srgbClr val="252525"/>
                </a:solidFill>
                <a:latin typeface="RedHatText-Regular"/>
              </a:rPr>
              <a:t>Add </a:t>
            </a:r>
            <a:r>
              <a:rPr lang="en-US" sz="1600" dirty="0">
                <a:solidFill>
                  <a:srgbClr val="252525"/>
                </a:solidFill>
                <a:latin typeface="RedHatText-Regular"/>
              </a:rPr>
              <a:t>and remove log handlers. </a:t>
            </a:r>
            <a:endParaRPr lang="en-US" sz="1600" dirty="0" smtClean="0">
              <a:solidFill>
                <a:srgbClr val="252525"/>
              </a:solidFill>
              <a:latin typeface="RedHatText-Regular"/>
            </a:endParaRPr>
          </a:p>
          <a:p>
            <a:r>
              <a:rPr lang="en-US" sz="1800" dirty="0" smtClean="0">
                <a:solidFill>
                  <a:srgbClr val="252525"/>
                </a:solidFill>
                <a:latin typeface="RedHatText-Regular"/>
              </a:rPr>
              <a:t>The </a:t>
            </a:r>
            <a:r>
              <a:rPr lang="en-US" sz="1800" dirty="0">
                <a:solidFill>
                  <a:srgbClr val="252525"/>
                </a:solidFill>
                <a:latin typeface="RedHatText-Regular"/>
              </a:rPr>
              <a:t>tasks you can perform to configure log categories are</a:t>
            </a:r>
            <a:r>
              <a:rPr lang="en-US" sz="1800" dirty="0" smtClean="0">
                <a:solidFill>
                  <a:srgbClr val="252525"/>
                </a:solidFill>
                <a:latin typeface="RedHatText-Regular"/>
              </a:rPr>
              <a:t>:</a:t>
            </a:r>
          </a:p>
          <a:p>
            <a:pPr lvl="1"/>
            <a:r>
              <a:rPr lang="en-US" sz="1600" dirty="0" smtClean="0">
                <a:solidFill>
                  <a:srgbClr val="252525"/>
                </a:solidFill>
                <a:latin typeface="RedHatText-Regular"/>
              </a:rPr>
              <a:t>Add </a:t>
            </a:r>
            <a:r>
              <a:rPr lang="en-US" sz="1600" dirty="0">
                <a:solidFill>
                  <a:srgbClr val="252525"/>
                </a:solidFill>
                <a:latin typeface="RedHatText-Regular"/>
              </a:rPr>
              <a:t>and remove log categories. </a:t>
            </a:r>
            <a:endParaRPr lang="en-US" sz="1600" dirty="0" smtClean="0">
              <a:solidFill>
                <a:srgbClr val="252525"/>
              </a:solidFill>
              <a:latin typeface="RedHatText-Regular"/>
            </a:endParaRPr>
          </a:p>
          <a:p>
            <a:pPr lvl="1"/>
            <a:r>
              <a:rPr lang="en-US" sz="1600" dirty="0" smtClean="0">
                <a:solidFill>
                  <a:srgbClr val="252525"/>
                </a:solidFill>
                <a:latin typeface="RedHatText-Regular"/>
              </a:rPr>
              <a:t>Edit </a:t>
            </a:r>
            <a:r>
              <a:rPr lang="en-US" sz="1600" dirty="0">
                <a:solidFill>
                  <a:srgbClr val="252525"/>
                </a:solidFill>
                <a:latin typeface="RedHatText-Regular"/>
              </a:rPr>
              <a:t>log category properties. </a:t>
            </a:r>
            <a:endParaRPr lang="en-US" sz="1600" dirty="0" smtClean="0">
              <a:solidFill>
                <a:srgbClr val="252525"/>
              </a:solidFill>
              <a:latin typeface="RedHatText-Regular"/>
            </a:endParaRPr>
          </a:p>
          <a:p>
            <a:r>
              <a:rPr lang="en-US" sz="1800" dirty="0" smtClean="0">
                <a:solidFill>
                  <a:srgbClr val="252525"/>
                </a:solidFill>
                <a:latin typeface="RedHatText-Regular"/>
              </a:rPr>
              <a:t>Add </a:t>
            </a:r>
            <a:r>
              <a:rPr lang="en-US" sz="1800" dirty="0">
                <a:solidFill>
                  <a:srgbClr val="252525"/>
                </a:solidFill>
                <a:latin typeface="RedHatText-Regular"/>
              </a:rPr>
              <a:t>and remove log handlers from a category. </a:t>
            </a:r>
            <a:endParaRPr lang="en-US" sz="1800" dirty="0" smtClean="0">
              <a:solidFill>
                <a:srgbClr val="252525"/>
              </a:solidFill>
              <a:latin typeface="RedHatText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279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https://github.com/wildfly/wildfly/blob/master/docs/src/main/asciidoc/_admin-guide/subsystem-configuration/Logging_Formatters.adoc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https://github.com/wildfly/wildfly/blob/master/docs/src/main/asciidoc/_admin-guide/subsystem-configuration/Logging_Handlers.adoc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49D241-C93E-9E44-8208-31E1DF31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35EAC8-DAFC-6B4A-A7B8-6B917E693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164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52525"/>
                </a:solidFill>
                <a:latin typeface="RedHatText-Regular"/>
              </a:rPr>
              <a:t>The most commonly used six log levels are (in order of </a:t>
            </a:r>
            <a:r>
              <a:rPr lang="en-US" dirty="0" smtClean="0">
                <a:solidFill>
                  <a:srgbClr val="252525"/>
                </a:solidFill>
                <a:latin typeface="RedHatText-Regular"/>
              </a:rPr>
              <a:t>lowest criticality </a:t>
            </a:r>
            <a:r>
              <a:rPr lang="en-US" dirty="0">
                <a:solidFill>
                  <a:srgbClr val="252525"/>
                </a:solidFill>
                <a:latin typeface="RedHatText-Regular"/>
              </a:rPr>
              <a:t>to highest): </a:t>
            </a:r>
            <a:endParaRPr lang="en-US" dirty="0" smtClean="0">
              <a:solidFill>
                <a:srgbClr val="252525"/>
              </a:solidFill>
              <a:latin typeface="RedHatText-Regular"/>
            </a:endParaRPr>
          </a:p>
          <a:p>
            <a:pPr lvl="1"/>
            <a:r>
              <a:rPr lang="en-US" sz="1800" dirty="0" smtClean="0">
                <a:solidFill>
                  <a:srgbClr val="252525"/>
                </a:solidFill>
                <a:latin typeface="Menlo-Regular"/>
              </a:rPr>
              <a:t>TRACE</a:t>
            </a:r>
            <a:endParaRPr lang="en-US" sz="1800" dirty="0" smtClean="0">
              <a:solidFill>
                <a:srgbClr val="252525"/>
              </a:solidFill>
              <a:latin typeface="RedHatText-Regular"/>
            </a:endParaRPr>
          </a:p>
          <a:p>
            <a:pPr lvl="1"/>
            <a:r>
              <a:rPr lang="en-US" sz="1800" dirty="0" smtClean="0">
                <a:solidFill>
                  <a:srgbClr val="252525"/>
                </a:solidFill>
                <a:latin typeface="Menlo-Regular"/>
              </a:rPr>
              <a:t>DEBUG</a:t>
            </a:r>
            <a:endParaRPr lang="en-US" sz="1800" dirty="0" smtClean="0">
              <a:solidFill>
                <a:srgbClr val="252525"/>
              </a:solidFill>
              <a:latin typeface="RedHatText-Regular"/>
            </a:endParaRPr>
          </a:p>
          <a:p>
            <a:pPr lvl="1"/>
            <a:r>
              <a:rPr lang="en-US" sz="1800" dirty="0" smtClean="0">
                <a:solidFill>
                  <a:srgbClr val="252525"/>
                </a:solidFill>
                <a:latin typeface="Menlo-Regular"/>
              </a:rPr>
              <a:t>INFO</a:t>
            </a:r>
            <a:endParaRPr lang="en-US" sz="1800" dirty="0" smtClean="0">
              <a:solidFill>
                <a:srgbClr val="252525"/>
              </a:solidFill>
              <a:latin typeface="RedHatText-Regular"/>
            </a:endParaRPr>
          </a:p>
          <a:p>
            <a:pPr lvl="1"/>
            <a:r>
              <a:rPr lang="en-US" sz="1800" dirty="0" smtClean="0">
                <a:solidFill>
                  <a:srgbClr val="252525"/>
                </a:solidFill>
                <a:latin typeface="Menlo-Regular"/>
              </a:rPr>
              <a:t>WARN</a:t>
            </a:r>
            <a:endParaRPr lang="en-US" sz="1800" dirty="0" smtClean="0">
              <a:solidFill>
                <a:srgbClr val="252525"/>
              </a:solidFill>
              <a:latin typeface="RedHatText-Regular"/>
            </a:endParaRPr>
          </a:p>
          <a:p>
            <a:pPr lvl="1"/>
            <a:r>
              <a:rPr lang="en-US" sz="1800" dirty="0" smtClean="0">
                <a:solidFill>
                  <a:srgbClr val="252525"/>
                </a:solidFill>
                <a:latin typeface="Menlo-Regular"/>
              </a:rPr>
              <a:t>ERROR</a:t>
            </a:r>
            <a:endParaRPr lang="en-US" sz="1800" dirty="0" smtClean="0">
              <a:solidFill>
                <a:srgbClr val="252525"/>
              </a:solidFill>
              <a:latin typeface="RedHatText-Regular"/>
            </a:endParaRPr>
          </a:p>
          <a:p>
            <a:pPr lvl="1"/>
            <a:r>
              <a:rPr lang="en-US" sz="1800" dirty="0" smtClean="0">
                <a:solidFill>
                  <a:srgbClr val="252525"/>
                </a:solidFill>
                <a:latin typeface="Menlo-Regular"/>
              </a:rPr>
              <a:t>FATAL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1606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CFB84E-3A77-BC41-9266-B353174E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 explained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912E3E-11C1-964B-B71C-13543DFB0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81200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>
                <a:solidFill>
                  <a:srgbClr val="252525"/>
                </a:solidFill>
                <a:latin typeface="RedHatText-Regular"/>
              </a:rPr>
              <a:t>TRACE</a:t>
            </a:r>
            <a:r>
              <a:rPr lang="en-US" sz="1800" dirty="0">
                <a:solidFill>
                  <a:srgbClr val="252525"/>
                </a:solidFill>
                <a:latin typeface="RedHatText-Regular"/>
              </a:rPr>
              <a:t>	</a:t>
            </a:r>
            <a:r>
              <a:rPr lang="en-US" sz="1800" dirty="0" smtClean="0">
                <a:solidFill>
                  <a:srgbClr val="252525"/>
                </a:solidFill>
                <a:latin typeface="RedHatText-Regular"/>
              </a:rPr>
              <a:t>Used </a:t>
            </a:r>
            <a:r>
              <a:rPr lang="en-US" sz="1800" dirty="0">
                <a:solidFill>
                  <a:srgbClr val="252525"/>
                </a:solidFill>
                <a:latin typeface="RedHatText-Regular"/>
              </a:rPr>
              <a:t>for messages that provide detailed information about the running state of an application. 	</a:t>
            </a:r>
          </a:p>
          <a:p>
            <a:r>
              <a:rPr lang="en-US" sz="1800" dirty="0">
                <a:solidFill>
                  <a:srgbClr val="252525"/>
                </a:solidFill>
                <a:latin typeface="RedHatText-Regular"/>
              </a:rPr>
              <a:t>DEBUG	</a:t>
            </a:r>
            <a:r>
              <a:rPr lang="en-US" sz="1800" dirty="0" smtClean="0">
                <a:solidFill>
                  <a:srgbClr val="252525"/>
                </a:solidFill>
                <a:latin typeface="RedHatText-Regular"/>
              </a:rPr>
              <a:t>Used </a:t>
            </a:r>
            <a:r>
              <a:rPr lang="en-US" sz="1800" dirty="0">
                <a:solidFill>
                  <a:srgbClr val="252525"/>
                </a:solidFill>
                <a:latin typeface="RedHatText-Regular"/>
              </a:rPr>
              <a:t>for messages that indicate the progress individual requests or activities of an application. 	</a:t>
            </a:r>
          </a:p>
          <a:p>
            <a:r>
              <a:rPr lang="en-US" sz="1800" dirty="0">
                <a:solidFill>
                  <a:srgbClr val="252525"/>
                </a:solidFill>
                <a:latin typeface="RedHatText-Regular"/>
              </a:rPr>
              <a:t>INFO		</a:t>
            </a:r>
            <a:r>
              <a:rPr lang="en-US" sz="1800" dirty="0" smtClean="0">
                <a:solidFill>
                  <a:srgbClr val="252525"/>
                </a:solidFill>
                <a:latin typeface="RedHatText-Regular"/>
              </a:rPr>
              <a:t>Used </a:t>
            </a:r>
            <a:r>
              <a:rPr lang="en-US" sz="1800" dirty="0">
                <a:solidFill>
                  <a:srgbClr val="252525"/>
                </a:solidFill>
                <a:latin typeface="RedHatText-Regular"/>
              </a:rPr>
              <a:t>for messages that indicate the overall progress of the application. Often used for application startup, shutdown and other major lifecycle events.	</a:t>
            </a:r>
          </a:p>
          <a:p>
            <a:r>
              <a:rPr lang="en-US" sz="1800" dirty="0">
                <a:solidFill>
                  <a:srgbClr val="252525"/>
                </a:solidFill>
                <a:latin typeface="RedHatText-Regular"/>
              </a:rPr>
              <a:t>WARN	</a:t>
            </a:r>
            <a:r>
              <a:rPr lang="en-US" sz="1800" dirty="0" smtClean="0">
                <a:solidFill>
                  <a:srgbClr val="252525"/>
                </a:solidFill>
                <a:latin typeface="RedHatText-Regular"/>
              </a:rPr>
              <a:t>Used </a:t>
            </a:r>
            <a:r>
              <a:rPr lang="en-US" sz="1800" dirty="0">
                <a:solidFill>
                  <a:srgbClr val="252525"/>
                </a:solidFill>
                <a:latin typeface="RedHatText-Regular"/>
              </a:rPr>
              <a:t>to indicate a situation that is not in error but is not considered ideal. May indicate circumstances that may lead to errors in the future.	</a:t>
            </a:r>
          </a:p>
          <a:p>
            <a:r>
              <a:rPr lang="en-US" sz="1800" dirty="0">
                <a:solidFill>
                  <a:srgbClr val="252525"/>
                </a:solidFill>
                <a:latin typeface="RedHatText-Regular"/>
              </a:rPr>
              <a:t>ERROR	</a:t>
            </a:r>
            <a:r>
              <a:rPr lang="en-US" sz="1800" dirty="0" smtClean="0">
                <a:solidFill>
                  <a:srgbClr val="252525"/>
                </a:solidFill>
                <a:latin typeface="RedHatText-Regular"/>
              </a:rPr>
              <a:t>Used </a:t>
            </a:r>
            <a:r>
              <a:rPr lang="en-US" sz="1800" dirty="0">
                <a:solidFill>
                  <a:srgbClr val="252525"/>
                </a:solidFill>
                <a:latin typeface="RedHatText-Regular"/>
              </a:rPr>
              <a:t>to indicate an error that has occurred that could prevent the current activity or request from completing but will not prevent the application from running.	</a:t>
            </a:r>
          </a:p>
          <a:p>
            <a:r>
              <a:rPr lang="en-US" sz="1800" dirty="0">
                <a:solidFill>
                  <a:srgbClr val="252525"/>
                </a:solidFill>
                <a:latin typeface="RedHatText-Regular"/>
              </a:rPr>
              <a:t>FATAL	</a:t>
            </a:r>
            <a:r>
              <a:rPr lang="en-US" sz="1800" dirty="0" smtClean="0">
                <a:solidFill>
                  <a:srgbClr val="252525"/>
                </a:solidFill>
                <a:latin typeface="RedHatText-Regular"/>
              </a:rPr>
              <a:t>Used </a:t>
            </a:r>
            <a:r>
              <a:rPr lang="en-US" sz="1800" dirty="0">
                <a:solidFill>
                  <a:srgbClr val="252525"/>
                </a:solidFill>
                <a:latin typeface="RedHatText-Regular"/>
              </a:rPr>
              <a:t>to indicate events that could cause critical service failure and application shutdown and possibly cause JBoss Enterprise Application Platform </a:t>
            </a:r>
            <a:r>
              <a:rPr lang="en-US" sz="1800" dirty="0" smtClean="0">
                <a:solidFill>
                  <a:srgbClr val="252525"/>
                </a:solidFill>
                <a:latin typeface="RedHatText-Regular"/>
              </a:rPr>
              <a:t>to </a:t>
            </a:r>
            <a:r>
              <a:rPr lang="en-US" sz="1800" dirty="0">
                <a:solidFill>
                  <a:srgbClr val="252525"/>
                </a:solidFill>
                <a:latin typeface="RedHatText-Regular"/>
              </a:rPr>
              <a:t>shutdown.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82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folder path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8596668" cy="3880773"/>
          </a:xfrm>
        </p:spPr>
        <p:txBody>
          <a:bodyPr/>
          <a:lstStyle/>
          <a:p>
            <a:r>
              <a:rPr lang="en-US" dirty="0" smtClean="0"/>
              <a:t>Log files are present in E:\EAP-7.3.0\standalone\log and E:\EAP-7.3.0\domain\log</a:t>
            </a:r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797112"/>
            <a:ext cx="4182047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2819400"/>
            <a:ext cx="4343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438400"/>
            <a:ext cx="9906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" y="12192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Root logger,</a:t>
            </a:r>
            <a:r>
              <a:rPr lang="en-US" dirty="0" smtClean="0"/>
              <a:t>	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Log handler,</a:t>
            </a:r>
            <a:r>
              <a:rPr lang="en-US" dirty="0" smtClean="0"/>
              <a:t>	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Log </a:t>
            </a:r>
            <a:r>
              <a:rPr lang="en-US" dirty="0" smtClean="0"/>
              <a:t>formatter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Logging Subsystem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Subsystem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81200"/>
            <a:ext cx="106680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07030C-B980-AE4A-B5A3-858AA3E9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52525"/>
                </a:solidFill>
                <a:latin typeface="RedHatDisplay-Regular"/>
              </a:rPr>
              <a:t>Root Logger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5B72E1-9D25-B84C-8224-36310835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8596668" cy="3880773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252525"/>
                </a:solidFill>
                <a:latin typeface="RedHatText-Regular"/>
              </a:rPr>
              <a:t>The </a:t>
            </a:r>
            <a:r>
              <a:rPr lang="en-US" sz="1800" dirty="0">
                <a:solidFill>
                  <a:srgbClr val="252525"/>
                </a:solidFill>
                <a:latin typeface="RedHatText-Regular"/>
              </a:rPr>
              <a:t>root logger captures all log messages sent to the server (of a specified level) that are not captured by a log category. </a:t>
            </a:r>
            <a:endParaRPr lang="en-US" sz="1800" dirty="0" smtClean="0">
              <a:solidFill>
                <a:srgbClr val="252525"/>
              </a:solidFill>
              <a:latin typeface="RedHatText-Regular"/>
            </a:endParaRPr>
          </a:p>
          <a:p>
            <a:r>
              <a:rPr lang="en-US" sz="1800" dirty="0" smtClean="0">
                <a:solidFill>
                  <a:srgbClr val="252525"/>
                </a:solidFill>
                <a:latin typeface="RedHatText-Regular"/>
              </a:rPr>
              <a:t>These </a:t>
            </a:r>
            <a:r>
              <a:rPr lang="en-US" sz="1800" dirty="0">
                <a:solidFill>
                  <a:srgbClr val="252525"/>
                </a:solidFill>
                <a:latin typeface="RedHatText-Regular"/>
              </a:rPr>
              <a:t>messages are then sent to one or more log handlers</a:t>
            </a:r>
            <a:r>
              <a:rPr lang="en-US" sz="1800" dirty="0" smtClean="0">
                <a:solidFill>
                  <a:srgbClr val="252525"/>
                </a:solidFill>
                <a:latin typeface="RedHatText-Regular"/>
              </a:rPr>
              <a:t>.</a:t>
            </a:r>
          </a:p>
          <a:p>
            <a:r>
              <a:rPr lang="en-US" sz="1800" dirty="0" smtClean="0">
                <a:solidFill>
                  <a:srgbClr val="252525"/>
                </a:solidFill>
                <a:latin typeface="RedHatText-Regular"/>
              </a:rPr>
              <a:t>By </a:t>
            </a:r>
            <a:r>
              <a:rPr lang="en-US" sz="1800" dirty="0">
                <a:solidFill>
                  <a:srgbClr val="252525"/>
                </a:solidFill>
                <a:latin typeface="RedHatText-Regular"/>
              </a:rPr>
              <a:t>default the root logger is configured to use a console and a periodic log handler. </a:t>
            </a:r>
            <a:endParaRPr lang="en-US" sz="1800" dirty="0" smtClean="0">
              <a:solidFill>
                <a:srgbClr val="252525"/>
              </a:solidFill>
              <a:latin typeface="RedHatText-Regula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923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>
                <a:solidFill>
                  <a:srgbClr val="252525"/>
                </a:solidFill>
                <a:latin typeface="RedHatDisplay-Regular"/>
              </a:rPr>
              <a:t>Types of Log Handlers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252525"/>
                </a:solidFill>
                <a:latin typeface="RedHatText-Medium"/>
              </a:rPr>
              <a:t>Console</a:t>
            </a:r>
          </a:p>
          <a:p>
            <a:pPr lvl="1"/>
            <a:r>
              <a:rPr lang="en-US" dirty="0" smtClean="0">
                <a:solidFill>
                  <a:srgbClr val="252525"/>
                </a:solidFill>
                <a:latin typeface="RedHatText-Regular"/>
              </a:rPr>
              <a:t>Console log handlers write log messages to either the host operating system’s standard out (</a:t>
            </a:r>
            <a:r>
              <a:rPr lang="en-US" dirty="0" err="1" smtClean="0">
                <a:solidFill>
                  <a:srgbClr val="252525"/>
                </a:solidFill>
                <a:latin typeface="RedHatText-Regular"/>
              </a:rPr>
              <a:t>stdout</a:t>
            </a:r>
            <a:r>
              <a:rPr lang="en-US" dirty="0" smtClean="0">
                <a:solidFill>
                  <a:srgbClr val="252525"/>
                </a:solidFill>
                <a:latin typeface="RedHatText-Regular"/>
              </a:rPr>
              <a:t>) or standard error (</a:t>
            </a:r>
            <a:r>
              <a:rPr lang="en-US" dirty="0" err="1" smtClean="0">
                <a:solidFill>
                  <a:srgbClr val="252525"/>
                </a:solidFill>
                <a:latin typeface="RedHatText-Regular"/>
              </a:rPr>
              <a:t>stderr</a:t>
            </a:r>
            <a:r>
              <a:rPr lang="en-US" dirty="0" smtClean="0">
                <a:solidFill>
                  <a:srgbClr val="252525"/>
                </a:solidFill>
                <a:latin typeface="RedHatText-Regular"/>
              </a:rPr>
              <a:t>) stream. </a:t>
            </a:r>
          </a:p>
          <a:p>
            <a:pPr lvl="1"/>
            <a:r>
              <a:rPr lang="en-US" dirty="0" smtClean="0">
                <a:solidFill>
                  <a:srgbClr val="252525"/>
                </a:solidFill>
                <a:latin typeface="RedHatText-Regular"/>
              </a:rPr>
              <a:t>The messages from a Console log handler are not saved unless the operating system is configured to captured the standard out or standard error stream.</a:t>
            </a:r>
          </a:p>
          <a:p>
            <a:r>
              <a:rPr lang="en-US" b="1" dirty="0" smtClean="0">
                <a:solidFill>
                  <a:srgbClr val="252525"/>
                </a:solidFill>
                <a:latin typeface="RedHatText-Medium"/>
              </a:rPr>
              <a:t>File</a:t>
            </a:r>
          </a:p>
          <a:p>
            <a:pPr lvl="1"/>
            <a:r>
              <a:rPr lang="en-US" dirty="0" smtClean="0">
                <a:solidFill>
                  <a:srgbClr val="252525"/>
                </a:solidFill>
                <a:latin typeface="RedHatText-Regular"/>
              </a:rPr>
              <a:t>File log handlers are the simplest log handlers that write log messages to a specified file.</a:t>
            </a:r>
          </a:p>
          <a:p>
            <a:r>
              <a:rPr lang="en-US" b="1" dirty="0" smtClean="0">
                <a:solidFill>
                  <a:srgbClr val="252525"/>
                </a:solidFill>
                <a:latin typeface="RedHatText-Medium"/>
              </a:rPr>
              <a:t>Periodic</a:t>
            </a:r>
          </a:p>
          <a:p>
            <a:pPr lvl="1"/>
            <a:r>
              <a:rPr lang="en-US" dirty="0" smtClean="0">
                <a:solidFill>
                  <a:srgbClr val="252525"/>
                </a:solidFill>
                <a:latin typeface="RedHatText-Regular"/>
              </a:rPr>
              <a:t>Periodic file handlers write log messages to a named file until a specified period of time has elapsed. Once the time period has past then the file is renamed by appending the specified timestamp and the handler continues to write into a newly created log file with the original name.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C85DD7-C3DE-984A-9A84-24F59080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52525"/>
                </a:solidFill>
                <a:latin typeface="RedHatDisplay-Regular"/>
              </a:rPr>
              <a:t>Types of Log Handlers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7BC8F5-E304-714D-964C-42C66072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8596668" cy="4392611"/>
          </a:xfrm>
        </p:spPr>
        <p:txBody>
          <a:bodyPr>
            <a:normAutofit lnSpcReduction="10000"/>
          </a:bodyPr>
          <a:lstStyle/>
          <a:p>
            <a:r>
              <a:rPr lang="en-US" sz="1800" b="1" dirty="0" smtClean="0">
                <a:solidFill>
                  <a:srgbClr val="252525"/>
                </a:solidFill>
                <a:latin typeface="RedHatText-Medium"/>
              </a:rPr>
              <a:t>Size</a:t>
            </a:r>
          </a:p>
          <a:p>
            <a:pPr lvl="1"/>
            <a:r>
              <a:rPr lang="en-US" sz="1600" b="0" dirty="0" smtClean="0">
                <a:solidFill>
                  <a:srgbClr val="252525"/>
                </a:solidFill>
                <a:latin typeface="RedHatText-Regular"/>
              </a:rPr>
              <a:t>Size </a:t>
            </a:r>
            <a:r>
              <a:rPr lang="en-US" sz="1600" b="0" dirty="0">
                <a:solidFill>
                  <a:srgbClr val="252525"/>
                </a:solidFill>
                <a:latin typeface="RedHatText-Regular"/>
              </a:rPr>
              <a:t>log handlers write log messages to a named file until the file reaches a specified size. When the file reaches a specified size, it is renamed with a numeric prefix and the handler continues to write into a newly created log file with the original name</a:t>
            </a:r>
            <a:r>
              <a:rPr lang="en-US" sz="1600" b="0" dirty="0" smtClean="0">
                <a:solidFill>
                  <a:srgbClr val="252525"/>
                </a:solidFill>
                <a:latin typeface="RedHatText-Regular"/>
              </a:rPr>
              <a:t>.</a:t>
            </a:r>
          </a:p>
          <a:p>
            <a:pPr lvl="1"/>
            <a:r>
              <a:rPr lang="en-US" sz="1600" b="0" dirty="0" smtClean="0">
                <a:solidFill>
                  <a:srgbClr val="252525"/>
                </a:solidFill>
                <a:latin typeface="RedHatText-Regular"/>
              </a:rPr>
              <a:t> </a:t>
            </a:r>
            <a:r>
              <a:rPr lang="en-US" sz="1600" b="0" dirty="0">
                <a:solidFill>
                  <a:srgbClr val="252525"/>
                </a:solidFill>
                <a:latin typeface="RedHatText-Regular"/>
              </a:rPr>
              <a:t>Each size log handler must specify the maximum number of files to be kept in this </a:t>
            </a:r>
            <a:r>
              <a:rPr lang="en-US" sz="1600" b="0" dirty="0" smtClean="0">
                <a:solidFill>
                  <a:srgbClr val="252525"/>
                </a:solidFill>
                <a:latin typeface="RedHatText-Regular"/>
              </a:rPr>
              <a:t>fashion</a:t>
            </a:r>
          </a:p>
          <a:p>
            <a:r>
              <a:rPr lang="en-US" sz="1800" b="1" dirty="0" err="1" smtClean="0">
                <a:solidFill>
                  <a:srgbClr val="252525"/>
                </a:solidFill>
                <a:latin typeface="RedHatText-Medium"/>
              </a:rPr>
              <a:t>Async</a:t>
            </a:r>
            <a:endParaRPr lang="en-US" sz="1800" b="1" dirty="0" smtClean="0">
              <a:solidFill>
                <a:srgbClr val="252525"/>
              </a:solidFill>
              <a:latin typeface="RedHatText-Medium"/>
            </a:endParaRPr>
          </a:p>
          <a:p>
            <a:pPr lvl="1"/>
            <a:r>
              <a:rPr lang="en-US" sz="1600" b="0" dirty="0" err="1" smtClean="0">
                <a:solidFill>
                  <a:srgbClr val="252525"/>
                </a:solidFill>
                <a:latin typeface="RedHatText-Regular"/>
              </a:rPr>
              <a:t>Async</a:t>
            </a:r>
            <a:r>
              <a:rPr lang="en-US" sz="1600" b="0" dirty="0" smtClean="0">
                <a:solidFill>
                  <a:srgbClr val="252525"/>
                </a:solidFill>
                <a:latin typeface="RedHatText-Regular"/>
              </a:rPr>
              <a:t> </a:t>
            </a:r>
            <a:r>
              <a:rPr lang="en-US" sz="1600" b="0" dirty="0">
                <a:solidFill>
                  <a:srgbClr val="252525"/>
                </a:solidFill>
                <a:latin typeface="RedHatText-Regular"/>
              </a:rPr>
              <a:t>log handlers are wrapper log handlers that provide asynchronous </a:t>
            </a:r>
            <a:r>
              <a:rPr lang="en-US" sz="1600" b="0" dirty="0" err="1">
                <a:solidFill>
                  <a:srgbClr val="252525"/>
                </a:solidFill>
                <a:latin typeface="RedHatText-Regular"/>
              </a:rPr>
              <a:t>behaviour</a:t>
            </a:r>
            <a:r>
              <a:rPr lang="en-US" sz="1600" b="0" dirty="0">
                <a:solidFill>
                  <a:srgbClr val="252525"/>
                </a:solidFill>
                <a:latin typeface="RedHatText-Regular"/>
              </a:rPr>
              <a:t> for one or more other log handlers. </a:t>
            </a:r>
            <a:endParaRPr lang="en-US" sz="1600" b="0" dirty="0" smtClean="0">
              <a:solidFill>
                <a:srgbClr val="252525"/>
              </a:solidFill>
              <a:latin typeface="RedHatText-Regular"/>
            </a:endParaRPr>
          </a:p>
          <a:p>
            <a:pPr lvl="1"/>
            <a:r>
              <a:rPr lang="en-US" sz="1600" b="0" dirty="0" smtClean="0">
                <a:solidFill>
                  <a:srgbClr val="252525"/>
                </a:solidFill>
                <a:latin typeface="RedHatText-Regular"/>
              </a:rPr>
              <a:t>These </a:t>
            </a:r>
            <a:r>
              <a:rPr lang="en-US" sz="1600" b="0" dirty="0">
                <a:solidFill>
                  <a:srgbClr val="252525"/>
                </a:solidFill>
                <a:latin typeface="RedHatText-Regular"/>
              </a:rPr>
              <a:t>are useful for log handlers that may have high latency or other performance problems such as writing a log file to a network file system.</a:t>
            </a:r>
            <a:endParaRPr lang="en-IN" sz="1600" b="0" dirty="0">
              <a:solidFill>
                <a:srgbClr val="252525"/>
              </a:solidFill>
              <a:latin typeface="RedHatText-Regular"/>
            </a:endParaRPr>
          </a:p>
          <a:p>
            <a:r>
              <a:rPr lang="en-US" sz="1800" b="1" dirty="0" smtClean="0">
                <a:solidFill>
                  <a:srgbClr val="252525"/>
                </a:solidFill>
                <a:latin typeface="RedHatText-Medium"/>
              </a:rPr>
              <a:t>Custom</a:t>
            </a:r>
          </a:p>
          <a:p>
            <a:pPr lvl="1"/>
            <a:r>
              <a:rPr lang="en-US" sz="1600" b="0" dirty="0" smtClean="0">
                <a:solidFill>
                  <a:srgbClr val="252525"/>
                </a:solidFill>
                <a:latin typeface="RedHatText-Regular"/>
              </a:rPr>
              <a:t>Custom </a:t>
            </a:r>
            <a:r>
              <a:rPr lang="en-US" sz="1600" b="0" dirty="0">
                <a:solidFill>
                  <a:srgbClr val="252525"/>
                </a:solidFill>
                <a:latin typeface="RedHatText-Regular"/>
              </a:rPr>
              <a:t>log handlers enable to you to configure new types of log handlers that have been implemented. </a:t>
            </a:r>
            <a:endParaRPr lang="en-US" sz="1600" b="0" dirty="0" smtClean="0">
              <a:solidFill>
                <a:srgbClr val="252525"/>
              </a:solidFill>
              <a:latin typeface="RedHatText-Regula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600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512</Words>
  <Application>Microsoft Office PowerPoint</Application>
  <PresentationFormat>Custom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Logging in JBOSS EAP</vt:lpstr>
      <vt:lpstr>Log levels</vt:lpstr>
      <vt:lpstr>Log Levels explained</vt:lpstr>
      <vt:lpstr>Log folder path</vt:lpstr>
      <vt:lpstr>Logging Subsystem</vt:lpstr>
      <vt:lpstr>Logging Subsystem</vt:lpstr>
      <vt:lpstr>Root Logger</vt:lpstr>
      <vt:lpstr>Types of Log Handlers</vt:lpstr>
      <vt:lpstr>Types of Log Handlers</vt:lpstr>
      <vt:lpstr>Log Formatters</vt:lpstr>
      <vt:lpstr>Slide 11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 dharmaraj</dc:creator>
  <cp:lastModifiedBy>Karthik</cp:lastModifiedBy>
  <cp:revision>30</cp:revision>
  <dcterms:created xsi:type="dcterms:W3CDTF">2020-03-30T09:13:06Z</dcterms:created>
  <dcterms:modified xsi:type="dcterms:W3CDTF">2020-05-06T13:02:59Z</dcterms:modified>
</cp:coreProperties>
</file>