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7" r:id="rId18"/>
    <p:sldId id="278" r:id="rId19"/>
    <p:sldId id="275" r:id="rId20"/>
    <p:sldId id="26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62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77978-AA29-4A2E-B778-A77F325E2E6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C2F29-97BA-4CD1-9A4B-F4EAF6747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bug in the code which will be fixed immediately. The second spike group selects the same group as the first group. This didn’t happen w GITHUB so I will investigate.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C2F29-97BA-4CD1-9A4B-F4EAF67474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4992-319B-4500-B2A5-9EB970B1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2CB1-BCD5-49D7-AF9F-BE3C6163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D994-25B7-45B3-8B8D-C6CF988D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ADC8-10EE-42D2-AD37-DB2902F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9C62-507D-49BB-B5A5-13A49824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0CFF-43F3-42EA-A411-E8DD0E3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27440-3E49-4D6F-A5D7-6727DF2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22EC-061A-46BF-B0AF-8970F071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5A87-8134-464D-A9BB-C32528B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0C47-5A7A-437D-8E42-A4DEFCDF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2B012-2BC5-497F-80F4-BCBF8BA0A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83A9A-84CD-4DF6-B568-CBC8CE7E5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C97A-88BA-4DDA-AF6B-F518DE5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F5B2-98D7-44CA-8575-6DF289E2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6F20-00A7-4449-AFCA-92F21890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FB32-72AC-4165-9B71-3374B7A3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614A-0464-4480-BF3D-63C80BEE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E5BE4-4B93-4F8E-82E1-F7531D7D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7F9F-3AFF-46A5-B591-735FBF22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D864-820E-4125-ACFD-AEB19A17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1FE1-9E63-487E-872E-058D343B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4CC3B-C702-440A-8B96-1233C1F8E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BA3A-AD5D-4707-846F-F6DE42E7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A261-A015-440C-9C6C-363C5B2B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F82C-0431-42E2-8F55-B5EBDDD2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0D5F-F1A7-488F-8973-CFE805C4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505D-8CEA-4618-8CFE-6685DE3C4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5E25-831B-4A78-A19B-96C55FAE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5F27-E4AD-497C-9B3E-81C8BD6C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164-B2DF-4B3C-B0EF-E1777C05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51EF-F1DD-4517-AEF7-313BEA1A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C265-DC58-48E9-9ABB-28D1FC0F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8E12-F824-442D-9900-155C2F72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0A4B-BCBC-455D-B1BA-7AE6F59A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0440-98C2-437D-BE3B-440A30F0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1F7BE-6045-43C9-AA5D-8E26AF2E9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2DBC6-6E07-40A3-A880-B45D2109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AB868-C6A0-4C4E-90E5-C579BEAF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6EDA5-B7BF-41B5-8E26-DC77CDC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429D-BE97-4E58-A12B-E75B9A0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87D72-BE25-48D3-9A21-0599EBD2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D20F5-DBF6-4EAB-8429-26B79811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D46F2-4B0F-490D-9CD9-79A02D68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D649-FEDC-4E4D-9FD9-E85C81F4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A7F4E-98CC-4667-87AC-CD6D271A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D59B1-46BA-46DD-9FEB-AAF23DC1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9C4-80F6-4694-B952-9C228677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EA65-ED44-4505-A957-36820A15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CF373-BFE9-4C94-BF70-85F94CE77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2E29-AD18-4076-8673-877AEE1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0D40-9ED3-4FF9-973A-0EA0C83B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7F17E-A2A1-40C2-B771-22AE65BD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C382-9EA3-4FF2-A18F-4C13526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2DC83-F932-4031-A0B3-17E70DCD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56214-4534-4AD7-9EA6-413422ED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0F20-3011-45FF-9173-B33E8CF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AB17-E437-4581-91C4-421029D8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A3C7C-CCA9-4DFA-8B34-40C5099B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9AEB2-81DF-4141-96B2-7A2E2B4E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9A6B-5779-491D-BD46-9ECC87F5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4A61-2C7B-4B7D-9B4B-D2E31E704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53B1-3991-48CE-8A76-06A39F98ABF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7356F-1FD2-4031-86E6-728F78DE6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89A4-0F66-486C-8EBA-753226ECB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F0C0-ADB8-49A0-B235-3CA54150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hysiology.org/doi/full/10.1152/advan.00034.202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FgakZw6K1QQ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5BC31-7234-46CD-8137-FCB7BA1D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713834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Spike Sorter Tutorial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54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88DC32-9600-C0DB-EE7E-AA7B837C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751"/>
            <a:ext cx="7567126" cy="3648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E1559F-6F04-29C3-602B-52E29334B9D3}"/>
              </a:ext>
            </a:extLst>
          </p:cNvPr>
          <p:cNvSpPr txBox="1"/>
          <p:nvPr/>
        </p:nvSpPr>
        <p:spPr>
          <a:xfrm>
            <a:off x="2286000" y="186612"/>
            <a:ext cx="852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Manual Selection vs PCA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D5636-971D-AA2A-3E82-C92887B9A08A}"/>
              </a:ext>
            </a:extLst>
          </p:cNvPr>
          <p:cNvSpPr txBox="1"/>
          <p:nvPr/>
        </p:nvSpPr>
        <p:spPr>
          <a:xfrm>
            <a:off x="8378890" y="1343751"/>
            <a:ext cx="31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selection sorts spikes based on two of the ten selection parameters. </a:t>
            </a:r>
          </a:p>
          <a:p>
            <a:endParaRPr lang="en-US" dirty="0"/>
          </a:p>
          <a:p>
            <a:r>
              <a:rPr lang="en-US" dirty="0"/>
              <a:t>See Figure 2 of </a:t>
            </a:r>
            <a:r>
              <a:rPr lang="en-US" dirty="0">
                <a:hlinkClick r:id="rId3"/>
              </a:rPr>
              <a:t>https://journals.physiology.org/doi/full/10.1152/advan.00034.2020</a:t>
            </a:r>
            <a:r>
              <a:rPr lang="en-US" dirty="0"/>
              <a:t> for an explanation of these parameters</a:t>
            </a:r>
          </a:p>
          <a:p>
            <a:endParaRPr lang="en-US" dirty="0"/>
          </a:p>
          <a:p>
            <a:r>
              <a:rPr lang="en-US" dirty="0"/>
              <a:t>Principal component analysis spike sorts automatically. This option is recommended.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5F377-97D2-1839-161C-8BDE0014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695084"/>
            <a:ext cx="7632872" cy="332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11C154-6FF2-497E-558C-2EEF2A1EF94B}"/>
              </a:ext>
            </a:extLst>
          </p:cNvPr>
          <p:cNvSpPr txBox="1"/>
          <p:nvPr/>
        </p:nvSpPr>
        <p:spPr>
          <a:xfrm>
            <a:off x="8518849" y="5635547"/>
            <a:ext cx="289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1 to plot total signal</a:t>
            </a:r>
          </a:p>
        </p:txBody>
      </p:sp>
    </p:spTree>
    <p:extLst>
      <p:ext uri="{BB962C8B-B14F-4D97-AF65-F5344CB8AC3E}">
        <p14:creationId xmlns:p14="http://schemas.microsoft.com/office/powerpoint/2010/main" val="372557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1E3-78F7-9ACD-E709-43945632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Selecting time range of interest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91A61-3252-0C55-6404-3B75E1ED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89" y="1325563"/>
            <a:ext cx="3606600" cy="2455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0A1C7-D2F7-8CF0-9C22-773557A69BC9}"/>
              </a:ext>
            </a:extLst>
          </p:cNvPr>
          <p:cNvSpPr txBox="1"/>
          <p:nvPr/>
        </p:nvSpPr>
        <p:spPr>
          <a:xfrm>
            <a:off x="7173684" y="1521506"/>
            <a:ext cx="4236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your data in BYB Spike Recorder or other software you used to record data</a:t>
            </a:r>
          </a:p>
          <a:p>
            <a:endParaRPr lang="en-US" dirty="0"/>
          </a:p>
          <a:p>
            <a:r>
              <a:rPr lang="en-US" dirty="0"/>
              <a:t>Select a time range you are interested in analyzing in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9750D-73AA-A803-594F-6B3E5737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73368"/>
            <a:ext cx="5327779" cy="108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3D557B-086A-DC81-DC33-144362BF9D0A}"/>
              </a:ext>
            </a:extLst>
          </p:cNvPr>
          <p:cNvSpPr txBox="1"/>
          <p:nvPr/>
        </p:nvSpPr>
        <p:spPr>
          <a:xfrm>
            <a:off x="7884366" y="4448035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start time in seconds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685F2-6645-68C9-C0D0-A0F145E3C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0696"/>
            <a:ext cx="5339354" cy="248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0205E-3DC8-C71A-028A-99A420F8601E}"/>
              </a:ext>
            </a:extLst>
          </p:cNvPr>
          <p:cNvSpPr txBox="1"/>
          <p:nvPr/>
        </p:nvSpPr>
        <p:spPr>
          <a:xfrm>
            <a:off x="7884366" y="5566030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end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281536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FE0BC-852F-61FB-BED9-B63E6C69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228936"/>
            <a:ext cx="12098790" cy="525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2BFDA-4C0A-4878-7A3C-6031BDDFBD6B}"/>
              </a:ext>
            </a:extLst>
          </p:cNvPr>
          <p:cNvSpPr txBox="1"/>
          <p:nvPr/>
        </p:nvSpPr>
        <p:spPr>
          <a:xfrm>
            <a:off x="3340359" y="326571"/>
            <a:ext cx="584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Thresholding</a:t>
            </a: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35B4D-CCA5-E884-16A2-EBC48383EF8E}"/>
              </a:ext>
            </a:extLst>
          </p:cNvPr>
          <p:cNvSpPr txBox="1"/>
          <p:nvPr/>
        </p:nvSpPr>
        <p:spPr>
          <a:xfrm>
            <a:off x="807097" y="2164703"/>
            <a:ext cx="10907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spikes below certain amplitude will be excluded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a threshold above the background noise you’d like to exclude, but below the experimental signal you want to keep. AKA somewhere in between noise and signal.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Looking at bottom right graph, amplitude at 0 seconds before stimulation is 0.1. Amplitude at 40 seconds to 150 seconds is around 0.2.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example data, a threshold of 0.15 can be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124FB-A995-DFB8-0652-E3BF5245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400" y="4402442"/>
            <a:ext cx="3606600" cy="24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9193-44F9-385F-6D24-171A797D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Visualizing selected data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60C5F-DFFA-1E29-733E-67F94C3AEB37}"/>
              </a:ext>
            </a:extLst>
          </p:cNvPr>
          <p:cNvSpPr txBox="1"/>
          <p:nvPr/>
        </p:nvSpPr>
        <p:spPr>
          <a:xfrm>
            <a:off x="8733453" y="3325597"/>
            <a:ext cx="2900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of selected signal and threshold appears. </a:t>
            </a:r>
          </a:p>
          <a:p>
            <a:endParaRPr lang="en-US" dirty="0"/>
          </a:p>
          <a:p>
            <a:r>
              <a:rPr lang="en-US" dirty="0"/>
              <a:t>Enter 0 here to stop the program, so you can rerun it.</a:t>
            </a:r>
          </a:p>
          <a:p>
            <a:endParaRPr lang="en-US" dirty="0"/>
          </a:p>
          <a:p>
            <a:r>
              <a:rPr lang="en-US" dirty="0"/>
              <a:t>Enter 1 to proceed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2DA25-50AB-B31D-49F5-3D0787C7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2" y="2714248"/>
            <a:ext cx="731583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446-E9A6-861D-CFFC-F831863B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 few comments about resulting outputs before we continue…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A4C75-6CAA-0073-B578-1338BE104750}"/>
              </a:ext>
            </a:extLst>
          </p:cNvPr>
          <p:cNvSpPr txBox="1"/>
          <p:nvPr/>
        </p:nvSpPr>
        <p:spPr>
          <a:xfrm>
            <a:off x="7165910" y="1690688"/>
            <a:ext cx="5026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dataset of 1174 spikes is created and used for all further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spike height and negative spike height are the most variable features, if we were using manual selection of features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and selection criteria are the two variables that will be used to sort 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we used PCA instead of manual feature selection, we are using the first and second principal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Great video on 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6E154-BD5E-A5A4-19F2-FF5FE11E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08" y="1690688"/>
            <a:ext cx="5489510" cy="41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F7E1-8B7A-20EF-9492-DD44A4EB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3" y="222739"/>
            <a:ext cx="9993923" cy="11019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Evaluating PCA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04258-E8A4-CEE2-B1D6-EC81C2F9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157757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63679-F063-F82A-181A-4EC1DEB4261D}"/>
              </a:ext>
            </a:extLst>
          </p:cNvPr>
          <p:cNvSpPr txBox="1"/>
          <p:nvPr/>
        </p:nvSpPr>
        <p:spPr>
          <a:xfrm>
            <a:off x="7408985" y="1582615"/>
            <a:ext cx="47830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our example data, two broad groups of spikes have emerged after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expected broad spike groups to appear but they don’t: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A) Try selecting different range of timepoints and threshold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B) Go to section with ‘’’Set parameters for analysis’’’ and tweak those until better results appear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C) Think critically about your experiment and whether broad spike groups should even appear in the first place</a:t>
            </a:r>
          </a:p>
        </p:txBody>
      </p:sp>
    </p:spTree>
    <p:extLst>
      <p:ext uri="{BB962C8B-B14F-4D97-AF65-F5344CB8AC3E}">
        <p14:creationId xmlns:p14="http://schemas.microsoft.com/office/powerpoint/2010/main" val="212281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A60992-EC7C-3A4B-F18A-76918AED6C45}"/>
              </a:ext>
            </a:extLst>
          </p:cNvPr>
          <p:cNvSpPr txBox="1">
            <a:spLocks/>
          </p:cNvSpPr>
          <p:nvPr/>
        </p:nvSpPr>
        <p:spPr>
          <a:xfrm>
            <a:off x="1441938" y="281355"/>
            <a:ext cx="9993923" cy="110196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Selecting distinct clusters for downstream analysis after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E7855-B684-611D-9FF2-7CA38BDC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5"/>
            <a:ext cx="7307460" cy="527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9C0B8-F651-9758-55BF-E608D15E8B6F}"/>
              </a:ext>
            </a:extLst>
          </p:cNvPr>
          <p:cNvSpPr txBox="1"/>
          <p:nvPr/>
        </p:nvSpPr>
        <p:spPr>
          <a:xfrm>
            <a:off x="7596554" y="2989386"/>
            <a:ext cx="4595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cluster 1 is on the left. </a:t>
            </a:r>
          </a:p>
          <a:p>
            <a:endParaRPr lang="en-US" dirty="0"/>
          </a:p>
          <a:p>
            <a:r>
              <a:rPr lang="en-US" dirty="0"/>
              <a:t>1. In the section titled “Refer to figure. Add to cluster? </a:t>
            </a:r>
            <a:r>
              <a:rPr lang="en-US" b="1" dirty="0"/>
              <a:t>Enter 1 to select more spikes within that cluster. </a:t>
            </a:r>
          </a:p>
        </p:txBody>
      </p:sp>
    </p:spTree>
    <p:extLst>
      <p:ext uri="{BB962C8B-B14F-4D97-AF65-F5344CB8AC3E}">
        <p14:creationId xmlns:p14="http://schemas.microsoft.com/office/powerpoint/2010/main" val="78259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A60992-EC7C-3A4B-F18A-76918AED6C45}"/>
              </a:ext>
            </a:extLst>
          </p:cNvPr>
          <p:cNvSpPr txBox="1">
            <a:spLocks/>
          </p:cNvSpPr>
          <p:nvPr/>
        </p:nvSpPr>
        <p:spPr>
          <a:xfrm>
            <a:off x="1441938" y="281355"/>
            <a:ext cx="9993923" cy="110196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Selecting distinct clusters for downstream analysis after PCA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9C0B8-F651-9758-55BF-E608D15E8B6F}"/>
              </a:ext>
            </a:extLst>
          </p:cNvPr>
          <p:cNvSpPr txBox="1"/>
          <p:nvPr/>
        </p:nvSpPr>
        <p:spPr>
          <a:xfrm>
            <a:off x="7596554" y="2532777"/>
            <a:ext cx="4595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entering 1 in the box, a new figure appears.</a:t>
            </a:r>
          </a:p>
          <a:p>
            <a:endParaRPr lang="en-US" dirty="0"/>
          </a:p>
          <a:p>
            <a:r>
              <a:rPr lang="en-US" dirty="0"/>
              <a:t>The orange-colored cluster corresponds to spike group 1. It has grown compared to the previous slide figure. This is because we selected more spikes. </a:t>
            </a:r>
          </a:p>
          <a:p>
            <a:endParaRPr lang="en-US" dirty="0"/>
          </a:p>
          <a:p>
            <a:r>
              <a:rPr lang="en-US" dirty="0"/>
              <a:t>Once cluster 1 (orange) covers a good portion of the separated spikes within your first broad group… </a:t>
            </a:r>
            <a:r>
              <a:rPr lang="en-US" b="1" dirty="0"/>
              <a:t>press 0 to stop adding points to cluster. </a:t>
            </a:r>
          </a:p>
          <a:p>
            <a:endParaRPr lang="en-US" b="1" dirty="0"/>
          </a:p>
          <a:p>
            <a:r>
              <a:rPr lang="en-US" dirty="0"/>
              <a:t>In this example, we press 0.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0C381-71A0-E68E-690D-861D8828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8" y="2532777"/>
            <a:ext cx="6096000" cy="38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B1F0-50B9-B62C-A7A4-7D2F85C136A5}"/>
              </a:ext>
            </a:extLst>
          </p:cNvPr>
          <p:cNvSpPr txBox="1">
            <a:spLocks/>
          </p:cNvSpPr>
          <p:nvPr/>
        </p:nvSpPr>
        <p:spPr>
          <a:xfrm>
            <a:off x="1441938" y="281355"/>
            <a:ext cx="9993923" cy="1101969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Selecting distinct clusters for downstream analysis after PCA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28E3-69C1-B786-5512-7158F75B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2667"/>
            <a:ext cx="12192000" cy="486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8D32B-C763-E19B-76FD-073A34ACC590}"/>
              </a:ext>
            </a:extLst>
          </p:cNvPr>
          <p:cNvSpPr txBox="1"/>
          <p:nvPr/>
        </p:nvSpPr>
        <p:spPr>
          <a:xfrm>
            <a:off x="0" y="175983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pressing 0 on “Refer to figure. Add to cluster? Yes: 1, No: 0 to stop adding points to cluster”, the program unselects cluster 1 and selects cluster 2.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10C08-C2AF-4DA0-F632-4A7E5BC943DC}"/>
              </a:ext>
            </a:extLst>
          </p:cNvPr>
          <p:cNvSpPr txBox="1"/>
          <p:nvPr/>
        </p:nvSpPr>
        <p:spPr>
          <a:xfrm>
            <a:off x="0" y="3563815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critically. Was another broad cluster present after PCA? Sometimes there won’t be a second cluster. </a:t>
            </a:r>
          </a:p>
          <a:p>
            <a:endParaRPr lang="en-US" dirty="0"/>
          </a:p>
          <a:p>
            <a:r>
              <a:rPr lang="en-US" dirty="0"/>
              <a:t>In our example, YES! We saw two broad clusters, one on the left and one on the right in the PCA graph. </a:t>
            </a:r>
          </a:p>
          <a:p>
            <a:endParaRPr lang="en-US" dirty="0"/>
          </a:p>
          <a:p>
            <a:r>
              <a:rPr lang="en-US" dirty="0"/>
              <a:t>In this example, we type 1 to select cluster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D921-558C-5AE9-F40B-03B056E5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cluster 2 (purple)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02E0B-611A-BE05-9F19-EC3FC8068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038" y="2371432"/>
            <a:ext cx="6714016" cy="4486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BBAA4-5017-8B18-0F6F-8FF4A6068458}"/>
              </a:ext>
            </a:extLst>
          </p:cNvPr>
          <p:cNvSpPr txBox="1"/>
          <p:nvPr/>
        </p:nvSpPr>
        <p:spPr>
          <a:xfrm>
            <a:off x="7819292" y="2371432"/>
            <a:ext cx="3880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the same process for cluster 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1 to select more points for cluster 2 as needed.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03DE-B62D-D06D-297C-AE88DFE781E6}"/>
              </a:ext>
            </a:extLst>
          </p:cNvPr>
          <p:cNvSpPr txBox="1"/>
          <p:nvPr/>
        </p:nvSpPr>
        <p:spPr>
          <a:xfrm>
            <a:off x="7819292" y="4032739"/>
            <a:ext cx="437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are finished, enter 0 to stop adding points to cluster and enter 0 again to stop adding new clusters.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 of the program will generate various graphs. These graphs show various properties of your spike sorted groups. </a:t>
            </a:r>
          </a:p>
        </p:txBody>
      </p:sp>
    </p:spTree>
    <p:extLst>
      <p:ext uri="{BB962C8B-B14F-4D97-AF65-F5344CB8AC3E}">
        <p14:creationId xmlns:p14="http://schemas.microsoft.com/office/powerpoint/2010/main" val="22708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2546-1A53-40E9-82BF-C8BAED16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96FFE-8321-4725-A08F-75EE52C7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6383"/>
            <a:ext cx="4243526" cy="2908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E50E9-9D85-4AC4-8A00-6B2298CD2F0E}"/>
              </a:ext>
            </a:extLst>
          </p:cNvPr>
          <p:cNvSpPr txBox="1"/>
          <p:nvPr/>
        </p:nvSpPr>
        <p:spPr>
          <a:xfrm>
            <a:off x="0" y="4749553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Neuron SpikerBox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B9024-5D09-4452-BAB4-91E17164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3337"/>
            <a:ext cx="5468645" cy="753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70987-E75E-4886-8751-9521947A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6383"/>
            <a:ext cx="5542651" cy="2908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CF91C-1EC2-4342-93C3-20F4A24F8152}"/>
              </a:ext>
            </a:extLst>
          </p:cNvPr>
          <p:cNvSpPr txBox="1"/>
          <p:nvPr/>
        </p:nvSpPr>
        <p:spPr>
          <a:xfrm>
            <a:off x="6232124" y="4626442"/>
            <a:ext cx="595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Electrophysiological recordings during cockroach leg stimulation experiment  </a:t>
            </a:r>
          </a:p>
        </p:txBody>
      </p:sp>
    </p:spTree>
    <p:extLst>
      <p:ext uri="{BB962C8B-B14F-4D97-AF65-F5344CB8AC3E}">
        <p14:creationId xmlns:p14="http://schemas.microsoft.com/office/powerpoint/2010/main" val="283920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9447F6D-6C90-4020-91D6-74E504C01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0"/>
            <a:ext cx="5233737" cy="3429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CD136A-BAFB-46EA-B20F-24F24F23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1937" y="0"/>
            <a:ext cx="5281863" cy="34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7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4F3D3FF-B902-4AB8-B1EF-44157EEA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4915586" cy="351521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462874C-A3A0-460C-B309-4D52BCD92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6" y="0"/>
            <a:ext cx="4850834" cy="341699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CFCEAD5-9989-44D5-86DC-829AD957B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54190"/>
            <a:ext cx="4915586" cy="340381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2275884-DCF8-4A83-AFBE-8242838D2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66" y="3416999"/>
            <a:ext cx="4850833" cy="34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114259-6EF5-41F0-B0AE-933F6AC1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4842341" cy="345614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4FD871-C725-40B0-84FF-85D993B79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82" y="0"/>
            <a:ext cx="4902619" cy="3429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011E41-1A90-438E-95F9-976586010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458058"/>
            <a:ext cx="4842341" cy="33999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6ADD2CF-A5E6-4722-9B3D-778DA9D64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82" y="3429001"/>
            <a:ext cx="490261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1C15-C77C-4E6D-9C32-4210401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47" y="0"/>
            <a:ext cx="8896905" cy="1325563"/>
          </a:xfrm>
        </p:spPr>
        <p:txBody>
          <a:bodyPr/>
          <a:lstStyle/>
          <a:p>
            <a:r>
              <a:rPr lang="en-US" dirty="0"/>
              <a:t>How do we analyze spike sorting data?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97ADE-4C26-4D89-8312-66527C92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74" y="5855115"/>
            <a:ext cx="6377126" cy="1002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966CA-0E0E-46B4-AE22-D75ED4189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3" y="1897397"/>
            <a:ext cx="4878767" cy="1923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94F3C-D403-44D4-8464-0ADFB4CC91CA}"/>
              </a:ext>
            </a:extLst>
          </p:cNvPr>
          <p:cNvSpPr txBox="1"/>
          <p:nvPr/>
        </p:nvSpPr>
        <p:spPr>
          <a:xfrm>
            <a:off x="997014" y="4034588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3A. From Torres et al. 2021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904644-21A1-4473-B0D8-69F286FD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289" y="1234276"/>
            <a:ext cx="3036163" cy="2586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46F049-9BD9-4022-B470-BFD55F6D1B5D}"/>
              </a:ext>
            </a:extLst>
          </p:cNvPr>
          <p:cNvSpPr txBox="1"/>
          <p:nvPr/>
        </p:nvSpPr>
        <p:spPr>
          <a:xfrm>
            <a:off x="7354039" y="4034588"/>
            <a:ext cx="334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9 From Torres et al. 2021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60523-01A7-4F35-AEC1-EAE4127BDB66}"/>
              </a:ext>
            </a:extLst>
          </p:cNvPr>
          <p:cNvSpPr txBox="1"/>
          <p:nvPr/>
        </p:nvSpPr>
        <p:spPr>
          <a:xfrm>
            <a:off x="1647547" y="4806352"/>
            <a:ext cx="1030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Torres et al. 2021 builds a tool in Octave language to analyze spiking data(left figure) and obtain electrophysiological parameters (right figure)</a:t>
            </a:r>
          </a:p>
        </p:txBody>
      </p:sp>
    </p:spTree>
    <p:extLst>
      <p:ext uri="{BB962C8B-B14F-4D97-AF65-F5344CB8AC3E}">
        <p14:creationId xmlns:p14="http://schemas.microsoft.com/office/powerpoint/2010/main" val="223795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0808A-0E79-45BE-A3BE-1E0D4764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61" y="0"/>
            <a:ext cx="2068239" cy="2112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BAC30-17B0-4B01-9B42-F7A2E0676240}"/>
              </a:ext>
            </a:extLst>
          </p:cNvPr>
          <p:cNvSpPr txBox="1"/>
          <p:nvPr/>
        </p:nvSpPr>
        <p:spPr>
          <a:xfrm>
            <a:off x="1484486" y="286809"/>
            <a:ext cx="10086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Implementation in Python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637F4-CB19-4BCC-A3BC-BD38735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50605" cy="2112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9E0AE-FA65-4B6E-B97F-C1E3F878D703}"/>
              </a:ext>
            </a:extLst>
          </p:cNvPr>
          <p:cNvSpPr txBox="1"/>
          <p:nvPr/>
        </p:nvSpPr>
        <p:spPr>
          <a:xfrm>
            <a:off x="-1" y="2559998"/>
            <a:ext cx="443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Why Python?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40678-2598-43D2-BDF8-2C218F2C6803}"/>
              </a:ext>
            </a:extLst>
          </p:cNvPr>
          <p:cNvSpPr txBox="1"/>
          <p:nvPr/>
        </p:nvSpPr>
        <p:spPr>
          <a:xfrm>
            <a:off x="571699" y="3101345"/>
            <a:ext cx="581134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Open-source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Emphasis on code readability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written in Python can be implemented in neuroscience outreach and curricula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3FA3C-FA71-46A3-9ABF-F6CE22DD089D}"/>
              </a:ext>
            </a:extLst>
          </p:cNvPr>
          <p:cNvSpPr txBox="1"/>
          <p:nvPr/>
        </p:nvSpPr>
        <p:spPr>
          <a:xfrm>
            <a:off x="6895815" y="2559998"/>
            <a:ext cx="4982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https://github.com/panarnur/Spike-Sort-Python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71BED-7631-44C4-B211-E5D2B71B9BF3}"/>
              </a:ext>
            </a:extLst>
          </p:cNvPr>
          <p:cNvSpPr txBox="1"/>
          <p:nvPr/>
        </p:nvSpPr>
        <p:spPr>
          <a:xfrm>
            <a:off x="8126440" y="3121223"/>
            <a:ext cx="2521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URL containing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4AB9-0A0B-40B3-B7B5-2DB6A585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Step-by-Step Walkthrough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588A-9FC3-42FA-96C2-2DCDF87155E3}"/>
              </a:ext>
            </a:extLst>
          </p:cNvPr>
          <p:cNvSpPr txBox="1"/>
          <p:nvPr/>
        </p:nvSpPr>
        <p:spPr>
          <a:xfrm>
            <a:off x="0" y="2059620"/>
            <a:ext cx="7439487" cy="489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hlinkClick r:id="rId2"/>
              </a:rPr>
              <a:t>https://www.anaconda.com/products/distribution</a:t>
            </a:r>
            <a:r>
              <a:rPr lang="en-US" dirty="0"/>
              <a:t> Click on the Download button.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Click on Anaconda.exe and let it install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Make a folder for the project. It is good to keep the script and audio files in one directory. </a:t>
            </a:r>
          </a:p>
          <a:p>
            <a:pPr>
              <a:lnSpc>
                <a:spcPct val="200000"/>
              </a:lnSpc>
            </a:pPr>
            <a:r>
              <a:rPr lang="en-US" dirty="0"/>
              <a:t>4.   Go to the </a:t>
            </a:r>
            <a:r>
              <a:rPr lang="en-US" dirty="0" err="1"/>
              <a:t>Github</a:t>
            </a:r>
            <a:r>
              <a:rPr lang="en-US" dirty="0"/>
              <a:t> repository containing the script. Click on Code and Download Zip file.</a:t>
            </a:r>
          </a:p>
          <a:p>
            <a:pPr>
              <a:lnSpc>
                <a:spcPct val="200000"/>
              </a:lnSpc>
            </a:pPr>
            <a:r>
              <a:rPr lang="en-US" dirty="0"/>
              <a:t>5.   Extract the zip folder to your project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BD990-29AC-E7DD-B0C8-17EBFF08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87" y="2059620"/>
            <a:ext cx="4743411" cy="1821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D40D5-371B-0E45-161A-8A4D31A3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615" y="4777273"/>
            <a:ext cx="4753385" cy="20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4E56-2AC5-F7EF-B320-DBED97E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8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86A67-1D6F-F3BA-E0AD-109404E11394}"/>
              </a:ext>
            </a:extLst>
          </p:cNvPr>
          <p:cNvSpPr txBox="1"/>
          <p:nvPr/>
        </p:nvSpPr>
        <p:spPr>
          <a:xfrm>
            <a:off x="223935" y="1690688"/>
            <a:ext cx="76511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Open the Anaconda Navigator program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Click on </a:t>
            </a:r>
            <a:r>
              <a:rPr lang="en-US" dirty="0" err="1"/>
              <a:t>Jupyter</a:t>
            </a:r>
            <a:r>
              <a:rPr lang="en-US" dirty="0"/>
              <a:t> Notebook to launch it.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 will open in your browser.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Go to your project directory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Click on the .</a:t>
            </a:r>
            <a:r>
              <a:rPr lang="en-US" dirty="0" err="1"/>
              <a:t>ipynb</a:t>
            </a:r>
            <a:r>
              <a:rPr lang="en-US" dirty="0"/>
              <a:t> file you downloaded from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 err="1"/>
              <a:t>SpikeSorter.ipynb</a:t>
            </a:r>
            <a:r>
              <a:rPr lang="en-US" dirty="0"/>
              <a:t>).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69501-9FDE-59DB-BE10-774A83C8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71" y="1079326"/>
            <a:ext cx="6000230" cy="245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BC4FB-8D5D-DF59-34B3-893868BF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79" y="3713585"/>
            <a:ext cx="6002221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1F57-2655-3F64-23CA-7C62DF07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Breakdown of the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E753C-FF3D-6B7F-9A24-1EA2640E8DC5}"/>
              </a:ext>
            </a:extLst>
          </p:cNvPr>
          <p:cNvSpPr txBox="1"/>
          <p:nvPr/>
        </p:nvSpPr>
        <p:spPr>
          <a:xfrm>
            <a:off x="2928257" y="2606361"/>
            <a:ext cx="6335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script allows for significant user input. </a:t>
            </a:r>
          </a:p>
          <a:p>
            <a:endParaRPr lang="en-US" dirty="0"/>
          </a:p>
          <a:p>
            <a:r>
              <a:rPr lang="en-US" dirty="0"/>
              <a:t>The options you select will depend on your experiment.</a:t>
            </a:r>
          </a:p>
          <a:p>
            <a:endParaRPr lang="en-US" dirty="0"/>
          </a:p>
          <a:p>
            <a:r>
              <a:rPr lang="en-US" dirty="0"/>
              <a:t>Play around with the settings and observe how your findings vary.</a:t>
            </a:r>
          </a:p>
          <a:p>
            <a:br>
              <a:rPr lang="en-US" dirty="0"/>
            </a:br>
            <a:r>
              <a:rPr lang="en-US" dirty="0"/>
              <a:t>The line numbers may not match. We continue to update and improve the script. </a:t>
            </a:r>
          </a:p>
        </p:txBody>
      </p:sp>
    </p:spTree>
    <p:extLst>
      <p:ext uri="{BB962C8B-B14F-4D97-AF65-F5344CB8AC3E}">
        <p14:creationId xmlns:p14="http://schemas.microsoft.com/office/powerpoint/2010/main" val="280073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365E-4B4B-05D3-2950-B1B39965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Libraries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3B3F0-EBF1-E501-DBB4-8686F5BB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429"/>
            <a:ext cx="5905793" cy="4086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9152B-56B5-121F-A929-ED3639BA13CB}"/>
              </a:ext>
            </a:extLst>
          </p:cNvPr>
          <p:cNvSpPr txBox="1"/>
          <p:nvPr/>
        </p:nvSpPr>
        <p:spPr>
          <a:xfrm>
            <a:off x="7417838" y="1690688"/>
            <a:ext cx="4774162" cy="516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Programmers have written code and published them online into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will import the ones that our script requires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significantly reduce the amount of code our script needs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has powerful modules which contribute to its popularity!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has powerful tools for working with matrices and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Scipy</a:t>
            </a:r>
            <a:r>
              <a:rPr lang="en-US" dirty="0"/>
              <a:t> has broad tools for math, science, and computing </a:t>
            </a:r>
          </a:p>
        </p:txBody>
      </p:sp>
    </p:spTree>
    <p:extLst>
      <p:ext uri="{BB962C8B-B14F-4D97-AF65-F5344CB8AC3E}">
        <p14:creationId xmlns:p14="http://schemas.microsoft.com/office/powerpoint/2010/main" val="18897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1D81-2C45-E3ED-39B8-80165A9C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the recording and extracting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CAEE6-DF8B-EFBD-E2E7-A73E3460C262}"/>
              </a:ext>
            </a:extLst>
          </p:cNvPr>
          <p:cNvSpPr txBox="1"/>
          <p:nvPr/>
        </p:nvSpPr>
        <p:spPr>
          <a:xfrm>
            <a:off x="7585788" y="1842542"/>
            <a:ext cx="4606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two user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Line 20:  </a:t>
            </a:r>
            <a:r>
              <a:rPr lang="en-US" dirty="0" err="1"/>
              <a:t>os.chdir</a:t>
            </a:r>
            <a:r>
              <a:rPr lang="en-US" dirty="0"/>
              <a:t> (r “ “ ) : Change the directory inside the quotations to your project directory</a:t>
            </a:r>
          </a:p>
          <a:p>
            <a:endParaRPr lang="en-US" dirty="0"/>
          </a:p>
          <a:p>
            <a:r>
              <a:rPr lang="en-US" dirty="0"/>
              <a:t>Line 21: </a:t>
            </a:r>
            <a:r>
              <a:rPr lang="en-US" dirty="0" err="1"/>
              <a:t>recording_name</a:t>
            </a:r>
            <a:r>
              <a:rPr lang="en-US" dirty="0"/>
              <a:t> = “ “ : Change the file name inside the quotations to the name of your audio recording</a:t>
            </a:r>
          </a:p>
          <a:p>
            <a:endParaRPr lang="en-US" dirty="0"/>
          </a:p>
          <a:p>
            <a:r>
              <a:rPr lang="en-US" dirty="0"/>
              <a:t>Recordings are often generated as .wav files</a:t>
            </a:r>
          </a:p>
          <a:p>
            <a:endParaRPr lang="en-US" dirty="0"/>
          </a:p>
          <a:p>
            <a:r>
              <a:rPr lang="en-US" dirty="0"/>
              <a:t>If your audio file is a different file format than .wav, you will have to convert it to .wav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DB17F-6A50-F79C-30FF-0A9174D6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553"/>
            <a:ext cx="6671388" cy="1159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B1D91-7B2C-0196-64C5-2274DCE06004}"/>
              </a:ext>
            </a:extLst>
          </p:cNvPr>
          <p:cNvSpPr txBox="1"/>
          <p:nvPr/>
        </p:nvSpPr>
        <p:spPr>
          <a:xfrm>
            <a:off x="587828" y="5713943"/>
            <a:ext cx="549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section titled “Print Recording Properties” gives audio properties the user may be interested in.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F866A-60F3-EB44-A042-BEC2A824F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4555"/>
            <a:ext cx="6671388" cy="10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11112</TotalTime>
  <Words>1154</Words>
  <Application>Microsoft Office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Spike Sorter Tutorial</vt:lpstr>
      <vt:lpstr>Introduction</vt:lpstr>
      <vt:lpstr>How do we analyze spike sorting data? </vt:lpstr>
      <vt:lpstr>PowerPoint Presentation</vt:lpstr>
      <vt:lpstr>Step-by-Step Walkthrough </vt:lpstr>
      <vt:lpstr>Opening Jupyter Notebook</vt:lpstr>
      <vt:lpstr>Breakdown of the Script</vt:lpstr>
      <vt:lpstr>Importing Libraries </vt:lpstr>
      <vt:lpstr>Reading the recording and extracting data</vt:lpstr>
      <vt:lpstr>PowerPoint Presentation</vt:lpstr>
      <vt:lpstr>Selecting time range of interest </vt:lpstr>
      <vt:lpstr>PowerPoint Presentation</vt:lpstr>
      <vt:lpstr>Visualizing selected data  </vt:lpstr>
      <vt:lpstr>A few comments about resulting outputs before we continue… </vt:lpstr>
      <vt:lpstr>Evaluating PCA results</vt:lpstr>
      <vt:lpstr>PowerPoint Presentation</vt:lpstr>
      <vt:lpstr>PowerPoint Presentation</vt:lpstr>
      <vt:lpstr>PowerPoint Presentation</vt:lpstr>
      <vt:lpstr>Selection of cluster 2 (purple)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Sort Python</dc:title>
  <dc:creator>Narnur, Pranav (NIH/NIMH) [F]</dc:creator>
  <cp:lastModifiedBy>Narnur, Pranav Anjani - (pnarnur)</cp:lastModifiedBy>
  <cp:revision>49</cp:revision>
  <dcterms:created xsi:type="dcterms:W3CDTF">2022-11-26T19:20:46Z</dcterms:created>
  <dcterms:modified xsi:type="dcterms:W3CDTF">2022-12-06T16:52:14Z</dcterms:modified>
</cp:coreProperties>
</file>