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12-Nov-18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A9D-5E4F-4D99-A2D6-DE44928D5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&lt;</a:t>
            </a:r>
            <a:r>
              <a:rPr lang="el-GR" dirty="0">
                <a:latin typeface="Bahnschrift SemiBold" panose="020B0502040204020203" pitchFamily="34" charset="0"/>
              </a:rPr>
              <a:t>ΑΛΓΟΡΙΡΘΜΟΙ </a:t>
            </a:r>
            <a:r>
              <a:rPr lang="en-US" dirty="0">
                <a:latin typeface="Bahnschrift SemiBold" panose="020B0502040204020203" pitchFamily="34" charset="0"/>
              </a:rPr>
              <a:t>CAD&gt;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A5822-2608-4923-9062-731F6C872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ΠΑΝΑΓΙΩΤΗΣ ΑΝΑΣΤΑΣΙΑΔΗΣ 2134</a:t>
            </a:r>
          </a:p>
          <a:p>
            <a:pPr algn="ctr"/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ΕΡΓΑΣΙΑ ΔΕΥΤΕΡΗ</a:t>
            </a:r>
          </a:p>
        </p:txBody>
      </p:sp>
    </p:spTree>
    <p:extLst>
      <p:ext uri="{BB962C8B-B14F-4D97-AF65-F5344CB8AC3E}">
        <p14:creationId xmlns:p14="http://schemas.microsoft.com/office/powerpoint/2010/main" val="259990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174-FE9E-4B0B-B20E-9B8F0E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ΕΛΕΓΧΟΣ ΤΩΝ ΚΥΒΩΝ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ΩΣ </a:t>
            </a:r>
            <a:r>
              <a:rPr lang="en-US" dirty="0">
                <a:latin typeface="Bahnschrift SemiBold" panose="020B0502040204020203" pitchFamily="34" charset="0"/>
              </a:rPr>
              <a:t>ARGUMENTS </a:t>
            </a:r>
            <a:r>
              <a:rPr lang="el-GR" dirty="0">
                <a:latin typeface="Bahnschrift SemiBold" panose="020B0502040204020203" pitchFamily="34" charset="0"/>
              </a:rPr>
              <a:t>ΔΙΠΛΑ ΣΤΗΝ ΚΑΘΕ ΕΝΤΟΛΗ (4/4)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D99D8-4599-4017-9DCE-F9CF312C640D}"/>
              </a:ext>
            </a:extLst>
          </p:cNvPr>
          <p:cNvSpPr txBox="1"/>
          <p:nvPr/>
        </p:nvSpPr>
        <p:spPr>
          <a:xfrm>
            <a:off x="1581784" y="2309175"/>
            <a:ext cx="4512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Σε περίπτωση που ένας κύβος από τους 2 κύβους έχει μικρότερο αριθμό στηλών, προστίθενται σε αυτόν ζεύγη από ’11’ , ωσότου  οι στήλες γίνουν ίσες.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(π.χ.) Έστω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 ab’ </a:t>
            </a:r>
            <a:r>
              <a:rPr lang="el-GR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  </a:t>
            </a:r>
            <a:r>
              <a:rPr lang="en-US" dirty="0">
                <a:latin typeface="Bahnschrift SemiBold" panose="020B0502040204020203" pitchFamily="34" charset="0"/>
                <a:sym typeface="Wingdings" panose="05000000000000000000" pitchFamily="2" charset="2"/>
              </a:rPr>
              <a:t> 01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  <a:sym typeface="Wingdings" panose="05000000000000000000" pitchFamily="2" charset="2"/>
              </a:rPr>
              <a:t>  abc’  01 01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  <a:sym typeface="Wingdings" panose="05000000000000000000" pitchFamily="2" charset="2"/>
              </a:rPr>
              <a:t>O </a:t>
            </a:r>
            <a:r>
              <a:rPr lang="el-GR" dirty="0">
                <a:latin typeface="Bahnschrift SemiBold" panose="020B0502040204020203" pitchFamily="34" charset="0"/>
                <a:sym typeface="Wingdings" panose="05000000000000000000" pitchFamily="2" charset="2"/>
              </a:rPr>
              <a:t>κύβος </a:t>
            </a:r>
            <a:r>
              <a:rPr lang="en-US" dirty="0">
                <a:latin typeface="Bahnschrift SemiBold" panose="020B0502040204020203" pitchFamily="34" charset="0"/>
                <a:sym typeface="Wingdings" panose="05000000000000000000" pitchFamily="2" charset="2"/>
              </a:rPr>
              <a:t>ab’ </a:t>
            </a:r>
            <a:r>
              <a:rPr lang="el-GR" dirty="0">
                <a:latin typeface="Bahnschrift SemiBold" panose="020B0502040204020203" pitchFamily="34" charset="0"/>
                <a:sym typeface="Wingdings" panose="05000000000000000000" pitchFamily="2" charset="2"/>
              </a:rPr>
              <a:t>θα γίνει   01 10 11</a:t>
            </a:r>
            <a:r>
              <a:rPr lang="en-US" dirty="0">
                <a:latin typeface="Bahnschrift SemiBold" panose="020B0502040204020203" pitchFamily="34" charset="0"/>
                <a:sym typeface="Wingdings" panose="05000000000000000000" pitchFamily="2" charset="2"/>
              </a:rPr>
              <a:t>  </a:t>
            </a:r>
            <a:endParaRPr lang="el-GR" dirty="0">
              <a:latin typeface="Bahnschrift SemiBold" panose="020B0502040204020203" pitchFamily="34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2734D45-15C0-4BDF-88D2-7A05AB1FA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1840" y="1481139"/>
            <a:ext cx="2956560" cy="4758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78711-B9F3-42C0-967F-197C3D36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85" y="5391757"/>
            <a:ext cx="2790825" cy="84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321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7711-C0F8-4B46-8EB1-FEF139F1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ΤΟΜΗΣ 2 ΚΥΒΩΝ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31AF92-6A4A-4037-B738-91AC60031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93" y="2097088"/>
            <a:ext cx="5597919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CA2B4-CD6E-453C-8CAE-70D61659D08A}"/>
              </a:ext>
            </a:extLst>
          </p:cNvPr>
          <p:cNvSpPr txBox="1"/>
          <p:nvPr/>
        </p:nvSpPr>
        <p:spPr>
          <a:xfrm>
            <a:off x="7117079" y="2286000"/>
            <a:ext cx="3821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Η πράξη τομής 2 κύβων  είναι ίδια με τη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bitwise AND</a:t>
            </a:r>
            <a:r>
              <a:rPr lang="el-GR" dirty="0"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Συνεπώς πραγματοποιείται η πράξη </a:t>
            </a:r>
            <a:r>
              <a:rPr lang="en-US" dirty="0">
                <a:latin typeface="Bahnschrift SemiBold" panose="020B0502040204020203" pitchFamily="34" charset="0"/>
              </a:rPr>
              <a:t>AND</a:t>
            </a:r>
            <a:r>
              <a:rPr lang="el-GR" dirty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bit </a:t>
            </a:r>
            <a:r>
              <a:rPr lang="el-GR" dirty="0">
                <a:latin typeface="Bahnschrift SemiBold" panose="020B0502040204020203" pitchFamily="34" charset="0"/>
              </a:rPr>
              <a:t>προς </a:t>
            </a:r>
            <a:r>
              <a:rPr lang="en-US" dirty="0">
                <a:latin typeface="Bahnschrift SemiBold" panose="020B0502040204020203" pitchFamily="34" charset="0"/>
              </a:rPr>
              <a:t>bit</a:t>
            </a:r>
            <a:r>
              <a:rPr lang="el-GR" dirty="0">
                <a:latin typeface="Bahnschrift SemiBold" panose="020B0502040204020203" pitchFamily="34" charset="0"/>
              </a:rPr>
              <a:t> μεταξύ των ψηφίων των κύβων.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0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712-3B85-41DE-ABF1-81E83142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SUPERCUBE </a:t>
            </a:r>
            <a:r>
              <a:rPr lang="el-GR" dirty="0">
                <a:latin typeface="Bahnschrift SemiBold" panose="020B0502040204020203" pitchFamily="34" charset="0"/>
              </a:rPr>
              <a:t>2 ΚΥΒΩΝ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5B1721-7192-4BC9-AED5-A5EBBB928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166043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BFCCF-A425-4625-94B1-64A778891D8E}"/>
              </a:ext>
            </a:extLst>
          </p:cNvPr>
          <p:cNvSpPr txBox="1"/>
          <p:nvPr/>
        </p:nvSpPr>
        <p:spPr>
          <a:xfrm>
            <a:off x="6970552" y="2390616"/>
            <a:ext cx="383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Η πράξη </a:t>
            </a:r>
            <a:r>
              <a:rPr lang="en-US" dirty="0">
                <a:latin typeface="Bahnschrift SemiBold" panose="020B0502040204020203" pitchFamily="34" charset="0"/>
              </a:rPr>
              <a:t>supercube</a:t>
            </a:r>
            <a:r>
              <a:rPr lang="el-GR" dirty="0">
                <a:latin typeface="Bahnschrift SemiBold" panose="020B0502040204020203" pitchFamily="34" charset="0"/>
              </a:rPr>
              <a:t> 2 κύβων  είναι ίδια με τη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bitwise OR</a:t>
            </a:r>
            <a:r>
              <a:rPr lang="el-GR" dirty="0"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 Συνεπώς πραγματοποιείται η πράξη </a:t>
            </a:r>
            <a:r>
              <a:rPr lang="en-US" dirty="0">
                <a:latin typeface="Bahnschrift SemiBold" panose="020B0502040204020203" pitchFamily="34" charset="0"/>
              </a:rPr>
              <a:t>OR</a:t>
            </a:r>
            <a:r>
              <a:rPr lang="el-GR" dirty="0">
                <a:latin typeface="Bahnschrift SemiBold" panose="020B0502040204020203" pitchFamily="34" charset="0"/>
              </a:rPr>
              <a:t>, </a:t>
            </a:r>
            <a:r>
              <a:rPr lang="en-US" dirty="0">
                <a:latin typeface="Bahnschrift SemiBold" panose="020B0502040204020203" pitchFamily="34" charset="0"/>
              </a:rPr>
              <a:t>bit </a:t>
            </a:r>
            <a:r>
              <a:rPr lang="el-GR" dirty="0">
                <a:latin typeface="Bahnschrift SemiBold" panose="020B0502040204020203" pitchFamily="34" charset="0"/>
              </a:rPr>
              <a:t>προς </a:t>
            </a:r>
            <a:r>
              <a:rPr lang="en-US" dirty="0">
                <a:latin typeface="Bahnschrift SemiBold" panose="020B0502040204020203" pitchFamily="34" charset="0"/>
              </a:rPr>
              <a:t>bit</a:t>
            </a:r>
            <a:r>
              <a:rPr lang="el-GR" dirty="0">
                <a:latin typeface="Bahnschrift SemiBold" panose="020B0502040204020203" pitchFamily="34" charset="0"/>
              </a:rPr>
              <a:t> μεταξύ των ψηφίων των κύβων.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1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712-3B85-41DE-ABF1-81E83142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ΑΠΟΣΤΑΣΗΣ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2 ΚΥΒΩΝ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BFCCF-A425-4625-94B1-64A778891D8E}"/>
              </a:ext>
            </a:extLst>
          </p:cNvPr>
          <p:cNvSpPr txBox="1"/>
          <p:nvPr/>
        </p:nvSpPr>
        <p:spPr>
          <a:xfrm>
            <a:off x="1969452" y="5514816"/>
            <a:ext cx="8249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ahnschrift SemiBold" panose="020B0502040204020203" pitchFamily="34" charset="0"/>
              </a:rPr>
              <a:t>Η πράξη απόστασης μετρά την απόσταση μεταξύ 2 κύβων</a:t>
            </a:r>
            <a:r>
              <a:rPr lang="en-US" dirty="0">
                <a:latin typeface="Bahnschrift SemiBold" panose="020B0502040204020203" pitchFamily="34" charset="0"/>
              </a:rPr>
              <a:t>. </a:t>
            </a:r>
            <a:r>
              <a:rPr lang="el-GR" dirty="0">
                <a:latin typeface="Bahnschrift SemiBold" panose="020B0502040204020203" pitchFamily="34" charset="0"/>
              </a:rPr>
              <a:t>Για την εύρεση της απόστασης αρκεί να καλεστεί η συνάρτηση της τομής για τους δοσμένους κύβους και να μετρηθούν, εφόσον υπάρχουν, τα πεδία ’00’ στο αποτέλεσμα.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670350-4C46-4457-B2B3-DE90C419C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824" y="1819275"/>
            <a:ext cx="4829175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93844-67B4-437E-A82D-F3A684CB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458" y="1819275"/>
            <a:ext cx="4569542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467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712-3B85-41DE-ABF1-81E83142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καλυψης μεταξυ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2 ΚΥΒΩΝ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BFCCF-A425-4625-94B1-64A778891D8E}"/>
              </a:ext>
            </a:extLst>
          </p:cNvPr>
          <p:cNvSpPr txBox="1"/>
          <p:nvPr/>
        </p:nvSpPr>
        <p:spPr>
          <a:xfrm>
            <a:off x="7433625" y="2451576"/>
            <a:ext cx="3613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Η πράξη κάλυψης ελέγχει για τους δοσμένους κύβους είτε αν ο πρώτος καλύπτει τον δεύτερο είτε αν  ο δεύτερος καλύπτει τον πρώτο.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Ένας κύβος καλύπτει έναν δεύτερο εφόσον </a:t>
            </a:r>
            <a:r>
              <a:rPr lang="en-US" dirty="0">
                <a:latin typeface="Bahnschrift SemiBold" panose="020B0502040204020203" pitchFamily="34" charset="0"/>
              </a:rPr>
              <a:t>bit </a:t>
            </a:r>
            <a:r>
              <a:rPr lang="el-GR" dirty="0">
                <a:latin typeface="Bahnschrift SemiBold" panose="020B0502040204020203" pitchFamily="34" charset="0"/>
              </a:rPr>
              <a:t>προς </a:t>
            </a:r>
            <a:r>
              <a:rPr lang="en-US" dirty="0">
                <a:latin typeface="Bahnschrift SemiBold" panose="020B0502040204020203" pitchFamily="34" charset="0"/>
              </a:rPr>
              <a:t>bit</a:t>
            </a:r>
            <a:r>
              <a:rPr lang="el-GR" dirty="0">
                <a:latin typeface="Bahnschrift SemiBold" panose="020B0502040204020203" pitchFamily="34" charset="0"/>
              </a:rPr>
              <a:t> είναι μεγαλύτερος ή ίσος από αυτόν.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EE848B-33FE-450C-95E2-31D64C0B5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486" y="2097088"/>
            <a:ext cx="5366067" cy="4044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767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712-3B85-41DE-ABF1-81E83142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μεταξυ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2 ΚΥΒΩΝ (1/2)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BFCCF-A425-4625-94B1-64A778891D8E}"/>
              </a:ext>
            </a:extLst>
          </p:cNvPr>
          <p:cNvSpPr txBox="1"/>
          <p:nvPr/>
        </p:nvSpPr>
        <p:spPr>
          <a:xfrm>
            <a:off x="6764019" y="1828352"/>
            <a:ext cx="361378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>
                <a:latin typeface="Bahnschrift SemiBold" panose="020B0502040204020203" pitchFamily="34" charset="0"/>
              </a:rPr>
              <a:t>Για τη πράξη </a:t>
            </a:r>
            <a:r>
              <a:rPr lang="en-US" sz="1600" dirty="0">
                <a:latin typeface="Bahnschrift SemiBold" panose="020B0502040204020203" pitchFamily="34" charset="0"/>
              </a:rPr>
              <a:t>sharp 2 </a:t>
            </a:r>
            <a:r>
              <a:rPr lang="el-GR" sz="1600" dirty="0">
                <a:latin typeface="Bahnschrift SemiBold" panose="020B0502040204020203" pitchFamily="34" charset="0"/>
              </a:rPr>
              <a:t>κύβων το αποτέλεσμα είναι σύνολο κύβων. Για το σκοπό αυτό δημιουργείται νέα λίστα για το αποτέλεσμα μέσω της συνάρτησης </a:t>
            </a:r>
            <a:r>
              <a:rPr lang="en-US" sz="16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Tcl_NewlistObj</a:t>
            </a:r>
            <a:r>
              <a:rPr lang="el-GR" sz="1600" dirty="0">
                <a:solidFill>
                  <a:schemeClr val="bg2"/>
                </a:solidFill>
                <a:latin typeface="Bahnschrift SemiBold" panose="020B0502040204020203" pitchFamily="34" charset="0"/>
              </a:rPr>
              <a:t> </a:t>
            </a:r>
            <a:r>
              <a:rPr lang="el-GR" sz="1600" dirty="0">
                <a:latin typeface="Bahnschrift SemiBold" panose="020B0502040204020203" pitchFamily="34" charset="0"/>
              </a:rPr>
              <a:t>και τα νέα στοιχεία είναι στοιχεία</a:t>
            </a:r>
            <a:r>
              <a:rPr lang="el-GR" sz="1600" dirty="0">
                <a:solidFill>
                  <a:schemeClr val="bg2"/>
                </a:solidFill>
                <a:latin typeface="Bahnschrift SemiBold" panose="020B0502040204020203" pitchFamily="34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Tcl_Obj </a:t>
            </a:r>
            <a:r>
              <a:rPr lang="el-GR" sz="1600" dirty="0">
                <a:latin typeface="Bahnschrift SemiBold" panose="020B0502040204020203" pitchFamily="34" charset="0"/>
              </a:rPr>
              <a:t>που</a:t>
            </a:r>
            <a:r>
              <a:rPr lang="el-GR" sz="1600" dirty="0">
                <a:solidFill>
                  <a:schemeClr val="bg2"/>
                </a:solidFill>
                <a:latin typeface="Bahnschrift SemiBold" panose="020B0502040204020203" pitchFamily="34" charset="0"/>
              </a:rPr>
              <a:t> </a:t>
            </a:r>
            <a:r>
              <a:rPr lang="el-GR" sz="1600" dirty="0">
                <a:latin typeface="Bahnschrift SemiBold" panose="020B0502040204020203" pitchFamily="34" charset="0"/>
              </a:rPr>
              <a:t>δημιουργούνται βάσει της </a:t>
            </a:r>
            <a:r>
              <a:rPr lang="en-US" sz="16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Tcl_NewObj.</a:t>
            </a:r>
            <a:endParaRPr lang="el-GR" sz="16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Bold" panose="020B0502040204020203" pitchFamily="34" charset="0"/>
              </a:rPr>
              <a:t>H </a:t>
            </a:r>
            <a:r>
              <a:rPr lang="el-GR" sz="1600" dirty="0">
                <a:latin typeface="Bahnschrift SemiBold" panose="020B0502040204020203" pitchFamily="34" charset="0"/>
              </a:rPr>
              <a:t>πράξη προγραμματιστικά</a:t>
            </a:r>
            <a:r>
              <a:rPr lang="en-US" sz="1600" dirty="0">
                <a:latin typeface="Bahnschrift SemiBold" panose="020B0502040204020203" pitchFamily="34" charset="0"/>
              </a:rPr>
              <a:t> </a:t>
            </a:r>
            <a:r>
              <a:rPr lang="el-GR" sz="1600" dirty="0">
                <a:latin typeface="Bahnschrift SemiBold" panose="020B0502040204020203" pitchFamily="34" charset="0"/>
              </a:rPr>
              <a:t>εκτελείται βάσει του πίνακα στις σχετικές διαφάνειες του μαθήματος: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3FCB4F-6466-4DF2-99D6-07CEEA60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454" y="1828352"/>
            <a:ext cx="4401958" cy="4446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232C9-70E0-42C9-9DB9-339E57B3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19" y="5398560"/>
            <a:ext cx="4001561" cy="651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908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4712-3B85-41DE-ABF1-81E83142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μεταξυ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2 ΚΥΒΩΝ (2/2)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BFCCF-A425-4625-94B1-64A778891D8E}"/>
              </a:ext>
            </a:extLst>
          </p:cNvPr>
          <p:cNvSpPr txBox="1"/>
          <p:nvPr/>
        </p:nvSpPr>
        <p:spPr>
          <a:xfrm>
            <a:off x="6660036" y="1960399"/>
            <a:ext cx="361378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Αν στη λίστα κύβων του αποτελέσματος , το επόμενο προς προσθήκη στοιχείο είναι άκυρος κύβος (00) απορρίπτεται.</a:t>
            </a:r>
            <a:endParaRPr lang="el-GR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Αν στη λίστα κύβων του αποτελέσματος , το επόμενο προς προσθήκη στοιχεί,  υπάρχει ήδη,  απορρίπτεται.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Αν η λίστα εμπεριέχει στοιχεία στέλνεται στον </a:t>
            </a:r>
            <a:r>
              <a:rPr lang="en-US" dirty="0">
                <a:latin typeface="Bahnschrift SemiBold" panose="020B0502040204020203" pitchFamily="34" charset="0"/>
              </a:rPr>
              <a:t>interpreter</a:t>
            </a:r>
            <a:r>
              <a:rPr lang="el-GR" dirty="0">
                <a:latin typeface="Bahnschrift SemiBold" panose="020B0502040204020203" pitchFamily="34" charset="0"/>
              </a:rPr>
              <a:t>, αλλιώς επιστρέφεται πως δεν υπάρχει αποτέλεσμα</a:t>
            </a:r>
            <a:r>
              <a:rPr lang="el-GR" sz="2000" dirty="0">
                <a:latin typeface="Bahnschrift SemiBold" panose="020B0502040204020203" pitchFamily="34" charset="0"/>
              </a:rPr>
              <a:t>.</a:t>
            </a:r>
            <a:endParaRPr lang="en-US" sz="2000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000" dirty="0">
              <a:latin typeface="Bahnschrift SemiBold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A20349-A786-4C1F-89FD-4A9195DF4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837" y="1960399"/>
            <a:ext cx="4446590" cy="26753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1AFC5-CAB9-423B-8A96-D318E41E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0" y="4760913"/>
            <a:ext cx="4238625" cy="181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005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AD9-EDC0-403C-BAEC-E1902B02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ΚΥΒΟΥ με συναρτηση</a:t>
            </a:r>
            <a:r>
              <a:rPr lang="en-US" dirty="0">
                <a:latin typeface="Bahnschrift SemiBold" panose="020B0502040204020203" pitchFamily="34" charset="0"/>
              </a:rPr>
              <a:t> (1/</a:t>
            </a:r>
            <a:r>
              <a:rPr lang="el-GR" dirty="0">
                <a:latin typeface="Bahnschrift SemiBold" panose="020B0502040204020203" pitchFamily="34" charset="0"/>
              </a:rPr>
              <a:t>5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DEC56-8DC4-4E70-9F18-0039FA36B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9"/>
            <a:ext cx="4663871" cy="3937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456C0-239A-4CA6-9E91-BCDEA26F08C8}"/>
              </a:ext>
            </a:extLst>
          </p:cNvPr>
          <p:cNvSpPr txBox="1"/>
          <p:nvPr/>
        </p:nvSpPr>
        <p:spPr>
          <a:xfrm>
            <a:off x="6385560" y="252984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Αλλαγές στον έλεγχο των </a:t>
            </a:r>
            <a:r>
              <a:rPr lang="en-US" dirty="0">
                <a:latin typeface="Bahnschrift SemiBold" panose="020B0502040204020203" pitchFamily="34" charset="0"/>
              </a:rPr>
              <a:t>arguments (1/</a:t>
            </a:r>
            <a:r>
              <a:rPr lang="el-GR" dirty="0">
                <a:latin typeface="Bahnschrift SemiBold" panose="020B0502040204020203" pitchFamily="34" charset="0"/>
              </a:rPr>
              <a:t>2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99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AD9-EDC0-403C-BAEC-E1902B02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ΚΥΒΟΥ με συναρτηση</a:t>
            </a:r>
            <a:r>
              <a:rPr lang="en-US" dirty="0">
                <a:latin typeface="Bahnschrift SemiBold" panose="020B0502040204020203" pitchFamily="34" charset="0"/>
              </a:rPr>
              <a:t> (2/</a:t>
            </a:r>
            <a:r>
              <a:rPr lang="el-GR" dirty="0">
                <a:latin typeface="Bahnschrift SemiBold" panose="020B0502040204020203" pitchFamily="34" charset="0"/>
              </a:rPr>
              <a:t>5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456C0-239A-4CA6-9E91-BCDEA26F08C8}"/>
              </a:ext>
            </a:extLst>
          </p:cNvPr>
          <p:cNvSpPr txBox="1"/>
          <p:nvPr/>
        </p:nvSpPr>
        <p:spPr>
          <a:xfrm>
            <a:off x="1600200" y="559315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Αλλαγές στον έλεγχο των </a:t>
            </a:r>
            <a:r>
              <a:rPr lang="en-US" dirty="0">
                <a:latin typeface="Bahnschrift SemiBold" panose="020B0502040204020203" pitchFamily="34" charset="0"/>
              </a:rPr>
              <a:t>arguments (2/</a:t>
            </a:r>
            <a:r>
              <a:rPr lang="el-GR" dirty="0">
                <a:latin typeface="Bahnschrift SemiBold" panose="020B0502040204020203" pitchFamily="34" charset="0"/>
              </a:rPr>
              <a:t>2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BDFB2C-76D9-4FCA-8219-C10806257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01736"/>
            <a:ext cx="5412106" cy="3054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F01EA-6460-4A56-BEFB-7C9248068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1" y="1910651"/>
            <a:ext cx="4191000" cy="4142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196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AD9-EDC0-403C-BAEC-E1902B02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ΚΥΒΟΥ με συναρτηση</a:t>
            </a:r>
            <a:r>
              <a:rPr lang="en-US" dirty="0">
                <a:latin typeface="Bahnschrift SemiBold" panose="020B0502040204020203" pitchFamily="34" charset="0"/>
              </a:rPr>
              <a:t> (3/</a:t>
            </a:r>
            <a:r>
              <a:rPr lang="el-GR" dirty="0">
                <a:latin typeface="Bahnschrift SemiBold" panose="020B0502040204020203" pitchFamily="34" charset="0"/>
              </a:rPr>
              <a:t>5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74165-E510-46A3-86DE-A8B267D90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5602211" cy="3541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168DD-AF52-4FD2-9791-FB7C82EBB4AC}"/>
              </a:ext>
            </a:extLst>
          </p:cNvPr>
          <p:cNvSpPr txBox="1"/>
          <p:nvPr/>
        </p:nvSpPr>
        <p:spPr>
          <a:xfrm>
            <a:off x="7245787" y="2097088"/>
            <a:ext cx="3299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Εντός της συνάρτησης καλείται η πράξη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για 2 κύβους, δηλαδή αυτόν του πρώτου </a:t>
            </a:r>
            <a:r>
              <a:rPr lang="en-US" dirty="0">
                <a:latin typeface="Bahnschrift SemiBold" panose="020B0502040204020203" pitchFamily="34" charset="0"/>
              </a:rPr>
              <a:t>argument</a:t>
            </a:r>
            <a:r>
              <a:rPr lang="el-GR" dirty="0">
                <a:latin typeface="Bahnschrift SemiBold" panose="020B0502040204020203" pitchFamily="34" charset="0"/>
              </a:rPr>
              <a:t> με κάθε κύβο από τη συνάρτηση που δίνεται ως δεύτερο </a:t>
            </a:r>
            <a:r>
              <a:rPr lang="en-US" dirty="0">
                <a:latin typeface="Bahnschrift SemiBold" panose="020B0502040204020203" pitchFamily="34" charset="0"/>
              </a:rPr>
              <a:t>argument</a:t>
            </a:r>
            <a:r>
              <a:rPr lang="el-GR" dirty="0">
                <a:latin typeface="Bahnschrift SemiBold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Η </a:t>
            </a:r>
            <a:r>
              <a:rPr lang="en-US" sz="1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sharp</a:t>
            </a:r>
            <a:r>
              <a:rPr lang="en-US" dirty="0">
                <a:latin typeface="Bahnschrift SemiBold" panose="020B0502040204020203" pitchFamily="34" charset="0"/>
              </a:rPr>
              <a:t>_2 </a:t>
            </a:r>
            <a:r>
              <a:rPr lang="el-GR" dirty="0">
                <a:latin typeface="Bahnschrift SemiBold" panose="020B0502040204020203" pitchFamily="34" charset="0"/>
              </a:rPr>
              <a:t>επιστρέφει λίστα κύβων, οπότε τα αποτελέσματα από όλες τις φορές που καλέστηκε η συνάρτηση αποθηκεύονται σε μια νέα λίστα από λίστες.</a:t>
            </a:r>
            <a:endParaRPr lang="en-US" sz="1800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4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2D64-F525-4B16-98E1-42ECEE1D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ΣΤΟΧΟΙ ΤΗΣ ΔΕΥΤΕΡΗΣ ΕΡΓΑΣΙΑΣ (1/2)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5833-5D60-4AE6-8826-3B23D737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286"/>
            <a:ext cx="9905999" cy="444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Στην δεύτερη εργασία ζητήθηκε η υλοποίηση των θεμελιωδών πράξεων μεταξύ κύβων</a:t>
            </a:r>
            <a:r>
              <a:rPr lang="en-US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 </a:t>
            </a:r>
            <a:r>
              <a:rPr lang="el-GR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μέσα από την ενσωμάτωση τους στο </a:t>
            </a:r>
            <a:r>
              <a:rPr lang="en-US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 Shell </a:t>
            </a:r>
            <a:r>
              <a:rPr lang="el-GR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της πρώτης εργασίας. Οι πράξεις αυτές είναι οι εξής:</a:t>
            </a:r>
          </a:p>
          <a:p>
            <a:r>
              <a:rPr lang="el-GR" sz="2000" dirty="0">
                <a:latin typeface="Bahnschrift SemiBold" panose="020B0502040204020203" pitchFamily="34" charset="0"/>
              </a:rPr>
              <a:t>Πράξη τομής 2 κύβων.</a:t>
            </a:r>
            <a:endParaRPr lang="en-US" sz="2000" dirty="0">
              <a:latin typeface="Bahnschrift SemiBold" panose="020B0502040204020203" pitchFamily="34" charset="0"/>
            </a:endParaRPr>
          </a:p>
          <a:p>
            <a:r>
              <a:rPr lang="el-GR" sz="2000" dirty="0">
                <a:latin typeface="Bahnschrift SemiBold" panose="020B0502040204020203" pitchFamily="34" charset="0"/>
              </a:rPr>
              <a:t>Πράξη υπερκύβου 2 κύβων.</a:t>
            </a:r>
          </a:p>
          <a:p>
            <a:r>
              <a:rPr lang="el-GR" sz="2000" dirty="0">
                <a:latin typeface="Bahnschrift SemiBold" panose="020B0502040204020203" pitchFamily="34" charset="0"/>
              </a:rPr>
              <a:t>Πράξη απόστασης μεταξύ 2 κύβων.</a:t>
            </a:r>
          </a:p>
          <a:p>
            <a:r>
              <a:rPr lang="el-GR" sz="2000" dirty="0">
                <a:latin typeface="Bahnschrift SemiBold" panose="020B0502040204020203" pitchFamily="34" charset="0"/>
              </a:rPr>
              <a:t>Πράξη  κάλυψης ενός κύβου σε ένα δεύτερο.</a:t>
            </a:r>
          </a:p>
          <a:p>
            <a:r>
              <a:rPr lang="el-GR" sz="2000" dirty="0">
                <a:latin typeface="Bahnschrift SemiBold" panose="020B0502040204020203" pitchFamily="34" charset="0"/>
              </a:rPr>
              <a:t>Πράξη </a:t>
            </a:r>
            <a:r>
              <a:rPr lang="en-US" sz="2000" dirty="0">
                <a:latin typeface="Bahnschrift SemiBold" panose="020B0502040204020203" pitchFamily="34" charset="0"/>
              </a:rPr>
              <a:t>sharp</a:t>
            </a:r>
            <a:r>
              <a:rPr lang="el-GR" sz="2000" dirty="0">
                <a:latin typeface="Bahnschrift SemiBold" panose="020B0502040204020203" pitchFamily="34" charset="0"/>
              </a:rPr>
              <a:t> 2 κύβων,</a:t>
            </a:r>
            <a:r>
              <a:rPr lang="en-US" sz="2000" dirty="0">
                <a:latin typeface="Bahnschrift SemiBold" panose="020B0502040204020203" pitchFamily="34" charset="0"/>
              </a:rPr>
              <a:t> </a:t>
            </a:r>
            <a:r>
              <a:rPr lang="el-GR" sz="2000" dirty="0">
                <a:latin typeface="Bahnschrift SemiBold" panose="020B0502040204020203" pitchFamily="34" charset="0"/>
              </a:rPr>
              <a:t>δηλαδή πράξη εξαγωγής συνόλου κύβων, το οποίο καλύπτει ο πρώτος κύβος αλλά όχι ο δεύτερος.</a:t>
            </a:r>
          </a:p>
          <a:p>
            <a:endParaRPr lang="el-GR" sz="2000" dirty="0">
              <a:latin typeface="Bahnschrift SemiBold" panose="020B0502040204020203" pitchFamily="34" charset="0"/>
            </a:endParaRPr>
          </a:p>
          <a:p>
            <a:pPr marL="457200" lvl="1" indent="0">
              <a:buNone/>
            </a:pPr>
            <a:endParaRPr lang="el-GR" sz="1600" dirty="0">
              <a:latin typeface="Bahnschrift SemiBold" panose="020B0502040204020203" pitchFamily="34" charset="0"/>
            </a:endParaRPr>
          </a:p>
          <a:p>
            <a:endParaRPr lang="el-GR" sz="20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51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AD9-EDC0-403C-BAEC-E1902B02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ΚΥΒΟΥ με συναρτηση</a:t>
            </a:r>
            <a:r>
              <a:rPr lang="en-US" dirty="0">
                <a:latin typeface="Bahnschrift SemiBold" panose="020B0502040204020203" pitchFamily="34" charset="0"/>
              </a:rPr>
              <a:t> (</a:t>
            </a:r>
            <a:r>
              <a:rPr lang="el-GR" dirty="0">
                <a:latin typeface="Bahnschrift SemiBold" panose="020B0502040204020203" pitchFamily="34" charset="0"/>
              </a:rPr>
              <a:t>4</a:t>
            </a:r>
            <a:r>
              <a:rPr lang="en-US" dirty="0">
                <a:latin typeface="Bahnschrift SemiBold" panose="020B0502040204020203" pitchFamily="34" charset="0"/>
              </a:rPr>
              <a:t>/</a:t>
            </a:r>
            <a:r>
              <a:rPr lang="el-GR" dirty="0">
                <a:latin typeface="Bahnschrift SemiBold" panose="020B0502040204020203" pitchFamily="34" charset="0"/>
              </a:rPr>
              <a:t>5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168DD-AF52-4FD2-9791-FB7C82EBB4AC}"/>
              </a:ext>
            </a:extLst>
          </p:cNvPr>
          <p:cNvSpPr txBox="1"/>
          <p:nvPr/>
        </p:nvSpPr>
        <p:spPr>
          <a:xfrm>
            <a:off x="7443778" y="3931158"/>
            <a:ext cx="3299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Αν η </a:t>
            </a:r>
            <a:r>
              <a:rPr lang="en-US" dirty="0">
                <a:latin typeface="Bahnschrift SemiBold" panose="020B0502040204020203" pitchFamily="34" charset="0"/>
              </a:rPr>
              <a:t>sharp_2</a:t>
            </a:r>
            <a:r>
              <a:rPr lang="el-GR" dirty="0">
                <a:latin typeface="Bahnschrift SemiBold" panose="020B0502040204020203" pitchFamily="34" charset="0"/>
              </a:rPr>
              <a:t> επιστρέψει έστω μια φορά αντί για λίστα,  μήνυμα ότι δεν υπάρχει αποτέλεσμα τότε το ίδιο θα συμβεί και για τη </a:t>
            </a:r>
            <a:r>
              <a:rPr lang="en-US" dirty="0">
                <a:latin typeface="Bahnschrift SemiBold" panose="020B0502040204020203" pitchFamily="34" charset="0"/>
              </a:rPr>
              <a:t>sharp. </a:t>
            </a:r>
            <a:endParaRPr lang="el-G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3D932-58F0-4936-BF33-019EB6527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862521"/>
            <a:ext cx="5443203" cy="3132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A4D18-EA24-4329-8CF6-717B4CD3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16" y="1862521"/>
            <a:ext cx="5474985" cy="1723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DB915D-7488-41A5-82DD-C5DED59FBFAF}"/>
              </a:ext>
            </a:extLst>
          </p:cNvPr>
          <p:cNvSpPr txBox="1"/>
          <p:nvPr/>
        </p:nvSpPr>
        <p:spPr>
          <a:xfrm>
            <a:off x="1350156" y="5223819"/>
            <a:ext cx="4263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Υπολογισμός του αριθμού στοιχείων της λίστας του αποτελέσματος</a:t>
            </a:r>
            <a:r>
              <a:rPr lang="el-G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Δημιουργία λίστας και δέσμευση μνήμης για τον υπολογισμό της επιμεριστικής ιδιότητας.</a:t>
            </a:r>
          </a:p>
        </p:txBody>
      </p:sp>
    </p:spTree>
    <p:extLst>
      <p:ext uri="{BB962C8B-B14F-4D97-AF65-F5344CB8AC3E}">
        <p14:creationId xmlns:p14="http://schemas.microsoft.com/office/powerpoint/2010/main" val="162119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9AD9-EDC0-403C-BAEC-E1902B02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226" y="182590"/>
            <a:ext cx="9905998" cy="1478570"/>
          </a:xfrm>
        </p:spPr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 ΚΥΒΟΥ με συναρτηση</a:t>
            </a:r>
            <a:r>
              <a:rPr lang="en-US" dirty="0">
                <a:latin typeface="Bahnschrift SemiBold" panose="020B0502040204020203" pitchFamily="34" charset="0"/>
              </a:rPr>
              <a:t> (</a:t>
            </a:r>
            <a:r>
              <a:rPr lang="el-GR" dirty="0">
                <a:latin typeface="Bahnschrift SemiBold" panose="020B0502040204020203" pitchFamily="34" charset="0"/>
              </a:rPr>
              <a:t>5</a:t>
            </a:r>
            <a:r>
              <a:rPr lang="en-US" dirty="0">
                <a:latin typeface="Bahnschrift SemiBold" panose="020B0502040204020203" pitchFamily="34" charset="0"/>
              </a:rPr>
              <a:t>/</a:t>
            </a:r>
            <a:r>
              <a:rPr lang="el-GR" dirty="0">
                <a:latin typeface="Bahnschrift SemiBold" panose="020B0502040204020203" pitchFamily="34" charset="0"/>
              </a:rPr>
              <a:t>5</a:t>
            </a:r>
            <a:r>
              <a:rPr lang="en-US" dirty="0">
                <a:latin typeface="Bahnschrift SemiBold" panose="020B0502040204020203" pitchFamily="34" charset="0"/>
              </a:rPr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9D327-6C15-48BD-B963-86AD7327A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2188924"/>
            <a:ext cx="4495684" cy="414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29102-3F66-4738-BCD3-3AE43AA0C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65" y="2188924"/>
            <a:ext cx="4940884" cy="414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A00602-9B87-4228-BFE6-B70ED4035E8F}"/>
              </a:ext>
            </a:extLst>
          </p:cNvPr>
          <p:cNvSpPr txBox="1"/>
          <p:nvPr/>
        </p:nvSpPr>
        <p:spPr>
          <a:xfrm>
            <a:off x="1402080" y="1661160"/>
            <a:ext cx="970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Υπολογισμός τελικού αποτελέσματος και επιμεριστικής ιδιότητας.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70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BC09-1067-4A67-813D-93FA279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ΠΡΑΞΗ </a:t>
            </a:r>
            <a:r>
              <a:rPr lang="en-US">
                <a:latin typeface="Bahnschrift SemiBold" panose="020B0502040204020203" pitchFamily="34" charset="0"/>
              </a:rPr>
              <a:t>OFF  </a:t>
            </a:r>
            <a:r>
              <a:rPr lang="el-GR" dirty="0">
                <a:latin typeface="Bahnschrift SemiBold" panose="020B0502040204020203" pitchFamily="34" charset="0"/>
              </a:rPr>
              <a:t>ΔΟΣΜΕΝΗΣ ΣΥΝΑΡΤΗΣΗΣ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72BC1-F03C-46AE-8B13-E579048B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15" y="5110557"/>
            <a:ext cx="3762649" cy="922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CCB45-0F26-49C3-8915-7061830060DA}"/>
              </a:ext>
            </a:extLst>
          </p:cNvPr>
          <p:cNvSpPr txBox="1"/>
          <p:nvPr/>
        </p:nvSpPr>
        <p:spPr>
          <a:xfrm>
            <a:off x="6096000" y="2290602"/>
            <a:ext cx="5212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Η εύρεση του συνόλου που μια συνάρτηση είναι </a:t>
            </a:r>
            <a:r>
              <a:rPr lang="en-US" dirty="0">
                <a:latin typeface="Bahnschrift SemiBold" panose="020B0502040204020203" pitchFamily="34" charset="0"/>
              </a:rPr>
              <a:t>0, </a:t>
            </a:r>
            <a:r>
              <a:rPr lang="el-GR" dirty="0">
                <a:latin typeface="Bahnschrift SemiBold" panose="020B0502040204020203" pitchFamily="34" charset="0"/>
              </a:rPr>
              <a:t>αποτελεί ουσιαστικά την πράξη </a:t>
            </a:r>
            <a:r>
              <a:rPr lang="en-US" dirty="0">
                <a:latin typeface="Bahnschrift SemiBold" panose="020B0502040204020203" pitchFamily="34" charset="0"/>
              </a:rPr>
              <a:t>sharp </a:t>
            </a:r>
            <a:r>
              <a:rPr lang="el-GR" dirty="0">
                <a:latin typeface="Bahnschrift SemiBold" panose="020B0502040204020203" pitchFamily="34" charset="0"/>
              </a:rPr>
              <a:t>μεταξύ του </a:t>
            </a:r>
            <a:r>
              <a:rPr lang="en-US" dirty="0">
                <a:latin typeface="Bahnschrift SemiBold" panose="020B0502040204020203" pitchFamily="34" charset="0"/>
              </a:rPr>
              <a:t>universe</a:t>
            </a:r>
            <a:r>
              <a:rPr lang="el-GR" dirty="0">
                <a:latin typeface="Bahnschrift SemiBold" panose="020B0502040204020203" pitchFamily="34" charset="0"/>
              </a:rPr>
              <a:t> κύβου 11 11 και της δοσμένης συνάρτησης.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Η συνάρτηση </a:t>
            </a:r>
            <a:r>
              <a:rPr lang="en-US" dirty="0">
                <a:latin typeface="Bahnschrift SemiBold" panose="020B0502040204020203" pitchFamily="34" charset="0"/>
              </a:rPr>
              <a:t>OFF_f </a:t>
            </a:r>
            <a:r>
              <a:rPr lang="el-GR" dirty="0">
                <a:latin typeface="Bahnschrift SemiBold" panose="020B0502040204020203" pitchFamily="34" charset="0"/>
              </a:rPr>
              <a:t>καλεί εσωτερικά την πράξη </a:t>
            </a:r>
            <a:r>
              <a:rPr lang="en-US" dirty="0">
                <a:latin typeface="Bahnschrift SemiBold" panose="020B0502040204020203" pitchFamily="34" charset="0"/>
              </a:rPr>
              <a:t>sharp</a:t>
            </a:r>
            <a:r>
              <a:rPr lang="el-GR" dirty="0">
                <a:latin typeface="Bahnschrift SemiBold" panose="020B0502040204020203" pitchFamily="34" charset="0"/>
              </a:rPr>
              <a:t>, παραχωρεί για παραμέτρους το </a:t>
            </a:r>
            <a:r>
              <a:rPr lang="en-US" dirty="0">
                <a:latin typeface="Bahnschrift SemiBold" panose="020B0502040204020203" pitchFamily="34" charset="0"/>
              </a:rPr>
              <a:t>universe </a:t>
            </a:r>
            <a:r>
              <a:rPr lang="el-GR" dirty="0">
                <a:latin typeface="Bahnschrift SemiBold" panose="020B0502040204020203" pitchFamily="34" charset="0"/>
              </a:rPr>
              <a:t>κύβο 11 και τη δοσμένη συνάρτηση και επιστρέφει το αποτέλεσμα στον </a:t>
            </a:r>
            <a:r>
              <a:rPr lang="en-US" dirty="0">
                <a:latin typeface="Bahnschrift SemiBold" panose="020B0502040204020203" pitchFamily="34" charset="0"/>
              </a:rPr>
              <a:t>interpreter.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C89A51-BE12-428B-8BD3-A398047A3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3920" y="2097088"/>
            <a:ext cx="5068046" cy="3763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54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A94519-197F-4C0B-A827-439297FC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endParaRPr lang="el-GR" dirty="0"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r>
              <a:rPr lang="el-GR" dirty="0">
                <a:latin typeface="Bahnschrift SemiBold" panose="020B0502040204020203" pitchFamily="34" charset="0"/>
              </a:rPr>
              <a:t>ΕΥΧΑΡΙΣΤΩ ΓΙΑ ΤΟΝ ΧΡΟΝΟ ΣΑΣ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2D64-F525-4B16-98E1-42ECEE1D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ΣΤΟΧΟΙ ΤΗΣ ΔΕΥΤΕΡΗΣ ΕΡΓΑΣΙΑΣ (2/2)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5833-5D60-4AE6-8826-3B23D737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286"/>
            <a:ext cx="9905999" cy="4447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Στην δεύτερη εργασία ζητήθηκε η υλοποίηση των θεμελιωδών πράξεων μεταξύ κύβων</a:t>
            </a:r>
            <a:r>
              <a:rPr lang="en-US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 </a:t>
            </a:r>
            <a:r>
              <a:rPr lang="el-GR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μέσα από την ενσωμάτωση τους στο </a:t>
            </a:r>
            <a:r>
              <a:rPr lang="en-US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 Shell </a:t>
            </a:r>
            <a:r>
              <a:rPr lang="el-GR" sz="2000" dirty="0">
                <a:solidFill>
                  <a:schemeClr val="bg2"/>
                </a:solidFill>
                <a:latin typeface="Bahnschrift SemiBold" panose="020B0502040204020203" pitchFamily="34" charset="0"/>
              </a:rPr>
              <a:t>της πρώτης εργασίας. Οι πράξεις αυτές είναι οι εξής:</a:t>
            </a:r>
          </a:p>
          <a:p>
            <a:r>
              <a:rPr lang="el-GR" sz="2000" dirty="0">
                <a:latin typeface="Bahnschrift SemiBold" panose="020B0502040204020203" pitchFamily="34" charset="0"/>
              </a:rPr>
              <a:t>Πράξη </a:t>
            </a:r>
            <a:r>
              <a:rPr lang="en-US" sz="2000" dirty="0">
                <a:latin typeface="Bahnschrift SemiBold" panose="020B0502040204020203" pitchFamily="34" charset="0"/>
              </a:rPr>
              <a:t>sharp </a:t>
            </a:r>
            <a:r>
              <a:rPr lang="el-GR" sz="2000" dirty="0">
                <a:latin typeface="Bahnschrift SemiBold" panose="020B0502040204020203" pitchFamily="34" charset="0"/>
              </a:rPr>
              <a:t>μεταξύ κύβου και συνάρτησης κύβων.</a:t>
            </a:r>
          </a:p>
          <a:p>
            <a:r>
              <a:rPr lang="el-GR" sz="2000" dirty="0">
                <a:latin typeface="Bahnschrift SemiBold" panose="020B0502040204020203" pitchFamily="34" charset="0"/>
              </a:rPr>
              <a:t>Πράξη </a:t>
            </a:r>
            <a:r>
              <a:rPr lang="en-US" sz="2000" dirty="0">
                <a:latin typeface="Bahnschrift SemiBold" panose="020B0502040204020203" pitchFamily="34" charset="0"/>
              </a:rPr>
              <a:t>OFF </a:t>
            </a:r>
            <a:r>
              <a:rPr lang="el-GR" sz="2000" dirty="0">
                <a:latin typeface="Bahnschrift SemiBold" panose="020B0502040204020203" pitchFamily="34" charset="0"/>
              </a:rPr>
              <a:t>μιας συνάρτησης, αποτέλεσμα της οποίας είναι ένα σύνολο κύβων στο οποίο η  συνάρτηση είναι 0.</a:t>
            </a:r>
          </a:p>
          <a:p>
            <a:endParaRPr lang="el-GR" sz="2000" dirty="0">
              <a:latin typeface="Bahnschrift SemiBold" panose="020B0502040204020203" pitchFamily="34" charset="0"/>
            </a:endParaRPr>
          </a:p>
          <a:p>
            <a:pPr marL="457200" lvl="1" indent="0">
              <a:buNone/>
            </a:pPr>
            <a:endParaRPr lang="el-GR" sz="1600" dirty="0">
              <a:latin typeface="Bahnschrift SemiBold" panose="020B0502040204020203" pitchFamily="34" charset="0"/>
            </a:endParaRPr>
          </a:p>
          <a:p>
            <a:endParaRPr lang="el-GR" sz="2000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0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E757-5125-49D8-A202-AA3F0BD5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075227" cy="1036111"/>
          </a:xfrm>
        </p:spPr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ΑΛΛΑΓΕΣ και </a:t>
            </a:r>
            <a:r>
              <a:rPr lang="el-GR" dirty="0" err="1">
                <a:latin typeface="Bahnschrift SemiBold" panose="020B0502040204020203" pitchFamily="34" charset="0"/>
              </a:rPr>
              <a:t>ενημερΩσεις</a:t>
            </a:r>
            <a:r>
              <a:rPr lang="el-GR" dirty="0">
                <a:latin typeface="Bahnschrift SemiBold" panose="020B0502040204020203" pitchFamily="34" charset="0"/>
              </a:rPr>
              <a:t> π</a:t>
            </a:r>
            <a:r>
              <a:rPr lang="en-US" dirty="0">
                <a:latin typeface="Bahnschrift SemiBold" panose="020B0502040204020203" pitchFamily="34" charset="0"/>
              </a:rPr>
              <a:t>A</a:t>
            </a:r>
            <a:r>
              <a:rPr lang="el-GR" dirty="0" err="1">
                <a:latin typeface="Bahnschrift SemiBold" panose="020B0502040204020203" pitchFamily="34" charset="0"/>
              </a:rPr>
              <a:t>νΩ</a:t>
            </a:r>
            <a:r>
              <a:rPr lang="el-GR" dirty="0">
                <a:latin typeface="Bahnschrift SemiBold" panose="020B0502040204020203" pitchFamily="34" charset="0"/>
              </a:rPr>
              <a:t> στο </a:t>
            </a:r>
            <a:r>
              <a:rPr lang="en-US" dirty="0">
                <a:latin typeface="Bahnschrift SemiBold" panose="020B0502040204020203" pitchFamily="34" charset="0"/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078B-355E-4D2F-BAE2-7A3B2D8E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54629"/>
            <a:ext cx="6065521" cy="49203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Make file </a:t>
            </a:r>
            <a:r>
              <a:rPr lang="el-GR" sz="2000" dirty="0">
                <a:latin typeface="Bahnschrift SemiBold" panose="020B0502040204020203" pitchFamily="34" charset="0"/>
              </a:rPr>
              <a:t>και διαίρεση κώδικα σε περισσότερα αρχεία. Προστέθηκαν τα απαραίτητα </a:t>
            </a:r>
            <a:r>
              <a:rPr lang="en-US" sz="2000" dirty="0">
                <a:latin typeface="Bahnschrift SemiBold" panose="020B0502040204020203" pitchFamily="34" charset="0"/>
              </a:rPr>
              <a:t>headers </a:t>
            </a:r>
            <a:r>
              <a:rPr lang="el-GR" sz="2000" dirty="0">
                <a:latin typeface="Bahnschrift SemiBold" panose="020B0502040204020203" pitchFamily="34" charset="0"/>
              </a:rPr>
              <a:t>με τις δηλώσεις συναρτήσεων και μεταβλητών.</a:t>
            </a:r>
          </a:p>
          <a:p>
            <a:r>
              <a:rPr lang="el-GR" sz="2000" dirty="0">
                <a:latin typeface="Bahnschrift SemiBold" panose="020B0502040204020203" pitchFamily="34" charset="0"/>
              </a:rPr>
              <a:t>Βελτιστοποίηση της εικόνας του </a:t>
            </a:r>
            <a:r>
              <a:rPr lang="en-US" sz="2000" dirty="0">
                <a:latin typeface="Bahnschrift SemiBold" panose="020B0502040204020203" pitchFamily="34" charset="0"/>
              </a:rPr>
              <a:t>shell </a:t>
            </a:r>
            <a:r>
              <a:rPr lang="el-GR" sz="2000" dirty="0">
                <a:latin typeface="Bahnschrift SemiBold" panose="020B0502040204020203" pitchFamily="34" charset="0"/>
              </a:rPr>
              <a:t>της εφαρμογής με τη προσθήκη κατάλληλου κειμένου.</a:t>
            </a:r>
            <a:endParaRPr lang="en-US" sz="20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5D197-0FBB-44E7-AD07-C11F34BD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1" y="1654629"/>
            <a:ext cx="4667048" cy="3866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1B4C7F-C652-4C79-A212-AAB5552C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14" y="3923002"/>
            <a:ext cx="3657251" cy="2316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015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F8FA-BCAD-4326-80F5-D773E2C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ΔΗΜΙΟΥΡΓΙΑ ΣΥΝΑΡΤΗΣΕΩΝ ΚΑΙ ΕΝΣΩΜΑΤΩΣΗ τους στο </a:t>
            </a:r>
            <a:r>
              <a:rPr lang="en-US" dirty="0">
                <a:latin typeface="Bahnschrift SemiBold" panose="020B0502040204020203" pitchFamily="34" charset="0"/>
              </a:rPr>
              <a:t>tcl shell</a:t>
            </a:r>
            <a:r>
              <a:rPr lang="el-GR" dirty="0">
                <a:latin typeface="Bahnschrift SemiBold" panose="020B0502040204020203" pitchFamily="34" charset="0"/>
              </a:rPr>
              <a:t> (1/2)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FD24-5D12-448B-9829-03FFB805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Όπως με τις εντολές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ls </a:t>
            </a:r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less </a:t>
            </a:r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της πρώτης εργασίας, πανομοιότυπα προστίθενται οι κώδικες των συναρτήσεων στο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 Shell:</a:t>
            </a:r>
          </a:p>
          <a:p>
            <a:pPr lvl="1">
              <a:tabLst>
                <a:tab pos="1660525" algn="l"/>
              </a:tabLst>
            </a:pPr>
            <a:r>
              <a:rPr lang="el-GR" dirty="0">
                <a:latin typeface="Bahnschrift SemiBold" panose="020B0502040204020203" pitchFamily="34" charset="0"/>
              </a:rPr>
              <a:t>Στην συνάρτηση </a:t>
            </a:r>
            <a:r>
              <a:rPr lang="en-US" dirty="0">
                <a:latin typeface="Bahnschrift SemiBold" panose="020B0502040204020203" pitchFamily="34" charset="0"/>
              </a:rPr>
              <a:t>ExtendTcl </a:t>
            </a:r>
            <a:r>
              <a:rPr lang="el-GR" dirty="0">
                <a:latin typeface="Bahnschrift SemiBold" panose="020B0502040204020203" pitchFamily="34" charset="0"/>
              </a:rPr>
              <a:t>καλείται η εντολή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Tcl_CreateObjCommand </a:t>
            </a:r>
            <a:r>
              <a:rPr lang="el-GR" dirty="0">
                <a:latin typeface="Bahnschrift SemiBold" panose="020B0502040204020203" pitchFamily="34" charset="0"/>
              </a:rPr>
              <a:t>για όλες τις υλοποιημένες πράξεις κύβων.</a:t>
            </a:r>
          </a:p>
          <a:p>
            <a:pPr lvl="1">
              <a:tabLst>
                <a:tab pos="1660525" algn="l"/>
              </a:tabLst>
            </a:pPr>
            <a:r>
              <a:rPr lang="el-GR" dirty="0">
                <a:latin typeface="Bahnschrift SemiBold" panose="020B0502040204020203" pitchFamily="34" charset="0"/>
              </a:rPr>
              <a:t>Στον πίνακα με τα </a:t>
            </a:r>
            <a:r>
              <a:rPr lang="en-US" dirty="0">
                <a:latin typeface="Bahnschrift SemiBold" panose="020B0502040204020203" pitchFamily="34" charset="0"/>
              </a:rPr>
              <a:t>strings </a:t>
            </a:r>
            <a:r>
              <a:rPr lang="el-GR" dirty="0">
                <a:latin typeface="Bahnschrift SemiBold" panose="020B0502040204020203" pitchFamily="34" charset="0"/>
              </a:rPr>
              <a:t>των εντολών που προορίζονται για το </a:t>
            </a:r>
            <a:r>
              <a:rPr lang="en-US" dirty="0">
                <a:latin typeface="Bahnschrift SemiBold" panose="020B0502040204020203" pitchFamily="34" charset="0"/>
              </a:rPr>
              <a:t>tab completer </a:t>
            </a:r>
            <a:r>
              <a:rPr lang="el-GR" dirty="0">
                <a:latin typeface="Bahnschrift SemiBold" panose="020B0502040204020203" pitchFamily="34" charset="0"/>
              </a:rPr>
              <a:t>του </a:t>
            </a:r>
            <a:r>
              <a:rPr lang="en-US" dirty="0">
                <a:latin typeface="Bahnschrift SemiBold" panose="020B0502040204020203" pitchFamily="34" charset="0"/>
              </a:rPr>
              <a:t>Shell</a:t>
            </a:r>
            <a:r>
              <a:rPr lang="el-GR" dirty="0">
                <a:latin typeface="Bahnschrift SemiBold" panose="020B0502040204020203" pitchFamily="34" charset="0"/>
              </a:rPr>
              <a:t>, προστίθενται και τα </a:t>
            </a:r>
            <a:r>
              <a:rPr lang="en-US" dirty="0">
                <a:latin typeface="Bahnschrift SemiBold" panose="020B0502040204020203" pitchFamily="34" charset="0"/>
              </a:rPr>
              <a:t>strings </a:t>
            </a:r>
            <a:r>
              <a:rPr lang="el-GR" dirty="0">
                <a:latin typeface="Bahnschrift SemiBold" panose="020B0502040204020203" pitchFamily="34" charset="0"/>
              </a:rPr>
              <a:t>των νέων πράξεων που αφορούν τις πράξεις κύβων.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F8FA-BCAD-4326-80F5-D773E2C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ΔΗΜΙΟΥΡΓΙΑ ΣΥΝΑΡΤΗΣΕΩΝ ΚΑΙ ΕΝΣΩΜΑΤΩΣΗ τους στο </a:t>
            </a:r>
            <a:r>
              <a:rPr lang="en-US" dirty="0">
                <a:latin typeface="Bahnschrift SemiBold" panose="020B0502040204020203" pitchFamily="34" charset="0"/>
              </a:rPr>
              <a:t>tcl shell</a:t>
            </a:r>
            <a:r>
              <a:rPr lang="el-GR" dirty="0">
                <a:latin typeface="Bahnschrift SemiBold" panose="020B0502040204020203" pitchFamily="34" charset="0"/>
              </a:rPr>
              <a:t> (2/2)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43B953-390B-49BC-ABAC-92C383FF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252" y="2097088"/>
            <a:ext cx="3963987" cy="4141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F55704-276D-410D-A6A6-40590BB19EC2}"/>
              </a:ext>
            </a:extLst>
          </p:cNvPr>
          <p:cNvSpPr txBox="1"/>
          <p:nvPr/>
        </p:nvSpPr>
        <p:spPr>
          <a:xfrm>
            <a:off x="5684520" y="2301240"/>
            <a:ext cx="483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Οι εντολές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Tcl_CreateObjCommand </a:t>
            </a:r>
            <a:r>
              <a:rPr lang="el-GR" dirty="0">
                <a:latin typeface="Bahnschrift SemiBold" panose="020B0502040204020203" pitchFamily="34" charset="0"/>
              </a:rPr>
              <a:t>για κάθε καινούρια εντολή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που ενσωματώνεται.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Έλεγχος για σφάλμα στη δημιουργία κάθε εντολής.</a:t>
            </a:r>
          </a:p>
        </p:txBody>
      </p:sp>
    </p:spTree>
    <p:extLst>
      <p:ext uri="{BB962C8B-B14F-4D97-AF65-F5344CB8AC3E}">
        <p14:creationId xmlns:p14="http://schemas.microsoft.com/office/powerpoint/2010/main" val="22864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174-FE9E-4B0B-B20E-9B8F0E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ΕΛΕΓΧΟΣ ΤΩΝ ΚΥΒΩΝ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ΩΣ </a:t>
            </a:r>
            <a:r>
              <a:rPr lang="en-US" dirty="0">
                <a:latin typeface="Bahnschrift SemiBold" panose="020B0502040204020203" pitchFamily="34" charset="0"/>
              </a:rPr>
              <a:t>ARGUMENTS </a:t>
            </a:r>
            <a:r>
              <a:rPr lang="el-GR" dirty="0">
                <a:latin typeface="Bahnschrift SemiBold" panose="020B0502040204020203" pitchFamily="34" charset="0"/>
              </a:rPr>
              <a:t>ΔΙΠΛΑ ΣΤΗΝ ΚΑΘΕ ΕΝΤΟΛΗ (1/4)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FDE3-7868-43B1-B274-5AACAC8F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Για την είσοδο των κύβων ως </a:t>
            </a:r>
            <a:r>
              <a:rPr lang="en-US" dirty="0">
                <a:solidFill>
                  <a:schemeClr val="bg2"/>
                </a:solidFill>
                <a:latin typeface="Bahnschrift SemiBold" panose="020B0502040204020203" pitchFamily="34" charset="0"/>
              </a:rPr>
              <a:t>arguments </a:t>
            </a:r>
            <a:r>
              <a:rPr lang="el-GR" dirty="0">
                <a:solidFill>
                  <a:schemeClr val="bg2"/>
                </a:solidFill>
                <a:latin typeface="Bahnschrift SemiBold" panose="020B0502040204020203" pitchFamily="34" charset="0"/>
              </a:rPr>
              <a:t>στις εντολές πρέπει να τηρούνται οι ακόλουθες προϋποθέσεις:</a:t>
            </a:r>
            <a:endParaRPr lang="en-US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  <a:p>
            <a:pPr lvl="1"/>
            <a:r>
              <a:rPr lang="el-GR" dirty="0">
                <a:latin typeface="Bahnschrift SemiBold" panose="020B0502040204020203" pitchFamily="34" charset="0"/>
              </a:rPr>
              <a:t>Ο αριθμός των </a:t>
            </a:r>
            <a:r>
              <a:rPr lang="en-US" dirty="0">
                <a:latin typeface="Bahnschrift SemiBold" panose="020B0502040204020203" pitchFamily="34" charset="0"/>
              </a:rPr>
              <a:t>arguments </a:t>
            </a:r>
            <a:r>
              <a:rPr lang="el-GR" dirty="0">
                <a:latin typeface="Bahnschrift SemiBold" panose="020B0502040204020203" pitchFamily="34" charset="0"/>
              </a:rPr>
              <a:t>πρέπει να είναι ακριβώς 2. Για όλες τις πράξεις πλην της </a:t>
            </a:r>
            <a:r>
              <a:rPr lang="en-US" dirty="0">
                <a:latin typeface="Bahnschrift SemiBold" panose="020B0502040204020203" pitchFamily="34" charset="0"/>
              </a:rPr>
              <a:t>sharp (</a:t>
            </a:r>
            <a:r>
              <a:rPr lang="el-GR" dirty="0">
                <a:latin typeface="Bahnschrift SemiBold" panose="020B0502040204020203" pitchFamily="34" charset="0"/>
              </a:rPr>
              <a:t>κύβου και συνάρτησης</a:t>
            </a:r>
            <a:r>
              <a:rPr lang="en-US" dirty="0">
                <a:latin typeface="Bahnschrift SemiBold" panose="020B0502040204020203" pitchFamily="34" charset="0"/>
              </a:rPr>
              <a:t>) </a:t>
            </a:r>
            <a:r>
              <a:rPr lang="el-GR" dirty="0">
                <a:latin typeface="Bahnschrift SemiBold" panose="020B0502040204020203" pitchFamily="34" charset="0"/>
              </a:rPr>
              <a:t>και της </a:t>
            </a:r>
            <a:r>
              <a:rPr lang="en-US" dirty="0">
                <a:latin typeface="Bahnschrift SemiBold" panose="020B0502040204020203" pitchFamily="34" charset="0"/>
              </a:rPr>
              <a:t>off</a:t>
            </a:r>
            <a:r>
              <a:rPr lang="el-GR" dirty="0">
                <a:latin typeface="Bahnschrift SemiBold" panose="020B0502040204020203" pitchFamily="34" charset="0"/>
              </a:rPr>
              <a:t> οι πράξεις αφορούν 2 κύβους.</a:t>
            </a:r>
          </a:p>
          <a:p>
            <a:pPr lvl="1"/>
            <a:endParaRPr lang="en-US" dirty="0">
              <a:latin typeface="Bahnschrift SemiBold" panose="020B0502040204020203" pitchFamily="34" charset="0"/>
            </a:endParaRPr>
          </a:p>
          <a:p>
            <a:pPr lvl="1"/>
            <a:endParaRPr lang="el-GR" dirty="0">
              <a:solidFill>
                <a:schemeClr val="bg2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B6C37-1D1A-42D3-A482-948FA07A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23" y="4400551"/>
            <a:ext cx="6429375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57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174-FE9E-4B0B-B20E-9B8F0E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ΕΛΕΓΧΟΣ ΤΩΝ ΚΥΒΩΝ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ΩΣ </a:t>
            </a:r>
            <a:r>
              <a:rPr lang="en-US" dirty="0">
                <a:latin typeface="Bahnschrift SemiBold" panose="020B0502040204020203" pitchFamily="34" charset="0"/>
              </a:rPr>
              <a:t>ARGUMENTS </a:t>
            </a:r>
            <a:r>
              <a:rPr lang="el-GR" dirty="0">
                <a:latin typeface="Bahnschrift SemiBold" panose="020B0502040204020203" pitchFamily="34" charset="0"/>
              </a:rPr>
              <a:t>ΔΙΠΛΑ ΣΤΗΝ ΚΑΘΕ ΕΝΤΟΛΗ (2/4)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080FA-389E-48F5-9DFA-F1CCFB49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80" y="2113915"/>
            <a:ext cx="4631420" cy="3633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DF3B0-9709-4422-AD23-363430BE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60" y="2097088"/>
            <a:ext cx="5958560" cy="1833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D99D8-4599-4017-9DCE-F9CF312C640D}"/>
              </a:ext>
            </a:extLst>
          </p:cNvPr>
          <p:cNvSpPr txBox="1"/>
          <p:nvPr/>
        </p:nvSpPr>
        <p:spPr>
          <a:xfrm>
            <a:off x="6094412" y="4648200"/>
            <a:ext cx="451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Τα </a:t>
            </a:r>
            <a:r>
              <a:rPr lang="en-US" dirty="0">
                <a:latin typeface="Bahnschrift SemiBold" panose="020B0502040204020203" pitchFamily="34" charset="0"/>
              </a:rPr>
              <a:t>arguments – </a:t>
            </a:r>
            <a:r>
              <a:rPr lang="el-GR" dirty="0">
                <a:latin typeface="Bahnschrift SemiBold" panose="020B0502040204020203" pitchFamily="34" charset="0"/>
              </a:rPr>
              <a:t>κύβοι γίνονται δεκτά μόνο σε κυβική κωδικοποίηση.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3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F174-FE9E-4B0B-B20E-9B8F0E9A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Bahnschrift SemiBold" panose="020B0502040204020203" pitchFamily="34" charset="0"/>
              </a:rPr>
              <a:t>ΕΛΕΓΧΟΣ ΤΩΝ ΚΥΒΩΝ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l-GR" dirty="0">
                <a:latin typeface="Bahnschrift SemiBold" panose="020B0502040204020203" pitchFamily="34" charset="0"/>
              </a:rPr>
              <a:t>ΩΣ </a:t>
            </a:r>
            <a:r>
              <a:rPr lang="en-US" dirty="0">
                <a:latin typeface="Bahnschrift SemiBold" panose="020B0502040204020203" pitchFamily="34" charset="0"/>
              </a:rPr>
              <a:t>ARGUMENTS </a:t>
            </a:r>
            <a:r>
              <a:rPr lang="el-GR" dirty="0">
                <a:latin typeface="Bahnschrift SemiBold" panose="020B0502040204020203" pitchFamily="34" charset="0"/>
              </a:rPr>
              <a:t>ΔΙΠΛΑ ΣΤΗΝ ΚΑΘΕ ΕΝΤΟΛΗ (3/4) 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D99D8-4599-4017-9DCE-F9CF312C640D}"/>
              </a:ext>
            </a:extLst>
          </p:cNvPr>
          <p:cNvSpPr txBox="1"/>
          <p:nvPr/>
        </p:nvSpPr>
        <p:spPr>
          <a:xfrm>
            <a:off x="6978332" y="2782669"/>
            <a:ext cx="451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Bahnschrift SemiBold" panose="020B0502040204020203" pitchFamily="34" charset="0"/>
              </a:rPr>
              <a:t>Δεν επιτρέπονται άκυροι κύβοι. Συγκεκριμένα κύβοι  με  ‘00’  μέσα στη κωδικοποίηση θέσης απορρίπτονται  και η πράξη ακυρώνεται.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F23D0-BF55-4C86-AC31-79D08D50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78392"/>
            <a:ext cx="5524500" cy="3228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287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</TotalTime>
  <Words>1007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Bahnschrift SemiBold</vt:lpstr>
      <vt:lpstr>Trebuchet MS</vt:lpstr>
      <vt:lpstr>Tw Cen MT</vt:lpstr>
      <vt:lpstr>Wingdings</vt:lpstr>
      <vt:lpstr>Circuit</vt:lpstr>
      <vt:lpstr>&lt;ΑΛΓΟΡΙΡΘΜΟΙ CAD&gt;</vt:lpstr>
      <vt:lpstr>ΣΤΟΧΟΙ ΤΗΣ ΔΕΥΤΕΡΗΣ ΕΡΓΑΣΙΑΣ (1/2)</vt:lpstr>
      <vt:lpstr>ΣΤΟΧΟΙ ΤΗΣ ΔΕΥΤΕΡΗΣ ΕΡΓΑΣΙΑΣ (2/2)</vt:lpstr>
      <vt:lpstr>ΑΛΛΑΓΕΣ και ενημερΩσεις πAνΩ στο project</vt:lpstr>
      <vt:lpstr>ΔΗΜΙΟΥΡΓΙΑ ΣΥΝΑΡΤΗΣΕΩΝ ΚΑΙ ΕΝΣΩΜΑΤΩΣΗ τους στο tcl shell (1/2)</vt:lpstr>
      <vt:lpstr>ΔΗΜΙΟΥΡΓΙΑ ΣΥΝΑΡΤΗΣΕΩΝ ΚΑΙ ΕΝΣΩΜΑΤΩΣΗ τους στο tcl shell (2/2)</vt:lpstr>
      <vt:lpstr>ΕΛΕΓΧΟΣ ΤΩΝ ΚΥΒΩΝ ΩΣ ARGUMENTS ΔΙΠΛΑ ΣΤΗΝ ΚΑΘΕ ΕΝΤΟΛΗ (1/4) </vt:lpstr>
      <vt:lpstr>ΕΛΕΓΧΟΣ ΤΩΝ ΚΥΒΩΝ ΩΣ ARGUMENTS ΔΙΠΛΑ ΣΤΗΝ ΚΑΘΕ ΕΝΤΟΛΗ (2/4) </vt:lpstr>
      <vt:lpstr>ΕΛΕΓΧΟΣ ΤΩΝ ΚΥΒΩΝ ΩΣ ARGUMENTS ΔΙΠΛΑ ΣΤΗΝ ΚΑΘΕ ΕΝΤΟΛΗ (3/4) </vt:lpstr>
      <vt:lpstr>ΕΛΕΓΧΟΣ ΤΩΝ ΚΥΒΩΝ ΩΣ ARGUMENTS ΔΙΠΛΑ ΣΤΗΝ ΚΑΘΕ ΕΝΤΟΛΗ (4/4) </vt:lpstr>
      <vt:lpstr>ΠΡΑΞΗ ΤΟΜΗΣ 2 ΚΥΒΩΝ</vt:lpstr>
      <vt:lpstr>ΠΡΑΞΗ SUPERCUBE 2 ΚΥΒΩΝ</vt:lpstr>
      <vt:lpstr>ΠΡΑΞΗ ΑΠΟΣΤΑΣΗΣ 2 ΚΥΒΩΝ</vt:lpstr>
      <vt:lpstr>ΠΡΑΞΗ καλυψης μεταξυ 2 ΚΥΒΩΝ</vt:lpstr>
      <vt:lpstr>ΠΡΑΞΗ sharp μεταξυ 2 ΚΥΒΩΝ (1/2)</vt:lpstr>
      <vt:lpstr>ΠΡΑΞΗ sharp μεταξυ 2 ΚΥΒΩΝ (2/2)</vt:lpstr>
      <vt:lpstr>ΠΡΑΞΗ SHARP ΚΥΒΟΥ με συναρτηση (1/5)</vt:lpstr>
      <vt:lpstr>ΠΡΑΞΗ SHARP ΚΥΒΟΥ με συναρτηση (2/5)</vt:lpstr>
      <vt:lpstr>ΠΡΑΞΗ SHARP ΚΥΒΟΥ με συναρτηση (3/5)</vt:lpstr>
      <vt:lpstr>ΠΡΑΞΗ SHARP ΚΥΒΟΥ με συναρτηση (4/5)</vt:lpstr>
      <vt:lpstr>ΠΡΑΞΗ SHARP ΚΥΒΟΥ με συναρτηση (5/5)</vt:lpstr>
      <vt:lpstr>ΠΡΑΞΗ OFF  ΔΟΣΜΕΝΗΣ ΣΥΝΑΡΤΗΣΗΣ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&lt;ΑΛΓΟΡΙΡΘΜΟΙ CAD&gt;</dc:title>
  <dc:creator>Παναγιώτης Αναστασιάδης</dc:creator>
  <cp:lastModifiedBy>Παναγιώτης Αναστασιάδης</cp:lastModifiedBy>
  <cp:revision>45</cp:revision>
  <dcterms:created xsi:type="dcterms:W3CDTF">2018-11-08T21:06:43Z</dcterms:created>
  <dcterms:modified xsi:type="dcterms:W3CDTF">2018-11-11T23:38:26Z</dcterms:modified>
</cp:coreProperties>
</file>