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7999-E3CC-46DA-8288-5D12B8F8CE70}" type="datetimeFigureOut">
              <a:rPr lang="en-US" smtClean="0"/>
              <a:t>29-Nov-18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CA123-D446-4F57-9537-1C33FD43B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88D9-A2C4-40D8-8EB3-F3F79BE6C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Bahnschrift" panose="020B0502040204020203" pitchFamily="34" charset="0"/>
              </a:rPr>
              <a:t>ΑΛΓΟΡΙΘΜΟΙ </a:t>
            </a:r>
            <a:r>
              <a:rPr lang="en-US" sz="4400" dirty="0">
                <a:latin typeface="Bahnschrift" panose="020B0502040204020203" pitchFamily="34" charset="0"/>
              </a:rPr>
              <a:t>CAD (</a:t>
            </a:r>
            <a:r>
              <a:rPr lang="el-GR" sz="4400" dirty="0">
                <a:latin typeface="Bahnschrift" panose="020B0502040204020203" pitchFamily="34" charset="0"/>
              </a:rPr>
              <a:t>ΗΥ</a:t>
            </a:r>
            <a:r>
              <a:rPr lang="en-US" sz="4400" dirty="0">
                <a:latin typeface="Bahnschrift" panose="020B0502040204020203" pitchFamily="34" charset="0"/>
              </a:rPr>
              <a:t>437)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1199-BFFF-4B55-B40B-75497E923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latin typeface="Bahnschrift" panose="020B0502040204020203" pitchFamily="34" charset="0"/>
              </a:rPr>
              <a:t>ΕΡΓΑΣΙΑ 3</a:t>
            </a:r>
            <a:r>
              <a:rPr lang="el-GR" sz="1800" baseline="30000" dirty="0">
                <a:latin typeface="Bahnschrift" panose="020B0502040204020203" pitchFamily="34" charset="0"/>
              </a:rPr>
              <a:t>Η</a:t>
            </a:r>
            <a:r>
              <a:rPr lang="el-GR" sz="1800" dirty="0">
                <a:latin typeface="Bahnschrift" panose="020B0502040204020203" pitchFamily="34" charset="0"/>
              </a:rPr>
              <a:t> : ΣΤΑΤΙΚΗ ΧΡΟΝΙΚΗ ΑΝΑΛΥΣΗ</a:t>
            </a:r>
            <a:r>
              <a:rPr lang="en-US" sz="1800" dirty="0">
                <a:latin typeface="Bahnschrift" panose="020B0502040204020203" pitchFamily="34" charset="0"/>
              </a:rPr>
              <a:t> 							</a:t>
            </a:r>
            <a:r>
              <a:rPr lang="el-GR" sz="1800" dirty="0">
                <a:latin typeface="Bahnschrift" panose="020B0502040204020203" pitchFamily="34" charset="0"/>
              </a:rPr>
              <a:t>ΠΑΝΑΓΙΩΤΗΣ ΑΝΑΣΤΑΣΙΑΔΗΣ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l-GR" sz="1800" dirty="0">
                <a:latin typeface="Bahnschrift" panose="020B0502040204020203" pitchFamily="34" charset="0"/>
              </a:rPr>
              <a:t>2134 </a:t>
            </a:r>
          </a:p>
          <a:p>
            <a:endParaRPr lang="el-GR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9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4" y="786383"/>
            <a:ext cx="11311129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GRAPH_CRITICAL_PATH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23EE-908E-4C84-939D-85904F6A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2054987"/>
            <a:ext cx="5769865" cy="43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520B1-3BC0-4086-B654-C0BE7F886074}"/>
              </a:ext>
            </a:extLst>
          </p:cNvPr>
          <p:cNvSpPr txBox="1">
            <a:spLocks/>
          </p:cNvSpPr>
          <p:nvPr/>
        </p:nvSpPr>
        <p:spPr>
          <a:xfrm>
            <a:off x="6471665" y="2054986"/>
            <a:ext cx="5287517" cy="439785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Έλεγχος των </a:t>
            </a:r>
            <a:r>
              <a:rPr lang="en-US" dirty="0">
                <a:latin typeface="Bahnschrift" panose="020B0502040204020203" pitchFamily="34" charset="0"/>
              </a:rPr>
              <a:t>arguments </a:t>
            </a:r>
            <a:r>
              <a:rPr lang="el-GR" dirty="0">
                <a:latin typeface="Bahnschrift" panose="020B0502040204020203" pitchFamily="34" charset="0"/>
              </a:rPr>
              <a:t>που δίνονται μαζί με το όνομα της εντολής.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Η εντολή μπορεί να εκτελεστεί χωρίς κάποιο άλλο </a:t>
            </a:r>
            <a:r>
              <a:rPr lang="en-US" dirty="0">
                <a:latin typeface="Bahnschrift" panose="020B0502040204020203" pitchFamily="34" charset="0"/>
              </a:rPr>
              <a:t>argument </a:t>
            </a:r>
            <a:r>
              <a:rPr lang="el-GR" dirty="0">
                <a:latin typeface="Bahnschrift" panose="020B0502040204020203" pitchFamily="34" charset="0"/>
              </a:rPr>
              <a:t>και να τυπώσει το μέγεθος του κρίσιμου μονοπατιού και τον αριθμό των κόμβων που το αποτελούν.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Με την επιλογή </a:t>
            </a:r>
            <a:r>
              <a:rPr lang="en-US" dirty="0">
                <a:latin typeface="Bahnschrift" panose="020B0502040204020203" pitchFamily="34" charset="0"/>
              </a:rPr>
              <a:t>“-RAT” </a:t>
            </a:r>
            <a:r>
              <a:rPr lang="el-GR" dirty="0">
                <a:latin typeface="Bahnschrift" panose="020B0502040204020203" pitchFamily="34" charset="0"/>
              </a:rPr>
              <a:t>(</a:t>
            </a:r>
            <a:r>
              <a:rPr lang="en-US" dirty="0">
                <a:latin typeface="Bahnschrift" panose="020B0502040204020203" pitchFamily="34" charset="0"/>
              </a:rPr>
              <a:t>Required Arrival Time</a:t>
            </a:r>
            <a:r>
              <a:rPr lang="el-GR" dirty="0">
                <a:latin typeface="Bahnschrift" panose="020B0502040204020203" pitchFamily="34" charset="0"/>
              </a:rPr>
              <a:t>)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και δίπλα τον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επιθυμητό χρόνο, η εντολή τυπώνει τα παραπάνω μαζί με το σχετικό </a:t>
            </a:r>
            <a:r>
              <a:rPr lang="en-US" dirty="0">
                <a:latin typeface="Bahnschrift" panose="020B0502040204020203" pitchFamily="34" charset="0"/>
              </a:rPr>
              <a:t>slack </a:t>
            </a:r>
            <a:r>
              <a:rPr lang="el-GR" dirty="0">
                <a:latin typeface="Bahnschrift" panose="020B0502040204020203" pitchFamily="34" charset="0"/>
              </a:rPr>
              <a:t>για κάθε κόμβο. </a:t>
            </a:r>
          </a:p>
        </p:txBody>
      </p:sp>
    </p:spTree>
    <p:extLst>
      <p:ext uri="{BB962C8B-B14F-4D97-AF65-F5344CB8AC3E}">
        <p14:creationId xmlns:p14="http://schemas.microsoft.com/office/powerpoint/2010/main" val="211061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4" y="786383"/>
            <a:ext cx="7479793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GRAPH_CRITICAL_PATH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9132F-ED13-4ABE-864C-F3519793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88" y="786383"/>
            <a:ext cx="3649958" cy="1014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E4DEE-C141-42DE-BC53-471F4C43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0" y="2431273"/>
            <a:ext cx="5600206" cy="3457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E7FD0-D3EA-4FF2-BAFE-F3F37307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94" y="2431273"/>
            <a:ext cx="5683377" cy="3457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225A64-E716-4C84-B56C-7AF03351A74B}"/>
              </a:ext>
            </a:extLst>
          </p:cNvPr>
          <p:cNvSpPr txBox="1">
            <a:spLocks/>
          </p:cNvSpPr>
          <p:nvPr/>
        </p:nvSpPr>
        <p:spPr>
          <a:xfrm>
            <a:off x="376030" y="6156325"/>
            <a:ext cx="5600206" cy="44759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Αρχικοποίηση λίστας </a:t>
            </a:r>
            <a:r>
              <a:rPr lang="en-US" sz="1050" dirty="0">
                <a:latin typeface="Bahnschrift" panose="020B0502040204020203" pitchFamily="34" charset="0"/>
              </a:rPr>
              <a:t>fan – in </a:t>
            </a:r>
            <a:r>
              <a:rPr lang="el-GR" sz="1050" dirty="0">
                <a:latin typeface="Bahnschrift" panose="020B0502040204020203" pitchFamily="34" charset="0"/>
              </a:rPr>
              <a:t>που περιέχει το </a:t>
            </a:r>
            <a:r>
              <a:rPr lang="en-US" sz="1050" dirty="0">
                <a:latin typeface="Bahnschrift" panose="020B0502040204020203" pitchFamily="34" charset="0"/>
              </a:rPr>
              <a:t>fan-in </a:t>
            </a:r>
            <a:r>
              <a:rPr lang="el-GR" sz="1050" dirty="0">
                <a:latin typeface="Bahnschrift" panose="020B0502040204020203" pitchFamily="34" charset="0"/>
              </a:rPr>
              <a:t>από κόμβους για κάθε κόμβους.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Αρχικοποίηση πίνακα με τον αριθμό των </a:t>
            </a:r>
            <a:r>
              <a:rPr lang="en-US" sz="1050" dirty="0">
                <a:latin typeface="Bahnschrift" panose="020B0502040204020203" pitchFamily="34" charset="0"/>
              </a:rPr>
              <a:t>fan-in</a:t>
            </a:r>
            <a:r>
              <a:rPr lang="el-GR" sz="1050" dirty="0">
                <a:latin typeface="Bahnschrift" panose="020B0502040204020203" pitchFamily="34" charset="0"/>
              </a:rPr>
              <a:t> στοιχείων</a:t>
            </a:r>
            <a:r>
              <a:rPr lang="en-US" sz="1050" dirty="0">
                <a:latin typeface="Bahnschrift" panose="020B0502040204020203" pitchFamily="34" charset="0"/>
              </a:rPr>
              <a:t> </a:t>
            </a:r>
            <a:r>
              <a:rPr lang="el-GR" sz="1050" dirty="0">
                <a:latin typeface="Bahnschrift" panose="020B0502040204020203" pitchFamily="34" charset="0"/>
              </a:rPr>
              <a:t>για κάθε κόμβο.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5E76B-0FBB-4400-9112-042C546D3360}"/>
              </a:ext>
            </a:extLst>
          </p:cNvPr>
          <p:cNvSpPr txBox="1">
            <a:spLocks/>
          </p:cNvSpPr>
          <p:nvPr/>
        </p:nvSpPr>
        <p:spPr>
          <a:xfrm>
            <a:off x="6096000" y="6155130"/>
            <a:ext cx="5600206" cy="51004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Αρχικοποίηση ουράς με τους κόμβους-ρίζες του γράφου,  όσους δηλαδή έχουν 0  στο πίνακα </a:t>
            </a:r>
            <a:r>
              <a:rPr lang="en-US" sz="1050" dirty="0" err="1">
                <a:latin typeface="Bahnschrift" panose="020B0502040204020203" pitchFamily="34" charset="0"/>
              </a:rPr>
              <a:t>nodeUncheckedPredecessors</a:t>
            </a:r>
            <a:r>
              <a:rPr lang="en-US" sz="1050" dirty="0">
                <a:latin typeface="Bahnschrift" panose="020B0502040204020203" pitchFamily="34" charset="0"/>
              </a:rPr>
              <a:t>.</a:t>
            </a:r>
            <a:endParaRPr lang="el-GR" sz="10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0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167223" y="701675"/>
            <a:ext cx="2751826" cy="17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GRAPH_CRITICAL_PATH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45380-EFB9-444C-B7D0-131ACF24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7" y="701675"/>
            <a:ext cx="4407376" cy="5978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C8630-8F84-40AD-9923-D8573004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22" y="2720495"/>
            <a:ext cx="6668393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877E13-257C-4FCC-A9F6-65F22C8A8871}"/>
              </a:ext>
            </a:extLst>
          </p:cNvPr>
          <p:cNvSpPr txBox="1">
            <a:spLocks/>
          </p:cNvSpPr>
          <p:nvPr/>
        </p:nvSpPr>
        <p:spPr>
          <a:xfrm>
            <a:off x="8039820" y="701675"/>
            <a:ext cx="3479978" cy="1765480"/>
          </a:xfrm>
          <a:prstGeom prst="rect">
            <a:avLst/>
          </a:prstGeom>
        </p:spPr>
        <p:txBody>
          <a:bodyPr anchor="ctr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Αλγόριθμος για την εύρεση του </a:t>
            </a:r>
            <a:r>
              <a:rPr lang="en-US" dirty="0">
                <a:latin typeface="Bahnschrift" panose="020B0502040204020203" pitchFamily="34" charset="0"/>
              </a:rPr>
              <a:t>critical path</a:t>
            </a:r>
            <a:endParaRPr lang="el-G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7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4" y="786383"/>
            <a:ext cx="602932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ΣΥΝΑΡΤΗΣΗ </a:t>
            </a:r>
            <a:r>
              <a:rPr lang="en-US" sz="2800" b="1" dirty="0">
                <a:latin typeface="Bahnschrift" panose="020B0502040204020203" pitchFamily="34" charset="0"/>
              </a:rPr>
              <a:t>BACK_TRACE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520B1-3BC0-4086-B654-C0BE7F886074}"/>
              </a:ext>
            </a:extLst>
          </p:cNvPr>
          <p:cNvSpPr txBox="1">
            <a:spLocks/>
          </p:cNvSpPr>
          <p:nvPr/>
        </p:nvSpPr>
        <p:spPr>
          <a:xfrm>
            <a:off x="448054" y="5490284"/>
            <a:ext cx="6029325" cy="129007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600" dirty="0">
                <a:latin typeface="Bahnschrift" panose="020B0502040204020203" pitchFamily="34" charset="0"/>
              </a:rPr>
              <a:t>Δημιουργία λίστας για τους κόμβους το κρίσιμου μονοπατιού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1600" dirty="0">
                <a:latin typeface="Bahnschrift" panose="020B0502040204020203" pitchFamily="34" charset="0"/>
              </a:rPr>
              <a:t>Δημιουργία πίνακα για τα </a:t>
            </a:r>
            <a:r>
              <a:rPr lang="en-US" sz="1600" dirty="0">
                <a:latin typeface="Bahnschrift" panose="020B0502040204020203" pitchFamily="34" charset="0"/>
              </a:rPr>
              <a:t>slacks </a:t>
            </a:r>
            <a:r>
              <a:rPr lang="el-GR" sz="1600" dirty="0">
                <a:latin typeface="Bahnschrift" panose="020B0502040204020203" pitchFamily="34" charset="0"/>
              </a:rPr>
              <a:t>κάθε κόμβου.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ABB28-76F1-444A-A9CA-FD6D2727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4" y="2030173"/>
            <a:ext cx="6029325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4332B-050C-4D3B-A89F-FD7BDF03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86" y="786383"/>
            <a:ext cx="5091060" cy="4472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052AC5-28BB-4C55-B805-C114D1566BAA}"/>
              </a:ext>
            </a:extLst>
          </p:cNvPr>
          <p:cNvSpPr txBox="1">
            <a:spLocks/>
          </p:cNvSpPr>
          <p:nvPr/>
        </p:nvSpPr>
        <p:spPr>
          <a:xfrm>
            <a:off x="6652886" y="5513228"/>
            <a:ext cx="4989463" cy="111185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Αρχικοποίηση του πίνακα των </a:t>
            </a:r>
            <a:r>
              <a:rPr lang="en-US" sz="1600" dirty="0">
                <a:latin typeface="Bahnschrift" panose="020B0502040204020203" pitchFamily="34" charset="0"/>
              </a:rPr>
              <a:t>slacks </a:t>
            </a:r>
            <a:r>
              <a:rPr lang="el-GR" sz="1600" dirty="0">
                <a:latin typeface="Bahnschrift" panose="020B0502040204020203" pitchFamily="34" charset="0"/>
              </a:rPr>
              <a:t>με τη τιμή του </a:t>
            </a:r>
            <a:r>
              <a:rPr lang="en-US" sz="1600" dirty="0">
                <a:latin typeface="Bahnschrift" panose="020B0502040204020203" pitchFamily="34" charset="0"/>
              </a:rPr>
              <a:t>critical path </a:t>
            </a:r>
            <a:r>
              <a:rPr lang="el-GR" sz="1600" dirty="0">
                <a:latin typeface="Bahnschrift" panose="020B0502040204020203" pitchFamily="34" charset="0"/>
              </a:rPr>
              <a:t>εκτός του τελευταίου κόμβου που του αναθέτεται το </a:t>
            </a:r>
            <a:r>
              <a:rPr lang="en-US" sz="1600" dirty="0">
                <a:latin typeface="Bahnschrift" panose="020B0502040204020203" pitchFamily="34" charset="0"/>
              </a:rPr>
              <a:t>RAT- Critical Path Length.</a:t>
            </a:r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133896" y="2687129"/>
            <a:ext cx="1799370" cy="14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b="1" dirty="0">
                <a:latin typeface="Bahnschrift" panose="020B0502040204020203" pitchFamily="34" charset="0"/>
              </a:rPr>
              <a:t>BACK_TRACE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052AC5-28BB-4C55-B805-C114D1566BAA}"/>
              </a:ext>
            </a:extLst>
          </p:cNvPr>
          <p:cNvSpPr txBox="1">
            <a:spLocks/>
          </p:cNvSpPr>
          <p:nvPr/>
        </p:nvSpPr>
        <p:spPr>
          <a:xfrm>
            <a:off x="1637723" y="6347791"/>
            <a:ext cx="1800421" cy="3364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Πρώτο μέρος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71C13-2E45-47AC-9298-C11596A1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4" y="701675"/>
            <a:ext cx="4490653" cy="5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17DCD-72C1-419A-A623-D0030690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56" y="701674"/>
            <a:ext cx="4615490" cy="5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013C5E-880F-4E19-94AB-06393B0684CC}"/>
              </a:ext>
            </a:extLst>
          </p:cNvPr>
          <p:cNvSpPr txBox="1">
            <a:spLocks/>
          </p:cNvSpPr>
          <p:nvPr/>
        </p:nvSpPr>
        <p:spPr>
          <a:xfrm>
            <a:off x="8535990" y="6362434"/>
            <a:ext cx="1800421" cy="3364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..Συνέχεια</a:t>
            </a:r>
          </a:p>
        </p:txBody>
      </p:sp>
    </p:spTree>
    <p:extLst>
      <p:ext uri="{BB962C8B-B14F-4D97-AF65-F5344CB8AC3E}">
        <p14:creationId xmlns:p14="http://schemas.microsoft.com/office/powerpoint/2010/main" val="1873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25512" y="786383"/>
            <a:ext cx="11215384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ΣΥΝΑΡΤΗΣΗ </a:t>
            </a:r>
            <a:r>
              <a:rPr lang="en-US" sz="2800" b="1" dirty="0">
                <a:latin typeface="Bahnschrift" panose="020B0502040204020203" pitchFamily="34" charset="0"/>
              </a:rPr>
              <a:t>BACK_TRACE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529D2-88AE-4467-A6E3-685E5751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2" y="2139216"/>
            <a:ext cx="4989463" cy="4099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B47093-4F4F-4B39-8125-880EB597558B}"/>
              </a:ext>
            </a:extLst>
          </p:cNvPr>
          <p:cNvSpPr txBox="1">
            <a:spLocks/>
          </p:cNvSpPr>
          <p:nvPr/>
        </p:nvSpPr>
        <p:spPr>
          <a:xfrm>
            <a:off x="5897880" y="2139216"/>
            <a:ext cx="5843016" cy="201216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 	Εκτύπωση αποτελεσμάτων </a:t>
            </a:r>
            <a:endParaRPr lang="en-US" sz="1600" dirty="0">
              <a:latin typeface="Bahnschrift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Το μέγεθος του </a:t>
            </a:r>
            <a:r>
              <a:rPr lang="en-US" sz="1200" dirty="0">
                <a:latin typeface="Bahnschrift" panose="020B0502040204020203" pitchFamily="34" charset="0"/>
              </a:rPr>
              <a:t>critical path.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Τα </a:t>
            </a:r>
            <a:r>
              <a:rPr lang="en-US" sz="1200" dirty="0">
                <a:latin typeface="Bahnschrift" panose="020B0502040204020203" pitchFamily="34" charset="0"/>
              </a:rPr>
              <a:t>slacks </a:t>
            </a:r>
            <a:r>
              <a:rPr lang="el-GR" sz="1200" dirty="0">
                <a:latin typeface="Bahnschrift" panose="020B0502040204020203" pitchFamily="34" charset="0"/>
              </a:rPr>
              <a:t>των κόμβων εφόσον ζητήθηκαν με την επιλογή  «–</a:t>
            </a:r>
            <a:r>
              <a:rPr lang="en-US" sz="1200" dirty="0">
                <a:latin typeface="Bahnschrift" panose="020B0502040204020203" pitchFamily="34" charset="0"/>
              </a:rPr>
              <a:t>RAT</a:t>
            </a:r>
            <a:r>
              <a:rPr lang="el-GR" sz="1200" dirty="0">
                <a:latin typeface="Bahnschrift" panose="020B0502040204020203" pitchFamily="34" charset="0"/>
              </a:rPr>
              <a:t>».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Το </a:t>
            </a:r>
            <a:r>
              <a:rPr lang="en-US" sz="1200" dirty="0">
                <a:latin typeface="Bahnschrift" panose="020B0502040204020203" pitchFamily="34" charset="0"/>
              </a:rPr>
              <a:t>slack </a:t>
            </a:r>
            <a:r>
              <a:rPr lang="el-GR" sz="1200" dirty="0">
                <a:latin typeface="Bahnschrift" panose="020B0502040204020203" pitchFamily="34" charset="0"/>
              </a:rPr>
              <a:t>του </a:t>
            </a:r>
            <a:r>
              <a:rPr lang="en-US" sz="1200" dirty="0">
                <a:latin typeface="Bahnschrift" panose="020B0502040204020203" pitchFamily="34" charset="0"/>
              </a:rPr>
              <a:t>critical path</a:t>
            </a:r>
            <a:r>
              <a:rPr lang="el-GR" sz="1200" dirty="0">
                <a:latin typeface="Bahnschrift" panose="020B0502040204020203" pitchFamily="34" charset="0"/>
              </a:rPr>
              <a:t>.</a:t>
            </a:r>
            <a:endParaRPr lang="en-US" sz="1200" dirty="0">
              <a:latin typeface="Bahnschrift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Τη λίστα με τους κόμβους του </a:t>
            </a:r>
            <a:r>
              <a:rPr lang="en-US" sz="1200" dirty="0">
                <a:latin typeface="Bahnschrift" panose="020B0502040204020203" pitchFamily="34" charset="0"/>
              </a:rPr>
              <a:t>critical path.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2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CCEB3B-4089-40B9-A563-05F7835F9136}"/>
              </a:ext>
            </a:extLst>
          </p:cNvPr>
          <p:cNvSpPr/>
          <p:nvPr/>
        </p:nvSpPr>
        <p:spPr>
          <a:xfrm>
            <a:off x="616987" y="2479430"/>
            <a:ext cx="10958025" cy="120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A0C9-5F2C-4A87-9440-71631B617C29}"/>
              </a:ext>
            </a:extLst>
          </p:cNvPr>
          <p:cNvSpPr txBox="1"/>
          <p:nvPr/>
        </p:nvSpPr>
        <p:spPr>
          <a:xfrm>
            <a:off x="616987" y="1986989"/>
            <a:ext cx="10958025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l-GR" sz="2800" dirty="0">
                <a:solidFill>
                  <a:schemeClr val="bg1"/>
                </a:solidFill>
                <a:latin typeface="Bahnschrift" panose="020B0502040204020203" pitchFamily="34" charset="0"/>
              </a:rPr>
              <a:t>ΤΕΛΟΣ ΠΑΡΟΥΣΙΑΣΗΣ</a:t>
            </a: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03E6-4486-4A79-98D7-8A37E805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ΣΤΟΧΟΙ ΤΗΣ ΤΡΙΤΗΣ ΕΡΓΑΣΙΑΣ</a:t>
            </a:r>
            <a:r>
              <a:rPr lang="en-US" dirty="0">
                <a:latin typeface="Bahnschrift" panose="020B0502040204020203" pitchFamily="34" charset="0"/>
              </a:rPr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6890-0048-43AE-9272-F18F2C95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latin typeface="Bahnschrift" panose="020B0502040204020203" pitchFamily="34" charset="0"/>
              </a:rPr>
              <a:t>Σκοπός της τρίτης εργασίας αποτελεί η κατασκευή εντολών που πραγματοποιούν στατική χρονική ανάλυση σε ένα δοσμένο Γράφο.</a:t>
            </a:r>
          </a:p>
          <a:p>
            <a:r>
              <a:rPr lang="el-GR" dirty="0">
                <a:latin typeface="Bahnschrift" panose="020B0502040204020203" pitchFamily="34" charset="0"/>
              </a:rPr>
              <a:t>Οι εντολές αυτές όπως και στις προηγούμενες εργασίες υλοποιούνται προγραμματιστικά για να λειτουργούν πάνω στο υπό ανάπτυξη </a:t>
            </a:r>
            <a:r>
              <a:rPr lang="en-US" dirty="0">
                <a:latin typeface="Bahnschrift" panose="020B0502040204020203" pitchFamily="34" charset="0"/>
              </a:rPr>
              <a:t>TCL Shell</a:t>
            </a:r>
            <a:r>
              <a:rPr lang="el-GR" dirty="0">
                <a:latin typeface="Bahnschrift" panose="020B0502040204020203" pitchFamily="34" charset="0"/>
              </a:rPr>
              <a:t> που αφορά το γενικό </a:t>
            </a:r>
            <a:r>
              <a:rPr lang="en-US" dirty="0">
                <a:latin typeface="Bahnschrift" panose="020B0502040204020203" pitchFamily="34" charset="0"/>
              </a:rPr>
              <a:t>project </a:t>
            </a:r>
            <a:r>
              <a:rPr lang="el-GR" dirty="0">
                <a:latin typeface="Bahnschrift" panose="020B0502040204020203" pitchFamily="34" charset="0"/>
              </a:rPr>
              <a:t>γύρω από το συγκεκριμένο μάθημα.</a:t>
            </a:r>
          </a:p>
        </p:txBody>
      </p:sp>
    </p:spTree>
    <p:extLst>
      <p:ext uri="{BB962C8B-B14F-4D97-AF65-F5344CB8AC3E}">
        <p14:creationId xmlns:p14="http://schemas.microsoft.com/office/powerpoint/2010/main" val="39917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4CD5-2B3C-4837-8266-338FB5BD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ΣΤΟΧΟΙ ΤΗΣ ΤΡΙΤΗΣ ΕΡΓΑΣΙΑΣ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l-GR" dirty="0">
                <a:latin typeface="Bahnschrift" panose="020B0502040204020203" pitchFamily="34" charset="0"/>
              </a:rPr>
              <a:t>2</a:t>
            </a:r>
            <a:r>
              <a:rPr lang="en-US" dirty="0">
                <a:latin typeface="Bahnschrift" panose="020B0502040204020203" pitchFamily="34" charset="0"/>
              </a:rPr>
              <a:t>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8C30-DB98-4C8D-8625-F3DB3DAF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latin typeface="Bahnschrift" panose="020B0502040204020203" pitchFamily="34" charset="0"/>
              </a:rPr>
              <a:t>Με την ολοκλήρωση της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εργασίας, το </a:t>
            </a:r>
            <a:r>
              <a:rPr lang="en-US" dirty="0">
                <a:latin typeface="Bahnschrift" panose="020B0502040204020203" pitchFamily="34" charset="0"/>
              </a:rPr>
              <a:t>TCL Shell</a:t>
            </a:r>
            <a:r>
              <a:rPr lang="el-GR" dirty="0">
                <a:latin typeface="Bahnschrift" panose="020B0502040204020203" pitchFamily="34" charset="0"/>
              </a:rPr>
              <a:t> θα περιέχει εντολές που υλοποιούν τις εξής δυνατότητες: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Δυνατότητα φόρτωσης ενός γράφου από δοσμένο αρχείο στη μνήμη.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Εγγραφή του γράφου από τη μνήμη σε εξωτερικό αρχείο, ώστε να επαληθεύεται η σωστή απεικόνιση του στη μνήμη.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Απεικόνιση του γράφου μέσα από διάγραμμα (χρησιμοποιώντας το εργαλείο </a:t>
            </a:r>
            <a:r>
              <a:rPr lang="en-US" dirty="0">
                <a:latin typeface="Bahnschrift" panose="020B0502040204020203" pitchFamily="34" charset="0"/>
              </a:rPr>
              <a:t>graphviz </a:t>
            </a:r>
            <a:r>
              <a:rPr lang="el-GR" dirty="0">
                <a:latin typeface="Bahnschrift" panose="020B0502040204020203" pitchFamily="34" charset="0"/>
              </a:rPr>
              <a:t>μέσα από την εντολή </a:t>
            </a:r>
            <a:r>
              <a:rPr lang="en-US" dirty="0">
                <a:latin typeface="Bahnschrift" panose="020B0502040204020203" pitchFamily="34" charset="0"/>
              </a:rPr>
              <a:t>dotty</a:t>
            </a:r>
            <a:r>
              <a:rPr lang="el-GR" dirty="0">
                <a:latin typeface="Bahnschrift" panose="020B0502040204020203" pitchFamily="34" charset="0"/>
              </a:rPr>
              <a:t>)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Εύρεση του κρίσιμου, μακρύτερου μονοπατιού στο Γράφο, τυπώνοντας τους κόμβους που τον αποτελούν.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Ανάθεση </a:t>
            </a:r>
            <a:r>
              <a:rPr lang="en-US" dirty="0">
                <a:latin typeface="Bahnschrift" panose="020B0502040204020203" pitchFamily="34" charset="0"/>
              </a:rPr>
              <a:t>slack</a:t>
            </a:r>
            <a:r>
              <a:rPr lang="el-GR" dirty="0">
                <a:latin typeface="Bahnschrift" panose="020B0502040204020203" pitchFamily="34" charset="0"/>
              </a:rPr>
              <a:t> ανάλογα με το </a:t>
            </a:r>
            <a:r>
              <a:rPr lang="en-US" dirty="0">
                <a:latin typeface="Bahnschrift" panose="020B0502040204020203" pitchFamily="34" charset="0"/>
              </a:rPr>
              <a:t>required arrival time </a:t>
            </a:r>
            <a:r>
              <a:rPr lang="el-GR" dirty="0">
                <a:latin typeface="Bahnschrift" panose="020B0502040204020203" pitchFamily="34" charset="0"/>
              </a:rPr>
              <a:t>σε κάθε κόμβο.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A31C-9700-4618-8466-2C25DB4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ΠΕΡΙΕΧΟΜΕΝΑ ΠΑΡΟΥΣΙΑΣΗΣ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7608-D9E9-4AE9-ABD4-4B0E593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read_graph </a:t>
            </a:r>
            <a:r>
              <a:rPr lang="el-GR" dirty="0">
                <a:latin typeface="Bahnschrift" panose="020B0502040204020203" pitchFamily="34" charset="0"/>
              </a:rPr>
              <a:t>και εμφωλευμένη συνάρτηση </a:t>
            </a:r>
            <a:r>
              <a:rPr lang="en-US" b="1" dirty="0">
                <a:latin typeface="Bahnschrift" panose="020B0502040204020203" pitchFamily="34" charset="0"/>
              </a:rPr>
              <a:t>extract_GraphLine_Elements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draw_graph</a:t>
            </a:r>
            <a:r>
              <a:rPr lang="el-GR" b="1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(Η εντολή </a:t>
            </a:r>
            <a:r>
              <a:rPr lang="en-US" b="1" dirty="0">
                <a:latin typeface="Bahnschrift" panose="020B0502040204020203" pitchFamily="34" charset="0"/>
              </a:rPr>
              <a:t>write_graph </a:t>
            </a:r>
            <a:r>
              <a:rPr lang="el-GR" dirty="0">
                <a:latin typeface="Bahnschrift" panose="020B0502040204020203" pitchFamily="34" charset="0"/>
              </a:rPr>
              <a:t>παραλείπεται γιατί έχει ακριβώς ίδιο κώδικα πλην το κάλεσμα της εντολής </a:t>
            </a:r>
            <a:r>
              <a:rPr lang="en-US" dirty="0">
                <a:latin typeface="Bahnschrift" panose="020B0502040204020203" pitchFamily="34" charset="0"/>
              </a:rPr>
              <a:t>dotty).</a:t>
            </a:r>
            <a:r>
              <a:rPr lang="el-GR" dirty="0">
                <a:latin typeface="Bahnschrift" panose="020B0502040204020203" pitchFamily="34" charset="0"/>
              </a:rPr>
              <a:t> 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graph_critical_path </a:t>
            </a:r>
            <a:r>
              <a:rPr lang="el-GR" dirty="0">
                <a:latin typeface="Bahnschrift" panose="020B0502040204020203" pitchFamily="34" charset="0"/>
              </a:rPr>
              <a:t>και εμφωλευμένη συνάρτηση </a:t>
            </a:r>
            <a:r>
              <a:rPr lang="en-US" b="1" dirty="0">
                <a:latin typeface="Bahnschrift" panose="020B0502040204020203" pitchFamily="34" charset="0"/>
              </a:rPr>
              <a:t>back_trace</a:t>
            </a:r>
            <a:r>
              <a:rPr lang="el-GR" dirty="0">
                <a:latin typeface="Bahnschrift" panose="020B0502040204020203" pitchFamily="34" charset="0"/>
              </a:rPr>
              <a:t>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B3C24-9DC9-457B-8156-B80AB32F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26" y="786383"/>
            <a:ext cx="3158776" cy="5849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6" y="786383"/>
            <a:ext cx="7461504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READ_GRAPH</a:t>
            </a:r>
            <a:r>
              <a:rPr lang="el-GR" sz="2800" b="1" dirty="0">
                <a:latin typeface="Bahnschrift" panose="020B0502040204020203" pitchFamily="34" charset="0"/>
              </a:rPr>
              <a:t>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0884D-A7A5-4B14-8730-1E8184179BC1}"/>
              </a:ext>
            </a:extLst>
          </p:cNvPr>
          <p:cNvSpPr txBox="1">
            <a:spLocks/>
          </p:cNvSpPr>
          <p:nvPr/>
        </p:nvSpPr>
        <p:spPr>
          <a:xfrm>
            <a:off x="448056" y="2180496"/>
            <a:ext cx="7461505" cy="296141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dirty="0">
                <a:latin typeface="Bahnschrift" panose="020B0502040204020203" pitchFamily="34" charset="0"/>
              </a:rPr>
              <a:t>Tcl_OpenFileChannel </a:t>
            </a:r>
            <a:r>
              <a:rPr lang="el-GR" dirty="0">
                <a:latin typeface="Bahnschrift" panose="020B0502040204020203" pitchFamily="34" charset="0"/>
              </a:rPr>
              <a:t>για το διάβασμα του γράφου από αρχείο.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Δημιουργία λίστας για την αποθήκευση των κόμβων.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Δημιουργία λίστας για τις συνδέσεις του πρώτου κόμβου.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Δημιουργία λίστας για τα βάρη της πρώτης σύνδεσης.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dirty="0" err="1">
                <a:latin typeface="Bahnschrift" panose="020B0502040204020203" pitchFamily="34" charset="0"/>
              </a:rPr>
              <a:t>Tcl_Seek</a:t>
            </a:r>
            <a:r>
              <a:rPr lang="el-GR" dirty="0">
                <a:latin typeface="Bahnschrift" panose="020B0502040204020203" pitchFamily="34" charset="0"/>
              </a:rPr>
              <a:t> για και </a:t>
            </a:r>
            <a:r>
              <a:rPr lang="en-US" dirty="0" err="1">
                <a:latin typeface="Bahnschrift" panose="020B0502040204020203" pitchFamily="34" charset="0"/>
              </a:rPr>
              <a:t>Tcl_GetsObj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για το διάβασμα της πρώτης ολόκληρης γραμμής από το αρχείο.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endParaRPr lang="el-GR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5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5" y="701674"/>
            <a:ext cx="11283697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READ_GRAPH</a:t>
            </a:r>
            <a:r>
              <a:rPr lang="el-GR" sz="2800" b="1" dirty="0">
                <a:latin typeface="Bahnschrift" panose="020B0502040204020203" pitchFamily="34" charset="0"/>
              </a:rPr>
              <a:t>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0884D-A7A5-4B14-8730-1E8184179BC1}"/>
              </a:ext>
            </a:extLst>
          </p:cNvPr>
          <p:cNvSpPr txBox="1">
            <a:spLocks/>
          </p:cNvSpPr>
          <p:nvPr/>
        </p:nvSpPr>
        <p:spPr>
          <a:xfrm>
            <a:off x="448056" y="2180496"/>
            <a:ext cx="7461505" cy="183371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1C88-41D2-43E7-996B-857B9C41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899799"/>
            <a:ext cx="5622417" cy="2346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0D179-A3CB-4BB7-9286-5DA92A4C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5" y="4711093"/>
            <a:ext cx="5622417" cy="1930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7506D5-9712-4A0C-B5B9-40A77518D5BC}"/>
              </a:ext>
            </a:extLst>
          </p:cNvPr>
          <p:cNvSpPr txBox="1">
            <a:spLocks/>
          </p:cNvSpPr>
          <p:nvPr/>
        </p:nvSpPr>
        <p:spPr>
          <a:xfrm>
            <a:off x="6412040" y="1899799"/>
            <a:ext cx="5063679" cy="474213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l-GR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Κάλεσμα συνάρτησης </a:t>
            </a:r>
            <a:r>
              <a:rPr lang="en-US" b="1" dirty="0">
                <a:latin typeface="Bahnschrift" panose="020B0502040204020203" pitchFamily="34" charset="0"/>
              </a:rPr>
              <a:t>extract_GraphLine_Elements</a:t>
            </a:r>
            <a:r>
              <a:rPr lang="el-GR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Εφόσον η συνάρτηση αποφασίσει πως η γραμμή είναι συμβατή, ο κώδικας συνεχίζει με την ανάθεση του γράφου στη μνήμη.</a:t>
            </a:r>
          </a:p>
          <a:p>
            <a:pPr>
              <a:buFont typeface="Wingdings" panose="05000000000000000000" pitchFamily="2" charset="2"/>
              <a:buChar char="§"/>
            </a:pPr>
            <a:endParaRPr lang="el-GR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l-GR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Μετά την αποθήκευση των κόμβων στη μνήμη για τη συγκεκριμένη γραμμή, προχωράμε στην επομένη, μέχρι να βρούμε </a:t>
            </a:r>
            <a:r>
              <a:rPr lang="en-US" dirty="0">
                <a:latin typeface="Bahnschrift" panose="020B0502040204020203" pitchFamily="34" charset="0"/>
              </a:rPr>
              <a:t>EOF.</a:t>
            </a:r>
            <a:endParaRPr lang="el-GR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7FF99-2126-48AE-A6DE-A4E872DEC6F4}"/>
              </a:ext>
            </a:extLst>
          </p:cNvPr>
          <p:cNvSpPr txBox="1"/>
          <p:nvPr/>
        </p:nvSpPr>
        <p:spPr>
          <a:xfrm>
            <a:off x="2147036" y="4101044"/>
            <a:ext cx="2224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accent2"/>
                </a:solidFill>
              </a:rPr>
              <a:t>…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8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5" y="786383"/>
            <a:ext cx="6327649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ΣΥΝΑΡΤΗΣΗ </a:t>
            </a:r>
            <a:r>
              <a:rPr lang="en-US" sz="2800" b="1" dirty="0">
                <a:latin typeface="Bahnschrift" panose="020B0502040204020203" pitchFamily="34" charset="0"/>
              </a:rPr>
              <a:t>EXTRACT_GRAPHLINE_ELEMENTS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0884D-A7A5-4B14-8730-1E8184179BC1}"/>
              </a:ext>
            </a:extLst>
          </p:cNvPr>
          <p:cNvSpPr txBox="1">
            <a:spLocks/>
          </p:cNvSpPr>
          <p:nvPr/>
        </p:nvSpPr>
        <p:spPr>
          <a:xfrm>
            <a:off x="448057" y="2180496"/>
            <a:ext cx="6199632" cy="287670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Συνάρτηση ελέγχου συμβατότητας μιας γραμμής του αρχείου.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πρώτου συμβόλου </a:t>
            </a:r>
            <a:r>
              <a:rPr lang="en-US" dirty="0">
                <a:latin typeface="Bahnschrift" panose="020B0502040204020203" pitchFamily="34" charset="0"/>
              </a:rPr>
              <a:t>“n”</a:t>
            </a:r>
            <a:r>
              <a:rPr lang="el-GR" dirty="0">
                <a:latin typeface="Bahnschrift" panose="020B0502040204020203" pitchFamily="34" charset="0"/>
              </a:rPr>
              <a:t> και του αριθμού το κόμβου-προγόνου στην ακμή.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συμβόλου </a:t>
            </a:r>
            <a:r>
              <a:rPr lang="en-US" dirty="0">
                <a:latin typeface="Bahnschrift" panose="020B0502040204020203" pitchFamily="34" charset="0"/>
              </a:rPr>
              <a:t>“</a:t>
            </a:r>
            <a:r>
              <a:rPr lang="el-GR" dirty="0">
                <a:latin typeface="Bahnschrift" panose="020B0502040204020203" pitchFamily="34" charset="0"/>
              </a:rPr>
              <a:t>-</a:t>
            </a:r>
            <a:r>
              <a:rPr lang="en-US" dirty="0">
                <a:latin typeface="Bahnschrift" panose="020B0502040204020203" pitchFamily="34" charset="0"/>
              </a:rPr>
              <a:t>&gt;”.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δεύτερου συμβόλου </a:t>
            </a:r>
            <a:r>
              <a:rPr lang="en-US" dirty="0">
                <a:latin typeface="Bahnschrift" panose="020B0502040204020203" pitchFamily="34" charset="0"/>
              </a:rPr>
              <a:t>“n” </a:t>
            </a:r>
            <a:r>
              <a:rPr lang="el-GR" dirty="0">
                <a:latin typeface="Bahnschrift" panose="020B0502040204020203" pitchFamily="34" charset="0"/>
              </a:rPr>
              <a:t>και του αριθμού το κόμβου – απογόνου στην ακμή.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συμβόλου </a:t>
            </a:r>
            <a:r>
              <a:rPr lang="en-US" dirty="0">
                <a:latin typeface="Bahnschrift" panose="020B0502040204020203" pitchFamily="34" charset="0"/>
              </a:rPr>
              <a:t>w </a:t>
            </a:r>
            <a:r>
              <a:rPr lang="el-GR" dirty="0">
                <a:latin typeface="Bahnschrift" panose="020B0502040204020203" pitchFamily="34" charset="0"/>
              </a:rPr>
              <a:t>και του βάρους της ακμής.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FEF6B-CE05-4073-A5CD-957B388C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11" y="786383"/>
            <a:ext cx="4825432" cy="563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63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F9F7B-34FF-4BD3-96DB-00F8DAAF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51" y="701675"/>
            <a:ext cx="4904231" cy="5541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734D0B-BBD4-477F-BEEB-AFFA7257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6" y="701675"/>
            <a:ext cx="3629073" cy="5541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E2D6-B805-4896-8744-52830C90C1D1}"/>
              </a:ext>
            </a:extLst>
          </p:cNvPr>
          <p:cNvSpPr/>
          <p:nvPr/>
        </p:nvSpPr>
        <p:spPr>
          <a:xfrm>
            <a:off x="9416034" y="736759"/>
            <a:ext cx="2297940" cy="73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ΕΝΤΟΛΗ </a:t>
            </a:r>
            <a:r>
              <a:rPr lang="en-US" sz="2000" b="1" dirty="0">
                <a:latin typeface="Bahnschrift" panose="020B0502040204020203" pitchFamily="34" charset="0"/>
              </a:rPr>
              <a:t>READ_GRAPH</a:t>
            </a:r>
            <a:r>
              <a:rPr lang="el-GR" sz="2000" b="1" dirty="0">
                <a:latin typeface="Bahnschrift" panose="020B0502040204020203" pitchFamily="34" charset="0"/>
              </a:rPr>
              <a:t> 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4FA830-33B9-41FB-A56B-F43D4AAF82F3}"/>
              </a:ext>
            </a:extLst>
          </p:cNvPr>
          <p:cNvSpPr txBox="1">
            <a:spLocks/>
          </p:cNvSpPr>
          <p:nvPr/>
        </p:nvSpPr>
        <p:spPr>
          <a:xfrm>
            <a:off x="9416034" y="1751172"/>
            <a:ext cx="2297940" cy="233422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Ανάθεση κόμβων, συνδέσεων και βαρών στη μνήμη.</a:t>
            </a:r>
          </a:p>
        </p:txBody>
      </p:sp>
    </p:spTree>
    <p:extLst>
      <p:ext uri="{BB962C8B-B14F-4D97-AF65-F5344CB8AC3E}">
        <p14:creationId xmlns:p14="http://schemas.microsoft.com/office/powerpoint/2010/main" val="198251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6" y="786383"/>
            <a:ext cx="6491656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DRAW_GRAPH</a:t>
            </a:r>
            <a:r>
              <a:rPr lang="el-GR" sz="2800" b="1" dirty="0">
                <a:latin typeface="Bahnschrift" panose="020B0502040204020203" pitchFamily="34" charset="0"/>
              </a:rPr>
              <a:t>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C61A3-1806-4B89-A82A-14A9B6BD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3764914"/>
            <a:ext cx="6491656" cy="272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2178D-AB95-48D5-895D-93D88C85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46" y="786383"/>
            <a:ext cx="4263292" cy="570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ABB56-9227-4D08-BF0D-E8031303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2110073"/>
            <a:ext cx="1685925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CD3E78-E40F-4F48-ACA4-3390A945AADD}"/>
              </a:ext>
            </a:extLst>
          </p:cNvPr>
          <p:cNvSpPr txBox="1">
            <a:spLocks/>
          </p:cNvSpPr>
          <p:nvPr/>
        </p:nvSpPr>
        <p:spPr>
          <a:xfrm>
            <a:off x="2416315" y="2107248"/>
            <a:ext cx="2100821" cy="10096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200" dirty="0">
                <a:latin typeface="Bahnschrift" panose="020B0502040204020203" pitchFamily="34" charset="0"/>
              </a:rPr>
              <a:t>Λίστες ως </a:t>
            </a:r>
            <a:r>
              <a:rPr lang="en-US" sz="1200" dirty="0">
                <a:latin typeface="Bahnschrift" panose="020B0502040204020203" pitchFamily="34" charset="0"/>
              </a:rPr>
              <a:t>global </a:t>
            </a:r>
            <a:r>
              <a:rPr lang="el-GR" sz="1200" dirty="0">
                <a:latin typeface="Bahnschrift" panose="020B0502040204020203" pitchFamily="34" charset="0"/>
              </a:rPr>
              <a:t>μεταβλητές για να έχουν πρόσβαση όλες οι εντολές.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7F3881-6AA6-43B5-A182-1E4D4A92CF01}"/>
              </a:ext>
            </a:extLst>
          </p:cNvPr>
          <p:cNvSpPr txBox="1">
            <a:spLocks/>
          </p:cNvSpPr>
          <p:nvPr/>
        </p:nvSpPr>
        <p:spPr>
          <a:xfrm>
            <a:off x="4633962" y="2107248"/>
            <a:ext cx="2100821" cy="10096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Bahnschrift" panose="020B0502040204020203" pitchFamily="34" charset="0"/>
              </a:rPr>
              <a:t>Global </a:t>
            </a:r>
            <a:r>
              <a:rPr lang="el-GR" sz="1200" dirty="0">
                <a:latin typeface="Bahnschrift" panose="020B0502040204020203" pitchFamily="34" charset="0"/>
              </a:rPr>
              <a:t>μεταβλητή </a:t>
            </a:r>
            <a:r>
              <a:rPr lang="en-US" sz="1200" dirty="0" err="1">
                <a:latin typeface="Bahnschrift" panose="020B0502040204020203" pitchFamily="34" charset="0"/>
              </a:rPr>
              <a:t>graph_ok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l-GR" sz="1200" dirty="0">
                <a:latin typeface="Bahnschrift" panose="020B0502040204020203" pitchFamily="34" charset="0"/>
              </a:rPr>
              <a:t>που δηλώνει πότε οι λίστες είναι έγκυρες για πρόσβαση.</a:t>
            </a:r>
          </a:p>
        </p:txBody>
      </p:sp>
    </p:spTree>
    <p:extLst>
      <p:ext uri="{BB962C8B-B14F-4D97-AF65-F5344CB8AC3E}">
        <p14:creationId xmlns:p14="http://schemas.microsoft.com/office/powerpoint/2010/main" val="418772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322</TotalTime>
  <Words>679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</vt:lpstr>
      <vt:lpstr>Calibri</vt:lpstr>
      <vt:lpstr>Corbel</vt:lpstr>
      <vt:lpstr>Gill Sans MT</vt:lpstr>
      <vt:lpstr>Wingdings</vt:lpstr>
      <vt:lpstr>Wingdings 2</vt:lpstr>
      <vt:lpstr>Dividend</vt:lpstr>
      <vt:lpstr>ΑΛΓΟΡΙΘΜΟΙ CAD (ΗΥ437)</vt:lpstr>
      <vt:lpstr>ΣΤΟΧΟΙ ΤΗΣ ΤΡΙΤΗΣ ΕΡΓΑΣΙΑΣ (1/2)</vt:lpstr>
      <vt:lpstr>ΣΤΟΧΟΙ ΤΗΣ ΤΡΙΤΗΣ ΕΡΓΑΣΙΑΣ (2/2)</vt:lpstr>
      <vt:lpstr>ΠΕΡΙΕΧΟΜΕΝΑ ΠΑΡΟΥΣΙΑΣΗΣ</vt:lpstr>
      <vt:lpstr>ΕΝΤΟΛΗ READ_GRAPH</vt:lpstr>
      <vt:lpstr>ΕΝΤΟΛΗ READ_GRAPH</vt:lpstr>
      <vt:lpstr>ΕΝΤΟΛΗ READ_GRAPH</vt:lpstr>
      <vt:lpstr>ΕΝΤΟΛΗ READ_GRAPH</vt:lpstr>
      <vt:lpstr>ΕΝΤΟΛΗ READ_GRAPH</vt:lpstr>
      <vt:lpstr>ΕΝΤΟΛΗ READ_GRAPH</vt:lpstr>
      <vt:lpstr>ΕΝΤΟΛΗ READ_GRAPH</vt:lpstr>
      <vt:lpstr>PowerPoint Presentation</vt:lpstr>
      <vt:lpstr>ΕΝΤΟΛΗ READ_GRAPH</vt:lpstr>
      <vt:lpstr>ΕΝΤΟΛΗ READ_GRAPH</vt:lpstr>
      <vt:lpstr>ΕΝΤΟΛΗ READ_GRAPH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ΑΛΓΟΡΙΘΜΟΙ CAD (ΗΥ437)</dc:title>
  <dc:creator>Παναγιώτης Αναστασιάδης</dc:creator>
  <cp:lastModifiedBy>Παναγιώτης Αναστασιάδης</cp:lastModifiedBy>
  <cp:revision>35</cp:revision>
  <dcterms:created xsi:type="dcterms:W3CDTF">2018-11-29T14:20:06Z</dcterms:created>
  <dcterms:modified xsi:type="dcterms:W3CDTF">2018-11-29T19:42:12Z</dcterms:modified>
</cp:coreProperties>
</file>