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1" r:id="rId5"/>
    <p:sldId id="26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AA17-1CC8-48BB-9417-AC8C181E6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>
                <a:latin typeface="Bahnschrift" panose="020B0502040204020203" pitchFamily="34" charset="0"/>
              </a:rPr>
              <a:t>ΑΛΓΟΡΙΘΜΟΙ </a:t>
            </a:r>
            <a:r>
              <a:rPr lang="en-US" dirty="0">
                <a:latin typeface="Bahnschrift" panose="020B0502040204020203" pitchFamily="34" charset="0"/>
              </a:rPr>
              <a:t>CAD (</a:t>
            </a:r>
            <a:r>
              <a:rPr lang="el-GR" dirty="0">
                <a:latin typeface="Bahnschrift" panose="020B0502040204020203" pitchFamily="34" charset="0"/>
              </a:rPr>
              <a:t>ΗΥ</a:t>
            </a:r>
            <a:r>
              <a:rPr lang="en-US" dirty="0">
                <a:latin typeface="Bahnschrift" panose="020B0502040204020203" pitchFamily="34" charset="0"/>
              </a:rPr>
              <a:t>437)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FD689-C308-4ABD-B139-AF486F5EF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dirty="0">
                <a:latin typeface="Bahnschrift" panose="020B0502040204020203" pitchFamily="34" charset="0"/>
              </a:rPr>
              <a:t>ΕΡΓΑΣΙΑ </a:t>
            </a:r>
            <a:r>
              <a:rPr lang="en-US" dirty="0">
                <a:latin typeface="Bahnschrift" panose="020B0502040204020203" pitchFamily="34" charset="0"/>
              </a:rPr>
              <a:t>4</a:t>
            </a:r>
            <a:r>
              <a:rPr lang="el-GR" baseline="30000" dirty="0">
                <a:latin typeface="Bahnschrift" panose="020B0502040204020203" pitchFamily="34" charset="0"/>
              </a:rPr>
              <a:t>Η</a:t>
            </a:r>
            <a:r>
              <a:rPr lang="el-GR" dirty="0">
                <a:latin typeface="Bahnschrift" panose="020B0502040204020203" pitchFamily="34" charset="0"/>
              </a:rPr>
              <a:t> : 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l-GR" dirty="0">
                <a:latin typeface="Bahnschrift" panose="020B0502040204020203" pitchFamily="34" charset="0"/>
              </a:rPr>
              <a:t>ΑΛΓΕΒΡΙΚΗ ΔΙΑΙΡΕΣΗ </a:t>
            </a:r>
            <a:r>
              <a:rPr lang="en-US" dirty="0">
                <a:latin typeface="Bahnschrift" panose="020B0502040204020203" pitchFamily="34" charset="0"/>
              </a:rPr>
              <a:t>&amp;</a:t>
            </a:r>
            <a:r>
              <a:rPr lang="el-GR" dirty="0">
                <a:latin typeface="Bahnschrift" panose="020B0502040204020203" pitchFamily="34" charset="0"/>
              </a:rPr>
              <a:t> αλγοριθμοσ </a:t>
            </a:r>
            <a:r>
              <a:rPr lang="en-US" dirty="0">
                <a:latin typeface="Bahnschrift" panose="020B0502040204020203" pitchFamily="34" charset="0"/>
              </a:rPr>
              <a:t>r_kernels	</a:t>
            </a:r>
            <a:r>
              <a:rPr lang="el-GR" dirty="0">
                <a:latin typeface="Bahnschrift" panose="020B0502040204020203" pitchFamily="34" charset="0"/>
              </a:rPr>
              <a:t>				ΠΑΝΑΓΙΩΤΗΣ ΑΝΑΣΤΑΣΙΑΔΗΣ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l-GR" dirty="0">
                <a:latin typeface="Bahnschrift" panose="020B0502040204020203" pitchFamily="34" charset="0"/>
              </a:rPr>
              <a:t>2134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77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949D62-00B3-4005-9F87-8D8F89234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63" y="2103559"/>
            <a:ext cx="5743575" cy="4286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339E22-1A81-4EA0-8B86-8780FBD0B532}"/>
              </a:ext>
            </a:extLst>
          </p:cNvPr>
          <p:cNvSpPr/>
          <p:nvPr/>
        </p:nvSpPr>
        <p:spPr>
          <a:xfrm>
            <a:off x="501163" y="855052"/>
            <a:ext cx="11133626" cy="1044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>
                <a:latin typeface="Bahnschrift" panose="020B0502040204020203" pitchFamily="34" charset="0"/>
              </a:rPr>
              <a:t>ΣΥΝΑΡΤΗΣΗ </a:t>
            </a:r>
            <a:r>
              <a:rPr lang="en-US" sz="2000" dirty="0">
                <a:latin typeface="Bahnschrift" panose="020B0502040204020203" pitchFamily="34" charset="0"/>
              </a:rPr>
              <a:t>R_KERNELS_ALGORITHM</a:t>
            </a:r>
            <a:endParaRPr lang="en-US" sz="2000" b="1" dirty="0">
              <a:latin typeface="Bahnschrift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060B95-6BBD-4751-965C-43BE686C3A2E}"/>
              </a:ext>
            </a:extLst>
          </p:cNvPr>
          <p:cNvSpPr txBox="1">
            <a:spLocks/>
          </p:cNvSpPr>
          <p:nvPr/>
        </p:nvSpPr>
        <p:spPr>
          <a:xfrm>
            <a:off x="6509969" y="2211593"/>
            <a:ext cx="5298099" cy="225083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>
                <a:latin typeface="Bahnschrift" panose="020B0502040204020203" pitchFamily="34" charset="0"/>
              </a:rPr>
              <a:t>Δέσμευση δυναμικής μνήμης για τις απαραίτητες συγκρίσεις που ακολουθούν ανάμεσα σε κύβους.</a:t>
            </a:r>
          </a:p>
          <a:p>
            <a:r>
              <a:rPr lang="el-GR" sz="1600" dirty="0">
                <a:latin typeface="Bahnschrift" panose="020B0502040204020203" pitchFamily="34" charset="0"/>
              </a:rPr>
              <a:t>Για κάθε όρο </a:t>
            </a:r>
            <a:r>
              <a:rPr lang="en-US" sz="1600" dirty="0">
                <a:latin typeface="Bahnschrift" panose="020B0502040204020203" pitchFamily="34" charset="0"/>
              </a:rPr>
              <a:t>a,</a:t>
            </a:r>
            <a:r>
              <a:rPr lang="el-GR" sz="1600" dirty="0">
                <a:latin typeface="Bahnschrift" panose="020B0502040204020203" pitchFamily="34" charset="0"/>
              </a:rPr>
              <a:t> </a:t>
            </a:r>
            <a:r>
              <a:rPr lang="en-US" sz="1600" dirty="0">
                <a:latin typeface="Bahnschrift" panose="020B0502040204020203" pitchFamily="34" charset="0"/>
              </a:rPr>
              <a:t>b,</a:t>
            </a:r>
            <a:r>
              <a:rPr lang="el-GR" sz="1600" dirty="0">
                <a:latin typeface="Bahnschrift" panose="020B0502040204020203" pitchFamily="34" charset="0"/>
              </a:rPr>
              <a:t> </a:t>
            </a:r>
            <a:r>
              <a:rPr lang="en-US" sz="1600" dirty="0">
                <a:latin typeface="Bahnschrift" panose="020B0502040204020203" pitchFamily="34" charset="0"/>
              </a:rPr>
              <a:t>c,</a:t>
            </a:r>
            <a:r>
              <a:rPr lang="el-GR" sz="1600" dirty="0">
                <a:latin typeface="Bahnschrift" panose="020B0502040204020203" pitchFamily="34" charset="0"/>
              </a:rPr>
              <a:t> </a:t>
            </a:r>
            <a:r>
              <a:rPr lang="en-US" sz="1600" dirty="0">
                <a:latin typeface="Bahnschrift" panose="020B0502040204020203" pitchFamily="34" charset="0"/>
              </a:rPr>
              <a:t>d,</a:t>
            </a:r>
            <a:r>
              <a:rPr lang="el-GR" sz="1600" dirty="0">
                <a:latin typeface="Bahnschrift" panose="020B0502040204020203" pitchFamily="34" charset="0"/>
              </a:rPr>
              <a:t> </a:t>
            </a:r>
            <a:r>
              <a:rPr lang="en-US" sz="1600" dirty="0">
                <a:latin typeface="Bahnschrift" panose="020B0502040204020203" pitchFamily="34" charset="0"/>
              </a:rPr>
              <a:t>e,</a:t>
            </a:r>
            <a:r>
              <a:rPr lang="el-GR" sz="1600" dirty="0">
                <a:latin typeface="Bahnschrift" panose="020B0502040204020203" pitchFamily="34" charset="0"/>
              </a:rPr>
              <a:t> </a:t>
            </a:r>
            <a:r>
              <a:rPr lang="en-US" sz="1600" dirty="0">
                <a:latin typeface="Bahnschrift" panose="020B0502040204020203" pitchFamily="34" charset="0"/>
              </a:rPr>
              <a:t>f…</a:t>
            </a:r>
            <a:r>
              <a:rPr lang="el-GR" sz="1600" dirty="0">
                <a:latin typeface="Bahnschrift" panose="020B0502040204020203" pitchFamily="34" charset="0"/>
              </a:rPr>
              <a:t> καλείται η συνάρτηση </a:t>
            </a:r>
            <a:r>
              <a:rPr lang="en-US" sz="1600" dirty="0">
                <a:latin typeface="Bahnschrift" panose="020B0502040204020203" pitchFamily="34" charset="0"/>
              </a:rPr>
              <a:t>cubes </a:t>
            </a:r>
            <a:r>
              <a:rPr lang="el-GR" sz="1600" dirty="0">
                <a:latin typeface="Bahnschrift" panose="020B0502040204020203" pitchFamily="34" charset="0"/>
              </a:rPr>
              <a:t>η οποία επιστρέφει τους κύβους εκείνους που περιέχουν τον δοσμένο στη συνάρτηση όρο.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H </a:t>
            </a:r>
            <a:r>
              <a:rPr lang="el-GR" sz="1600" dirty="0">
                <a:latin typeface="Bahnschrift" panose="020B0502040204020203" pitchFamily="34" charset="0"/>
              </a:rPr>
              <a:t>διαδικασία επαναλαμβάνεται στη συνέχεια για κάθε όρο </a:t>
            </a:r>
            <a:r>
              <a:rPr lang="en-US" sz="1600" dirty="0">
                <a:latin typeface="Bahnschrift" panose="020B0502040204020203" pitchFamily="34" charset="0"/>
              </a:rPr>
              <a:t>a’, b’ , c’ , d’, e’, f’</a:t>
            </a:r>
            <a:r>
              <a:rPr lang="el-GR" sz="1600" dirty="0">
                <a:latin typeface="Bahnschrift" panose="020B0502040204020203" pitchFamily="34" charset="0"/>
              </a:rPr>
              <a:t>…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l-GR" sz="1600" dirty="0">
                <a:latin typeface="Bahnschrift" panose="020B0502040204020203" pitchFamily="34" charset="0"/>
              </a:rPr>
              <a:t>μέσω της μεταβλητής </a:t>
            </a:r>
            <a:r>
              <a:rPr lang="en-US" sz="1600" dirty="0">
                <a:latin typeface="Bahnschrift" panose="020B0502040204020203" pitchFamily="34" charset="0"/>
              </a:rPr>
              <a:t>isComplement = 1.</a:t>
            </a:r>
            <a:endParaRPr lang="el-GR" sz="1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41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37E98-9857-46B4-B538-3D4032252CEC}"/>
              </a:ext>
            </a:extLst>
          </p:cNvPr>
          <p:cNvSpPr/>
          <p:nvPr/>
        </p:nvSpPr>
        <p:spPr>
          <a:xfrm>
            <a:off x="501163" y="855052"/>
            <a:ext cx="11133626" cy="1044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>
                <a:latin typeface="Bahnschrift" panose="020B0502040204020203" pitchFamily="34" charset="0"/>
              </a:rPr>
              <a:t>ΣΥΝΑΡΤΗΣΗ </a:t>
            </a:r>
            <a:r>
              <a:rPr lang="en-US" sz="2000" dirty="0">
                <a:latin typeface="Bahnschrift" panose="020B0502040204020203" pitchFamily="34" charset="0"/>
              </a:rPr>
              <a:t>CUBES</a:t>
            </a:r>
            <a:endParaRPr lang="en-US" sz="2000" b="1" dirty="0">
              <a:latin typeface="Bahnschrif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E3BDBF-5E4C-4840-8D15-912AC2360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62" y="2258891"/>
            <a:ext cx="6013937" cy="43173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6A9BB2-DF08-4945-91DB-5C9055E01297}"/>
              </a:ext>
            </a:extLst>
          </p:cNvPr>
          <p:cNvSpPr txBox="1">
            <a:spLocks/>
          </p:cNvSpPr>
          <p:nvPr/>
        </p:nvSpPr>
        <p:spPr>
          <a:xfrm>
            <a:off x="6790593" y="2356339"/>
            <a:ext cx="4656992" cy="431734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>
                <a:latin typeface="Bahnschrift" panose="020B0502040204020203" pitchFamily="34" charset="0"/>
              </a:rPr>
              <a:t>Η συνάρτηση </a:t>
            </a:r>
            <a:r>
              <a:rPr lang="en-US" sz="1600" b="1" dirty="0">
                <a:latin typeface="Bahnschrift" panose="020B0502040204020203" pitchFamily="34" charset="0"/>
              </a:rPr>
              <a:t>cubes </a:t>
            </a:r>
            <a:r>
              <a:rPr lang="el-GR" sz="1600" dirty="0">
                <a:latin typeface="Bahnschrift" panose="020B0502040204020203" pitchFamily="34" charset="0"/>
              </a:rPr>
              <a:t>παίρνει ως παραμέτρους:</a:t>
            </a:r>
          </a:p>
          <a:p>
            <a:pPr marL="666900" lvl="1" indent="-342900">
              <a:buFont typeface="+mj-lt"/>
              <a:buAutoNum type="arabicPeriod"/>
            </a:pPr>
            <a:r>
              <a:rPr lang="el-GR" sz="1400" dirty="0">
                <a:latin typeface="Bahnschrift" panose="020B0502040204020203" pitchFamily="34" charset="0"/>
              </a:rPr>
              <a:t>Τη λίστα κύβων της συνάρτησης.</a:t>
            </a:r>
          </a:p>
          <a:p>
            <a:pPr marL="666900" lvl="1" indent="-342900">
              <a:buFont typeface="+mj-lt"/>
              <a:buAutoNum type="arabicPeriod"/>
            </a:pPr>
            <a:r>
              <a:rPr lang="el-GR" sz="1400" dirty="0">
                <a:latin typeface="Bahnschrift" panose="020B0502040204020203" pitchFamily="34" charset="0"/>
              </a:rPr>
              <a:t>Τον αριθμό των κύβων της συνάρτησης.</a:t>
            </a:r>
          </a:p>
          <a:p>
            <a:pPr marL="666900" lvl="1" indent="-342900">
              <a:buFont typeface="+mj-lt"/>
              <a:buAutoNum type="arabicPeriod"/>
            </a:pPr>
            <a:r>
              <a:rPr lang="el-GR" sz="1400" dirty="0">
                <a:latin typeface="Bahnschrift" panose="020B0502040204020203" pitchFamily="34" charset="0"/>
              </a:rPr>
              <a:t>Τον όρο </a:t>
            </a:r>
            <a:r>
              <a:rPr lang="en-US" sz="1400" dirty="0">
                <a:latin typeface="Bahnschrift" panose="020B0502040204020203" pitchFamily="34" charset="0"/>
              </a:rPr>
              <a:t>a,</a:t>
            </a:r>
            <a:r>
              <a:rPr lang="el-GR" sz="1400" dirty="0">
                <a:latin typeface="Bahnschrift" panose="020B0502040204020203" pitchFamily="34" charset="0"/>
              </a:rPr>
              <a:t> </a:t>
            </a:r>
            <a:r>
              <a:rPr lang="en-US" sz="1400" dirty="0">
                <a:latin typeface="Bahnschrift" panose="020B0502040204020203" pitchFamily="34" charset="0"/>
              </a:rPr>
              <a:t>b,</a:t>
            </a:r>
            <a:r>
              <a:rPr lang="el-GR" sz="1400" dirty="0">
                <a:latin typeface="Bahnschrift" panose="020B0502040204020203" pitchFamily="34" charset="0"/>
              </a:rPr>
              <a:t> </a:t>
            </a:r>
            <a:r>
              <a:rPr lang="en-US" sz="1400" dirty="0">
                <a:latin typeface="Bahnschrift" panose="020B0502040204020203" pitchFamily="34" charset="0"/>
              </a:rPr>
              <a:t>c, …</a:t>
            </a:r>
            <a:r>
              <a:rPr lang="el-GR" sz="1400" dirty="0">
                <a:latin typeface="Bahnschrift" panose="020B0502040204020203" pitchFamily="34" charset="0"/>
              </a:rPr>
              <a:t> συγκεκριμένα τη θέση στο </a:t>
            </a:r>
            <a:r>
              <a:rPr lang="en-US" sz="1400" dirty="0">
                <a:latin typeface="Bahnschrift" panose="020B0502040204020203" pitchFamily="34" charset="0"/>
              </a:rPr>
              <a:t>string</a:t>
            </a:r>
            <a:r>
              <a:rPr lang="el-GR" sz="1400" dirty="0">
                <a:latin typeface="Bahnschrift" panose="020B0502040204020203" pitchFamily="34" charset="0"/>
              </a:rPr>
              <a:t> της κυβικής κωδικοποίησης του κύβου.</a:t>
            </a:r>
          </a:p>
          <a:p>
            <a:pPr marL="666900" lvl="1" indent="-342900">
              <a:buFont typeface="+mj-lt"/>
              <a:buAutoNum type="arabicPeriod"/>
            </a:pPr>
            <a:r>
              <a:rPr lang="el-GR" sz="1400" dirty="0">
                <a:latin typeface="Bahnschrift" panose="020B0502040204020203" pitchFamily="34" charset="0"/>
              </a:rPr>
              <a:t>Το</a:t>
            </a:r>
            <a:r>
              <a:rPr lang="en-US" sz="1400" dirty="0">
                <a:latin typeface="Bahnschrift" panose="020B0502040204020203" pitchFamily="34" charset="0"/>
              </a:rPr>
              <a:t> isComplement </a:t>
            </a:r>
            <a:r>
              <a:rPr lang="el-GR" sz="1400" dirty="0">
                <a:latin typeface="Bahnschrift" panose="020B0502040204020203" pitchFamily="34" charset="0"/>
              </a:rPr>
              <a:t>που δηλώνει αν πρόκειται για το συμπλήρωμα κάποιου όρου.</a:t>
            </a:r>
          </a:p>
          <a:p>
            <a:r>
              <a:rPr lang="el-GR" sz="1600" dirty="0">
                <a:latin typeface="Bahnschrift" panose="020B0502040204020203" pitchFamily="34" charset="0"/>
              </a:rPr>
              <a:t> Αν για τη δοσμένη θέση στο </a:t>
            </a:r>
            <a:r>
              <a:rPr lang="en-US" sz="1600" dirty="0">
                <a:latin typeface="Bahnschrift" panose="020B0502040204020203" pitchFamily="34" charset="0"/>
              </a:rPr>
              <a:t>string </a:t>
            </a:r>
            <a:r>
              <a:rPr lang="el-GR" sz="1600" dirty="0">
                <a:latin typeface="Bahnschrift" panose="020B0502040204020203" pitchFamily="34" charset="0"/>
              </a:rPr>
              <a:t>του κύβου βρεθεί το «01» , ο όρος υπάρχει στον κύβο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l-GR" sz="1600" dirty="0">
                <a:latin typeface="Bahnschrift" panose="020B0502040204020203" pitchFamily="34" charset="0"/>
              </a:rPr>
              <a:t>και προστίθεται στη λίστα κύβων που θα επιστραφεί.  </a:t>
            </a:r>
          </a:p>
          <a:p>
            <a:r>
              <a:rPr lang="el-GR" sz="1600" dirty="0">
                <a:latin typeface="Bahnschrift" panose="020B0502040204020203" pitchFamily="34" charset="0"/>
              </a:rPr>
              <a:t>Ίδια διαδικασία για τα συμπληρώματα των όρων, όπου αναζητείται το «10» .</a:t>
            </a:r>
          </a:p>
          <a:p>
            <a:endParaRPr lang="el-GR" sz="1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53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CC5F36-54F0-4144-B1E8-528028C42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48" y="745148"/>
            <a:ext cx="7226820" cy="57259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31CCE3-1791-43ED-A6F2-FB5F924B3080}"/>
              </a:ext>
            </a:extLst>
          </p:cNvPr>
          <p:cNvSpPr/>
          <p:nvPr/>
        </p:nvSpPr>
        <p:spPr>
          <a:xfrm>
            <a:off x="7816364" y="745148"/>
            <a:ext cx="3897188" cy="1044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>
                <a:latin typeface="Bahnschrift" panose="020B0502040204020203" pitchFamily="34" charset="0"/>
              </a:rPr>
              <a:t>ΣΥΝΑΡΤΗΣΗ </a:t>
            </a:r>
            <a:r>
              <a:rPr lang="en-US" sz="2000" dirty="0">
                <a:latin typeface="Bahnschrift" panose="020B0502040204020203" pitchFamily="34" charset="0"/>
              </a:rPr>
              <a:t>R_KERNELS_ALGORITHM</a:t>
            </a:r>
            <a:endParaRPr lang="en-US" sz="2000" b="1" dirty="0">
              <a:latin typeface="Bahnschrift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E67E24-F795-4C20-9D48-30A8DD372E4B}"/>
              </a:ext>
            </a:extLst>
          </p:cNvPr>
          <p:cNvSpPr txBox="1">
            <a:spLocks/>
          </p:cNvSpPr>
          <p:nvPr/>
        </p:nvSpPr>
        <p:spPr>
          <a:xfrm>
            <a:off x="7816364" y="2123669"/>
            <a:ext cx="3897188" cy="2945097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>
                <a:latin typeface="Bahnschrift" panose="020B0502040204020203" pitchFamily="34" charset="0"/>
              </a:rPr>
              <a:t>Υπολογισμός του συν-πυρήνα.</a:t>
            </a:r>
          </a:p>
          <a:p>
            <a:r>
              <a:rPr lang="el-GR" sz="1600" dirty="0">
                <a:latin typeface="Bahnschrift" panose="020B0502040204020203" pitchFamily="34" charset="0"/>
              </a:rPr>
              <a:t>Για τη λίστα κύβων που περιέχουν τον όρο </a:t>
            </a:r>
            <a:r>
              <a:rPr lang="en-US" sz="1600" dirty="0" err="1">
                <a:latin typeface="Bahnschrift" panose="020B0502040204020203" pitchFamily="34" charset="0"/>
              </a:rPr>
              <a:t>i</a:t>
            </a:r>
            <a:r>
              <a:rPr lang="en-US" sz="1600" dirty="0">
                <a:latin typeface="Bahnschrift" panose="020B0502040204020203" pitchFamily="34" charset="0"/>
              </a:rPr>
              <a:t>, </a:t>
            </a:r>
            <a:r>
              <a:rPr lang="el-GR" sz="1600" dirty="0">
                <a:latin typeface="Bahnschrift" panose="020B0502040204020203" pitchFamily="34" charset="0"/>
              </a:rPr>
              <a:t>κατασκευάζεται το </a:t>
            </a:r>
            <a:r>
              <a:rPr lang="en-US" sz="1600" dirty="0">
                <a:latin typeface="Bahnschrift" panose="020B0502040204020203" pitchFamily="34" charset="0"/>
              </a:rPr>
              <a:t>string </a:t>
            </a:r>
            <a:r>
              <a:rPr lang="el-GR" sz="1600" dirty="0">
                <a:latin typeface="Bahnschrift" panose="020B0502040204020203" pitchFamily="34" charset="0"/>
              </a:rPr>
              <a:t>της κωδικοποίησης του συν-πυρήνα.</a:t>
            </a:r>
          </a:p>
          <a:p>
            <a:r>
              <a:rPr lang="el-GR" sz="1600" dirty="0">
                <a:latin typeface="Bahnschrift" panose="020B0502040204020203" pitchFamily="34" charset="0"/>
              </a:rPr>
              <a:t>Κάθε κοινός όρος ανάμεσα στους  κύβους που επέστρεψε η </a:t>
            </a:r>
            <a:r>
              <a:rPr lang="en-US" sz="1600" b="1" dirty="0">
                <a:latin typeface="Bahnschrift" panose="020B0502040204020203" pitchFamily="34" charset="0"/>
              </a:rPr>
              <a:t>cubes</a:t>
            </a:r>
            <a:r>
              <a:rPr lang="el-GR" sz="1600" dirty="0">
                <a:latin typeface="Bahnschrift" panose="020B0502040204020203" pitchFamily="34" charset="0"/>
              </a:rPr>
              <a:t>, αντιγράφεται στον συν-πυρήνα.</a:t>
            </a:r>
          </a:p>
          <a:p>
            <a:r>
              <a:rPr lang="el-GR" sz="1600" dirty="0">
                <a:latin typeface="Bahnschrift" panose="020B0502040204020203" pitchFamily="34" charset="0"/>
              </a:rPr>
              <a:t> 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l-GR" sz="1600" dirty="0">
                <a:latin typeface="Bahnschrift" panose="020B0502040204020203" pitchFamily="34" charset="0"/>
              </a:rPr>
              <a:t>Στη θέση των μη κοινών όρων των κύβων αντιγράφεται το «11» στη κωδικοποίηση του συν-πυρήνα.</a:t>
            </a:r>
          </a:p>
        </p:txBody>
      </p:sp>
    </p:spTree>
    <p:extLst>
      <p:ext uri="{BB962C8B-B14F-4D97-AF65-F5344CB8AC3E}">
        <p14:creationId xmlns:p14="http://schemas.microsoft.com/office/powerpoint/2010/main" val="187304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90A33A-3E11-4466-91A6-2097456BB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43" y="917697"/>
            <a:ext cx="6459293" cy="4850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CD96EA-33DA-4A87-B1FF-880B5CCD2320}"/>
              </a:ext>
            </a:extLst>
          </p:cNvPr>
          <p:cNvSpPr/>
          <p:nvPr/>
        </p:nvSpPr>
        <p:spPr>
          <a:xfrm>
            <a:off x="7121771" y="917696"/>
            <a:ext cx="4624386" cy="1183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>
                <a:latin typeface="Bahnschrift" panose="020B0502040204020203" pitchFamily="34" charset="0"/>
              </a:rPr>
              <a:t>ΣΥΝΑΡΤΗΣΗ </a:t>
            </a:r>
            <a:r>
              <a:rPr lang="en-US" sz="2000" dirty="0">
                <a:latin typeface="Bahnschrift" panose="020B0502040204020203" pitchFamily="34" charset="0"/>
              </a:rPr>
              <a:t>R_KERNELS_ALGORITHM</a:t>
            </a:r>
            <a:endParaRPr lang="en-US" sz="2000" b="1" dirty="0">
              <a:latin typeface="Bahnschrift" panose="020B05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967F92-85B1-4C05-85DF-9BBF644603F5}"/>
              </a:ext>
            </a:extLst>
          </p:cNvPr>
          <p:cNvSpPr txBox="1">
            <a:spLocks/>
          </p:cNvSpPr>
          <p:nvPr/>
        </p:nvSpPr>
        <p:spPr>
          <a:xfrm>
            <a:off x="7485370" y="2457777"/>
            <a:ext cx="3897188" cy="214939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>
                <a:latin typeface="Bahnschrift" panose="020B0502040204020203" pitchFamily="34" charset="0"/>
              </a:rPr>
              <a:t>Υπολογισμός της λίστας κύβων που αποτελεί τον πυρήνα βάσει του υπολογισμένου συν-πυρήνα.</a:t>
            </a:r>
          </a:p>
          <a:p>
            <a:r>
              <a:rPr lang="el-GR" sz="1600" dirty="0">
                <a:latin typeface="Bahnschrift" panose="020B0502040204020203" pitchFamily="34" charset="0"/>
              </a:rPr>
              <a:t>Εξαγωγή της υλοποιημένης λίστας του πυρήνα σε μια λίστα από </a:t>
            </a:r>
            <a:r>
              <a:rPr lang="en-US" sz="1600" dirty="0">
                <a:latin typeface="Bahnschrift" panose="020B0502040204020203" pitchFamily="34" charset="0"/>
              </a:rPr>
              <a:t>strings</a:t>
            </a:r>
            <a:r>
              <a:rPr lang="el-GR" sz="1600" dirty="0">
                <a:latin typeface="Bahnschrift" panose="020B0502040204020203" pitchFamily="34" charset="0"/>
              </a:rPr>
              <a:t>, η οποία θα δοθεί  ως παράμετρος στην αναδρομική κλήση της συνάρτησης. </a:t>
            </a:r>
          </a:p>
        </p:txBody>
      </p:sp>
    </p:spTree>
    <p:extLst>
      <p:ext uri="{BB962C8B-B14F-4D97-AF65-F5344CB8AC3E}">
        <p14:creationId xmlns:p14="http://schemas.microsoft.com/office/powerpoint/2010/main" val="330501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870E4E-7469-414E-B2AE-9BB9224EB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099164"/>
            <a:ext cx="8324850" cy="4400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7441C9-84A9-49EA-915B-AEB44B537A20}"/>
              </a:ext>
            </a:extLst>
          </p:cNvPr>
          <p:cNvSpPr/>
          <p:nvPr/>
        </p:nvSpPr>
        <p:spPr>
          <a:xfrm>
            <a:off x="483578" y="669314"/>
            <a:ext cx="11227776" cy="1183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>
                <a:latin typeface="Bahnschrift" panose="020B0502040204020203" pitchFamily="34" charset="0"/>
              </a:rPr>
              <a:t>ΣΥΝΑΡΤΗΣΗ </a:t>
            </a:r>
            <a:r>
              <a:rPr lang="en-US" sz="2000" dirty="0">
                <a:latin typeface="Bahnschrift" panose="020B0502040204020203" pitchFamily="34" charset="0"/>
              </a:rPr>
              <a:t>R_KERNELS_ALGORITHM</a:t>
            </a:r>
            <a:endParaRPr lang="en-US" sz="2000" b="1" dirty="0">
              <a:latin typeface="Bahnschrift" panose="020B05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880767-16E3-45EE-933D-93C4F16CF98B}"/>
              </a:ext>
            </a:extLst>
          </p:cNvPr>
          <p:cNvSpPr txBox="1">
            <a:spLocks/>
          </p:cNvSpPr>
          <p:nvPr/>
        </p:nvSpPr>
        <p:spPr>
          <a:xfrm>
            <a:off x="9041609" y="2354303"/>
            <a:ext cx="2669745" cy="343103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>
                <a:latin typeface="Bahnschrift" panose="020B0502040204020203" pitchFamily="34" charset="0"/>
              </a:rPr>
              <a:t>Συνέχιση της αναδρομής.</a:t>
            </a:r>
          </a:p>
          <a:p>
            <a:r>
              <a:rPr lang="el-GR" sz="1600" dirty="0">
                <a:latin typeface="Bahnschrift" panose="020B0502040204020203" pitchFamily="34" charset="0"/>
              </a:rPr>
              <a:t>Κάθε νέος πυρήνας, εφόσον δεν υπάρχει ήδη στη τελική λίστα των πυρήνων, προστίθεται στο τελικό αποτέλεσμα.</a:t>
            </a:r>
          </a:p>
        </p:txBody>
      </p:sp>
    </p:spTree>
    <p:extLst>
      <p:ext uri="{BB962C8B-B14F-4D97-AF65-F5344CB8AC3E}">
        <p14:creationId xmlns:p14="http://schemas.microsoft.com/office/powerpoint/2010/main" val="2158284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CCEB3B-4089-40B9-A563-05F7835F9136}"/>
              </a:ext>
            </a:extLst>
          </p:cNvPr>
          <p:cNvSpPr/>
          <p:nvPr/>
        </p:nvSpPr>
        <p:spPr>
          <a:xfrm>
            <a:off x="616987" y="2479430"/>
            <a:ext cx="10958025" cy="1203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2A0C9-5F2C-4A87-9440-71631B617C29}"/>
              </a:ext>
            </a:extLst>
          </p:cNvPr>
          <p:cNvSpPr txBox="1"/>
          <p:nvPr/>
        </p:nvSpPr>
        <p:spPr>
          <a:xfrm>
            <a:off x="616987" y="1986989"/>
            <a:ext cx="10958025" cy="21852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l-GR" dirty="0">
              <a:solidFill>
                <a:schemeClr val="bg1"/>
              </a:solidFill>
            </a:endParaRPr>
          </a:p>
          <a:p>
            <a:pPr algn="ctr"/>
            <a:endParaRPr lang="el-GR" dirty="0">
              <a:solidFill>
                <a:schemeClr val="bg1"/>
              </a:solidFill>
            </a:endParaRPr>
          </a:p>
          <a:p>
            <a:pPr algn="ctr"/>
            <a:endParaRPr lang="el-GR" dirty="0">
              <a:solidFill>
                <a:schemeClr val="bg1"/>
              </a:solidFill>
            </a:endParaRPr>
          </a:p>
          <a:p>
            <a:pPr algn="ctr"/>
            <a:r>
              <a:rPr lang="el-GR" sz="2800" dirty="0">
                <a:solidFill>
                  <a:schemeClr val="bg1"/>
                </a:solidFill>
                <a:latin typeface="Bahnschrift" panose="020B0502040204020203" pitchFamily="34" charset="0"/>
              </a:rPr>
              <a:t>ΤΕΛΟΣ ΠΑΡΟΥΣΙΑΣΗΣ</a:t>
            </a:r>
          </a:p>
          <a:p>
            <a:pPr algn="ctr"/>
            <a:endParaRPr lang="el-GR" dirty="0">
              <a:solidFill>
                <a:schemeClr val="bg1"/>
              </a:solidFill>
            </a:endParaRPr>
          </a:p>
          <a:p>
            <a:pPr algn="ctr"/>
            <a:endParaRPr lang="el-GR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47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03E6-4486-4A79-98D7-8A37E805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l-GR" dirty="0">
                <a:latin typeface="Bahnschrift" panose="020B0502040204020203" pitchFamily="34" charset="0"/>
              </a:rPr>
              <a:t>ΣΤΟΧΟΙ ΤΗΣ τεταρτησ ΕΡΓΑΣΙΑΣ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6890-0048-43AE-9272-F18F2C954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l-GR" dirty="0">
                <a:latin typeface="Bahnschrift" panose="020B0502040204020203" pitchFamily="34" charset="0"/>
              </a:rPr>
              <a:t>Σκοπός της τέταρτης εργασίας αποτελεί η κατασκευή 2 Τ</a:t>
            </a:r>
            <a:r>
              <a:rPr lang="en-US" dirty="0">
                <a:latin typeface="Bahnschrift" panose="020B0502040204020203" pitchFamily="34" charset="0"/>
              </a:rPr>
              <a:t>CL </a:t>
            </a:r>
            <a:r>
              <a:rPr lang="el-GR" dirty="0">
                <a:latin typeface="Bahnschrift" panose="020B0502040204020203" pitchFamily="34" charset="0"/>
              </a:rPr>
              <a:t>εντολών.</a:t>
            </a:r>
          </a:p>
          <a:p>
            <a:r>
              <a:rPr lang="el-GR" dirty="0">
                <a:latin typeface="Bahnschrift" panose="020B0502040204020203" pitchFamily="34" charset="0"/>
              </a:rPr>
              <a:t>Η 1</a:t>
            </a:r>
            <a:r>
              <a:rPr lang="el-GR" baseline="30000" dirty="0">
                <a:latin typeface="Bahnschrift" panose="020B0502040204020203" pitchFamily="34" charset="0"/>
              </a:rPr>
              <a:t>η</a:t>
            </a:r>
            <a:r>
              <a:rPr lang="el-GR" dirty="0">
                <a:latin typeface="Bahnschrift" panose="020B0502040204020203" pitchFamily="34" charset="0"/>
              </a:rPr>
              <a:t> εντολή θα πραγματοποιεί αλγεβρική διαίρεση.</a:t>
            </a:r>
          </a:p>
          <a:p>
            <a:r>
              <a:rPr lang="el-GR" dirty="0">
                <a:latin typeface="Bahnschrift" panose="020B0502040204020203" pitchFamily="34" charset="0"/>
              </a:rPr>
              <a:t>Η 2</a:t>
            </a:r>
            <a:r>
              <a:rPr lang="el-GR" baseline="30000" dirty="0">
                <a:latin typeface="Bahnschrift" panose="020B0502040204020203" pitchFamily="34" charset="0"/>
              </a:rPr>
              <a:t>η</a:t>
            </a:r>
            <a:r>
              <a:rPr lang="el-GR" dirty="0">
                <a:latin typeface="Bahnschrift" panose="020B0502040204020203" pitchFamily="34" charset="0"/>
              </a:rPr>
              <a:t> εντολή θα υλοποιεί τον αναδρομικό αλγόριθμο </a:t>
            </a:r>
            <a:r>
              <a:rPr lang="en-US" dirty="0">
                <a:latin typeface="Bahnschrift" panose="020B0502040204020203" pitchFamily="34" charset="0"/>
              </a:rPr>
              <a:t>R_KERNELS</a:t>
            </a:r>
            <a:r>
              <a:rPr lang="el-GR" dirty="0">
                <a:latin typeface="Bahnschrift" panose="020B0502040204020203" pitchFamily="34" charset="0"/>
              </a:rPr>
              <a:t>.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l-GR" dirty="0">
                <a:latin typeface="Bahnschrift" panose="020B0502040204020203" pitchFamily="34" charset="0"/>
              </a:rPr>
              <a:t> </a:t>
            </a:r>
          </a:p>
          <a:p>
            <a:r>
              <a:rPr lang="el-GR" dirty="0">
                <a:latin typeface="Bahnschrift" panose="020B0502040204020203" pitchFamily="34" charset="0"/>
              </a:rPr>
              <a:t>Οι εντολές αυτές όπως και στις προηγούμενες εργασίες υλοποιούνται προγραμματιστικά για να λειτουργούν πάνω στο </a:t>
            </a:r>
            <a:r>
              <a:rPr lang="en-US" dirty="0">
                <a:latin typeface="Bahnschrift" panose="020B0502040204020203" pitchFamily="34" charset="0"/>
              </a:rPr>
              <a:t>TCL Shell</a:t>
            </a:r>
            <a:r>
              <a:rPr lang="el-GR" dirty="0">
                <a:latin typeface="Bahnschrift" panose="020B0502040204020203" pitchFamily="34" charset="0"/>
              </a:rPr>
              <a:t> που αφορά το γενικό </a:t>
            </a:r>
            <a:r>
              <a:rPr lang="en-US" dirty="0">
                <a:latin typeface="Bahnschrift" panose="020B0502040204020203" pitchFamily="34" charset="0"/>
              </a:rPr>
              <a:t>project </a:t>
            </a:r>
            <a:r>
              <a:rPr lang="el-GR" dirty="0">
                <a:latin typeface="Bahnschrift" panose="020B0502040204020203" pitchFamily="34" charset="0"/>
              </a:rPr>
              <a:t>γύρω από </a:t>
            </a:r>
            <a:r>
              <a:rPr lang="el-GR">
                <a:latin typeface="Bahnschrift" panose="020B0502040204020203" pitchFamily="34" charset="0"/>
              </a:rPr>
              <a:t>το μάθημα</a:t>
            </a:r>
            <a:r>
              <a:rPr lang="el-GR" dirty="0">
                <a:latin typeface="Bahnschrif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174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A31C-9700-4618-8466-2C25DB4F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l-GR" dirty="0">
                <a:latin typeface="Bahnschrift" panose="020B0502040204020203" pitchFamily="34" charset="0"/>
              </a:rPr>
              <a:t>ΠΕΡΙΕΧΟΜΕΝΑ ΠΑΡΟΥΣΙΑΣΗΣ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07608-D9E9-4AE9-ABD4-4B0E593B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l-GR" dirty="0">
                <a:latin typeface="Bahnschrift" panose="020B0502040204020203" pitchFamily="34" charset="0"/>
              </a:rPr>
              <a:t>Εντολή </a:t>
            </a:r>
            <a:r>
              <a:rPr lang="en-US" b="1" dirty="0">
                <a:latin typeface="Bahnschrift" panose="020B0502040204020203" pitchFamily="34" charset="0"/>
              </a:rPr>
              <a:t>alg_division </a:t>
            </a:r>
            <a:r>
              <a:rPr lang="el-GR" dirty="0">
                <a:latin typeface="Bahnschrift" panose="020B0502040204020203" pitchFamily="34" charset="0"/>
              </a:rPr>
              <a:t>που υλοποιεί την αλγεβρική διαίρεση βάσει του αλγορίθμου της αλγεβρικής ή ασθενής διαίρεσης </a:t>
            </a:r>
            <a:r>
              <a:rPr lang="en-US" dirty="0">
                <a:latin typeface="Bahnschrift" panose="020B0502040204020203" pitchFamily="34" charset="0"/>
              </a:rPr>
              <a:t>(Weak Division</a:t>
            </a:r>
            <a:r>
              <a:rPr lang="el-GR" dirty="0">
                <a:latin typeface="Bahnschrift" panose="020B0502040204020203" pitchFamily="34" charset="0"/>
              </a:rPr>
              <a:t>)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l-GR" dirty="0">
                <a:latin typeface="Bahnschrift" panose="020B0502040204020203" pitchFamily="34" charset="0"/>
              </a:rPr>
              <a:t>που υπάρχει στις διαλέξεις του μαθήματος.</a:t>
            </a:r>
            <a:endParaRPr lang="en-US" dirty="0">
              <a:latin typeface="Bahnschrif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l-GR" dirty="0">
                <a:latin typeface="Bahnschrift" panose="020B0502040204020203" pitchFamily="34" charset="0"/>
              </a:rPr>
              <a:t>Εντολή </a:t>
            </a:r>
            <a:r>
              <a:rPr lang="en-US" b="1" dirty="0">
                <a:latin typeface="Bahnschrift" panose="020B0502040204020203" pitchFamily="34" charset="0"/>
              </a:rPr>
              <a:t>r_kernels</a:t>
            </a:r>
            <a:r>
              <a:rPr lang="el-GR" b="1" dirty="0">
                <a:latin typeface="Bahnschrift" panose="020B0502040204020203" pitchFamily="34" charset="0"/>
              </a:rPr>
              <a:t>, </a:t>
            </a:r>
            <a:r>
              <a:rPr lang="el-GR" dirty="0">
                <a:latin typeface="Bahnschrift" panose="020B0502040204020203" pitchFamily="34" charset="0"/>
              </a:rPr>
              <a:t>η υλοποίηση της οποίας βασίζεται στον αλγόριθμο </a:t>
            </a:r>
            <a:r>
              <a:rPr lang="en-US" dirty="0">
                <a:latin typeface="Bahnschrift" panose="020B0502040204020203" pitchFamily="34" charset="0"/>
              </a:rPr>
              <a:t>R_KERNELS </a:t>
            </a:r>
            <a:r>
              <a:rPr lang="el-GR" dirty="0">
                <a:latin typeface="Bahnschrift" panose="020B0502040204020203" pitchFamily="34" charset="0"/>
              </a:rPr>
              <a:t>που περιγράφεται σε διάλεξη του μαθήματος.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>
                <a:latin typeface="Bahnschrift" panose="020B0502040204020203" pitchFamily="34" charset="0"/>
              </a:rPr>
              <a:t>Π</a:t>
            </a:r>
            <a:r>
              <a:rPr lang="el-GR" sz="1800" dirty="0">
                <a:latin typeface="Bahnschrift" panose="020B0502040204020203" pitchFamily="34" charset="0"/>
              </a:rPr>
              <a:t>αρουσίαση των βοηθητικών συναρτήσεων που συμβάλλουν στην συνολική υλοποίηση του αλγορίθμου</a:t>
            </a:r>
            <a:r>
              <a:rPr lang="en-US" sz="1800" dirty="0">
                <a:latin typeface="Bahnschrift" panose="020B0502040204020203" pitchFamily="34" charset="0"/>
              </a:rPr>
              <a:t> R_KERNELS</a:t>
            </a:r>
            <a:r>
              <a:rPr lang="el-GR" sz="1800" dirty="0">
                <a:latin typeface="Bahnschrift" panose="020B0502040204020203" pitchFamily="34" charset="0"/>
              </a:rPr>
              <a:t>. Αυτές είναι </a:t>
            </a:r>
            <a:r>
              <a:rPr lang="en-US" sz="1800" dirty="0">
                <a:latin typeface="Bahnschrift" panose="020B0502040204020203" pitchFamily="34" charset="0"/>
              </a:rPr>
              <a:t> </a:t>
            </a:r>
            <a:r>
              <a:rPr lang="el-GR" sz="1800" dirty="0">
                <a:latin typeface="Bahnschrift" panose="020B0502040204020203" pitchFamily="34" charset="0"/>
              </a:rPr>
              <a:t>επιγραμματικά οι εξής:</a:t>
            </a:r>
          </a:p>
          <a:p>
            <a:pPr lvl="2"/>
            <a:r>
              <a:rPr lang="el-GR" sz="1800" dirty="0">
                <a:latin typeface="Bahnschrift" panose="020B0502040204020203" pitchFamily="34" charset="0"/>
              </a:rPr>
              <a:t>Συνάρτηση </a:t>
            </a:r>
            <a:r>
              <a:rPr lang="en-US" sz="1800" b="1" dirty="0">
                <a:latin typeface="Bahnschrift" panose="020B0502040204020203" pitchFamily="34" charset="0"/>
              </a:rPr>
              <a:t>cubes.</a:t>
            </a:r>
          </a:p>
          <a:p>
            <a:pPr lvl="2"/>
            <a:r>
              <a:rPr lang="el-GR" sz="1800" dirty="0">
                <a:latin typeface="Bahnschrift" panose="020B0502040204020203" pitchFamily="34" charset="0"/>
              </a:rPr>
              <a:t>Συνάρτηση </a:t>
            </a:r>
            <a:r>
              <a:rPr lang="en-US" sz="1800" b="1" dirty="0">
                <a:latin typeface="Bahnschrift" panose="020B0502040204020203" pitchFamily="34" charset="0"/>
              </a:rPr>
              <a:t>r_kernels_algorithm</a:t>
            </a:r>
            <a:r>
              <a:rPr lang="el-GR" sz="1800" b="1" dirty="0">
                <a:latin typeface="Bahnschrift" panose="020B0502040204020203" pitchFamily="34" charset="0"/>
              </a:rPr>
              <a:t>.</a:t>
            </a:r>
            <a:endParaRPr lang="en-US" sz="1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86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0BEF07-6C01-44A4-B71B-4B9485AC991F}"/>
              </a:ext>
            </a:extLst>
          </p:cNvPr>
          <p:cNvSpPr/>
          <p:nvPr/>
        </p:nvSpPr>
        <p:spPr>
          <a:xfrm>
            <a:off x="4255477" y="652944"/>
            <a:ext cx="3683977" cy="1483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>
                <a:latin typeface="Bahnschrift" panose="020B0502040204020203" pitchFamily="34" charset="0"/>
              </a:rPr>
              <a:t>ΕΝΤΟΛΗ </a:t>
            </a:r>
            <a:r>
              <a:rPr lang="en-US" sz="2000" dirty="0">
                <a:latin typeface="Bahnschrift" panose="020B0502040204020203" pitchFamily="34" charset="0"/>
              </a:rPr>
              <a:t>ALG_DIVISION</a:t>
            </a:r>
            <a:endParaRPr lang="en-US" sz="2000" b="1" dirty="0">
              <a:latin typeface="Bahnschrift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052AC5-28BB-4C55-B805-C114D1566BAA}"/>
              </a:ext>
            </a:extLst>
          </p:cNvPr>
          <p:cNvSpPr txBox="1">
            <a:spLocks/>
          </p:cNvSpPr>
          <p:nvPr/>
        </p:nvSpPr>
        <p:spPr>
          <a:xfrm>
            <a:off x="1426706" y="6433983"/>
            <a:ext cx="1800421" cy="33647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>
                <a:latin typeface="Bahnschrift" panose="020B0502040204020203" pitchFamily="34" charset="0"/>
              </a:rPr>
              <a:t>Πρώτο μέρος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4013C5E-880F-4E19-94AB-06393B0684CC}"/>
              </a:ext>
            </a:extLst>
          </p:cNvPr>
          <p:cNvSpPr txBox="1">
            <a:spLocks/>
          </p:cNvSpPr>
          <p:nvPr/>
        </p:nvSpPr>
        <p:spPr>
          <a:xfrm>
            <a:off x="8964873" y="6433983"/>
            <a:ext cx="1800421" cy="33647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>
                <a:latin typeface="Bahnschrift" panose="020B0502040204020203" pitchFamily="34" charset="0"/>
              </a:rPr>
              <a:t>..Συνέχεια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038B52-F390-4D22-B8EF-8B9B66DBB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6" y="652944"/>
            <a:ext cx="3221742" cy="56319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E9630C-59F3-4282-A18B-2DC05C16C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214" y="613004"/>
            <a:ext cx="2961702" cy="56319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07C0BAA-1EC6-48EC-A7DB-66C8F6EC1782}"/>
              </a:ext>
            </a:extLst>
          </p:cNvPr>
          <p:cNvSpPr txBox="1">
            <a:spLocks/>
          </p:cNvSpPr>
          <p:nvPr/>
        </p:nvSpPr>
        <p:spPr>
          <a:xfrm>
            <a:off x="4252548" y="2453055"/>
            <a:ext cx="3683977" cy="201343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l-GR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ΕΛΕΓΧΟΣ ΤΩΝ ΕΙΣΟΔΩΝ</a:t>
            </a:r>
            <a:endParaRPr lang="el-GR" sz="1600" dirty="0">
              <a:latin typeface="Bahnschrift" panose="020B0502040204020203" pitchFamily="34" charset="0"/>
            </a:endParaRPr>
          </a:p>
          <a:p>
            <a:r>
              <a:rPr lang="el-GR" sz="1600" dirty="0">
                <a:latin typeface="Bahnschrift" panose="020B0502040204020203" pitchFamily="34" charset="0"/>
              </a:rPr>
              <a:t>Έλεγχος των </a:t>
            </a:r>
            <a:r>
              <a:rPr lang="en-US" sz="1600" dirty="0">
                <a:latin typeface="Bahnschrift" panose="020B0502040204020203" pitchFamily="34" charset="0"/>
              </a:rPr>
              <a:t>arguments </a:t>
            </a:r>
            <a:r>
              <a:rPr lang="el-GR" sz="1600" dirty="0">
                <a:latin typeface="Bahnschrift" panose="020B0502040204020203" pitchFamily="34" charset="0"/>
              </a:rPr>
              <a:t>για λάθη στη κυβική κωδικοποίηση.</a:t>
            </a:r>
          </a:p>
          <a:p>
            <a:r>
              <a:rPr lang="el-GR" sz="1600" dirty="0">
                <a:latin typeface="Bahnschrift" panose="020B0502040204020203" pitchFamily="34" charset="0"/>
              </a:rPr>
              <a:t> Αποθήκευση των λιστών κύβων του διαιρετέου και του διαιρέτη ως </a:t>
            </a:r>
            <a:r>
              <a:rPr lang="en-US" sz="1600" dirty="0">
                <a:latin typeface="Bahnschrift" panose="020B0502040204020203" pitchFamily="34" charset="0"/>
              </a:rPr>
              <a:t>strings</a:t>
            </a:r>
            <a:r>
              <a:rPr lang="el-GR" sz="1600" dirty="0">
                <a:latin typeface="Bahnschrift" panose="020B0502040204020203" pitchFamily="34" charset="0"/>
              </a:rPr>
              <a:t> σε δυναμικούς πίνακες</a:t>
            </a:r>
            <a:r>
              <a:rPr lang="en-US" sz="1600" dirty="0">
                <a:latin typeface="Bahnschrift" panose="020B0502040204020203" pitchFamily="34" charset="0"/>
              </a:rPr>
              <a:t>.</a:t>
            </a:r>
            <a:endParaRPr lang="el-GR" sz="1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EC29-E066-491A-84BA-F15A573C61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l-GR" dirty="0">
                <a:latin typeface="Bahnschrift" panose="020B0502040204020203" pitchFamily="34" charset="0"/>
              </a:rPr>
              <a:t>ΕΝΤΟΛΗ </a:t>
            </a:r>
            <a:r>
              <a:rPr lang="en-US" b="1" dirty="0">
                <a:latin typeface="Bahnschrift" panose="020B0502040204020203" pitchFamily="34" charset="0"/>
              </a:rPr>
              <a:t>READ_GRAPH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0BEF07-6C01-44A4-B71B-4B9485AC991F}"/>
              </a:ext>
            </a:extLst>
          </p:cNvPr>
          <p:cNvSpPr/>
          <p:nvPr/>
        </p:nvSpPr>
        <p:spPr>
          <a:xfrm>
            <a:off x="5969624" y="700457"/>
            <a:ext cx="5715354" cy="101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atin typeface="Bahnschrift" panose="020B0502040204020203" pitchFamily="34" charset="0"/>
              </a:rPr>
              <a:t>ΕΝΤΟΛΗ </a:t>
            </a:r>
            <a:r>
              <a:rPr lang="en-US" sz="2800" b="1" dirty="0">
                <a:latin typeface="Bahnschrift" panose="020B0502040204020203" pitchFamily="34" charset="0"/>
              </a:rPr>
              <a:t>ALG_DIVISION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67B77-2B4A-468F-A2EC-A7C9B74C8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22" y="638911"/>
            <a:ext cx="5201841" cy="6157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3756F7-2BB0-4B13-9085-F00660AC6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951" y="5985974"/>
            <a:ext cx="3314700" cy="704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EA645CBC-1944-4028-A64B-FB2D54FCE5EB}"/>
              </a:ext>
            </a:extLst>
          </p:cNvPr>
          <p:cNvSpPr/>
          <p:nvPr/>
        </p:nvSpPr>
        <p:spPr>
          <a:xfrm>
            <a:off x="5987562" y="6156325"/>
            <a:ext cx="800100" cy="34998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A50F55E-5361-4D4A-954A-8E86CD750B98}"/>
              </a:ext>
            </a:extLst>
          </p:cNvPr>
          <p:cNvSpPr txBox="1">
            <a:spLocks/>
          </p:cNvSpPr>
          <p:nvPr/>
        </p:nvSpPr>
        <p:spPr>
          <a:xfrm>
            <a:off x="6096000" y="2110154"/>
            <a:ext cx="5588978" cy="225083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0000" lvl="2" indent="0">
              <a:buNone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			</a:t>
            </a:r>
            <a:r>
              <a:rPr lang="el-GR" dirty="0">
                <a:solidFill>
                  <a:schemeClr val="accent2"/>
                </a:solidFill>
                <a:latin typeface="Bahnschrift" panose="020B0502040204020203" pitchFamily="34" charset="0"/>
              </a:rPr>
              <a:t>ΥΠΟΛΟΓΙΣΜΟΣ ΤΟΥ </a:t>
            </a: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V</a:t>
            </a:r>
          </a:p>
          <a:p>
            <a:r>
              <a:rPr lang="el-GR" sz="1600" dirty="0">
                <a:latin typeface="Bahnschrift" panose="020B0502040204020203" pitchFamily="34" charset="0"/>
              </a:rPr>
              <a:t>Δέσμευση μνήμης απαραίτητης για τις λίστες κύβων </a:t>
            </a:r>
            <a:r>
              <a:rPr lang="en-US" sz="1600" dirty="0">
                <a:latin typeface="Bahnschrift" panose="020B0502040204020203" pitchFamily="34" charset="0"/>
              </a:rPr>
              <a:t>Vi</a:t>
            </a:r>
            <a:r>
              <a:rPr lang="el-GR" sz="1600" dirty="0">
                <a:latin typeface="Bahnschrift" panose="020B0502040204020203" pitchFamily="34" charset="0"/>
              </a:rPr>
              <a:t>.</a:t>
            </a:r>
          </a:p>
          <a:p>
            <a:r>
              <a:rPr lang="el-GR" sz="1600" dirty="0">
                <a:latin typeface="Bahnschrift" panose="020B0502040204020203" pitchFamily="34" charset="0"/>
              </a:rPr>
              <a:t> Αναζήτηση κάθε κύβου του διαιρέτη στους κύβους του διαιρετέου.</a:t>
            </a:r>
          </a:p>
          <a:p>
            <a:r>
              <a:rPr lang="el-GR" sz="1600" dirty="0">
                <a:latin typeface="Bahnschrift" panose="020B0502040204020203" pitchFamily="34" charset="0"/>
              </a:rPr>
              <a:t>Κατασκευή των </a:t>
            </a:r>
            <a:r>
              <a:rPr lang="en-US" sz="1600" dirty="0">
                <a:latin typeface="Bahnschrift" panose="020B0502040204020203" pitchFamily="34" charset="0"/>
              </a:rPr>
              <a:t>Vi </a:t>
            </a:r>
            <a:r>
              <a:rPr lang="el-GR" sz="1600" dirty="0">
                <a:latin typeface="Bahnschrift" panose="020B0502040204020203" pitchFamily="34" charset="0"/>
              </a:rPr>
              <a:t>με τους κύβους του διαιρετέου απαλλαγμένους από τους όρους που περιέχει  ο αντίστοιχος κύβος </a:t>
            </a:r>
            <a:r>
              <a:rPr lang="en-US" sz="1600" dirty="0" err="1">
                <a:latin typeface="Bahnschrift" panose="020B0502040204020203" pitchFamily="34" charset="0"/>
              </a:rPr>
              <a:t>i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l-GR" sz="1600" dirty="0">
                <a:latin typeface="Bahnschrift" panose="020B0502040204020203" pitchFamily="34" charset="0"/>
              </a:rPr>
              <a:t>του διαιρέτη.</a:t>
            </a:r>
          </a:p>
          <a:p>
            <a:endParaRPr lang="el-GR" sz="1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80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EC29-E066-491A-84BA-F15A573C61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l-GR" dirty="0">
                <a:latin typeface="Bahnschrift" panose="020B0502040204020203" pitchFamily="34" charset="0"/>
              </a:rPr>
              <a:t>ΕΝΤΟΛΗ </a:t>
            </a:r>
            <a:r>
              <a:rPr lang="en-US" b="1" dirty="0">
                <a:latin typeface="Bahnschrift" panose="020B0502040204020203" pitchFamily="34" charset="0"/>
              </a:rPr>
              <a:t>READ_GRAPH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7F5E76B-0FBB-4400-9112-042C546D3360}"/>
              </a:ext>
            </a:extLst>
          </p:cNvPr>
          <p:cNvSpPr txBox="1">
            <a:spLocks/>
          </p:cNvSpPr>
          <p:nvPr/>
        </p:nvSpPr>
        <p:spPr>
          <a:xfrm>
            <a:off x="6507244" y="6155130"/>
            <a:ext cx="5600206" cy="51004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l-GR" sz="1050" dirty="0">
                <a:latin typeface="Bahnschrift" panose="020B0502040204020203" pitchFamily="34" charset="0"/>
              </a:rPr>
              <a:t>Υπολογισμός της λίστας κύβου του πηλίκου με τη διαδικασία εύρεσης</a:t>
            </a:r>
            <a:r>
              <a:rPr lang="en-US" sz="1050" dirty="0">
                <a:latin typeface="Bahnschrift" panose="020B0502040204020203" pitchFamily="34" charset="0"/>
              </a:rPr>
              <a:t> </a:t>
            </a:r>
            <a:r>
              <a:rPr lang="el-GR" sz="1050" dirty="0">
                <a:latin typeface="Bahnschrift" panose="020B0502040204020203" pitchFamily="34" charset="0"/>
              </a:rPr>
              <a:t>και ανάθεσης των κοινών μόνο στοιχείων ανάμεσα σε όλα τα στοιχεία  </a:t>
            </a:r>
            <a:r>
              <a:rPr lang="en-US" sz="1050" dirty="0">
                <a:latin typeface="Bahnschrift" panose="020B0502040204020203" pitchFamily="34" charset="0"/>
              </a:rPr>
              <a:t>Vi.</a:t>
            </a:r>
            <a:endParaRPr lang="el-GR" sz="1050" dirty="0"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431E2-EFF7-4BDB-8219-51257A4E0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02" y="2393588"/>
            <a:ext cx="5285039" cy="4271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80E309-F8A2-4821-9A54-4F66A2AEF6B2}"/>
              </a:ext>
            </a:extLst>
          </p:cNvPr>
          <p:cNvSpPr/>
          <p:nvPr/>
        </p:nvSpPr>
        <p:spPr>
          <a:xfrm>
            <a:off x="571808" y="641770"/>
            <a:ext cx="5346228" cy="101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atin typeface="Bahnschrift" panose="020B0502040204020203" pitchFamily="34" charset="0"/>
              </a:rPr>
              <a:t>ΕΝΤΟΛΗ </a:t>
            </a:r>
            <a:r>
              <a:rPr lang="en-US" sz="2800" b="1" dirty="0">
                <a:latin typeface="Bahnschrift" panose="020B0502040204020203" pitchFamily="34" charset="0"/>
              </a:rPr>
              <a:t>ALG_DIVISION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A49722-9292-4E31-8D23-2C32D0B09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936" y="641770"/>
            <a:ext cx="4588822" cy="5275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2BC8D8E-5AD0-4DEB-B369-951C3A0CE223}"/>
              </a:ext>
            </a:extLst>
          </p:cNvPr>
          <p:cNvSpPr txBox="1"/>
          <p:nvPr/>
        </p:nvSpPr>
        <p:spPr>
          <a:xfrm>
            <a:off x="1942678" y="1808813"/>
            <a:ext cx="2604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solidFill>
                  <a:schemeClr val="accent2"/>
                </a:solidFill>
                <a:latin typeface="Bahnschrift" panose="020B0502040204020203" pitchFamily="34" charset="0"/>
              </a:rPr>
              <a:t>ΥΠΟΛΟΓΙΣΜΟΣ ΤΟΥ ΠΗΛΙΚΟΥ</a:t>
            </a:r>
            <a:endParaRPr lang="en-US" sz="1400" dirty="0">
              <a:solidFill>
                <a:schemeClr val="accent2"/>
              </a:solidFill>
              <a:latin typeface="Bahnschrift" panose="020B0502040204020203" pitchFamily="34" charset="0"/>
            </a:endParaRPr>
          </a:p>
          <a:p>
            <a:endParaRPr lang="en-US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4B89A5DF-1A3C-4574-9476-0EEE82E7243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42499" y="3355180"/>
            <a:ext cx="5963497" cy="656491"/>
          </a:xfrm>
          <a:prstGeom prst="curvedConnector3">
            <a:avLst>
              <a:gd name="adj1" fmla="val 99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75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CF4B65-30BB-4EB1-97A5-8AB0CD41B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018" y="674443"/>
            <a:ext cx="5695950" cy="5895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E3F55E-B6B1-4986-888D-F4EB21CA778D}"/>
              </a:ext>
            </a:extLst>
          </p:cNvPr>
          <p:cNvSpPr/>
          <p:nvPr/>
        </p:nvSpPr>
        <p:spPr>
          <a:xfrm>
            <a:off x="496032" y="674443"/>
            <a:ext cx="5298099" cy="1483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>
                <a:latin typeface="Bahnschrift" panose="020B0502040204020203" pitchFamily="34" charset="0"/>
              </a:rPr>
              <a:t>ΕΝΤΟΛΗ </a:t>
            </a:r>
            <a:r>
              <a:rPr lang="en-US" sz="2000" dirty="0">
                <a:latin typeface="Bahnschrift" panose="020B0502040204020203" pitchFamily="34" charset="0"/>
              </a:rPr>
              <a:t>ALG_DIVISION</a:t>
            </a:r>
            <a:endParaRPr lang="en-US" sz="2000" b="1" dirty="0">
              <a:latin typeface="Bahnschrift" panose="020B05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3E854A-DE50-48BA-9CA2-DB5857494428}"/>
              </a:ext>
            </a:extLst>
          </p:cNvPr>
          <p:cNvSpPr txBox="1">
            <a:spLocks/>
          </p:cNvSpPr>
          <p:nvPr/>
        </p:nvSpPr>
        <p:spPr>
          <a:xfrm>
            <a:off x="496031" y="2448985"/>
            <a:ext cx="5298099" cy="225083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0000" lvl="2" indent="0">
              <a:buNone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	</a:t>
            </a:r>
            <a:r>
              <a:rPr lang="el-GR" dirty="0">
                <a:solidFill>
                  <a:schemeClr val="accent2"/>
                </a:solidFill>
                <a:latin typeface="Bahnschrift" panose="020B0502040204020203" pitchFamily="34" charset="0"/>
              </a:rPr>
              <a:t>ΥΠΟΛΟΓΙΣΜΟΣ ΤΟΥ ΓΙΝΟΜΈΝΟΥ </a:t>
            </a: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P*Q</a:t>
            </a:r>
            <a:endParaRPr lang="el-GR" sz="1600" dirty="0">
              <a:latin typeface="Bahnschrift" panose="020B0502040204020203" pitchFamily="34" charset="0"/>
            </a:endParaRPr>
          </a:p>
          <a:p>
            <a:r>
              <a:rPr lang="el-GR" sz="1600" dirty="0">
                <a:latin typeface="Bahnschrift" panose="020B0502040204020203" pitchFamily="34" charset="0"/>
              </a:rPr>
              <a:t>Υπολογίζεται το γινόμενο </a:t>
            </a:r>
            <a:r>
              <a:rPr lang="en-US" sz="1600" dirty="0">
                <a:latin typeface="Bahnschrift" panose="020B0502040204020203" pitchFamily="34" charset="0"/>
              </a:rPr>
              <a:t>P*Q </a:t>
            </a:r>
            <a:r>
              <a:rPr lang="el-GR" sz="1600" dirty="0">
                <a:latin typeface="Bahnschrift" panose="020B0502040204020203" pitchFamily="34" charset="0"/>
              </a:rPr>
              <a:t>(Διαιρέτης </a:t>
            </a:r>
            <a:r>
              <a:rPr lang="en-US" sz="1600" dirty="0">
                <a:latin typeface="Bahnschrift" panose="020B0502040204020203" pitchFamily="34" charset="0"/>
              </a:rPr>
              <a:t>x </a:t>
            </a:r>
            <a:r>
              <a:rPr lang="el-GR" sz="1600" dirty="0">
                <a:latin typeface="Bahnschrift" panose="020B0502040204020203" pitchFamily="34" charset="0"/>
              </a:rPr>
              <a:t>Πηλίκο) για να μπορεί στην συνέχεια να αφαιρεθεί από τον Διαιρετέο.</a:t>
            </a:r>
          </a:p>
          <a:p>
            <a:r>
              <a:rPr lang="el-GR" sz="1600" dirty="0">
                <a:latin typeface="Bahnschrift" panose="020B0502040204020203" pitchFamily="34" charset="0"/>
              </a:rPr>
              <a:t>Ο τρόπος υπολογισμού κάθε κύβου της νέας λίστας </a:t>
            </a:r>
            <a:r>
              <a:rPr lang="en-US" sz="1600" dirty="0">
                <a:latin typeface="Bahnschrift" panose="020B0502040204020203" pitchFamily="34" charset="0"/>
              </a:rPr>
              <a:t>P*Q </a:t>
            </a:r>
            <a:r>
              <a:rPr lang="el-GR" sz="1600" dirty="0">
                <a:latin typeface="Bahnschrift" panose="020B0502040204020203" pitchFamily="34" charset="0"/>
              </a:rPr>
              <a:t>είναι όμοιος με τη πράξη </a:t>
            </a:r>
            <a:r>
              <a:rPr lang="en-US" sz="1600" dirty="0">
                <a:latin typeface="Bahnschrift" panose="020B0502040204020203" pitchFamily="34" charset="0"/>
              </a:rPr>
              <a:t>intersect </a:t>
            </a:r>
            <a:r>
              <a:rPr lang="el-GR" sz="1600" dirty="0">
                <a:latin typeface="Bahnschrift" panose="020B0502040204020203" pitchFamily="34" charset="0"/>
              </a:rPr>
              <a:t>δυο κύβων.</a:t>
            </a:r>
          </a:p>
          <a:p>
            <a:endParaRPr lang="el-GR" sz="1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57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851515-8843-46C9-B536-24E3A55AB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04" y="692871"/>
            <a:ext cx="4338272" cy="41556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9F67C2-6B82-48D0-A52A-4848C85BCEF9}"/>
              </a:ext>
            </a:extLst>
          </p:cNvPr>
          <p:cNvSpPr/>
          <p:nvPr/>
        </p:nvSpPr>
        <p:spPr>
          <a:xfrm>
            <a:off x="5153024" y="863844"/>
            <a:ext cx="1885951" cy="1483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>
                <a:latin typeface="Bahnschrift" panose="020B0502040204020203" pitchFamily="34" charset="0"/>
              </a:rPr>
              <a:t>ΕΝΤΟΛΗ </a:t>
            </a:r>
            <a:r>
              <a:rPr lang="en-US" sz="2000" dirty="0">
                <a:latin typeface="Bahnschrift" panose="020B0502040204020203" pitchFamily="34" charset="0"/>
              </a:rPr>
              <a:t>ALG_DIVISION</a:t>
            </a:r>
            <a:endParaRPr lang="en-US" sz="2000" b="1" dirty="0"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495FC-FE28-4A54-928C-2BB9947C2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269" y="692871"/>
            <a:ext cx="4338272" cy="40304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4965F6-90CD-4BCA-9D8E-7483A5095030}"/>
              </a:ext>
            </a:extLst>
          </p:cNvPr>
          <p:cNvSpPr txBox="1">
            <a:spLocks/>
          </p:cNvSpPr>
          <p:nvPr/>
        </p:nvSpPr>
        <p:spPr>
          <a:xfrm>
            <a:off x="790181" y="5081955"/>
            <a:ext cx="3820992" cy="161778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0000" lvl="2" indent="0">
              <a:buNone/>
            </a:pPr>
            <a:r>
              <a:rPr lang="el-GR" dirty="0">
                <a:solidFill>
                  <a:schemeClr val="accent2"/>
                </a:solidFill>
                <a:latin typeface="Bahnschrift" panose="020B0502040204020203" pitchFamily="34" charset="0"/>
              </a:rPr>
              <a:t>ΥΠΟΛΟΓΙΣΜΟΣ ΤΟΥ ΥΠΟΛΟΙΠΟΥ</a:t>
            </a:r>
            <a:endParaRPr lang="el-GR" sz="1600" dirty="0">
              <a:latin typeface="Bahnschrift" panose="020B0502040204020203" pitchFamily="34" charset="0"/>
            </a:endParaRPr>
          </a:p>
          <a:p>
            <a:r>
              <a:rPr lang="el-GR" sz="1600" dirty="0">
                <a:latin typeface="Bahnschrift" panose="020B0502040204020203" pitchFamily="34" charset="0"/>
              </a:rPr>
              <a:t>Για τη δημιουργία της λίστας του υπολοίπου αφαιρούνται οι κύβοι που είναι κοινοί στον διαιρετέο και στο γινόμενο </a:t>
            </a:r>
            <a:r>
              <a:rPr lang="en-US" sz="1600" dirty="0">
                <a:latin typeface="Bahnschrift" panose="020B0502040204020203" pitchFamily="34" charset="0"/>
              </a:rPr>
              <a:t>P*Q</a:t>
            </a:r>
            <a:r>
              <a:rPr lang="el-GR" sz="1600" dirty="0">
                <a:latin typeface="Bahnschrift" panose="020B0502040204020203" pitchFamily="34" charset="0"/>
              </a:rPr>
              <a:t>.</a:t>
            </a:r>
          </a:p>
          <a:p>
            <a:endParaRPr lang="el-GR" sz="1600" dirty="0">
              <a:latin typeface="Bahnschrift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618A9B-3749-49C7-83F7-CC9DAD7776FE}"/>
              </a:ext>
            </a:extLst>
          </p:cNvPr>
          <p:cNvSpPr txBox="1">
            <a:spLocks/>
          </p:cNvSpPr>
          <p:nvPr/>
        </p:nvSpPr>
        <p:spPr>
          <a:xfrm>
            <a:off x="7580829" y="5081955"/>
            <a:ext cx="3820992" cy="161778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0000" lvl="2" indent="0">
              <a:buNone/>
            </a:pPr>
            <a:r>
              <a:rPr lang="el-GR" dirty="0">
                <a:solidFill>
                  <a:schemeClr val="accent2"/>
                </a:solidFill>
                <a:latin typeface="Bahnschrift" panose="020B0502040204020203" pitchFamily="34" charset="0"/>
              </a:rPr>
              <a:t>ΕΚΤΥΠΩΣΗ ΑΠΟΤΕΛΕΣΜΑΤΩΝ</a:t>
            </a:r>
            <a:endParaRPr lang="el-GR" dirty="0">
              <a:latin typeface="Bahnschrift" panose="020B0502040204020203" pitchFamily="34" charset="0"/>
            </a:endParaRPr>
          </a:p>
          <a:p>
            <a:r>
              <a:rPr lang="el-GR" sz="1600" dirty="0">
                <a:latin typeface="Bahnschrift" panose="020B0502040204020203" pitchFamily="34" charset="0"/>
              </a:rPr>
              <a:t>Εκτύπωση του πηλίκου και του υπολοίπου της διαίρεσης.</a:t>
            </a:r>
          </a:p>
          <a:p>
            <a:endParaRPr lang="el-GR" sz="1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2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7B5425-97A0-4C5F-BDCD-EC2FDE2FB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42" y="2362200"/>
            <a:ext cx="8105775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96B3EC-D0E6-4C4B-B162-ABF3FCF0C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42" y="4700954"/>
            <a:ext cx="8080189" cy="1928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55BA2B-6E11-4F6A-B769-86A328433343}"/>
              </a:ext>
            </a:extLst>
          </p:cNvPr>
          <p:cNvSpPr/>
          <p:nvPr/>
        </p:nvSpPr>
        <p:spPr>
          <a:xfrm>
            <a:off x="636342" y="673304"/>
            <a:ext cx="8105775" cy="1483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>
                <a:latin typeface="Bahnschrift" panose="020B0502040204020203" pitchFamily="34" charset="0"/>
              </a:rPr>
              <a:t>ΕΝΤΟΛΗ </a:t>
            </a:r>
            <a:r>
              <a:rPr lang="en-US" sz="2000" dirty="0">
                <a:latin typeface="Bahnschrift" panose="020B0502040204020203" pitchFamily="34" charset="0"/>
              </a:rPr>
              <a:t>R_KERNELS</a:t>
            </a:r>
            <a:endParaRPr lang="en-US" sz="2000" b="1" dirty="0">
              <a:latin typeface="Bahnschrift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4BF183-A220-46B5-9635-20A79F7638AF}"/>
              </a:ext>
            </a:extLst>
          </p:cNvPr>
          <p:cNvSpPr txBox="1">
            <a:spLocks/>
          </p:cNvSpPr>
          <p:nvPr/>
        </p:nvSpPr>
        <p:spPr>
          <a:xfrm>
            <a:off x="8847626" y="2157046"/>
            <a:ext cx="3162666" cy="4331677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l-GR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ΕΚΚΙΝΗΣΗ ΑΝΑΔΡΟΜΙΚΗΣ ΔΙΑΔΙΚΑΣΙΑΣ</a:t>
            </a:r>
            <a:endParaRPr lang="el-GR" sz="1600" dirty="0">
              <a:latin typeface="Bahnschrift" panose="020B0502040204020203" pitchFamily="34" charset="0"/>
            </a:endParaRPr>
          </a:p>
          <a:p>
            <a:r>
              <a:rPr lang="el-GR" sz="1600" dirty="0">
                <a:latin typeface="Bahnschrift" panose="020B0502040204020203" pitchFamily="34" charset="0"/>
              </a:rPr>
              <a:t>Εκτέλεση της συνάρτησης που υλοποιεί τον βασικό αλγόριθμο </a:t>
            </a:r>
            <a:r>
              <a:rPr lang="en-US" sz="1600" dirty="0">
                <a:latin typeface="Bahnschrift" panose="020B0502040204020203" pitchFamily="34" charset="0"/>
              </a:rPr>
              <a:t>R_KERNELS.</a:t>
            </a:r>
          </a:p>
          <a:p>
            <a:r>
              <a:rPr lang="el-GR" sz="1600" dirty="0">
                <a:latin typeface="Bahnschrift" panose="020B0502040204020203" pitchFamily="34" charset="0"/>
              </a:rPr>
              <a:t>Ενσωμάτωση της συνάρτησης εισόδου στο τελικό αποτέλεσμα.</a:t>
            </a:r>
          </a:p>
          <a:p>
            <a:endParaRPr lang="el-GR" sz="1600" dirty="0">
              <a:latin typeface="Bahnschrift" panose="020B0502040204020203" pitchFamily="34" charset="0"/>
            </a:endParaRPr>
          </a:p>
          <a:p>
            <a:endParaRPr lang="el-GR" sz="1600" dirty="0">
              <a:latin typeface="Bahnschrift" panose="020B0502040204020203" pitchFamily="34" charset="0"/>
            </a:endParaRPr>
          </a:p>
          <a:p>
            <a:r>
              <a:rPr lang="el-GR" sz="1600" dirty="0">
                <a:latin typeface="Bahnschrift" panose="020B0502040204020203" pitchFamily="34" charset="0"/>
              </a:rPr>
              <a:t>Εκτύπωση αποτελεσμάτων.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760FA1-600C-41DE-BE33-5B9F93B44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386" y="978124"/>
            <a:ext cx="2803720" cy="8741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10075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256</TotalTime>
  <Words>632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Bahnschrift</vt:lpstr>
      <vt:lpstr>Corbel</vt:lpstr>
      <vt:lpstr>Gill Sans MT</vt:lpstr>
      <vt:lpstr>Wingdings</vt:lpstr>
      <vt:lpstr>Wingdings 2</vt:lpstr>
      <vt:lpstr>Dividend</vt:lpstr>
      <vt:lpstr>ΑΛΓΟΡΙΘΜΟΙ CAD (ΗΥ437)</vt:lpstr>
      <vt:lpstr>ΣΤΟΧΟΙ ΤΗΣ τεταρτησ ΕΡΓΑΣΙΑΣ</vt:lpstr>
      <vt:lpstr>ΠΕΡΙΕΧΟΜΕΝΑ ΠΑΡΟΥΣΙΑΣΗΣ</vt:lpstr>
      <vt:lpstr>PowerPoint Presentation</vt:lpstr>
      <vt:lpstr>ΕΝΤΟΛΗ READ_GRAPH</vt:lpstr>
      <vt:lpstr>ΕΝΤΟΛΗ READ_GRAPH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Παναγιώτης Αναστασιάδης</dc:creator>
  <cp:lastModifiedBy>Παναγιώτης Αναστασιάδης</cp:lastModifiedBy>
  <cp:revision>58</cp:revision>
  <dcterms:created xsi:type="dcterms:W3CDTF">2019-01-08T17:46:25Z</dcterms:created>
  <dcterms:modified xsi:type="dcterms:W3CDTF">2019-01-09T20:40:28Z</dcterms:modified>
</cp:coreProperties>
</file>