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56" r:id="rId5"/>
    <p:sldId id="265" r:id="rId6"/>
    <p:sldId id="311" r:id="rId7"/>
    <p:sldId id="266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3" r:id="rId39"/>
    <p:sldId id="304" r:id="rId40"/>
    <p:sldId id="302" r:id="rId41"/>
    <p:sldId id="309" r:id="rId42"/>
    <p:sldId id="305" r:id="rId43"/>
    <p:sldId id="306" r:id="rId44"/>
    <p:sldId id="307" r:id="rId45"/>
    <p:sldId id="308" r:id="rId46"/>
    <p:sldId id="31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63" d="100"/>
          <a:sy n="63" d="100"/>
        </p:scale>
        <p:origin x="21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18-Jun-18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18-Jun-18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18-Jun-18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18-Jun-18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18-Jun-18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18-Jun-18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18-Jun-18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18-Jun-18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18-Jun-18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18-Jun-18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18-Jun-18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18-Jun-18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18-Jun-18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core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A40E67-D53B-4270-BA5A-6F8A4B33C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l-GR" sz="3600" dirty="0"/>
              <a:t>Τελική Παρουσίαση του Συστήματος</a:t>
            </a:r>
            <a:endParaRPr lang="en-US" sz="36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3476EE8-7E96-43EB-8501-03093D97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l-GR" dirty="0"/>
              <a:t>Εργαστηριο ΣΧΕΔΙΑΣΗΣ </a:t>
            </a:r>
            <a:r>
              <a:rPr lang="en-US" dirty="0"/>
              <a:t>SOC </a:t>
            </a:r>
            <a:r>
              <a:rPr lang="el-GR" dirty="0"/>
              <a:t>ΜΕ ΕΡΓΑΛΕΙΑ </a:t>
            </a:r>
            <a:r>
              <a:rPr lang="en-US" dirty="0"/>
              <a:t>CAD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EA553A-AC5A-415C-8285-748B9B80D0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444" y="3803904"/>
            <a:ext cx="595112" cy="5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2D56-9282-444E-8A04-B6A9D2C8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Κυματομορφή – </a:t>
            </a:r>
            <a:r>
              <a:rPr lang="en-US" dirty="0"/>
              <a:t>Behavioral Testbench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7E7D03-5514-49C7-A56F-DABA55485F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2073560"/>
            <a:ext cx="9509125" cy="378403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876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82BC-4FA8-46CF-A468-3553B15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10256520" cy="1233424"/>
          </a:xfrm>
        </p:spPr>
        <p:txBody>
          <a:bodyPr/>
          <a:lstStyle/>
          <a:p>
            <a:r>
              <a:rPr lang="el-GR" dirty="0"/>
              <a:t>Κυματομορφή – </a:t>
            </a:r>
            <a:r>
              <a:rPr lang="en-US" dirty="0"/>
              <a:t>Control Unit (Wishbone Master </a:t>
            </a:r>
            <a:r>
              <a:rPr lang="el-GR" dirty="0"/>
              <a:t>του </a:t>
            </a:r>
            <a:r>
              <a:rPr lang="en-US" dirty="0"/>
              <a:t>PID)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111308-2CE8-47C4-8662-4F209EB3DC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0" y="1889354"/>
            <a:ext cx="8641080" cy="2125878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6457A8-64B8-4A0A-A861-069F1857CF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0" y="4264762"/>
            <a:ext cx="8641080" cy="2125878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0393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82BC-4FA8-46CF-A468-3553B15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10530840" cy="1233424"/>
          </a:xfrm>
        </p:spPr>
        <p:txBody>
          <a:bodyPr/>
          <a:lstStyle/>
          <a:p>
            <a:r>
              <a:rPr lang="el-GR" dirty="0"/>
              <a:t>Κυματομορφή – </a:t>
            </a:r>
            <a:r>
              <a:rPr lang="en-US" dirty="0"/>
              <a:t>Control Unit (Wishbone Master </a:t>
            </a:r>
            <a:r>
              <a:rPr lang="el-GR" dirty="0"/>
              <a:t>του </a:t>
            </a:r>
            <a:r>
              <a:rPr lang="en-US" dirty="0"/>
              <a:t>PWM)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98EED-51BA-453E-8CD8-7AA51C20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6C593-F0CD-4633-BB3B-7F76063FB7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901951"/>
            <a:ext cx="9509760" cy="4127627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894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78BB-71DD-4399-8E3F-120FFCB6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Κυματομορφή – </a:t>
            </a:r>
            <a:r>
              <a:rPr lang="en-US" dirty="0"/>
              <a:t>PID Unit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D413FC-38D5-4F8E-BA74-A1A06B0110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2075038"/>
            <a:ext cx="9509125" cy="3781074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970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78BB-71DD-4399-8E3F-120FFCB6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Κυματομορφή – </a:t>
            </a:r>
            <a:r>
              <a:rPr lang="en-US" dirty="0"/>
              <a:t>PWM Unit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91143-5D36-472A-890B-31AEB4D4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9F090-30D2-4F9A-95F6-3C0A1CBECB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901952"/>
            <a:ext cx="9509760" cy="4127627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5490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78BB-71DD-4399-8E3F-120FFCB6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Κυματομορφή – </a:t>
            </a:r>
            <a:r>
              <a:rPr lang="en-US" dirty="0" err="1"/>
              <a:t>Topmodule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91143-5D36-472A-890B-31AEB4D4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30624-E26F-4BB4-A9A5-DAE2966B12C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901952"/>
            <a:ext cx="9509760" cy="4127626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974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2EE2-0028-4A6A-9702-F984CFF4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Λογική Σύνθεση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2CC2-81FF-4605-9CF7-CFCAFB8E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Πρώτο στάδιο η μετατροπή του κώδικα </a:t>
            </a:r>
            <a:r>
              <a:rPr lang="en-US" dirty="0">
                <a:solidFill>
                  <a:schemeClr val="accent1"/>
                </a:solidFill>
              </a:rPr>
              <a:t>Verilog </a:t>
            </a:r>
            <a:r>
              <a:rPr lang="el-GR" dirty="0">
                <a:solidFill>
                  <a:schemeClr val="accent1"/>
                </a:solidFill>
              </a:rPr>
              <a:t>σε συνθέσιμη </a:t>
            </a:r>
            <a:r>
              <a:rPr lang="en-US" dirty="0">
                <a:solidFill>
                  <a:schemeClr val="accent1"/>
                </a:solidFill>
              </a:rPr>
              <a:t>RTL. </a:t>
            </a:r>
            <a:r>
              <a:rPr lang="el-GR" u="sng" dirty="0">
                <a:solidFill>
                  <a:schemeClr val="accent1"/>
                </a:solidFill>
              </a:rPr>
              <a:t>Διορθώθηκαν</a:t>
            </a:r>
            <a:r>
              <a:rPr lang="el-GR" dirty="0">
                <a:solidFill>
                  <a:schemeClr val="accent1"/>
                </a:solidFill>
              </a:rPr>
              <a:t> τα ακόλουθα:</a:t>
            </a:r>
          </a:p>
          <a:p>
            <a:pPr lvl="1"/>
            <a:r>
              <a:rPr lang="el-GR" dirty="0"/>
              <a:t>Ανάθεση τιμών σε </a:t>
            </a:r>
            <a:r>
              <a:rPr lang="en-US" dirty="0"/>
              <a:t>registers</a:t>
            </a:r>
            <a:r>
              <a:rPr lang="el-GR" dirty="0"/>
              <a:t> κατά τη δήλωση τους.</a:t>
            </a:r>
          </a:p>
          <a:p>
            <a:pPr lvl="1"/>
            <a:r>
              <a:rPr lang="el-GR" dirty="0"/>
              <a:t>Χρησιμοποίηση της μεταβλητής του ρολογιού μέσα σε </a:t>
            </a:r>
            <a:r>
              <a:rPr lang="en-US" dirty="0"/>
              <a:t>always block</a:t>
            </a:r>
            <a:r>
              <a:rPr lang="el-GR" dirty="0"/>
              <a:t> και κατόπιν μέσα συνθήκη τύπου </a:t>
            </a:r>
            <a:r>
              <a:rPr lang="en-US" dirty="0"/>
              <a:t>if else</a:t>
            </a:r>
            <a:r>
              <a:rPr lang="el-GR" dirty="0"/>
              <a:t> (π.χ. </a:t>
            </a:r>
            <a:r>
              <a:rPr lang="en-US" dirty="0"/>
              <a:t>else</a:t>
            </a:r>
            <a:r>
              <a:rPr lang="el-GR" dirty="0"/>
              <a:t> (</a:t>
            </a:r>
            <a:r>
              <a:rPr lang="en-US" dirty="0"/>
              <a:t>clk</a:t>
            </a:r>
            <a:r>
              <a:rPr lang="el-GR" dirty="0"/>
              <a:t> &amp;&amp; </a:t>
            </a:r>
            <a:r>
              <a:rPr lang="en-US" dirty="0"/>
              <a:t>ack</a:t>
            </a:r>
            <a:r>
              <a:rPr lang="el-GR" dirty="0"/>
              <a:t>) </a:t>
            </a:r>
            <a:r>
              <a:rPr lang="en-US" dirty="0"/>
              <a:t>begin end</a:t>
            </a:r>
            <a:r>
              <a:rPr lang="el-GR" dirty="0"/>
              <a:t>). </a:t>
            </a:r>
          </a:p>
          <a:p>
            <a:pPr marL="60325" lvl="1" indent="-60325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l-GR" sz="2000" dirty="0">
                <a:solidFill>
                  <a:schemeClr val="accent1"/>
                </a:solidFill>
              </a:rPr>
              <a:t>Δεύτερο στάδιο η φόρτωση βιβλιοθηκών στο </a:t>
            </a:r>
            <a:r>
              <a:rPr lang="en-US" sz="2000" dirty="0">
                <a:solidFill>
                  <a:schemeClr val="accent1"/>
                </a:solidFill>
              </a:rPr>
              <a:t>Design Compiler. </a:t>
            </a:r>
            <a:r>
              <a:rPr lang="el-GR" sz="2000" dirty="0">
                <a:solidFill>
                  <a:schemeClr val="accent1"/>
                </a:solidFill>
              </a:rPr>
              <a:t>Συγκεκριμένα για ανάλυση ως προς</a:t>
            </a:r>
            <a:r>
              <a:rPr lang="el-GR" dirty="0">
                <a:solidFill>
                  <a:schemeClr val="accent1"/>
                </a:solidFill>
              </a:rPr>
              <a:t>: </a:t>
            </a:r>
          </a:p>
          <a:p>
            <a:pPr marL="605790" lvl="2" indent="-285750"/>
            <a:r>
              <a:rPr lang="en-US" dirty="0"/>
              <a:t>Setup – Time </a:t>
            </a:r>
            <a:r>
              <a:rPr lang="el-GR" dirty="0"/>
              <a:t>φορτώνονται οι βιβλιοθήκες (</a:t>
            </a:r>
            <a:r>
              <a:rPr lang="en-US" dirty="0"/>
              <a:t>max</a:t>
            </a:r>
            <a:r>
              <a:rPr lang="el-GR" dirty="0"/>
              <a:t>) χειρότερης περίπτωσης της </a:t>
            </a:r>
            <a:r>
              <a:rPr lang="en-US" dirty="0"/>
              <a:t>Motorola.</a:t>
            </a:r>
          </a:p>
          <a:p>
            <a:pPr marL="605790" lvl="2" indent="-285750"/>
            <a:r>
              <a:rPr lang="en-US" dirty="0"/>
              <a:t>Hold – Time </a:t>
            </a:r>
            <a:r>
              <a:rPr lang="el-GR" dirty="0"/>
              <a:t>φορτώνονται οι βιβλιοθήκες </a:t>
            </a:r>
            <a:r>
              <a:rPr lang="en-US" dirty="0"/>
              <a:t>(min)  </a:t>
            </a:r>
            <a:r>
              <a:rPr lang="el-GR" dirty="0"/>
              <a:t>καλύτερης περιπτώσεις της </a:t>
            </a:r>
            <a:r>
              <a:rPr lang="en-US" dirty="0"/>
              <a:t>Motorola.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663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FBE7-189C-40ED-B3C5-E79EC586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Χαρακτηριστικά λογικής σύνθεσης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0B60-C6C7-4173-A112-300FBF072E7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2700">
              <a:schemeClr val="accent1"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Περίοδος ρολογιών:</a:t>
            </a:r>
          </a:p>
          <a:p>
            <a:pPr lvl="1"/>
            <a:r>
              <a:rPr lang="el-GR" dirty="0"/>
              <a:t>Συχνότητα 20 </a:t>
            </a:r>
            <a:r>
              <a:rPr lang="en-US" dirty="0"/>
              <a:t>MHZ </a:t>
            </a:r>
            <a:r>
              <a:rPr lang="el-GR" dirty="0"/>
              <a:t>– </a:t>
            </a:r>
            <a:r>
              <a:rPr lang="en-US" dirty="0"/>
              <a:t>clk (</a:t>
            </a:r>
            <a:r>
              <a:rPr lang="el-GR" dirty="0"/>
              <a:t>κοινό ρολόι</a:t>
            </a:r>
            <a:r>
              <a:rPr lang="en-US" dirty="0"/>
              <a:t>)</a:t>
            </a:r>
            <a:r>
              <a:rPr lang="el-GR" dirty="0"/>
              <a:t>.</a:t>
            </a:r>
            <a:r>
              <a:rPr lang="el-GR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l-GR" dirty="0"/>
              <a:t>Συχνότητα 40 </a:t>
            </a:r>
            <a:r>
              <a:rPr lang="en-US" dirty="0"/>
              <a:t>MHZ </a:t>
            </a:r>
            <a:r>
              <a:rPr lang="el-GR" dirty="0"/>
              <a:t>– </a:t>
            </a:r>
            <a:r>
              <a:rPr lang="en-US" dirty="0" err="1"/>
              <a:t>extclk</a:t>
            </a:r>
            <a:r>
              <a:rPr lang="en-US" dirty="0"/>
              <a:t> (</a:t>
            </a:r>
            <a:r>
              <a:rPr lang="el-GR" dirty="0"/>
              <a:t>ρολόι </a:t>
            </a:r>
            <a:r>
              <a:rPr lang="en-US" dirty="0"/>
              <a:t>Divider)</a:t>
            </a:r>
            <a:r>
              <a:rPr lang="el-GR" dirty="0"/>
              <a:t>.</a:t>
            </a:r>
            <a:endParaRPr lang="en-US" dirty="0">
              <a:solidFill>
                <a:schemeClr val="accent1"/>
              </a:solidFill>
            </a:endParaRPr>
          </a:p>
          <a:p>
            <a:pPr marL="0" lvl="1" indent="0">
              <a:buNone/>
            </a:pPr>
            <a:r>
              <a:rPr lang="el-GR" sz="2000" dirty="0">
                <a:solidFill>
                  <a:schemeClr val="accent1"/>
                </a:solidFill>
              </a:rPr>
              <a:t>Ψευδές μονοπάτι:</a:t>
            </a:r>
          </a:p>
          <a:p>
            <a:pPr marL="548640" lvl="2"/>
            <a:r>
              <a:rPr lang="en-US" sz="1800" dirty="0"/>
              <a:t>set_false_path –from rst</a:t>
            </a:r>
          </a:p>
          <a:p>
            <a:pPr marL="0" lvl="2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Drive </a:t>
            </a:r>
            <a:r>
              <a:rPr lang="el-GR" sz="2000" dirty="0">
                <a:solidFill>
                  <a:schemeClr val="accent1"/>
                </a:solidFill>
              </a:rPr>
              <a:t>στις εισόδους του συστήματος από </a:t>
            </a:r>
            <a:r>
              <a:rPr lang="en-US" sz="2000" dirty="0">
                <a:solidFill>
                  <a:schemeClr val="accent1"/>
                </a:solidFill>
              </a:rPr>
              <a:t>inverter </a:t>
            </a:r>
            <a:r>
              <a:rPr lang="el-GR" sz="2000" dirty="0">
                <a:solidFill>
                  <a:schemeClr val="accent1"/>
                </a:solidFill>
              </a:rPr>
              <a:t>της βιβλιοθήκης:</a:t>
            </a:r>
          </a:p>
          <a:p>
            <a:pPr marL="548640" lvl="3"/>
            <a:r>
              <a:rPr lang="en-US" sz="1800" dirty="0" err="1"/>
              <a:t>set_drive</a:t>
            </a:r>
            <a:r>
              <a:rPr lang="en-US" sz="1800" dirty="0"/>
              <a:t> </a:t>
            </a:r>
            <a:r>
              <a:rPr lang="el-GR" sz="1800" dirty="0"/>
              <a:t>με τιμή 3.11117.</a:t>
            </a:r>
          </a:p>
          <a:p>
            <a:pPr marL="0" lvl="3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Load </a:t>
            </a:r>
            <a:r>
              <a:rPr lang="el-GR" sz="2000" dirty="0">
                <a:solidFill>
                  <a:schemeClr val="accent1"/>
                </a:solidFill>
              </a:rPr>
              <a:t>στις εξόδους του συστήματος από </a:t>
            </a:r>
            <a:r>
              <a:rPr lang="en-US" sz="2000" dirty="0">
                <a:solidFill>
                  <a:schemeClr val="accent1"/>
                </a:solidFill>
              </a:rPr>
              <a:t>inverter </a:t>
            </a:r>
            <a:r>
              <a:rPr lang="el-GR" sz="2000" dirty="0">
                <a:solidFill>
                  <a:schemeClr val="accent1"/>
                </a:solidFill>
              </a:rPr>
              <a:t>της βιβλιοθήκης:</a:t>
            </a:r>
          </a:p>
          <a:p>
            <a:pPr marL="548640" lvl="4"/>
            <a:r>
              <a:rPr lang="en-US" sz="1800" dirty="0" err="1"/>
              <a:t>set_load</a:t>
            </a:r>
            <a:r>
              <a:rPr lang="en-US" sz="1800" dirty="0"/>
              <a:t> </a:t>
            </a:r>
            <a:r>
              <a:rPr lang="el-GR" sz="1800" dirty="0"/>
              <a:t>με τιμή 0.006109.</a:t>
            </a:r>
            <a:endParaRPr lang="en-US" sz="1800" dirty="0"/>
          </a:p>
          <a:p>
            <a:pPr marL="0" lvl="4" indent="0">
              <a:buNone/>
            </a:pPr>
            <a:r>
              <a:rPr lang="el-GR" sz="2000" dirty="0">
                <a:solidFill>
                  <a:schemeClr val="accent1"/>
                </a:solidFill>
              </a:rPr>
              <a:t>Εξαγωγή </a:t>
            </a:r>
            <a:r>
              <a:rPr lang="en-US" sz="2000" dirty="0">
                <a:solidFill>
                  <a:schemeClr val="accent1"/>
                </a:solidFill>
              </a:rPr>
              <a:t>Netlist </a:t>
            </a:r>
            <a:r>
              <a:rPr lang="el-GR" sz="2000" dirty="0">
                <a:solidFill>
                  <a:schemeClr val="accent1"/>
                </a:solidFill>
              </a:rPr>
              <a:t>και αρχείου καθυστερήσεων </a:t>
            </a:r>
            <a:r>
              <a:rPr lang="en-US" sz="2000" dirty="0">
                <a:solidFill>
                  <a:schemeClr val="accent1"/>
                </a:solidFill>
              </a:rPr>
              <a:t>SDF:</a:t>
            </a:r>
          </a:p>
          <a:p>
            <a:pPr marL="662940" lvl="5" indent="-342900"/>
            <a:r>
              <a:rPr lang="en-US" sz="1800" dirty="0"/>
              <a:t>write -h -f </a:t>
            </a:r>
            <a:r>
              <a:rPr lang="en-US" sz="1800" dirty="0" err="1"/>
              <a:t>verilog</a:t>
            </a:r>
            <a:r>
              <a:rPr lang="en-US" sz="1800" dirty="0"/>
              <a:t> -output </a:t>
            </a:r>
            <a:r>
              <a:rPr lang="en-US" sz="1800" dirty="0" err="1"/>
              <a:t>netlist.v</a:t>
            </a:r>
            <a:endParaRPr lang="en-US" sz="1800" dirty="0"/>
          </a:p>
          <a:p>
            <a:pPr marL="662940" lvl="5" indent="-342900"/>
            <a:r>
              <a:rPr lang="en-US" sz="1800" dirty="0" err="1"/>
              <a:t>write_sdf</a:t>
            </a:r>
            <a:r>
              <a:rPr lang="en-US" sz="1800" dirty="0"/>
              <a:t> (</a:t>
            </a:r>
            <a:r>
              <a:rPr lang="en-US" sz="1800" dirty="0" err="1"/>
              <a:t>setup.sdf</a:t>
            </a:r>
            <a:r>
              <a:rPr lang="en-US" sz="1800" dirty="0"/>
              <a:t> </a:t>
            </a:r>
            <a:r>
              <a:rPr lang="el-GR" sz="1800" dirty="0"/>
              <a:t>ή </a:t>
            </a:r>
            <a:r>
              <a:rPr lang="en-US" sz="1800" dirty="0" err="1"/>
              <a:t>hold.sdf</a:t>
            </a:r>
            <a:r>
              <a:rPr lang="en-US" sz="1800" dirty="0"/>
              <a:t>  </a:t>
            </a:r>
            <a:r>
              <a:rPr lang="el-GR" sz="1800" dirty="0"/>
              <a:t>ανάλογα την χρονική ανάλυση που πραγματοποιείται.</a:t>
            </a:r>
            <a:endParaRPr lang="en-US" sz="1800" dirty="0"/>
          </a:p>
          <a:p>
            <a:pPr marL="548640" lvl="4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46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E484-5271-4047-A2C1-EF5A0BF3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Στατική χρονική ανάλυση ως προς </a:t>
            </a:r>
            <a:r>
              <a:rPr lang="en-US" dirty="0"/>
              <a:t>setup –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CB5C-04A8-4877-B2E4-2A26CB82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0FF3E-B2CD-4F8D-99BE-693E638BB9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0" y="1901952"/>
            <a:ext cx="3063240" cy="4127627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A67FA-5808-4835-8E1E-D5DF55B50C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87640" y="1891664"/>
            <a:ext cx="3063240" cy="4127627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1631DA-3B7B-4215-AFE6-F26E8842B9EB}"/>
              </a:ext>
            </a:extLst>
          </p:cNvPr>
          <p:cNvSpPr txBox="1"/>
          <p:nvPr/>
        </p:nvSpPr>
        <p:spPr>
          <a:xfrm>
            <a:off x="4556760" y="2103120"/>
            <a:ext cx="3063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1"/>
                </a:solidFill>
              </a:rPr>
              <a:t>Κοινό Ρολόι:</a:t>
            </a:r>
          </a:p>
          <a:p>
            <a:pPr algn="ctr"/>
            <a:r>
              <a:rPr lang="en-US" dirty="0"/>
              <a:t>  Slack = + 16.87 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l-GR" dirty="0">
                <a:solidFill>
                  <a:schemeClr val="accent1"/>
                </a:solidFill>
              </a:rPr>
              <a:t>Ρολόι </a:t>
            </a:r>
            <a:r>
              <a:rPr lang="en-US" dirty="0">
                <a:solidFill>
                  <a:schemeClr val="accent1"/>
                </a:solidFill>
              </a:rPr>
              <a:t>Divider:</a:t>
            </a:r>
          </a:p>
          <a:p>
            <a:pPr algn="ctr"/>
            <a:r>
              <a:rPr lang="en-US" dirty="0"/>
              <a:t>Slack = + 0.01 ns.</a:t>
            </a:r>
          </a:p>
        </p:txBody>
      </p:sp>
    </p:spTree>
    <p:extLst>
      <p:ext uri="{BB962C8B-B14F-4D97-AF65-F5344CB8AC3E}">
        <p14:creationId xmlns:p14="http://schemas.microsoft.com/office/powerpoint/2010/main" val="283295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E484-5271-4047-A2C1-EF5A0BF3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Στατική χρονική ανάλυση ως προς </a:t>
            </a:r>
            <a:r>
              <a:rPr lang="en-US" dirty="0"/>
              <a:t>hold –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CB5C-04A8-4877-B2E4-2A26CB82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631DA-3B7B-4215-AFE6-F26E8842B9EB}"/>
              </a:ext>
            </a:extLst>
          </p:cNvPr>
          <p:cNvSpPr txBox="1"/>
          <p:nvPr/>
        </p:nvSpPr>
        <p:spPr>
          <a:xfrm>
            <a:off x="4556760" y="2103120"/>
            <a:ext cx="3063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1"/>
                </a:solidFill>
              </a:rPr>
              <a:t>Κοινό Ρολόι:</a:t>
            </a:r>
          </a:p>
          <a:p>
            <a:pPr algn="ctr"/>
            <a:r>
              <a:rPr lang="en-US" dirty="0"/>
              <a:t>  Slack = + 0.30 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l-GR" dirty="0">
                <a:solidFill>
                  <a:schemeClr val="accent1"/>
                </a:solidFill>
              </a:rPr>
              <a:t>Ρολόι </a:t>
            </a:r>
            <a:r>
              <a:rPr lang="en-US" dirty="0">
                <a:solidFill>
                  <a:schemeClr val="accent1"/>
                </a:solidFill>
              </a:rPr>
              <a:t>Divider:</a:t>
            </a:r>
          </a:p>
          <a:p>
            <a:pPr algn="ctr"/>
            <a:r>
              <a:rPr lang="en-US" dirty="0"/>
              <a:t>Slack = + 0.30 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F68ED-7531-42BE-A580-D31EE07343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0" y="1895157"/>
            <a:ext cx="3063240" cy="4124133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625CF-45FF-4B7F-87B6-8FAF5E0832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87641" y="1901952"/>
            <a:ext cx="3063240" cy="4117338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617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Περιεχόμενα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Εισαγωγή </a:t>
            </a:r>
          </a:p>
          <a:p>
            <a:r>
              <a:rPr lang="el-GR" dirty="0"/>
              <a:t>Προσδιορισμός του συστήματος</a:t>
            </a:r>
            <a:endParaRPr lang="en-US" dirty="0"/>
          </a:p>
          <a:p>
            <a:r>
              <a:rPr lang="el-GR" dirty="0"/>
              <a:t>Προσομοίωση συμπεριφοράς του συστήματος</a:t>
            </a:r>
            <a:endParaRPr lang="en-US" dirty="0"/>
          </a:p>
          <a:p>
            <a:r>
              <a:rPr lang="el-GR" dirty="0"/>
              <a:t>Λογική Σύνθεση</a:t>
            </a:r>
          </a:p>
          <a:p>
            <a:r>
              <a:rPr lang="el-GR" dirty="0"/>
              <a:t>Εισαγωγή δομών </a:t>
            </a:r>
            <a:r>
              <a:rPr lang="en-US" dirty="0"/>
              <a:t>DFT</a:t>
            </a:r>
          </a:p>
          <a:p>
            <a:r>
              <a:rPr lang="el-GR" dirty="0"/>
              <a:t>Φυσική σχεδίαση</a:t>
            </a:r>
          </a:p>
          <a:p>
            <a:r>
              <a:rPr lang="el-GR" dirty="0"/>
              <a:t>Συμπέρασμα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5814-7B43-4BAD-B095-5235B8AE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l-GR" dirty="0"/>
              <a:t>Προσομοίωση συμπεριφοράς της </a:t>
            </a:r>
            <a:r>
              <a:rPr lang="en-US" dirty="0"/>
              <a:t>Netlist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EECE4E-1A35-4EE3-ABBF-5814D482F4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755" y="1879473"/>
            <a:ext cx="8061325" cy="2021967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88FFA-4685-489F-87A2-C74F005082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41120" y="4261484"/>
            <a:ext cx="8061324" cy="1758315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A42262-FFF3-434D-8872-E4B8BDBDDB82}"/>
              </a:ext>
            </a:extLst>
          </p:cNvPr>
          <p:cNvSpPr txBox="1"/>
          <p:nvPr/>
        </p:nvSpPr>
        <p:spPr>
          <a:xfrm>
            <a:off x="9677400" y="1879473"/>
            <a:ext cx="233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Επαληθεύεται η ορθή λειτουργία του συστήματος.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9DA9E-CEF3-4DC5-B401-A19B8315E744}"/>
              </a:ext>
            </a:extLst>
          </p:cNvPr>
          <p:cNvSpPr txBox="1"/>
          <p:nvPr/>
        </p:nvSpPr>
        <p:spPr>
          <a:xfrm>
            <a:off x="9684385" y="2802803"/>
            <a:ext cx="2331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  <a:p>
            <a:r>
              <a:rPr lang="el-GR" dirty="0"/>
              <a:t>Στην προσομοίωση αυτή χρησιμοποιείται το </a:t>
            </a:r>
            <a:r>
              <a:rPr lang="en-US" dirty="0">
                <a:solidFill>
                  <a:schemeClr val="accent1"/>
                </a:solidFill>
              </a:rPr>
              <a:t>SDF</a:t>
            </a:r>
            <a:r>
              <a:rPr lang="en-US" dirty="0"/>
              <a:t> </a:t>
            </a:r>
            <a:r>
              <a:rPr lang="el-GR" dirty="0"/>
              <a:t>που παράχθηκε</a:t>
            </a:r>
            <a:r>
              <a:rPr lang="en-US" dirty="0"/>
              <a:t> </a:t>
            </a:r>
            <a:r>
              <a:rPr lang="el-GR" dirty="0">
                <a:solidFill>
                  <a:schemeClr val="accent1"/>
                </a:solidFill>
              </a:rPr>
              <a:t>από τη </a:t>
            </a:r>
            <a:r>
              <a:rPr lang="en-US" dirty="0">
                <a:solidFill>
                  <a:schemeClr val="accent1"/>
                </a:solidFill>
              </a:rPr>
              <a:t>setup</a:t>
            </a:r>
            <a:r>
              <a:rPr lang="el-GR" dirty="0">
                <a:solidFill>
                  <a:schemeClr val="accent1"/>
                </a:solidFill>
              </a:rPr>
              <a:t> ανάλυση με τις </a:t>
            </a:r>
            <a:r>
              <a:rPr lang="en-US" dirty="0">
                <a:solidFill>
                  <a:schemeClr val="accent1"/>
                </a:solidFill>
              </a:rPr>
              <a:t>max </a:t>
            </a:r>
            <a:r>
              <a:rPr lang="el-GR" dirty="0">
                <a:solidFill>
                  <a:schemeClr val="accent1"/>
                </a:solidFill>
              </a:rPr>
              <a:t>βιβλιοθήκες.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6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5814-7B43-4BAD-B095-5235B8AE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l-GR" dirty="0"/>
              <a:t>Προσομοίωση συμπεριφοράς της </a:t>
            </a:r>
            <a:r>
              <a:rPr lang="en-US" dirty="0"/>
              <a:t>Netlist</a:t>
            </a:r>
            <a:r>
              <a:rPr lang="el-GR" dirty="0"/>
              <a:t> (συνέχεια)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42262-FFF3-434D-8872-E4B8BDBDDB82}"/>
              </a:ext>
            </a:extLst>
          </p:cNvPr>
          <p:cNvSpPr txBox="1"/>
          <p:nvPr/>
        </p:nvSpPr>
        <p:spPr>
          <a:xfrm>
            <a:off x="8709025" y="2115419"/>
            <a:ext cx="233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Επαληθεύεται ξανά η ορθή λειτουργία του συστήματος.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9DA9E-CEF3-4DC5-B401-A19B8315E744}"/>
              </a:ext>
            </a:extLst>
          </p:cNvPr>
          <p:cNvSpPr txBox="1"/>
          <p:nvPr/>
        </p:nvSpPr>
        <p:spPr>
          <a:xfrm>
            <a:off x="8709025" y="3429000"/>
            <a:ext cx="2331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  <a:p>
            <a:r>
              <a:rPr lang="el-GR" dirty="0"/>
              <a:t>Στην προσομοίωση αυτή χρησιμοποιείται το </a:t>
            </a:r>
            <a:r>
              <a:rPr lang="en-US" dirty="0">
                <a:solidFill>
                  <a:schemeClr val="accent1"/>
                </a:solidFill>
              </a:rPr>
              <a:t>SDF</a:t>
            </a:r>
            <a:r>
              <a:rPr lang="en-US" dirty="0"/>
              <a:t> </a:t>
            </a:r>
            <a:r>
              <a:rPr lang="el-GR" dirty="0"/>
              <a:t>που παράχθηκε</a:t>
            </a:r>
            <a:r>
              <a:rPr lang="en-US" dirty="0"/>
              <a:t> </a:t>
            </a:r>
            <a:r>
              <a:rPr lang="el-GR" dirty="0">
                <a:solidFill>
                  <a:schemeClr val="accent1"/>
                </a:solidFill>
              </a:rPr>
              <a:t>από τη </a:t>
            </a:r>
            <a:r>
              <a:rPr lang="en-US" dirty="0">
                <a:solidFill>
                  <a:schemeClr val="accent1"/>
                </a:solidFill>
              </a:rPr>
              <a:t>hold</a:t>
            </a:r>
            <a:r>
              <a:rPr lang="el-GR" dirty="0">
                <a:solidFill>
                  <a:schemeClr val="accent1"/>
                </a:solidFill>
              </a:rPr>
              <a:t> ανάλυση με τις </a:t>
            </a:r>
            <a:r>
              <a:rPr lang="en-US" dirty="0">
                <a:solidFill>
                  <a:schemeClr val="accent1"/>
                </a:solidFill>
              </a:rPr>
              <a:t>min </a:t>
            </a:r>
            <a:r>
              <a:rPr lang="el-GR" dirty="0">
                <a:solidFill>
                  <a:schemeClr val="accent1"/>
                </a:solidFill>
              </a:rPr>
              <a:t>βιβλιοθήκες.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F1B5E-F0D0-4CEB-B897-658D7C949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40" y="1901952"/>
            <a:ext cx="6834505" cy="41178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0A0484-470E-4D1E-95D7-B364FAF7A1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1872487"/>
            <a:ext cx="6834505" cy="4117848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0378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39E5-CCF1-4F3C-A876-146EE4E9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Εμφάνιση καθυστερήσεων στην ακμοπυροδότηση των καταχωρητών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97BF15-8650-44C8-9569-70ECDD22B1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437" y="1844108"/>
            <a:ext cx="9509125" cy="1987414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76633-C5B5-4A16-B7E5-29CBDB0974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41120" y="4086860"/>
            <a:ext cx="5943600" cy="2227580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0CA77-1038-487C-8529-C45E3BCF4AFA}"/>
              </a:ext>
            </a:extLst>
          </p:cNvPr>
          <p:cNvSpPr txBox="1"/>
          <p:nvPr/>
        </p:nvSpPr>
        <p:spPr>
          <a:xfrm>
            <a:off x="7620000" y="4086860"/>
            <a:ext cx="4130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Η ακμοπυροδότηση των καταχωρητών καθυστερεί εξαιτίας των καθυστερήσεων των λογικών πυλών και των αρχείων </a:t>
            </a:r>
            <a:r>
              <a:rPr lang="en-US" dirty="0">
                <a:solidFill>
                  <a:schemeClr val="accent1"/>
                </a:solidFill>
              </a:rPr>
              <a:t>SDF. </a:t>
            </a:r>
            <a:endParaRPr lang="el-G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Πάνω εικόνα: Παράδειγμα από τη </a:t>
            </a:r>
            <a:r>
              <a:rPr lang="en-US" dirty="0"/>
              <a:t>setup </a:t>
            </a:r>
            <a:r>
              <a:rPr lang="el-GR" dirty="0"/>
              <a:t>ανάλυση</a:t>
            </a:r>
            <a:r>
              <a:rPr lang="en-US" dirty="0"/>
              <a:t>.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Κάτω εικόνα: Παράδειγμα από τη </a:t>
            </a:r>
            <a:r>
              <a:rPr lang="en-US" dirty="0"/>
              <a:t>hold </a:t>
            </a:r>
            <a:r>
              <a:rPr lang="el-GR" dirty="0"/>
              <a:t>ανάλυση</a:t>
            </a:r>
            <a:r>
              <a:rPr lang="en-US" dirty="0"/>
              <a:t>.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2043-5321-42E7-A064-27DDC80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 δομών </a:t>
            </a:r>
            <a:r>
              <a:rPr lang="en-US" dirty="0"/>
              <a:t>DFT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F8AF-2261-4D19-B852-9692979D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el-GR" dirty="0">
                <a:solidFill>
                  <a:schemeClr val="accent1"/>
                </a:solidFill>
              </a:rPr>
              <a:t> δυνατότητα ενσωμάτωσης των αλυσίδων σάρωσης στο σύστημα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l-GR" dirty="0">
                <a:solidFill>
                  <a:schemeClr val="accent1"/>
                </a:solidFill>
              </a:rPr>
              <a:t>προσφέρεται από τον </a:t>
            </a:r>
            <a:r>
              <a:rPr lang="en-US" dirty="0">
                <a:solidFill>
                  <a:schemeClr val="accent1"/>
                </a:solidFill>
              </a:rPr>
              <a:t>Design Compiler. </a:t>
            </a:r>
            <a:r>
              <a:rPr lang="el-GR" dirty="0">
                <a:solidFill>
                  <a:schemeClr val="accent1"/>
                </a:solidFill>
              </a:rPr>
              <a:t>Στο εργαλείο οι εντολές που εκτελέστηκαν και αφορούν τις δομές </a:t>
            </a:r>
            <a:r>
              <a:rPr lang="en-US" dirty="0">
                <a:solidFill>
                  <a:schemeClr val="accent1"/>
                </a:solidFill>
              </a:rPr>
              <a:t>DFT </a:t>
            </a:r>
            <a:r>
              <a:rPr lang="el-GR" dirty="0">
                <a:solidFill>
                  <a:schemeClr val="accent1"/>
                </a:solidFill>
              </a:rPr>
              <a:t>είναι οι εξής: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create_test_protocol</a:t>
            </a:r>
            <a:r>
              <a:rPr lang="en-US" dirty="0">
                <a:solidFill>
                  <a:schemeClr val="accent1"/>
                </a:solidFill>
              </a:rPr>
              <a:t> –</a:t>
            </a:r>
            <a:r>
              <a:rPr lang="en-US" dirty="0" err="1">
                <a:solidFill>
                  <a:schemeClr val="accent1"/>
                </a:solidFill>
              </a:rPr>
              <a:t>infer_asynch</a:t>
            </a:r>
            <a:r>
              <a:rPr lang="en-US" dirty="0">
                <a:solidFill>
                  <a:schemeClr val="accent1"/>
                </a:solidFill>
              </a:rPr>
              <a:t> –</a:t>
            </a:r>
            <a:r>
              <a:rPr lang="en-US" dirty="0" err="1">
                <a:solidFill>
                  <a:schemeClr val="accent1"/>
                </a:solidFill>
              </a:rPr>
              <a:t>infer_clock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l-GR" dirty="0"/>
              <a:t>Δημιουργία πρωτοκόλλου.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dft_drc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l-GR" dirty="0"/>
              <a:t>Έλεγχος τυχόν παραβιάσεων που εμποδίζουν το σύστημα να εισάγει τις αλυσίδες σάρωσης.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Insert_dft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l-GR" dirty="0"/>
              <a:t>Εισαγωγή αλυσίδων σάρωσης.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dft_drc</a:t>
            </a:r>
            <a:r>
              <a:rPr lang="en-US" dirty="0">
                <a:solidFill>
                  <a:schemeClr val="accent1"/>
                </a:solidFill>
              </a:rPr>
              <a:t> –</a:t>
            </a:r>
            <a:r>
              <a:rPr lang="en-US" dirty="0" err="1">
                <a:solidFill>
                  <a:schemeClr val="accent1"/>
                </a:solidFill>
              </a:rPr>
              <a:t>coverage_estimate</a:t>
            </a:r>
            <a:r>
              <a:rPr lang="el-GR" dirty="0">
                <a:solidFill>
                  <a:schemeClr val="accent1"/>
                </a:solidFill>
              </a:rPr>
              <a:t>: </a:t>
            </a:r>
            <a:r>
              <a:rPr lang="el-GR" dirty="0"/>
              <a:t>Υπολογισμός αναμενόμενης κάλυψης του σχεδίου από τον αλγόριθμο</a:t>
            </a:r>
            <a:r>
              <a:rPr lang="en-US" dirty="0"/>
              <a:t> ATPG</a:t>
            </a:r>
            <a:r>
              <a:rPr lang="el-GR" dirty="0"/>
              <a:t> μετέπειτα στο </a:t>
            </a:r>
            <a:r>
              <a:rPr lang="en-US" dirty="0"/>
              <a:t>TetraMAX.</a:t>
            </a:r>
            <a:endParaRPr lang="el-GR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write_test_protocol</a:t>
            </a:r>
            <a:r>
              <a:rPr lang="en-US" dirty="0">
                <a:solidFill>
                  <a:schemeClr val="accent1"/>
                </a:solidFill>
              </a:rPr>
              <a:t> –output </a:t>
            </a:r>
            <a:r>
              <a:rPr lang="en-US" dirty="0" err="1">
                <a:solidFill>
                  <a:schemeClr val="accent1"/>
                </a:solidFill>
              </a:rPr>
              <a:t>scan_protocol.stil</a:t>
            </a:r>
            <a:r>
              <a:rPr lang="el-GR" dirty="0">
                <a:solidFill>
                  <a:schemeClr val="accent1"/>
                </a:solidFill>
              </a:rPr>
              <a:t>: </a:t>
            </a:r>
            <a:r>
              <a:rPr lang="el-GR" dirty="0"/>
              <a:t>Εξαγωγή αρχείου πρωτοκόλλου που απαιτείται για φόρτωση του σχεδίου στο </a:t>
            </a:r>
            <a:r>
              <a:rPr lang="en-US" dirty="0"/>
              <a:t>TetraMAX </a:t>
            </a:r>
            <a:r>
              <a:rPr lang="el-GR" dirty="0"/>
              <a:t>μαζί με τη </a:t>
            </a:r>
            <a:r>
              <a:rPr lang="en-US" dirty="0"/>
              <a:t>Netlist.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7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4B0D-7236-4871-8EE0-B562C0BB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DFT_DRC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965DD2-259B-4FF4-A787-052A3F4F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dft_drc</a:t>
            </a:r>
            <a:r>
              <a:rPr lang="el-GR" dirty="0">
                <a:solidFill>
                  <a:schemeClr val="accent1"/>
                </a:solidFill>
              </a:rPr>
              <a:t>: </a:t>
            </a:r>
            <a:r>
              <a:rPr lang="el-GR" dirty="0"/>
              <a:t>Αποτέλεσμα εντολής </a:t>
            </a:r>
            <a:r>
              <a:rPr lang="en-US" dirty="0" err="1"/>
              <a:t>dft_drc</a:t>
            </a:r>
            <a:r>
              <a:rPr lang="en-US" dirty="0"/>
              <a:t> </a:t>
            </a:r>
            <a:r>
              <a:rPr lang="el-GR" dirty="0"/>
              <a:t>για έλεγχο παραβιάσεων πριν την εισαγωγή του </a:t>
            </a:r>
            <a:r>
              <a:rPr lang="en-US" dirty="0"/>
              <a:t>DFT</a:t>
            </a:r>
            <a:r>
              <a:rPr lang="el-GR" dirty="0"/>
              <a:t>. Οι παραβιάσεις είναι μηδενικές.</a:t>
            </a:r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dft_drc</a:t>
            </a:r>
            <a:r>
              <a:rPr lang="en-US" dirty="0">
                <a:solidFill>
                  <a:schemeClr val="accent1"/>
                </a:solidFill>
              </a:rPr>
              <a:t> -</a:t>
            </a:r>
            <a:r>
              <a:rPr lang="en-US" dirty="0" err="1">
                <a:solidFill>
                  <a:schemeClr val="accent1"/>
                </a:solidFill>
              </a:rPr>
              <a:t>coverage_estimate</a:t>
            </a:r>
            <a:r>
              <a:rPr lang="el-GR" dirty="0">
                <a:solidFill>
                  <a:schemeClr val="accent1"/>
                </a:solidFill>
              </a:rPr>
              <a:t>: </a:t>
            </a:r>
            <a:r>
              <a:rPr lang="el-GR" dirty="0"/>
              <a:t>Μετά την εισαγωγή των αλυσίδων σάρωσης. Η αναμενόμενη κάλυψη φτάνει στο 99.99%.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10765-493D-4E4D-B899-29073AEDAB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0" y="3365755"/>
            <a:ext cx="4312920" cy="2663824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312F97C-F8E6-4F59-8B03-F47840537936}"/>
              </a:ext>
            </a:extLst>
          </p:cNvPr>
          <p:cNvGrpSpPr/>
          <p:nvPr/>
        </p:nvGrpSpPr>
        <p:grpSpPr>
          <a:xfrm>
            <a:off x="6537960" y="3365754"/>
            <a:ext cx="4312920" cy="2663824"/>
            <a:chOff x="0" y="0"/>
            <a:chExt cx="2852420" cy="1716278"/>
          </a:xfrm>
          <a:effectLst>
            <a:glow rad="127000">
              <a:schemeClr val="accent1">
                <a:alpha val="40000"/>
              </a:schemeClr>
            </a:glow>
          </a:effectLst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DE602F-F2A5-4962-AC91-F5A6686E3A8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852420" cy="171627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4CBE51-829F-4C47-8ADF-C0B181311E2C}"/>
                </a:ext>
              </a:extLst>
            </p:cNvPr>
            <p:cNvSpPr/>
            <p:nvPr/>
          </p:nvSpPr>
          <p:spPr>
            <a:xfrm>
              <a:off x="1501775" y="191008"/>
              <a:ext cx="38021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03EA81-9749-4081-B73A-D001D3558274}"/>
                </a:ext>
              </a:extLst>
            </p:cNvPr>
            <p:cNvSpPr/>
            <p:nvPr/>
          </p:nvSpPr>
          <p:spPr>
            <a:xfrm>
              <a:off x="1530731" y="191008"/>
              <a:ext cx="83781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–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960F5F-866F-4B11-AD96-3747ED6B026C}"/>
                </a:ext>
              </a:extLst>
            </p:cNvPr>
            <p:cNvSpPr/>
            <p:nvPr/>
          </p:nvSpPr>
          <p:spPr>
            <a:xfrm>
              <a:off x="1593215" y="191008"/>
              <a:ext cx="38021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038EE3-2F2B-4514-9581-02289F89623D}"/>
                </a:ext>
              </a:extLst>
            </p:cNvPr>
            <p:cNvSpPr/>
            <p:nvPr/>
          </p:nvSpPr>
          <p:spPr>
            <a:xfrm>
              <a:off x="1955927" y="191008"/>
              <a:ext cx="4491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DF16DE-0E2D-4056-92B8-17CD487E6055}"/>
                </a:ext>
              </a:extLst>
            </p:cNvPr>
            <p:cNvSpPr/>
            <p:nvPr/>
          </p:nvSpPr>
          <p:spPr>
            <a:xfrm>
              <a:off x="1990979" y="191008"/>
              <a:ext cx="38021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3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C4E-E4CE-4387-AD02-5C156E67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723120" cy="1233424"/>
          </a:xfrm>
        </p:spPr>
        <p:txBody>
          <a:bodyPr/>
          <a:lstStyle/>
          <a:p>
            <a:r>
              <a:rPr lang="el-GR" dirty="0"/>
              <a:t>Στατική χρονική ανάλυση μετά την εισαγωγή του </a:t>
            </a:r>
            <a:r>
              <a:rPr lang="en-US" dirty="0"/>
              <a:t>DFT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00955-4E15-40D4-8094-C9F85567AA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0" y="1901952"/>
            <a:ext cx="4875530" cy="1999488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BDCAD-10FB-42CF-A732-0613E24C6D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1120" y="4151376"/>
            <a:ext cx="5781675" cy="1676400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87945A-9EBF-4C42-BC72-86E38F4B1AAC}"/>
              </a:ext>
            </a:extLst>
          </p:cNvPr>
          <p:cNvSpPr txBox="1"/>
          <p:nvPr/>
        </p:nvSpPr>
        <p:spPr>
          <a:xfrm>
            <a:off x="7519035" y="2663273"/>
            <a:ext cx="3545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Ρολόι </a:t>
            </a:r>
            <a:r>
              <a:rPr lang="en-US" dirty="0">
                <a:solidFill>
                  <a:schemeClr val="accent1"/>
                </a:solidFill>
              </a:rPr>
              <a:t>Divider: </a:t>
            </a:r>
            <a:r>
              <a:rPr lang="en-US" dirty="0"/>
              <a:t>Slack = + 0.01 ns</a:t>
            </a:r>
          </a:p>
          <a:p>
            <a:r>
              <a:rPr lang="el-GR" dirty="0">
                <a:solidFill>
                  <a:schemeClr val="accent1"/>
                </a:solidFill>
              </a:rPr>
              <a:t>Κοινό Ρολόι: </a:t>
            </a:r>
            <a:r>
              <a:rPr lang="en-US" dirty="0"/>
              <a:t>Slack = + 16.55 ns</a:t>
            </a:r>
          </a:p>
          <a:p>
            <a:endParaRPr lang="en-US" dirty="0"/>
          </a:p>
          <a:p>
            <a:r>
              <a:rPr lang="el-GR" dirty="0"/>
              <a:t>Όπως φαίνεται οι αλυσίδες σάρωσης δεν ώθησαν το </a:t>
            </a:r>
            <a:r>
              <a:rPr lang="en-US" dirty="0"/>
              <a:t>slack </a:t>
            </a:r>
            <a:r>
              <a:rPr lang="el-GR" dirty="0"/>
              <a:t>σε αρνητική τιμή τόσο στο κοινό ρολόι όσο και στο ρολόι του </a:t>
            </a:r>
            <a:r>
              <a:rPr lang="en-US" dirty="0"/>
              <a:t>Divider.</a:t>
            </a:r>
          </a:p>
        </p:txBody>
      </p:sp>
    </p:spTree>
    <p:extLst>
      <p:ext uri="{BB962C8B-B14F-4D97-AF65-F5344CB8AC3E}">
        <p14:creationId xmlns:p14="http://schemas.microsoft.com/office/powerpoint/2010/main" val="102839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F987-870B-400E-B129-9E1153E3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Ροή </a:t>
            </a:r>
            <a:r>
              <a:rPr lang="en-US" dirty="0"/>
              <a:t>TetraMAX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5D2B26-5726-413A-8844-DB72EB3E3F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886585"/>
            <a:ext cx="3977640" cy="2609215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704D9-1C7F-40BC-8E47-C005598CFE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32" y="1886584"/>
            <a:ext cx="3977640" cy="2609215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F4AAB9-0137-4F47-A222-F849DE02A15B}"/>
              </a:ext>
            </a:extLst>
          </p:cNvPr>
          <p:cNvSpPr txBox="1"/>
          <p:nvPr/>
        </p:nvSpPr>
        <p:spPr>
          <a:xfrm>
            <a:off x="6615434" y="5190311"/>
            <a:ext cx="397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Εφαρμογή </a:t>
            </a:r>
            <a:r>
              <a:rPr lang="en-US" dirty="0"/>
              <a:t>ATPG </a:t>
            </a:r>
            <a:r>
              <a:rPr lang="el-GR" dirty="0"/>
              <a:t>στο σύστημα. Η κάλυψη φτάνει το 99.99% και τα </a:t>
            </a:r>
            <a:r>
              <a:rPr lang="en-US" dirty="0"/>
              <a:t>patterns </a:t>
            </a:r>
            <a:r>
              <a:rPr lang="el-GR" dirty="0"/>
              <a:t>που δημιουργούνται φτάνουν τον αριθμό 656.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02841-BE77-4043-810F-E97AAD21E2DC}"/>
              </a:ext>
            </a:extLst>
          </p:cNvPr>
          <p:cNvSpPr txBox="1"/>
          <p:nvPr/>
        </p:nvSpPr>
        <p:spPr>
          <a:xfrm>
            <a:off x="1341120" y="5227320"/>
            <a:ext cx="3977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Έλεγχος </a:t>
            </a:r>
            <a:r>
              <a:rPr lang="en-US" dirty="0"/>
              <a:t>DRC </a:t>
            </a:r>
            <a:r>
              <a:rPr lang="el-GR" dirty="0"/>
              <a:t>στο σύστημα από το εργαλείο </a:t>
            </a:r>
            <a:r>
              <a:rPr lang="en-US" dirty="0" err="1"/>
              <a:t>Tetramax</a:t>
            </a:r>
            <a:r>
              <a:rPr lang="el-GR" dirty="0"/>
              <a:t>. Επιτυχές χωρίς παραβιάσεις.</a:t>
            </a:r>
          </a:p>
        </p:txBody>
      </p:sp>
    </p:spTree>
    <p:extLst>
      <p:ext uri="{BB962C8B-B14F-4D97-AF65-F5344CB8AC3E}">
        <p14:creationId xmlns:p14="http://schemas.microsoft.com/office/powerpoint/2010/main" val="26872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C355-52F1-40E5-AE15-72CA7084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Σειριακή προσομοίωση του αυτόματου </a:t>
            </a:r>
            <a:r>
              <a:rPr lang="en-US" dirty="0"/>
              <a:t>Testbench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96271-E651-45CE-9D9A-17194998A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Το </a:t>
            </a:r>
            <a:r>
              <a:rPr lang="en-US" dirty="0">
                <a:solidFill>
                  <a:schemeClr val="accent1"/>
                </a:solidFill>
              </a:rPr>
              <a:t>TetraMAX </a:t>
            </a:r>
            <a:r>
              <a:rPr lang="el-GR" dirty="0">
                <a:solidFill>
                  <a:schemeClr val="accent1"/>
                </a:solidFill>
              </a:rPr>
              <a:t>δημιουργεί αυτόματο </a:t>
            </a:r>
            <a:r>
              <a:rPr lang="en-US" dirty="0">
                <a:solidFill>
                  <a:schemeClr val="accent1"/>
                </a:solidFill>
              </a:rPr>
              <a:t>Testbench </a:t>
            </a:r>
            <a:r>
              <a:rPr lang="el-GR" dirty="0">
                <a:solidFill>
                  <a:schemeClr val="accent1"/>
                </a:solidFill>
              </a:rPr>
              <a:t>με σκοπό την προσομοίωση των 656 </a:t>
            </a:r>
            <a:r>
              <a:rPr lang="en-US" dirty="0">
                <a:solidFill>
                  <a:schemeClr val="accent1"/>
                </a:solidFill>
              </a:rPr>
              <a:t>patterns </a:t>
            </a:r>
            <a:r>
              <a:rPr lang="el-GR" dirty="0">
                <a:solidFill>
                  <a:schemeClr val="accent1"/>
                </a:solidFill>
              </a:rPr>
              <a:t>που δημιουργήθηκαν στο εργαλείο. Η επαλήθευση των </a:t>
            </a:r>
            <a:r>
              <a:rPr lang="en-US" dirty="0">
                <a:solidFill>
                  <a:schemeClr val="accent1"/>
                </a:solidFill>
              </a:rPr>
              <a:t>patterns </a:t>
            </a:r>
            <a:r>
              <a:rPr lang="el-GR" dirty="0">
                <a:solidFill>
                  <a:schemeClr val="accent1"/>
                </a:solidFill>
              </a:rPr>
              <a:t>είναι εφικτό να γίνει με δυο τρόπους:</a:t>
            </a:r>
          </a:p>
          <a:p>
            <a:pPr lvl="1"/>
            <a:r>
              <a:rPr lang="el-GR" dirty="0"/>
              <a:t>Σειριακά</a:t>
            </a:r>
          </a:p>
          <a:p>
            <a:pPr lvl="1"/>
            <a:r>
              <a:rPr lang="el-GR" dirty="0"/>
              <a:t>Παράλληλα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E92FD-61E2-490C-BEAB-40780808FE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89960" y="2895600"/>
            <a:ext cx="6815773" cy="2859659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D7E0B9-387C-49E3-BE60-50A49690AF32}"/>
              </a:ext>
            </a:extLst>
          </p:cNvPr>
          <p:cNvSpPr txBox="1"/>
          <p:nvPr/>
        </p:nvSpPr>
        <p:spPr>
          <a:xfrm>
            <a:off x="1341120" y="3723934"/>
            <a:ext cx="2148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Στη προκειμένη περίπτωση γίνεται σειριακά. </a:t>
            </a:r>
          </a:p>
          <a:p>
            <a:endParaRPr lang="el-GR" dirty="0">
              <a:solidFill>
                <a:schemeClr val="accent1"/>
              </a:solidFill>
            </a:endParaRPr>
          </a:p>
          <a:p>
            <a:r>
              <a:rPr lang="el-GR" dirty="0"/>
              <a:t>Αποτέλεσμα επιτυχές με 0 </a:t>
            </a:r>
            <a:r>
              <a:rPr lang="en-US" dirty="0"/>
              <a:t>mismatches.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978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DBDE-A9EA-4E1E-B674-71FFED60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Φυσική σχεδίαση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FB77-CC32-4B64-AC8E-8F508F478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2120392"/>
            <a:ext cx="9509760" cy="4127627"/>
          </a:xfrm>
        </p:spPr>
        <p:txBody>
          <a:bodyPr/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Προετοιμασία ΙΝΝΟ</a:t>
            </a:r>
            <a:r>
              <a:rPr lang="en-US" dirty="0">
                <a:solidFill>
                  <a:schemeClr val="accent1"/>
                </a:solidFill>
              </a:rPr>
              <a:t>VUS </a:t>
            </a:r>
            <a:r>
              <a:rPr lang="el-GR" dirty="0">
                <a:solidFill>
                  <a:schemeClr val="accent1"/>
                </a:solidFill>
              </a:rPr>
              <a:t>πριν την φόρτωση του σχεδίου: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6">
            <a:extLst>
              <a:ext uri="{FF2B5EF4-FFF2-40B4-BE49-F238E27FC236}">
                <a16:creationId xmlns:a16="http://schemas.microsoft.com/office/drawing/2014/main" id="{DD9C335B-E06A-4D39-8D2E-5E4D10BB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2751642"/>
            <a:ext cx="3337860" cy="3489581"/>
          </a:xfrm>
          <a:prstGeom prst="rect">
            <a:avLst/>
          </a:prstGeom>
          <a:noFill/>
          <a:effectLst>
            <a:glow rad="1270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2">
            <a:extLst>
              <a:ext uri="{FF2B5EF4-FFF2-40B4-BE49-F238E27FC236}">
                <a16:creationId xmlns:a16="http://schemas.microsoft.com/office/drawing/2014/main" id="{5E2C4CC1-F04B-4233-8CB4-F0DCFDEC8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80" y="2758437"/>
            <a:ext cx="3385241" cy="3489581"/>
          </a:xfrm>
          <a:prstGeom prst="rect">
            <a:avLst/>
          </a:prstGeom>
          <a:noFill/>
          <a:effectLst>
            <a:glow rad="1270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DE7E79-E5D8-4684-AD03-0753094FD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4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519AF-29C9-4D02-A9BF-FFF8FBB0D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06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ABCB8-ECB5-459D-AF9B-C473F74D459D}"/>
              </a:ext>
            </a:extLst>
          </p:cNvPr>
          <p:cNvSpPr txBox="1"/>
          <p:nvPr/>
        </p:nvSpPr>
        <p:spPr>
          <a:xfrm>
            <a:off x="8351520" y="2758438"/>
            <a:ext cx="228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Απαραίτητα αρχεία: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Αρχείο </a:t>
            </a:r>
            <a:r>
              <a:rPr lang="en-US" dirty="0"/>
              <a:t>LEF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Αρχείο </a:t>
            </a:r>
            <a:r>
              <a:rPr lang="en-US" dirty="0"/>
              <a:t>Netlist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Αρχείο ΙΟ (.</a:t>
            </a:r>
            <a:r>
              <a:rPr lang="en-US" dirty="0" err="1"/>
              <a:t>ioc</a:t>
            </a:r>
            <a:r>
              <a:rPr lang="el-GR" dirty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Αρχείο </a:t>
            </a:r>
            <a:r>
              <a:rPr lang="en-US" dirty="0"/>
              <a:t>SDC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Βιβλιοθήκες </a:t>
            </a:r>
            <a:r>
              <a:rPr lang="en-US" b="1" dirty="0"/>
              <a:t>cd</a:t>
            </a:r>
            <a:r>
              <a:rPr lang="el-GR" b="1" dirty="0"/>
              <a:t>3_</a:t>
            </a:r>
            <a:r>
              <a:rPr lang="en-US" b="1" dirty="0"/>
              <a:t>type</a:t>
            </a:r>
            <a:r>
              <a:rPr lang="el-GR" b="1" dirty="0"/>
              <a:t>4.4.</a:t>
            </a:r>
            <a:r>
              <a:rPr lang="en-US" b="1" dirty="0" err="1"/>
              <a:t>tlf</a:t>
            </a:r>
            <a:r>
              <a:rPr lang="el-GR" b="1" dirty="0"/>
              <a:t> (</a:t>
            </a:r>
            <a:r>
              <a:rPr lang="en-US" b="1" dirty="0"/>
              <a:t>typical</a:t>
            </a:r>
            <a:r>
              <a:rPr lang="el-GR" b="1" dirty="0"/>
              <a:t>)</a:t>
            </a:r>
            <a:r>
              <a:rPr lang="el-GR" dirty="0"/>
              <a:t>, </a:t>
            </a:r>
            <a:r>
              <a:rPr lang="en-US" b="1" dirty="0"/>
              <a:t>cd</a:t>
            </a:r>
            <a:r>
              <a:rPr lang="el-GR" b="1" dirty="0"/>
              <a:t>3_</a:t>
            </a:r>
            <a:r>
              <a:rPr lang="en-US" b="1" dirty="0" err="1"/>
              <a:t>wc</a:t>
            </a:r>
            <a:r>
              <a:rPr lang="el-GR" b="1" dirty="0"/>
              <a:t>4.4.</a:t>
            </a:r>
            <a:r>
              <a:rPr lang="en-US" b="1" dirty="0" err="1"/>
              <a:t>tlf</a:t>
            </a:r>
            <a:r>
              <a:rPr lang="el-GR" b="1" dirty="0"/>
              <a:t> (</a:t>
            </a:r>
            <a:r>
              <a:rPr lang="en-US" b="1" dirty="0"/>
              <a:t>worst case</a:t>
            </a:r>
            <a:r>
              <a:rPr lang="el-GR" b="1" dirty="0"/>
              <a:t>)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47E5-4162-4B39-B34C-35BBC5C1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C6F6-299B-4588-A092-4E501950B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Από το </a:t>
            </a:r>
            <a:r>
              <a:rPr lang="en-US" dirty="0">
                <a:solidFill>
                  <a:schemeClr val="accent1"/>
                </a:solidFill>
              </a:rPr>
              <a:t>Design Compiler </a:t>
            </a:r>
            <a:r>
              <a:rPr lang="el-GR" dirty="0">
                <a:solidFill>
                  <a:schemeClr val="accent1"/>
                </a:solidFill>
              </a:rPr>
              <a:t>είναι δυνατό να εξαχθεί η πληροφορία για την συνολική ισχύ του συστήματος: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CC688-27EA-4093-98AE-8C5FABB33C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831019"/>
            <a:ext cx="6416040" cy="3061399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15D70E-F7DD-4CFB-83AE-F80F8AE5325B}"/>
              </a:ext>
            </a:extLst>
          </p:cNvPr>
          <p:cNvSpPr/>
          <p:nvPr/>
        </p:nvSpPr>
        <p:spPr>
          <a:xfrm>
            <a:off x="8220928" y="2827398"/>
            <a:ext cx="2340391" cy="2461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Αποτελέσματα</a:t>
            </a:r>
            <a:r>
              <a:rPr lang="el-G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Συνολική Ισχύς στα 4.2740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mW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Τάση στη χειρότερη περίπτωση στα 2.25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Συνολικό ρεύμα στα 1.8995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0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0E8B-387F-4BC4-B7AC-A2554E40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28E3-D9F3-4B86-86EF-A57E2DFD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Διαχειριστές του </a:t>
            </a:r>
            <a:r>
              <a:rPr lang="en-US" dirty="0">
                <a:solidFill>
                  <a:schemeClr val="accent1"/>
                </a:solidFill>
              </a:rPr>
              <a:t>Project</a:t>
            </a:r>
            <a:r>
              <a:rPr lang="el-GR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l-GR" dirty="0"/>
              <a:t>Παναγιώτης Αναστασιάδης (2134).</a:t>
            </a:r>
          </a:p>
          <a:p>
            <a:pPr lvl="1"/>
            <a:r>
              <a:rPr lang="el-GR" dirty="0"/>
              <a:t>Αναστάσιος </a:t>
            </a:r>
            <a:r>
              <a:rPr lang="el-GR" dirty="0" err="1"/>
              <a:t>Μεσσής</a:t>
            </a:r>
            <a:r>
              <a:rPr lang="el-GR" dirty="0"/>
              <a:t> (2266).</a:t>
            </a:r>
          </a:p>
          <a:p>
            <a:pPr marL="0" lvl="1" indent="60325">
              <a:buNone/>
            </a:pPr>
            <a:endParaRPr lang="el-GR" dirty="0"/>
          </a:p>
          <a:p>
            <a:pPr marL="0" lvl="1" indent="0">
              <a:buNone/>
            </a:pPr>
            <a:r>
              <a:rPr lang="el-GR" sz="2000" dirty="0">
                <a:solidFill>
                  <a:schemeClr val="accent1"/>
                </a:solidFill>
              </a:rPr>
              <a:t>Το </a:t>
            </a:r>
            <a:r>
              <a:rPr lang="en-US" sz="2000" dirty="0">
                <a:solidFill>
                  <a:schemeClr val="accent1"/>
                </a:solidFill>
              </a:rPr>
              <a:t>Project </a:t>
            </a:r>
            <a:r>
              <a:rPr lang="el-GR" sz="2000" dirty="0">
                <a:solidFill>
                  <a:schemeClr val="accent1"/>
                </a:solidFill>
              </a:rPr>
              <a:t>που περιγράφεται, υλοποιήθηκε από τα μέλη της ομάδας από κοινού και ο διαμοιρασμός της εργασίας αναλύεται εκτενώς στη γραπτή τελική αναφορά του συστήματος.</a:t>
            </a:r>
          </a:p>
          <a:p>
            <a:pPr marL="365760" lvl="1" indent="0">
              <a:buNone/>
            </a:pPr>
            <a:endParaRPr lang="el-G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2876-06DF-4976-98E2-C606B8A8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Χωροθέτηση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2399-1BA4-45E5-AA6D-25876895F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127627"/>
          </a:xfrm>
        </p:spPr>
        <p:txBody>
          <a:bodyPr/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Με την εισαγωγή του σχεδίου στο εργαλείο προχωράμε στη διαδικασία της χωροθέτησης.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37CA3-84F8-47E3-BDAD-0217A74CBC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67" y="2693924"/>
            <a:ext cx="3004185" cy="3238500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A635B-539C-4BC0-9D9F-C2CF426023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99" y="4313174"/>
            <a:ext cx="2601595" cy="1716405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32835C-188F-473F-858A-7E3F4D1E0AAA}"/>
              </a:ext>
            </a:extLst>
          </p:cNvPr>
          <p:cNvSpPr/>
          <p:nvPr/>
        </p:nvSpPr>
        <p:spPr>
          <a:xfrm>
            <a:off x="6320949" y="2470291"/>
            <a:ext cx="3051494" cy="14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4770">
              <a:lnSpc>
                <a:spcPct val="107000"/>
              </a:lnSpc>
              <a:spcAft>
                <a:spcPts val="595"/>
              </a:spcAft>
            </a:pP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Ακριβείς αλλαγές: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4770" lvl="0" indent="-342900">
              <a:lnSpc>
                <a:spcPct val="107000"/>
              </a:lnSpc>
              <a:spcBef>
                <a:spcPts val="0"/>
              </a:spcBef>
              <a:spcAft>
                <a:spcPts val="595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Ratio  (H/W):  0.98953377</a:t>
            </a:r>
          </a:p>
          <a:p>
            <a:pPr marL="342900" marR="64770" lvl="0" indent="-342900">
              <a:lnSpc>
                <a:spcPct val="107000"/>
              </a:lnSpc>
              <a:spcBef>
                <a:spcPts val="0"/>
              </a:spcBef>
              <a:spcAft>
                <a:spcPts val="595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Boundaries: 20.0</a:t>
            </a:r>
          </a:p>
          <a:p>
            <a:pPr marL="342900" marR="64770" lvl="0" indent="-342900">
              <a:lnSpc>
                <a:spcPct val="107000"/>
              </a:lnSpc>
              <a:spcBef>
                <a:spcPts val="0"/>
              </a:spcBef>
              <a:spcAft>
                <a:spcPts val="595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Utilization: 0.699208</a:t>
            </a:r>
          </a:p>
        </p:txBody>
      </p:sp>
    </p:spTree>
    <p:extLst>
      <p:ext uri="{BB962C8B-B14F-4D97-AF65-F5344CB8AC3E}">
        <p14:creationId xmlns:p14="http://schemas.microsoft.com/office/powerpoint/2010/main" val="420977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1CD9-9815-44C3-95DE-2F5E7678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 </a:t>
            </a:r>
            <a:r>
              <a:rPr lang="en-US" dirty="0"/>
              <a:t>IO Fillers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ED50-A85E-4231-A736-6AF23C36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accent1"/>
                </a:solidFill>
              </a:rPr>
              <a:t>H </a:t>
            </a:r>
            <a:r>
              <a:rPr lang="el-GR" dirty="0">
                <a:solidFill>
                  <a:schemeClr val="accent1"/>
                </a:solidFill>
              </a:rPr>
              <a:t>εισαγωγή των </a:t>
            </a:r>
            <a:r>
              <a:rPr lang="en-US" dirty="0">
                <a:solidFill>
                  <a:schemeClr val="accent1"/>
                </a:solidFill>
              </a:rPr>
              <a:t>IO Fillers </a:t>
            </a:r>
            <a:r>
              <a:rPr lang="el-GR" dirty="0">
                <a:solidFill>
                  <a:schemeClr val="accent1"/>
                </a:solidFill>
              </a:rPr>
              <a:t>στο σχέδιο γίνεται να συμπληρωθούν τα κενά ανάμεσα στις εισόδους και τις εξόδους του σχεδίου.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4FBF6-5C52-4AD3-8CB4-1D6AC534B5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0" y="2595880"/>
            <a:ext cx="3550920" cy="3634867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34003-75D7-4C9B-914D-9621C66F8F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70" y="2721292"/>
            <a:ext cx="5377180" cy="1933575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A57AEE-28B5-4EE6-A54B-2874E4AB3FE9}"/>
              </a:ext>
            </a:extLst>
          </p:cNvPr>
          <p:cNvSpPr txBox="1"/>
          <p:nvPr/>
        </p:nvSpPr>
        <p:spPr>
          <a:xfrm>
            <a:off x="5182870" y="5090160"/>
            <a:ext cx="5377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Όπως φαίνεται από τη μορφή του σχεδίου αριστερά, δεν υπάρχει επαρκής χώρος που μπορεί να συμπληρωθεί, συνεπώς η εντολή </a:t>
            </a:r>
            <a:r>
              <a:rPr lang="en-US" dirty="0"/>
              <a:t>addIoFiller </a:t>
            </a:r>
            <a:r>
              <a:rPr lang="el-GR" dirty="0"/>
              <a:t>(δεξιά) δεν επιφέρει αλλαγές στο σχέδιο.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C70F-3359-41D8-8DBD-3E64406E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 </a:t>
            </a:r>
            <a:r>
              <a:rPr lang="en-US" dirty="0"/>
              <a:t>Ring, Stripes </a:t>
            </a:r>
            <a:r>
              <a:rPr lang="el-GR" dirty="0"/>
              <a:t>και </a:t>
            </a:r>
            <a:r>
              <a:rPr lang="en-US" dirty="0"/>
              <a:t>Special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F869-116E-4AC3-81F6-3DA7AB8C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127627"/>
          </a:xfrm>
        </p:spPr>
        <p:txBody>
          <a:bodyPr/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Στο τομέα της ενσωμάτωσης των συνδέσεων ρεύματος στο σύστημα, δεδομένης της τιμής του συνολικού ρεύματος στα </a:t>
            </a:r>
            <a:r>
              <a:rPr lang="el-GR" b="1" dirty="0">
                <a:solidFill>
                  <a:schemeClr val="accent1"/>
                </a:solidFill>
              </a:rPr>
              <a:t>1.89 </a:t>
            </a:r>
            <a:r>
              <a:rPr lang="en-US" b="1" dirty="0">
                <a:solidFill>
                  <a:schemeClr val="accent1"/>
                </a:solidFill>
              </a:rPr>
              <a:t>mA</a:t>
            </a:r>
            <a:r>
              <a:rPr lang="el-GR" dirty="0">
                <a:solidFill>
                  <a:schemeClr val="accent1"/>
                </a:solidFill>
              </a:rPr>
              <a:t>, οι ρυθμίσεις που ορίστηκαν είναι οι εξής:</a:t>
            </a:r>
          </a:p>
          <a:p>
            <a:pPr lvl="1"/>
            <a:r>
              <a:rPr lang="el-GR" b="1" dirty="0"/>
              <a:t>Για το </a:t>
            </a:r>
            <a:r>
              <a:rPr lang="en-US" b="1" dirty="0"/>
              <a:t>Ring </a:t>
            </a:r>
            <a:r>
              <a:rPr lang="el-GR" dirty="0"/>
              <a:t>ορίζουμε </a:t>
            </a:r>
            <a:r>
              <a:rPr lang="en-US" dirty="0"/>
              <a:t>Width</a:t>
            </a:r>
            <a:r>
              <a:rPr lang="el-GR" dirty="0"/>
              <a:t> = 2 </a:t>
            </a:r>
            <a:r>
              <a:rPr lang="en-US" dirty="0"/>
              <a:t>um</a:t>
            </a:r>
            <a:r>
              <a:rPr lang="el-GR" dirty="0"/>
              <a:t>, με τη παραδοχή ότι 1 </a:t>
            </a:r>
            <a:r>
              <a:rPr lang="en-US" dirty="0"/>
              <a:t>um</a:t>
            </a:r>
            <a:r>
              <a:rPr lang="el-GR" dirty="0"/>
              <a:t> ανά </a:t>
            </a:r>
            <a:r>
              <a:rPr lang="en-US" dirty="0"/>
              <a:t>ma</a:t>
            </a:r>
            <a:r>
              <a:rPr lang="el-GR" dirty="0"/>
              <a:t> για τα μέταλλα 1 και 2</a:t>
            </a:r>
            <a:r>
              <a:rPr lang="en-US" dirty="0"/>
              <a:t>.</a:t>
            </a:r>
            <a:r>
              <a:rPr lang="el-GR" dirty="0"/>
              <a:t> </a:t>
            </a:r>
            <a:endParaRPr lang="en-US" dirty="0"/>
          </a:p>
          <a:p>
            <a:pPr lvl="1"/>
            <a:r>
              <a:rPr lang="el-GR" b="1" dirty="0"/>
              <a:t>Για τα </a:t>
            </a:r>
            <a:r>
              <a:rPr lang="en-US" b="1" dirty="0"/>
              <a:t>Stripes </a:t>
            </a:r>
            <a:r>
              <a:rPr lang="el-GR" dirty="0"/>
              <a:t>ορίζουμε </a:t>
            </a:r>
            <a:r>
              <a:rPr lang="en-US" dirty="0"/>
              <a:t>Width = 2 um </a:t>
            </a:r>
            <a:r>
              <a:rPr lang="el-GR" dirty="0"/>
              <a:t>και επιπλέον την απόσταση μεταξύ των </a:t>
            </a:r>
            <a:r>
              <a:rPr lang="en-US" dirty="0"/>
              <a:t>Stripes </a:t>
            </a:r>
            <a:r>
              <a:rPr lang="el-GR" dirty="0"/>
              <a:t>στα 150 </a:t>
            </a:r>
            <a:r>
              <a:rPr lang="en-US" dirty="0"/>
              <a:t>um. </a:t>
            </a:r>
            <a:endParaRPr lang="el-GR" dirty="0"/>
          </a:p>
          <a:p>
            <a:pPr lvl="1"/>
            <a:r>
              <a:rPr lang="el-GR" b="1" dirty="0"/>
              <a:t>Για το </a:t>
            </a:r>
            <a:r>
              <a:rPr lang="en-US" b="1" dirty="0"/>
              <a:t>Special Route </a:t>
            </a:r>
            <a:r>
              <a:rPr lang="el-GR" dirty="0"/>
              <a:t>εκτελούμε την διαθέσιμη επιλογή από το </a:t>
            </a:r>
            <a:r>
              <a:rPr lang="en-US" dirty="0"/>
              <a:t>GUI.</a:t>
            </a:r>
            <a:endParaRPr lang="el-G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40CD8-A2B2-4914-8DF0-1E2822476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17" y="3992880"/>
            <a:ext cx="3622766" cy="2397760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3048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1BA3-1B6B-4893-B067-48F77B02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Τοποθέτηση </a:t>
            </a:r>
            <a:r>
              <a:rPr lang="en-US" dirty="0"/>
              <a:t>standard cells </a:t>
            </a:r>
            <a:r>
              <a:rPr lang="el-GR" dirty="0"/>
              <a:t>και πρώτη </a:t>
            </a:r>
            <a:r>
              <a:rPr lang="en-US" dirty="0"/>
              <a:t>S.T.A.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95BFA2C6-1E90-4360-B692-8A21024760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14931"/>
            <a:ext cx="4168015" cy="4127500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8C51A-147D-4D31-AB91-56B6D7F1CB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0" y="2114931"/>
            <a:ext cx="3093720" cy="1633855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1AC370-0B1D-492D-84F4-DE5C2BE650C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0" y="4604956"/>
            <a:ext cx="3101975" cy="1633855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75B147-A667-4B13-BC5C-4399D2C4173E}"/>
              </a:ext>
            </a:extLst>
          </p:cNvPr>
          <p:cNvSpPr txBox="1"/>
          <p:nvPr/>
        </p:nvSpPr>
        <p:spPr>
          <a:xfrm>
            <a:off x="8976360" y="2114931"/>
            <a:ext cx="309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Slack Time (</a:t>
            </a:r>
            <a:r>
              <a:rPr lang="en-US" dirty="0">
                <a:solidFill>
                  <a:schemeClr val="accent1"/>
                </a:solidFill>
              </a:rPr>
              <a:t>Setup</a:t>
            </a:r>
            <a:r>
              <a:rPr lang="en-US" dirty="0"/>
              <a:t>) = -0.753 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A848E-FF28-4EA5-859E-AE689EAA5A89}"/>
              </a:ext>
            </a:extLst>
          </p:cNvPr>
          <p:cNvSpPr txBox="1"/>
          <p:nvPr/>
        </p:nvSpPr>
        <p:spPr>
          <a:xfrm>
            <a:off x="8976360" y="4604956"/>
            <a:ext cx="310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Slack Time (</a:t>
            </a:r>
            <a:r>
              <a:rPr lang="en-US" dirty="0">
                <a:solidFill>
                  <a:schemeClr val="accent1"/>
                </a:solidFill>
              </a:rPr>
              <a:t>Hold</a:t>
            </a:r>
            <a:r>
              <a:rPr lang="en-US" dirty="0"/>
              <a:t>) = -0.577 ns. </a:t>
            </a:r>
          </a:p>
        </p:txBody>
      </p:sp>
    </p:spTree>
    <p:extLst>
      <p:ext uri="{BB962C8B-B14F-4D97-AF65-F5344CB8AC3E}">
        <p14:creationId xmlns:p14="http://schemas.microsoft.com/office/powerpoint/2010/main" val="205070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353B-B217-4690-81EF-9614F6AE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– CTS </a:t>
            </a:r>
            <a:r>
              <a:rPr lang="el-GR" dirty="0"/>
              <a:t>Βελτιστοποίηση και </a:t>
            </a:r>
            <a:r>
              <a:rPr lang="en-US" dirty="0"/>
              <a:t>S.T.A.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8985-9EBD-4428-8C29-8151ABA8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488688"/>
          </a:xfrm>
        </p:spPr>
        <p:txBody>
          <a:bodyPr/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Εκτελώντας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l-GR" dirty="0">
                <a:solidFill>
                  <a:schemeClr val="accent1"/>
                </a:solidFill>
              </a:rPr>
              <a:t>το πρώτο είδος βελτιστοποίησης που είναι η βελτιστοποίηση του συστήματος πριν το </a:t>
            </a:r>
            <a:r>
              <a:rPr lang="en-US" dirty="0">
                <a:solidFill>
                  <a:schemeClr val="accent1"/>
                </a:solidFill>
              </a:rPr>
              <a:t>Clock Tree Synthesis</a:t>
            </a:r>
            <a:r>
              <a:rPr lang="el-GR" dirty="0">
                <a:solidFill>
                  <a:schemeClr val="accent1"/>
                </a:solidFill>
              </a:rPr>
              <a:t>, πραγματοποιούμε στατική χρονική ανάλυση για την διαπίστωση αλλαγών. </a:t>
            </a:r>
          </a:p>
          <a:p>
            <a:pPr marL="45720" indent="0">
              <a:buNone/>
            </a:pPr>
            <a:endParaRPr lang="el-GR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endParaRPr lang="el-GR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endParaRPr lang="el-GR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endParaRPr lang="el-GR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endParaRPr lang="el-GR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endParaRPr lang="el-GR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5795B-BA1C-446F-B2E2-14FD07272E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3040634"/>
            <a:ext cx="4298950" cy="265366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3C1595-9FDA-45B5-A095-011A89F87D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0634"/>
            <a:ext cx="4298950" cy="265366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FAF48-EFE3-4FDF-8F54-BF46FC7DAD99}"/>
              </a:ext>
            </a:extLst>
          </p:cNvPr>
          <p:cNvSpPr txBox="1"/>
          <p:nvPr/>
        </p:nvSpPr>
        <p:spPr>
          <a:xfrm>
            <a:off x="1943735" y="5710801"/>
            <a:ext cx="309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Slack Time (</a:t>
            </a:r>
            <a:r>
              <a:rPr lang="en-US" dirty="0">
                <a:solidFill>
                  <a:schemeClr val="accent1"/>
                </a:solidFill>
              </a:rPr>
              <a:t>Setup</a:t>
            </a:r>
            <a:r>
              <a:rPr lang="en-US" dirty="0"/>
              <a:t>) = 0.039 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C38E3-D32C-4A3B-B405-1ABE8103CB84}"/>
              </a:ext>
            </a:extLst>
          </p:cNvPr>
          <p:cNvSpPr txBox="1"/>
          <p:nvPr/>
        </p:nvSpPr>
        <p:spPr>
          <a:xfrm>
            <a:off x="6694488" y="5710801"/>
            <a:ext cx="310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Slack Time (</a:t>
            </a:r>
            <a:r>
              <a:rPr lang="en-US" dirty="0">
                <a:solidFill>
                  <a:schemeClr val="accent1"/>
                </a:solidFill>
              </a:rPr>
              <a:t>Hold</a:t>
            </a:r>
            <a:r>
              <a:rPr lang="en-US" dirty="0"/>
              <a:t>) = 0.433 ns. </a:t>
            </a:r>
          </a:p>
        </p:txBody>
      </p:sp>
    </p:spTree>
    <p:extLst>
      <p:ext uri="{BB962C8B-B14F-4D97-AF65-F5344CB8AC3E}">
        <p14:creationId xmlns:p14="http://schemas.microsoft.com/office/powerpoint/2010/main" val="202288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1BA3-1B6B-4893-B067-48F77B02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Tree Synthesis </a:t>
            </a:r>
            <a:r>
              <a:rPr lang="el-GR" dirty="0"/>
              <a:t>και </a:t>
            </a:r>
            <a:r>
              <a:rPr lang="en-US" dirty="0"/>
              <a:t>S.T.A.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5B147-A667-4B13-BC5C-4399D2C4173E}"/>
              </a:ext>
            </a:extLst>
          </p:cNvPr>
          <p:cNvSpPr txBox="1"/>
          <p:nvPr/>
        </p:nvSpPr>
        <p:spPr>
          <a:xfrm>
            <a:off x="8871110" y="1976377"/>
            <a:ext cx="309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Slack Time (</a:t>
            </a:r>
            <a:r>
              <a:rPr lang="en-US" dirty="0">
                <a:solidFill>
                  <a:schemeClr val="accent1"/>
                </a:solidFill>
              </a:rPr>
              <a:t>Setup</a:t>
            </a:r>
            <a:r>
              <a:rPr lang="en-US" dirty="0"/>
              <a:t>) = 0.429 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A848E-FF28-4EA5-859E-AE689EAA5A89}"/>
              </a:ext>
            </a:extLst>
          </p:cNvPr>
          <p:cNvSpPr txBox="1"/>
          <p:nvPr/>
        </p:nvSpPr>
        <p:spPr>
          <a:xfrm>
            <a:off x="8862856" y="4119050"/>
            <a:ext cx="310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Slack Time (</a:t>
            </a:r>
            <a:r>
              <a:rPr lang="en-US" dirty="0">
                <a:solidFill>
                  <a:schemeClr val="accent1"/>
                </a:solidFill>
              </a:rPr>
              <a:t>Hold</a:t>
            </a:r>
            <a:r>
              <a:rPr lang="en-US" dirty="0"/>
              <a:t>) = 0.577 ns.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1FF9AD-4B21-4FE6-989B-8BA2178B61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0" y="2043763"/>
            <a:ext cx="3931758" cy="3970575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532F03-4A58-432F-82C2-141974F410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1" y="2043763"/>
            <a:ext cx="3093720" cy="1738234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FEC494-74B9-401F-BD14-5FE0EE3876C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007" y="4119050"/>
            <a:ext cx="3101974" cy="1910530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9327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353B-B217-4690-81EF-9614F6AE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– CTS </a:t>
            </a:r>
            <a:r>
              <a:rPr lang="el-GR" dirty="0"/>
              <a:t>Βελτιστοποίηση και </a:t>
            </a:r>
            <a:r>
              <a:rPr lang="en-US" dirty="0"/>
              <a:t>S.T.A.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8985-9EBD-4428-8C29-8151ABA8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488688"/>
          </a:xfrm>
        </p:spPr>
        <p:txBody>
          <a:bodyPr/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Εκτελώντας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l-GR" dirty="0">
                <a:solidFill>
                  <a:schemeClr val="accent1"/>
                </a:solidFill>
              </a:rPr>
              <a:t>τη </a:t>
            </a:r>
            <a:r>
              <a:rPr lang="en-US" dirty="0">
                <a:solidFill>
                  <a:schemeClr val="accent1"/>
                </a:solidFill>
              </a:rPr>
              <a:t>Post –CTS </a:t>
            </a:r>
            <a:r>
              <a:rPr lang="el-GR" dirty="0">
                <a:solidFill>
                  <a:schemeClr val="accent1"/>
                </a:solidFill>
              </a:rPr>
              <a:t>Βελτιστοποίηση δηλαδή τη βελτιστοποίηση μετά το </a:t>
            </a:r>
            <a:r>
              <a:rPr lang="en-US" dirty="0">
                <a:solidFill>
                  <a:schemeClr val="accent1"/>
                </a:solidFill>
              </a:rPr>
              <a:t>Clock Tree Synthesis</a:t>
            </a:r>
            <a:r>
              <a:rPr lang="el-GR" dirty="0">
                <a:solidFill>
                  <a:schemeClr val="accent1"/>
                </a:solidFill>
              </a:rPr>
              <a:t>, πραγματοποιούμε στατική χρονική ανάλυση για την διαπίστωση αλλαγών. </a:t>
            </a:r>
          </a:p>
          <a:p>
            <a:pPr marL="45720" indent="0">
              <a:buNone/>
            </a:pPr>
            <a:endParaRPr lang="el-GR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endParaRPr lang="el-GR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endParaRPr lang="el-GR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endParaRPr lang="el-GR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endParaRPr lang="el-GR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endParaRPr lang="el-GR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C1595-9FDA-45B5-A095-011A89F87D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0634"/>
            <a:ext cx="3790315" cy="2653666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FAF48-EFE3-4FDF-8F54-BF46FC7DAD99}"/>
              </a:ext>
            </a:extLst>
          </p:cNvPr>
          <p:cNvSpPr txBox="1"/>
          <p:nvPr/>
        </p:nvSpPr>
        <p:spPr>
          <a:xfrm>
            <a:off x="1943735" y="5710801"/>
            <a:ext cx="309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Slack Time (</a:t>
            </a:r>
            <a:r>
              <a:rPr lang="en-US" dirty="0">
                <a:solidFill>
                  <a:schemeClr val="accent1"/>
                </a:solidFill>
              </a:rPr>
              <a:t>Setup</a:t>
            </a:r>
            <a:r>
              <a:rPr lang="en-US" dirty="0"/>
              <a:t>) = </a:t>
            </a:r>
            <a:r>
              <a:rPr lang="el-GR" dirty="0"/>
              <a:t>0.473 </a:t>
            </a:r>
            <a:r>
              <a:rPr lang="en-US" dirty="0"/>
              <a:t>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C38E3-D32C-4A3B-B405-1ABE8103CB84}"/>
              </a:ext>
            </a:extLst>
          </p:cNvPr>
          <p:cNvSpPr txBox="1"/>
          <p:nvPr/>
        </p:nvSpPr>
        <p:spPr>
          <a:xfrm>
            <a:off x="6694488" y="5710801"/>
            <a:ext cx="310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Slack Time (</a:t>
            </a:r>
            <a:r>
              <a:rPr lang="en-US" dirty="0">
                <a:solidFill>
                  <a:schemeClr val="accent1"/>
                </a:solidFill>
              </a:rPr>
              <a:t>Hold</a:t>
            </a:r>
            <a:r>
              <a:rPr lang="en-US" dirty="0"/>
              <a:t>) = 0.</a:t>
            </a:r>
            <a:r>
              <a:rPr lang="el-GR" dirty="0"/>
              <a:t>299</a:t>
            </a:r>
            <a:r>
              <a:rPr lang="en-US" dirty="0"/>
              <a:t> ns.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15F116-B215-4DEE-AB2D-016EB1AFC1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84" y="2994029"/>
            <a:ext cx="3790315" cy="2653665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34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A559-405E-458B-A243-93E84A8D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Routing </a:t>
            </a:r>
            <a:r>
              <a:rPr lang="el-GR" dirty="0"/>
              <a:t>και </a:t>
            </a:r>
            <a:r>
              <a:rPr lang="en-US" dirty="0"/>
              <a:t>S.T.A.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4D217-26CF-4040-A4BD-9B360BAED2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0" y="1901952"/>
            <a:ext cx="4069080" cy="4127627"/>
          </a:xfrm>
          <a:prstGeom prst="rect">
            <a:avLst/>
          </a:prstGeom>
          <a:effectLst>
            <a:glow rad="254000">
              <a:schemeClr val="accent1">
                <a:alpha val="40000"/>
              </a:schemeClr>
            </a:glo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D3233F-390B-4177-98F3-715BFF3D94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53" y="1901953"/>
            <a:ext cx="3521247" cy="1908048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731CD-DD87-4617-93E9-30AA1F0474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53" y="4121529"/>
            <a:ext cx="3521247" cy="1908049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FCC06D-9014-4467-B9ED-82927B20D4B2}"/>
              </a:ext>
            </a:extLst>
          </p:cNvPr>
          <p:cNvSpPr txBox="1"/>
          <p:nvPr/>
        </p:nvSpPr>
        <p:spPr>
          <a:xfrm>
            <a:off x="9524192" y="1901952"/>
            <a:ext cx="21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Slack Time (</a:t>
            </a:r>
            <a:r>
              <a:rPr lang="en-US" dirty="0">
                <a:solidFill>
                  <a:schemeClr val="accent1"/>
                </a:solidFill>
              </a:rPr>
              <a:t>Setup</a:t>
            </a:r>
            <a:r>
              <a:rPr lang="en-US" dirty="0"/>
              <a:t>) = 0.158 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2FFA0-FB7A-42C2-95FB-0F1C96B3CC2D}"/>
              </a:ext>
            </a:extLst>
          </p:cNvPr>
          <p:cNvSpPr txBox="1"/>
          <p:nvPr/>
        </p:nvSpPr>
        <p:spPr>
          <a:xfrm>
            <a:off x="9524192" y="4121528"/>
            <a:ext cx="21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Slack Time (</a:t>
            </a:r>
            <a:r>
              <a:rPr lang="en-US" dirty="0">
                <a:solidFill>
                  <a:schemeClr val="accent1"/>
                </a:solidFill>
              </a:rPr>
              <a:t>Hold</a:t>
            </a:r>
            <a:r>
              <a:rPr lang="en-US" dirty="0"/>
              <a:t>) = 0.299 ns. </a:t>
            </a:r>
          </a:p>
        </p:txBody>
      </p:sp>
    </p:spTree>
    <p:extLst>
      <p:ext uri="{BB962C8B-B14F-4D97-AF65-F5344CB8AC3E}">
        <p14:creationId xmlns:p14="http://schemas.microsoft.com/office/powerpoint/2010/main" val="199316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9FE-E1D8-4BE0-AF9D-4C077A25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Ενσωμάτωση</a:t>
            </a:r>
            <a:r>
              <a:rPr lang="en-US" dirty="0"/>
              <a:t> </a:t>
            </a:r>
            <a:r>
              <a:rPr lang="el-GR" dirty="0"/>
              <a:t>των </a:t>
            </a:r>
            <a:r>
              <a:rPr lang="en-US" dirty="0"/>
              <a:t>core fillers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D67B-47BE-4B59-B398-9501D39A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Το τελείωμα του σχεδίου απαιτεί την εισαγωγή των </a:t>
            </a:r>
            <a:r>
              <a:rPr lang="en-US" dirty="0">
                <a:solidFill>
                  <a:schemeClr val="accent1"/>
                </a:solidFill>
              </a:rPr>
              <a:t>core fillers</a:t>
            </a:r>
            <a:r>
              <a:rPr lang="el-GR" dirty="0">
                <a:solidFill>
                  <a:schemeClr val="accent1"/>
                </a:solidFill>
              </a:rPr>
              <a:t>, τα οποία συμπληρώνουν τον άδειο χώρο του πυρήνα του σχεδίου.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A3C9C-69CC-41CE-9606-24CB66FED8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739009"/>
            <a:ext cx="3779520" cy="971550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CA8C7-2B79-4AC0-8E30-EC2099EC54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782" y="3965765"/>
            <a:ext cx="2068196" cy="10130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001543-C07C-4B21-9396-382091F68E9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63" y="2750375"/>
            <a:ext cx="4453255" cy="230378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1776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A38E-18C5-44FB-89BF-1D95222B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Τελική στατική χρονική ανάλυση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DCC7-CDE6-44C0-B45E-EE0E95A4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Με το τελείωμα του σχεδίου πραγματοποιούμε την τελική στατική χρονική ανάλυση του συστήματος.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44313-5C40-4956-867A-D54B82569C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2827972"/>
            <a:ext cx="2862580" cy="2726055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10838-791A-48B4-A2B7-895FA95327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35" y="2827972"/>
            <a:ext cx="2862580" cy="2726055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F99A3-3918-408E-9F74-DAF50830077B}"/>
              </a:ext>
            </a:extLst>
          </p:cNvPr>
          <p:cNvSpPr txBox="1"/>
          <p:nvPr/>
        </p:nvSpPr>
        <p:spPr>
          <a:xfrm>
            <a:off x="7651750" y="2688120"/>
            <a:ext cx="21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Slack Time (</a:t>
            </a:r>
            <a:r>
              <a:rPr lang="en-US" dirty="0">
                <a:solidFill>
                  <a:schemeClr val="accent1"/>
                </a:solidFill>
              </a:rPr>
              <a:t>Setup</a:t>
            </a:r>
            <a:r>
              <a:rPr lang="en-US" dirty="0"/>
              <a:t>) = 0.158 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BD0AD-5783-4083-B877-10F31C444791}"/>
              </a:ext>
            </a:extLst>
          </p:cNvPr>
          <p:cNvSpPr txBox="1"/>
          <p:nvPr/>
        </p:nvSpPr>
        <p:spPr>
          <a:xfrm>
            <a:off x="7651750" y="3535619"/>
            <a:ext cx="21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Slack Time (</a:t>
            </a:r>
            <a:r>
              <a:rPr lang="en-US" dirty="0">
                <a:solidFill>
                  <a:schemeClr val="accent1"/>
                </a:solidFill>
              </a:rPr>
              <a:t>Hold</a:t>
            </a:r>
            <a:r>
              <a:rPr lang="en-US" dirty="0"/>
              <a:t>) = 0.299 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F77E5-A898-45D7-BC16-DB834B61D35D}"/>
              </a:ext>
            </a:extLst>
          </p:cNvPr>
          <p:cNvSpPr txBox="1"/>
          <p:nvPr/>
        </p:nvSpPr>
        <p:spPr>
          <a:xfrm>
            <a:off x="7651750" y="4602480"/>
            <a:ext cx="2862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Density </a:t>
            </a:r>
            <a:r>
              <a:rPr lang="el-GR" dirty="0"/>
              <a:t>= 61.534% </a:t>
            </a:r>
            <a:endParaRPr lang="en-US" dirty="0"/>
          </a:p>
          <a:p>
            <a:pPr lvl="0"/>
            <a:r>
              <a:rPr lang="en-US" dirty="0"/>
              <a:t>Density = 99.592 % (</a:t>
            </a:r>
            <a:r>
              <a:rPr lang="el-GR" dirty="0">
                <a:solidFill>
                  <a:schemeClr val="accent1"/>
                </a:solidFill>
              </a:rPr>
              <a:t>μαζί με τα </a:t>
            </a:r>
            <a:r>
              <a:rPr lang="en-US" dirty="0">
                <a:solidFill>
                  <a:schemeClr val="accent1"/>
                </a:solidFill>
              </a:rPr>
              <a:t>core fillers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3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Προσδιορισμός του συστήματος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01F8-DAF4-474C-B721-C40CEF8F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Τι είναι το σύστημα που υλοποιείται;</a:t>
            </a:r>
          </a:p>
          <a:p>
            <a:pPr lvl="1"/>
            <a:r>
              <a:rPr lang="el-GR" dirty="0"/>
              <a:t>Το σύστημα </a:t>
            </a:r>
            <a:r>
              <a:rPr lang="en-US" dirty="0"/>
              <a:t>SoC</a:t>
            </a:r>
            <a:r>
              <a:rPr lang="el-GR" dirty="0"/>
              <a:t>, στην τελική μορφή του που τέθηκε προς υλοποίηση, είναι ένα </a:t>
            </a:r>
            <a:r>
              <a:rPr lang="el-GR" b="1" dirty="0"/>
              <a:t>επεξεργαστικό σχήμα</a:t>
            </a:r>
            <a:r>
              <a:rPr lang="el-GR" dirty="0"/>
              <a:t> </a:t>
            </a:r>
            <a:r>
              <a:rPr lang="el-GR" b="1" dirty="0"/>
              <a:t>ειδικής χρήσης.</a:t>
            </a:r>
          </a:p>
          <a:p>
            <a:pPr lvl="1"/>
            <a:r>
              <a:rPr lang="el-GR" dirty="0"/>
              <a:t>Συνδέει έναν </a:t>
            </a:r>
            <a:r>
              <a:rPr lang="en-US" dirty="0"/>
              <a:t>PID </a:t>
            </a:r>
            <a:r>
              <a:rPr lang="el-GR" dirty="0"/>
              <a:t>Ελεγκτή με μια γεννήτρια παραγωγής παλμών </a:t>
            </a:r>
            <a:r>
              <a:rPr lang="en-US" dirty="0"/>
              <a:t>PWM</a:t>
            </a:r>
            <a:r>
              <a:rPr lang="el-GR" dirty="0"/>
              <a:t> (</a:t>
            </a:r>
            <a:r>
              <a:rPr lang="en-US" dirty="0"/>
              <a:t>Pulse Width Modulation</a:t>
            </a:r>
            <a:r>
              <a:rPr lang="el-GR" dirty="0"/>
              <a:t>).</a:t>
            </a:r>
          </a:p>
          <a:p>
            <a:pPr lvl="1"/>
            <a:r>
              <a:rPr lang="el-GR" dirty="0"/>
              <a:t>Δέχεται από μια είσοδο </a:t>
            </a:r>
            <a:r>
              <a:rPr lang="el-GR" b="1" dirty="0"/>
              <a:t>32-</a:t>
            </a:r>
            <a:r>
              <a:rPr lang="en-US" b="1" dirty="0"/>
              <a:t>bit</a:t>
            </a:r>
            <a:r>
              <a:rPr lang="el-GR" b="1" dirty="0"/>
              <a:t>,</a:t>
            </a:r>
            <a:r>
              <a:rPr lang="el-GR" dirty="0"/>
              <a:t> σειριακά ένα προς ένα τους συντελεστές </a:t>
            </a:r>
            <a:r>
              <a:rPr lang="en-US" dirty="0" err="1"/>
              <a:t>Kp</a:t>
            </a:r>
            <a:r>
              <a:rPr lang="el-GR" dirty="0"/>
              <a:t>, </a:t>
            </a:r>
            <a:r>
              <a:rPr lang="en-US" dirty="0"/>
              <a:t>Ki</a:t>
            </a:r>
            <a:r>
              <a:rPr lang="el-GR" dirty="0"/>
              <a:t>, </a:t>
            </a:r>
            <a:r>
              <a:rPr lang="en-US" dirty="0" err="1"/>
              <a:t>Kd</a:t>
            </a:r>
            <a:r>
              <a:rPr lang="en-US" dirty="0"/>
              <a:t> </a:t>
            </a:r>
            <a:r>
              <a:rPr lang="el-GR" dirty="0"/>
              <a:t>του </a:t>
            </a:r>
            <a:r>
              <a:rPr lang="en-US" dirty="0"/>
              <a:t>PID </a:t>
            </a:r>
            <a:r>
              <a:rPr lang="el-GR" dirty="0"/>
              <a:t>Ελεγκτή, ένα επιθυμητό ποσοστό λειτουργίας για το </a:t>
            </a:r>
            <a:r>
              <a:rPr lang="en-US" dirty="0"/>
              <a:t>duty cycle</a:t>
            </a:r>
            <a:r>
              <a:rPr lang="el-GR" dirty="0"/>
              <a:t> της γεννήτριας (π.χ. 20 %) και μια επιθυμητή περίοδο ορισμένη σε κύκλους ρολογιού.</a:t>
            </a:r>
          </a:p>
          <a:p>
            <a:pPr lvl="1"/>
            <a:r>
              <a:rPr lang="el-GR" dirty="0"/>
              <a:t>Σκοπός του συστήματος είναι, με βάση τη περίοδο που ορίζεται για τη γεννήτρια, να μετατρέψει το συγκεκριμένο ποσοστό στους κύκλους ρολογιού που αντιστοιχούν στο </a:t>
            </a:r>
            <a:r>
              <a:rPr lang="en-US" dirty="0"/>
              <a:t>duty cycle </a:t>
            </a:r>
            <a:r>
              <a:rPr lang="el-GR" dirty="0"/>
              <a:t>της δοσμένης περιόδου και να βγάλει το προσαρμοσμένο παλμό στην έξοδο.</a:t>
            </a:r>
            <a:endParaRPr lang="en-US" dirty="0"/>
          </a:p>
        </p:txBody>
      </p:sp>
      <p:pic>
        <p:nvPicPr>
          <p:cNvPr id="5" name="Picture 4" descr="https://documents.lucidchart.com/documents/8633d20b-9c00-4aac-9721-426a09f3308e/pages/0_0?a=354&amp;x=58&amp;y=150&amp;w=1372&amp;h=220&amp;store=1&amp;accept=image%2F*&amp;auth=LCA%20a747a28a82c780a7033a1f8f6ac911af2f57e3df-ts%3D1528382096">
            <a:extLst>
              <a:ext uri="{FF2B5EF4-FFF2-40B4-BE49-F238E27FC236}">
                <a16:creationId xmlns:a16="http://schemas.microsoft.com/office/drawing/2014/main" id="{0030D099-70C0-4BB3-AD4E-4448E225C5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5438775"/>
            <a:ext cx="5943600" cy="951865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1A6D-D5FF-48B7-8FCB-3FEC84E3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Τελική ανάλυση ισχύος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6852-6B4F-4253-A114-DBD4D3C4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127627"/>
          </a:xfrm>
        </p:spPr>
        <p:txBody>
          <a:bodyPr/>
          <a:lstStyle/>
          <a:p>
            <a:r>
              <a:rPr lang="el-GR" dirty="0">
                <a:solidFill>
                  <a:schemeClr val="accent1"/>
                </a:solidFill>
              </a:rPr>
              <a:t>Με το τελείωμα του σχεδίου εφαρμόζεται ανάλυση ισχύος στο σύστημα για την  εξαγωγή πληροφορίας ως προς την ισχύ που καταναλώνει.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27CDF-1231-45B3-AEB4-E9A1BB5FEE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2" y="2760980"/>
            <a:ext cx="5616575" cy="155194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D6B7BD-93C7-44FD-A1FE-7F5185840320}"/>
              </a:ext>
            </a:extLst>
          </p:cNvPr>
          <p:cNvSpPr/>
          <p:nvPr/>
        </p:nvSpPr>
        <p:spPr>
          <a:xfrm>
            <a:off x="4472939" y="4511496"/>
            <a:ext cx="3246120" cy="126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 Power 15.14 mw.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Switching Power 6.457 mw.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Leakage Power 0 mw.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Power = 21.6 mw.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1092-F9EF-40BA-A04B-1A26EC86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Τελική Προσομοίωση Συμπεριφοράς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8FA5-1761-404F-8FDE-D108D1C8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Τελευταία διαδικασία στο </a:t>
            </a:r>
            <a:r>
              <a:rPr lang="en-US" dirty="0">
                <a:solidFill>
                  <a:schemeClr val="accent1"/>
                </a:solidFill>
              </a:rPr>
              <a:t>INNOVUS </a:t>
            </a:r>
            <a:r>
              <a:rPr lang="el-GR" dirty="0">
                <a:solidFill>
                  <a:schemeClr val="accent1"/>
                </a:solidFill>
              </a:rPr>
              <a:t>αποτελεί η εξαγωγή: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l-GR" dirty="0"/>
              <a:t>Αρχείου </a:t>
            </a:r>
            <a:r>
              <a:rPr lang="en-US" dirty="0"/>
              <a:t>Netlist </a:t>
            </a:r>
            <a:r>
              <a:rPr lang="el-GR" dirty="0"/>
              <a:t>με την επιλογή </a:t>
            </a:r>
            <a:r>
              <a:rPr lang="en-US" b="1" dirty="0"/>
              <a:t>Save Netlist</a:t>
            </a:r>
            <a:r>
              <a:rPr lang="el-GR" dirty="0"/>
              <a:t> από το γραφικό περιβάλλον του </a:t>
            </a:r>
            <a:r>
              <a:rPr lang="en-US" dirty="0"/>
              <a:t>INNOVUS</a:t>
            </a:r>
            <a:r>
              <a:rPr lang="el-GR" dirty="0"/>
              <a:t>.</a:t>
            </a:r>
            <a:endParaRPr lang="en-US" dirty="0"/>
          </a:p>
          <a:p>
            <a:pPr lvl="1"/>
            <a:r>
              <a:rPr lang="el-GR" dirty="0"/>
              <a:t>Αρχείου καθυστερήσεων </a:t>
            </a:r>
            <a:r>
              <a:rPr lang="en-US" dirty="0"/>
              <a:t>SDF</a:t>
            </a:r>
            <a:r>
              <a:rPr lang="el-GR" dirty="0"/>
              <a:t> με την εντολή </a:t>
            </a:r>
            <a:r>
              <a:rPr lang="en-US" b="1" dirty="0"/>
              <a:t>write</a:t>
            </a:r>
            <a:r>
              <a:rPr lang="el-GR" b="1" dirty="0"/>
              <a:t>_</a:t>
            </a:r>
            <a:r>
              <a:rPr lang="en-US" b="1" dirty="0" err="1"/>
              <a:t>sdf</a:t>
            </a:r>
            <a:r>
              <a:rPr lang="el-GR" dirty="0"/>
              <a:t>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1A9FE-B30A-48A1-AEDC-339C7AA6926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3188970"/>
            <a:ext cx="5501640" cy="150495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83BFD8-0D8A-46FB-9B05-B4576686FB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80" y="4885690"/>
            <a:ext cx="5618480" cy="150495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2575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24DF-A630-4067-9911-EC0CAC54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Συμπέρασμα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167C-4D4B-424D-AC5F-2490FE9B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Η τελική παρουσίαση του συστήματος ολοκληρώνει το κύκλο παρουσιάσεων του μαθήματος « Εργαστήριο σχεδίασης </a:t>
            </a:r>
            <a:r>
              <a:rPr lang="en-US" dirty="0">
                <a:solidFill>
                  <a:schemeClr val="accent1"/>
                </a:solidFill>
              </a:rPr>
              <a:t>SoC </a:t>
            </a:r>
            <a:r>
              <a:rPr lang="el-GR" dirty="0">
                <a:solidFill>
                  <a:schemeClr val="accent1"/>
                </a:solidFill>
              </a:rPr>
              <a:t>με εργαλεία </a:t>
            </a:r>
            <a:r>
              <a:rPr lang="en-US" dirty="0">
                <a:solidFill>
                  <a:schemeClr val="accent1"/>
                </a:solidFill>
              </a:rPr>
              <a:t>CAD</a:t>
            </a:r>
            <a:r>
              <a:rPr lang="el-GR" dirty="0">
                <a:solidFill>
                  <a:schemeClr val="accent1"/>
                </a:solidFill>
              </a:rPr>
              <a:t>».</a:t>
            </a:r>
          </a:p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Γνώσεις που αποκτήθηκαν στο πλαίσιο του μαθήματος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endParaRPr lang="el-GR" dirty="0">
              <a:solidFill>
                <a:schemeClr val="accent1"/>
              </a:solidFill>
            </a:endParaRPr>
          </a:p>
          <a:p>
            <a:pPr lvl="1"/>
            <a:r>
              <a:rPr lang="el-GR" dirty="0"/>
              <a:t>Γνωριμία με τα </a:t>
            </a:r>
            <a:r>
              <a:rPr lang="en-US" dirty="0"/>
              <a:t>ASIC </a:t>
            </a:r>
            <a:r>
              <a:rPr lang="el-GR" dirty="0"/>
              <a:t>συστήματα και κατανόηση τόσο των διαδικασιών που απαιτούνται για να μεταβούν από τη θεωρία στην ολοκλήρωση όσο και των δυσκολιών και των προβλημάτων που διέπουν την δυνατότητα υλοποίησης τους.</a:t>
            </a:r>
          </a:p>
          <a:p>
            <a:pPr lvl="1"/>
            <a:r>
              <a:rPr lang="el-GR" dirty="0"/>
              <a:t>Αλληλεπίδραση με τα εργαλεία της βιομηχανίας </a:t>
            </a:r>
            <a:r>
              <a:rPr lang="en-US" dirty="0"/>
              <a:t>INCISIVE, INNOVUS (Cadence)</a:t>
            </a:r>
            <a:r>
              <a:rPr lang="el-GR" dirty="0"/>
              <a:t> και </a:t>
            </a:r>
            <a:r>
              <a:rPr lang="en-US" dirty="0"/>
              <a:t>Design Compiler, TetraMAX (Synopsys) </a:t>
            </a:r>
            <a:r>
              <a:rPr lang="el-GR" dirty="0"/>
              <a:t>και απόκτηση ελάχιστης εμπειρίας ως προς τη χρήση τους.</a:t>
            </a:r>
          </a:p>
          <a:p>
            <a:pPr lvl="1"/>
            <a:r>
              <a:rPr lang="el-GR" dirty="0"/>
              <a:t>Διαχείριση </a:t>
            </a:r>
            <a:r>
              <a:rPr lang="en-US" dirty="0"/>
              <a:t>Project ASIC </a:t>
            </a:r>
            <a:r>
              <a:rPr lang="el-GR" dirty="0"/>
              <a:t>από το προσδιορισμό του μέχρι και την φυσική σχεδίαση και θεωρητική κατανόηση των βασικών τμημάτων της ροής σχεδίασης ενός </a:t>
            </a:r>
            <a:r>
              <a:rPr lang="en-US" dirty="0"/>
              <a:t>SoC (</a:t>
            </a:r>
            <a:r>
              <a:rPr lang="el-GR" dirty="0"/>
              <a:t>λογική σύνθεση , δομές </a:t>
            </a:r>
            <a:r>
              <a:rPr lang="en-US" dirty="0"/>
              <a:t>DFT,  </a:t>
            </a:r>
            <a:r>
              <a:rPr lang="el-GR" dirty="0"/>
              <a:t>φυσική σχεδίαση κ.α.</a:t>
            </a:r>
            <a:r>
              <a:rPr lang="en-US" dirty="0"/>
              <a:t>)</a:t>
            </a:r>
            <a:r>
              <a:rPr lang="el-GR" dirty="0"/>
              <a:t>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3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BD36-89E8-4603-8506-E15C3ACA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Τέλος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A443-B8A9-42D6-A8A1-6128F6EB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>
                <a:solidFill>
                  <a:schemeClr val="accent1"/>
                </a:solidFill>
              </a:rPr>
              <a:t> Εκ μέρους της ομάδας ευχαριστούμε για τη συνεργασία τους βοηθούς Σταύρο </a:t>
            </a:r>
            <a:r>
              <a:rPr lang="el-GR" b="1" dirty="0" err="1">
                <a:solidFill>
                  <a:schemeClr val="accent1"/>
                </a:solidFill>
              </a:rPr>
              <a:t>Σίμογλου</a:t>
            </a:r>
            <a:r>
              <a:rPr lang="el-GR" b="1" dirty="0">
                <a:solidFill>
                  <a:schemeClr val="accent1"/>
                </a:solidFill>
              </a:rPr>
              <a:t> και Νικόλαο </a:t>
            </a:r>
            <a:r>
              <a:rPr lang="el-GR" b="1" dirty="0" err="1">
                <a:solidFill>
                  <a:schemeClr val="accent1"/>
                </a:solidFill>
              </a:rPr>
              <a:t>Σκετόπουλο</a:t>
            </a:r>
            <a:r>
              <a:rPr lang="el-GR" b="1" dirty="0">
                <a:solidFill>
                  <a:schemeClr val="accent1"/>
                </a:solidFill>
              </a:rPr>
              <a:t> και τον διδάσκοντα του μαθήματος, Χρήστο Σωτηρίου.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l-GR" b="1" dirty="0">
                <a:solidFill>
                  <a:schemeClr val="accent1"/>
                </a:solidFill>
              </a:rPr>
              <a:t>Ευχαριστούμε για το χρόνο σας.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E286-DB99-4500-B73A-EF47DDC6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Εφαρμογές που απευθύνεται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C5B1-ADBF-4B09-BAD9-10E76508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Χρήση του συστήματος ευρέως διαδεδομένη στη βιομηχανία και τη μηχανολογία. Μερικές από τις χρήσεις του:</a:t>
            </a:r>
          </a:p>
          <a:p>
            <a:pPr lvl="1"/>
            <a:r>
              <a:rPr lang="el-GR" dirty="0"/>
              <a:t>Σύνδεση του με κινητήρες </a:t>
            </a:r>
            <a:r>
              <a:rPr lang="en-US" dirty="0"/>
              <a:t>DC</a:t>
            </a:r>
            <a:r>
              <a:rPr lang="el-GR" b="1" dirty="0"/>
              <a:t>, </a:t>
            </a:r>
            <a:r>
              <a:rPr lang="el-GR" dirty="0"/>
              <a:t>όπου </a:t>
            </a:r>
            <a:r>
              <a:rPr lang="en-US" dirty="0"/>
              <a:t>o </a:t>
            </a:r>
            <a:r>
              <a:rPr lang="el-GR" dirty="0"/>
              <a:t>παλμός ελέγχει τις στροφές του</a:t>
            </a:r>
            <a:r>
              <a:rPr lang="el-GR" dirty="0">
                <a:solidFill>
                  <a:schemeClr val="accent1"/>
                </a:solidFill>
              </a:rPr>
              <a:t> </a:t>
            </a:r>
            <a:r>
              <a:rPr lang="el-GR" dirty="0"/>
              <a:t>κινητήρα.</a:t>
            </a:r>
          </a:p>
          <a:p>
            <a:pPr lvl="1"/>
            <a:r>
              <a:rPr lang="el-GR" dirty="0"/>
              <a:t>Σύνδεση με σύστημα ψύξης ή θέρμανσης με το σήμα να ελέγχει τη λειτουργία του ανεμιστήρα/θερμαντήρα.</a:t>
            </a:r>
          </a:p>
          <a:p>
            <a:pPr lvl="1"/>
            <a:r>
              <a:rPr lang="el-GR" dirty="0"/>
              <a:t>Σύνδεση με ένα απλό κύκλωμα σύνδεσης πηγής τάσης </a:t>
            </a:r>
            <a:r>
              <a:rPr lang="en-US" dirty="0"/>
              <a:t>DC</a:t>
            </a:r>
            <a:r>
              <a:rPr lang="el-GR" dirty="0"/>
              <a:t> με μια λάμπα </a:t>
            </a:r>
            <a:r>
              <a:rPr lang="en-US" dirty="0"/>
              <a:t>LED</a:t>
            </a:r>
            <a:r>
              <a:rPr lang="el-GR" dirty="0"/>
              <a:t>,</a:t>
            </a:r>
            <a:r>
              <a:rPr lang="el-GR" b="1" dirty="0"/>
              <a:t> </a:t>
            </a:r>
            <a:r>
              <a:rPr lang="el-GR" dirty="0"/>
              <a:t>όπου ο παλμός ρυθμίζει την φωτεινότητα μεταξύ 0 και μέγιστης λειτουργίας.</a:t>
            </a:r>
          </a:p>
        </p:txBody>
      </p:sp>
    </p:spTree>
    <p:extLst>
      <p:ext uri="{BB962C8B-B14F-4D97-AF65-F5344CB8AC3E}">
        <p14:creationId xmlns:p14="http://schemas.microsoft.com/office/powerpoint/2010/main" val="83310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85ED-DDE2-49C2-8765-AB9C0D9A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Θεωρητικές Επισημάνσεις - Ορισμοί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3874-E536-4207-B4E7-F82CC08E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accent1"/>
                </a:solidFill>
              </a:rPr>
              <a:t>PID Controller – </a:t>
            </a:r>
            <a:r>
              <a:rPr lang="el-GR" dirty="0">
                <a:solidFill>
                  <a:schemeClr val="accent1"/>
                </a:solidFill>
              </a:rPr>
              <a:t>Σύντομος ορισμός:</a:t>
            </a:r>
          </a:p>
          <a:p>
            <a:pPr lvl="1"/>
            <a:r>
              <a:rPr lang="el-GR" dirty="0"/>
              <a:t>Ένας αναλογικός-ολοκληρωτικός-παραγωγικός ελεγκτής (ελεγκτής </a:t>
            </a:r>
            <a:r>
              <a:rPr lang="en-US" dirty="0"/>
              <a:t>PID</a:t>
            </a:r>
            <a:r>
              <a:rPr lang="el-GR" dirty="0"/>
              <a:t>) είναι ένας γενικός μηχανισμός με ανατροφοδότηση βρόχων ελέγχου. Ένας ελεγκτής </a:t>
            </a:r>
            <a:r>
              <a:rPr lang="en-US" dirty="0"/>
              <a:t>PID</a:t>
            </a:r>
            <a:r>
              <a:rPr lang="el-GR" dirty="0"/>
              <a:t> προσπαθεί να διορθώσει το λάθος μεταξύ μιας μετρημένης μεταβλητής-διαδικασίας (</a:t>
            </a:r>
            <a:r>
              <a:rPr lang="en-US" dirty="0"/>
              <a:t>Process Value</a:t>
            </a:r>
            <a:r>
              <a:rPr lang="el-GR" dirty="0"/>
              <a:t>) και ενός επιθυμητού σημείου λειτουργίας (</a:t>
            </a:r>
            <a:r>
              <a:rPr lang="en-US" dirty="0"/>
              <a:t>setpoint</a:t>
            </a:r>
            <a:r>
              <a:rPr lang="el-GR" dirty="0"/>
              <a:t>) με τον υπολογισμό και έπειτα την έξοδο μιας διορθωτικής δράσης που μπορεί να ρυθμίσει τη διαδικασία αναλόγως.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1"/>
                </a:solidFill>
              </a:rPr>
              <a:t>PWM (Pulse Width Modulation) – </a:t>
            </a:r>
            <a:r>
              <a:rPr lang="el-GR" dirty="0">
                <a:solidFill>
                  <a:schemeClr val="accent1"/>
                </a:solidFill>
              </a:rPr>
              <a:t>Σύντομος ορισμός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endParaRPr lang="el-GR" dirty="0">
              <a:solidFill>
                <a:schemeClr val="accent1"/>
              </a:solidFill>
            </a:endParaRPr>
          </a:p>
          <a:p>
            <a:pPr lvl="1"/>
            <a:r>
              <a:rPr lang="el-GR" dirty="0"/>
              <a:t>Μία </a:t>
            </a:r>
            <a:r>
              <a:rPr lang="en-US" dirty="0"/>
              <a:t>PWM</a:t>
            </a:r>
            <a:r>
              <a:rPr lang="el-GR" dirty="0"/>
              <a:t> </a:t>
            </a:r>
            <a:r>
              <a:rPr lang="el-GR" dirty="0" err="1"/>
              <a:t>κυματομορφή</a:t>
            </a:r>
            <a:r>
              <a:rPr lang="el-GR" dirty="0"/>
              <a:t> στην πραγματικότητα αποτελεί μία περιοδική </a:t>
            </a:r>
            <a:r>
              <a:rPr lang="el-GR" dirty="0" err="1"/>
              <a:t>κυματομορφή</a:t>
            </a:r>
            <a:r>
              <a:rPr lang="el-GR" dirty="0"/>
              <a:t> η οποία έχει δύο τμήματα. Το τμήμα ΟΝ στο οποίο η </a:t>
            </a:r>
            <a:r>
              <a:rPr lang="el-GR" dirty="0" err="1"/>
              <a:t>κυματομορφή</a:t>
            </a:r>
            <a:r>
              <a:rPr lang="el-GR" dirty="0"/>
              <a:t> έχει την μέγιστη τιμή της και το τμήμα </a:t>
            </a:r>
            <a:r>
              <a:rPr lang="en-US" dirty="0"/>
              <a:t>OFF</a:t>
            </a:r>
            <a:r>
              <a:rPr lang="el-GR" dirty="0"/>
              <a:t> στο οποίο έχει την τιμή μηδέν. </a:t>
            </a:r>
            <a:r>
              <a:rPr lang="en-US" dirty="0"/>
              <a:t>To</a:t>
            </a:r>
            <a:r>
              <a:rPr lang="el-GR" dirty="0"/>
              <a:t> ΟΝ τμήμα ονομάζεται </a:t>
            </a:r>
            <a:r>
              <a:rPr lang="en-US" dirty="0"/>
              <a:t>Duty Cycle</a:t>
            </a:r>
            <a:r>
              <a:rPr lang="el-GR" dirty="0"/>
              <a:t> και μετριέται είτε σε μονάδες χρόνου (</a:t>
            </a:r>
            <a:r>
              <a:rPr lang="en-US" dirty="0" err="1"/>
              <a:t>ms</a:t>
            </a:r>
            <a:r>
              <a:rPr lang="el-GR" dirty="0"/>
              <a:t>, </a:t>
            </a:r>
            <a:r>
              <a:rPr lang="en-US" dirty="0"/>
              <a:t>us</a:t>
            </a:r>
            <a:r>
              <a:rPr lang="el-GR" dirty="0"/>
              <a:t> </a:t>
            </a:r>
            <a:r>
              <a:rPr lang="el-GR" dirty="0" err="1"/>
              <a:t>κλπ</a:t>
            </a:r>
            <a:r>
              <a:rPr lang="el-GR" dirty="0"/>
              <a:t>) είτε σε ποσοστό (%) επί της περιόδου.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717E-F4A9-4876-8E2A-A2F39CA0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Μονάδες του συστήματος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4D39-F86E-40A5-8610-0A04B9545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PID controller</a:t>
            </a:r>
            <a:r>
              <a:rPr lang="en-US" dirty="0">
                <a:solidFill>
                  <a:schemeClr val="accent1"/>
                </a:solidFill>
              </a:rPr>
              <a:t> IP Core</a:t>
            </a:r>
            <a:r>
              <a:rPr lang="el-GR" b="1" dirty="0">
                <a:solidFill>
                  <a:schemeClr val="accent1"/>
                </a:solidFill>
              </a:rPr>
              <a:t>:</a:t>
            </a:r>
            <a:r>
              <a:rPr lang="el-GR" dirty="0">
                <a:solidFill>
                  <a:schemeClr val="accent1"/>
                </a:solidFill>
              </a:rPr>
              <a:t>  </a:t>
            </a:r>
            <a:r>
              <a:rPr lang="el-GR" dirty="0"/>
              <a:t>Έτοιμη μονάδα από τον </a:t>
            </a:r>
            <a:r>
              <a:rPr lang="el-GR" dirty="0" err="1"/>
              <a:t>ιστότοπο</a:t>
            </a:r>
            <a:r>
              <a:rPr lang="el-GR" dirty="0"/>
              <a:t> </a:t>
            </a:r>
            <a:r>
              <a:rPr lang="en-US" dirty="0">
                <a:hlinkClick r:id="rId2"/>
              </a:rPr>
              <a:t>www</a:t>
            </a:r>
            <a:r>
              <a:rPr lang="el-GR" dirty="0">
                <a:hlinkClick r:id="rId2"/>
              </a:rPr>
              <a:t>.</a:t>
            </a:r>
            <a:r>
              <a:rPr lang="en-US" dirty="0" err="1">
                <a:hlinkClick r:id="rId2"/>
              </a:rPr>
              <a:t>opencores</a:t>
            </a:r>
            <a:r>
              <a:rPr lang="el-GR" dirty="0">
                <a:hlinkClick r:id="rId2"/>
              </a:rPr>
              <a:t>.</a:t>
            </a:r>
            <a:r>
              <a:rPr lang="en-US" dirty="0">
                <a:hlinkClick r:id="rId2"/>
              </a:rPr>
              <a:t>org</a:t>
            </a:r>
            <a:r>
              <a:rPr lang="el-GR" dirty="0"/>
              <a:t>. Μικρές αλλαγές στο κώδικα πραγματοποιήθηκαν για τον συγχρονισμό με τις υπόλοιπες μονάδες.</a:t>
            </a:r>
          </a:p>
          <a:p>
            <a:r>
              <a:rPr lang="el-GR" b="1" dirty="0">
                <a:solidFill>
                  <a:schemeClr val="accent1"/>
                </a:solidFill>
              </a:rPr>
              <a:t> </a:t>
            </a:r>
            <a:r>
              <a:rPr lang="en-US" i="1" dirty="0">
                <a:solidFill>
                  <a:schemeClr val="accent1"/>
                </a:solidFill>
              </a:rPr>
              <a:t>PWM IP Core</a:t>
            </a:r>
            <a:r>
              <a:rPr lang="el-GR" i="1" dirty="0">
                <a:solidFill>
                  <a:schemeClr val="accent1"/>
                </a:solidFill>
              </a:rPr>
              <a:t>: </a:t>
            </a:r>
            <a:r>
              <a:rPr lang="el-GR" dirty="0">
                <a:solidFill>
                  <a:schemeClr val="accent1"/>
                </a:solidFill>
              </a:rPr>
              <a:t> </a:t>
            </a:r>
            <a:r>
              <a:rPr lang="el-GR" dirty="0"/>
              <a:t>Έτοιμη μονάδα από το </a:t>
            </a:r>
            <a:r>
              <a:rPr lang="en-US" u="sng" dirty="0">
                <a:hlinkClick r:id="rId2"/>
              </a:rPr>
              <a:t>www</a:t>
            </a:r>
            <a:r>
              <a:rPr lang="el-GR" u="sng" dirty="0">
                <a:hlinkClick r:id="rId2"/>
              </a:rPr>
              <a:t>.</a:t>
            </a:r>
            <a:r>
              <a:rPr lang="en-US" u="sng" dirty="0" err="1">
                <a:hlinkClick r:id="rId2"/>
              </a:rPr>
              <a:t>opencores</a:t>
            </a:r>
            <a:r>
              <a:rPr lang="el-GR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org</a:t>
            </a:r>
            <a:r>
              <a:rPr lang="el-GR" dirty="0"/>
              <a:t>. Παρόμοια με το </a:t>
            </a:r>
            <a:r>
              <a:rPr lang="en-US" dirty="0"/>
              <a:t>PID Unit</a:t>
            </a:r>
            <a:r>
              <a:rPr lang="el-GR" dirty="0"/>
              <a:t>, δέχτηκε αλλαγές στο κώδικα για το συγχρονισμό του με τις υπόλοιπες μονάδες.</a:t>
            </a:r>
          </a:p>
          <a:p>
            <a:r>
              <a:rPr lang="en-US" i="1" dirty="0">
                <a:solidFill>
                  <a:schemeClr val="accent1"/>
                </a:solidFill>
              </a:rPr>
              <a:t>Control unit</a:t>
            </a:r>
            <a:r>
              <a:rPr lang="el-GR" dirty="0">
                <a:solidFill>
                  <a:schemeClr val="accent1"/>
                </a:solidFill>
              </a:rPr>
              <a:t>: </a:t>
            </a:r>
            <a:r>
              <a:rPr lang="el-GR" dirty="0"/>
              <a:t>Το </a:t>
            </a:r>
            <a:r>
              <a:rPr lang="en-US" dirty="0"/>
              <a:t>control unit</a:t>
            </a:r>
            <a:r>
              <a:rPr lang="el-GR" dirty="0"/>
              <a:t> διαθέτει κώδικα που υλοποιήθηκε εξ ολοκλήρου από την αρχή και αποτελείται από 2 </a:t>
            </a:r>
            <a:r>
              <a:rPr lang="en-US" dirty="0"/>
              <a:t>Wishbone Master</a:t>
            </a:r>
            <a:r>
              <a:rPr lang="el-GR" dirty="0"/>
              <a:t> μονάδες, μια να επικοινωνεί και να διαχειρίζεται τα δεδομένα του </a:t>
            </a:r>
            <a:r>
              <a:rPr lang="en-US" dirty="0"/>
              <a:t>PID Core</a:t>
            </a:r>
            <a:r>
              <a:rPr lang="el-GR" dirty="0"/>
              <a:t> και μια να πράττει τις αντίστοιχες λειτουργίες με το </a:t>
            </a:r>
            <a:r>
              <a:rPr lang="en-US" dirty="0"/>
              <a:t>PWM</a:t>
            </a:r>
            <a:r>
              <a:rPr lang="el-GR" dirty="0"/>
              <a:t>.</a:t>
            </a:r>
          </a:p>
          <a:p>
            <a:r>
              <a:rPr lang="en-US" i="1" dirty="0">
                <a:solidFill>
                  <a:schemeClr val="accent1"/>
                </a:solidFill>
              </a:rPr>
              <a:t>Top Module</a:t>
            </a:r>
            <a:r>
              <a:rPr lang="el-GR" dirty="0">
                <a:solidFill>
                  <a:schemeClr val="accent1"/>
                </a:solidFill>
              </a:rPr>
              <a:t>: </a:t>
            </a:r>
            <a:r>
              <a:rPr lang="el-GR" dirty="0"/>
              <a:t>Αφορά τον κώδικα του συνολικού συστήματος το οποίο ουσιαστικά συνδέει τις υπόλοιπες μονάδες μεταξύ τους και γράφτηκε από την αρχή.</a:t>
            </a:r>
          </a:p>
          <a:p>
            <a:r>
              <a:rPr lang="en-US" i="1" dirty="0">
                <a:solidFill>
                  <a:schemeClr val="accent1"/>
                </a:solidFill>
              </a:rPr>
              <a:t>Multiplier</a:t>
            </a:r>
            <a:r>
              <a:rPr lang="el-GR" dirty="0">
                <a:solidFill>
                  <a:schemeClr val="accent1"/>
                </a:solidFill>
              </a:rPr>
              <a:t>: </a:t>
            </a:r>
            <a:r>
              <a:rPr lang="el-GR" dirty="0"/>
              <a:t>Βρίσκεται μέσα στη μονάδα του </a:t>
            </a:r>
            <a:r>
              <a:rPr lang="en-US" dirty="0"/>
              <a:t>Wishbone Master</a:t>
            </a:r>
            <a:r>
              <a:rPr lang="el-GR" dirty="0"/>
              <a:t> που επικοινωνεί του </a:t>
            </a:r>
            <a:r>
              <a:rPr lang="en-US" dirty="0"/>
              <a:t>PID </a:t>
            </a:r>
            <a:r>
              <a:rPr lang="el-GR" dirty="0"/>
              <a:t>και αποτελεί έτοιμο πολλαπλασιαστή από τον </a:t>
            </a:r>
            <a:r>
              <a:rPr lang="el-GR" dirty="0" err="1"/>
              <a:t>ιστότοπο</a:t>
            </a:r>
            <a:r>
              <a:rPr lang="el-GR" dirty="0"/>
              <a:t> </a:t>
            </a:r>
            <a:r>
              <a:rPr lang="en-US" dirty="0"/>
              <a:t>www</a:t>
            </a:r>
            <a:r>
              <a:rPr lang="el-GR" dirty="0"/>
              <a:t>.</a:t>
            </a:r>
            <a:r>
              <a:rPr lang="en-US" dirty="0" err="1"/>
              <a:t>ellab</a:t>
            </a:r>
            <a:r>
              <a:rPr lang="el-GR" dirty="0"/>
              <a:t>.</a:t>
            </a:r>
            <a:r>
              <a:rPr lang="en-US" dirty="0"/>
              <a:t>physics</a:t>
            </a:r>
            <a:r>
              <a:rPr lang="el-GR" dirty="0"/>
              <a:t>.</a:t>
            </a:r>
            <a:r>
              <a:rPr lang="en-US" dirty="0" err="1"/>
              <a:t>upatras</a:t>
            </a:r>
            <a:r>
              <a:rPr lang="el-GR" dirty="0"/>
              <a:t>.</a:t>
            </a:r>
            <a:r>
              <a:rPr lang="en-US" dirty="0"/>
              <a:t>gr</a:t>
            </a:r>
          </a:p>
          <a:p>
            <a:r>
              <a:rPr lang="en-US" i="1" dirty="0">
                <a:solidFill>
                  <a:schemeClr val="accent1"/>
                </a:solidFill>
              </a:rPr>
              <a:t>Divider</a:t>
            </a:r>
            <a:r>
              <a:rPr lang="el-GR" dirty="0">
                <a:solidFill>
                  <a:schemeClr val="accent1"/>
                </a:solidFill>
              </a:rPr>
              <a:t>: </a:t>
            </a:r>
            <a:r>
              <a:rPr lang="el-GR" dirty="0"/>
              <a:t>Παρόμοια με τον πολλαπλασιαστή βρίσκεται στο </a:t>
            </a:r>
            <a:r>
              <a:rPr lang="en-US" dirty="0"/>
              <a:t>Wishbone Master</a:t>
            </a:r>
            <a:r>
              <a:rPr lang="el-GR" dirty="0"/>
              <a:t> του </a:t>
            </a:r>
            <a:r>
              <a:rPr lang="en-US" dirty="0"/>
              <a:t>PID Unit</a:t>
            </a:r>
            <a:r>
              <a:rPr lang="el-GR" dirty="0"/>
              <a:t> και αποτελεί έτοιμο σειριακό διαιρέτη από τον </a:t>
            </a:r>
            <a:r>
              <a:rPr lang="el-GR" dirty="0" err="1"/>
              <a:t>ιστότοπο</a:t>
            </a:r>
            <a:r>
              <a:rPr lang="el-GR" dirty="0"/>
              <a:t> </a:t>
            </a:r>
            <a:r>
              <a:rPr lang="en-US" dirty="0"/>
              <a:t>www</a:t>
            </a:r>
            <a:r>
              <a:rPr lang="el-GR" dirty="0"/>
              <a:t>.</a:t>
            </a:r>
            <a:r>
              <a:rPr lang="en-US" dirty="0" err="1"/>
              <a:t>fpga</a:t>
            </a:r>
            <a:r>
              <a:rPr lang="el-GR" dirty="0"/>
              <a:t>4</a:t>
            </a:r>
            <a:r>
              <a:rPr lang="en-US" dirty="0"/>
              <a:t>student</a:t>
            </a:r>
            <a:r>
              <a:rPr lang="el-GR" dirty="0"/>
              <a:t>.</a:t>
            </a:r>
            <a:r>
              <a:rPr lang="en-US" dirty="0"/>
              <a:t>com</a:t>
            </a:r>
            <a:r>
              <a:rPr lang="el-GR" dirty="0"/>
              <a:t>.     </a:t>
            </a:r>
            <a:endParaRPr lang="en-US" dirty="0"/>
          </a:p>
          <a:p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9383-C008-4DC7-A968-DE0A8490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</a:t>
            </a:r>
            <a:r>
              <a:rPr lang="el-GR" dirty="0"/>
              <a:t>του συστήματος</a:t>
            </a:r>
            <a:endParaRPr lang="en-US" dirty="0"/>
          </a:p>
        </p:txBody>
      </p:sp>
      <p:pic>
        <p:nvPicPr>
          <p:cNvPr id="4" name="Content Placeholder 3" descr="https://documents.lucidchart.com/documents/8633d20b-9c00-4aac-9721-426a09f3308e/pages/0_0?a=379&amp;x=340&amp;y=31&amp;w=949&amp;h=645&amp;store=1&amp;accept=image%2F*&amp;auth=LCA%202396f0d12156df063f6e4e52a7fab926db57671b-ts%3D1528382096">
            <a:extLst>
              <a:ext uri="{FF2B5EF4-FFF2-40B4-BE49-F238E27FC236}">
                <a16:creationId xmlns:a16="http://schemas.microsoft.com/office/drawing/2014/main" id="{C654208B-8AB5-4204-988D-7A68596E9F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909065"/>
            <a:ext cx="6018939" cy="4049775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FF3F98-7B94-4769-9643-CD02BE2DAB85}"/>
              </a:ext>
            </a:extLst>
          </p:cNvPr>
          <p:cNvSpPr txBox="1"/>
          <p:nvPr/>
        </p:nvSpPr>
        <p:spPr>
          <a:xfrm>
            <a:off x="8001000" y="1909065"/>
            <a:ext cx="297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accent1"/>
                </a:solidFill>
              </a:rPr>
              <a:t>Προσοχή!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είσοδος είναι </a:t>
            </a:r>
            <a:r>
              <a:rPr lang="el-GR" b="1" dirty="0"/>
              <a:t>μοναδική</a:t>
            </a:r>
            <a:r>
              <a:rPr lang="el-GR" dirty="0"/>
              <a:t> για τους συντελεστές, το </a:t>
            </a:r>
            <a:r>
              <a:rPr lang="en-US" dirty="0"/>
              <a:t>Set </a:t>
            </a:r>
            <a:r>
              <a:rPr lang="el-GR" dirty="0"/>
              <a:t>– </a:t>
            </a:r>
            <a:r>
              <a:rPr lang="en-US" dirty="0"/>
              <a:t>Point </a:t>
            </a:r>
            <a:r>
              <a:rPr lang="el-GR" dirty="0"/>
              <a:t>και τη περίοδο με τα δεδομένα να εισέρχονται σειριακά. </a:t>
            </a:r>
          </a:p>
          <a:p>
            <a:endParaRPr lang="el-G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Στο σχήμα φαίνονται σαν 5 ξεχωριστές είσοδοι, για να τονιστεί η διαμοίραση τους στα </a:t>
            </a:r>
            <a:r>
              <a:rPr lang="en-US" dirty="0"/>
              <a:t>Wishbone Master Units </a:t>
            </a:r>
            <a:r>
              <a:rPr lang="el-GR" dirty="0"/>
              <a:t>μέσα από το </a:t>
            </a:r>
            <a:r>
              <a:rPr lang="en-US" dirty="0" err="1"/>
              <a:t>Topmodule</a:t>
            </a:r>
            <a:r>
              <a:rPr lang="en-US" dirty="0"/>
              <a:t> unit</a:t>
            </a:r>
            <a:r>
              <a:rPr lang="el-G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7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99F4-EE75-40C3-875C-97BC262C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Προσομοίωση συμπεριφοράς συστήματος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96A3-21AD-4E16-ACCB-BC8171D6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l-GR" dirty="0">
                <a:solidFill>
                  <a:schemeClr val="accent1"/>
                </a:solidFill>
              </a:rPr>
              <a:t>Σενάριο λειτουργίας και ορισμός των δεδομένων για τη προσομοίωση:</a:t>
            </a:r>
          </a:p>
          <a:p>
            <a:r>
              <a:rPr lang="el-GR" dirty="0"/>
              <a:t>Θεωρούμε πως συνδέουμε το σύστημα μας με μια συσκευή τροφοδότησης ρεύματος μιας λάμπας </a:t>
            </a:r>
            <a:r>
              <a:rPr lang="en-US" dirty="0"/>
              <a:t>LED</a:t>
            </a:r>
            <a:r>
              <a:rPr lang="el-GR" dirty="0"/>
              <a:t>, η οποία χρησιμοποιεί το σήμα της εξόδου του </a:t>
            </a:r>
            <a:r>
              <a:rPr lang="en-US" dirty="0"/>
              <a:t>chip</a:t>
            </a:r>
            <a:r>
              <a:rPr lang="el-GR" dirty="0"/>
              <a:t> για να ορίσει τη φωτεινότητα-λειτουργία της λάμπας μεταξύ ποσοστού 0-100%.</a:t>
            </a:r>
          </a:p>
          <a:p>
            <a:r>
              <a:rPr lang="el-GR" dirty="0"/>
              <a:t>Επιλέγουμε για τα δεδομένα: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err="1"/>
              <a:t>Kp</a:t>
            </a:r>
            <a:r>
              <a:rPr lang="en-US" b="1" dirty="0"/>
              <a:t> </a:t>
            </a:r>
            <a:r>
              <a:rPr lang="el-GR" b="1" dirty="0"/>
              <a:t>= 30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Ki </a:t>
            </a:r>
            <a:r>
              <a:rPr lang="el-GR" b="1" dirty="0"/>
              <a:t>= 5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err="1"/>
              <a:t>Kd</a:t>
            </a:r>
            <a:r>
              <a:rPr lang="el-GR" b="1" dirty="0"/>
              <a:t> = 13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Period</a:t>
            </a:r>
            <a:r>
              <a:rPr lang="el-GR" b="1" dirty="0"/>
              <a:t> = 7000</a:t>
            </a:r>
            <a:r>
              <a:rPr lang="en-US" b="1" dirty="0"/>
              <a:t> clock cycles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Set point = 10 % of clock cycles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6A986-E6BE-4AB1-BBE3-2E3EEBCA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65765"/>
            <a:ext cx="3695700" cy="1504950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9423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730</TotalTime>
  <Words>2135</Words>
  <Application>Microsoft Office PowerPoint</Application>
  <PresentationFormat>Widescreen</PresentationFormat>
  <Paragraphs>215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Symbol</vt:lpstr>
      <vt:lpstr>Times New Roman</vt:lpstr>
      <vt:lpstr>Wingdings</vt:lpstr>
      <vt:lpstr>Banded Design Teal 16x9</vt:lpstr>
      <vt:lpstr>Τελική Παρουσίαση του Συστήματος</vt:lpstr>
      <vt:lpstr>Περιεχόμενα</vt:lpstr>
      <vt:lpstr>Εισαγωγή</vt:lpstr>
      <vt:lpstr>Προσδιορισμός του συστήματος</vt:lpstr>
      <vt:lpstr>Εφαρμογές που απευθύνεται</vt:lpstr>
      <vt:lpstr>Θεωρητικές Επισημάνσεις - Ορισμοί</vt:lpstr>
      <vt:lpstr>Μονάδες του συστήματος</vt:lpstr>
      <vt:lpstr>Block Diagram του συστήματος</vt:lpstr>
      <vt:lpstr>Προσομοίωση συμπεριφοράς συστήματος</vt:lpstr>
      <vt:lpstr>Κυματομορφή – Behavioral Testbench</vt:lpstr>
      <vt:lpstr>Κυματομορφή – Control Unit (Wishbone Master του PID)</vt:lpstr>
      <vt:lpstr>Κυματομορφή – Control Unit (Wishbone Master του PWM)</vt:lpstr>
      <vt:lpstr>Κυματομορφή – PID Unit</vt:lpstr>
      <vt:lpstr>Κυματομορφή – PWM Unit</vt:lpstr>
      <vt:lpstr>Κυματομορφή – Topmodule </vt:lpstr>
      <vt:lpstr>Λογική Σύνθεση</vt:lpstr>
      <vt:lpstr>Χαρακτηριστικά λογικής σύνθεσης</vt:lpstr>
      <vt:lpstr>Στατική χρονική ανάλυση ως προς setup – time </vt:lpstr>
      <vt:lpstr>Στατική χρονική ανάλυση ως προς hold – time </vt:lpstr>
      <vt:lpstr>Προσομοίωση συμπεριφοράς της Netlist</vt:lpstr>
      <vt:lpstr>Προσομοίωση συμπεριφοράς της Netlist (συνέχεια)</vt:lpstr>
      <vt:lpstr>Εμφάνιση καθυστερήσεων στην ακμοπυροδότηση των καταχωρητών</vt:lpstr>
      <vt:lpstr>Εισαγωγή δομών DFT</vt:lpstr>
      <vt:lpstr>DFT_DRC</vt:lpstr>
      <vt:lpstr>Στατική χρονική ανάλυση μετά την εισαγωγή του DFT</vt:lpstr>
      <vt:lpstr>Ροή TetraMAX</vt:lpstr>
      <vt:lpstr>Σειριακή προσομοίωση του αυτόματου Testbench </vt:lpstr>
      <vt:lpstr>Φυσική σχεδίαση</vt:lpstr>
      <vt:lpstr>Report Power</vt:lpstr>
      <vt:lpstr>Χωροθέτηση</vt:lpstr>
      <vt:lpstr>Εισαγωγή IO Fillers</vt:lpstr>
      <vt:lpstr>Εισαγωγή Ring, Stripes και Special Route</vt:lpstr>
      <vt:lpstr>Τοποθέτηση standard cells και πρώτη S.T.A.</vt:lpstr>
      <vt:lpstr>Pre – CTS Βελτιστοποίηση και S.T.A.</vt:lpstr>
      <vt:lpstr>Clock Tree Synthesis και S.T.A.</vt:lpstr>
      <vt:lpstr>Post – CTS Βελτιστοποίηση και S.T.A.</vt:lpstr>
      <vt:lpstr>Nano Routing και S.T.A. </vt:lpstr>
      <vt:lpstr>Ενσωμάτωση των core fillers</vt:lpstr>
      <vt:lpstr>Τελική στατική χρονική ανάλυση</vt:lpstr>
      <vt:lpstr>Τελική ανάλυση ισχύος</vt:lpstr>
      <vt:lpstr>Τελική Προσομοίωση Συμπεριφοράς</vt:lpstr>
      <vt:lpstr>Συμπέρασμα</vt:lpstr>
      <vt:lpstr>Τέλος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Τελική Παρουσίαση του Συστήματος</dc:title>
  <dc:creator>Παναγιώτης Αναστασιάδης</dc:creator>
  <cp:lastModifiedBy>Παναγιώτης Αναστασιάδης</cp:lastModifiedBy>
  <cp:revision>74</cp:revision>
  <dcterms:created xsi:type="dcterms:W3CDTF">2018-06-18T08:11:42Z</dcterms:created>
  <dcterms:modified xsi:type="dcterms:W3CDTF">2018-06-18T20:21:52Z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