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29" r:id="rId2"/>
    <p:sldId id="337" r:id="rId3"/>
    <p:sldId id="440" r:id="rId4"/>
    <p:sldId id="441" r:id="rId5"/>
    <p:sldId id="442" r:id="rId6"/>
    <p:sldId id="444" r:id="rId7"/>
    <p:sldId id="443" r:id="rId8"/>
    <p:sldId id="446" r:id="rId9"/>
    <p:sldId id="445" r:id="rId10"/>
    <p:sldId id="434" r:id="rId11"/>
    <p:sldId id="449" r:id="rId12"/>
    <p:sldId id="448" r:id="rId13"/>
    <p:sldId id="447" r:id="rId14"/>
    <p:sldId id="436" r:id="rId15"/>
    <p:sldId id="450" r:id="rId16"/>
    <p:sldId id="3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4" autoAdjust="0"/>
    <p:restoredTop sz="94660"/>
  </p:normalViewPr>
  <p:slideViewPr>
    <p:cSldViewPr snapToGrid="0">
      <p:cViewPr varScale="1">
        <p:scale>
          <a:sx n="120" d="100"/>
          <a:sy n="120" d="100"/>
        </p:scale>
        <p:origin x="1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1" Type="http://schemas.openxmlformats.org/officeDocument/2006/relationships/hyperlink" Target="https://cap-gen.herokuapp.com/"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1" Type="http://schemas.openxmlformats.org/officeDocument/2006/relationships/hyperlink" Target="https://cap-gen.herokuapp.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EF429-B915-463A-A18E-3DF909FF79B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CE5426B-DC72-4928-BFD4-FD7F01DE5654}">
      <dgm:prSet/>
      <dgm:spPr/>
      <dgm:t>
        <a:bodyPr/>
        <a:lstStyle/>
        <a:p>
          <a:pPr>
            <a:lnSpc>
              <a:spcPct val="100000"/>
            </a:lnSpc>
          </a:pPr>
          <a:r>
            <a:rPr lang="en-US" dirty="0"/>
            <a:t>Avid social media users must go through the hassle of finding a perfect caption for their image every time they post anything. </a:t>
          </a:r>
        </a:p>
      </dgm:t>
    </dgm:pt>
    <dgm:pt modelId="{EF92E8C4-7C16-4E3F-8BBB-D5922E535617}" type="parTrans" cxnId="{726B2C38-0E74-400A-B9C1-C5649836372B}">
      <dgm:prSet/>
      <dgm:spPr/>
      <dgm:t>
        <a:bodyPr/>
        <a:lstStyle/>
        <a:p>
          <a:endParaRPr lang="en-US"/>
        </a:p>
      </dgm:t>
    </dgm:pt>
    <dgm:pt modelId="{2E86046F-26E0-47C9-AF72-25E5CD5FC537}" type="sibTrans" cxnId="{726B2C38-0E74-400A-B9C1-C5649836372B}">
      <dgm:prSet/>
      <dgm:spPr/>
      <dgm:t>
        <a:bodyPr/>
        <a:lstStyle/>
        <a:p>
          <a:pPr>
            <a:lnSpc>
              <a:spcPct val="100000"/>
            </a:lnSpc>
          </a:pPr>
          <a:endParaRPr lang="en-US"/>
        </a:p>
      </dgm:t>
    </dgm:pt>
    <dgm:pt modelId="{3C6EA006-24FA-4C82-96A9-C5C5632690E1}">
      <dgm:prSet/>
      <dgm:spPr/>
      <dgm:t>
        <a:bodyPr/>
        <a:lstStyle/>
        <a:p>
          <a:pPr>
            <a:lnSpc>
              <a:spcPct val="100000"/>
            </a:lnSpc>
          </a:pPr>
          <a:r>
            <a:rPr lang="en-US" dirty="0"/>
            <a:t>They go through blogs, search multiple things on google just to find a perfect caption for their image. </a:t>
          </a:r>
        </a:p>
      </dgm:t>
    </dgm:pt>
    <dgm:pt modelId="{CDC81AFE-D5D5-48ED-9868-9BD57AE33BE5}" type="parTrans" cxnId="{21E2DE04-25C7-472D-B83A-A0C489CCFB58}">
      <dgm:prSet/>
      <dgm:spPr/>
      <dgm:t>
        <a:bodyPr/>
        <a:lstStyle/>
        <a:p>
          <a:endParaRPr lang="en-US"/>
        </a:p>
      </dgm:t>
    </dgm:pt>
    <dgm:pt modelId="{A0056F88-B4B7-434F-8EA3-8931BD39BC19}" type="sibTrans" cxnId="{21E2DE04-25C7-472D-B83A-A0C489CCFB58}">
      <dgm:prSet/>
      <dgm:spPr/>
      <dgm:t>
        <a:bodyPr/>
        <a:lstStyle/>
        <a:p>
          <a:pPr>
            <a:lnSpc>
              <a:spcPct val="100000"/>
            </a:lnSpc>
          </a:pPr>
          <a:endParaRPr lang="en-US"/>
        </a:p>
      </dgm:t>
    </dgm:pt>
    <dgm:pt modelId="{FAD4FD26-28A6-472F-A2E3-8186139D20FB}">
      <dgm:prSet/>
      <dgm:spPr/>
      <dgm:t>
        <a:bodyPr/>
        <a:lstStyle/>
        <a:p>
          <a:pPr>
            <a:lnSpc>
              <a:spcPct val="100000"/>
            </a:lnSpc>
          </a:pPr>
          <a:r>
            <a:rPr lang="en-US" dirty="0"/>
            <a:t>what if there is a tool which can suggest a user some captions based on the emotion in their image?</a:t>
          </a:r>
        </a:p>
      </dgm:t>
    </dgm:pt>
    <dgm:pt modelId="{47633728-8824-47E5-997D-3550F3ACAE67}" type="parTrans" cxnId="{125720CF-A489-4BB6-832D-DCA44BD85DD7}">
      <dgm:prSet/>
      <dgm:spPr/>
      <dgm:t>
        <a:bodyPr/>
        <a:lstStyle/>
        <a:p>
          <a:endParaRPr lang="en-US"/>
        </a:p>
      </dgm:t>
    </dgm:pt>
    <dgm:pt modelId="{E9B2B352-F2E6-47D9-93C7-7A5A39E6EA70}" type="sibTrans" cxnId="{125720CF-A489-4BB6-832D-DCA44BD85DD7}">
      <dgm:prSet/>
      <dgm:spPr/>
      <dgm:t>
        <a:bodyPr/>
        <a:lstStyle/>
        <a:p>
          <a:pPr>
            <a:lnSpc>
              <a:spcPct val="100000"/>
            </a:lnSpc>
          </a:pPr>
          <a:endParaRPr lang="en-US"/>
        </a:p>
      </dgm:t>
    </dgm:pt>
    <dgm:pt modelId="{20F99D5A-8074-4999-A092-FDD04B3B6706}">
      <dgm:prSet/>
      <dgm:spPr/>
      <dgm:t>
        <a:bodyPr/>
        <a:lstStyle/>
        <a:p>
          <a:pPr>
            <a:lnSpc>
              <a:spcPct val="100000"/>
            </a:lnSpc>
          </a:pPr>
          <a:r>
            <a:rPr lang="en-US" dirty="0"/>
            <a:t>This would, to an extent, reduce the hassle of brainstorming and finding a good caption. </a:t>
          </a:r>
        </a:p>
      </dgm:t>
    </dgm:pt>
    <dgm:pt modelId="{8AB585BB-C8F9-482D-8998-1618A1C4D46C}" type="parTrans" cxnId="{48D9048B-B572-4877-B4FA-DC33515F928A}">
      <dgm:prSet/>
      <dgm:spPr/>
      <dgm:t>
        <a:bodyPr/>
        <a:lstStyle/>
        <a:p>
          <a:endParaRPr lang="en-US"/>
        </a:p>
      </dgm:t>
    </dgm:pt>
    <dgm:pt modelId="{88574083-5338-45D8-8236-7E1566C4FDFA}" type="sibTrans" cxnId="{48D9048B-B572-4877-B4FA-DC33515F928A}">
      <dgm:prSet/>
      <dgm:spPr/>
      <dgm:t>
        <a:bodyPr/>
        <a:lstStyle/>
        <a:p>
          <a:endParaRPr lang="en-US"/>
        </a:p>
      </dgm:t>
    </dgm:pt>
    <dgm:pt modelId="{DD1815FF-93DE-4AD1-8707-D5F0A245E16E}" type="pres">
      <dgm:prSet presAssocID="{3CEEF429-B915-463A-A18E-3DF909FF79B4}" presName="root" presStyleCnt="0">
        <dgm:presLayoutVars>
          <dgm:dir/>
          <dgm:resizeHandles val="exact"/>
        </dgm:presLayoutVars>
      </dgm:prSet>
      <dgm:spPr/>
    </dgm:pt>
    <dgm:pt modelId="{269569EA-9F0E-4F00-83D6-66E1748B3C05}" type="pres">
      <dgm:prSet presAssocID="{3CEEF429-B915-463A-A18E-3DF909FF79B4}" presName="container" presStyleCnt="0">
        <dgm:presLayoutVars>
          <dgm:dir/>
          <dgm:resizeHandles val="exact"/>
        </dgm:presLayoutVars>
      </dgm:prSet>
      <dgm:spPr/>
    </dgm:pt>
    <dgm:pt modelId="{D9B50DD8-9082-4F8D-9B00-C14706C55F65}" type="pres">
      <dgm:prSet presAssocID="{5CE5426B-DC72-4928-BFD4-FD7F01DE5654}" presName="compNode" presStyleCnt="0"/>
      <dgm:spPr/>
    </dgm:pt>
    <dgm:pt modelId="{9657CE81-8A2B-4557-B75F-D6405097E2A0}" type="pres">
      <dgm:prSet presAssocID="{5CE5426B-DC72-4928-BFD4-FD7F01DE5654}" presName="iconBgRect" presStyleLbl="bgShp" presStyleIdx="0" presStyleCnt="4"/>
      <dgm:spPr/>
    </dgm:pt>
    <dgm:pt modelId="{B15D780B-F785-42E9-BE3C-DE3FDA6D37E7}" type="pres">
      <dgm:prSet presAssocID="{5CE5426B-DC72-4928-BFD4-FD7F01DE56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ting"/>
        </a:ext>
      </dgm:extLst>
    </dgm:pt>
    <dgm:pt modelId="{1FF6915A-EB72-49A9-B5DF-FA99EB6918EE}" type="pres">
      <dgm:prSet presAssocID="{5CE5426B-DC72-4928-BFD4-FD7F01DE5654}" presName="spaceRect" presStyleCnt="0"/>
      <dgm:spPr/>
    </dgm:pt>
    <dgm:pt modelId="{DC8C7782-E1B5-428A-994B-5606758C45D1}" type="pres">
      <dgm:prSet presAssocID="{5CE5426B-DC72-4928-BFD4-FD7F01DE5654}" presName="textRect" presStyleLbl="revTx" presStyleIdx="0" presStyleCnt="4">
        <dgm:presLayoutVars>
          <dgm:chMax val="1"/>
          <dgm:chPref val="1"/>
        </dgm:presLayoutVars>
      </dgm:prSet>
      <dgm:spPr/>
    </dgm:pt>
    <dgm:pt modelId="{13475D96-67A4-4C6A-B3F0-CD9751636E24}" type="pres">
      <dgm:prSet presAssocID="{2E86046F-26E0-47C9-AF72-25E5CD5FC537}" presName="sibTrans" presStyleLbl="sibTrans2D1" presStyleIdx="0" presStyleCnt="0"/>
      <dgm:spPr/>
    </dgm:pt>
    <dgm:pt modelId="{9BD07570-9D8A-4CA7-A300-D11486FD5145}" type="pres">
      <dgm:prSet presAssocID="{3C6EA006-24FA-4C82-96A9-C5C5632690E1}" presName="compNode" presStyleCnt="0"/>
      <dgm:spPr/>
    </dgm:pt>
    <dgm:pt modelId="{CF68D2BD-FEE2-454B-BE15-1E9D45140789}" type="pres">
      <dgm:prSet presAssocID="{3C6EA006-24FA-4C82-96A9-C5C5632690E1}" presName="iconBgRect" presStyleLbl="bgShp" presStyleIdx="1" presStyleCnt="4"/>
      <dgm:spPr/>
    </dgm:pt>
    <dgm:pt modelId="{F3052CCD-11F6-42D2-A11E-143F020276C9}" type="pres">
      <dgm:prSet presAssocID="{3C6EA006-24FA-4C82-96A9-C5C5632690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D573C444-2C2D-402E-A39B-BA068A56FAFE}" type="pres">
      <dgm:prSet presAssocID="{3C6EA006-24FA-4C82-96A9-C5C5632690E1}" presName="spaceRect" presStyleCnt="0"/>
      <dgm:spPr/>
    </dgm:pt>
    <dgm:pt modelId="{30690385-59B1-4834-B6FD-DA8E4AF4E7D1}" type="pres">
      <dgm:prSet presAssocID="{3C6EA006-24FA-4C82-96A9-C5C5632690E1}" presName="textRect" presStyleLbl="revTx" presStyleIdx="1" presStyleCnt="4">
        <dgm:presLayoutVars>
          <dgm:chMax val="1"/>
          <dgm:chPref val="1"/>
        </dgm:presLayoutVars>
      </dgm:prSet>
      <dgm:spPr/>
    </dgm:pt>
    <dgm:pt modelId="{ADC05614-7A6D-401E-895B-1B133EA4F5B3}" type="pres">
      <dgm:prSet presAssocID="{A0056F88-B4B7-434F-8EA3-8931BD39BC19}" presName="sibTrans" presStyleLbl="sibTrans2D1" presStyleIdx="0" presStyleCnt="0"/>
      <dgm:spPr/>
    </dgm:pt>
    <dgm:pt modelId="{A2416718-6EB2-4965-B3BE-B690D30DDBD2}" type="pres">
      <dgm:prSet presAssocID="{FAD4FD26-28A6-472F-A2E3-8186139D20FB}" presName="compNode" presStyleCnt="0"/>
      <dgm:spPr/>
    </dgm:pt>
    <dgm:pt modelId="{91E7C11A-DDD6-4CDE-B5D6-792331C51CE1}" type="pres">
      <dgm:prSet presAssocID="{FAD4FD26-28A6-472F-A2E3-8186139D20FB}" presName="iconBgRect" presStyleLbl="bgShp" presStyleIdx="2" presStyleCnt="4"/>
      <dgm:spPr/>
    </dgm:pt>
    <dgm:pt modelId="{081CFAFA-AB71-4651-B237-708FFB7A3288}" type="pres">
      <dgm:prSet presAssocID="{FAD4FD26-28A6-472F-A2E3-8186139D20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hought"/>
        </a:ext>
      </dgm:extLst>
    </dgm:pt>
    <dgm:pt modelId="{D78997F3-A2F5-4257-8284-947431F44C88}" type="pres">
      <dgm:prSet presAssocID="{FAD4FD26-28A6-472F-A2E3-8186139D20FB}" presName="spaceRect" presStyleCnt="0"/>
      <dgm:spPr/>
    </dgm:pt>
    <dgm:pt modelId="{7FBAEBC4-9B0F-4016-B58A-6C37B01B9C05}" type="pres">
      <dgm:prSet presAssocID="{FAD4FD26-28A6-472F-A2E3-8186139D20FB}" presName="textRect" presStyleLbl="revTx" presStyleIdx="2" presStyleCnt="4">
        <dgm:presLayoutVars>
          <dgm:chMax val="1"/>
          <dgm:chPref val="1"/>
        </dgm:presLayoutVars>
      </dgm:prSet>
      <dgm:spPr/>
    </dgm:pt>
    <dgm:pt modelId="{8FB64CAD-0219-43EB-9EAF-A7DFBF9DF2CF}" type="pres">
      <dgm:prSet presAssocID="{E9B2B352-F2E6-47D9-93C7-7A5A39E6EA70}" presName="sibTrans" presStyleLbl="sibTrans2D1" presStyleIdx="0" presStyleCnt="0"/>
      <dgm:spPr/>
    </dgm:pt>
    <dgm:pt modelId="{CACEF8F4-D963-4876-80E3-5A3FA302754A}" type="pres">
      <dgm:prSet presAssocID="{20F99D5A-8074-4999-A092-FDD04B3B6706}" presName="compNode" presStyleCnt="0"/>
      <dgm:spPr/>
    </dgm:pt>
    <dgm:pt modelId="{7C4E4719-EFEB-48AE-B2AC-1B19982E6869}" type="pres">
      <dgm:prSet presAssocID="{20F99D5A-8074-4999-A092-FDD04B3B6706}" presName="iconBgRect" presStyleLbl="bgShp" presStyleIdx="3" presStyleCnt="4"/>
      <dgm:spPr/>
    </dgm:pt>
    <dgm:pt modelId="{A7828BB2-8DA9-424A-83D5-4332EC79171E}" type="pres">
      <dgm:prSet presAssocID="{20F99D5A-8074-4999-A092-FDD04B3B67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20564044-F777-4A7C-A1DD-8AA95864270F}" type="pres">
      <dgm:prSet presAssocID="{20F99D5A-8074-4999-A092-FDD04B3B6706}" presName="spaceRect" presStyleCnt="0"/>
      <dgm:spPr/>
    </dgm:pt>
    <dgm:pt modelId="{C5ACBE90-17C8-4E64-8A42-8CC90A82C845}" type="pres">
      <dgm:prSet presAssocID="{20F99D5A-8074-4999-A092-FDD04B3B6706}" presName="textRect" presStyleLbl="revTx" presStyleIdx="3" presStyleCnt="4">
        <dgm:presLayoutVars>
          <dgm:chMax val="1"/>
          <dgm:chPref val="1"/>
        </dgm:presLayoutVars>
      </dgm:prSet>
      <dgm:spPr/>
    </dgm:pt>
  </dgm:ptLst>
  <dgm:cxnLst>
    <dgm:cxn modelId="{21E2DE04-25C7-472D-B83A-A0C489CCFB58}" srcId="{3CEEF429-B915-463A-A18E-3DF909FF79B4}" destId="{3C6EA006-24FA-4C82-96A9-C5C5632690E1}" srcOrd="1" destOrd="0" parTransId="{CDC81AFE-D5D5-48ED-9868-9BD57AE33BE5}" sibTransId="{A0056F88-B4B7-434F-8EA3-8931BD39BC19}"/>
    <dgm:cxn modelId="{9861340D-EE14-4C7D-9B0E-9546251AE720}" type="presOf" srcId="{5CE5426B-DC72-4928-BFD4-FD7F01DE5654}" destId="{DC8C7782-E1B5-428A-994B-5606758C45D1}" srcOrd="0" destOrd="0" presId="urn:microsoft.com/office/officeart/2018/2/layout/IconCircleList"/>
    <dgm:cxn modelId="{726B2C38-0E74-400A-B9C1-C5649836372B}" srcId="{3CEEF429-B915-463A-A18E-3DF909FF79B4}" destId="{5CE5426B-DC72-4928-BFD4-FD7F01DE5654}" srcOrd="0" destOrd="0" parTransId="{EF92E8C4-7C16-4E3F-8BBB-D5922E535617}" sibTransId="{2E86046F-26E0-47C9-AF72-25E5CD5FC537}"/>
    <dgm:cxn modelId="{9852D046-1C43-45ED-8A7C-7C84BCD6D78E}" type="presOf" srcId="{20F99D5A-8074-4999-A092-FDD04B3B6706}" destId="{C5ACBE90-17C8-4E64-8A42-8CC90A82C845}" srcOrd="0" destOrd="0" presId="urn:microsoft.com/office/officeart/2018/2/layout/IconCircleList"/>
    <dgm:cxn modelId="{E49D5554-4F1A-4C47-A4BD-3615B7F81438}" type="presOf" srcId="{E9B2B352-F2E6-47D9-93C7-7A5A39E6EA70}" destId="{8FB64CAD-0219-43EB-9EAF-A7DFBF9DF2CF}" srcOrd="0" destOrd="0" presId="urn:microsoft.com/office/officeart/2018/2/layout/IconCircleList"/>
    <dgm:cxn modelId="{F8980A55-AB35-4F3B-A4F9-C70E5794E721}" type="presOf" srcId="{2E86046F-26E0-47C9-AF72-25E5CD5FC537}" destId="{13475D96-67A4-4C6A-B3F0-CD9751636E24}" srcOrd="0" destOrd="0" presId="urn:microsoft.com/office/officeart/2018/2/layout/IconCircleList"/>
    <dgm:cxn modelId="{2C906669-F101-43BE-95DE-FD461096D632}" type="presOf" srcId="{3C6EA006-24FA-4C82-96A9-C5C5632690E1}" destId="{30690385-59B1-4834-B6FD-DA8E4AF4E7D1}" srcOrd="0" destOrd="0" presId="urn:microsoft.com/office/officeart/2018/2/layout/IconCircleList"/>
    <dgm:cxn modelId="{48D9048B-B572-4877-B4FA-DC33515F928A}" srcId="{3CEEF429-B915-463A-A18E-3DF909FF79B4}" destId="{20F99D5A-8074-4999-A092-FDD04B3B6706}" srcOrd="3" destOrd="0" parTransId="{8AB585BB-C8F9-482D-8998-1618A1C4D46C}" sibTransId="{88574083-5338-45D8-8236-7E1566C4FDFA}"/>
    <dgm:cxn modelId="{165F68BA-5A38-4403-BC5D-1047DBB40F38}" type="presOf" srcId="{FAD4FD26-28A6-472F-A2E3-8186139D20FB}" destId="{7FBAEBC4-9B0F-4016-B58A-6C37B01B9C05}" srcOrd="0" destOrd="0" presId="urn:microsoft.com/office/officeart/2018/2/layout/IconCircleList"/>
    <dgm:cxn modelId="{28FB86CE-F231-4281-9338-E778E896A46A}" type="presOf" srcId="{3CEEF429-B915-463A-A18E-3DF909FF79B4}" destId="{DD1815FF-93DE-4AD1-8707-D5F0A245E16E}" srcOrd="0" destOrd="0" presId="urn:microsoft.com/office/officeart/2018/2/layout/IconCircleList"/>
    <dgm:cxn modelId="{125720CF-A489-4BB6-832D-DCA44BD85DD7}" srcId="{3CEEF429-B915-463A-A18E-3DF909FF79B4}" destId="{FAD4FD26-28A6-472F-A2E3-8186139D20FB}" srcOrd="2" destOrd="0" parTransId="{47633728-8824-47E5-997D-3550F3ACAE67}" sibTransId="{E9B2B352-F2E6-47D9-93C7-7A5A39E6EA70}"/>
    <dgm:cxn modelId="{5422C5EA-8061-4005-A37E-8ABFF28000D0}" type="presOf" srcId="{A0056F88-B4B7-434F-8EA3-8931BD39BC19}" destId="{ADC05614-7A6D-401E-895B-1B133EA4F5B3}" srcOrd="0" destOrd="0" presId="urn:microsoft.com/office/officeart/2018/2/layout/IconCircleList"/>
    <dgm:cxn modelId="{7C4DFC1F-83ED-4287-8042-03543B5009A1}" type="presParOf" srcId="{DD1815FF-93DE-4AD1-8707-D5F0A245E16E}" destId="{269569EA-9F0E-4F00-83D6-66E1748B3C05}" srcOrd="0" destOrd="0" presId="urn:microsoft.com/office/officeart/2018/2/layout/IconCircleList"/>
    <dgm:cxn modelId="{9A2AFF36-DE04-4906-939F-D5C2AAF776FE}" type="presParOf" srcId="{269569EA-9F0E-4F00-83D6-66E1748B3C05}" destId="{D9B50DD8-9082-4F8D-9B00-C14706C55F65}" srcOrd="0" destOrd="0" presId="urn:microsoft.com/office/officeart/2018/2/layout/IconCircleList"/>
    <dgm:cxn modelId="{6728B65D-E86F-4C42-9039-C6473F2DAE38}" type="presParOf" srcId="{D9B50DD8-9082-4F8D-9B00-C14706C55F65}" destId="{9657CE81-8A2B-4557-B75F-D6405097E2A0}" srcOrd="0" destOrd="0" presId="urn:microsoft.com/office/officeart/2018/2/layout/IconCircleList"/>
    <dgm:cxn modelId="{2DA591B7-4FE2-4D59-A336-AB9AEDEE459C}" type="presParOf" srcId="{D9B50DD8-9082-4F8D-9B00-C14706C55F65}" destId="{B15D780B-F785-42E9-BE3C-DE3FDA6D37E7}" srcOrd="1" destOrd="0" presId="urn:microsoft.com/office/officeart/2018/2/layout/IconCircleList"/>
    <dgm:cxn modelId="{89A9D42E-CA82-4091-894F-10739E29AAA1}" type="presParOf" srcId="{D9B50DD8-9082-4F8D-9B00-C14706C55F65}" destId="{1FF6915A-EB72-49A9-B5DF-FA99EB6918EE}" srcOrd="2" destOrd="0" presId="urn:microsoft.com/office/officeart/2018/2/layout/IconCircleList"/>
    <dgm:cxn modelId="{BE3F9C70-6B24-4013-B879-9A975A988AA0}" type="presParOf" srcId="{D9B50DD8-9082-4F8D-9B00-C14706C55F65}" destId="{DC8C7782-E1B5-428A-994B-5606758C45D1}" srcOrd="3" destOrd="0" presId="urn:microsoft.com/office/officeart/2018/2/layout/IconCircleList"/>
    <dgm:cxn modelId="{947EBF0A-89C5-4335-A44D-874A87A4BFCD}" type="presParOf" srcId="{269569EA-9F0E-4F00-83D6-66E1748B3C05}" destId="{13475D96-67A4-4C6A-B3F0-CD9751636E24}" srcOrd="1" destOrd="0" presId="urn:microsoft.com/office/officeart/2018/2/layout/IconCircleList"/>
    <dgm:cxn modelId="{3B8C5DE7-88F2-4DA1-8B50-718273B59161}" type="presParOf" srcId="{269569EA-9F0E-4F00-83D6-66E1748B3C05}" destId="{9BD07570-9D8A-4CA7-A300-D11486FD5145}" srcOrd="2" destOrd="0" presId="urn:microsoft.com/office/officeart/2018/2/layout/IconCircleList"/>
    <dgm:cxn modelId="{DA25D4F5-F5E1-4C60-9F5B-5A818745DC40}" type="presParOf" srcId="{9BD07570-9D8A-4CA7-A300-D11486FD5145}" destId="{CF68D2BD-FEE2-454B-BE15-1E9D45140789}" srcOrd="0" destOrd="0" presId="urn:microsoft.com/office/officeart/2018/2/layout/IconCircleList"/>
    <dgm:cxn modelId="{226152F0-A1C5-4B51-B8A6-79C1BACCDD15}" type="presParOf" srcId="{9BD07570-9D8A-4CA7-A300-D11486FD5145}" destId="{F3052CCD-11F6-42D2-A11E-143F020276C9}" srcOrd="1" destOrd="0" presId="urn:microsoft.com/office/officeart/2018/2/layout/IconCircleList"/>
    <dgm:cxn modelId="{F54AD862-640F-4066-86B9-E65026D8242A}" type="presParOf" srcId="{9BD07570-9D8A-4CA7-A300-D11486FD5145}" destId="{D573C444-2C2D-402E-A39B-BA068A56FAFE}" srcOrd="2" destOrd="0" presId="urn:microsoft.com/office/officeart/2018/2/layout/IconCircleList"/>
    <dgm:cxn modelId="{B42A5F2A-6D6A-4BCD-A483-817C3D52B650}" type="presParOf" srcId="{9BD07570-9D8A-4CA7-A300-D11486FD5145}" destId="{30690385-59B1-4834-B6FD-DA8E4AF4E7D1}" srcOrd="3" destOrd="0" presId="urn:microsoft.com/office/officeart/2018/2/layout/IconCircleList"/>
    <dgm:cxn modelId="{D0AEDC28-4196-4EEE-B5AF-1B8D24F65DCB}" type="presParOf" srcId="{269569EA-9F0E-4F00-83D6-66E1748B3C05}" destId="{ADC05614-7A6D-401E-895B-1B133EA4F5B3}" srcOrd="3" destOrd="0" presId="urn:microsoft.com/office/officeart/2018/2/layout/IconCircleList"/>
    <dgm:cxn modelId="{01E51B61-AA46-421B-9498-E40101B99999}" type="presParOf" srcId="{269569EA-9F0E-4F00-83D6-66E1748B3C05}" destId="{A2416718-6EB2-4965-B3BE-B690D30DDBD2}" srcOrd="4" destOrd="0" presId="urn:microsoft.com/office/officeart/2018/2/layout/IconCircleList"/>
    <dgm:cxn modelId="{11173203-0604-498D-BD86-DD71F6D5B8F8}" type="presParOf" srcId="{A2416718-6EB2-4965-B3BE-B690D30DDBD2}" destId="{91E7C11A-DDD6-4CDE-B5D6-792331C51CE1}" srcOrd="0" destOrd="0" presId="urn:microsoft.com/office/officeart/2018/2/layout/IconCircleList"/>
    <dgm:cxn modelId="{FC55B9A3-8C79-49E6-9514-9C6AF03A3BDB}" type="presParOf" srcId="{A2416718-6EB2-4965-B3BE-B690D30DDBD2}" destId="{081CFAFA-AB71-4651-B237-708FFB7A3288}" srcOrd="1" destOrd="0" presId="urn:microsoft.com/office/officeart/2018/2/layout/IconCircleList"/>
    <dgm:cxn modelId="{B6B74736-F9D0-4CC1-9597-9ED29DA54555}" type="presParOf" srcId="{A2416718-6EB2-4965-B3BE-B690D30DDBD2}" destId="{D78997F3-A2F5-4257-8284-947431F44C88}" srcOrd="2" destOrd="0" presId="urn:microsoft.com/office/officeart/2018/2/layout/IconCircleList"/>
    <dgm:cxn modelId="{C5AD9F62-56A5-438C-B70B-986AA5E857F1}" type="presParOf" srcId="{A2416718-6EB2-4965-B3BE-B690D30DDBD2}" destId="{7FBAEBC4-9B0F-4016-B58A-6C37B01B9C05}" srcOrd="3" destOrd="0" presId="urn:microsoft.com/office/officeart/2018/2/layout/IconCircleList"/>
    <dgm:cxn modelId="{A4A7B913-F52E-4A49-B014-174072F49CF3}" type="presParOf" srcId="{269569EA-9F0E-4F00-83D6-66E1748B3C05}" destId="{8FB64CAD-0219-43EB-9EAF-A7DFBF9DF2CF}" srcOrd="5" destOrd="0" presId="urn:microsoft.com/office/officeart/2018/2/layout/IconCircleList"/>
    <dgm:cxn modelId="{1BBAFC0C-C5E9-48E7-BF1B-9DA9E49D5ED7}" type="presParOf" srcId="{269569EA-9F0E-4F00-83D6-66E1748B3C05}" destId="{CACEF8F4-D963-4876-80E3-5A3FA302754A}" srcOrd="6" destOrd="0" presId="urn:microsoft.com/office/officeart/2018/2/layout/IconCircleList"/>
    <dgm:cxn modelId="{3F831451-6511-4509-A8F5-DD9F74C61FE6}" type="presParOf" srcId="{CACEF8F4-D963-4876-80E3-5A3FA302754A}" destId="{7C4E4719-EFEB-48AE-B2AC-1B19982E6869}" srcOrd="0" destOrd="0" presId="urn:microsoft.com/office/officeart/2018/2/layout/IconCircleList"/>
    <dgm:cxn modelId="{583B8E6A-DAD7-46E3-B24C-4EE507862316}" type="presParOf" srcId="{CACEF8F4-D963-4876-80E3-5A3FA302754A}" destId="{A7828BB2-8DA9-424A-83D5-4332EC79171E}" srcOrd="1" destOrd="0" presId="urn:microsoft.com/office/officeart/2018/2/layout/IconCircleList"/>
    <dgm:cxn modelId="{E492228F-8D73-4885-A672-89D56146F04F}" type="presParOf" srcId="{CACEF8F4-D963-4876-80E3-5A3FA302754A}" destId="{20564044-F777-4A7C-A1DD-8AA95864270F}" srcOrd="2" destOrd="0" presId="urn:microsoft.com/office/officeart/2018/2/layout/IconCircleList"/>
    <dgm:cxn modelId="{CDEBC2E2-17D7-4044-A4B3-AB95DE3AF67A}" type="presParOf" srcId="{CACEF8F4-D963-4876-80E3-5A3FA302754A}" destId="{C5ACBE90-17C8-4E64-8A42-8CC90A82C84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4E11FC-35A8-4821-B90C-D91C091CA8D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5E6D9CC-0AB8-4B0B-865C-786A300EDD02}">
      <dgm:prSet/>
      <dgm:spPr/>
      <dgm:t>
        <a:bodyPr/>
        <a:lstStyle/>
        <a:p>
          <a:r>
            <a:rPr lang="en-US" dirty="0"/>
            <a:t>The project is available on 2 interfaces – a </a:t>
          </a:r>
          <a:r>
            <a:rPr lang="en-US" b="1" dirty="0"/>
            <a:t>web application and an android app.</a:t>
          </a:r>
          <a:endParaRPr lang="en-US" dirty="0"/>
        </a:p>
      </dgm:t>
    </dgm:pt>
    <dgm:pt modelId="{5ACB7F95-EBA2-43AE-858A-D35935BE45ED}" type="parTrans" cxnId="{640E77BA-BA3C-4CFB-95A6-950CAA4BC127}">
      <dgm:prSet/>
      <dgm:spPr/>
      <dgm:t>
        <a:bodyPr/>
        <a:lstStyle/>
        <a:p>
          <a:endParaRPr lang="en-US"/>
        </a:p>
      </dgm:t>
    </dgm:pt>
    <dgm:pt modelId="{D8058FF8-E780-499D-95D2-577D8E24C102}" type="sibTrans" cxnId="{640E77BA-BA3C-4CFB-95A6-950CAA4BC127}">
      <dgm:prSet/>
      <dgm:spPr/>
      <dgm:t>
        <a:bodyPr/>
        <a:lstStyle/>
        <a:p>
          <a:endParaRPr lang="en-US"/>
        </a:p>
      </dgm:t>
    </dgm:pt>
    <dgm:pt modelId="{3ECA4E91-8E11-4B2D-B4BD-7B72D58AB6EA}">
      <dgm:prSet/>
      <dgm:spPr/>
      <dgm:t>
        <a:bodyPr/>
        <a:lstStyle/>
        <a:p>
          <a:r>
            <a:rPr lang="en-US" dirty="0"/>
            <a:t>Our application has </a:t>
          </a:r>
          <a:r>
            <a:rPr lang="en-US" b="1" dirty="0"/>
            <a:t>straight forward U.I. implementations and concepts.</a:t>
          </a:r>
          <a:endParaRPr lang="en-US" dirty="0"/>
        </a:p>
      </dgm:t>
    </dgm:pt>
    <dgm:pt modelId="{BD1ECE12-03F0-4994-9818-F972E55978F7}" type="parTrans" cxnId="{1C144CF2-8889-4081-8512-7901E042A42F}">
      <dgm:prSet/>
      <dgm:spPr/>
      <dgm:t>
        <a:bodyPr/>
        <a:lstStyle/>
        <a:p>
          <a:endParaRPr lang="en-US"/>
        </a:p>
      </dgm:t>
    </dgm:pt>
    <dgm:pt modelId="{CA95009D-9DF6-44D3-9494-674D352D4C57}" type="sibTrans" cxnId="{1C144CF2-8889-4081-8512-7901E042A42F}">
      <dgm:prSet/>
      <dgm:spPr/>
      <dgm:t>
        <a:bodyPr/>
        <a:lstStyle/>
        <a:p>
          <a:endParaRPr lang="en-US"/>
        </a:p>
      </dgm:t>
    </dgm:pt>
    <dgm:pt modelId="{DA4059D2-E996-4B26-AC56-0E298338F997}">
      <dgm:prSet/>
      <dgm:spPr/>
      <dgm:t>
        <a:bodyPr/>
        <a:lstStyle/>
        <a:p>
          <a:r>
            <a:rPr lang="en-US" dirty="0"/>
            <a:t>All the user needs to do is upload the photo of his/her choice that using the upload button.</a:t>
          </a:r>
        </a:p>
      </dgm:t>
    </dgm:pt>
    <dgm:pt modelId="{D9D0F87F-3625-4CBF-8AA8-3E7CE0AFB8E4}" type="parTrans" cxnId="{9F30A693-F92E-4B5C-BE85-9CE407140555}">
      <dgm:prSet/>
      <dgm:spPr/>
      <dgm:t>
        <a:bodyPr/>
        <a:lstStyle/>
        <a:p>
          <a:endParaRPr lang="en-US"/>
        </a:p>
      </dgm:t>
    </dgm:pt>
    <dgm:pt modelId="{F9F882A8-3C90-4853-BFA9-849A640C1BA9}" type="sibTrans" cxnId="{9F30A693-F92E-4B5C-BE85-9CE407140555}">
      <dgm:prSet/>
      <dgm:spPr/>
      <dgm:t>
        <a:bodyPr/>
        <a:lstStyle/>
        <a:p>
          <a:endParaRPr lang="en-US"/>
        </a:p>
      </dgm:t>
    </dgm:pt>
    <dgm:pt modelId="{FF728C33-D6E7-4D73-99DD-D99B0CA6010B}">
      <dgm:prSet/>
      <dgm:spPr/>
      <dgm:t>
        <a:bodyPr/>
        <a:lstStyle/>
        <a:p>
          <a:r>
            <a:rPr lang="en-US" dirty="0"/>
            <a:t>After that, </a:t>
          </a:r>
          <a:r>
            <a:rPr lang="en-US" b="1" dirty="0"/>
            <a:t>the photo will be analyzed, and captions will be displayed</a:t>
          </a:r>
          <a:r>
            <a:rPr lang="en-US" dirty="0"/>
            <a:t>.</a:t>
          </a:r>
        </a:p>
      </dgm:t>
    </dgm:pt>
    <dgm:pt modelId="{55653698-0841-41B4-B045-3ABF6D366A8F}" type="parTrans" cxnId="{E13B11FD-FFA1-4015-89EC-56162E37B018}">
      <dgm:prSet/>
      <dgm:spPr/>
      <dgm:t>
        <a:bodyPr/>
        <a:lstStyle/>
        <a:p>
          <a:endParaRPr lang="en-US"/>
        </a:p>
      </dgm:t>
    </dgm:pt>
    <dgm:pt modelId="{92A168EA-566B-413E-A988-2B884CBECA1E}" type="sibTrans" cxnId="{E13B11FD-FFA1-4015-89EC-56162E37B018}">
      <dgm:prSet/>
      <dgm:spPr/>
      <dgm:t>
        <a:bodyPr/>
        <a:lstStyle/>
        <a:p>
          <a:endParaRPr lang="en-US"/>
        </a:p>
      </dgm:t>
    </dgm:pt>
    <dgm:pt modelId="{7E28580B-A58D-4E0A-9A97-95BEC263558B}">
      <dgm:prSet/>
      <dgm:spPr/>
      <dgm:t>
        <a:bodyPr/>
        <a:lstStyle/>
        <a:p>
          <a:r>
            <a:rPr lang="en-US" dirty="0"/>
            <a:t>The web application has been developed using Flask.</a:t>
          </a:r>
        </a:p>
      </dgm:t>
    </dgm:pt>
    <dgm:pt modelId="{FAF37939-085C-4722-A671-A05B44F60FA3}" type="parTrans" cxnId="{176B4CC2-D53C-4450-BEA2-539E90A6FD24}">
      <dgm:prSet/>
      <dgm:spPr/>
      <dgm:t>
        <a:bodyPr/>
        <a:lstStyle/>
        <a:p>
          <a:endParaRPr lang="en-US"/>
        </a:p>
      </dgm:t>
    </dgm:pt>
    <dgm:pt modelId="{158FDB6C-8157-441A-98C8-3A8AA592DD38}" type="sibTrans" cxnId="{176B4CC2-D53C-4450-BEA2-539E90A6FD24}">
      <dgm:prSet/>
      <dgm:spPr/>
      <dgm:t>
        <a:bodyPr/>
        <a:lstStyle/>
        <a:p>
          <a:endParaRPr lang="en-US"/>
        </a:p>
      </dgm:t>
    </dgm:pt>
    <dgm:pt modelId="{144D04F2-4447-4AA7-926A-9617DCE86259}">
      <dgm:prSet/>
      <dgm:spPr/>
      <dgm:t>
        <a:bodyPr/>
        <a:lstStyle/>
        <a:p>
          <a:r>
            <a:rPr lang="en-US" dirty="0"/>
            <a:t>The mobile application has been developed using Flutter.</a:t>
          </a:r>
        </a:p>
      </dgm:t>
    </dgm:pt>
    <dgm:pt modelId="{000DE1F9-113D-4947-B9B0-77F9E0290E1B}" type="parTrans" cxnId="{3CCF0CC7-1EFD-46F4-9D04-D4AED92E5AAB}">
      <dgm:prSet/>
      <dgm:spPr/>
      <dgm:t>
        <a:bodyPr/>
        <a:lstStyle/>
        <a:p>
          <a:endParaRPr lang="en-US"/>
        </a:p>
      </dgm:t>
    </dgm:pt>
    <dgm:pt modelId="{19559D84-4A8A-44C0-AE5E-E892A6A557FB}" type="sibTrans" cxnId="{3CCF0CC7-1EFD-46F4-9D04-D4AED92E5AAB}">
      <dgm:prSet/>
      <dgm:spPr/>
      <dgm:t>
        <a:bodyPr/>
        <a:lstStyle/>
        <a:p>
          <a:endParaRPr lang="en-US"/>
        </a:p>
      </dgm:t>
    </dgm:pt>
    <dgm:pt modelId="{E3FCBF05-4214-44DB-B670-0B0F68F0766E}" type="pres">
      <dgm:prSet presAssocID="{5C4E11FC-35A8-4821-B90C-D91C091CA8DA}" presName="diagram" presStyleCnt="0">
        <dgm:presLayoutVars>
          <dgm:dir/>
          <dgm:resizeHandles val="exact"/>
        </dgm:presLayoutVars>
      </dgm:prSet>
      <dgm:spPr/>
    </dgm:pt>
    <dgm:pt modelId="{1B5BE436-A73C-4D11-A4E7-1F2D41AEED9B}" type="pres">
      <dgm:prSet presAssocID="{C5E6D9CC-0AB8-4B0B-865C-786A300EDD02}" presName="node" presStyleLbl="node1" presStyleIdx="0" presStyleCnt="6">
        <dgm:presLayoutVars>
          <dgm:bulletEnabled val="1"/>
        </dgm:presLayoutVars>
      </dgm:prSet>
      <dgm:spPr/>
    </dgm:pt>
    <dgm:pt modelId="{14FA3BCD-C6EC-4164-B0CE-5723DB2A5887}" type="pres">
      <dgm:prSet presAssocID="{D8058FF8-E780-499D-95D2-577D8E24C102}" presName="sibTrans" presStyleCnt="0"/>
      <dgm:spPr/>
    </dgm:pt>
    <dgm:pt modelId="{C696F41D-4FD7-4BCF-94AE-3B87102930AF}" type="pres">
      <dgm:prSet presAssocID="{3ECA4E91-8E11-4B2D-B4BD-7B72D58AB6EA}" presName="node" presStyleLbl="node1" presStyleIdx="1" presStyleCnt="6">
        <dgm:presLayoutVars>
          <dgm:bulletEnabled val="1"/>
        </dgm:presLayoutVars>
      </dgm:prSet>
      <dgm:spPr/>
    </dgm:pt>
    <dgm:pt modelId="{F1AED255-80B2-4DB4-8285-786EAA61DAAD}" type="pres">
      <dgm:prSet presAssocID="{CA95009D-9DF6-44D3-9494-674D352D4C57}" presName="sibTrans" presStyleCnt="0"/>
      <dgm:spPr/>
    </dgm:pt>
    <dgm:pt modelId="{918D78A6-0D53-432F-A0F1-FC4ED0CC6269}" type="pres">
      <dgm:prSet presAssocID="{DA4059D2-E996-4B26-AC56-0E298338F997}" presName="node" presStyleLbl="node1" presStyleIdx="2" presStyleCnt="6">
        <dgm:presLayoutVars>
          <dgm:bulletEnabled val="1"/>
        </dgm:presLayoutVars>
      </dgm:prSet>
      <dgm:spPr/>
    </dgm:pt>
    <dgm:pt modelId="{188B4B52-AD39-4E28-BD3C-E99F2E5B5612}" type="pres">
      <dgm:prSet presAssocID="{F9F882A8-3C90-4853-BFA9-849A640C1BA9}" presName="sibTrans" presStyleCnt="0"/>
      <dgm:spPr/>
    </dgm:pt>
    <dgm:pt modelId="{3FD46EBD-1FE3-4D52-98FC-A4B4E7A1ACF6}" type="pres">
      <dgm:prSet presAssocID="{FF728C33-D6E7-4D73-99DD-D99B0CA6010B}" presName="node" presStyleLbl="node1" presStyleIdx="3" presStyleCnt="6">
        <dgm:presLayoutVars>
          <dgm:bulletEnabled val="1"/>
        </dgm:presLayoutVars>
      </dgm:prSet>
      <dgm:spPr/>
    </dgm:pt>
    <dgm:pt modelId="{63960DAB-00FA-4395-82B8-67771935E51A}" type="pres">
      <dgm:prSet presAssocID="{92A168EA-566B-413E-A988-2B884CBECA1E}" presName="sibTrans" presStyleCnt="0"/>
      <dgm:spPr/>
    </dgm:pt>
    <dgm:pt modelId="{F81B616D-D6A3-411B-82D9-726E491A9C7D}" type="pres">
      <dgm:prSet presAssocID="{7E28580B-A58D-4E0A-9A97-95BEC263558B}" presName="node" presStyleLbl="node1" presStyleIdx="4" presStyleCnt="6">
        <dgm:presLayoutVars>
          <dgm:bulletEnabled val="1"/>
        </dgm:presLayoutVars>
      </dgm:prSet>
      <dgm:spPr/>
    </dgm:pt>
    <dgm:pt modelId="{FCC7A081-08BA-4453-B921-23E3CA65C601}" type="pres">
      <dgm:prSet presAssocID="{158FDB6C-8157-441A-98C8-3A8AA592DD38}" presName="sibTrans" presStyleCnt="0"/>
      <dgm:spPr/>
    </dgm:pt>
    <dgm:pt modelId="{10507E57-E9DA-4730-ABA1-B8CBF019C56E}" type="pres">
      <dgm:prSet presAssocID="{144D04F2-4447-4AA7-926A-9617DCE86259}" presName="node" presStyleLbl="node1" presStyleIdx="5" presStyleCnt="6">
        <dgm:presLayoutVars>
          <dgm:bulletEnabled val="1"/>
        </dgm:presLayoutVars>
      </dgm:prSet>
      <dgm:spPr/>
    </dgm:pt>
  </dgm:ptLst>
  <dgm:cxnLst>
    <dgm:cxn modelId="{50609E11-2FC8-4EEB-AEF3-3FDD133661F0}" type="presOf" srcId="{C5E6D9CC-0AB8-4B0B-865C-786A300EDD02}" destId="{1B5BE436-A73C-4D11-A4E7-1F2D41AEED9B}" srcOrd="0" destOrd="0" presId="urn:microsoft.com/office/officeart/2005/8/layout/default"/>
    <dgm:cxn modelId="{30463F2A-6430-40FC-B5B0-B1FDE9CCE365}" type="presOf" srcId="{DA4059D2-E996-4B26-AC56-0E298338F997}" destId="{918D78A6-0D53-432F-A0F1-FC4ED0CC6269}" srcOrd="0" destOrd="0" presId="urn:microsoft.com/office/officeart/2005/8/layout/default"/>
    <dgm:cxn modelId="{ACF85242-F037-41C1-BDDF-254BC4F9506D}" type="presOf" srcId="{5C4E11FC-35A8-4821-B90C-D91C091CA8DA}" destId="{E3FCBF05-4214-44DB-B670-0B0F68F0766E}" srcOrd="0" destOrd="0" presId="urn:microsoft.com/office/officeart/2005/8/layout/default"/>
    <dgm:cxn modelId="{4D0D1343-7F1E-4013-9907-C9EAC6E729C8}" type="presOf" srcId="{FF728C33-D6E7-4D73-99DD-D99B0CA6010B}" destId="{3FD46EBD-1FE3-4D52-98FC-A4B4E7A1ACF6}" srcOrd="0" destOrd="0" presId="urn:microsoft.com/office/officeart/2005/8/layout/default"/>
    <dgm:cxn modelId="{AAC04A44-A710-44FB-A689-359F20F7751D}" type="presOf" srcId="{7E28580B-A58D-4E0A-9A97-95BEC263558B}" destId="{F81B616D-D6A3-411B-82D9-726E491A9C7D}" srcOrd="0" destOrd="0" presId="urn:microsoft.com/office/officeart/2005/8/layout/default"/>
    <dgm:cxn modelId="{5C8C6791-E596-4FE0-B9F9-27ECC622BB02}" type="presOf" srcId="{144D04F2-4447-4AA7-926A-9617DCE86259}" destId="{10507E57-E9DA-4730-ABA1-B8CBF019C56E}" srcOrd="0" destOrd="0" presId="urn:microsoft.com/office/officeart/2005/8/layout/default"/>
    <dgm:cxn modelId="{9F30A693-F92E-4B5C-BE85-9CE407140555}" srcId="{5C4E11FC-35A8-4821-B90C-D91C091CA8DA}" destId="{DA4059D2-E996-4B26-AC56-0E298338F997}" srcOrd="2" destOrd="0" parTransId="{D9D0F87F-3625-4CBF-8AA8-3E7CE0AFB8E4}" sibTransId="{F9F882A8-3C90-4853-BFA9-849A640C1BA9}"/>
    <dgm:cxn modelId="{640E77BA-BA3C-4CFB-95A6-950CAA4BC127}" srcId="{5C4E11FC-35A8-4821-B90C-D91C091CA8DA}" destId="{C5E6D9CC-0AB8-4B0B-865C-786A300EDD02}" srcOrd="0" destOrd="0" parTransId="{5ACB7F95-EBA2-43AE-858A-D35935BE45ED}" sibTransId="{D8058FF8-E780-499D-95D2-577D8E24C102}"/>
    <dgm:cxn modelId="{176B4CC2-D53C-4450-BEA2-539E90A6FD24}" srcId="{5C4E11FC-35A8-4821-B90C-D91C091CA8DA}" destId="{7E28580B-A58D-4E0A-9A97-95BEC263558B}" srcOrd="4" destOrd="0" parTransId="{FAF37939-085C-4722-A671-A05B44F60FA3}" sibTransId="{158FDB6C-8157-441A-98C8-3A8AA592DD38}"/>
    <dgm:cxn modelId="{3CCF0CC7-1EFD-46F4-9D04-D4AED92E5AAB}" srcId="{5C4E11FC-35A8-4821-B90C-D91C091CA8DA}" destId="{144D04F2-4447-4AA7-926A-9617DCE86259}" srcOrd="5" destOrd="0" parTransId="{000DE1F9-113D-4947-B9B0-77F9E0290E1B}" sibTransId="{19559D84-4A8A-44C0-AE5E-E892A6A557FB}"/>
    <dgm:cxn modelId="{D1E3D8DE-001A-43BC-8778-E8D6323B5EA5}" type="presOf" srcId="{3ECA4E91-8E11-4B2D-B4BD-7B72D58AB6EA}" destId="{C696F41D-4FD7-4BCF-94AE-3B87102930AF}" srcOrd="0" destOrd="0" presId="urn:microsoft.com/office/officeart/2005/8/layout/default"/>
    <dgm:cxn modelId="{1C144CF2-8889-4081-8512-7901E042A42F}" srcId="{5C4E11FC-35A8-4821-B90C-D91C091CA8DA}" destId="{3ECA4E91-8E11-4B2D-B4BD-7B72D58AB6EA}" srcOrd="1" destOrd="0" parTransId="{BD1ECE12-03F0-4994-9818-F972E55978F7}" sibTransId="{CA95009D-9DF6-44D3-9494-674D352D4C57}"/>
    <dgm:cxn modelId="{E13B11FD-FFA1-4015-89EC-56162E37B018}" srcId="{5C4E11FC-35A8-4821-B90C-D91C091CA8DA}" destId="{FF728C33-D6E7-4D73-99DD-D99B0CA6010B}" srcOrd="3" destOrd="0" parTransId="{55653698-0841-41B4-B045-3ABF6D366A8F}" sibTransId="{92A168EA-566B-413E-A988-2B884CBECA1E}"/>
    <dgm:cxn modelId="{587C490C-A481-423B-8E95-980C7EDE77DD}" type="presParOf" srcId="{E3FCBF05-4214-44DB-B670-0B0F68F0766E}" destId="{1B5BE436-A73C-4D11-A4E7-1F2D41AEED9B}" srcOrd="0" destOrd="0" presId="urn:microsoft.com/office/officeart/2005/8/layout/default"/>
    <dgm:cxn modelId="{1915781F-E5C8-42BA-B7CA-B931997E4F32}" type="presParOf" srcId="{E3FCBF05-4214-44DB-B670-0B0F68F0766E}" destId="{14FA3BCD-C6EC-4164-B0CE-5723DB2A5887}" srcOrd="1" destOrd="0" presId="urn:microsoft.com/office/officeart/2005/8/layout/default"/>
    <dgm:cxn modelId="{D070FB66-5CAD-4C73-AAE8-F332DC1B7900}" type="presParOf" srcId="{E3FCBF05-4214-44DB-B670-0B0F68F0766E}" destId="{C696F41D-4FD7-4BCF-94AE-3B87102930AF}" srcOrd="2" destOrd="0" presId="urn:microsoft.com/office/officeart/2005/8/layout/default"/>
    <dgm:cxn modelId="{35FD7CD3-02FC-4589-B2B2-077C21317BE4}" type="presParOf" srcId="{E3FCBF05-4214-44DB-B670-0B0F68F0766E}" destId="{F1AED255-80B2-4DB4-8285-786EAA61DAAD}" srcOrd="3" destOrd="0" presId="urn:microsoft.com/office/officeart/2005/8/layout/default"/>
    <dgm:cxn modelId="{D56FE1F9-74C0-46CB-A7A7-CF6D6A625759}" type="presParOf" srcId="{E3FCBF05-4214-44DB-B670-0B0F68F0766E}" destId="{918D78A6-0D53-432F-A0F1-FC4ED0CC6269}" srcOrd="4" destOrd="0" presId="urn:microsoft.com/office/officeart/2005/8/layout/default"/>
    <dgm:cxn modelId="{742829B2-1FD1-4E30-9799-771AE4F4042F}" type="presParOf" srcId="{E3FCBF05-4214-44DB-B670-0B0F68F0766E}" destId="{188B4B52-AD39-4E28-BD3C-E99F2E5B5612}" srcOrd="5" destOrd="0" presId="urn:microsoft.com/office/officeart/2005/8/layout/default"/>
    <dgm:cxn modelId="{DEC0CD62-DB27-43EC-BE7E-1BE801AC76C8}" type="presParOf" srcId="{E3FCBF05-4214-44DB-B670-0B0F68F0766E}" destId="{3FD46EBD-1FE3-4D52-98FC-A4B4E7A1ACF6}" srcOrd="6" destOrd="0" presId="urn:microsoft.com/office/officeart/2005/8/layout/default"/>
    <dgm:cxn modelId="{4ACD67EC-6DA3-4238-B75C-62C299278EA6}" type="presParOf" srcId="{E3FCBF05-4214-44DB-B670-0B0F68F0766E}" destId="{63960DAB-00FA-4395-82B8-67771935E51A}" srcOrd="7" destOrd="0" presId="urn:microsoft.com/office/officeart/2005/8/layout/default"/>
    <dgm:cxn modelId="{C4458BE1-B844-48C3-9891-99F73481700E}" type="presParOf" srcId="{E3FCBF05-4214-44DB-B670-0B0F68F0766E}" destId="{F81B616D-D6A3-411B-82D9-726E491A9C7D}" srcOrd="8" destOrd="0" presId="urn:microsoft.com/office/officeart/2005/8/layout/default"/>
    <dgm:cxn modelId="{2252F50F-A4B8-4C84-B832-0B7CE830CEE4}" type="presParOf" srcId="{E3FCBF05-4214-44DB-B670-0B0F68F0766E}" destId="{FCC7A081-08BA-4453-B921-23E3CA65C601}" srcOrd="9" destOrd="0" presId="urn:microsoft.com/office/officeart/2005/8/layout/default"/>
    <dgm:cxn modelId="{EBEFC89E-788E-4873-BF37-F873D2DE1132}" type="presParOf" srcId="{E3FCBF05-4214-44DB-B670-0B0F68F0766E}" destId="{10507E57-E9DA-4730-ABA1-B8CBF019C56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48F618-866C-4605-BA74-906527D8C31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46B0E82-4302-4C6B-86AC-F41F2A881587}">
      <dgm:prSet/>
      <dgm:spPr/>
      <dgm:t>
        <a:bodyPr/>
        <a:lstStyle/>
        <a:p>
          <a:r>
            <a:rPr lang="en-IN" dirty="0"/>
            <a:t>I created a caption generation software.</a:t>
          </a:r>
          <a:endParaRPr lang="en-US" dirty="0"/>
        </a:p>
      </dgm:t>
    </dgm:pt>
    <dgm:pt modelId="{C67F280C-6944-4BE3-B329-4F252F5AF122}" type="parTrans" cxnId="{22911D3E-913D-4596-A33A-1DC9185BB636}">
      <dgm:prSet/>
      <dgm:spPr/>
      <dgm:t>
        <a:bodyPr/>
        <a:lstStyle/>
        <a:p>
          <a:endParaRPr lang="en-US"/>
        </a:p>
      </dgm:t>
    </dgm:pt>
    <dgm:pt modelId="{E069B364-4855-4D6E-80CC-393F2ECEBC01}" type="sibTrans" cxnId="{22911D3E-913D-4596-A33A-1DC9185BB636}">
      <dgm:prSet/>
      <dgm:spPr/>
      <dgm:t>
        <a:bodyPr/>
        <a:lstStyle/>
        <a:p>
          <a:endParaRPr lang="en-US"/>
        </a:p>
      </dgm:t>
    </dgm:pt>
    <dgm:pt modelId="{ADC02B64-26AC-4E9B-8D25-B582B9CD4B3E}">
      <dgm:prSet/>
      <dgm:spPr/>
      <dgm:t>
        <a:bodyPr/>
        <a:lstStyle/>
        <a:p>
          <a:r>
            <a:rPr lang="en-IN"/>
            <a:t>It generates captions based on the emotions visible in the image.</a:t>
          </a:r>
          <a:endParaRPr lang="en-US"/>
        </a:p>
      </dgm:t>
    </dgm:pt>
    <dgm:pt modelId="{B04D643B-DD50-4E0F-A4E4-4C3AF343119E}" type="parTrans" cxnId="{490D0F30-BF07-41DF-9840-7C2A7FD4D7B4}">
      <dgm:prSet/>
      <dgm:spPr/>
      <dgm:t>
        <a:bodyPr/>
        <a:lstStyle/>
        <a:p>
          <a:endParaRPr lang="en-US"/>
        </a:p>
      </dgm:t>
    </dgm:pt>
    <dgm:pt modelId="{ED542971-D133-44AB-AA42-159A69CCEF2A}" type="sibTrans" cxnId="{490D0F30-BF07-41DF-9840-7C2A7FD4D7B4}">
      <dgm:prSet/>
      <dgm:spPr/>
      <dgm:t>
        <a:bodyPr/>
        <a:lstStyle/>
        <a:p>
          <a:endParaRPr lang="en-US"/>
        </a:p>
      </dgm:t>
    </dgm:pt>
    <dgm:pt modelId="{5CC8C136-6B78-4AE3-96BB-C9130ED30BBF}">
      <dgm:prSet/>
      <dgm:spPr/>
      <dgm:t>
        <a:bodyPr/>
        <a:lstStyle/>
        <a:p>
          <a:r>
            <a:rPr lang="en-IN" dirty="0"/>
            <a:t>The project is available as a web and android application.</a:t>
          </a:r>
          <a:endParaRPr lang="en-US" dirty="0"/>
        </a:p>
      </dgm:t>
    </dgm:pt>
    <dgm:pt modelId="{7A658831-6A3E-4E91-B78C-77E2020854DF}" type="parTrans" cxnId="{01A988F1-672F-449E-9331-2DFE2646E493}">
      <dgm:prSet/>
      <dgm:spPr/>
      <dgm:t>
        <a:bodyPr/>
        <a:lstStyle/>
        <a:p>
          <a:endParaRPr lang="en-US"/>
        </a:p>
      </dgm:t>
    </dgm:pt>
    <dgm:pt modelId="{D07CD9CE-D25B-4206-8204-401EBFEEDE21}" type="sibTrans" cxnId="{01A988F1-672F-449E-9331-2DFE2646E493}">
      <dgm:prSet/>
      <dgm:spPr/>
      <dgm:t>
        <a:bodyPr/>
        <a:lstStyle/>
        <a:p>
          <a:endParaRPr lang="en-US"/>
        </a:p>
      </dgm:t>
    </dgm:pt>
    <dgm:pt modelId="{2C148426-6360-4B1B-9E62-011C0492F90A}">
      <dgm:prSet/>
      <dgm:spPr/>
      <dgm:t>
        <a:bodyPr/>
        <a:lstStyle/>
        <a:p>
          <a:r>
            <a:rPr lang="en-IN" dirty="0"/>
            <a:t>The project has been deployed on Heroku and can be seen at </a:t>
          </a:r>
          <a:r>
            <a:rPr lang="en-IN"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https://cap-gen.herokuapp.com</a:t>
          </a:r>
          <a:endParaRPr lang="en-US" dirty="0">
            <a:solidFill>
              <a:schemeClr val="bg1"/>
            </a:solidFill>
          </a:endParaRPr>
        </a:p>
      </dgm:t>
    </dgm:pt>
    <dgm:pt modelId="{6C21D232-0718-48F1-8807-44B541FB4FB0}" type="parTrans" cxnId="{B86FD332-C696-45FA-862B-EC7D6E19FB79}">
      <dgm:prSet/>
      <dgm:spPr/>
      <dgm:t>
        <a:bodyPr/>
        <a:lstStyle/>
        <a:p>
          <a:endParaRPr lang="en-US"/>
        </a:p>
      </dgm:t>
    </dgm:pt>
    <dgm:pt modelId="{CCACB688-17CC-421F-B988-66D0C8DD6D62}" type="sibTrans" cxnId="{B86FD332-C696-45FA-862B-EC7D6E19FB79}">
      <dgm:prSet/>
      <dgm:spPr/>
      <dgm:t>
        <a:bodyPr/>
        <a:lstStyle/>
        <a:p>
          <a:endParaRPr lang="en-US"/>
        </a:p>
      </dgm:t>
    </dgm:pt>
    <dgm:pt modelId="{68B891A3-9909-4FFE-B369-DF6225A44977}" type="pres">
      <dgm:prSet presAssocID="{4448F618-866C-4605-BA74-906527D8C314}" presName="linear" presStyleCnt="0">
        <dgm:presLayoutVars>
          <dgm:animLvl val="lvl"/>
          <dgm:resizeHandles val="exact"/>
        </dgm:presLayoutVars>
      </dgm:prSet>
      <dgm:spPr/>
    </dgm:pt>
    <dgm:pt modelId="{69417CFC-FECA-4A68-9820-83AE1211145E}" type="pres">
      <dgm:prSet presAssocID="{E46B0E82-4302-4C6B-86AC-F41F2A881587}" presName="parentText" presStyleLbl="node1" presStyleIdx="0" presStyleCnt="4">
        <dgm:presLayoutVars>
          <dgm:chMax val="0"/>
          <dgm:bulletEnabled val="1"/>
        </dgm:presLayoutVars>
      </dgm:prSet>
      <dgm:spPr/>
    </dgm:pt>
    <dgm:pt modelId="{DA02C494-9171-4747-A633-B32924589A6D}" type="pres">
      <dgm:prSet presAssocID="{E069B364-4855-4D6E-80CC-393F2ECEBC01}" presName="spacer" presStyleCnt="0"/>
      <dgm:spPr/>
    </dgm:pt>
    <dgm:pt modelId="{CA84398C-6165-48FC-B1C3-8F4E0A80E6E6}" type="pres">
      <dgm:prSet presAssocID="{ADC02B64-26AC-4E9B-8D25-B582B9CD4B3E}" presName="parentText" presStyleLbl="node1" presStyleIdx="1" presStyleCnt="4">
        <dgm:presLayoutVars>
          <dgm:chMax val="0"/>
          <dgm:bulletEnabled val="1"/>
        </dgm:presLayoutVars>
      </dgm:prSet>
      <dgm:spPr/>
    </dgm:pt>
    <dgm:pt modelId="{49901741-5320-473D-9735-53B6B2BDC190}" type="pres">
      <dgm:prSet presAssocID="{ED542971-D133-44AB-AA42-159A69CCEF2A}" presName="spacer" presStyleCnt="0"/>
      <dgm:spPr/>
    </dgm:pt>
    <dgm:pt modelId="{224CA0E6-907A-43FA-84EE-D5F5577E0099}" type="pres">
      <dgm:prSet presAssocID="{5CC8C136-6B78-4AE3-96BB-C9130ED30BBF}" presName="parentText" presStyleLbl="node1" presStyleIdx="2" presStyleCnt="4">
        <dgm:presLayoutVars>
          <dgm:chMax val="0"/>
          <dgm:bulletEnabled val="1"/>
        </dgm:presLayoutVars>
      </dgm:prSet>
      <dgm:spPr/>
    </dgm:pt>
    <dgm:pt modelId="{58B99AE9-70FA-4C97-9627-07FACEEB3ACE}" type="pres">
      <dgm:prSet presAssocID="{D07CD9CE-D25B-4206-8204-401EBFEEDE21}" presName="spacer" presStyleCnt="0"/>
      <dgm:spPr/>
    </dgm:pt>
    <dgm:pt modelId="{CED9EDAF-3C94-436E-9EC9-44B86D306E07}" type="pres">
      <dgm:prSet presAssocID="{2C148426-6360-4B1B-9E62-011C0492F90A}" presName="parentText" presStyleLbl="node1" presStyleIdx="3" presStyleCnt="4">
        <dgm:presLayoutVars>
          <dgm:chMax val="0"/>
          <dgm:bulletEnabled val="1"/>
        </dgm:presLayoutVars>
      </dgm:prSet>
      <dgm:spPr/>
    </dgm:pt>
  </dgm:ptLst>
  <dgm:cxnLst>
    <dgm:cxn modelId="{0EBF450E-5A13-4928-8365-17F8DA685D5E}" type="presOf" srcId="{2C148426-6360-4B1B-9E62-011C0492F90A}" destId="{CED9EDAF-3C94-436E-9EC9-44B86D306E07}" srcOrd="0" destOrd="0" presId="urn:microsoft.com/office/officeart/2005/8/layout/vList2"/>
    <dgm:cxn modelId="{490D0F30-BF07-41DF-9840-7C2A7FD4D7B4}" srcId="{4448F618-866C-4605-BA74-906527D8C314}" destId="{ADC02B64-26AC-4E9B-8D25-B582B9CD4B3E}" srcOrd="1" destOrd="0" parTransId="{B04D643B-DD50-4E0F-A4E4-4C3AF343119E}" sibTransId="{ED542971-D133-44AB-AA42-159A69CCEF2A}"/>
    <dgm:cxn modelId="{B86FD332-C696-45FA-862B-EC7D6E19FB79}" srcId="{4448F618-866C-4605-BA74-906527D8C314}" destId="{2C148426-6360-4B1B-9E62-011C0492F90A}" srcOrd="3" destOrd="0" parTransId="{6C21D232-0718-48F1-8807-44B541FB4FB0}" sibTransId="{CCACB688-17CC-421F-B988-66D0C8DD6D62}"/>
    <dgm:cxn modelId="{22911D3E-913D-4596-A33A-1DC9185BB636}" srcId="{4448F618-866C-4605-BA74-906527D8C314}" destId="{E46B0E82-4302-4C6B-86AC-F41F2A881587}" srcOrd="0" destOrd="0" parTransId="{C67F280C-6944-4BE3-B329-4F252F5AF122}" sibTransId="{E069B364-4855-4D6E-80CC-393F2ECEBC01}"/>
    <dgm:cxn modelId="{760E2640-E22F-4F01-8FE2-AFDB4C2A9586}" type="presOf" srcId="{ADC02B64-26AC-4E9B-8D25-B582B9CD4B3E}" destId="{CA84398C-6165-48FC-B1C3-8F4E0A80E6E6}" srcOrd="0" destOrd="0" presId="urn:microsoft.com/office/officeart/2005/8/layout/vList2"/>
    <dgm:cxn modelId="{E7E2DA44-C589-42D4-B0B3-44A06619DBD6}" type="presOf" srcId="{4448F618-866C-4605-BA74-906527D8C314}" destId="{68B891A3-9909-4FFE-B369-DF6225A44977}" srcOrd="0" destOrd="0" presId="urn:microsoft.com/office/officeart/2005/8/layout/vList2"/>
    <dgm:cxn modelId="{E2C80759-291C-4298-93FF-1DF81752C1F9}" type="presOf" srcId="{E46B0E82-4302-4C6B-86AC-F41F2A881587}" destId="{69417CFC-FECA-4A68-9820-83AE1211145E}" srcOrd="0" destOrd="0" presId="urn:microsoft.com/office/officeart/2005/8/layout/vList2"/>
    <dgm:cxn modelId="{D601A959-55E2-4A33-BF34-C09BC80EBB41}" type="presOf" srcId="{5CC8C136-6B78-4AE3-96BB-C9130ED30BBF}" destId="{224CA0E6-907A-43FA-84EE-D5F5577E0099}" srcOrd="0" destOrd="0" presId="urn:microsoft.com/office/officeart/2005/8/layout/vList2"/>
    <dgm:cxn modelId="{01A988F1-672F-449E-9331-2DFE2646E493}" srcId="{4448F618-866C-4605-BA74-906527D8C314}" destId="{5CC8C136-6B78-4AE3-96BB-C9130ED30BBF}" srcOrd="2" destOrd="0" parTransId="{7A658831-6A3E-4E91-B78C-77E2020854DF}" sibTransId="{D07CD9CE-D25B-4206-8204-401EBFEEDE21}"/>
    <dgm:cxn modelId="{EE555486-08ED-49C5-A8D2-765AECC4C242}" type="presParOf" srcId="{68B891A3-9909-4FFE-B369-DF6225A44977}" destId="{69417CFC-FECA-4A68-9820-83AE1211145E}" srcOrd="0" destOrd="0" presId="urn:microsoft.com/office/officeart/2005/8/layout/vList2"/>
    <dgm:cxn modelId="{EF434E58-AC31-47FD-90FB-807E55DA8F06}" type="presParOf" srcId="{68B891A3-9909-4FFE-B369-DF6225A44977}" destId="{DA02C494-9171-4747-A633-B32924589A6D}" srcOrd="1" destOrd="0" presId="urn:microsoft.com/office/officeart/2005/8/layout/vList2"/>
    <dgm:cxn modelId="{6BF92364-0CFF-4231-8E80-8DF98860430A}" type="presParOf" srcId="{68B891A3-9909-4FFE-B369-DF6225A44977}" destId="{CA84398C-6165-48FC-B1C3-8F4E0A80E6E6}" srcOrd="2" destOrd="0" presId="urn:microsoft.com/office/officeart/2005/8/layout/vList2"/>
    <dgm:cxn modelId="{2DB88B29-9D2C-4074-924F-FE24D0F89B76}" type="presParOf" srcId="{68B891A3-9909-4FFE-B369-DF6225A44977}" destId="{49901741-5320-473D-9735-53B6B2BDC190}" srcOrd="3" destOrd="0" presId="urn:microsoft.com/office/officeart/2005/8/layout/vList2"/>
    <dgm:cxn modelId="{BF410E9F-632D-41E9-8935-585BA76A1C0C}" type="presParOf" srcId="{68B891A3-9909-4FFE-B369-DF6225A44977}" destId="{224CA0E6-907A-43FA-84EE-D5F5577E0099}" srcOrd="4" destOrd="0" presId="urn:microsoft.com/office/officeart/2005/8/layout/vList2"/>
    <dgm:cxn modelId="{0F8CB194-B34D-4F63-8C57-0DDC9A45069D}" type="presParOf" srcId="{68B891A3-9909-4FFE-B369-DF6225A44977}" destId="{58B99AE9-70FA-4C97-9627-07FACEEB3ACE}" srcOrd="5" destOrd="0" presId="urn:microsoft.com/office/officeart/2005/8/layout/vList2"/>
    <dgm:cxn modelId="{D175F2C5-6965-438D-9C6A-E0ADDAEE050E}" type="presParOf" srcId="{68B891A3-9909-4FFE-B369-DF6225A44977}" destId="{CED9EDAF-3C94-436E-9EC9-44B86D306E0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7CE81-8A2B-4557-B75F-D6405097E2A0}">
      <dsp:nvSpPr>
        <dsp:cNvPr id="0" name=""/>
        <dsp:cNvSpPr/>
      </dsp:nvSpPr>
      <dsp:spPr>
        <a:xfrm>
          <a:off x="488461" y="40157"/>
          <a:ext cx="1262803" cy="126280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D780B-F785-42E9-BE3C-DE3FDA6D37E7}">
      <dsp:nvSpPr>
        <dsp:cNvPr id="0" name=""/>
        <dsp:cNvSpPr/>
      </dsp:nvSpPr>
      <dsp:spPr>
        <a:xfrm>
          <a:off x="753650" y="305346"/>
          <a:ext cx="732426" cy="7324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8C7782-E1B5-428A-994B-5606758C45D1}">
      <dsp:nvSpPr>
        <dsp:cNvPr id="0" name=""/>
        <dsp:cNvSpPr/>
      </dsp:nvSpPr>
      <dsp:spPr>
        <a:xfrm>
          <a:off x="2021866" y="40157"/>
          <a:ext cx="2976608" cy="1262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Avid social media users must go through the hassle of finding a perfect caption for their image every time they post anything. </a:t>
          </a:r>
        </a:p>
      </dsp:txBody>
      <dsp:txXfrm>
        <a:off x="2021866" y="40157"/>
        <a:ext cx="2976608" cy="1262803"/>
      </dsp:txXfrm>
    </dsp:sp>
    <dsp:sp modelId="{CF68D2BD-FEE2-454B-BE15-1E9D45140789}">
      <dsp:nvSpPr>
        <dsp:cNvPr id="0" name=""/>
        <dsp:cNvSpPr/>
      </dsp:nvSpPr>
      <dsp:spPr>
        <a:xfrm>
          <a:off x="5517125" y="40157"/>
          <a:ext cx="1262803" cy="126280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052CCD-11F6-42D2-A11E-143F020276C9}">
      <dsp:nvSpPr>
        <dsp:cNvPr id="0" name=""/>
        <dsp:cNvSpPr/>
      </dsp:nvSpPr>
      <dsp:spPr>
        <a:xfrm>
          <a:off x="5782314" y="305346"/>
          <a:ext cx="732426" cy="7324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690385-59B1-4834-B6FD-DA8E4AF4E7D1}">
      <dsp:nvSpPr>
        <dsp:cNvPr id="0" name=""/>
        <dsp:cNvSpPr/>
      </dsp:nvSpPr>
      <dsp:spPr>
        <a:xfrm>
          <a:off x="7050529" y="40157"/>
          <a:ext cx="2976608" cy="1262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They go through blogs, search multiple things on google just to find a perfect caption for their image. </a:t>
          </a:r>
        </a:p>
      </dsp:txBody>
      <dsp:txXfrm>
        <a:off x="7050529" y="40157"/>
        <a:ext cx="2976608" cy="1262803"/>
      </dsp:txXfrm>
    </dsp:sp>
    <dsp:sp modelId="{91E7C11A-DDD6-4CDE-B5D6-792331C51CE1}">
      <dsp:nvSpPr>
        <dsp:cNvPr id="0" name=""/>
        <dsp:cNvSpPr/>
      </dsp:nvSpPr>
      <dsp:spPr>
        <a:xfrm>
          <a:off x="488461" y="1836704"/>
          <a:ext cx="1262803" cy="126280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CFAFA-AB71-4651-B237-708FFB7A3288}">
      <dsp:nvSpPr>
        <dsp:cNvPr id="0" name=""/>
        <dsp:cNvSpPr/>
      </dsp:nvSpPr>
      <dsp:spPr>
        <a:xfrm>
          <a:off x="753650" y="2101892"/>
          <a:ext cx="732426" cy="7324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BAEBC4-9B0F-4016-B58A-6C37B01B9C05}">
      <dsp:nvSpPr>
        <dsp:cNvPr id="0" name=""/>
        <dsp:cNvSpPr/>
      </dsp:nvSpPr>
      <dsp:spPr>
        <a:xfrm>
          <a:off x="2021866" y="1836704"/>
          <a:ext cx="2976608" cy="1262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what if there is a tool which can suggest a user some captions based on the emotion in their image?</a:t>
          </a:r>
        </a:p>
      </dsp:txBody>
      <dsp:txXfrm>
        <a:off x="2021866" y="1836704"/>
        <a:ext cx="2976608" cy="1262803"/>
      </dsp:txXfrm>
    </dsp:sp>
    <dsp:sp modelId="{7C4E4719-EFEB-48AE-B2AC-1B19982E6869}">
      <dsp:nvSpPr>
        <dsp:cNvPr id="0" name=""/>
        <dsp:cNvSpPr/>
      </dsp:nvSpPr>
      <dsp:spPr>
        <a:xfrm>
          <a:off x="5517125" y="1836704"/>
          <a:ext cx="1262803" cy="126280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28BB2-8DA9-424A-83D5-4332EC79171E}">
      <dsp:nvSpPr>
        <dsp:cNvPr id="0" name=""/>
        <dsp:cNvSpPr/>
      </dsp:nvSpPr>
      <dsp:spPr>
        <a:xfrm>
          <a:off x="5782314" y="2101892"/>
          <a:ext cx="732426" cy="7324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CBE90-17C8-4E64-8A42-8CC90A82C845}">
      <dsp:nvSpPr>
        <dsp:cNvPr id="0" name=""/>
        <dsp:cNvSpPr/>
      </dsp:nvSpPr>
      <dsp:spPr>
        <a:xfrm>
          <a:off x="7050529" y="1836704"/>
          <a:ext cx="2976608" cy="1262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This would, to an extent, reduce the hassle of brainstorming and finding a good caption. </a:t>
          </a:r>
        </a:p>
      </dsp:txBody>
      <dsp:txXfrm>
        <a:off x="7050529" y="1836704"/>
        <a:ext cx="2976608" cy="1262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BE436-A73C-4D11-A4E7-1F2D41AEED9B}">
      <dsp:nvSpPr>
        <dsp:cNvPr id="0" name=""/>
        <dsp:cNvSpPr/>
      </dsp:nvSpPr>
      <dsp:spPr>
        <a:xfrm>
          <a:off x="343312" y="1376"/>
          <a:ext cx="2102726" cy="12616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project is available on 2 interfaces – a </a:t>
          </a:r>
          <a:r>
            <a:rPr lang="en-US" sz="1600" b="1" kern="1200" dirty="0"/>
            <a:t>web application and an android app.</a:t>
          </a:r>
          <a:endParaRPr lang="en-US" sz="1600" kern="1200" dirty="0"/>
        </a:p>
      </dsp:txBody>
      <dsp:txXfrm>
        <a:off x="343312" y="1376"/>
        <a:ext cx="2102726" cy="1261636"/>
      </dsp:txXfrm>
    </dsp:sp>
    <dsp:sp modelId="{C696F41D-4FD7-4BCF-94AE-3B87102930AF}">
      <dsp:nvSpPr>
        <dsp:cNvPr id="0" name=""/>
        <dsp:cNvSpPr/>
      </dsp:nvSpPr>
      <dsp:spPr>
        <a:xfrm>
          <a:off x="2656311" y="1376"/>
          <a:ext cx="2102726" cy="12616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Our application has </a:t>
          </a:r>
          <a:r>
            <a:rPr lang="en-US" sz="1600" b="1" kern="1200" dirty="0"/>
            <a:t>straight forward U.I. implementations and concepts.</a:t>
          </a:r>
          <a:endParaRPr lang="en-US" sz="1600" kern="1200" dirty="0"/>
        </a:p>
      </dsp:txBody>
      <dsp:txXfrm>
        <a:off x="2656311" y="1376"/>
        <a:ext cx="2102726" cy="1261636"/>
      </dsp:txXfrm>
    </dsp:sp>
    <dsp:sp modelId="{918D78A6-0D53-432F-A0F1-FC4ED0CC6269}">
      <dsp:nvSpPr>
        <dsp:cNvPr id="0" name=""/>
        <dsp:cNvSpPr/>
      </dsp:nvSpPr>
      <dsp:spPr>
        <a:xfrm>
          <a:off x="343312" y="1473284"/>
          <a:ext cx="2102726" cy="12616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All the user needs to do is upload the photo of his/her choice that using the upload button.</a:t>
          </a:r>
        </a:p>
      </dsp:txBody>
      <dsp:txXfrm>
        <a:off x="343312" y="1473284"/>
        <a:ext cx="2102726" cy="1261636"/>
      </dsp:txXfrm>
    </dsp:sp>
    <dsp:sp modelId="{3FD46EBD-1FE3-4D52-98FC-A4B4E7A1ACF6}">
      <dsp:nvSpPr>
        <dsp:cNvPr id="0" name=""/>
        <dsp:cNvSpPr/>
      </dsp:nvSpPr>
      <dsp:spPr>
        <a:xfrm>
          <a:off x="2656311" y="1473284"/>
          <a:ext cx="2102726" cy="12616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After that, </a:t>
          </a:r>
          <a:r>
            <a:rPr lang="en-US" sz="1600" b="1" kern="1200" dirty="0"/>
            <a:t>the photo will be analyzed, and captions will be displayed</a:t>
          </a:r>
          <a:r>
            <a:rPr lang="en-US" sz="1600" kern="1200" dirty="0"/>
            <a:t>.</a:t>
          </a:r>
        </a:p>
      </dsp:txBody>
      <dsp:txXfrm>
        <a:off x="2656311" y="1473284"/>
        <a:ext cx="2102726" cy="1261636"/>
      </dsp:txXfrm>
    </dsp:sp>
    <dsp:sp modelId="{F81B616D-D6A3-411B-82D9-726E491A9C7D}">
      <dsp:nvSpPr>
        <dsp:cNvPr id="0" name=""/>
        <dsp:cNvSpPr/>
      </dsp:nvSpPr>
      <dsp:spPr>
        <a:xfrm>
          <a:off x="343312" y="2945193"/>
          <a:ext cx="2102726" cy="12616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web application has been developed using Flask.</a:t>
          </a:r>
        </a:p>
      </dsp:txBody>
      <dsp:txXfrm>
        <a:off x="343312" y="2945193"/>
        <a:ext cx="2102726" cy="1261636"/>
      </dsp:txXfrm>
    </dsp:sp>
    <dsp:sp modelId="{10507E57-E9DA-4730-ABA1-B8CBF019C56E}">
      <dsp:nvSpPr>
        <dsp:cNvPr id="0" name=""/>
        <dsp:cNvSpPr/>
      </dsp:nvSpPr>
      <dsp:spPr>
        <a:xfrm>
          <a:off x="2656311" y="2945193"/>
          <a:ext cx="2102726" cy="12616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mobile application has been developed using Flutter.</a:t>
          </a:r>
        </a:p>
      </dsp:txBody>
      <dsp:txXfrm>
        <a:off x="2656311" y="2945193"/>
        <a:ext cx="2102726" cy="12616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17CFC-FECA-4A68-9820-83AE1211145E}">
      <dsp:nvSpPr>
        <dsp:cNvPr id="0" name=""/>
        <dsp:cNvSpPr/>
      </dsp:nvSpPr>
      <dsp:spPr>
        <a:xfrm>
          <a:off x="0" y="602802"/>
          <a:ext cx="7240043" cy="11123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I created a caption generation software.</a:t>
          </a:r>
          <a:endParaRPr lang="en-US" sz="2800" kern="1200" dirty="0"/>
        </a:p>
      </dsp:txBody>
      <dsp:txXfrm>
        <a:off x="54298" y="657100"/>
        <a:ext cx="7131447" cy="1003708"/>
      </dsp:txXfrm>
    </dsp:sp>
    <dsp:sp modelId="{CA84398C-6165-48FC-B1C3-8F4E0A80E6E6}">
      <dsp:nvSpPr>
        <dsp:cNvPr id="0" name=""/>
        <dsp:cNvSpPr/>
      </dsp:nvSpPr>
      <dsp:spPr>
        <a:xfrm>
          <a:off x="0" y="1795747"/>
          <a:ext cx="7240043" cy="111230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It generates captions based on the emotions visible in the image.</a:t>
          </a:r>
          <a:endParaRPr lang="en-US" sz="2800" kern="1200"/>
        </a:p>
      </dsp:txBody>
      <dsp:txXfrm>
        <a:off x="54298" y="1850045"/>
        <a:ext cx="7131447" cy="1003708"/>
      </dsp:txXfrm>
    </dsp:sp>
    <dsp:sp modelId="{224CA0E6-907A-43FA-84EE-D5F5577E0099}">
      <dsp:nvSpPr>
        <dsp:cNvPr id="0" name=""/>
        <dsp:cNvSpPr/>
      </dsp:nvSpPr>
      <dsp:spPr>
        <a:xfrm>
          <a:off x="0" y="2988691"/>
          <a:ext cx="7240043" cy="111230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The project is available as a web and android application.</a:t>
          </a:r>
          <a:endParaRPr lang="en-US" sz="2800" kern="1200" dirty="0"/>
        </a:p>
      </dsp:txBody>
      <dsp:txXfrm>
        <a:off x="54298" y="3042989"/>
        <a:ext cx="7131447" cy="1003708"/>
      </dsp:txXfrm>
    </dsp:sp>
    <dsp:sp modelId="{CED9EDAF-3C94-436E-9EC9-44B86D306E07}">
      <dsp:nvSpPr>
        <dsp:cNvPr id="0" name=""/>
        <dsp:cNvSpPr/>
      </dsp:nvSpPr>
      <dsp:spPr>
        <a:xfrm>
          <a:off x="0" y="4181635"/>
          <a:ext cx="7240043" cy="11123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The project has been deployed on Heroku and can be seen at </a:t>
          </a:r>
          <a:r>
            <a:rPr lang="en-IN" sz="28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https://cap-gen.herokuapp.com</a:t>
          </a:r>
          <a:endParaRPr lang="en-US" sz="2800" kern="1200" dirty="0">
            <a:solidFill>
              <a:schemeClr val="bg1"/>
            </a:solidFill>
          </a:endParaRPr>
        </a:p>
      </dsp:txBody>
      <dsp:txXfrm>
        <a:off x="54298" y="4235933"/>
        <a:ext cx="7131447" cy="10037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BD121-AAFC-4C92-8EA5-2E2AC2163243}" type="datetimeFigureOut">
              <a:rPr lang="en-IN" smtClean="0"/>
              <a:t>03/12/21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98397-8F6F-45B4-8909-AFC6033E4D5E}" type="slidenum">
              <a:rPr lang="en-IN" smtClean="0"/>
              <a:t>‹#›</a:t>
            </a:fld>
            <a:endParaRPr lang="en-IN" dirty="0"/>
          </a:p>
        </p:txBody>
      </p:sp>
    </p:spTree>
    <p:extLst>
      <p:ext uri="{BB962C8B-B14F-4D97-AF65-F5344CB8AC3E}">
        <p14:creationId xmlns:p14="http://schemas.microsoft.com/office/powerpoint/2010/main" val="38236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0506-4240-4F71-9FC4-E0D4418ED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D8FA45-0D9A-4ED9-BB6C-835D18EFB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EAD6C2-AA4D-43D0-A609-722CB4960875}"/>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5" name="Footer Placeholder 4">
            <a:extLst>
              <a:ext uri="{FF2B5EF4-FFF2-40B4-BE49-F238E27FC236}">
                <a16:creationId xmlns:a16="http://schemas.microsoft.com/office/drawing/2014/main" id="{8D28CA0F-44A1-45A7-8AF2-B3F99CE20E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CA0137-3C87-4AAB-827F-424556D5728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42111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637D-CAEA-4B6F-90E2-12D1E8C9E9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0D5722-4DC6-484C-B1AA-F978CC1D41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3342D-859C-4EB5-89EB-2B26456B29BD}"/>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5" name="Footer Placeholder 4">
            <a:extLst>
              <a:ext uri="{FF2B5EF4-FFF2-40B4-BE49-F238E27FC236}">
                <a16:creationId xmlns:a16="http://schemas.microsoft.com/office/drawing/2014/main" id="{0B44C380-2D2B-49D1-8FD7-F2E25146B2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18135E-AEF2-404A-BC09-651AFADD8711}"/>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7261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EEF14-B50A-4507-89FA-F02BD3BAF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12525-F026-46A7-A7FE-C8BC7C0D69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72F82-DBC8-49C8-9ACB-057AC9B00BFE}"/>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5" name="Footer Placeholder 4">
            <a:extLst>
              <a:ext uri="{FF2B5EF4-FFF2-40B4-BE49-F238E27FC236}">
                <a16:creationId xmlns:a16="http://schemas.microsoft.com/office/drawing/2014/main" id="{76C60BF1-0824-4AF0-8822-5EAE5B691D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B8993E-0441-4949-A6D5-F40A2E14F6E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0781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7CDE-ED3C-4D36-B57D-D50BA61E53CA}"/>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1657D2E-5754-4C08-BFB6-7141ACA3DB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66273-6D74-4C7E-87AA-994A8BD5EA09}"/>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5" name="Footer Placeholder 4">
            <a:extLst>
              <a:ext uri="{FF2B5EF4-FFF2-40B4-BE49-F238E27FC236}">
                <a16:creationId xmlns:a16="http://schemas.microsoft.com/office/drawing/2014/main" id="{359AB096-667D-42B0-B63B-F920CC3D68A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FC7F5D-022F-4B98-968A-4E0F8D94EC48}"/>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4165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F14C-9892-4771-AC0F-83CD587AF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6B9DF8-B33A-4FBD-A6E9-AB3ABB8F0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934660-0F07-48D8-96EE-52F2E82088E1}"/>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5" name="Footer Placeholder 4">
            <a:extLst>
              <a:ext uri="{FF2B5EF4-FFF2-40B4-BE49-F238E27FC236}">
                <a16:creationId xmlns:a16="http://schemas.microsoft.com/office/drawing/2014/main" id="{B22B3162-04FB-47B0-A274-FC6309FBAE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7D84DB-C569-43D3-8F65-C1F24D6A6B9E}"/>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2677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4A9E-9511-42AE-BF06-CACE753437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DC96E2-A802-4805-A880-0DD37CFF78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CA715-597C-4301-8736-3171CE8366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4A7F48-A405-47B2-BB9C-5B8BAB4A106A}"/>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6" name="Footer Placeholder 5">
            <a:extLst>
              <a:ext uri="{FF2B5EF4-FFF2-40B4-BE49-F238E27FC236}">
                <a16:creationId xmlns:a16="http://schemas.microsoft.com/office/drawing/2014/main" id="{1951BFE5-205E-4A22-A1AD-50C378760B0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EC0F4A-2375-4721-B68E-6031B5B54E9F}"/>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14866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B285-5827-47D1-BA8A-6326F02326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3C6E4D-3E17-4EAD-BB9D-37B536A8A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D35045-1102-459F-A91A-2E671D0096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CED417-AF0F-4159-8F7D-4910680A8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CE747C-BFC1-424D-9AE8-D773073E6E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7729F4-3E90-4272-AE31-0E4D6E16B92A}"/>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8" name="Footer Placeholder 7">
            <a:extLst>
              <a:ext uri="{FF2B5EF4-FFF2-40B4-BE49-F238E27FC236}">
                <a16:creationId xmlns:a16="http://schemas.microsoft.com/office/drawing/2014/main" id="{AC35B40E-97B4-4EEC-93FA-BB3160DE769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E9F24C7-4CB3-441A-BAB9-AC0C3F7979B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777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F957-EFF8-4502-97EB-4733570E1E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6EBAAB-25D9-4A98-BCAD-C84F2601C672}"/>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4" name="Footer Placeholder 3">
            <a:extLst>
              <a:ext uri="{FF2B5EF4-FFF2-40B4-BE49-F238E27FC236}">
                <a16:creationId xmlns:a16="http://schemas.microsoft.com/office/drawing/2014/main" id="{4433269F-4F39-478E-A7E9-F1569D9CBEA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4508C5F-EF76-4012-8795-C7B3DEA04A87}"/>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2528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4080D-8F73-453C-A470-103ACA511F77}"/>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3" name="Footer Placeholder 2">
            <a:extLst>
              <a:ext uri="{FF2B5EF4-FFF2-40B4-BE49-F238E27FC236}">
                <a16:creationId xmlns:a16="http://schemas.microsoft.com/office/drawing/2014/main" id="{89777BB8-FE53-4033-BC12-EC4947E962B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D962D54-875F-41DC-A5E6-53312772EF1D}"/>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2893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3D9E-B7AA-46F5-A19A-E444BCC02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FA239E-5B8B-4AB5-BC71-DBAE4F36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649518-CC57-486C-B3A5-F7935E197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90DD69-4854-4F5F-93CD-9A2BDBBA04F2}"/>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6" name="Footer Placeholder 5">
            <a:extLst>
              <a:ext uri="{FF2B5EF4-FFF2-40B4-BE49-F238E27FC236}">
                <a16:creationId xmlns:a16="http://schemas.microsoft.com/office/drawing/2014/main" id="{FE3A1447-1EEC-47FD-BBDC-93B9D8BF595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049450-0AD6-4CB6-85DC-412F70B48C5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0159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59AC-4023-42D1-B471-D71BE4B2C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4F42F4-D7D9-4EE1-8B5D-DAAE95004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877E2A1-C8F1-4E17-A93F-E9397A8E9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392E40-3FA8-4D26-95A8-045CC4A5810D}"/>
              </a:ext>
            </a:extLst>
          </p:cNvPr>
          <p:cNvSpPr>
            <a:spLocks noGrp="1"/>
          </p:cNvSpPr>
          <p:nvPr>
            <p:ph type="dt" sz="half" idx="10"/>
          </p:nvPr>
        </p:nvSpPr>
        <p:spPr/>
        <p:txBody>
          <a:bodyPr/>
          <a:lstStyle/>
          <a:p>
            <a:fld id="{A5418D04-38B7-44AB-8A5C-78F4D13CA9CB}" type="datetimeFigureOut">
              <a:rPr lang="en-IN" smtClean="0"/>
              <a:t>03/12/21</a:t>
            </a:fld>
            <a:endParaRPr lang="en-IN" dirty="0"/>
          </a:p>
        </p:txBody>
      </p:sp>
      <p:sp>
        <p:nvSpPr>
          <p:cNvPr id="6" name="Footer Placeholder 5">
            <a:extLst>
              <a:ext uri="{FF2B5EF4-FFF2-40B4-BE49-F238E27FC236}">
                <a16:creationId xmlns:a16="http://schemas.microsoft.com/office/drawing/2014/main" id="{6DE112ED-4CFB-4D2D-A0B8-11BB3F473D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5699D7D-CE56-4FA3-B708-77C1A63C296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80482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1BB3E-E7EB-4978-BE77-1B8B50932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012AF75-E4F6-4B5A-9044-36F26E59A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7D72B-02B8-4B17-9908-A46D786E7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03/12/21</a:t>
            </a:fld>
            <a:endParaRPr lang="en-IN" dirty="0"/>
          </a:p>
        </p:txBody>
      </p:sp>
      <p:sp>
        <p:nvSpPr>
          <p:cNvPr id="5" name="Footer Placeholder 4">
            <a:extLst>
              <a:ext uri="{FF2B5EF4-FFF2-40B4-BE49-F238E27FC236}">
                <a16:creationId xmlns:a16="http://schemas.microsoft.com/office/drawing/2014/main" id="{4F20248C-6B04-4FAD-BBC7-9A06E3FB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C9B66EA-3673-419C-8C7D-0A75EBED7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83671B77-BE9D-439C-96EA-06BA171E3D57}"/>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3752014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710.0755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panavpratapsinghtyagi/captioned-28c68784da3a" TargetMode="External"/><Relationship Id="rId2" Type="http://schemas.openxmlformats.org/officeDocument/2006/relationships/hyperlink" Target="https://twitter.com/panav_tyagi/status/1466491000726056963?s=20" TargetMode="External"/><Relationship Id="rId1" Type="http://schemas.openxmlformats.org/officeDocument/2006/relationships/slideLayout" Target="../slideLayouts/slideLayout2.xml"/><Relationship Id="rId4" Type="http://schemas.openxmlformats.org/officeDocument/2006/relationships/hyperlink" Target="https://github.com/panavtyagi/cap.gi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A9FF2C-D6C6-4394-A2D4-48FB3049F8D8}"/>
              </a:ext>
            </a:extLst>
          </p:cNvPr>
          <p:cNvSpPr txBox="1">
            <a:spLocks/>
          </p:cNvSpPr>
          <p:nvPr/>
        </p:nvSpPr>
        <p:spPr>
          <a:xfrm>
            <a:off x="0" y="0"/>
            <a:ext cx="12192000" cy="1219200"/>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a:lstStyle>
          <a:p>
            <a:pPr algn="ctr"/>
            <a:r>
              <a:rPr lang="en-IN" sz="4000" dirty="0">
                <a:solidFill>
                  <a:schemeClr val="tx1"/>
                </a:solidFill>
                <a:latin typeface="+mn-lt"/>
              </a:rPr>
              <a:t>CAPGEN</a:t>
            </a:r>
          </a:p>
        </p:txBody>
      </p:sp>
      <p:sp>
        <p:nvSpPr>
          <p:cNvPr id="12" name="Rectangle 11">
            <a:extLst>
              <a:ext uri="{FF2B5EF4-FFF2-40B4-BE49-F238E27FC236}">
                <a16:creationId xmlns:a16="http://schemas.microsoft.com/office/drawing/2014/main" id="{041BFD26-EF64-40A4-AB77-BC31726115FD}"/>
              </a:ext>
            </a:extLst>
          </p:cNvPr>
          <p:cNvSpPr/>
          <p:nvPr/>
        </p:nvSpPr>
        <p:spPr>
          <a:xfrm>
            <a:off x="1325218" y="4444788"/>
            <a:ext cx="9917414" cy="1329595"/>
          </a:xfrm>
          <a:prstGeom prst="rect">
            <a:avLst/>
          </a:prstGeom>
        </p:spPr>
        <p:txBody>
          <a:bodyPr wrap="square">
            <a:spAutoFit/>
          </a:bodyPr>
          <a:lstStyle/>
          <a:p>
            <a:pPr algn="ctr">
              <a:lnSpc>
                <a:spcPct val="90000"/>
              </a:lnSpc>
            </a:pPr>
            <a:endParaRPr lang="en-US" b="1" dirty="0">
              <a:cs typeface="Times New Roman" pitchFamily="18" charset="0"/>
            </a:endParaRPr>
          </a:p>
          <a:p>
            <a:pPr marL="0" indent="0" algn="ctr">
              <a:buNone/>
            </a:pPr>
            <a:r>
              <a:rPr lang="en-IN" sz="2400" b="1" dirty="0">
                <a:solidFill>
                  <a:srgbClr val="002060"/>
                </a:solidFill>
              </a:rPr>
              <a:t>DEPARTMENT OF COMPUTER SCIENCE ENGINEERING</a:t>
            </a:r>
          </a:p>
          <a:p>
            <a:pPr marL="0" indent="0" algn="ctr">
              <a:buNone/>
            </a:pPr>
            <a:r>
              <a:rPr lang="en-IN" sz="2400" b="1" dirty="0">
                <a:solidFill>
                  <a:srgbClr val="002060"/>
                </a:solidFill>
              </a:rPr>
              <a:t>BENNETT UNIVERSITY, GREATER NOIDA, 201310, UTTAR PRADESH, INDIA</a:t>
            </a:r>
          </a:p>
          <a:p>
            <a:pPr algn="ctr">
              <a:lnSpc>
                <a:spcPct val="90000"/>
              </a:lnSpc>
            </a:pPr>
            <a:endParaRPr lang="en-US" dirty="0">
              <a:cs typeface="Times New Roman" pitchFamily="18" charset="0"/>
            </a:endParaRPr>
          </a:p>
        </p:txBody>
      </p:sp>
      <p:sp>
        <p:nvSpPr>
          <p:cNvPr id="15" name="Subtitle 2">
            <a:extLst>
              <a:ext uri="{FF2B5EF4-FFF2-40B4-BE49-F238E27FC236}">
                <a16:creationId xmlns:a16="http://schemas.microsoft.com/office/drawing/2014/main" id="{4E03BD6E-87DD-47D4-B555-BA346EC98D62}"/>
              </a:ext>
            </a:extLst>
          </p:cNvPr>
          <p:cNvSpPr txBox="1">
            <a:spLocks/>
          </p:cNvSpPr>
          <p:nvPr/>
        </p:nvSpPr>
        <p:spPr>
          <a:xfrm>
            <a:off x="4008163" y="1475714"/>
            <a:ext cx="3178450" cy="10960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000" b="1" dirty="0">
              <a:latin typeface="Lato" panose="020F0502020204030203" pitchFamily="34" charset="0"/>
            </a:endParaRPr>
          </a:p>
        </p:txBody>
      </p:sp>
      <p:sp>
        <p:nvSpPr>
          <p:cNvPr id="17" name="TextBox 16">
            <a:extLst>
              <a:ext uri="{FF2B5EF4-FFF2-40B4-BE49-F238E27FC236}">
                <a16:creationId xmlns:a16="http://schemas.microsoft.com/office/drawing/2014/main" id="{29AD8356-C220-40ED-82D6-1D7C20F3359C}"/>
              </a:ext>
            </a:extLst>
          </p:cNvPr>
          <p:cNvSpPr txBox="1"/>
          <p:nvPr/>
        </p:nvSpPr>
        <p:spPr>
          <a:xfrm>
            <a:off x="1426395" y="1736136"/>
            <a:ext cx="9339209" cy="1117229"/>
          </a:xfrm>
          <a:prstGeom prst="rect">
            <a:avLst/>
          </a:prstGeom>
          <a:noFill/>
        </p:spPr>
        <p:txBody>
          <a:bodyPr wrap="square">
            <a:spAutoFit/>
          </a:bodyPr>
          <a:lstStyle/>
          <a:p>
            <a:pPr algn="ctr">
              <a:lnSpc>
                <a:spcPct val="90000"/>
              </a:lnSpc>
              <a:tabLst>
                <a:tab pos="112713" algn="l"/>
              </a:tabLst>
            </a:pPr>
            <a:r>
              <a:rPr lang="en-US" b="1" dirty="0">
                <a:solidFill>
                  <a:srgbClr val="002060"/>
                </a:solidFill>
              </a:rPr>
              <a:t>Presented by</a:t>
            </a:r>
          </a:p>
          <a:p>
            <a:pPr algn="ctr">
              <a:lnSpc>
                <a:spcPct val="90000"/>
              </a:lnSpc>
              <a:tabLst>
                <a:tab pos="112713" algn="l"/>
              </a:tabLst>
            </a:pPr>
            <a:endParaRPr lang="en-US" b="1" dirty="0">
              <a:solidFill>
                <a:schemeClr val="bg2">
                  <a:lumMod val="10000"/>
                </a:schemeClr>
              </a:solidFill>
            </a:endParaRPr>
          </a:p>
          <a:p>
            <a:pPr algn="ctr">
              <a:lnSpc>
                <a:spcPct val="90000"/>
              </a:lnSpc>
              <a:tabLst>
                <a:tab pos="112713" algn="l"/>
              </a:tabLst>
            </a:pPr>
            <a:endParaRPr lang="en-US" b="1" dirty="0">
              <a:solidFill>
                <a:schemeClr val="bg2">
                  <a:lumMod val="10000"/>
                </a:schemeClr>
              </a:solidFill>
            </a:endParaRPr>
          </a:p>
          <a:p>
            <a:pPr algn="ctr">
              <a:lnSpc>
                <a:spcPct val="90000"/>
              </a:lnSpc>
              <a:tabLst>
                <a:tab pos="112713" algn="l"/>
              </a:tabLst>
            </a:pPr>
            <a:r>
              <a:rPr lang="en-US" sz="2000" b="1" dirty="0">
                <a:solidFill>
                  <a:schemeClr val="bg2">
                    <a:lumMod val="10000"/>
                  </a:schemeClr>
                </a:solidFill>
              </a:rPr>
              <a:t>PANAV TYAGI (E17CSE184)</a:t>
            </a:r>
          </a:p>
        </p:txBody>
      </p:sp>
      <p:sp>
        <p:nvSpPr>
          <p:cNvPr id="21" name="TextBox 20">
            <a:extLst>
              <a:ext uri="{FF2B5EF4-FFF2-40B4-BE49-F238E27FC236}">
                <a16:creationId xmlns:a16="http://schemas.microsoft.com/office/drawing/2014/main" id="{39C16EE0-F5FD-4357-A566-FC3B3BCBEC28}"/>
              </a:ext>
            </a:extLst>
          </p:cNvPr>
          <p:cNvSpPr txBox="1"/>
          <p:nvPr/>
        </p:nvSpPr>
        <p:spPr>
          <a:xfrm>
            <a:off x="3114260" y="3936103"/>
            <a:ext cx="6096000" cy="257122"/>
          </a:xfrm>
          <a:prstGeom prst="rect">
            <a:avLst/>
          </a:prstGeom>
          <a:noFill/>
        </p:spPr>
        <p:txBody>
          <a:bodyPr wrap="square">
            <a:spAutoFit/>
          </a:bodyPr>
          <a:lstStyle/>
          <a:p>
            <a:pPr algn="ctr">
              <a:lnSpc>
                <a:spcPct val="50000"/>
              </a:lnSpc>
              <a:tabLst>
                <a:tab pos="112713" algn="l"/>
              </a:tabLst>
            </a:pPr>
            <a:r>
              <a:rPr lang="en-US" b="1" dirty="0">
                <a:solidFill>
                  <a:srgbClr val="002060"/>
                </a:solidFill>
              </a:rPr>
              <a:t>Submitted to</a:t>
            </a:r>
          </a:p>
        </p:txBody>
      </p:sp>
    </p:spTree>
    <p:extLst>
      <p:ext uri="{BB962C8B-B14F-4D97-AF65-F5344CB8AC3E}">
        <p14:creationId xmlns:p14="http://schemas.microsoft.com/office/powerpoint/2010/main" val="34821620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1171074" y="1396686"/>
            <a:ext cx="3240506" cy="4064628"/>
          </a:xfrm>
        </p:spPr>
        <p:txBody>
          <a:bodyPr>
            <a:normAutofit/>
          </a:bodyPr>
          <a:lstStyle/>
          <a:p>
            <a:r>
              <a:rPr lang="en-US">
                <a:solidFill>
                  <a:srgbClr val="FFFFFF"/>
                </a:solidFill>
              </a:rPr>
              <a:t>Results Analysis and Validation</a:t>
            </a:r>
          </a:p>
        </p:txBody>
      </p:sp>
      <p:sp>
        <p:nvSpPr>
          <p:cNvPr id="28" name="Arc 2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5370153" y="1526033"/>
            <a:ext cx="5536397" cy="3935281"/>
          </a:xfrm>
        </p:spPr>
        <p:txBody>
          <a:bodyPr>
            <a:normAutofit/>
          </a:bodyPr>
          <a:lstStyle/>
          <a:p>
            <a:r>
              <a:rPr lang="en-IN" sz="2400" dirty="0"/>
              <a:t>The resultant model show great results.</a:t>
            </a:r>
          </a:p>
          <a:p>
            <a:r>
              <a:rPr lang="en-IN" sz="2400" dirty="0"/>
              <a:t>The face emotion recognition model works with an accuracy of 65%.</a:t>
            </a:r>
          </a:p>
          <a:p>
            <a:r>
              <a:rPr lang="en-IN" sz="2400" dirty="0"/>
              <a:t>The text generation model outputs text which is contextually and grammatically correct.</a:t>
            </a:r>
          </a:p>
          <a:p>
            <a:r>
              <a:rPr lang="en-IN" sz="2400" dirty="0"/>
              <a:t>The results were verified by testing the CNN model on images scraped from Instagram using hashtags.</a:t>
            </a:r>
          </a:p>
          <a:p>
            <a:endParaRPr lang="en-IN" sz="2400" dirty="0"/>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274259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099E3ED-7622-413F-8D66-9ADFF470ACD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DEMO</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Monitor">
            <a:extLst>
              <a:ext uri="{FF2B5EF4-FFF2-40B4-BE49-F238E27FC236}">
                <a16:creationId xmlns:a16="http://schemas.microsoft.com/office/drawing/2014/main" id="{FCED9680-4B05-4E69-BD22-A9B1A4D6CD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9470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E724-5915-4E90-BD4E-D4B76667FA92}"/>
              </a:ext>
            </a:extLst>
          </p:cNvPr>
          <p:cNvSpPr>
            <a:spLocks noGrp="1"/>
          </p:cNvSpPr>
          <p:nvPr>
            <p:ph type="title"/>
          </p:nvPr>
        </p:nvSpPr>
        <p:spPr>
          <a:xfrm>
            <a:off x="1653363" y="365760"/>
            <a:ext cx="9367203" cy="1188720"/>
          </a:xfrm>
        </p:spPr>
        <p:txBody>
          <a:bodyPr>
            <a:normAutofit/>
          </a:bodyPr>
          <a:lstStyle/>
          <a:p>
            <a:r>
              <a:rPr lang="en-IN"/>
              <a:t>Future Work</a:t>
            </a:r>
            <a:endParaRPr lang="en-IN"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73F830F-317B-4009-8ADB-E97ABE024C96}"/>
              </a:ext>
            </a:extLst>
          </p:cNvPr>
          <p:cNvSpPr>
            <a:spLocks noGrp="1"/>
          </p:cNvSpPr>
          <p:nvPr>
            <p:ph idx="1"/>
          </p:nvPr>
        </p:nvSpPr>
        <p:spPr>
          <a:xfrm>
            <a:off x="1653363" y="2176272"/>
            <a:ext cx="9367204" cy="4041648"/>
          </a:xfrm>
        </p:spPr>
        <p:txBody>
          <a:bodyPr anchor="t">
            <a:normAutofit/>
          </a:bodyPr>
          <a:lstStyle/>
          <a:p>
            <a:r>
              <a:rPr lang="en-US" sz="2400" dirty="0">
                <a:effectLst/>
                <a:ea typeface="Calibri" panose="020F0502020204030204" pitchFamily="34" charset="0"/>
              </a:rPr>
              <a:t>We can incorporate more emotions like sad, angry, surprise, etc. in the coming time. </a:t>
            </a:r>
          </a:p>
          <a:p>
            <a:r>
              <a:rPr lang="en-US" sz="2400" dirty="0">
                <a:effectLst/>
                <a:ea typeface="Calibri" panose="020F0502020204030204" pitchFamily="34" charset="0"/>
              </a:rPr>
              <a:t>Also, we can incorporate a feature where the user will be directly able to share the caption with the image on social media using the Instagram API. </a:t>
            </a:r>
            <a:endParaRPr lang="en-US" sz="2400" dirty="0">
              <a:ea typeface="Calibri" panose="020F0502020204030204" pitchFamily="34" charset="0"/>
            </a:endParaRPr>
          </a:p>
          <a:p>
            <a:r>
              <a:rPr lang="en-US" sz="2400" dirty="0">
                <a:effectLst/>
                <a:ea typeface="Calibri" panose="020F0502020204030204" pitchFamily="34" charset="0"/>
              </a:rPr>
              <a:t>a feature where even if there is no human face in the image, the model will be able to detect the mood of the image using properties like color, contrast, brightness, etc.</a:t>
            </a:r>
            <a:endParaRPr lang="en-IN" sz="2400" dirty="0">
              <a:effectLst/>
              <a:ea typeface="Calibri" panose="020F0502020204030204" pitchFamily="34" charset="0"/>
            </a:endParaRPr>
          </a:p>
          <a:p>
            <a:endParaRPr lang="en-IN" sz="2400" dirty="0"/>
          </a:p>
        </p:txBody>
      </p:sp>
    </p:spTree>
    <p:extLst>
      <p:ext uri="{BB962C8B-B14F-4D97-AF65-F5344CB8AC3E}">
        <p14:creationId xmlns:p14="http://schemas.microsoft.com/office/powerpoint/2010/main" val="81156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DDE-9C48-496F-9A7C-CFA30033F9D9}"/>
              </a:ext>
            </a:extLst>
          </p:cNvPr>
          <p:cNvSpPr>
            <a:spLocks noGrp="1"/>
          </p:cNvSpPr>
          <p:nvPr>
            <p:ph type="title"/>
          </p:nvPr>
        </p:nvSpPr>
        <p:spPr>
          <a:xfrm>
            <a:off x="594360" y="637125"/>
            <a:ext cx="3163448" cy="5256371"/>
          </a:xfrm>
        </p:spPr>
        <p:txBody>
          <a:bodyPr>
            <a:normAutofit/>
          </a:bodyPr>
          <a:lstStyle/>
          <a:p>
            <a:r>
              <a:rPr lang="en-IN"/>
              <a:t>Conclusion</a:t>
            </a:r>
            <a:endParaRPr lang="en-IN" dirty="0"/>
          </a:p>
        </p:txBody>
      </p:sp>
      <p:graphicFrame>
        <p:nvGraphicFramePr>
          <p:cNvPr id="5" name="Content Placeholder 2">
            <a:extLst>
              <a:ext uri="{FF2B5EF4-FFF2-40B4-BE49-F238E27FC236}">
                <a16:creationId xmlns:a16="http://schemas.microsoft.com/office/drawing/2014/main" id="{7583B0C5-9F05-4341-9AB9-82B08D5FAB72}"/>
              </a:ext>
            </a:extLst>
          </p:cNvPr>
          <p:cNvGraphicFramePr>
            <a:graphicFrameLocks noGrp="1"/>
          </p:cNvGraphicFramePr>
          <p:nvPr>
            <p:ph idx="1"/>
            <p:extLst>
              <p:ext uri="{D42A27DB-BD31-4B8C-83A1-F6EECF244321}">
                <p14:modId xmlns:p14="http://schemas.microsoft.com/office/powerpoint/2010/main" val="3522918900"/>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80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520770" y="154749"/>
            <a:ext cx="9378604" cy="1077704"/>
          </a:xfrm>
        </p:spPr>
        <p:txBody>
          <a:bodyPr anchor="ctr">
            <a:normAutofit/>
          </a:bodyPr>
          <a:lstStyle/>
          <a:p>
            <a:pPr algn="just"/>
            <a:r>
              <a:rPr lang="en-US" sz="3600" dirty="0"/>
              <a:t>References</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321364" y="1216025"/>
            <a:ext cx="11247783" cy="4351338"/>
          </a:xfrm>
        </p:spPr>
        <p:txBody>
          <a:bodyPr>
            <a:normAutofit fontScale="92500" lnSpcReduction="20000"/>
          </a:bodyPr>
          <a:lstStyle/>
          <a:p>
            <a:pPr marL="342900" lvl="0" indent="-342900" algn="l">
              <a:lnSpc>
                <a:spcPct val="115000"/>
              </a:lnSpc>
              <a:buFont typeface="+mj-lt"/>
              <a:buAutoNum type="arabicPeriod"/>
            </a:pPr>
            <a:r>
              <a:rPr lang="en-US" sz="2000" b="0" dirty="0">
                <a:effectLst/>
                <a:ea typeface="Calibri" panose="020F0502020204030204" pitchFamily="34" charset="0"/>
              </a:rPr>
              <a:t>“Show, Attend And Tell: Neural Image Caption Generation With Visual Attention” Kelvin Xu, Jimmy Lei BA, Ryan Kiros, Kyunghyun Cho, Aaron Courville, Ruslan Salakhutdinov, Richard S. Zemel, Yoshua Bengio</a:t>
            </a:r>
            <a:endParaRPr lang="en-IN" sz="2000" b="1" dirty="0">
              <a:effectLst/>
              <a:ea typeface="Calibri" panose="020F0502020204030204" pitchFamily="34" charset="0"/>
            </a:endParaRPr>
          </a:p>
          <a:p>
            <a:pPr marL="342900" lvl="0" indent="-342900" algn="l">
              <a:lnSpc>
                <a:spcPct val="115000"/>
              </a:lnSpc>
              <a:buFont typeface="+mj-lt"/>
              <a:buAutoNum type="arabicPeriod"/>
            </a:pPr>
            <a:r>
              <a:rPr lang="en-US" sz="2000" b="0" dirty="0">
                <a:effectLst/>
                <a:ea typeface="Calibri" panose="020F0502020204030204" pitchFamily="34" charset="0"/>
              </a:rPr>
              <a:t>“Guiding The Long-short Term Memory Model For Image Caption Generation” Xu Jia, Efstratios Gavves, Basura Fernando, Tinne Tuytelaars; Proceedings Of The </a:t>
            </a:r>
            <a:r>
              <a:rPr lang="en-US" sz="2000" b="0" dirty="0" err="1">
                <a:effectLst/>
                <a:ea typeface="Calibri" panose="020F0502020204030204" pitchFamily="34" charset="0"/>
              </a:rPr>
              <a:t>Ieee</a:t>
            </a:r>
            <a:r>
              <a:rPr lang="en-US" sz="2000" b="0" dirty="0">
                <a:effectLst/>
                <a:ea typeface="Calibri" panose="020F0502020204030204" pitchFamily="34" charset="0"/>
              </a:rPr>
              <a:t> International Conference On Computer Vision (Iccv), 2015, Pp. 2407-2415</a:t>
            </a:r>
            <a:endParaRPr lang="en-IN" sz="2000" b="1" dirty="0">
              <a:effectLst/>
              <a:ea typeface="Calibri" panose="020F0502020204030204" pitchFamily="34" charset="0"/>
            </a:endParaRPr>
          </a:p>
          <a:p>
            <a:pPr marL="342900" lvl="0" indent="-342900" algn="l">
              <a:lnSpc>
                <a:spcPct val="115000"/>
              </a:lnSpc>
              <a:buFont typeface="+mj-lt"/>
              <a:buAutoNum type="arabicPeriod"/>
            </a:pPr>
            <a:r>
              <a:rPr lang="en-US" sz="2000" b="0" dirty="0" err="1">
                <a:effectLst/>
                <a:ea typeface="Calibri" panose="020F0502020204030204" pitchFamily="34" charset="0"/>
              </a:rPr>
              <a:t>Bahdanau</a:t>
            </a:r>
            <a:r>
              <a:rPr lang="en-US" sz="2000" b="0" dirty="0">
                <a:effectLst/>
                <a:ea typeface="Calibri" panose="020F0502020204030204" pitchFamily="34" charset="0"/>
              </a:rPr>
              <a:t>, </a:t>
            </a:r>
            <a:r>
              <a:rPr lang="en-US" sz="2000" b="0" dirty="0" err="1">
                <a:effectLst/>
                <a:ea typeface="Calibri" panose="020F0502020204030204" pitchFamily="34" charset="0"/>
              </a:rPr>
              <a:t>Dzmitry</a:t>
            </a:r>
            <a:r>
              <a:rPr lang="en-US" sz="2000" b="0" dirty="0">
                <a:effectLst/>
                <a:ea typeface="Calibri" panose="020F0502020204030204" pitchFamily="34" charset="0"/>
              </a:rPr>
              <a:t>, Cho, Kyunghyun, And Bengio, Yoshua. “Neural Machine Translation By Jointly Learning To Align And Translate”. Arxiv:1409.0473, September 2014.</a:t>
            </a:r>
            <a:endParaRPr lang="en-IN" sz="2000" b="1" dirty="0">
              <a:effectLst/>
              <a:ea typeface="Calibri" panose="020F0502020204030204" pitchFamily="34" charset="0"/>
            </a:endParaRPr>
          </a:p>
          <a:p>
            <a:pPr marL="342900" lvl="0" indent="-342900" algn="l">
              <a:lnSpc>
                <a:spcPct val="115000"/>
              </a:lnSpc>
              <a:buFont typeface="+mj-lt"/>
              <a:buAutoNum type="arabicPeriod"/>
            </a:pPr>
            <a:r>
              <a:rPr lang="en-IN" sz="2000" b="0" dirty="0">
                <a:effectLst/>
                <a:ea typeface="Times New Roman" panose="02020603050405020304" pitchFamily="18" charset="0"/>
              </a:rPr>
              <a:t>“Challenges In Representation Learning: A Report On Three Machine Learning Contests” I Goodfellow, D Erhan, Pl Carrier, A Courville, M Mirza, B </a:t>
            </a:r>
            <a:r>
              <a:rPr lang="en-IN" sz="2000" b="0" dirty="0" err="1">
                <a:effectLst/>
                <a:ea typeface="Times New Roman" panose="02020603050405020304" pitchFamily="18" charset="0"/>
              </a:rPr>
              <a:t>Hamner</a:t>
            </a:r>
            <a:r>
              <a:rPr lang="en-IN" sz="2000" b="0" dirty="0">
                <a:effectLst/>
                <a:ea typeface="Times New Roman" panose="02020603050405020304" pitchFamily="18" charset="0"/>
              </a:rPr>
              <a:t>, W </a:t>
            </a:r>
            <a:r>
              <a:rPr lang="en-IN" sz="2000" b="0" dirty="0" err="1">
                <a:effectLst/>
                <a:ea typeface="Times New Roman" panose="02020603050405020304" pitchFamily="18" charset="0"/>
              </a:rPr>
              <a:t>Cukierski</a:t>
            </a:r>
            <a:r>
              <a:rPr lang="en-IN" sz="2000" b="0" dirty="0">
                <a:effectLst/>
                <a:ea typeface="Times New Roman" panose="02020603050405020304" pitchFamily="18" charset="0"/>
              </a:rPr>
              <a:t>, Y Tang, Dh Lee, Y Zhou, C Ramaiah, F Feng, R Li, X Wang, D </a:t>
            </a:r>
            <a:r>
              <a:rPr lang="en-IN" sz="2000" b="0" dirty="0" err="1">
                <a:effectLst/>
                <a:ea typeface="Times New Roman" panose="02020603050405020304" pitchFamily="18" charset="0"/>
              </a:rPr>
              <a:t>Athanasakis</a:t>
            </a:r>
            <a:r>
              <a:rPr lang="en-IN" sz="2000" b="0" dirty="0">
                <a:effectLst/>
                <a:ea typeface="Times New Roman" panose="02020603050405020304" pitchFamily="18" charset="0"/>
              </a:rPr>
              <a:t>, J </a:t>
            </a:r>
            <a:r>
              <a:rPr lang="en-IN" sz="2000" b="0" dirty="0" err="1">
                <a:effectLst/>
                <a:ea typeface="Times New Roman" panose="02020603050405020304" pitchFamily="18" charset="0"/>
              </a:rPr>
              <a:t>Shawe-taylor</a:t>
            </a:r>
            <a:r>
              <a:rPr lang="en-IN" sz="2000" b="0" dirty="0">
                <a:effectLst/>
                <a:ea typeface="Times New Roman" panose="02020603050405020304" pitchFamily="18" charset="0"/>
              </a:rPr>
              <a:t>, M </a:t>
            </a:r>
            <a:r>
              <a:rPr lang="en-IN" sz="2000" b="0" dirty="0" err="1">
                <a:effectLst/>
                <a:ea typeface="Times New Roman" panose="02020603050405020304" pitchFamily="18" charset="0"/>
              </a:rPr>
              <a:t>Milakov</a:t>
            </a:r>
            <a:r>
              <a:rPr lang="en-IN" sz="2000" b="0" dirty="0">
                <a:effectLst/>
                <a:ea typeface="Times New Roman" panose="02020603050405020304" pitchFamily="18" charset="0"/>
              </a:rPr>
              <a:t>, J Park, R Ionescu, M Popescu, C </a:t>
            </a:r>
            <a:r>
              <a:rPr lang="en-IN" sz="2000" b="0" dirty="0" err="1">
                <a:effectLst/>
                <a:ea typeface="Times New Roman" panose="02020603050405020304" pitchFamily="18" charset="0"/>
              </a:rPr>
              <a:t>Grozea</a:t>
            </a:r>
            <a:r>
              <a:rPr lang="en-IN" sz="2000" b="0" dirty="0">
                <a:effectLst/>
                <a:ea typeface="Times New Roman" panose="02020603050405020304" pitchFamily="18" charset="0"/>
              </a:rPr>
              <a:t>, J </a:t>
            </a:r>
            <a:r>
              <a:rPr lang="en-IN" sz="2000" b="0" dirty="0" err="1">
                <a:effectLst/>
                <a:ea typeface="Times New Roman" panose="02020603050405020304" pitchFamily="18" charset="0"/>
              </a:rPr>
              <a:t>Bergstra</a:t>
            </a:r>
            <a:r>
              <a:rPr lang="en-IN" sz="2000" b="0" dirty="0">
                <a:effectLst/>
                <a:ea typeface="Times New Roman" panose="02020603050405020304" pitchFamily="18" charset="0"/>
              </a:rPr>
              <a:t>, J </a:t>
            </a:r>
            <a:r>
              <a:rPr lang="en-IN" sz="2000" b="0" dirty="0" err="1">
                <a:effectLst/>
                <a:ea typeface="Times New Roman" panose="02020603050405020304" pitchFamily="18" charset="0"/>
              </a:rPr>
              <a:t>Xie</a:t>
            </a:r>
            <a:r>
              <a:rPr lang="en-IN" sz="2000" b="0" dirty="0">
                <a:effectLst/>
                <a:ea typeface="Times New Roman" panose="02020603050405020304" pitchFamily="18" charset="0"/>
              </a:rPr>
              <a:t>, L </a:t>
            </a:r>
            <a:r>
              <a:rPr lang="en-IN" sz="2000" b="0" dirty="0" err="1">
                <a:effectLst/>
                <a:ea typeface="Times New Roman" panose="02020603050405020304" pitchFamily="18" charset="0"/>
              </a:rPr>
              <a:t>Romaszko</a:t>
            </a:r>
            <a:r>
              <a:rPr lang="en-IN" sz="2000" b="0" dirty="0">
                <a:effectLst/>
                <a:ea typeface="Times New Roman" panose="02020603050405020304" pitchFamily="18" charset="0"/>
              </a:rPr>
              <a:t>, B Xu, Z Chuang, And Y. Bengio. </a:t>
            </a:r>
            <a:r>
              <a:rPr lang="en-IN" sz="2000" b="0" dirty="0" err="1">
                <a:effectLst/>
                <a:ea typeface="Times New Roman" panose="02020603050405020304" pitchFamily="18" charset="0"/>
              </a:rPr>
              <a:t>Arxiv</a:t>
            </a:r>
            <a:r>
              <a:rPr lang="en-IN" sz="2000" b="0" dirty="0">
                <a:effectLst/>
                <a:ea typeface="Times New Roman" panose="02020603050405020304" pitchFamily="18" charset="0"/>
              </a:rPr>
              <a:t> 2013.</a:t>
            </a:r>
            <a:endParaRPr lang="en-IN" sz="2000" b="1" dirty="0">
              <a:effectLst/>
              <a:ea typeface="Calibri" panose="020F0502020204030204" pitchFamily="34" charset="0"/>
            </a:endParaRPr>
          </a:p>
          <a:p>
            <a:pPr marL="342900" lvl="0" indent="-342900" algn="l">
              <a:lnSpc>
                <a:spcPct val="115000"/>
              </a:lnSpc>
              <a:buFont typeface="+mj-lt"/>
              <a:buAutoNum type="arabicPeriod"/>
            </a:pPr>
            <a:r>
              <a:rPr lang="en-US" sz="2000" b="0" dirty="0">
                <a:effectLst/>
                <a:ea typeface="Calibri" panose="020F0502020204030204" pitchFamily="34" charset="0"/>
              </a:rPr>
              <a:t>“Real Time Convolutional Neural Networks For Emotion And Gender Classification” Octavio Arriaga, Paul G. </a:t>
            </a:r>
            <a:r>
              <a:rPr lang="en-US" sz="2000" b="0" dirty="0" err="1">
                <a:effectLst/>
                <a:ea typeface="Calibri" panose="020F0502020204030204" pitchFamily="34" charset="0"/>
              </a:rPr>
              <a:t>Plöger</a:t>
            </a:r>
            <a:r>
              <a:rPr lang="en-US" sz="2000" b="0" dirty="0">
                <a:effectLst/>
                <a:ea typeface="Calibri" panose="020F0502020204030204" pitchFamily="34" charset="0"/>
              </a:rPr>
              <a:t>, And Matias </a:t>
            </a:r>
            <a:r>
              <a:rPr lang="en-US" sz="2000" b="0" dirty="0" err="1">
                <a:effectLst/>
                <a:ea typeface="Calibri" panose="020F0502020204030204" pitchFamily="34" charset="0"/>
              </a:rPr>
              <a:t>Valdenegro</a:t>
            </a:r>
            <a:r>
              <a:rPr lang="en-US" sz="2000" b="0" dirty="0">
                <a:effectLst/>
                <a:ea typeface="Calibri" panose="020F0502020204030204" pitchFamily="34" charset="0"/>
              </a:rPr>
              <a:t>. </a:t>
            </a:r>
            <a:r>
              <a:rPr lang="en-US" sz="2000" b="0" dirty="0">
                <a:effectLst/>
                <a:ea typeface="Calibri" panose="020F0502020204030204" pitchFamily="34" charset="0"/>
                <a:hlinkClick r:id="rId3">
                  <a:extLst>
                    <a:ext uri="{A12FA001-AC4F-418D-AE19-62706E023703}">
                      <ahyp:hlinkClr xmlns:ahyp="http://schemas.microsoft.com/office/drawing/2018/hyperlinkcolor" val="tx"/>
                    </a:ext>
                  </a:extLst>
                </a:hlinkClick>
              </a:rPr>
              <a:t>Arxiv:1710.07557</a:t>
            </a:r>
            <a:r>
              <a:rPr lang="en-US" sz="2000" b="0" dirty="0">
                <a:effectLst/>
                <a:ea typeface="Calibri" panose="020F0502020204030204" pitchFamily="34" charset="0"/>
              </a:rPr>
              <a:t> [</a:t>
            </a:r>
            <a:r>
              <a:rPr lang="en-US" sz="2000" b="0" dirty="0" err="1">
                <a:effectLst/>
                <a:ea typeface="Calibri" panose="020F0502020204030204" pitchFamily="34" charset="0"/>
              </a:rPr>
              <a:t>Cs.Cv</a:t>
            </a:r>
            <a:r>
              <a:rPr lang="en-US" sz="2000" b="0" dirty="0">
                <a:effectLst/>
                <a:ea typeface="Calibri" panose="020F0502020204030204" pitchFamily="34" charset="0"/>
              </a:rPr>
              <a:t>]</a:t>
            </a:r>
            <a:endParaRPr lang="en-IN" sz="2000" b="1" dirty="0">
              <a:effectLst/>
              <a:ea typeface="Calibri" panose="020F0502020204030204" pitchFamily="34" charset="0"/>
            </a:endParaRPr>
          </a:p>
          <a:p>
            <a:pPr marL="0" lvl="0" indent="0" algn="just">
              <a:spcAft>
                <a:spcPts val="0"/>
              </a:spcAf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18733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4DDD-6FEA-5449-9D05-A1548FC2F0EF}"/>
              </a:ext>
            </a:extLst>
          </p:cNvPr>
          <p:cNvSpPr>
            <a:spLocks noGrp="1"/>
          </p:cNvSpPr>
          <p:nvPr>
            <p:ph type="title"/>
          </p:nvPr>
        </p:nvSpPr>
        <p:spPr/>
        <p:txBody>
          <a:bodyPr/>
          <a:lstStyle/>
          <a:p>
            <a:r>
              <a:rPr lang="en-GB" dirty="0"/>
              <a:t>LINKS</a:t>
            </a:r>
          </a:p>
        </p:txBody>
      </p:sp>
      <p:sp>
        <p:nvSpPr>
          <p:cNvPr id="3" name="Content Placeholder 2">
            <a:extLst>
              <a:ext uri="{FF2B5EF4-FFF2-40B4-BE49-F238E27FC236}">
                <a16:creationId xmlns:a16="http://schemas.microsoft.com/office/drawing/2014/main" id="{E4B0164E-2960-1C49-951C-55FAE79539E9}"/>
              </a:ext>
            </a:extLst>
          </p:cNvPr>
          <p:cNvSpPr>
            <a:spLocks noGrp="1"/>
          </p:cNvSpPr>
          <p:nvPr>
            <p:ph idx="1"/>
          </p:nvPr>
        </p:nvSpPr>
        <p:spPr/>
        <p:txBody>
          <a:bodyPr/>
          <a:lstStyle/>
          <a:p>
            <a:r>
              <a:rPr lang="en-GB" sz="2400" dirty="0"/>
              <a:t>TWITTER - </a:t>
            </a:r>
            <a:r>
              <a:rPr lang="en-IN" sz="2400" dirty="0">
                <a:hlinkClick r:id="rId2"/>
              </a:rPr>
              <a:t>https://twitter.com/panav_tyagi/status/1466491000726056963?s=20</a:t>
            </a:r>
            <a:endParaRPr lang="en-IN" sz="2400" dirty="0"/>
          </a:p>
          <a:p>
            <a:endParaRPr lang="en-IN" sz="2400" dirty="0"/>
          </a:p>
          <a:p>
            <a:r>
              <a:rPr lang="en-IN" sz="2400" dirty="0"/>
              <a:t>BLOG - </a:t>
            </a:r>
            <a:r>
              <a:rPr lang="en-IN" sz="2400" dirty="0">
                <a:hlinkClick r:id="rId3"/>
              </a:rPr>
              <a:t>https://medium.com/@panavpratapsinghtyagi/captioned-28c68784da3a</a:t>
            </a:r>
            <a:endParaRPr lang="en-IN" sz="2400" dirty="0"/>
          </a:p>
          <a:p>
            <a:endParaRPr lang="en-IN" dirty="0"/>
          </a:p>
          <a:p>
            <a:r>
              <a:rPr lang="en-GB" sz="2400" dirty="0"/>
              <a:t>GITHUB</a:t>
            </a:r>
            <a:r>
              <a:rPr lang="en-GB" dirty="0"/>
              <a:t> - </a:t>
            </a:r>
            <a:r>
              <a:rPr lang="en-US" sz="2400" u="sng" dirty="0">
                <a:hlinkClick r:id="rId4"/>
              </a:rPr>
              <a:t>https://github.com/panavtyagi/cap.git</a:t>
            </a:r>
            <a:r>
              <a:rPr lang="en-IN" sz="2400" dirty="0"/>
              <a:t> </a:t>
            </a:r>
            <a:endParaRPr lang="en-GB" dirty="0"/>
          </a:p>
        </p:txBody>
      </p:sp>
    </p:spTree>
    <p:extLst>
      <p:ext uri="{BB962C8B-B14F-4D97-AF65-F5344CB8AC3E}">
        <p14:creationId xmlns:p14="http://schemas.microsoft.com/office/powerpoint/2010/main" val="943420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F271F-7B56-487E-8F8B-98B2980DC44B}"/>
              </a:ext>
            </a:extLst>
          </p:cNvPr>
          <p:cNvSpPr>
            <a:spLocks noGrp="1"/>
          </p:cNvSpPr>
          <p:nvPr>
            <p:ph type="title"/>
          </p:nvPr>
        </p:nvSpPr>
        <p:spPr>
          <a:xfrm>
            <a:off x="514350" y="472523"/>
            <a:ext cx="3071813" cy="1114425"/>
          </a:xfrm>
        </p:spPr>
        <p:txBody>
          <a:bodyPr vert="horz" lIns="91440" tIns="45720" rIns="91440" bIns="45720" rtlCol="0" anchor="ctr">
            <a:normAutofit fontScale="90000"/>
          </a:bodyPr>
          <a:lstStyle/>
          <a:p>
            <a:pPr algn="ctr"/>
            <a:r>
              <a:rPr lang="en-US" sz="4800" kern="1200" dirty="0">
                <a:solidFill>
                  <a:schemeClr val="tx2">
                    <a:lumMod val="75000"/>
                  </a:schemeClr>
                </a:solidFill>
                <a:latin typeface="Arabic Typesetting" panose="03020402040406030203" pitchFamily="66" charset="-78"/>
                <a:cs typeface="Arabic Typesetting" panose="03020402040406030203" pitchFamily="66" charset="-78"/>
              </a:rPr>
              <a:t>Questions Please</a:t>
            </a:r>
            <a:br>
              <a:rPr lang="en-US" sz="4800" kern="1200" dirty="0">
                <a:solidFill>
                  <a:schemeClr val="tx2">
                    <a:lumMod val="75000"/>
                  </a:schemeClr>
                </a:solidFill>
                <a:latin typeface="Arabic Typesetting" panose="03020402040406030203" pitchFamily="66" charset="-78"/>
                <a:cs typeface="Arabic Typesetting" panose="03020402040406030203" pitchFamily="66" charset="-78"/>
              </a:rPr>
            </a:br>
            <a:r>
              <a:rPr lang="en-US" sz="4800" kern="1200" dirty="0">
                <a:solidFill>
                  <a:schemeClr val="tx2">
                    <a:lumMod val="75000"/>
                  </a:schemeClr>
                </a:solidFill>
                <a:latin typeface="Arabic Typesetting" panose="03020402040406030203" pitchFamily="66" charset="-78"/>
                <a:cs typeface="Arabic Typesetting" panose="03020402040406030203" pitchFamily="66" charset="-78"/>
              </a:rPr>
              <a:t> Thank You</a:t>
            </a: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4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7FF7-0BE0-4B59-B4CB-AD4824392B0E}"/>
              </a:ext>
            </a:extLst>
          </p:cNvPr>
          <p:cNvSpPr>
            <a:spLocks noGrp="1"/>
          </p:cNvSpPr>
          <p:nvPr>
            <p:ph type="title"/>
          </p:nvPr>
        </p:nvSpPr>
        <p:spPr>
          <a:xfrm>
            <a:off x="655320" y="365125"/>
            <a:ext cx="5120114" cy="999849"/>
          </a:xfrm>
        </p:spPr>
        <p:txBody>
          <a:bodyPr>
            <a:normAutofit/>
          </a:bodyPr>
          <a:lstStyle/>
          <a:p>
            <a:r>
              <a:rPr lang="en-IN" dirty="0"/>
              <a:t>OUTLINE</a:t>
            </a:r>
          </a:p>
        </p:txBody>
      </p:sp>
      <p:sp>
        <p:nvSpPr>
          <p:cNvPr id="10" name="TextBox 9">
            <a:extLst>
              <a:ext uri="{FF2B5EF4-FFF2-40B4-BE49-F238E27FC236}">
                <a16:creationId xmlns:a16="http://schemas.microsoft.com/office/drawing/2014/main" id="{6A27AEF3-A032-475C-A499-1F402509E6B0}"/>
              </a:ext>
            </a:extLst>
          </p:cNvPr>
          <p:cNvSpPr txBox="1"/>
          <p:nvPr/>
        </p:nvSpPr>
        <p:spPr>
          <a:xfrm>
            <a:off x="516834" y="1303469"/>
            <a:ext cx="11052314" cy="3539430"/>
          </a:xfrm>
          <a:prstGeom prst="rect">
            <a:avLst/>
          </a:prstGeom>
          <a:noFill/>
        </p:spPr>
        <p:txBody>
          <a:bodyPr wrap="square">
            <a:spAutoFit/>
          </a:bodyPr>
          <a:lstStyle/>
          <a:p>
            <a:pPr marL="571500" indent="-540000" algn="just">
              <a:buFont typeface="+mj-lt"/>
              <a:buAutoNum type="romanUcPeriod"/>
            </a:pPr>
            <a:r>
              <a:rPr lang="en-US" sz="2800" dirty="0"/>
              <a:t>Introduction &amp; Background </a:t>
            </a:r>
          </a:p>
          <a:p>
            <a:pPr marL="571500" indent="-540000" algn="just">
              <a:buFont typeface="+mj-lt"/>
              <a:buAutoNum type="romanUcPeriod"/>
            </a:pPr>
            <a:r>
              <a:rPr lang="en-US" sz="2800" dirty="0"/>
              <a:t>Problem/Project Statement  </a:t>
            </a:r>
          </a:p>
          <a:p>
            <a:pPr marL="571500" indent="-540000" algn="just">
              <a:buFont typeface="+mj-lt"/>
              <a:buAutoNum type="romanUcPeriod"/>
            </a:pPr>
            <a:r>
              <a:rPr lang="en-US" sz="2800" dirty="0"/>
              <a:t>Social Importance/Relevance of the Problem</a:t>
            </a:r>
          </a:p>
          <a:p>
            <a:pPr marL="571500" indent="-540000" algn="just">
              <a:buFont typeface="+mj-lt"/>
              <a:buAutoNum type="romanUcPeriod"/>
            </a:pPr>
            <a:r>
              <a:rPr lang="en-US" sz="2800" dirty="0"/>
              <a:t>Proposed Solution/ Idea/ Product/Contribution</a:t>
            </a:r>
          </a:p>
          <a:p>
            <a:pPr marL="571500" indent="-540000" algn="just">
              <a:buFont typeface="+mj-lt"/>
              <a:buAutoNum type="romanUcPeriod"/>
            </a:pPr>
            <a:r>
              <a:rPr lang="en-US" sz="2800" dirty="0"/>
              <a:t>Experiment and Implementation</a:t>
            </a:r>
          </a:p>
          <a:p>
            <a:pPr marL="571500" indent="-540000" algn="just">
              <a:buFont typeface="+mj-lt"/>
              <a:buAutoNum type="romanUcPeriod"/>
            </a:pPr>
            <a:r>
              <a:rPr lang="en-US" sz="2800" dirty="0"/>
              <a:t>Results Analysis and Validation</a:t>
            </a:r>
          </a:p>
          <a:p>
            <a:pPr marL="571500" indent="-540000" algn="just">
              <a:buFont typeface="+mj-lt"/>
              <a:buAutoNum type="romanUcPeriod"/>
            </a:pPr>
            <a:r>
              <a:rPr lang="en-US" sz="2800" dirty="0"/>
              <a:t>Conclusion and Future Work</a:t>
            </a:r>
          </a:p>
          <a:p>
            <a:pPr marL="571500" indent="-540000" algn="just">
              <a:buFont typeface="+mj-lt"/>
              <a:buAutoNum type="romanUcPeriod"/>
            </a:pPr>
            <a:r>
              <a:rPr lang="en-US" sz="2800" dirty="0"/>
              <a:t> References</a:t>
            </a:r>
          </a:p>
        </p:txBody>
      </p:sp>
    </p:spTree>
    <p:extLst>
      <p:ext uri="{BB962C8B-B14F-4D97-AF65-F5344CB8AC3E}">
        <p14:creationId xmlns:p14="http://schemas.microsoft.com/office/powerpoint/2010/main" val="279759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4522-D6D0-43E0-A0CF-59F6500E0DD4}"/>
              </a:ext>
            </a:extLst>
          </p:cNvPr>
          <p:cNvSpPr>
            <a:spLocks noGrp="1"/>
          </p:cNvSpPr>
          <p:nvPr>
            <p:ph type="title"/>
          </p:nvPr>
        </p:nvSpPr>
        <p:spPr>
          <a:xfrm>
            <a:off x="1913468" y="365125"/>
            <a:ext cx="9440332" cy="1325563"/>
          </a:xfrm>
        </p:spPr>
        <p:txBody>
          <a:bodyPr>
            <a:normAutofit/>
          </a:bodyPr>
          <a:lstStyle/>
          <a:p>
            <a:r>
              <a:rPr lang="en-IN" sz="5400" dirty="0"/>
              <a:t>INTRODUCTION</a:t>
            </a:r>
          </a:p>
        </p:txBody>
      </p:sp>
      <p:sp>
        <p:nvSpPr>
          <p:cNvPr id="16" name="Rectangle 15">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Subtitles">
            <a:extLst>
              <a:ext uri="{FF2B5EF4-FFF2-40B4-BE49-F238E27FC236}">
                <a16:creationId xmlns:a16="http://schemas.microsoft.com/office/drawing/2014/main" id="{135CC5A8-459E-4720-8EF0-C5CB729206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11" name="Content Placeholder 2">
            <a:extLst>
              <a:ext uri="{FF2B5EF4-FFF2-40B4-BE49-F238E27FC236}">
                <a16:creationId xmlns:a16="http://schemas.microsoft.com/office/drawing/2014/main" id="{65ABF0FF-509E-4F6F-9F38-384F28290647}"/>
              </a:ext>
            </a:extLst>
          </p:cNvPr>
          <p:cNvSpPr>
            <a:spLocks noGrp="1"/>
          </p:cNvSpPr>
          <p:nvPr>
            <p:ph idx="1"/>
          </p:nvPr>
        </p:nvSpPr>
        <p:spPr>
          <a:xfrm>
            <a:off x="838200" y="1825625"/>
            <a:ext cx="10515600" cy="4351338"/>
          </a:xfrm>
        </p:spPr>
        <p:txBody>
          <a:bodyPr>
            <a:normAutofit/>
          </a:bodyPr>
          <a:lstStyle/>
          <a:p>
            <a:r>
              <a:rPr lang="en-US" sz="1800" dirty="0">
                <a:effectLst/>
                <a:ea typeface="Calibri" panose="020F0502020204030204" pitchFamily="34" charset="0"/>
              </a:rPr>
              <a:t>A caption can attract a watcher's eye to a significant part of your photo. </a:t>
            </a:r>
          </a:p>
          <a:p>
            <a:r>
              <a:rPr lang="en-US" sz="1800" dirty="0">
                <a:effectLst/>
                <a:ea typeface="Calibri" panose="020F0502020204030204" pitchFamily="34" charset="0"/>
              </a:rPr>
              <a:t>Captions are a </a:t>
            </a:r>
            <a:r>
              <a:rPr lang="en-US" sz="1800" b="1" dirty="0">
                <a:effectLst/>
                <a:ea typeface="Calibri" panose="020F0502020204030204" pitchFamily="34" charset="0"/>
              </a:rPr>
              <a:t>powerful asset </a:t>
            </a:r>
            <a:r>
              <a:rPr lang="en-US" sz="1800" dirty="0">
                <a:effectLst/>
                <a:ea typeface="Calibri" panose="020F0502020204030204" pitchFamily="34" charset="0"/>
              </a:rPr>
              <a:t>that can be helpful in gathering likes, comments, and can even get an online viewer to connect with you emotionally</a:t>
            </a:r>
            <a:r>
              <a:rPr lang="en-US" sz="1800" dirty="0">
                <a:ea typeface="Calibri" panose="020F0502020204030204" pitchFamily="34" charset="0"/>
              </a:rPr>
              <a:t>.</a:t>
            </a:r>
          </a:p>
          <a:p>
            <a:r>
              <a:rPr lang="en-US" sz="1800" dirty="0">
                <a:effectLst/>
                <a:ea typeface="Calibri" panose="020F0502020204030204" pitchFamily="34" charset="0"/>
              </a:rPr>
              <a:t>Most importantly, captions create an </a:t>
            </a:r>
            <a:r>
              <a:rPr lang="en-US" sz="1800" b="1" dirty="0">
                <a:effectLst/>
                <a:ea typeface="Calibri" panose="020F0502020204030204" pitchFamily="34" charset="0"/>
              </a:rPr>
              <a:t>enormous opportunity to establish a more grounded relationship </a:t>
            </a:r>
            <a:r>
              <a:rPr lang="en-US" sz="1800" dirty="0">
                <a:effectLst/>
                <a:ea typeface="Calibri" panose="020F0502020204030204" pitchFamily="34" charset="0"/>
              </a:rPr>
              <a:t>with your audience.</a:t>
            </a:r>
          </a:p>
          <a:p>
            <a:r>
              <a:rPr lang="en-US" sz="1800" dirty="0">
                <a:effectLst/>
                <a:ea typeface="Calibri" panose="020F0502020204030204" pitchFamily="34" charset="0"/>
              </a:rPr>
              <a:t>Therefore, </a:t>
            </a:r>
            <a:r>
              <a:rPr lang="en-US" sz="1800" dirty="0">
                <a:ea typeface="Calibri" panose="020F0502020204030204" pitchFamily="34" charset="0"/>
              </a:rPr>
              <a:t>I</a:t>
            </a:r>
            <a:r>
              <a:rPr lang="en-US" sz="1800" dirty="0">
                <a:effectLst/>
                <a:ea typeface="Calibri" panose="020F0502020204030204" pitchFamily="34" charset="0"/>
              </a:rPr>
              <a:t> decided to create </a:t>
            </a:r>
            <a:r>
              <a:rPr lang="en-US" sz="1800" b="1" dirty="0">
                <a:effectLst/>
                <a:ea typeface="Calibri" panose="020F0502020204030204" pitchFamily="34" charset="0"/>
              </a:rPr>
              <a:t>a software that can help people generate captions based on the mood </a:t>
            </a:r>
            <a:r>
              <a:rPr lang="en-US" sz="1800" dirty="0">
                <a:effectLst/>
                <a:ea typeface="Calibri" panose="020F0502020204030204" pitchFamily="34" charset="0"/>
              </a:rPr>
              <a:t>displayed in their images.</a:t>
            </a:r>
          </a:p>
          <a:p>
            <a:r>
              <a:rPr lang="en-US" sz="1800" dirty="0">
                <a:effectLst/>
                <a:ea typeface="Calibri" panose="020F0502020204030204" pitchFamily="34" charset="0"/>
              </a:rPr>
              <a:t>My </a:t>
            </a:r>
            <a:r>
              <a:rPr lang="en-US" sz="1800" b="1" dirty="0">
                <a:effectLst/>
                <a:ea typeface="Calibri" panose="020F0502020204030204" pitchFamily="34" charset="0"/>
              </a:rPr>
              <a:t>goal is to provide </a:t>
            </a:r>
            <a:r>
              <a:rPr lang="en-US" sz="1800" b="1" dirty="0">
                <a:ea typeface="Calibri" panose="020F0502020204030204" pitchFamily="34" charset="0"/>
              </a:rPr>
              <a:t>the</a:t>
            </a:r>
            <a:r>
              <a:rPr lang="en-US" sz="1800" b="1" dirty="0">
                <a:effectLst/>
                <a:ea typeface="Calibri" panose="020F0502020204030204" pitchFamily="34" charset="0"/>
              </a:rPr>
              <a:t> users with AI-generated social media kits </a:t>
            </a:r>
            <a:r>
              <a:rPr lang="en-US" sz="1800" dirty="0">
                <a:effectLst/>
                <a:ea typeface="Calibri" panose="020F0502020204030204" pitchFamily="34" charset="0"/>
              </a:rPr>
              <a:t>that are personalized just for them.</a:t>
            </a:r>
            <a:endParaRPr lang="en-US" sz="1800" dirty="0">
              <a:ea typeface="Calibri" panose="020F0502020204030204" pitchFamily="34" charset="0"/>
            </a:endParaRPr>
          </a:p>
          <a:p>
            <a:r>
              <a:rPr lang="en-US" sz="1800" dirty="0">
                <a:effectLst/>
                <a:ea typeface="Calibri" panose="020F0502020204030204" pitchFamily="34" charset="0"/>
              </a:rPr>
              <a:t>My </a:t>
            </a:r>
            <a:r>
              <a:rPr lang="en-US" sz="1800" b="1" dirty="0">
                <a:effectLst/>
                <a:ea typeface="Calibri" panose="020F0502020204030204" pitchFamily="34" charset="0"/>
              </a:rPr>
              <a:t>goal is to minimize the extra effort any avid social media user </a:t>
            </a:r>
            <a:r>
              <a:rPr lang="en-US" sz="1800" dirty="0">
                <a:effectLst/>
                <a:ea typeface="Calibri" panose="020F0502020204030204" pitchFamily="34" charset="0"/>
              </a:rPr>
              <a:t>has to put in finding a perfect caption for their image. </a:t>
            </a:r>
          </a:p>
          <a:p>
            <a:r>
              <a:rPr lang="en-US" sz="1800" b="1" dirty="0">
                <a:effectLst/>
                <a:ea typeface="Calibri" panose="020F0502020204030204" pitchFamily="34" charset="0"/>
              </a:rPr>
              <a:t>This project is basically a utility for people </a:t>
            </a:r>
            <a:r>
              <a:rPr lang="en-US" sz="1800" dirty="0">
                <a:effectLst/>
                <a:ea typeface="Calibri" panose="020F0502020204030204" pitchFamily="34" charset="0"/>
              </a:rPr>
              <a:t>who like to post on social media and want a caption that perfectly captures the essence of their image.</a:t>
            </a:r>
            <a:endParaRPr lang="en-IN" sz="1800" dirty="0">
              <a:effectLst/>
              <a:ea typeface="Calibri" panose="020F0502020204030204" pitchFamily="34" charset="0"/>
            </a:endParaRPr>
          </a:p>
        </p:txBody>
      </p:sp>
    </p:spTree>
    <p:extLst>
      <p:ext uri="{BB962C8B-B14F-4D97-AF65-F5344CB8AC3E}">
        <p14:creationId xmlns:p14="http://schemas.microsoft.com/office/powerpoint/2010/main" val="55260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E34-9BA2-4B18-8483-C1968EA151CA}"/>
              </a:ext>
            </a:extLst>
          </p:cNvPr>
          <p:cNvSpPr>
            <a:spLocks noGrp="1"/>
          </p:cNvSpPr>
          <p:nvPr>
            <p:ph type="title"/>
          </p:nvPr>
        </p:nvSpPr>
        <p:spPr/>
        <p:txBody>
          <a:bodyPr/>
          <a:lstStyle/>
          <a:p>
            <a:r>
              <a:rPr lang="en-IN" dirty="0"/>
              <a:t>PROBLEM STATEMENT</a:t>
            </a:r>
          </a:p>
        </p:txBody>
      </p:sp>
      <p:graphicFrame>
        <p:nvGraphicFramePr>
          <p:cNvPr id="7" name="Content Placeholder 2">
            <a:extLst>
              <a:ext uri="{FF2B5EF4-FFF2-40B4-BE49-F238E27FC236}">
                <a16:creationId xmlns:a16="http://schemas.microsoft.com/office/drawing/2014/main" id="{784BF25B-1A5B-4FCF-ADA6-B04D35DB6539}"/>
              </a:ext>
            </a:extLst>
          </p:cNvPr>
          <p:cNvGraphicFramePr>
            <a:graphicFrameLocks noGrp="1"/>
          </p:cNvGraphicFramePr>
          <p:nvPr>
            <p:ph idx="1"/>
            <p:extLst>
              <p:ext uri="{D42A27DB-BD31-4B8C-83A1-F6EECF244321}">
                <p14:modId xmlns:p14="http://schemas.microsoft.com/office/powerpoint/2010/main" val="1658433988"/>
              </p:ext>
            </p:extLst>
          </p:nvPr>
        </p:nvGraphicFramePr>
        <p:xfrm>
          <a:off x="838200" y="1825625"/>
          <a:ext cx="10515600" cy="3139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35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078E-0157-49F3-A1EE-52E76442C6BD}"/>
              </a:ext>
            </a:extLst>
          </p:cNvPr>
          <p:cNvSpPr>
            <a:spLocks noGrp="1"/>
          </p:cNvSpPr>
          <p:nvPr>
            <p:ph type="title"/>
          </p:nvPr>
        </p:nvSpPr>
        <p:spPr>
          <a:xfrm>
            <a:off x="4965430" y="629268"/>
            <a:ext cx="6586491" cy="1286160"/>
          </a:xfrm>
        </p:spPr>
        <p:txBody>
          <a:bodyPr anchor="b">
            <a:normAutofit/>
          </a:bodyPr>
          <a:lstStyle/>
          <a:p>
            <a:r>
              <a:rPr lang="en-IN" sz="4100" dirty="0"/>
              <a:t>Social Importance &amp; Relevance</a:t>
            </a:r>
          </a:p>
        </p:txBody>
      </p:sp>
      <p:sp>
        <p:nvSpPr>
          <p:cNvPr id="3" name="Content Placeholder 2">
            <a:extLst>
              <a:ext uri="{FF2B5EF4-FFF2-40B4-BE49-F238E27FC236}">
                <a16:creationId xmlns:a16="http://schemas.microsoft.com/office/drawing/2014/main" id="{121A10EE-CB59-4D68-ACD5-5A25172B7E58}"/>
              </a:ext>
            </a:extLst>
          </p:cNvPr>
          <p:cNvSpPr>
            <a:spLocks noGrp="1"/>
          </p:cNvSpPr>
          <p:nvPr>
            <p:ph idx="1"/>
          </p:nvPr>
        </p:nvSpPr>
        <p:spPr>
          <a:xfrm>
            <a:off x="4965431" y="2438400"/>
            <a:ext cx="6586489" cy="3785419"/>
          </a:xfrm>
        </p:spPr>
        <p:txBody>
          <a:bodyPr>
            <a:normAutofit lnSpcReduction="10000"/>
          </a:bodyPr>
          <a:lstStyle/>
          <a:p>
            <a:r>
              <a:rPr lang="en-US" sz="2000" dirty="0"/>
              <a:t>Captions create an enormous opportunity to establish a more grounded relationship with your audience.</a:t>
            </a:r>
          </a:p>
          <a:p>
            <a:r>
              <a:rPr lang="en-US" sz="2000" dirty="0"/>
              <a:t>Can be helpful in gathering likes, comments, and can even get an online viewer to connect with you emotionally.</a:t>
            </a:r>
          </a:p>
          <a:p>
            <a:r>
              <a:rPr lang="en-US" sz="2000" dirty="0"/>
              <a:t>Avid social media users must go through the hassle of finding a perfect caption </a:t>
            </a:r>
          </a:p>
          <a:p>
            <a:r>
              <a:rPr lang="en-US" sz="2000" dirty="0"/>
              <a:t>Saves the hassle of any netizen who must go through a lot of quotes, articles, and other social media accounts searching for the perfect caption</a:t>
            </a:r>
          </a:p>
          <a:p>
            <a:r>
              <a:rPr lang="en-US" sz="2000" dirty="0"/>
              <a:t>The major target group is basically a</a:t>
            </a:r>
            <a:r>
              <a:rPr lang="en-US" sz="2000" dirty="0">
                <a:effectLst/>
                <a:ea typeface="Calibri" panose="020F0502020204030204" pitchFamily="34" charset="0"/>
              </a:rPr>
              <a:t>nyone who uses social media and wants to create a great impact on their followers.</a:t>
            </a:r>
            <a:endParaRPr lang="en-IN" sz="2000" dirty="0"/>
          </a:p>
          <a:p>
            <a:endParaRPr lang="en-IN" sz="2000" dirty="0"/>
          </a:p>
        </p:txBody>
      </p:sp>
      <p:pic>
        <p:nvPicPr>
          <p:cNvPr id="5" name="Picture 4">
            <a:extLst>
              <a:ext uri="{FF2B5EF4-FFF2-40B4-BE49-F238E27FC236}">
                <a16:creationId xmlns:a16="http://schemas.microsoft.com/office/drawing/2014/main" id="{1D59A376-6B45-4185-8A66-60CBF4FF2680}"/>
              </a:ext>
            </a:extLst>
          </p:cNvPr>
          <p:cNvPicPr>
            <a:picLocks noChangeAspect="1"/>
          </p:cNvPicPr>
          <p:nvPr/>
        </p:nvPicPr>
        <p:blipFill rotWithShape="1">
          <a:blip r:embed="rId2"/>
          <a:srcRect l="28748" r="20557"/>
          <a:stretch/>
        </p:blipFill>
        <p:spPr>
          <a:xfrm>
            <a:off x="20" y="10"/>
            <a:ext cx="4611309" cy="6056656"/>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38F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2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472C-6876-4CF3-BE25-438EBFDD6FB7}"/>
              </a:ext>
            </a:extLst>
          </p:cNvPr>
          <p:cNvSpPr>
            <a:spLocks noGrp="1"/>
          </p:cNvSpPr>
          <p:nvPr>
            <p:ph type="title"/>
          </p:nvPr>
        </p:nvSpPr>
        <p:spPr>
          <a:xfrm>
            <a:off x="1653363" y="365760"/>
            <a:ext cx="9367203" cy="1188720"/>
          </a:xfrm>
        </p:spPr>
        <p:txBody>
          <a:bodyPr>
            <a:normAutofit/>
          </a:bodyPr>
          <a:lstStyle/>
          <a:p>
            <a:r>
              <a:rPr lang="en-IN" dirty="0"/>
              <a:t>Proposed Solution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BDAD4F9-04FE-4F5D-833F-A51B02C2DFD4}"/>
              </a:ext>
            </a:extLst>
          </p:cNvPr>
          <p:cNvSpPr>
            <a:spLocks noGrp="1"/>
          </p:cNvSpPr>
          <p:nvPr>
            <p:ph idx="1"/>
          </p:nvPr>
        </p:nvSpPr>
        <p:spPr>
          <a:xfrm>
            <a:off x="971654" y="2175879"/>
            <a:ext cx="10451690" cy="4047941"/>
          </a:xfrm>
        </p:spPr>
        <p:txBody>
          <a:bodyPr anchor="t">
            <a:normAutofit/>
          </a:bodyPr>
          <a:lstStyle/>
          <a:p>
            <a:r>
              <a:rPr lang="en-US" sz="2200" dirty="0"/>
              <a:t>The solution that I proposed and implemented has 2 parts – emotion recognition and caption generation.</a:t>
            </a:r>
          </a:p>
          <a:p>
            <a:r>
              <a:rPr lang="en-US" sz="2200" dirty="0"/>
              <a:t>For the first part, I have created a CNN model which takes in the image that the user has to upload.</a:t>
            </a:r>
          </a:p>
          <a:p>
            <a:r>
              <a:rPr lang="en-US" sz="2200" dirty="0"/>
              <a:t>The model then identifies emotion from the faces present in the image.</a:t>
            </a:r>
          </a:p>
          <a:p>
            <a:r>
              <a:rPr lang="en-US" sz="2200" dirty="0"/>
              <a:t>The identifies emotion is then sent as an input for the caption generation model.</a:t>
            </a:r>
          </a:p>
          <a:p>
            <a:r>
              <a:rPr lang="en-US" sz="2200" dirty="0"/>
              <a:t>The caption generation model generates captions based on the emotion it receives.</a:t>
            </a:r>
          </a:p>
          <a:p>
            <a:r>
              <a:rPr lang="en-US" sz="2200" dirty="0"/>
              <a:t>I have created scrapers to create a dataset from online resources to train the models.</a:t>
            </a:r>
          </a:p>
          <a:p>
            <a:endParaRPr lang="en-IN" sz="2200" dirty="0"/>
          </a:p>
        </p:txBody>
      </p:sp>
    </p:spTree>
    <p:extLst>
      <p:ext uri="{BB962C8B-B14F-4D97-AF65-F5344CB8AC3E}">
        <p14:creationId xmlns:p14="http://schemas.microsoft.com/office/powerpoint/2010/main" val="425917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DB3276-FE2C-4FAD-B595-4FDA2EF856FB}"/>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Implementation</a:t>
            </a:r>
          </a:p>
        </p:txBody>
      </p:sp>
      <p:sp>
        <p:nvSpPr>
          <p:cNvPr id="3" name="Content Placeholder 2">
            <a:extLst>
              <a:ext uri="{FF2B5EF4-FFF2-40B4-BE49-F238E27FC236}">
                <a16:creationId xmlns:a16="http://schemas.microsoft.com/office/drawing/2014/main" id="{980AACC1-4B5C-4A65-9642-C678A73E5B4B}"/>
              </a:ext>
            </a:extLst>
          </p:cNvPr>
          <p:cNvSpPr>
            <a:spLocks noGrp="1"/>
          </p:cNvSpPr>
          <p:nvPr>
            <p:ph idx="1"/>
          </p:nvPr>
        </p:nvSpPr>
        <p:spPr>
          <a:xfrm>
            <a:off x="838200" y="2438400"/>
            <a:ext cx="10429568" cy="3539613"/>
          </a:xfrm>
          <a:ln>
            <a:solidFill>
              <a:schemeClr val="accent1"/>
            </a:solidFill>
          </a:ln>
        </p:spPr>
        <p:txBody>
          <a:bodyPr>
            <a:normAutofit/>
          </a:bodyPr>
          <a:lstStyle/>
          <a:p>
            <a:r>
              <a:rPr lang="en-US" sz="2400" dirty="0">
                <a:effectLst/>
                <a:ea typeface="Calibri" panose="020F0502020204030204" pitchFamily="34" charset="0"/>
              </a:rPr>
              <a:t>The dataset that was used to create CNN model was obtained by </a:t>
            </a:r>
            <a:r>
              <a:rPr lang="en-US" sz="2400" b="1" dirty="0">
                <a:effectLst/>
                <a:ea typeface="Calibri" panose="020F0502020204030204" pitchFamily="34" charset="0"/>
              </a:rPr>
              <a:t>scraping images from Instagram</a:t>
            </a:r>
            <a:r>
              <a:rPr lang="en-US" sz="2400" dirty="0">
                <a:effectLst/>
                <a:ea typeface="Calibri" panose="020F0502020204030204" pitchFamily="34" charset="0"/>
              </a:rPr>
              <a:t>. I also used the </a:t>
            </a:r>
            <a:r>
              <a:rPr lang="en-US" sz="2400" b="1" dirty="0">
                <a:effectLst/>
                <a:ea typeface="Calibri" panose="020F0502020204030204" pitchFamily="34" charset="0"/>
              </a:rPr>
              <a:t>FER-2013 </a:t>
            </a:r>
            <a:r>
              <a:rPr lang="en-US" sz="2400" dirty="0">
                <a:effectLst/>
                <a:ea typeface="Calibri" panose="020F0502020204030204" pitchFamily="34" charset="0"/>
              </a:rPr>
              <a:t>dataset.</a:t>
            </a:r>
          </a:p>
          <a:p>
            <a:r>
              <a:rPr lang="en-US" sz="2400" b="0" dirty="0">
                <a:effectLst/>
                <a:ea typeface="Times New Roman" panose="02020603050405020304" pitchFamily="18" charset="0"/>
              </a:rPr>
              <a:t>The resultant CNN model gave us an </a:t>
            </a:r>
            <a:r>
              <a:rPr lang="en-US" sz="2400" b="1" dirty="0">
                <a:effectLst/>
                <a:ea typeface="Times New Roman" panose="02020603050405020304" pitchFamily="18" charset="0"/>
              </a:rPr>
              <a:t>accuracy of 65%. </a:t>
            </a:r>
            <a:r>
              <a:rPr lang="en-US" sz="2400" b="0" dirty="0">
                <a:effectLst/>
                <a:ea typeface="Times New Roman" panose="02020603050405020304" pitchFamily="18" charset="0"/>
              </a:rPr>
              <a:t>I validated </a:t>
            </a:r>
            <a:r>
              <a:rPr lang="en-US" sz="2400" dirty="0">
                <a:ea typeface="Times New Roman" panose="02020603050405020304" pitchFamily="18" charset="0"/>
              </a:rPr>
              <a:t>my</a:t>
            </a:r>
            <a:r>
              <a:rPr lang="en-US" sz="2400" b="0" dirty="0">
                <a:effectLst/>
                <a:ea typeface="Times New Roman" panose="02020603050405020304" pitchFamily="18" charset="0"/>
              </a:rPr>
              <a:t> model via the scraped images from social media.</a:t>
            </a:r>
            <a:endParaRPr lang="en-IN" sz="2400" b="1" dirty="0">
              <a:effectLst/>
              <a:ea typeface="Times New Roman" panose="02020603050405020304" pitchFamily="18" charset="0"/>
            </a:endParaRPr>
          </a:p>
          <a:p>
            <a:r>
              <a:rPr lang="en-US" sz="2400" dirty="0">
                <a:ea typeface="Calibri" panose="020F0502020204030204" pitchFamily="34" charset="0"/>
              </a:rPr>
              <a:t>T</a:t>
            </a:r>
            <a:r>
              <a:rPr lang="en-US" sz="2400" dirty="0">
                <a:effectLst/>
                <a:ea typeface="Calibri" panose="020F0502020204030204" pitchFamily="34" charset="0"/>
              </a:rPr>
              <a:t>he text generation model was created with the help of a python library for gpt-2, named </a:t>
            </a:r>
            <a:r>
              <a:rPr lang="en-US" sz="2400" b="1" dirty="0">
                <a:effectLst/>
                <a:ea typeface="Calibri" panose="020F0502020204030204" pitchFamily="34" charset="0"/>
              </a:rPr>
              <a:t>gpt-2-simple.</a:t>
            </a:r>
          </a:p>
          <a:p>
            <a:r>
              <a:rPr lang="en-US" sz="2400" dirty="0">
                <a:effectLst/>
                <a:ea typeface="Calibri" panose="020F0502020204030204" pitchFamily="34" charset="0"/>
              </a:rPr>
              <a:t>The gpt-2-simple module was then </a:t>
            </a:r>
            <a:r>
              <a:rPr lang="en-US" sz="2400" b="1" dirty="0">
                <a:effectLst/>
                <a:ea typeface="Calibri" panose="020F0502020204030204" pitchFamily="34" charset="0"/>
              </a:rPr>
              <a:t>trained on my corpus </a:t>
            </a:r>
            <a:r>
              <a:rPr lang="en-US" sz="2400" dirty="0">
                <a:effectLst/>
                <a:ea typeface="Calibri" panose="020F0502020204030204" pitchFamily="34" charset="0"/>
              </a:rPr>
              <a:t>and the generated text was both </a:t>
            </a:r>
            <a:r>
              <a:rPr lang="en-US" sz="2400" b="1" dirty="0">
                <a:effectLst/>
                <a:ea typeface="Calibri" panose="020F0502020204030204" pitchFamily="34" charset="0"/>
              </a:rPr>
              <a:t>grammatically and contextually correct</a:t>
            </a:r>
            <a:r>
              <a:rPr lang="en-US" sz="2400" dirty="0">
                <a:effectLst/>
                <a:ea typeface="Calibri" panose="020F0502020204030204" pitchFamily="34" charset="0"/>
              </a:rPr>
              <a:t>.</a:t>
            </a:r>
            <a:endParaRPr lang="en-IN" sz="2400" dirty="0"/>
          </a:p>
        </p:txBody>
      </p:sp>
    </p:spTree>
    <p:extLst>
      <p:ext uri="{BB962C8B-B14F-4D97-AF65-F5344CB8AC3E}">
        <p14:creationId xmlns:p14="http://schemas.microsoft.com/office/powerpoint/2010/main" val="353242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0206-1711-497D-9787-9906C5E5E27C}"/>
              </a:ext>
            </a:extLst>
          </p:cNvPr>
          <p:cNvSpPr>
            <a:spLocks noGrp="1"/>
          </p:cNvSpPr>
          <p:nvPr>
            <p:ph type="title"/>
          </p:nvPr>
        </p:nvSpPr>
        <p:spPr>
          <a:xfrm>
            <a:off x="924432" y="484580"/>
            <a:ext cx="5102351" cy="786579"/>
          </a:xfrm>
        </p:spPr>
        <p:txBody>
          <a:bodyPr>
            <a:normAutofit/>
          </a:bodyPr>
          <a:lstStyle/>
          <a:p>
            <a:r>
              <a:rPr lang="en-IN" dirty="0"/>
              <a:t>User Interface</a:t>
            </a:r>
          </a:p>
        </p:txBody>
      </p:sp>
      <p:graphicFrame>
        <p:nvGraphicFramePr>
          <p:cNvPr id="1032" name="Content Placeholder 2">
            <a:extLst>
              <a:ext uri="{FF2B5EF4-FFF2-40B4-BE49-F238E27FC236}">
                <a16:creationId xmlns:a16="http://schemas.microsoft.com/office/drawing/2014/main" id="{0FE749BD-47CB-42CC-9F42-1D11FE3F37ED}"/>
              </a:ext>
            </a:extLst>
          </p:cNvPr>
          <p:cNvGraphicFramePr>
            <a:graphicFrameLocks noGrp="1"/>
          </p:cNvGraphicFramePr>
          <p:nvPr>
            <p:ph idx="1"/>
          </p:nvPr>
        </p:nvGraphicFramePr>
        <p:xfrm>
          <a:off x="649224" y="1415846"/>
          <a:ext cx="5102351" cy="4208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Image for post">
            <a:extLst>
              <a:ext uri="{FF2B5EF4-FFF2-40B4-BE49-F238E27FC236}">
                <a16:creationId xmlns:a16="http://schemas.microsoft.com/office/drawing/2014/main" id="{5B100CB6-12BB-4C15-850D-6352A8A3DEE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881" r="2" b="2"/>
          <a:stretch/>
        </p:blipFill>
        <p:spPr bwMode="auto">
          <a:xfrm>
            <a:off x="7461799" y="484580"/>
            <a:ext cx="3350751" cy="32998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for post">
            <a:extLst>
              <a:ext uri="{FF2B5EF4-FFF2-40B4-BE49-F238E27FC236}">
                <a16:creationId xmlns:a16="http://schemas.microsoft.com/office/drawing/2014/main" id="{2AB46120-C593-478C-970D-13A4EE68041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416" r="2" b="2"/>
          <a:stretch/>
        </p:blipFill>
        <p:spPr bwMode="auto">
          <a:xfrm>
            <a:off x="6731574" y="3264310"/>
            <a:ext cx="4811202" cy="274054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48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Flask Logo PNG Transparent &amp; SVG Vector - Freebie Supply">
            <a:extLst>
              <a:ext uri="{FF2B5EF4-FFF2-40B4-BE49-F238E27FC236}">
                <a16:creationId xmlns:a16="http://schemas.microsoft.com/office/drawing/2014/main" id="{552B60FD-E75A-4A31-892D-4C0CE7A493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2860" y="346167"/>
            <a:ext cx="2118594" cy="15889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03998A0-8D4F-434F-A3B7-0157EDE5BB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27405" y="4791816"/>
            <a:ext cx="3251032" cy="9265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ml5 Js Css3 Logo Png">
            <a:extLst>
              <a:ext uri="{FF2B5EF4-FFF2-40B4-BE49-F238E27FC236}">
                <a16:creationId xmlns:a16="http://schemas.microsoft.com/office/drawing/2014/main" id="{9E1F05AF-112D-4259-9A0E-8B9DC397931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3624" y="2814946"/>
            <a:ext cx="3228290" cy="12267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asking PII in Unstructured Files Stored in Amazon S3 - IRI">
            <a:extLst>
              <a:ext uri="{FF2B5EF4-FFF2-40B4-BE49-F238E27FC236}">
                <a16:creationId xmlns:a16="http://schemas.microsoft.com/office/drawing/2014/main" id="{7933C9C1-0E50-4579-B2FA-CE83A42B380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18011" y="4791816"/>
            <a:ext cx="3225770" cy="11123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Python Logo transparent PNG - StickPNG">
            <a:extLst>
              <a:ext uri="{FF2B5EF4-FFF2-40B4-BE49-F238E27FC236}">
                <a16:creationId xmlns:a16="http://schemas.microsoft.com/office/drawing/2014/main" id="{EC8656E0-E816-40AF-A498-0299CD9D62C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215986" y="353815"/>
            <a:ext cx="1587474" cy="1581298"/>
          </a:xfrm>
          <a:prstGeom prst="rect">
            <a:avLst/>
          </a:prstGeom>
          <a:noFill/>
          <a:extLst>
            <a:ext uri="{909E8E84-426E-40DD-AFC4-6F175D3DCCD1}">
              <a14:hiddenFill xmlns:a14="http://schemas.microsoft.com/office/drawing/2010/main">
                <a:solidFill>
                  <a:srgbClr val="FFFFFF"/>
                </a:solidFill>
              </a14:hiddenFill>
            </a:ext>
          </a:extLst>
        </p:spPr>
      </p:pic>
      <p:sp>
        <p:nvSpPr>
          <p:cNvPr id="2081" name="Rectangle 142">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127" y="-680"/>
            <a:ext cx="4236873" cy="685868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9E8319-DA91-4951-9AE1-DDB0C0FA7E93}"/>
              </a:ext>
            </a:extLst>
          </p:cNvPr>
          <p:cNvSpPr>
            <a:spLocks noGrp="1"/>
          </p:cNvSpPr>
          <p:nvPr>
            <p:ph type="title"/>
          </p:nvPr>
        </p:nvSpPr>
        <p:spPr>
          <a:xfrm>
            <a:off x="8282152" y="1010485"/>
            <a:ext cx="3094684" cy="3353959"/>
          </a:xfrm>
        </p:spPr>
        <p:txBody>
          <a:bodyPr vert="horz" lIns="91440" tIns="45720" rIns="91440" bIns="45720" rtlCol="0" anchor="b">
            <a:normAutofit/>
          </a:bodyPr>
          <a:lstStyle/>
          <a:p>
            <a:r>
              <a:rPr lang="en-US" sz="4100" kern="1200" dirty="0">
                <a:solidFill>
                  <a:srgbClr val="FFFFFF"/>
                </a:solidFill>
                <a:latin typeface="+mj-lt"/>
                <a:ea typeface="+mj-ea"/>
                <a:cs typeface="+mj-cs"/>
              </a:rPr>
              <a:t>Technologies Used</a:t>
            </a:r>
          </a:p>
        </p:txBody>
      </p:sp>
      <p:cxnSp>
        <p:nvCxnSpPr>
          <p:cNvPr id="145" name="Straight Connector 144">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802074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4571549"/>
            <a:ext cx="8113985"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pic>
        <p:nvPicPr>
          <p:cNvPr id="2056" name="Picture 8" descr="Heroku Logo transparent PNG - StickPNG">
            <a:extLst>
              <a:ext uri="{FF2B5EF4-FFF2-40B4-BE49-F238E27FC236}">
                <a16:creationId xmlns:a16="http://schemas.microsoft.com/office/drawing/2014/main" id="{89A962CB-CF6D-45C3-9B16-A269FFB0E856}"/>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490246" y="2636436"/>
            <a:ext cx="1098573" cy="1714847"/>
          </a:xfrm>
          <a:prstGeom prst="rect">
            <a:avLst/>
          </a:prstGeom>
          <a:noFill/>
          <a:extLst>
            <a:ext uri="{909E8E84-426E-40DD-AFC4-6F175D3DCCD1}">
              <a14:hiddenFill xmlns:a14="http://schemas.microsoft.com/office/drawing/2010/main">
                <a:solidFill>
                  <a:srgbClr val="FFFFFF"/>
                </a:solidFill>
              </a14:hiddenFill>
            </a:ext>
          </a:extLst>
        </p:spPr>
      </p:pic>
      <p:cxnSp>
        <p:nvCxnSpPr>
          <p:cNvPr id="153" name="Straight Connector 152">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40636" y="4571549"/>
            <a:ext cx="1892695"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318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1169</Words>
  <Application>Microsoft Macintosh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Arabic Typesetting</vt:lpstr>
      <vt:lpstr>Arial</vt:lpstr>
      <vt:lpstr>Arial Narrow</vt:lpstr>
      <vt:lpstr>Calibri</vt:lpstr>
      <vt:lpstr>Calibri Light</vt:lpstr>
      <vt:lpstr>Lato</vt:lpstr>
      <vt:lpstr>Times New Roman</vt:lpstr>
      <vt:lpstr>Office Theme</vt:lpstr>
      <vt:lpstr>PowerPoint Presentation</vt:lpstr>
      <vt:lpstr>OUTLINE</vt:lpstr>
      <vt:lpstr>INTRODUCTION</vt:lpstr>
      <vt:lpstr>PROBLEM STATEMENT</vt:lpstr>
      <vt:lpstr>Social Importance &amp; Relevance</vt:lpstr>
      <vt:lpstr>Proposed Solution</vt:lpstr>
      <vt:lpstr>Implementation</vt:lpstr>
      <vt:lpstr>User Interface</vt:lpstr>
      <vt:lpstr>Technologies Used</vt:lpstr>
      <vt:lpstr>Results Analysis and Validation</vt:lpstr>
      <vt:lpstr>DEMO</vt:lpstr>
      <vt:lpstr>Future Work</vt:lpstr>
      <vt:lpstr>Conclusion</vt:lpstr>
      <vt:lpstr>References</vt:lpstr>
      <vt:lpstr>LINKS</vt:lpstr>
      <vt:lpstr>Questions Please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Talreja</dc:creator>
  <cp:lastModifiedBy>PANAV PRATAPSINGH TYAGI</cp:lastModifiedBy>
  <cp:revision>8</cp:revision>
  <dcterms:created xsi:type="dcterms:W3CDTF">2020-11-17T09:25:26Z</dcterms:created>
  <dcterms:modified xsi:type="dcterms:W3CDTF">2021-12-02T20:28:33Z</dcterms:modified>
</cp:coreProperties>
</file>