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60" r:id="rId2"/>
    <p:sldMasterId id="2147483748" r:id="rId3"/>
    <p:sldMasterId id="2147483736" r:id="rId4"/>
  </p:sldMasterIdLst>
  <p:notesMasterIdLst>
    <p:notesMasterId r:id="rId11"/>
  </p:notesMasterIdLst>
  <p:handoutMasterIdLst>
    <p:handoutMasterId r:id="rId12"/>
  </p:handoutMasterIdLst>
  <p:sldIdLst>
    <p:sldId id="598" r:id="rId5"/>
    <p:sldId id="584" r:id="rId6"/>
    <p:sldId id="599" r:id="rId7"/>
    <p:sldId id="600" r:id="rId8"/>
    <p:sldId id="601" r:id="rId9"/>
    <p:sldId id="602" r:id="rId1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FF33"/>
    <a:srgbClr val="0033CC"/>
    <a:srgbClr val="CC0000"/>
    <a:srgbClr val="990033"/>
    <a:srgbClr val="FFFF00"/>
    <a:srgbClr val="CCFF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99" autoAdjust="0"/>
  </p:normalViewPr>
  <p:slideViewPr>
    <p:cSldViewPr>
      <p:cViewPr>
        <p:scale>
          <a:sx n="100" d="100"/>
          <a:sy n="100" d="100"/>
        </p:scale>
        <p:origin x="-869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>
      <p:cViewPr varScale="1">
        <p:scale>
          <a:sx n="58" d="100"/>
          <a:sy n="58" d="100"/>
        </p:scale>
        <p:origin x="-212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72CDF12-B460-412C-9AF9-BBAA1A04CF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2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DD18AE5-AAD3-4F38-9AD2-3BEF21AD488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53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7"/>
          <p:cNvSpPr>
            <a:spLocks noChangeArrowheads="1"/>
          </p:cNvSpPr>
          <p:nvPr userDrawn="1"/>
        </p:nvSpPr>
        <p:spPr bwMode="hidden">
          <a:xfrm>
            <a:off x="0" y="715962"/>
            <a:ext cx="9144000" cy="427039"/>
          </a:xfrm>
          <a:prstGeom prst="rect">
            <a:avLst/>
          </a:prstGeom>
          <a:gradFill flip="none" rotWithShape="1">
            <a:gsLst>
              <a:gs pos="0">
                <a:srgbClr val="99FF33">
                  <a:alpha val="99000"/>
                </a:srgbClr>
              </a:gs>
              <a:gs pos="54000">
                <a:schemeClr val="accent1">
                  <a:tint val="44500"/>
                  <a:satMod val="160000"/>
                  <a:alpha val="29000"/>
                  <a:lumMod val="98000"/>
                  <a:lumOff val="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54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2231"/>
          </a:xfrm>
          <a:prstGeom prst="rect">
            <a:avLst/>
          </a:prstGeom>
          <a:solidFill>
            <a:srgbClr val="4C82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365875"/>
            <a:ext cx="9144000" cy="714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xtFooterLeft"/>
          <p:cNvSpPr txBox="1">
            <a:spLocks noChangeArrowheads="1"/>
          </p:cNvSpPr>
          <p:nvPr/>
        </p:nvSpPr>
        <p:spPr bwMode="auto">
          <a:xfrm>
            <a:off x="142875" y="6500813"/>
            <a:ext cx="25400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fr-FR" sz="900">
                <a:solidFill>
                  <a:srgbClr val="000000"/>
                </a:solidFill>
                <a:cs typeface="Times New Roman" pitchFamily="18" charset="0"/>
              </a:rPr>
              <a:t>SEMINAIRES  IPNET EXPERTS SA</a:t>
            </a:r>
          </a:p>
        </p:txBody>
      </p:sp>
      <p:sp>
        <p:nvSpPr>
          <p:cNvPr id="9" name="txtFooterRight"/>
          <p:cNvSpPr txBox="1">
            <a:spLocks noChangeArrowheads="1"/>
          </p:cNvSpPr>
          <p:nvPr/>
        </p:nvSpPr>
        <p:spPr bwMode="auto">
          <a:xfrm>
            <a:off x="6019800" y="6508750"/>
            <a:ext cx="28797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" name="txtFooterDate"/>
          <p:cNvSpPr txBox="1">
            <a:spLocks noChangeArrowheads="1"/>
          </p:cNvSpPr>
          <p:nvPr/>
        </p:nvSpPr>
        <p:spPr bwMode="auto">
          <a:xfrm>
            <a:off x="4000500" y="6572250"/>
            <a:ext cx="15097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r>
              <a:rPr lang="en-US" sz="900">
                <a:solidFill>
                  <a:srgbClr val="000000"/>
                </a:solidFill>
                <a:cs typeface="Times New Roman" pitchFamily="18" charset="0"/>
              </a:rPr>
              <a:t>20 AU 23 AVRIL 2009</a:t>
            </a:r>
          </a:p>
        </p:txBody>
      </p:sp>
      <p:sp>
        <p:nvSpPr>
          <p:cNvPr id="11" name="txtFooterCVLPage"/>
          <p:cNvSpPr txBox="1">
            <a:spLocks noChangeArrowheads="1"/>
          </p:cNvSpPr>
          <p:nvPr/>
        </p:nvSpPr>
        <p:spPr bwMode="auto">
          <a:xfrm>
            <a:off x="7885113" y="6524625"/>
            <a:ext cx="10795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fld id="{F674CD63-E433-4106-A3A4-C5FDDF528F1F}" type="slidenum">
              <a:rPr lang="en-US" sz="1000">
                <a:solidFill>
                  <a:srgbClr val="000000"/>
                </a:solidFill>
                <a:cs typeface="Times New Roman" pitchFamily="18" charset="0"/>
              </a:rPr>
              <a:pPr>
                <a:lnSpc>
                  <a:spcPts val="1700"/>
                </a:lnSpc>
              </a:pPr>
              <a:t>‹#›</a:t>
            </a:fld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  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72225" y="18891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600" b="1">
                <a:solidFill>
                  <a:srgbClr val="3333CC"/>
                </a:solidFill>
                <a:latin typeface="Century Gothic" pitchFamily="34" charset="0"/>
                <a:cs typeface="Times New Roman" pitchFamily="18" charset="0"/>
              </a:rPr>
              <a:t>www.ipnetexperts.com</a:t>
            </a:r>
          </a:p>
        </p:txBody>
      </p:sp>
      <p:graphicFrame>
        <p:nvGraphicFramePr>
          <p:cNvPr id="21" name="Object 53"/>
          <p:cNvGraphicFramePr>
            <a:graphicFrameLocks noChangeAspect="1"/>
          </p:cNvGraphicFramePr>
          <p:nvPr/>
        </p:nvGraphicFramePr>
        <p:xfrm>
          <a:off x="611188" y="163513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0" name="Photo Editor Photo" r:id="rId3" imgW="28514286" imgH="9000000" progId="MSPhotoEd.3">
                  <p:embed/>
                </p:oleObj>
              </mc:Choice>
              <mc:Fallback>
                <p:oleObj name="Photo Editor Photo" r:id="rId3" imgW="28514286" imgH="90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3513"/>
                        <a:ext cx="1368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6372225" y="18891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600" b="1">
                <a:solidFill>
                  <a:srgbClr val="3333CC"/>
                </a:solidFill>
                <a:latin typeface="Century Gothic" pitchFamily="34" charset="0"/>
                <a:cs typeface="Times New Roman" pitchFamily="18" charset="0"/>
              </a:rPr>
              <a:t>www.ipnetexperts.com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654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0" y="571500"/>
            <a:ext cx="9144000" cy="144463"/>
          </a:xfrm>
          <a:prstGeom prst="rect">
            <a:avLst/>
          </a:prstGeom>
          <a:solidFill>
            <a:srgbClr val="4C82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6365875"/>
            <a:ext cx="9144000" cy="714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xtFooterLeft"/>
          <p:cNvSpPr txBox="1">
            <a:spLocks noChangeArrowheads="1"/>
          </p:cNvSpPr>
          <p:nvPr/>
        </p:nvSpPr>
        <p:spPr bwMode="auto">
          <a:xfrm>
            <a:off x="793750" y="6508750"/>
            <a:ext cx="25400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fr-FR" sz="1000" dirty="0" smtClean="0">
                <a:solidFill>
                  <a:srgbClr val="000000"/>
                </a:solidFill>
                <a:cs typeface="Times New Roman" pitchFamily="18" charset="0"/>
              </a:rPr>
              <a:t>iSchool</a:t>
            </a:r>
            <a:r>
              <a:rPr lang="fr-FR" sz="1000" baseline="0" dirty="0" smtClean="0">
                <a:solidFill>
                  <a:srgbClr val="000000"/>
                </a:solidFill>
                <a:cs typeface="Times New Roman" pitchFamily="18" charset="0"/>
              </a:rPr>
              <a:t> – Plan d’</a:t>
            </a:r>
            <a:r>
              <a:rPr lang="fr-FR" sz="1000" baseline="0" dirty="0" err="1" smtClean="0">
                <a:solidFill>
                  <a:srgbClr val="000000"/>
                </a:solidFill>
                <a:cs typeface="Times New Roman" pitchFamily="18" charset="0"/>
              </a:rPr>
              <a:t>implementation</a:t>
            </a:r>
            <a:endParaRPr lang="fr-FR" sz="1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8" name="txtFooterRight"/>
          <p:cNvSpPr txBox="1">
            <a:spLocks noChangeArrowheads="1"/>
          </p:cNvSpPr>
          <p:nvPr/>
        </p:nvSpPr>
        <p:spPr bwMode="auto">
          <a:xfrm>
            <a:off x="6019800" y="6508750"/>
            <a:ext cx="28797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29" name="txtFooterDate"/>
          <p:cNvSpPr txBox="1">
            <a:spLocks noChangeArrowheads="1"/>
          </p:cNvSpPr>
          <p:nvPr/>
        </p:nvSpPr>
        <p:spPr bwMode="auto">
          <a:xfrm>
            <a:off x="4643438" y="6524625"/>
            <a:ext cx="15843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r>
              <a:rPr lang="en-US" sz="1000" dirty="0" smtClean="0">
                <a:solidFill>
                  <a:srgbClr val="000000"/>
                </a:solidFill>
                <a:cs typeface="Times New Roman" pitchFamily="18" charset="0"/>
              </a:rPr>
              <a:t>Mars 2012</a:t>
            </a:r>
            <a:endParaRPr lang="en-US" sz="1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0" name="txtFooterCVLPage"/>
          <p:cNvSpPr txBox="1">
            <a:spLocks noChangeArrowheads="1"/>
          </p:cNvSpPr>
          <p:nvPr/>
        </p:nvSpPr>
        <p:spPr bwMode="auto">
          <a:xfrm>
            <a:off x="7929563" y="6572250"/>
            <a:ext cx="10795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fld id="{645DF1C3-7DC5-4D6A-8D70-B8E09B39208A}" type="slidenum">
              <a:rPr lang="en-US" sz="1000">
                <a:solidFill>
                  <a:srgbClr val="000000"/>
                </a:solidFill>
                <a:cs typeface="Times New Roman" pitchFamily="18" charset="0"/>
              </a:rPr>
              <a:pPr>
                <a:lnSpc>
                  <a:spcPts val="1700"/>
                </a:lnSpc>
              </a:pPr>
              <a:t>‹#›</a:t>
            </a:fld>
            <a:endParaRPr lang="en-US" sz="1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6300192" y="18891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600" b="1" dirty="0" smtClean="0">
                <a:solidFill>
                  <a:srgbClr val="3333CC"/>
                </a:solidFill>
                <a:latin typeface="Century Gothic" pitchFamily="34" charset="0"/>
                <a:cs typeface="Times New Roman" pitchFamily="18" charset="0"/>
              </a:rPr>
              <a:t>www.e-softsystems.com</a:t>
            </a:r>
            <a:endParaRPr lang="fr-FR" sz="1600" b="1" dirty="0">
              <a:solidFill>
                <a:srgbClr val="3333CC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74" name="Freeform 19"/>
          <p:cNvSpPr>
            <a:spLocks noChangeArrowheads="1"/>
          </p:cNvSpPr>
          <p:nvPr userDrawn="1"/>
        </p:nvSpPr>
        <p:spPr bwMode="auto">
          <a:xfrm>
            <a:off x="586902" y="762833"/>
            <a:ext cx="114300" cy="433918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0"/>
          <p:cNvSpPr>
            <a:spLocks noChangeArrowheads="1"/>
          </p:cNvSpPr>
          <p:nvPr userDrawn="1"/>
        </p:nvSpPr>
        <p:spPr bwMode="auto">
          <a:xfrm>
            <a:off x="8604448" y="214313"/>
            <a:ext cx="261938" cy="928688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rgbClr val="9900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Espace réservé du contenu 2"/>
          <p:cNvSpPr>
            <a:spLocks noGrp="1"/>
          </p:cNvSpPr>
          <p:nvPr>
            <p:ph idx="1"/>
          </p:nvPr>
        </p:nvSpPr>
        <p:spPr>
          <a:xfrm>
            <a:off x="380999" y="1340768"/>
            <a:ext cx="8518525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3750" y="715963"/>
            <a:ext cx="7810500" cy="461665"/>
          </a:xfrm>
        </p:spPr>
        <p:txBody>
          <a:bodyPr/>
          <a:lstStyle>
            <a:lvl1pPr marL="0" indent="0">
              <a:buNone/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31" name="Picture 288" descr="C:\My Projects\E-SOFT SYSTEMS\LOGO\logo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3" y="82105"/>
            <a:ext cx="2039144" cy="4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7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8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67500" y="1130300"/>
            <a:ext cx="2095500" cy="29654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130300"/>
            <a:ext cx="6134100" cy="2965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25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30300"/>
            <a:ext cx="8382000" cy="5191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81000" y="2247900"/>
            <a:ext cx="4114800" cy="1847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7900"/>
            <a:ext cx="4114800" cy="1847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81000" y="1130300"/>
            <a:ext cx="8382000" cy="29654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0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B6191-7A56-4DED-823A-3807FE04F647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B0291-4E3A-4AC2-9EF0-13729671A92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82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DD68-5685-47ED-9DA4-48FA1977A56F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41BE-F231-4357-8E10-C607C17810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9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2F422-D57D-4BF3-88C7-5C2A21C102E2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9419-2CE4-4555-B56C-E36F65EF5D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0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CB3E-02A3-419E-8891-57419DE34117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A61B-39BB-402C-B4E0-25AE485E906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07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8A61-AE70-49F6-9916-0E2ADAB8AFC8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574E-AF1D-4170-9F43-8053FD1680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93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174E6-6F65-4B51-AD52-FB69F9FD4109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B1873-48EC-4762-998F-50575E245BF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6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494F-9B0D-440A-91E4-6A90EBAA4D93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B7370-3F87-46B3-ABE2-FAB389824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642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A6681-68B6-4845-A801-ED5BF48E2190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8FBE2-342D-4650-85A4-4EE67F853B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02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142B0-639D-4D84-BF51-A89E5EB6C72E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F7C3-FE85-4F7B-B325-B2EB2414199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119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4A964-55DF-4F67-8F24-1625B85F3D72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3D6F-A8CD-4C60-A305-B2F5417434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27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037A4-BC9A-4382-826D-BDA69B9FF4EF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097B2-08C6-452A-9EB9-95A2C642B21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77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006E3-EABF-4C1A-A388-4F775B4AC3E7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CFF0B-30BB-413F-86AA-2E7764652F6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52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2D3CF-C41C-44EC-9115-D238913DA910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07E9-575E-4B63-88E0-2FFE4A809F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17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DDB00-C3FC-4C1C-B64E-6B3ED5178FAB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0E549-7E49-4CD8-B551-08A424FE59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6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4AA8F-F32A-4641-BAFF-A99ACEE41C60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854F-D69D-41A4-80E3-06D866EEC35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4D481-202C-40AC-A268-502B7D9AC198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9A641-5F5D-4B2D-A225-66F5DBB3507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81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23E4-D790-4220-BFC0-DE3F5984901B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2C18-D540-4D55-AD9A-9AF367952D1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0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DFCA-0080-423C-8B49-15908BB06C3E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FC77-D2AF-438B-AD15-3EC121B4A7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022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5A92-D86B-4211-A9D9-C20F45B820CA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1808-3983-472A-AC00-2B0A020BA22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91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D3A0A-C21D-460E-B007-376A7A5AC9CB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6BB6-34B6-4050-B34D-5581195E8B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62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A0D7-5549-4ABC-B23A-FB1024019972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CC8B6-C86D-4EBC-AFC1-A57ECF58D73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40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2E18-4938-45B1-9422-90D2D7B6CEE3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CAFA7-4A8F-4941-844E-1727EBAA43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31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9ECD-083D-4F07-A818-2B9CFA0F2FD4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50D44-2B0A-4076-A51D-09C2E6C25AB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7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64D0-020C-41B7-A808-7981D3852D2A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FF7D-80EC-41C1-9CBE-DE032FE255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519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32A41-86DB-4007-8581-40DB9F9C0FA7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A0B0A-0DD0-4508-BFE8-F69F98DB0A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40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4A24-04E3-48BA-88CC-AE230F04B825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1AA8-A83E-420E-AE70-D0E0288B76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8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2247900"/>
            <a:ext cx="4114800" cy="184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7900"/>
            <a:ext cx="4114800" cy="184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87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F3E69-6A82-4F07-8C80-251D5B780A53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2DB1-C5A5-46DB-B860-77E84CAA54C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14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5A6CC-17BF-4810-B41F-2CE589C60A5F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709E9-8B41-40D7-B178-11AA8FEF4C1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464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4166-2CF1-4C82-AF9D-E9F6FB82C49E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A434-11AA-4B53-B163-B3D9B869B7A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483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FBF2-EC03-4A3B-BDD8-6066044E6EDC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0391-1500-484C-87F5-7EE2AA2086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037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83E0-A3E5-450F-92D0-034A67E7CA0F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65A90-AA7D-4A19-9B70-9166619C0C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3445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4BC16-88AC-4AD5-8C9F-7DACF860036A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5B1B-6B00-4027-A172-358E8CEAD57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890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E5D2-8BF1-4CCE-A519-AA9A14280CE5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8FFE7-0019-4E23-90C4-05141F641D3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8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9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1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0681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47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54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144462"/>
          </a:xfrm>
          <a:prstGeom prst="rect">
            <a:avLst/>
          </a:prstGeom>
          <a:solidFill>
            <a:srgbClr val="4C82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1303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smtClean="0"/>
              <a:t>Click to edit Master style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247900"/>
            <a:ext cx="8382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65875"/>
            <a:ext cx="9144000" cy="714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xtFooterLeft"/>
          <p:cNvSpPr txBox="1">
            <a:spLocks noChangeArrowheads="1"/>
          </p:cNvSpPr>
          <p:nvPr/>
        </p:nvSpPr>
        <p:spPr bwMode="auto">
          <a:xfrm>
            <a:off x="142875" y="6500813"/>
            <a:ext cx="25400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fr-FR" sz="900" dirty="0" smtClean="0">
                <a:solidFill>
                  <a:srgbClr val="000000"/>
                </a:solidFill>
                <a:cs typeface="Times New Roman" pitchFamily="18" charset="0"/>
              </a:rPr>
              <a:t>iSchool</a:t>
            </a:r>
            <a:r>
              <a:rPr lang="fr-FR" sz="900" baseline="0" dirty="0" smtClean="0">
                <a:solidFill>
                  <a:srgbClr val="000000"/>
                </a:solidFill>
                <a:cs typeface="Times New Roman" pitchFamily="18" charset="0"/>
              </a:rPr>
              <a:t> – Plan d’</a:t>
            </a:r>
            <a:r>
              <a:rPr lang="fr-FR" sz="900" baseline="0" dirty="0" err="1" smtClean="0">
                <a:solidFill>
                  <a:srgbClr val="000000"/>
                </a:solidFill>
                <a:cs typeface="Times New Roman" pitchFamily="18" charset="0"/>
              </a:rPr>
              <a:t>implementation</a:t>
            </a:r>
            <a:endParaRPr lang="fr-FR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33" name="txtFooterRight"/>
          <p:cNvSpPr txBox="1">
            <a:spLocks noChangeArrowheads="1"/>
          </p:cNvSpPr>
          <p:nvPr/>
        </p:nvSpPr>
        <p:spPr bwMode="auto">
          <a:xfrm>
            <a:off x="6019800" y="6508750"/>
            <a:ext cx="28797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34" name="txtFooterDate"/>
          <p:cNvSpPr txBox="1">
            <a:spLocks noChangeArrowheads="1"/>
          </p:cNvSpPr>
          <p:nvPr/>
        </p:nvSpPr>
        <p:spPr bwMode="auto">
          <a:xfrm>
            <a:off x="4000500" y="6572250"/>
            <a:ext cx="15097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1700"/>
              </a:lnSpc>
            </a:pPr>
            <a:r>
              <a:rPr lang="en-US" sz="900" dirty="0" smtClean="0">
                <a:solidFill>
                  <a:srgbClr val="000000"/>
                </a:solidFill>
                <a:cs typeface="Times New Roman" pitchFamily="18" charset="0"/>
              </a:rPr>
              <a:t>Mars  2012</a:t>
            </a: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35" name="txtFooterCVLPage"/>
          <p:cNvSpPr txBox="1">
            <a:spLocks noChangeArrowheads="1"/>
          </p:cNvSpPr>
          <p:nvPr/>
        </p:nvSpPr>
        <p:spPr bwMode="auto">
          <a:xfrm>
            <a:off x="7885113" y="6524625"/>
            <a:ext cx="10795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1700"/>
              </a:lnSpc>
            </a:pPr>
            <a:fld id="{1F5715EC-AF1A-486E-9EEA-47AE07948CF9}" type="slidenum">
              <a:rPr lang="en-US" sz="1000">
                <a:solidFill>
                  <a:srgbClr val="000000"/>
                </a:solidFill>
                <a:cs typeface="Times New Roman" pitchFamily="18" charset="0"/>
              </a:rPr>
              <a:pPr>
                <a:lnSpc>
                  <a:spcPts val="1700"/>
                </a:lnSpc>
              </a:pPr>
              <a:t>‹#›</a:t>
            </a:fld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  </a:t>
            </a:r>
          </a:p>
        </p:txBody>
      </p:sp>
      <p:sp>
        <p:nvSpPr>
          <p:cNvPr id="1036" name="txtHeaderSecClass"/>
          <p:cNvSpPr txBox="1">
            <a:spLocks noChangeArrowheads="1"/>
          </p:cNvSpPr>
          <p:nvPr/>
        </p:nvSpPr>
        <p:spPr bwMode="auto">
          <a:xfrm>
            <a:off x="366713" y="798513"/>
            <a:ext cx="2540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z="2000">
              <a:cs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372225" y="18891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600" b="1" dirty="0" smtClean="0">
                <a:solidFill>
                  <a:srgbClr val="3333CC"/>
                </a:solidFill>
                <a:latin typeface="Century Gothic" pitchFamily="34" charset="0"/>
                <a:cs typeface="Times New Roman" pitchFamily="18" charset="0"/>
              </a:rPr>
              <a:t>www.e-softsystems.com</a:t>
            </a:r>
            <a:endParaRPr lang="fr-FR" sz="1600" b="1" dirty="0">
              <a:solidFill>
                <a:srgbClr val="3333CC"/>
              </a:solidFill>
              <a:latin typeface="Century Gothic" pitchFamily="34" charset="0"/>
              <a:cs typeface="Times New Roman" pitchFamily="18" charset="0"/>
            </a:endParaRPr>
          </a:p>
        </p:txBody>
      </p:sp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214313"/>
            <a:ext cx="9144000" cy="2428875"/>
            <a:chOff x="0" y="547"/>
            <a:chExt cx="5760" cy="1530"/>
          </a:xfrm>
        </p:grpSpPr>
        <p:sp>
          <p:nvSpPr>
            <p:cNvPr id="1074" name="Oval 16"/>
            <p:cNvSpPr>
              <a:spLocks noChangeArrowheads="1"/>
            </p:cNvSpPr>
            <p:nvPr/>
          </p:nvSpPr>
          <p:spPr bwMode="auto">
            <a:xfrm>
              <a:off x="144" y="576"/>
              <a:ext cx="1476" cy="1501"/>
            </a:xfrm>
            <a:prstGeom prst="ellips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075" name="Rectangle 17"/>
            <p:cNvSpPr>
              <a:spLocks noChangeArrowheads="1"/>
            </p:cNvSpPr>
            <p:nvPr/>
          </p:nvSpPr>
          <p:spPr bwMode="hidden">
            <a:xfrm>
              <a:off x="0" y="907"/>
              <a:ext cx="2976" cy="720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76" name="Rectangle 18"/>
            <p:cNvSpPr>
              <a:spLocks noChangeArrowheads="1"/>
            </p:cNvSpPr>
            <p:nvPr/>
          </p:nvSpPr>
          <p:spPr bwMode="hidden">
            <a:xfrm>
              <a:off x="2565" y="907"/>
              <a:ext cx="3195" cy="720"/>
            </a:xfrm>
            <a:prstGeom prst="rect">
              <a:avLst/>
            </a:prstGeom>
            <a:gradFill rotWithShape="0">
              <a:gsLst>
                <a:gs pos="0">
                  <a:srgbClr val="CCFF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77" name="Freeform 19"/>
            <p:cNvSpPr>
              <a:spLocks noChangeArrowheads="1"/>
            </p:cNvSpPr>
            <p:nvPr/>
          </p:nvSpPr>
          <p:spPr bwMode="auto">
            <a:xfrm>
              <a:off x="384" y="960"/>
              <a:ext cx="144" cy="712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20"/>
            <p:cNvSpPr>
              <a:spLocks noChangeArrowheads="1"/>
            </p:cNvSpPr>
            <p:nvPr/>
          </p:nvSpPr>
          <p:spPr bwMode="auto">
            <a:xfrm>
              <a:off x="5490" y="547"/>
              <a:ext cx="165" cy="585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2" name="Group 15"/>
          <p:cNvGrpSpPr>
            <a:grpSpLocks/>
          </p:cNvGrpSpPr>
          <p:nvPr userDrawn="1"/>
        </p:nvGrpSpPr>
        <p:grpSpPr bwMode="auto">
          <a:xfrm>
            <a:off x="7929563" y="3500438"/>
            <a:ext cx="1008062" cy="1752600"/>
            <a:chOff x="4704" y="1885"/>
            <a:chExt cx="843" cy="1379"/>
          </a:xfrm>
        </p:grpSpPr>
        <p:sp>
          <p:nvSpPr>
            <p:cNvPr id="1043" name="Oval 16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17"/>
            <p:cNvSpPr>
              <a:spLocks noChangeArrowheads="1"/>
            </p:cNvSpPr>
            <p:nvPr/>
          </p:nvSpPr>
          <p:spPr bwMode="auto">
            <a:xfrm>
              <a:off x="4883" y="1885"/>
              <a:ext cx="126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18"/>
            <p:cNvSpPr>
              <a:spLocks noChangeArrowheads="1"/>
            </p:cNvSpPr>
            <p:nvPr/>
          </p:nvSpPr>
          <p:spPr bwMode="auto">
            <a:xfrm>
              <a:off x="5062" y="1885"/>
              <a:ext cx="126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19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0"/>
            <p:cNvSpPr>
              <a:spLocks noChangeArrowheads="1"/>
            </p:cNvSpPr>
            <p:nvPr/>
          </p:nvSpPr>
          <p:spPr bwMode="auto">
            <a:xfrm>
              <a:off x="4883" y="2064"/>
              <a:ext cx="126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1"/>
            <p:cNvSpPr>
              <a:spLocks noChangeArrowheads="1"/>
            </p:cNvSpPr>
            <p:nvPr/>
          </p:nvSpPr>
          <p:spPr bwMode="auto">
            <a:xfrm>
              <a:off x="5062" y="2064"/>
              <a:ext cx="126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2"/>
            <p:cNvSpPr>
              <a:spLocks noChangeArrowheads="1"/>
            </p:cNvSpPr>
            <p:nvPr/>
          </p:nvSpPr>
          <p:spPr bwMode="auto">
            <a:xfrm>
              <a:off x="5242" y="2064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3"/>
            <p:cNvSpPr>
              <a:spLocks noChangeArrowheads="1"/>
            </p:cNvSpPr>
            <p:nvPr/>
          </p:nvSpPr>
          <p:spPr bwMode="auto">
            <a:xfrm>
              <a:off x="4704" y="2243"/>
              <a:ext cx="127" cy="12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4"/>
            <p:cNvSpPr>
              <a:spLocks noChangeArrowheads="1"/>
            </p:cNvSpPr>
            <p:nvPr/>
          </p:nvSpPr>
          <p:spPr bwMode="auto">
            <a:xfrm>
              <a:off x="4883" y="2243"/>
              <a:ext cx="126" cy="12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5"/>
            <p:cNvSpPr>
              <a:spLocks noChangeArrowheads="1"/>
            </p:cNvSpPr>
            <p:nvPr/>
          </p:nvSpPr>
          <p:spPr bwMode="auto">
            <a:xfrm>
              <a:off x="5062" y="2243"/>
              <a:ext cx="126" cy="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6"/>
            <p:cNvSpPr>
              <a:spLocks noChangeArrowheads="1"/>
            </p:cNvSpPr>
            <p:nvPr/>
          </p:nvSpPr>
          <p:spPr bwMode="auto">
            <a:xfrm>
              <a:off x="5242" y="2243"/>
              <a:ext cx="126" cy="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27"/>
            <p:cNvSpPr>
              <a:spLocks noChangeArrowheads="1"/>
            </p:cNvSpPr>
            <p:nvPr/>
          </p:nvSpPr>
          <p:spPr bwMode="auto">
            <a:xfrm>
              <a:off x="5420" y="2243"/>
              <a:ext cx="127" cy="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28"/>
            <p:cNvSpPr>
              <a:spLocks noChangeArrowheads="1"/>
            </p:cNvSpPr>
            <p:nvPr/>
          </p:nvSpPr>
          <p:spPr bwMode="auto">
            <a:xfrm>
              <a:off x="4704" y="2421"/>
              <a:ext cx="127" cy="1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29"/>
            <p:cNvSpPr>
              <a:spLocks noChangeArrowheads="1"/>
            </p:cNvSpPr>
            <p:nvPr/>
          </p:nvSpPr>
          <p:spPr bwMode="auto">
            <a:xfrm>
              <a:off x="4883" y="2421"/>
              <a:ext cx="126" cy="1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0"/>
            <p:cNvSpPr>
              <a:spLocks noChangeArrowheads="1"/>
            </p:cNvSpPr>
            <p:nvPr/>
          </p:nvSpPr>
          <p:spPr bwMode="auto">
            <a:xfrm>
              <a:off x="5062" y="2421"/>
              <a:ext cx="126" cy="1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1"/>
            <p:cNvSpPr>
              <a:spLocks noChangeArrowheads="1"/>
            </p:cNvSpPr>
            <p:nvPr/>
          </p:nvSpPr>
          <p:spPr bwMode="auto">
            <a:xfrm>
              <a:off x="5242" y="2421"/>
              <a:ext cx="126" cy="1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2"/>
            <p:cNvSpPr>
              <a:spLocks noChangeArrowheads="1"/>
            </p:cNvSpPr>
            <p:nvPr/>
          </p:nvSpPr>
          <p:spPr bwMode="auto">
            <a:xfrm>
              <a:off x="4704" y="2599"/>
              <a:ext cx="127" cy="1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3"/>
            <p:cNvSpPr>
              <a:spLocks noChangeArrowheads="1"/>
            </p:cNvSpPr>
            <p:nvPr/>
          </p:nvSpPr>
          <p:spPr bwMode="auto">
            <a:xfrm>
              <a:off x="4883" y="2599"/>
              <a:ext cx="126" cy="1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4"/>
            <p:cNvSpPr>
              <a:spLocks noChangeArrowheads="1"/>
            </p:cNvSpPr>
            <p:nvPr/>
          </p:nvSpPr>
          <p:spPr bwMode="auto">
            <a:xfrm>
              <a:off x="5062" y="2599"/>
              <a:ext cx="126" cy="1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5"/>
            <p:cNvSpPr>
              <a:spLocks noChangeArrowheads="1"/>
            </p:cNvSpPr>
            <p:nvPr/>
          </p:nvSpPr>
          <p:spPr bwMode="auto">
            <a:xfrm>
              <a:off x="5242" y="2599"/>
              <a:ext cx="126" cy="1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6"/>
            <p:cNvSpPr>
              <a:spLocks noChangeArrowheads="1"/>
            </p:cNvSpPr>
            <p:nvPr/>
          </p:nvSpPr>
          <p:spPr bwMode="auto">
            <a:xfrm>
              <a:off x="5420" y="2599"/>
              <a:ext cx="127" cy="12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37"/>
            <p:cNvSpPr>
              <a:spLocks noChangeArrowheads="1"/>
            </p:cNvSpPr>
            <p:nvPr/>
          </p:nvSpPr>
          <p:spPr bwMode="auto">
            <a:xfrm>
              <a:off x="4704" y="2779"/>
              <a:ext cx="127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38"/>
            <p:cNvSpPr>
              <a:spLocks noChangeArrowheads="1"/>
            </p:cNvSpPr>
            <p:nvPr/>
          </p:nvSpPr>
          <p:spPr bwMode="auto"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Oval 39"/>
            <p:cNvSpPr>
              <a:spLocks noChangeArrowheads="1"/>
            </p:cNvSpPr>
            <p:nvPr/>
          </p:nvSpPr>
          <p:spPr bwMode="auto">
            <a:xfrm>
              <a:off x="5062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40"/>
            <p:cNvSpPr>
              <a:spLocks noChangeArrowheads="1"/>
            </p:cNvSpPr>
            <p:nvPr/>
          </p:nvSpPr>
          <p:spPr bwMode="auto">
            <a:xfrm>
              <a:off x="5242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41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Oval 42"/>
            <p:cNvSpPr>
              <a:spLocks noChangeArrowheads="1"/>
            </p:cNvSpPr>
            <p:nvPr/>
          </p:nvSpPr>
          <p:spPr bwMode="auto">
            <a:xfrm>
              <a:off x="4883" y="2958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Oval 43"/>
            <p:cNvSpPr>
              <a:spLocks noChangeArrowheads="1"/>
            </p:cNvSpPr>
            <p:nvPr/>
          </p:nvSpPr>
          <p:spPr bwMode="auto">
            <a:xfrm>
              <a:off x="5062" y="2958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Oval 44"/>
            <p:cNvSpPr>
              <a:spLocks noChangeArrowheads="1"/>
            </p:cNvSpPr>
            <p:nvPr/>
          </p:nvSpPr>
          <p:spPr bwMode="auto">
            <a:xfrm>
              <a:off x="5242" y="2958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Oval 45"/>
            <p:cNvSpPr>
              <a:spLocks noChangeArrowheads="1"/>
            </p:cNvSpPr>
            <p:nvPr/>
          </p:nvSpPr>
          <p:spPr bwMode="auto">
            <a:xfrm>
              <a:off x="4883" y="3137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Oval 46"/>
            <p:cNvSpPr>
              <a:spLocks noChangeArrowheads="1"/>
            </p:cNvSpPr>
            <p:nvPr/>
          </p:nvSpPr>
          <p:spPr bwMode="auto">
            <a:xfrm>
              <a:off x="5242" y="3137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12" name="Picture 288" descr="C:\My Projects\E-SOFT SYSTEMS\LOGO\logo.gi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6632"/>
            <a:ext cx="2039144" cy="4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3" r:id="rId1"/>
    <p:sldLayoutId id="2147485144" r:id="rId2"/>
    <p:sldLayoutId id="2147485098" r:id="rId3"/>
    <p:sldLayoutId id="2147485099" r:id="rId4"/>
    <p:sldLayoutId id="2147485100" r:id="rId5"/>
    <p:sldLayoutId id="2147485101" r:id="rId6"/>
    <p:sldLayoutId id="2147485102" r:id="rId7"/>
    <p:sldLayoutId id="2147485103" r:id="rId8"/>
    <p:sldLayoutId id="2147485104" r:id="rId9"/>
    <p:sldLayoutId id="2147485105" r:id="rId10"/>
    <p:sldLayoutId id="2147485106" r:id="rId11"/>
    <p:sldLayoutId id="2147485107" r:id="rId12"/>
    <p:sldLayoutId id="214748510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utoUpdateAnimBg="0"/>
      <p:bldP spid="147462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4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746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4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746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4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746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4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746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4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74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580F1DE-71CA-4063-96E4-27EB957A7563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CBAEF56-9DF4-4423-A224-78CCCF3E67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0" r:id="rId1"/>
    <p:sldLayoutId id="2147485111" r:id="rId2"/>
    <p:sldLayoutId id="2147485112" r:id="rId3"/>
    <p:sldLayoutId id="2147485113" r:id="rId4"/>
    <p:sldLayoutId id="2147485114" r:id="rId5"/>
    <p:sldLayoutId id="2147485115" r:id="rId6"/>
    <p:sldLayoutId id="2147485116" r:id="rId7"/>
    <p:sldLayoutId id="2147485117" r:id="rId8"/>
    <p:sldLayoutId id="2147485118" r:id="rId9"/>
    <p:sldLayoutId id="2147485119" r:id="rId10"/>
    <p:sldLayoutId id="2147485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F6E5DF3-71E0-45E9-84AE-A803222E13A2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72F9A66-9970-464D-B84C-F87FC9FEB50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129" r:id="rId9"/>
    <p:sldLayoutId id="2147485130" r:id="rId10"/>
    <p:sldLayoutId id="21474851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53DE1B0-BFA3-4581-A977-34F6B00A20AB}" type="datetimeFigureOut">
              <a:rPr lang="fr-FR"/>
              <a:pPr>
                <a:defRPr/>
              </a:pPr>
              <a:t>19/03/2012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22A1D4-383B-47FC-B46F-F9DCC88A0A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1" r:id="rId10"/>
    <p:sldLayoutId id="2147485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14311" y="2060848"/>
            <a:ext cx="8643937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FR" sz="2800" b="1" kern="0" dirty="0" smtClean="0">
                <a:solidFill>
                  <a:srgbClr val="0033CC"/>
                </a:solidFill>
                <a:latin typeface="Book Antiqua" pitchFamily="18" charset="0"/>
              </a:rPr>
              <a:t>Phase 0: Vente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FR" sz="2800" b="1" kern="0" dirty="0" smtClean="0">
                <a:solidFill>
                  <a:srgbClr val="0033CC"/>
                </a:solidFill>
                <a:latin typeface="Book Antiqua" pitchFamily="18" charset="0"/>
              </a:rPr>
              <a:t>Phase 1: Design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FR" sz="2800" b="1" kern="0" dirty="0" smtClean="0">
                <a:solidFill>
                  <a:srgbClr val="0033CC"/>
                </a:solidFill>
                <a:latin typeface="Book Antiqua" pitchFamily="18" charset="0"/>
              </a:rPr>
              <a:t>Phase 2: Configuration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FR" sz="2800" b="1" kern="0" dirty="0" smtClean="0">
                <a:solidFill>
                  <a:srgbClr val="0033CC"/>
                </a:solidFill>
                <a:latin typeface="Book Antiqua" pitchFamily="18" charset="0"/>
              </a:rPr>
              <a:t>Phase 3: Tests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FR" sz="2800" b="1" kern="0" dirty="0" smtClean="0">
                <a:solidFill>
                  <a:srgbClr val="0033CC"/>
                </a:solidFill>
                <a:latin typeface="Book Antiqua" pitchFamily="18" charset="0"/>
              </a:rPr>
              <a:t>Phase 4: Support 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 bwMode="auto">
          <a:xfrm>
            <a:off x="571500" y="928688"/>
            <a:ext cx="85725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800100" lvl="1" indent="-342900">
              <a:spcBef>
                <a:spcPct val="20000"/>
              </a:spcBef>
              <a:defRPr/>
            </a:pPr>
            <a:r>
              <a:rPr lang="fr-FR" sz="4400" b="1" kern="0" dirty="0" smtClean="0">
                <a:solidFill>
                  <a:srgbClr val="0033CC"/>
                </a:solidFill>
                <a:latin typeface="Book Antiqua" pitchFamily="18" charset="0"/>
              </a:rPr>
              <a:t>Phases d’</a:t>
            </a:r>
            <a:r>
              <a:rPr lang="fr-FR" sz="4400" b="1" kern="0" dirty="0" err="1" smtClean="0">
                <a:solidFill>
                  <a:srgbClr val="0033CC"/>
                </a:solidFill>
                <a:latin typeface="Book Antiqua" pitchFamily="18" charset="0"/>
              </a:rPr>
              <a:t>implementation</a:t>
            </a:r>
            <a:endParaRPr lang="fr-FR" sz="4400" b="1" kern="0" dirty="0">
              <a:solidFill>
                <a:srgbClr val="0033CC"/>
              </a:solidFill>
              <a:latin typeface="Book Antiqua" pitchFamily="18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fr-FR" sz="4400" b="1" kern="0" dirty="0">
              <a:solidFill>
                <a:srgbClr val="0033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Phase 0: </a:t>
            </a:r>
            <a:r>
              <a:rPr lang="en-US" dirty="0" err="1" smtClean="0">
                <a:solidFill>
                  <a:srgbClr val="002060"/>
                </a:solidFill>
              </a:rPr>
              <a:t>Vente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276872"/>
            <a:ext cx="8518525" cy="4154984"/>
          </a:xfrm>
        </p:spPr>
        <p:txBody>
          <a:bodyPr/>
          <a:lstStyle/>
          <a:p>
            <a:r>
              <a:rPr lang="en-US" dirty="0" err="1" smtClean="0"/>
              <a:t>Prise</a:t>
            </a:r>
            <a:r>
              <a:rPr lang="en-US" dirty="0" smtClean="0"/>
              <a:t> de </a:t>
            </a:r>
            <a:r>
              <a:rPr lang="en-US" dirty="0" err="1" smtClean="0"/>
              <a:t>rendez-vous</a:t>
            </a:r>
            <a:r>
              <a:rPr lang="en-US" dirty="0" smtClean="0"/>
              <a:t> avec les </a:t>
            </a:r>
            <a:r>
              <a:rPr lang="en-US" dirty="0" err="1" smtClean="0"/>
              <a:t>dirigeants</a:t>
            </a:r>
            <a:r>
              <a:rPr lang="en-US" dirty="0" smtClean="0"/>
              <a:t> de </a:t>
            </a:r>
            <a:r>
              <a:rPr lang="en-US" dirty="0" err="1" smtClean="0"/>
              <a:t>l’ecole</a:t>
            </a:r>
            <a:endParaRPr lang="en-US" dirty="0" smtClean="0"/>
          </a:p>
          <a:p>
            <a:r>
              <a:rPr lang="en-US" dirty="0" err="1" smtClean="0"/>
              <a:t>Rencontre</a:t>
            </a:r>
            <a:r>
              <a:rPr lang="en-US" dirty="0" smtClean="0"/>
              <a:t> avec les </a:t>
            </a:r>
            <a:r>
              <a:rPr lang="en-US" dirty="0" err="1" smtClean="0"/>
              <a:t>dirigeants</a:t>
            </a:r>
            <a:r>
              <a:rPr lang="en-US" dirty="0" smtClean="0"/>
              <a:t> de </a:t>
            </a:r>
            <a:r>
              <a:rPr lang="en-US" dirty="0" err="1" smtClean="0"/>
              <a:t>l’ecole</a:t>
            </a:r>
            <a:endParaRPr lang="en-US" dirty="0" smtClean="0"/>
          </a:p>
          <a:p>
            <a:pPr lvl="1"/>
            <a:r>
              <a:rPr lang="en-US" dirty="0" smtClean="0"/>
              <a:t>Presentation de la solution</a:t>
            </a:r>
          </a:p>
          <a:p>
            <a:pPr lvl="1"/>
            <a:r>
              <a:rPr lang="en-US" dirty="0" smtClean="0"/>
              <a:t>Remise de prospectus</a:t>
            </a:r>
          </a:p>
          <a:p>
            <a:pPr lvl="1"/>
            <a:r>
              <a:rPr lang="en-US" dirty="0" err="1" smtClean="0"/>
              <a:t>Breves</a:t>
            </a:r>
            <a:r>
              <a:rPr lang="en-US" dirty="0" smtClean="0"/>
              <a:t> discussions </a:t>
            </a:r>
            <a:r>
              <a:rPr lang="en-US" dirty="0" err="1" smtClean="0"/>
              <a:t>financiere</a:t>
            </a:r>
            <a:r>
              <a:rPr lang="en-US" dirty="0" smtClean="0"/>
              <a:t> et technique</a:t>
            </a:r>
          </a:p>
          <a:p>
            <a:pPr lvl="1"/>
            <a:r>
              <a:rPr lang="en-US" dirty="0" err="1" smtClean="0"/>
              <a:t>Prise</a:t>
            </a:r>
            <a:r>
              <a:rPr lang="en-US" dirty="0" smtClean="0"/>
              <a:t> de </a:t>
            </a:r>
            <a:r>
              <a:rPr lang="en-US" dirty="0" err="1" smtClean="0"/>
              <a:t>rendez-vous</a:t>
            </a:r>
            <a:r>
              <a:rPr lang="en-US" dirty="0" smtClean="0"/>
              <a:t> pour la Demo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Offres</a:t>
            </a:r>
            <a:r>
              <a:rPr lang="en-US" dirty="0" smtClean="0"/>
              <a:t> technique et </a:t>
            </a:r>
            <a:r>
              <a:rPr lang="en-US" dirty="0" err="1" smtClean="0"/>
              <a:t>financiere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Payment des </a:t>
            </a:r>
            <a:r>
              <a:rPr lang="en-US" dirty="0" err="1" smtClean="0"/>
              <a:t>frais</a:t>
            </a:r>
            <a:r>
              <a:rPr lang="en-US" dirty="0" smtClean="0"/>
              <a:t> de license. 60%.</a:t>
            </a:r>
          </a:p>
          <a:p>
            <a:r>
              <a:rPr lang="en-US" sz="1600" i="1" dirty="0" err="1">
                <a:solidFill>
                  <a:srgbClr val="FFCC00"/>
                </a:solidFill>
              </a:rPr>
              <a:t>Duree</a:t>
            </a:r>
            <a:r>
              <a:rPr lang="en-US" sz="1600" i="1" dirty="0">
                <a:solidFill>
                  <a:srgbClr val="FFCC00"/>
                </a:solidFill>
              </a:rPr>
              <a:t> </a:t>
            </a:r>
            <a:r>
              <a:rPr lang="en-US" sz="1600" i="1" dirty="0" err="1">
                <a:solidFill>
                  <a:srgbClr val="FFCC00"/>
                </a:solidFill>
              </a:rPr>
              <a:t>approximative</a:t>
            </a:r>
            <a:r>
              <a:rPr lang="en-US" sz="1600" i="1" dirty="0">
                <a:solidFill>
                  <a:srgbClr val="FFCC00"/>
                </a:solidFill>
              </a:rPr>
              <a:t>: 3 </a:t>
            </a:r>
            <a:r>
              <a:rPr lang="en-US" sz="1600" i="1" dirty="0" err="1">
                <a:solidFill>
                  <a:srgbClr val="FFCC00"/>
                </a:solidFill>
              </a:rPr>
              <a:t>semaines</a:t>
            </a:r>
            <a:endParaRPr lang="en-US" sz="1600" i="1" dirty="0">
              <a:solidFill>
                <a:srgbClr val="FFCC00"/>
              </a:solidFill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1619672" y="1412776"/>
            <a:ext cx="1728192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167844" y="1412776"/>
            <a:ext cx="2196244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5220072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395536" y="1412776"/>
            <a:ext cx="1368152" cy="584508"/>
          </a:xfrm>
          <a:prstGeom prst="homePlate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Vente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6948264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Support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Phase 1: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7"/>
            <a:ext cx="8518525" cy="4585871"/>
          </a:xfrm>
        </p:spPr>
        <p:txBody>
          <a:bodyPr/>
          <a:lstStyle/>
          <a:p>
            <a:r>
              <a:rPr lang="en-US" sz="1600" dirty="0" smtClean="0"/>
              <a:t>Acquisition du materiel</a:t>
            </a:r>
          </a:p>
          <a:p>
            <a:r>
              <a:rPr lang="en-US" sz="1600" dirty="0" smtClean="0"/>
              <a:t>Installation de iSchool</a:t>
            </a:r>
          </a:p>
          <a:p>
            <a:r>
              <a:rPr lang="en-US" sz="1600" dirty="0" err="1" smtClean="0"/>
              <a:t>Revu</a:t>
            </a:r>
            <a:r>
              <a:rPr lang="en-US" sz="1600" dirty="0" smtClean="0"/>
              <a:t> des </a:t>
            </a:r>
            <a:r>
              <a:rPr lang="en-US" sz="1600" dirty="0" err="1" smtClean="0"/>
              <a:t>fonctionalites</a:t>
            </a:r>
            <a:r>
              <a:rPr lang="en-US" sz="1600" dirty="0" smtClean="0"/>
              <a:t> et des </a:t>
            </a:r>
            <a:r>
              <a:rPr lang="en-US" sz="1600" dirty="0" err="1" smtClean="0"/>
              <a:t>Etats</a:t>
            </a:r>
            <a:endParaRPr lang="en-US" sz="1600" dirty="0" smtClean="0"/>
          </a:p>
          <a:p>
            <a:r>
              <a:rPr lang="en-US" sz="1600" dirty="0" smtClean="0"/>
              <a:t>Identification et evaluation des </a:t>
            </a:r>
            <a:r>
              <a:rPr lang="en-US" sz="1600" dirty="0" err="1" smtClean="0"/>
              <a:t>fonctionalites</a:t>
            </a:r>
            <a:r>
              <a:rPr lang="en-US" sz="1600" dirty="0" smtClean="0"/>
              <a:t> </a:t>
            </a:r>
            <a:r>
              <a:rPr lang="en-US" sz="1600" dirty="0" err="1" smtClean="0"/>
              <a:t>additionelles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Acquisition des </a:t>
            </a:r>
            <a:r>
              <a:rPr lang="en-US" sz="1600" dirty="0" err="1" smtClean="0"/>
              <a:t>donnees</a:t>
            </a:r>
            <a:r>
              <a:rPr lang="en-US" sz="1600" dirty="0" smtClean="0"/>
              <a:t> de configuration</a:t>
            </a:r>
          </a:p>
          <a:p>
            <a:pPr lvl="1"/>
            <a:r>
              <a:rPr lang="en-US" sz="1400" dirty="0" err="1" smtClean="0"/>
              <a:t>Liste</a:t>
            </a:r>
            <a:r>
              <a:rPr lang="en-US" sz="1400" dirty="0" smtClean="0"/>
              <a:t> des </a:t>
            </a:r>
            <a:r>
              <a:rPr lang="en-US" sz="1400" dirty="0" err="1" smtClean="0"/>
              <a:t>etudiants</a:t>
            </a:r>
            <a:r>
              <a:rPr lang="en-US" sz="1400" dirty="0" smtClean="0"/>
              <a:t>, </a:t>
            </a:r>
            <a:r>
              <a:rPr lang="en-US" sz="1400" dirty="0" err="1" smtClean="0"/>
              <a:t>professeurs</a:t>
            </a:r>
            <a:r>
              <a:rPr lang="en-US" sz="1400" dirty="0" smtClean="0"/>
              <a:t>, personnel au format excel</a:t>
            </a:r>
          </a:p>
          <a:p>
            <a:pPr lvl="1"/>
            <a:r>
              <a:rPr lang="en-US" sz="1400" dirty="0" err="1" smtClean="0"/>
              <a:t>Liste</a:t>
            </a:r>
            <a:r>
              <a:rPr lang="en-US" sz="1400" dirty="0" smtClean="0"/>
              <a:t> des classes, </a:t>
            </a:r>
            <a:r>
              <a:rPr lang="en-US" sz="1400" dirty="0" err="1" smtClean="0"/>
              <a:t>matieres</a:t>
            </a:r>
            <a:r>
              <a:rPr lang="en-US" sz="1400" dirty="0" smtClean="0"/>
              <a:t>, </a:t>
            </a:r>
            <a:r>
              <a:rPr lang="en-US" sz="1400" dirty="0" err="1" smtClean="0"/>
              <a:t>programmes</a:t>
            </a:r>
            <a:r>
              <a:rPr lang="en-US" sz="1400" dirty="0" smtClean="0"/>
              <a:t>, </a:t>
            </a:r>
            <a:r>
              <a:rPr lang="en-US" sz="1400" dirty="0" err="1" smtClean="0"/>
              <a:t>fournitures</a:t>
            </a:r>
            <a:endParaRPr lang="en-US" sz="1400" dirty="0" smtClean="0"/>
          </a:p>
          <a:p>
            <a:pPr lvl="1"/>
            <a:r>
              <a:rPr lang="en-US" sz="1400" dirty="0" err="1" smtClean="0"/>
              <a:t>Emploi</a:t>
            </a:r>
            <a:r>
              <a:rPr lang="en-US" sz="1400" dirty="0" smtClean="0"/>
              <a:t> du temps, </a:t>
            </a:r>
            <a:r>
              <a:rPr lang="en-US" sz="1400" dirty="0" err="1" smtClean="0"/>
              <a:t>examen</a:t>
            </a:r>
            <a:r>
              <a:rPr lang="en-US" sz="1400" dirty="0" smtClean="0"/>
              <a:t>, Tranches de </a:t>
            </a:r>
            <a:r>
              <a:rPr lang="en-US" sz="1400" dirty="0" err="1" smtClean="0"/>
              <a:t>payement</a:t>
            </a:r>
            <a:endParaRPr lang="en-US" sz="1400" dirty="0" smtClean="0"/>
          </a:p>
          <a:p>
            <a:pPr lvl="1"/>
            <a:r>
              <a:rPr lang="en-US" sz="1400" dirty="0" smtClean="0"/>
              <a:t>Appreciation et </a:t>
            </a:r>
            <a:r>
              <a:rPr lang="en-US" sz="1400" dirty="0" err="1" smtClean="0"/>
              <a:t>leurs</a:t>
            </a:r>
            <a:r>
              <a:rPr lang="en-US" sz="1400" dirty="0" smtClean="0"/>
              <a:t> tranches de notes</a:t>
            </a:r>
          </a:p>
          <a:p>
            <a:pPr lvl="1"/>
            <a:r>
              <a:rPr lang="en-US" sz="1400" dirty="0" err="1" smtClean="0"/>
              <a:t>Liste</a:t>
            </a:r>
            <a:r>
              <a:rPr lang="en-US" sz="1400" dirty="0" smtClean="0"/>
              <a:t> des </a:t>
            </a:r>
            <a:r>
              <a:rPr lang="en-US" sz="1400" dirty="0" err="1" smtClean="0"/>
              <a:t>livres</a:t>
            </a:r>
            <a:r>
              <a:rPr lang="en-US" sz="1400" dirty="0" smtClean="0"/>
              <a:t> et des </a:t>
            </a:r>
            <a:r>
              <a:rPr lang="en-US" sz="1400" dirty="0" err="1" smtClean="0"/>
              <a:t>biens</a:t>
            </a:r>
            <a:r>
              <a:rPr lang="en-US" sz="1400" dirty="0" smtClean="0"/>
              <a:t> a </a:t>
            </a:r>
            <a:r>
              <a:rPr lang="en-US" sz="1400" dirty="0" err="1" smtClean="0"/>
              <a:t>configurer</a:t>
            </a:r>
            <a:r>
              <a:rPr lang="en-US" sz="1400" dirty="0" smtClean="0"/>
              <a:t> </a:t>
            </a:r>
            <a:r>
              <a:rPr lang="en-US" sz="1400" dirty="0" err="1" smtClean="0"/>
              <a:t>dans</a:t>
            </a:r>
            <a:r>
              <a:rPr lang="en-US" sz="1400" dirty="0" smtClean="0"/>
              <a:t> la </a:t>
            </a:r>
            <a:r>
              <a:rPr lang="en-US" sz="1400" dirty="0" err="1" smtClean="0"/>
              <a:t>gestion</a:t>
            </a:r>
            <a:r>
              <a:rPr lang="en-US" sz="1400" dirty="0" smtClean="0"/>
              <a:t> des stock</a:t>
            </a:r>
          </a:p>
          <a:p>
            <a:pPr lvl="1"/>
            <a:r>
              <a:rPr lang="en-US" sz="1400" dirty="0" smtClean="0"/>
              <a:t>Roles</a:t>
            </a:r>
          </a:p>
          <a:p>
            <a:r>
              <a:rPr lang="en-US" sz="1600" dirty="0"/>
              <a:t>Acquisition de </a:t>
            </a:r>
            <a:r>
              <a:rPr lang="en-US" sz="1600" dirty="0" err="1"/>
              <a:t>donnees</a:t>
            </a:r>
            <a:r>
              <a:rPr lang="en-US" sz="1600" dirty="0"/>
              <a:t> pour le site web de </a:t>
            </a:r>
            <a:r>
              <a:rPr lang="en-US" sz="1600" dirty="0" err="1"/>
              <a:t>l’ecole</a:t>
            </a:r>
            <a:endParaRPr lang="en-US" sz="1600" dirty="0"/>
          </a:p>
          <a:p>
            <a:r>
              <a:rPr lang="en-US" sz="1800" dirty="0" smtClean="0"/>
              <a:t>Development </a:t>
            </a:r>
            <a:r>
              <a:rPr lang="en-US" sz="1800" dirty="0" err="1" smtClean="0"/>
              <a:t>d’eventuels</a:t>
            </a:r>
            <a:r>
              <a:rPr lang="en-US" sz="1800" dirty="0" smtClean="0"/>
              <a:t> modules </a:t>
            </a:r>
            <a:r>
              <a:rPr lang="en-US" sz="1800" dirty="0" err="1" smtClean="0"/>
              <a:t>additionnels</a:t>
            </a:r>
            <a:r>
              <a:rPr lang="en-US" sz="1800" dirty="0" smtClean="0"/>
              <a:t>. </a:t>
            </a:r>
          </a:p>
          <a:p>
            <a:r>
              <a:rPr lang="en-US" sz="1600" i="1" dirty="0" err="1">
                <a:solidFill>
                  <a:srgbClr val="FFCC00"/>
                </a:solidFill>
              </a:rPr>
              <a:t>Duree</a:t>
            </a:r>
            <a:r>
              <a:rPr lang="en-US" sz="1600" i="1" dirty="0">
                <a:solidFill>
                  <a:srgbClr val="FFCC00"/>
                </a:solidFill>
              </a:rPr>
              <a:t> </a:t>
            </a:r>
            <a:r>
              <a:rPr lang="en-US" sz="1600" i="1" dirty="0" err="1">
                <a:solidFill>
                  <a:srgbClr val="FFCC00"/>
                </a:solidFill>
              </a:rPr>
              <a:t>approximative</a:t>
            </a:r>
            <a:r>
              <a:rPr lang="en-US" sz="1600" i="1" dirty="0">
                <a:solidFill>
                  <a:srgbClr val="FFCC00"/>
                </a:solidFill>
              </a:rPr>
              <a:t>: </a:t>
            </a:r>
            <a:r>
              <a:rPr lang="en-US" sz="1600" i="1" dirty="0" smtClean="0">
                <a:solidFill>
                  <a:srgbClr val="FFCC00"/>
                </a:solidFill>
              </a:rPr>
              <a:t>2 </a:t>
            </a:r>
            <a:r>
              <a:rPr lang="en-US" sz="1600" i="1" dirty="0" err="1">
                <a:solidFill>
                  <a:srgbClr val="FFCC00"/>
                </a:solidFill>
              </a:rPr>
              <a:t>semaines</a:t>
            </a:r>
            <a:endParaRPr lang="en-US" sz="1600" i="1" dirty="0">
              <a:solidFill>
                <a:srgbClr val="FFCC00"/>
              </a:solidFill>
            </a:endParaRPr>
          </a:p>
          <a:p>
            <a:pPr lvl="1"/>
            <a:endParaRPr lang="en-US" sz="1400" dirty="0" smtClean="0"/>
          </a:p>
          <a:p>
            <a:endParaRPr lang="en-US" sz="1600" dirty="0"/>
          </a:p>
        </p:txBody>
      </p:sp>
      <p:sp>
        <p:nvSpPr>
          <p:cNvPr id="6" name="Chevron 5"/>
          <p:cNvSpPr/>
          <p:nvPr/>
        </p:nvSpPr>
        <p:spPr bwMode="auto">
          <a:xfrm>
            <a:off x="1619672" y="1412776"/>
            <a:ext cx="1728192" cy="576064"/>
          </a:xfrm>
          <a:prstGeom prst="chevron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167844" y="1412776"/>
            <a:ext cx="2196244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5220072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395536" y="1412776"/>
            <a:ext cx="1368152" cy="584508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Vente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6948264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Support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Phase 2: </a:t>
            </a:r>
            <a:r>
              <a:rPr lang="en-US" dirty="0" smtClean="0">
                <a:solidFill>
                  <a:srgbClr val="002060"/>
                </a:solidFill>
              </a:rPr>
              <a:t>Configuration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6"/>
            <a:ext cx="8518525" cy="4573560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 smtClean="0"/>
              <a:t>onfiguration</a:t>
            </a:r>
          </a:p>
          <a:p>
            <a:pPr lvl="1"/>
            <a:r>
              <a:rPr lang="en-US" sz="1800" dirty="0" err="1" smtClean="0"/>
              <a:t>Etudiants</a:t>
            </a:r>
            <a:r>
              <a:rPr lang="en-US" sz="1800" dirty="0" smtClean="0"/>
              <a:t>, </a:t>
            </a:r>
            <a:r>
              <a:rPr lang="en-US" sz="1800" dirty="0" err="1" smtClean="0"/>
              <a:t>professeurs</a:t>
            </a:r>
            <a:r>
              <a:rPr lang="en-US" sz="1800" dirty="0" smtClean="0"/>
              <a:t>, personnel 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lasses, </a:t>
            </a:r>
            <a:r>
              <a:rPr lang="en-US" sz="1800" dirty="0" err="1" smtClean="0"/>
              <a:t>matieres</a:t>
            </a:r>
            <a:r>
              <a:rPr lang="en-US" sz="1800" dirty="0" smtClean="0"/>
              <a:t>, </a:t>
            </a:r>
            <a:r>
              <a:rPr lang="en-US" sz="1800" dirty="0" err="1" smtClean="0"/>
              <a:t>programmes</a:t>
            </a:r>
            <a:r>
              <a:rPr lang="en-US" sz="1800" dirty="0" smtClean="0"/>
              <a:t>, </a:t>
            </a:r>
            <a:r>
              <a:rPr lang="en-US" sz="1800" dirty="0" err="1" smtClean="0"/>
              <a:t>fournitures</a:t>
            </a:r>
            <a:endParaRPr lang="en-US" sz="1800" dirty="0" smtClean="0"/>
          </a:p>
          <a:p>
            <a:pPr lvl="1"/>
            <a:r>
              <a:rPr lang="en-US" sz="1800" dirty="0" err="1" smtClean="0"/>
              <a:t>Emploi</a:t>
            </a:r>
            <a:r>
              <a:rPr lang="en-US" sz="1800" dirty="0" smtClean="0"/>
              <a:t> du temps, </a:t>
            </a:r>
            <a:r>
              <a:rPr lang="en-US" sz="1800" dirty="0" err="1"/>
              <a:t>E</a:t>
            </a:r>
            <a:r>
              <a:rPr lang="en-US" sz="1800" dirty="0" err="1" smtClean="0"/>
              <a:t>xamen</a:t>
            </a:r>
            <a:r>
              <a:rPr lang="en-US" sz="1800" dirty="0" smtClean="0"/>
              <a:t>, Tranches de </a:t>
            </a:r>
            <a:r>
              <a:rPr lang="en-US" sz="1800" dirty="0" err="1" smtClean="0"/>
              <a:t>payement</a:t>
            </a:r>
            <a:endParaRPr lang="en-US" sz="1800" dirty="0" smtClean="0"/>
          </a:p>
          <a:p>
            <a:pPr lvl="1"/>
            <a:r>
              <a:rPr lang="en-US" sz="1800" dirty="0" smtClean="0"/>
              <a:t>Appreciation et </a:t>
            </a:r>
            <a:r>
              <a:rPr lang="en-US" sz="1800" dirty="0" err="1" smtClean="0"/>
              <a:t>leurs</a:t>
            </a:r>
            <a:r>
              <a:rPr lang="en-US" sz="1800" dirty="0" smtClean="0"/>
              <a:t> tranches de notes</a:t>
            </a:r>
          </a:p>
          <a:p>
            <a:pPr lvl="1"/>
            <a:r>
              <a:rPr lang="en-US" sz="1800" dirty="0" smtClean="0"/>
              <a:t>Roles et </a:t>
            </a:r>
            <a:r>
              <a:rPr lang="en-US" sz="1800" dirty="0" err="1" smtClean="0"/>
              <a:t>securite</a:t>
            </a:r>
            <a:endParaRPr lang="en-US" sz="1800" dirty="0"/>
          </a:p>
          <a:p>
            <a:pPr lvl="1"/>
            <a:r>
              <a:rPr lang="en-US" sz="1800" dirty="0" err="1" smtClean="0"/>
              <a:t>Liste</a:t>
            </a:r>
            <a:r>
              <a:rPr lang="en-US" sz="1800" dirty="0" smtClean="0"/>
              <a:t> des </a:t>
            </a:r>
            <a:r>
              <a:rPr lang="en-US" sz="1800" dirty="0" err="1" smtClean="0"/>
              <a:t>livres</a:t>
            </a:r>
            <a:r>
              <a:rPr lang="en-US" sz="1800" dirty="0" smtClean="0"/>
              <a:t> et </a:t>
            </a:r>
            <a:r>
              <a:rPr lang="en-US" sz="1800" dirty="0" err="1" smtClean="0"/>
              <a:t>biens</a:t>
            </a:r>
            <a:r>
              <a:rPr lang="en-US" sz="1800" dirty="0" smtClean="0"/>
              <a:t> de </a:t>
            </a:r>
            <a:r>
              <a:rPr lang="en-US" sz="1800" dirty="0" err="1" smtClean="0"/>
              <a:t>l’ecole</a:t>
            </a:r>
            <a:endParaRPr lang="en-US" sz="1800" dirty="0" smtClean="0"/>
          </a:p>
          <a:p>
            <a:pPr lvl="1"/>
            <a:r>
              <a:rPr lang="en-US" sz="1800" dirty="0" err="1" smtClean="0"/>
              <a:t>Alertes</a:t>
            </a:r>
            <a:endParaRPr lang="en-US" sz="1800" dirty="0" smtClean="0"/>
          </a:p>
          <a:p>
            <a:pPr lvl="1"/>
            <a:r>
              <a:rPr lang="en-US" sz="1800" dirty="0" smtClean="0"/>
              <a:t>E-mail</a:t>
            </a:r>
          </a:p>
          <a:p>
            <a:pPr lvl="1"/>
            <a:r>
              <a:rPr lang="en-US" sz="1800" dirty="0" err="1" smtClean="0"/>
              <a:t>Prise</a:t>
            </a:r>
            <a:r>
              <a:rPr lang="en-US" sz="1800" dirty="0" smtClean="0"/>
              <a:t> de photos du personnel et des </a:t>
            </a:r>
            <a:r>
              <a:rPr lang="en-US" sz="1800" dirty="0" err="1" smtClean="0"/>
              <a:t>Etudiants</a:t>
            </a:r>
            <a:endParaRPr lang="en-US" sz="1800" dirty="0" smtClean="0"/>
          </a:p>
          <a:p>
            <a:r>
              <a:rPr lang="en-US" sz="2200" dirty="0" smtClean="0"/>
              <a:t>Construction du site web</a:t>
            </a:r>
          </a:p>
          <a:p>
            <a:r>
              <a:rPr lang="en-US" sz="1600" i="1" dirty="0" err="1">
                <a:solidFill>
                  <a:srgbClr val="FFCC00"/>
                </a:solidFill>
              </a:rPr>
              <a:t>Duree</a:t>
            </a:r>
            <a:r>
              <a:rPr lang="en-US" sz="1600" i="1" dirty="0">
                <a:solidFill>
                  <a:srgbClr val="FFCC00"/>
                </a:solidFill>
              </a:rPr>
              <a:t> </a:t>
            </a:r>
            <a:r>
              <a:rPr lang="en-US" sz="1600" i="1" dirty="0" err="1">
                <a:solidFill>
                  <a:srgbClr val="FFCC00"/>
                </a:solidFill>
              </a:rPr>
              <a:t>approximative</a:t>
            </a:r>
            <a:r>
              <a:rPr lang="en-US" sz="1600" i="1" dirty="0">
                <a:solidFill>
                  <a:srgbClr val="FFCC00"/>
                </a:solidFill>
              </a:rPr>
              <a:t>: 1 </a:t>
            </a:r>
            <a:r>
              <a:rPr lang="en-US" sz="1600" i="1" dirty="0" err="1">
                <a:solidFill>
                  <a:srgbClr val="FFCC00"/>
                </a:solidFill>
              </a:rPr>
              <a:t>semaine</a:t>
            </a:r>
            <a:endParaRPr lang="en-US" sz="1600" i="1" dirty="0">
              <a:solidFill>
                <a:srgbClr val="FFCC00"/>
              </a:solidFill>
            </a:endParaRPr>
          </a:p>
          <a:p>
            <a:endParaRPr lang="en-US" sz="2000" dirty="0"/>
          </a:p>
        </p:txBody>
      </p:sp>
      <p:sp>
        <p:nvSpPr>
          <p:cNvPr id="6" name="Chevron 5"/>
          <p:cNvSpPr/>
          <p:nvPr/>
        </p:nvSpPr>
        <p:spPr bwMode="auto">
          <a:xfrm>
            <a:off x="1619672" y="1412776"/>
            <a:ext cx="1728192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167844" y="1412776"/>
            <a:ext cx="2196244" cy="576064"/>
          </a:xfrm>
          <a:prstGeom prst="chevron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5220072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395536" y="1412776"/>
            <a:ext cx="1368152" cy="584508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Vente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6948264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Support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Phase 3: </a:t>
            </a:r>
            <a:r>
              <a:rPr lang="en-US" dirty="0" smtClean="0">
                <a:solidFill>
                  <a:srgbClr val="002060"/>
                </a:solidFill>
              </a:rPr>
              <a:t>Tests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7"/>
            <a:ext cx="8518525" cy="5016758"/>
          </a:xfrm>
        </p:spPr>
        <p:txBody>
          <a:bodyPr/>
          <a:lstStyle/>
          <a:p>
            <a:r>
              <a:rPr lang="en-US" sz="1400" dirty="0" smtClean="0"/>
              <a:t>Test de </a:t>
            </a:r>
            <a:r>
              <a:rPr lang="en-US" sz="1400" dirty="0" err="1" smtClean="0"/>
              <a:t>tous</a:t>
            </a:r>
            <a:r>
              <a:rPr lang="en-US" sz="1400" dirty="0" smtClean="0"/>
              <a:t> les </a:t>
            </a:r>
            <a:r>
              <a:rPr lang="en-US" sz="1400" dirty="0" err="1" smtClean="0"/>
              <a:t>processus</a:t>
            </a:r>
            <a:endParaRPr lang="en-US" sz="14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</a:t>
            </a:r>
            <a:r>
              <a:rPr lang="en-US" sz="1100" dirty="0" err="1" smtClean="0"/>
              <a:t>d’incription</a:t>
            </a:r>
            <a:r>
              <a:rPr lang="en-US" sz="1100" dirty="0" smtClean="0"/>
              <a:t> en </a:t>
            </a:r>
            <a:r>
              <a:rPr lang="en-US" sz="1100" dirty="0" err="1" smtClean="0"/>
              <a:t>ligne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</a:t>
            </a:r>
            <a:r>
              <a:rPr lang="en-US" sz="1100" dirty="0" err="1" smtClean="0"/>
              <a:t>d’inscription</a:t>
            </a:r>
            <a:r>
              <a:rPr lang="en-US" sz="1100" dirty="0" smtClean="0"/>
              <a:t> des </a:t>
            </a:r>
            <a:r>
              <a:rPr lang="en-US" sz="1100" dirty="0" err="1" smtClean="0"/>
              <a:t>anciens</a:t>
            </a:r>
            <a:r>
              <a:rPr lang="en-US" sz="1100" dirty="0" smtClean="0"/>
              <a:t> </a:t>
            </a:r>
            <a:r>
              <a:rPr lang="en-US" sz="1100" dirty="0" err="1" smtClean="0"/>
              <a:t>eleves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de </a:t>
            </a:r>
            <a:r>
              <a:rPr lang="en-US" sz="1100" dirty="0" err="1" smtClean="0"/>
              <a:t>payement</a:t>
            </a:r>
            <a:r>
              <a:rPr lang="en-US" sz="1100" dirty="0" smtClean="0"/>
              <a:t> des </a:t>
            </a:r>
            <a:r>
              <a:rPr lang="en-US" sz="1100" dirty="0" err="1" smtClean="0"/>
              <a:t>frais</a:t>
            </a:r>
            <a:r>
              <a:rPr lang="en-US" sz="1100" dirty="0" smtClean="0"/>
              <a:t> </a:t>
            </a:r>
            <a:r>
              <a:rPr lang="en-US" sz="1100" dirty="0" err="1" smtClean="0"/>
              <a:t>scolaires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</a:t>
            </a:r>
            <a:r>
              <a:rPr lang="en-US" sz="1100" dirty="0" err="1" smtClean="0"/>
              <a:t>d’alertes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de </a:t>
            </a:r>
            <a:r>
              <a:rPr lang="en-US" sz="1100" dirty="0" err="1" smtClean="0"/>
              <a:t>saisie</a:t>
            </a:r>
            <a:r>
              <a:rPr lang="en-US" sz="1100" dirty="0" smtClean="0"/>
              <a:t> de notes</a:t>
            </a:r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</a:t>
            </a:r>
            <a:r>
              <a:rPr lang="en-US" sz="1100" dirty="0" err="1" smtClean="0"/>
              <a:t>d’impression</a:t>
            </a:r>
            <a:r>
              <a:rPr lang="en-US" sz="1100" dirty="0" smtClean="0"/>
              <a:t> des bulletins</a:t>
            </a:r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de consultation </a:t>
            </a:r>
            <a:r>
              <a:rPr lang="en-US" sz="1100" dirty="0" err="1" smtClean="0"/>
              <a:t>medicale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de publication de </a:t>
            </a:r>
            <a:r>
              <a:rPr lang="en-US" sz="1100" dirty="0" err="1" smtClean="0"/>
              <a:t>nouvelles</a:t>
            </a:r>
            <a:r>
              <a:rPr lang="en-US" sz="1100" dirty="0" smtClean="0"/>
              <a:t> et de </a:t>
            </a:r>
            <a:r>
              <a:rPr lang="en-US" sz="1100" dirty="0" err="1" smtClean="0"/>
              <a:t>programmation</a:t>
            </a:r>
            <a:r>
              <a:rPr lang="en-US" sz="1100" dirty="0" smtClean="0"/>
              <a:t> </a:t>
            </a:r>
            <a:r>
              <a:rPr lang="en-US" sz="1100" dirty="0" err="1" smtClean="0"/>
              <a:t>d’evenements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de </a:t>
            </a:r>
            <a:r>
              <a:rPr lang="en-US" sz="1100" dirty="0" err="1" smtClean="0"/>
              <a:t>suivi</a:t>
            </a:r>
            <a:r>
              <a:rPr lang="en-US" sz="1100" dirty="0" smtClean="0"/>
              <a:t> de </a:t>
            </a:r>
            <a:r>
              <a:rPr lang="en-US" sz="1100" dirty="0" err="1" smtClean="0"/>
              <a:t>programme</a:t>
            </a:r>
            <a:endParaRPr lang="en-US" sz="1100" dirty="0" smtClean="0"/>
          </a:p>
          <a:p>
            <a:pPr lvl="1"/>
            <a:r>
              <a:rPr lang="en-US" sz="1100" dirty="0" err="1" smtClean="0"/>
              <a:t>Emploi</a:t>
            </a:r>
            <a:r>
              <a:rPr lang="en-US" sz="1100" dirty="0" smtClean="0"/>
              <a:t> du temps, en </a:t>
            </a:r>
            <a:r>
              <a:rPr lang="en-US" sz="1100" dirty="0" err="1" smtClean="0"/>
              <a:t>emploi</a:t>
            </a:r>
            <a:r>
              <a:rPr lang="en-US" sz="1100" dirty="0" smtClean="0"/>
              <a:t> du temps </a:t>
            </a:r>
            <a:r>
              <a:rPr lang="en-US" sz="1100" dirty="0" err="1" smtClean="0"/>
              <a:t>examen</a:t>
            </a:r>
            <a:endParaRPr lang="en-US" sz="1100" dirty="0" smtClean="0"/>
          </a:p>
          <a:p>
            <a:pPr lvl="1"/>
            <a:r>
              <a:rPr lang="en-US" sz="1100" dirty="0" err="1" smtClean="0"/>
              <a:t>Processus</a:t>
            </a:r>
            <a:r>
              <a:rPr lang="en-US" sz="1100" dirty="0" smtClean="0"/>
              <a:t> </a:t>
            </a:r>
            <a:r>
              <a:rPr lang="en-US" sz="1100" dirty="0" err="1" smtClean="0"/>
              <a:t>d’emprunt</a:t>
            </a:r>
            <a:r>
              <a:rPr lang="en-US" sz="1100" dirty="0" smtClean="0"/>
              <a:t> de </a:t>
            </a:r>
            <a:r>
              <a:rPr lang="en-US" sz="1100" dirty="0" err="1" smtClean="0"/>
              <a:t>livres</a:t>
            </a:r>
            <a:endParaRPr lang="en-US" sz="1100" dirty="0" smtClean="0"/>
          </a:p>
          <a:p>
            <a:pPr lvl="1"/>
            <a:r>
              <a:rPr lang="en-US" sz="1100" dirty="0" smtClean="0"/>
              <a:t>Envois de </a:t>
            </a:r>
            <a:r>
              <a:rPr lang="en-US" sz="1100" dirty="0" err="1" smtClean="0"/>
              <a:t>courriers</a:t>
            </a:r>
            <a:endParaRPr lang="en-US" sz="1100" dirty="0" smtClean="0"/>
          </a:p>
          <a:p>
            <a:pPr lvl="1"/>
            <a:r>
              <a:rPr lang="en-US" sz="1100" dirty="0" err="1" smtClean="0"/>
              <a:t>Examen</a:t>
            </a:r>
            <a:r>
              <a:rPr lang="en-US" sz="1100" dirty="0" smtClean="0"/>
              <a:t> en </a:t>
            </a:r>
            <a:r>
              <a:rPr lang="en-US" sz="1100" dirty="0" err="1" smtClean="0"/>
              <a:t>ligne</a:t>
            </a:r>
            <a:endParaRPr lang="en-US" sz="1100" dirty="0" smtClean="0"/>
          </a:p>
          <a:p>
            <a:r>
              <a:rPr lang="en-US" sz="1400" dirty="0" err="1"/>
              <a:t>Saisie</a:t>
            </a:r>
            <a:r>
              <a:rPr lang="en-US" sz="1400" dirty="0"/>
              <a:t> et impression des bulletins d’un </a:t>
            </a:r>
            <a:r>
              <a:rPr lang="en-US" sz="1400" dirty="0" err="1"/>
              <a:t>trimestre</a:t>
            </a:r>
            <a:r>
              <a:rPr lang="en-US" sz="1400" dirty="0"/>
              <a:t> </a:t>
            </a:r>
            <a:r>
              <a:rPr lang="en-US" sz="1400" dirty="0" err="1"/>
              <a:t>d’une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Obtention</a:t>
            </a:r>
            <a:r>
              <a:rPr lang="en-US" sz="1400" dirty="0"/>
              <a:t> la signature de </a:t>
            </a:r>
            <a:r>
              <a:rPr lang="en-US" sz="1400" dirty="0" err="1"/>
              <a:t>l’ecole</a:t>
            </a:r>
            <a:r>
              <a:rPr lang="en-US" sz="1400" dirty="0"/>
              <a:t> du </a:t>
            </a:r>
            <a:r>
              <a:rPr lang="en-US" sz="1400" dirty="0" err="1"/>
              <a:t>succes</a:t>
            </a:r>
            <a:r>
              <a:rPr lang="en-US" sz="1400" dirty="0"/>
              <a:t> des validations</a:t>
            </a:r>
          </a:p>
          <a:p>
            <a:r>
              <a:rPr lang="en-US" sz="1400" dirty="0" err="1"/>
              <a:t>Mise</a:t>
            </a:r>
            <a:r>
              <a:rPr lang="en-US" sz="1400" dirty="0"/>
              <a:t> en service de </a:t>
            </a:r>
            <a:r>
              <a:rPr lang="en-US" sz="1400" dirty="0" err="1"/>
              <a:t>l’application</a:t>
            </a:r>
            <a:endParaRPr lang="en-US" sz="1400" dirty="0"/>
          </a:p>
          <a:p>
            <a:r>
              <a:rPr lang="en-US" sz="1400" dirty="0" err="1"/>
              <a:t>Payement</a:t>
            </a:r>
            <a:r>
              <a:rPr lang="en-US" sz="1400" dirty="0"/>
              <a:t> des 40% </a:t>
            </a:r>
            <a:r>
              <a:rPr lang="en-US" sz="1400" dirty="0" err="1" smtClean="0"/>
              <a:t>restants</a:t>
            </a:r>
            <a:endParaRPr lang="en-US" sz="1400" dirty="0" smtClean="0"/>
          </a:p>
          <a:p>
            <a:r>
              <a:rPr lang="en-US" sz="1600" i="1" dirty="0" err="1">
                <a:solidFill>
                  <a:srgbClr val="FFCC00"/>
                </a:solidFill>
              </a:rPr>
              <a:t>Duree</a:t>
            </a:r>
            <a:r>
              <a:rPr lang="en-US" sz="1600" i="1" dirty="0">
                <a:solidFill>
                  <a:srgbClr val="FFCC00"/>
                </a:solidFill>
              </a:rPr>
              <a:t> </a:t>
            </a:r>
            <a:r>
              <a:rPr lang="en-US" sz="1600" i="1" dirty="0" err="1">
                <a:solidFill>
                  <a:srgbClr val="FFCC00"/>
                </a:solidFill>
              </a:rPr>
              <a:t>approximative</a:t>
            </a:r>
            <a:r>
              <a:rPr lang="en-US" sz="1600" i="1" dirty="0">
                <a:solidFill>
                  <a:srgbClr val="FFCC00"/>
                </a:solidFill>
              </a:rPr>
              <a:t>: </a:t>
            </a:r>
            <a:r>
              <a:rPr lang="en-US" sz="1600" i="1" dirty="0" smtClean="0">
                <a:solidFill>
                  <a:srgbClr val="FFCC00"/>
                </a:solidFill>
              </a:rPr>
              <a:t>2 </a:t>
            </a:r>
            <a:r>
              <a:rPr lang="en-US" sz="1600" i="1" smtClean="0">
                <a:solidFill>
                  <a:srgbClr val="FFCC00"/>
                </a:solidFill>
              </a:rPr>
              <a:t>semaines</a:t>
            </a:r>
            <a:endParaRPr lang="en-US" sz="1600" i="1" dirty="0">
              <a:solidFill>
                <a:srgbClr val="FFCC00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Chevron 5"/>
          <p:cNvSpPr/>
          <p:nvPr/>
        </p:nvSpPr>
        <p:spPr bwMode="auto">
          <a:xfrm>
            <a:off x="1619672" y="1412776"/>
            <a:ext cx="1728192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167844" y="1412776"/>
            <a:ext cx="2196244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5220072" y="1421220"/>
            <a:ext cx="1872208" cy="576064"/>
          </a:xfrm>
          <a:prstGeom prst="chevron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395536" y="1412776"/>
            <a:ext cx="1368152" cy="584508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Vente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6948264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Support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Phase 4: </a:t>
            </a:r>
            <a:r>
              <a:rPr lang="en-US" dirty="0" smtClean="0">
                <a:solidFill>
                  <a:srgbClr val="002060"/>
                </a:solidFill>
              </a:rPr>
              <a:t>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132856"/>
            <a:ext cx="8518525" cy="2111347"/>
          </a:xfrm>
        </p:spPr>
        <p:txBody>
          <a:bodyPr/>
          <a:lstStyle/>
          <a:p>
            <a:r>
              <a:rPr lang="en-US" sz="1600" dirty="0" smtClean="0"/>
              <a:t>Signature du </a:t>
            </a:r>
            <a:r>
              <a:rPr lang="en-US" sz="1600" dirty="0" err="1" smtClean="0"/>
              <a:t>contrat</a:t>
            </a:r>
            <a:r>
              <a:rPr lang="en-US" sz="1600" dirty="0" smtClean="0"/>
              <a:t> de support technique</a:t>
            </a:r>
          </a:p>
          <a:p>
            <a:r>
              <a:rPr lang="en-US" sz="1600" dirty="0" err="1" smtClean="0"/>
              <a:t>Communiquer</a:t>
            </a:r>
            <a:r>
              <a:rPr lang="en-US" sz="1600" dirty="0" smtClean="0"/>
              <a:t> le </a:t>
            </a:r>
            <a:r>
              <a:rPr lang="en-US" sz="1600" dirty="0" err="1" smtClean="0"/>
              <a:t>numero</a:t>
            </a:r>
            <a:r>
              <a:rPr lang="en-US" sz="1600" dirty="0" smtClean="0"/>
              <a:t> de support technique a </a:t>
            </a:r>
            <a:r>
              <a:rPr lang="en-US" sz="1600" dirty="0" err="1" smtClean="0"/>
              <a:t>l’ecole</a:t>
            </a:r>
            <a:endParaRPr lang="en-US" sz="1600" dirty="0" smtClean="0"/>
          </a:p>
          <a:p>
            <a:r>
              <a:rPr lang="en-US" sz="1600" dirty="0" err="1" smtClean="0"/>
              <a:t>Maintient</a:t>
            </a:r>
            <a:r>
              <a:rPr lang="en-US" sz="1600" dirty="0" smtClean="0"/>
              <a:t> de </a:t>
            </a:r>
            <a:r>
              <a:rPr lang="en-US" sz="1600" dirty="0" err="1" smtClean="0"/>
              <a:t>l’etat</a:t>
            </a:r>
            <a:r>
              <a:rPr lang="en-US" sz="1600" dirty="0" smtClean="0"/>
              <a:t> de </a:t>
            </a:r>
            <a:r>
              <a:rPr lang="en-US" sz="1600" dirty="0" err="1" smtClean="0"/>
              <a:t>payement</a:t>
            </a:r>
            <a:r>
              <a:rPr lang="en-US" sz="1600" dirty="0" smtClean="0"/>
              <a:t> et le contact de </a:t>
            </a:r>
            <a:r>
              <a:rPr lang="en-US" sz="1600" dirty="0" err="1" smtClean="0"/>
              <a:t>l’ecole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la base de </a:t>
            </a:r>
            <a:r>
              <a:rPr lang="en-US" sz="1600" dirty="0" err="1" smtClean="0"/>
              <a:t>donnees</a:t>
            </a:r>
            <a:r>
              <a:rPr lang="en-US" sz="1600" dirty="0" smtClean="0"/>
              <a:t> locale</a:t>
            </a:r>
          </a:p>
          <a:p>
            <a:r>
              <a:rPr lang="en-US" sz="1600" dirty="0" err="1" smtClean="0"/>
              <a:t>Etablir</a:t>
            </a:r>
            <a:r>
              <a:rPr lang="en-US" sz="1600" dirty="0" smtClean="0"/>
              <a:t> la </a:t>
            </a:r>
            <a:r>
              <a:rPr lang="en-US" sz="1600" dirty="0" err="1" smtClean="0"/>
              <a:t>permanance</a:t>
            </a:r>
            <a:r>
              <a:rPr lang="en-US" sz="1600" dirty="0" smtClean="0"/>
              <a:t> de support technique 24h/24.</a:t>
            </a:r>
          </a:p>
          <a:p>
            <a:r>
              <a:rPr lang="en-US" sz="1600" dirty="0" err="1" smtClean="0"/>
              <a:t>Etre</a:t>
            </a:r>
            <a:r>
              <a:rPr lang="en-US" sz="1600" dirty="0" smtClean="0"/>
              <a:t> </a:t>
            </a:r>
            <a:r>
              <a:rPr lang="en-US" sz="1600" dirty="0" err="1" smtClean="0"/>
              <a:t>pret</a:t>
            </a:r>
            <a:r>
              <a:rPr lang="en-US" sz="1600" dirty="0" smtClean="0"/>
              <a:t> a se </a:t>
            </a:r>
            <a:r>
              <a:rPr lang="en-US" sz="1600" dirty="0" err="1" smtClean="0"/>
              <a:t>deplacer</a:t>
            </a:r>
            <a:r>
              <a:rPr lang="en-US" sz="1600" dirty="0" smtClean="0"/>
              <a:t> </a:t>
            </a:r>
            <a:r>
              <a:rPr lang="en-US" sz="1600" dirty="0" err="1" smtClean="0"/>
              <a:t>sur</a:t>
            </a:r>
            <a:r>
              <a:rPr lang="en-US" sz="1600" dirty="0" smtClean="0"/>
              <a:t> le site de </a:t>
            </a:r>
            <a:r>
              <a:rPr lang="en-US" sz="1600" dirty="0" err="1" smtClean="0"/>
              <a:t>l’ecole</a:t>
            </a:r>
            <a:r>
              <a:rPr lang="en-US" sz="1600" dirty="0" smtClean="0"/>
              <a:t> au </a:t>
            </a:r>
            <a:r>
              <a:rPr lang="en-US" sz="1600" dirty="0" err="1" smtClean="0"/>
              <a:t>besoins</a:t>
            </a:r>
            <a:r>
              <a:rPr lang="en-US" sz="1600" dirty="0" smtClean="0"/>
              <a:t>.</a:t>
            </a:r>
          </a:p>
          <a:p>
            <a:r>
              <a:rPr lang="en-US" sz="1600" i="1" dirty="0" err="1">
                <a:solidFill>
                  <a:srgbClr val="FFCC00"/>
                </a:solidFill>
              </a:rPr>
              <a:t>Duree</a:t>
            </a:r>
            <a:r>
              <a:rPr lang="en-US" sz="1600" i="1" dirty="0">
                <a:solidFill>
                  <a:srgbClr val="FFCC00"/>
                </a:solidFill>
              </a:rPr>
              <a:t> </a:t>
            </a:r>
            <a:r>
              <a:rPr lang="en-US" sz="1600" i="1" dirty="0" err="1">
                <a:solidFill>
                  <a:srgbClr val="FFCC00"/>
                </a:solidFill>
              </a:rPr>
              <a:t>approximative</a:t>
            </a:r>
            <a:r>
              <a:rPr lang="en-US" sz="1600" i="1" dirty="0">
                <a:solidFill>
                  <a:srgbClr val="FFCC00"/>
                </a:solidFill>
              </a:rPr>
              <a:t>: 1 an </a:t>
            </a:r>
            <a:r>
              <a:rPr lang="en-US" sz="1600" i="1" dirty="0" err="1">
                <a:solidFill>
                  <a:srgbClr val="FFCC00"/>
                </a:solidFill>
              </a:rPr>
              <a:t>renouvellable</a:t>
            </a:r>
            <a:endParaRPr lang="en-US" sz="1600" i="1" dirty="0">
              <a:solidFill>
                <a:srgbClr val="FFCC00"/>
              </a:solidFill>
            </a:endParaRPr>
          </a:p>
          <a:p>
            <a:endParaRPr lang="en-US" sz="1600" dirty="0"/>
          </a:p>
        </p:txBody>
      </p:sp>
      <p:sp>
        <p:nvSpPr>
          <p:cNvPr id="6" name="Chevron 5"/>
          <p:cNvSpPr/>
          <p:nvPr/>
        </p:nvSpPr>
        <p:spPr bwMode="auto">
          <a:xfrm>
            <a:off x="1619672" y="1412776"/>
            <a:ext cx="1728192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167844" y="1412776"/>
            <a:ext cx="2196244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5220072" y="1421220"/>
            <a:ext cx="1872208" cy="576064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Tests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395536" y="1412776"/>
            <a:ext cx="1368152" cy="584508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Vente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6948264" y="1421220"/>
            <a:ext cx="1872208" cy="576064"/>
          </a:xfrm>
          <a:prstGeom prst="chevron">
            <a:avLst/>
          </a:prstGeom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Phase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Support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andscape">
  <a:themeElements>
    <a:clrScheme name="2_Landscape 1">
      <a:dk1>
        <a:srgbClr val="000000"/>
      </a:dk1>
      <a:lt1>
        <a:srgbClr val="FFFFFF"/>
      </a:lt1>
      <a:dk2>
        <a:srgbClr val="5F5F5F"/>
      </a:dk2>
      <a:lt2>
        <a:srgbClr val="CCCCCC"/>
      </a:lt2>
      <a:accent1>
        <a:srgbClr val="C7D039"/>
      </a:accent1>
      <a:accent2>
        <a:srgbClr val="F74902"/>
      </a:accent2>
      <a:accent3>
        <a:srgbClr val="FFFFFF"/>
      </a:accent3>
      <a:accent4>
        <a:srgbClr val="000000"/>
      </a:accent4>
      <a:accent5>
        <a:srgbClr val="E0E4AE"/>
      </a:accent5>
      <a:accent6>
        <a:srgbClr val="E04102"/>
      </a:accent6>
      <a:hlink>
        <a:srgbClr val="0059B8"/>
      </a:hlink>
      <a:folHlink>
        <a:srgbClr val="4C82BA"/>
      </a:folHlink>
    </a:clrScheme>
    <a:fontScheme name="2_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  <a:spAutoFit/>
      </a:bodyPr>
      <a:lstStyle>
        <a:defPPr>
          <a:defRPr dirty="0" smtClean="0"/>
        </a:defPPr>
      </a:lstStyle>
    </a:txDef>
  </a:objectDefaults>
  <a:extraClrSchemeLst>
    <a:extraClrScheme>
      <a:clrScheme name="2_Landscape 1">
        <a:dk1>
          <a:srgbClr val="000000"/>
        </a:dk1>
        <a:lt1>
          <a:srgbClr val="FFFFFF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FFFFFF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dscape 2">
        <a:dk1>
          <a:srgbClr val="000000"/>
        </a:dk1>
        <a:lt1>
          <a:srgbClr val="E6E4DA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F0EFEA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dscape 3">
        <a:dk1>
          <a:srgbClr val="000000"/>
        </a:dk1>
        <a:lt1>
          <a:srgbClr val="B8D1E6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D8E5F0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dscape 4">
        <a:dk1>
          <a:srgbClr val="CCCCCC"/>
        </a:dk1>
        <a:lt1>
          <a:srgbClr val="FFFFFF"/>
        </a:lt1>
        <a:dk2>
          <a:srgbClr val="808080"/>
        </a:dk2>
        <a:lt2>
          <a:srgbClr val="FFFFFF"/>
        </a:lt2>
        <a:accent1>
          <a:srgbClr val="C7D039"/>
        </a:accent1>
        <a:accent2>
          <a:srgbClr val="F74902"/>
        </a:accent2>
        <a:accent3>
          <a:srgbClr val="C0C0C0"/>
        </a:accent3>
        <a:accent4>
          <a:srgbClr val="DADADA"/>
        </a:accent4>
        <a:accent5>
          <a:srgbClr val="E0E4AE"/>
        </a:accent5>
        <a:accent6>
          <a:srgbClr val="E04102"/>
        </a:accent6>
        <a:hlink>
          <a:srgbClr val="B8D1E6"/>
        </a:hlink>
        <a:folHlink>
          <a:srgbClr val="E6E4D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Chapitre 2  Les techniques d'attaque</Template>
  <TotalTime>8675</TotalTime>
  <Words>474</Words>
  <Application>Microsoft Office PowerPoint</Application>
  <PresentationFormat>On-screen Show 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2_Landscape</vt:lpstr>
      <vt:lpstr>2_Conception personnalisée</vt:lpstr>
      <vt:lpstr>1_Conception personnalisée</vt:lpstr>
      <vt:lpstr>Conception personnalisée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Azlan Group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Azlan secu janvier</dc:title>
  <dc:creator>Panawe BATANADO</dc:creator>
  <cp:lastModifiedBy>panawe</cp:lastModifiedBy>
  <cp:revision>1214</cp:revision>
  <dcterms:created xsi:type="dcterms:W3CDTF">2004-01-05T10:39:41Z</dcterms:created>
  <dcterms:modified xsi:type="dcterms:W3CDTF">2012-03-19T08:14:08Z</dcterms:modified>
</cp:coreProperties>
</file>