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5" r:id="rId6"/>
    <p:sldId id="276" r:id="rId7"/>
    <p:sldId id="277" r:id="rId8"/>
    <p:sldId id="267" r:id="rId9"/>
    <p:sldId id="260" r:id="rId10"/>
    <p:sldId id="268" r:id="rId11"/>
    <p:sldId id="261" r:id="rId12"/>
    <p:sldId id="278" r:id="rId13"/>
    <p:sldId id="279" r:id="rId14"/>
    <p:sldId id="282" r:id="rId15"/>
    <p:sldId id="280" r:id="rId16"/>
    <p:sldId id="281" r:id="rId17"/>
    <p:sldId id="262" r:id="rId18"/>
    <p:sldId id="271" r:id="rId19"/>
    <p:sldId id="272" r:id="rId20"/>
    <p:sldId id="273" r:id="rId21"/>
    <p:sldId id="274" r:id="rId22"/>
    <p:sldId id="275" r:id="rId23"/>
    <p:sldId id="263" r:id="rId24"/>
    <p:sldId id="269" r:id="rId25"/>
    <p:sldId id="270" r:id="rId26"/>
    <p:sldId id="258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942E9-3EF6-4B7B-8DAD-B72D15545056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E263F1-C33D-4C41-A409-8D99AD4254FE}">
      <dgm:prSet phldrT="[Текст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800" b="1" dirty="0" smtClean="0"/>
            <a:t>Http cache</a:t>
          </a:r>
          <a:endParaRPr lang="en-US" sz="2800" b="1" dirty="0"/>
        </a:p>
      </dgm:t>
    </dgm:pt>
    <dgm:pt modelId="{C1C377B3-8083-4F61-BF08-3D7D03C2A94D}" type="parTrans" cxnId="{188227E0-F9D9-4D05-A24D-6636FEB42199}">
      <dgm:prSet/>
      <dgm:spPr/>
      <dgm:t>
        <a:bodyPr/>
        <a:lstStyle/>
        <a:p>
          <a:endParaRPr lang="en-US" sz="2800"/>
        </a:p>
      </dgm:t>
    </dgm:pt>
    <dgm:pt modelId="{87114BC6-D529-4E8B-9E05-70FBC6201C6A}" type="sibTrans" cxnId="{188227E0-F9D9-4D05-A24D-6636FEB42199}">
      <dgm:prSet/>
      <dgm:spPr/>
      <dgm:t>
        <a:bodyPr/>
        <a:lstStyle/>
        <a:p>
          <a:endParaRPr lang="en-US" sz="2800"/>
        </a:p>
      </dgm:t>
    </dgm:pt>
    <dgm:pt modelId="{59A5FF5D-9D40-46F4-95BF-C3B4B3F276B1}">
      <dgm:prSet phldrT="[Текст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Full page cache</a:t>
          </a:r>
          <a:endParaRPr lang="en-US" sz="2000" dirty="0"/>
        </a:p>
      </dgm:t>
    </dgm:pt>
    <dgm:pt modelId="{0FC76EB6-95FF-4D1A-B6F3-93AB69F82642}" type="parTrans" cxnId="{13768F21-9130-4470-8888-455E1FBEF9D6}">
      <dgm:prSet/>
      <dgm:spPr/>
      <dgm:t>
        <a:bodyPr/>
        <a:lstStyle/>
        <a:p>
          <a:endParaRPr lang="en-US" sz="2800"/>
        </a:p>
      </dgm:t>
    </dgm:pt>
    <dgm:pt modelId="{57F3ABD3-32CA-467F-8289-E477718914B8}" type="sibTrans" cxnId="{13768F21-9130-4470-8888-455E1FBEF9D6}">
      <dgm:prSet/>
      <dgm:spPr/>
      <dgm:t>
        <a:bodyPr/>
        <a:lstStyle/>
        <a:p>
          <a:endParaRPr lang="en-US" sz="2800"/>
        </a:p>
      </dgm:t>
    </dgm:pt>
    <dgm:pt modelId="{D04768BF-E225-440F-8209-40EF555C16EA}">
      <dgm:prSet phldrT="[Текст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/>
            <a:t>Query result cache</a:t>
          </a:r>
          <a:endParaRPr lang="en-US" sz="2400" b="1" dirty="0"/>
        </a:p>
      </dgm:t>
    </dgm:pt>
    <dgm:pt modelId="{4C111CBB-34E7-483D-8BFF-EBAB0FF3CD62}" type="parTrans" cxnId="{DF9B0E05-F200-47CC-BC39-E10AF675188E}">
      <dgm:prSet/>
      <dgm:spPr/>
      <dgm:t>
        <a:bodyPr/>
        <a:lstStyle/>
        <a:p>
          <a:endParaRPr lang="en-US" sz="2800"/>
        </a:p>
      </dgm:t>
    </dgm:pt>
    <dgm:pt modelId="{B96A787A-7AF1-4971-92E8-E644A3D1F4BA}" type="sibTrans" cxnId="{DF9B0E05-F200-47CC-BC39-E10AF675188E}">
      <dgm:prSet/>
      <dgm:spPr/>
      <dgm:t>
        <a:bodyPr/>
        <a:lstStyle/>
        <a:p>
          <a:endParaRPr lang="en-US" sz="2800"/>
        </a:p>
      </dgm:t>
    </dgm:pt>
    <dgm:pt modelId="{7307F51B-E6FE-4252-99A0-E2DF6688C522}">
      <dgm:prSet phldrT="[Текст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err="1" smtClean="0"/>
            <a:t>Memcached</a:t>
          </a:r>
          <a:endParaRPr lang="en-US" sz="2000" dirty="0"/>
        </a:p>
      </dgm:t>
    </dgm:pt>
    <dgm:pt modelId="{7AA89C25-1927-48C2-BF17-7F3FE98A262F}" type="parTrans" cxnId="{3EB1DF1D-001F-4465-9B10-7BDD6E6989D9}">
      <dgm:prSet/>
      <dgm:spPr/>
      <dgm:t>
        <a:bodyPr/>
        <a:lstStyle/>
        <a:p>
          <a:endParaRPr lang="en-US" sz="2800"/>
        </a:p>
      </dgm:t>
    </dgm:pt>
    <dgm:pt modelId="{426A487C-DE50-495E-9C4C-05E085F9978E}" type="sibTrans" cxnId="{3EB1DF1D-001F-4465-9B10-7BDD6E6989D9}">
      <dgm:prSet/>
      <dgm:spPr/>
      <dgm:t>
        <a:bodyPr/>
        <a:lstStyle/>
        <a:p>
          <a:endParaRPr lang="en-US" sz="2800"/>
        </a:p>
      </dgm:t>
    </dgm:pt>
    <dgm:pt modelId="{E038BC40-8845-4D40-8DDB-4B8941087EC7}">
      <dgm:prSet phldrT="[Текст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Memory</a:t>
          </a:r>
          <a:endParaRPr lang="en-US" sz="2000" dirty="0"/>
        </a:p>
      </dgm:t>
    </dgm:pt>
    <dgm:pt modelId="{1B7F867D-0159-42D2-ADFB-C748B4743456}" type="parTrans" cxnId="{B1B50AB1-20EF-416F-9D3B-0CD9ED0CB546}">
      <dgm:prSet/>
      <dgm:spPr/>
      <dgm:t>
        <a:bodyPr/>
        <a:lstStyle/>
        <a:p>
          <a:endParaRPr lang="en-US" sz="2800"/>
        </a:p>
      </dgm:t>
    </dgm:pt>
    <dgm:pt modelId="{330989B0-17D0-4C60-8721-F0CEBB939310}" type="sibTrans" cxnId="{B1B50AB1-20EF-416F-9D3B-0CD9ED0CB546}">
      <dgm:prSet/>
      <dgm:spPr/>
      <dgm:t>
        <a:bodyPr/>
        <a:lstStyle/>
        <a:p>
          <a:endParaRPr lang="en-US" sz="2800"/>
        </a:p>
      </dgm:t>
    </dgm:pt>
    <dgm:pt modelId="{A031118A-9256-42B1-8401-2F99C636E1CE}">
      <dgm:prSet phldrT="[Текст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b="1" dirty="0" smtClean="0"/>
            <a:t>Other methods</a:t>
          </a:r>
          <a:endParaRPr lang="en-US" sz="2000" b="1" dirty="0"/>
        </a:p>
      </dgm:t>
    </dgm:pt>
    <dgm:pt modelId="{93BCFA80-2909-4D67-ABF3-8CEA7F6EFFCE}" type="parTrans" cxnId="{B02DE789-B3CB-4B01-BFAC-FCE0AEB9259B}">
      <dgm:prSet/>
      <dgm:spPr/>
      <dgm:t>
        <a:bodyPr/>
        <a:lstStyle/>
        <a:p>
          <a:endParaRPr lang="en-US" sz="2800"/>
        </a:p>
      </dgm:t>
    </dgm:pt>
    <dgm:pt modelId="{DB508A77-4BE9-4759-958F-488CDF4FF393}" type="sibTrans" cxnId="{B02DE789-B3CB-4B01-BFAC-FCE0AEB9259B}">
      <dgm:prSet/>
      <dgm:spPr/>
      <dgm:t>
        <a:bodyPr/>
        <a:lstStyle/>
        <a:p>
          <a:endParaRPr lang="en-US" sz="2800"/>
        </a:p>
      </dgm:t>
    </dgm:pt>
    <dgm:pt modelId="{F74F7C7F-2DC7-4688-B392-B9CDF68D3FD3}">
      <dgm:prSet phldrT="[Текст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Gateway cache</a:t>
          </a:r>
          <a:endParaRPr lang="en-US" sz="2000" dirty="0"/>
        </a:p>
      </dgm:t>
    </dgm:pt>
    <dgm:pt modelId="{1C0B98D2-C20F-4F06-8C1C-4F734785BE08}" type="parTrans" cxnId="{A2FCD678-FF6A-41ED-98B2-E4AFEF496A57}">
      <dgm:prSet/>
      <dgm:spPr/>
      <dgm:t>
        <a:bodyPr/>
        <a:lstStyle/>
        <a:p>
          <a:endParaRPr lang="en-US"/>
        </a:p>
      </dgm:t>
    </dgm:pt>
    <dgm:pt modelId="{19DD87F4-121A-47C5-934C-8FFABD1C62EE}" type="sibTrans" cxnId="{A2FCD678-FF6A-41ED-98B2-E4AFEF496A57}">
      <dgm:prSet/>
      <dgm:spPr/>
      <dgm:t>
        <a:bodyPr/>
        <a:lstStyle/>
        <a:p>
          <a:endParaRPr lang="en-US"/>
        </a:p>
      </dgm:t>
    </dgm:pt>
    <dgm:pt modelId="{060288F5-C1F7-416B-BCE6-CECF8D6D38DE}">
      <dgm:prSet phldrT="[Текст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PHP accelerator</a:t>
          </a:r>
          <a:endParaRPr lang="en-US" sz="2000" dirty="0"/>
        </a:p>
      </dgm:t>
    </dgm:pt>
    <dgm:pt modelId="{02603042-33D8-460F-8AF4-6960E97D7B58}" type="parTrans" cxnId="{107E1F74-5865-41CC-9C3C-C31D00A44BA6}">
      <dgm:prSet/>
      <dgm:spPr/>
      <dgm:t>
        <a:bodyPr/>
        <a:lstStyle/>
        <a:p>
          <a:endParaRPr lang="en-US"/>
        </a:p>
      </dgm:t>
    </dgm:pt>
    <dgm:pt modelId="{FF33729C-EF61-45BB-9070-581E235F415B}" type="sibTrans" cxnId="{107E1F74-5865-41CC-9C3C-C31D00A44BA6}">
      <dgm:prSet/>
      <dgm:spPr/>
      <dgm:t>
        <a:bodyPr/>
        <a:lstStyle/>
        <a:p>
          <a:endParaRPr lang="en-US"/>
        </a:p>
      </dgm:t>
    </dgm:pt>
    <dgm:pt modelId="{67799C28-897E-426F-B951-7C71E88348C9}">
      <dgm:prSet phldrT="[Текст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ESI tags</a:t>
          </a:r>
          <a:endParaRPr lang="en-US" sz="2000" dirty="0"/>
        </a:p>
      </dgm:t>
    </dgm:pt>
    <dgm:pt modelId="{FA61CD7E-DF10-42E3-B88F-2E1236183DFD}" type="parTrans" cxnId="{F3022673-87F7-4814-AA3D-B00EA5C40B21}">
      <dgm:prSet/>
      <dgm:spPr/>
      <dgm:t>
        <a:bodyPr/>
        <a:lstStyle/>
        <a:p>
          <a:endParaRPr lang="en-US"/>
        </a:p>
      </dgm:t>
    </dgm:pt>
    <dgm:pt modelId="{E4B9563B-873C-4EAF-BC7F-7ED47E349168}" type="sibTrans" cxnId="{F3022673-87F7-4814-AA3D-B00EA5C40B21}">
      <dgm:prSet/>
      <dgm:spPr/>
      <dgm:t>
        <a:bodyPr/>
        <a:lstStyle/>
        <a:p>
          <a:endParaRPr lang="en-US"/>
        </a:p>
      </dgm:t>
    </dgm:pt>
    <dgm:pt modelId="{CCE6FA97-BF35-44A1-ACFF-B7187ABDBBF8}">
      <dgm:prSet phldrT="[Текст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000" dirty="0" smtClean="0"/>
            <a:t>File system</a:t>
          </a:r>
          <a:endParaRPr lang="en-US" sz="2000" dirty="0"/>
        </a:p>
      </dgm:t>
    </dgm:pt>
    <dgm:pt modelId="{B5D27742-49DD-4F70-82D1-804E12E32F0D}" type="parTrans" cxnId="{986A0C06-9BCB-4A9C-9066-FE4A67CB064C}">
      <dgm:prSet/>
      <dgm:spPr/>
      <dgm:t>
        <a:bodyPr/>
        <a:lstStyle/>
        <a:p>
          <a:endParaRPr lang="en-US"/>
        </a:p>
      </dgm:t>
    </dgm:pt>
    <dgm:pt modelId="{5563ECBF-314F-4596-97EF-7E3EF9459291}" type="sibTrans" cxnId="{986A0C06-9BCB-4A9C-9066-FE4A67CB064C}">
      <dgm:prSet/>
      <dgm:spPr/>
      <dgm:t>
        <a:bodyPr/>
        <a:lstStyle/>
        <a:p>
          <a:endParaRPr lang="en-US"/>
        </a:p>
      </dgm:t>
    </dgm:pt>
    <dgm:pt modelId="{A07CD5BB-B8E6-4261-AFFD-1D71AEB321F1}" type="pres">
      <dgm:prSet presAssocID="{053942E9-3EF6-4B7B-8DAD-B72D1554505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683304-141E-4883-B72C-82EB8DB3BF97}" type="pres">
      <dgm:prSet presAssocID="{63E263F1-C33D-4C41-A409-8D99AD4254F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02730F-66B0-4B7C-B20B-FB530D34EBC4}" type="pres">
      <dgm:prSet presAssocID="{87114BC6-D529-4E8B-9E05-70FBC6201C6A}" presName="sibTrans" presStyleCnt="0"/>
      <dgm:spPr/>
    </dgm:pt>
    <dgm:pt modelId="{526BC977-A160-489D-BE53-648413CF2A10}" type="pres">
      <dgm:prSet presAssocID="{D04768BF-E225-440F-8209-40EF555C16EA}" presName="node" presStyleLbl="node1" presStyleIdx="1" presStyleCnt="3" custScaleX="60425" custScaleY="729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A62C9-9D23-4753-9B63-2FA1D959BD56}" type="pres">
      <dgm:prSet presAssocID="{B96A787A-7AF1-4971-92E8-E644A3D1F4BA}" presName="sibTrans" presStyleCnt="0"/>
      <dgm:spPr/>
    </dgm:pt>
    <dgm:pt modelId="{244AFD69-AAC6-400D-B34B-645B1B2E2D92}" type="pres">
      <dgm:prSet presAssocID="{A031118A-9256-42B1-8401-2F99C636E1CE}" presName="node" presStyleLbl="node1" presStyleIdx="2" presStyleCnt="3" custScaleX="36047" custScaleY="560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7E1F74-5865-41CC-9C3C-C31D00A44BA6}" srcId="{63E263F1-C33D-4C41-A409-8D99AD4254FE}" destId="{060288F5-C1F7-416B-BCE6-CECF8D6D38DE}" srcOrd="2" destOrd="0" parTransId="{02603042-33D8-460F-8AF4-6960E97D7B58}" sibTransId="{FF33729C-EF61-45BB-9070-581E235F415B}"/>
    <dgm:cxn modelId="{72C1C28E-FBB1-4CC7-8DB4-27B8B7136911}" type="presOf" srcId="{59A5FF5D-9D40-46F4-95BF-C3B4B3F276B1}" destId="{E4683304-141E-4883-B72C-82EB8DB3BF97}" srcOrd="0" destOrd="1" presId="urn:microsoft.com/office/officeart/2005/8/layout/hList6"/>
    <dgm:cxn modelId="{188227E0-F9D9-4D05-A24D-6636FEB42199}" srcId="{053942E9-3EF6-4B7B-8DAD-B72D15545056}" destId="{63E263F1-C33D-4C41-A409-8D99AD4254FE}" srcOrd="0" destOrd="0" parTransId="{C1C377B3-8083-4F61-BF08-3D7D03C2A94D}" sibTransId="{87114BC6-D529-4E8B-9E05-70FBC6201C6A}"/>
    <dgm:cxn modelId="{B55DEB56-EB73-47EF-8EB0-87B9128F9ACF}" type="presOf" srcId="{A031118A-9256-42B1-8401-2F99C636E1CE}" destId="{244AFD69-AAC6-400D-B34B-645B1B2E2D92}" srcOrd="0" destOrd="0" presId="urn:microsoft.com/office/officeart/2005/8/layout/hList6"/>
    <dgm:cxn modelId="{271074E3-7E86-4EFC-87B2-F2C22441A2EA}" type="presOf" srcId="{D04768BF-E225-440F-8209-40EF555C16EA}" destId="{526BC977-A160-489D-BE53-648413CF2A10}" srcOrd="0" destOrd="0" presId="urn:microsoft.com/office/officeart/2005/8/layout/hList6"/>
    <dgm:cxn modelId="{A2FCD678-FF6A-41ED-98B2-E4AFEF496A57}" srcId="{63E263F1-C33D-4C41-A409-8D99AD4254FE}" destId="{F74F7C7F-2DC7-4688-B392-B9CDF68D3FD3}" srcOrd="1" destOrd="0" parTransId="{1C0B98D2-C20F-4F06-8C1C-4F734785BE08}" sibTransId="{19DD87F4-121A-47C5-934C-8FFABD1C62EE}"/>
    <dgm:cxn modelId="{CD44B2B6-94CC-4414-863A-793D80955B80}" type="presOf" srcId="{7307F51B-E6FE-4252-99A0-E2DF6688C522}" destId="{526BC977-A160-489D-BE53-648413CF2A10}" srcOrd="0" destOrd="1" presId="urn:microsoft.com/office/officeart/2005/8/layout/hList6"/>
    <dgm:cxn modelId="{986A0C06-9BCB-4A9C-9066-FE4A67CB064C}" srcId="{D04768BF-E225-440F-8209-40EF555C16EA}" destId="{CCE6FA97-BF35-44A1-ACFF-B7187ABDBBF8}" srcOrd="1" destOrd="0" parTransId="{B5D27742-49DD-4F70-82D1-804E12E32F0D}" sibTransId="{5563ECBF-314F-4596-97EF-7E3EF9459291}"/>
    <dgm:cxn modelId="{3DD63FF1-7AB0-4422-887E-7D2D481A9664}" type="presOf" srcId="{63E263F1-C33D-4C41-A409-8D99AD4254FE}" destId="{E4683304-141E-4883-B72C-82EB8DB3BF97}" srcOrd="0" destOrd="0" presId="urn:microsoft.com/office/officeart/2005/8/layout/hList6"/>
    <dgm:cxn modelId="{3EB1DF1D-001F-4465-9B10-7BDD6E6989D9}" srcId="{D04768BF-E225-440F-8209-40EF555C16EA}" destId="{7307F51B-E6FE-4252-99A0-E2DF6688C522}" srcOrd="0" destOrd="0" parTransId="{7AA89C25-1927-48C2-BF17-7F3FE98A262F}" sibTransId="{426A487C-DE50-495E-9C4C-05E085F9978E}"/>
    <dgm:cxn modelId="{A0A28661-DFB1-4B31-86CF-04F5EE7E2BA5}" type="presOf" srcId="{F74F7C7F-2DC7-4688-B392-B9CDF68D3FD3}" destId="{E4683304-141E-4883-B72C-82EB8DB3BF97}" srcOrd="0" destOrd="2" presId="urn:microsoft.com/office/officeart/2005/8/layout/hList6"/>
    <dgm:cxn modelId="{CCD66586-3A73-4D73-BEEE-6EAFE067BF99}" type="presOf" srcId="{060288F5-C1F7-416B-BCE6-CECF8D6D38DE}" destId="{E4683304-141E-4883-B72C-82EB8DB3BF97}" srcOrd="0" destOrd="3" presId="urn:microsoft.com/office/officeart/2005/8/layout/hList6"/>
    <dgm:cxn modelId="{DF9B0E05-F200-47CC-BC39-E10AF675188E}" srcId="{053942E9-3EF6-4B7B-8DAD-B72D15545056}" destId="{D04768BF-E225-440F-8209-40EF555C16EA}" srcOrd="1" destOrd="0" parTransId="{4C111CBB-34E7-483D-8BFF-EBAB0FF3CD62}" sibTransId="{B96A787A-7AF1-4971-92E8-E644A3D1F4BA}"/>
    <dgm:cxn modelId="{722A7C6E-E788-4EEB-B6D2-C4610B251ED5}" type="presOf" srcId="{E038BC40-8845-4D40-8DDB-4B8941087EC7}" destId="{526BC977-A160-489D-BE53-648413CF2A10}" srcOrd="0" destOrd="3" presId="urn:microsoft.com/office/officeart/2005/8/layout/hList6"/>
    <dgm:cxn modelId="{13768F21-9130-4470-8888-455E1FBEF9D6}" srcId="{63E263F1-C33D-4C41-A409-8D99AD4254FE}" destId="{59A5FF5D-9D40-46F4-95BF-C3B4B3F276B1}" srcOrd="0" destOrd="0" parTransId="{0FC76EB6-95FF-4D1A-B6F3-93AB69F82642}" sibTransId="{57F3ABD3-32CA-467F-8289-E477718914B8}"/>
    <dgm:cxn modelId="{B1B50AB1-20EF-416F-9D3B-0CD9ED0CB546}" srcId="{D04768BF-E225-440F-8209-40EF555C16EA}" destId="{E038BC40-8845-4D40-8DDB-4B8941087EC7}" srcOrd="2" destOrd="0" parTransId="{1B7F867D-0159-42D2-ADFB-C748B4743456}" sibTransId="{330989B0-17D0-4C60-8721-F0CEBB939310}"/>
    <dgm:cxn modelId="{061AA6D7-0525-47A0-B143-C9A8CE8826D5}" type="presOf" srcId="{053942E9-3EF6-4B7B-8DAD-B72D15545056}" destId="{A07CD5BB-B8E6-4261-AFFD-1D71AEB321F1}" srcOrd="0" destOrd="0" presId="urn:microsoft.com/office/officeart/2005/8/layout/hList6"/>
    <dgm:cxn modelId="{3953BA86-A75C-4473-B245-4B2810DDAA26}" type="presOf" srcId="{67799C28-897E-426F-B951-7C71E88348C9}" destId="{E4683304-141E-4883-B72C-82EB8DB3BF97}" srcOrd="0" destOrd="4" presId="urn:microsoft.com/office/officeart/2005/8/layout/hList6"/>
    <dgm:cxn modelId="{378B22ED-E729-4A8C-9E45-5F3FAB08F71F}" type="presOf" srcId="{CCE6FA97-BF35-44A1-ACFF-B7187ABDBBF8}" destId="{526BC977-A160-489D-BE53-648413CF2A10}" srcOrd="0" destOrd="2" presId="urn:microsoft.com/office/officeart/2005/8/layout/hList6"/>
    <dgm:cxn modelId="{B02DE789-B3CB-4B01-BFAC-FCE0AEB9259B}" srcId="{053942E9-3EF6-4B7B-8DAD-B72D15545056}" destId="{A031118A-9256-42B1-8401-2F99C636E1CE}" srcOrd="2" destOrd="0" parTransId="{93BCFA80-2909-4D67-ABF3-8CEA7F6EFFCE}" sibTransId="{DB508A77-4BE9-4759-958F-488CDF4FF393}"/>
    <dgm:cxn modelId="{F3022673-87F7-4814-AA3D-B00EA5C40B21}" srcId="{63E263F1-C33D-4C41-A409-8D99AD4254FE}" destId="{67799C28-897E-426F-B951-7C71E88348C9}" srcOrd="3" destOrd="0" parTransId="{FA61CD7E-DF10-42E3-B88F-2E1236183DFD}" sibTransId="{E4B9563B-873C-4EAF-BC7F-7ED47E349168}"/>
    <dgm:cxn modelId="{1EA1BEFA-0B35-425D-8C55-89A015B8AAA4}" type="presParOf" srcId="{A07CD5BB-B8E6-4261-AFFD-1D71AEB321F1}" destId="{E4683304-141E-4883-B72C-82EB8DB3BF97}" srcOrd="0" destOrd="0" presId="urn:microsoft.com/office/officeart/2005/8/layout/hList6"/>
    <dgm:cxn modelId="{998526A9-E3C0-4C37-B409-A740F134B1A6}" type="presParOf" srcId="{A07CD5BB-B8E6-4261-AFFD-1D71AEB321F1}" destId="{6702730F-66B0-4B7C-B20B-FB530D34EBC4}" srcOrd="1" destOrd="0" presId="urn:microsoft.com/office/officeart/2005/8/layout/hList6"/>
    <dgm:cxn modelId="{CCE3C717-C1FE-400F-9D96-36DBBCBF77EE}" type="presParOf" srcId="{A07CD5BB-B8E6-4261-AFFD-1D71AEB321F1}" destId="{526BC977-A160-489D-BE53-648413CF2A10}" srcOrd="2" destOrd="0" presId="urn:microsoft.com/office/officeart/2005/8/layout/hList6"/>
    <dgm:cxn modelId="{7ABC1EFD-046A-4AB4-957C-89F0D58318C1}" type="presParOf" srcId="{A07CD5BB-B8E6-4261-AFFD-1D71AEB321F1}" destId="{5CBA62C9-9D23-4753-9B63-2FA1D959BD56}" srcOrd="3" destOrd="0" presId="urn:microsoft.com/office/officeart/2005/8/layout/hList6"/>
    <dgm:cxn modelId="{477CB4C1-E38B-43AE-9BED-F22F7B5D149A}" type="presParOf" srcId="{A07CD5BB-B8E6-4261-AFFD-1D71AEB321F1}" destId="{244AFD69-AAC6-400D-B34B-645B1B2E2D9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83304-141E-4883-B72C-82EB8DB3BF97}">
      <dsp:nvSpPr>
        <dsp:cNvPr id="0" name=""/>
        <dsp:cNvSpPr/>
      </dsp:nvSpPr>
      <dsp:spPr>
        <a:xfrm rot="16200000">
          <a:off x="-445734" y="447389"/>
          <a:ext cx="4264248" cy="3369468"/>
        </a:xfrm>
        <a:prstGeom prst="flowChartManualOperation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Http cache</a:t>
          </a:r>
          <a:endParaRPr lang="en-US" sz="28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Full page cache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Gateway cache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PHP accelerator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ESI tags</a:t>
          </a:r>
          <a:endParaRPr lang="en-US" sz="2000" kern="1200" dirty="0"/>
        </a:p>
      </dsp:txBody>
      <dsp:txXfrm rot="5400000">
        <a:off x="1656" y="852849"/>
        <a:ext cx="3369468" cy="2558548"/>
      </dsp:txXfrm>
    </dsp:sp>
    <dsp:sp modelId="{526BC977-A160-489D-BE53-648413CF2A10}">
      <dsp:nvSpPr>
        <dsp:cNvPr id="0" name=""/>
        <dsp:cNvSpPr/>
      </dsp:nvSpPr>
      <dsp:spPr>
        <a:xfrm rot="16200000">
          <a:off x="3085767" y="1114123"/>
          <a:ext cx="3112133" cy="2036001"/>
        </a:xfrm>
        <a:prstGeom prst="flowChartManualOperation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Query result cache</a:t>
          </a:r>
          <a:endParaRPr lang="en-US" sz="24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Memcached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File system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Memory</a:t>
          </a:r>
          <a:endParaRPr lang="en-US" sz="2000" kern="1200" dirty="0"/>
        </a:p>
      </dsp:txBody>
      <dsp:txXfrm rot="5400000">
        <a:off x="3623833" y="1198484"/>
        <a:ext cx="2036001" cy="1867279"/>
      </dsp:txXfrm>
    </dsp:sp>
    <dsp:sp modelId="{244AFD69-AAC6-400D-B34B-645B1B2E2D92}">
      <dsp:nvSpPr>
        <dsp:cNvPr id="0" name=""/>
        <dsp:cNvSpPr/>
      </dsp:nvSpPr>
      <dsp:spPr>
        <a:xfrm rot="16200000">
          <a:off x="5323825" y="1524827"/>
          <a:ext cx="2392029" cy="1214592"/>
        </a:xfrm>
        <a:prstGeom prst="flowChartManualOperation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Other methods</a:t>
          </a:r>
          <a:endParaRPr lang="en-US" sz="2000" b="1" kern="1200" dirty="0"/>
        </a:p>
      </dsp:txBody>
      <dsp:txXfrm rot="5400000">
        <a:off x="5912543" y="1414515"/>
        <a:ext cx="1214592" cy="1435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11.05.2016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en-US" b="1" dirty="0" smtClean="0"/>
              <a:t>High load projects</a:t>
            </a:r>
            <a:br>
              <a:rPr lang="en-US" b="1" dirty="0" smtClean="0"/>
            </a:br>
            <a:r>
              <a:rPr lang="en-US" b="1" dirty="0" smtClean="0"/>
              <a:t>on Symfony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3933056"/>
            <a:ext cx="6400800" cy="2328664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Symfony training at Levi9</a:t>
            </a:r>
          </a:p>
          <a:p>
            <a:pPr algn="r"/>
            <a:r>
              <a:rPr lang="en-US" dirty="0" err="1" smtClean="0"/>
              <a:t>Maksym</a:t>
            </a:r>
            <a:r>
              <a:rPr lang="en-US" dirty="0" smtClean="0"/>
              <a:t> </a:t>
            </a:r>
            <a:r>
              <a:rPr lang="en-US" dirty="0" err="1" smtClean="0"/>
              <a:t>Moskvychev</a:t>
            </a:r>
            <a:endParaRPr lang="ru-RU" dirty="0" smtClean="0"/>
          </a:p>
          <a:p>
            <a:pPr algn="r"/>
            <a:r>
              <a:rPr lang="en-US" dirty="0" smtClean="0"/>
              <a:t>Mykola </a:t>
            </a:r>
            <a:r>
              <a:rPr lang="en-US" dirty="0" smtClean="0"/>
              <a:t>Labinskyi</a:t>
            </a:r>
          </a:p>
          <a:p>
            <a:pPr algn="r"/>
            <a:r>
              <a:rPr lang="en-US" dirty="0" err="1" smtClean="0"/>
              <a:t>Yurii</a:t>
            </a:r>
            <a:r>
              <a:rPr lang="en-US" dirty="0" smtClean="0"/>
              <a:t> Panayotov</a:t>
            </a:r>
            <a:endParaRPr lang="en-US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Tuning performance in Symfony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The following methods increase performance of a Symfony application without side effects: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Enable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OPcache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in PHP settings.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Cache class autoloader with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ApcClassLoader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or </a:t>
            </a:r>
            <a:r>
              <a:rPr lang="en-US" sz="28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XcacheClassLoader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Doctrine 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query cache in </a:t>
            </a:r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any cache storage.</a:t>
            </a:r>
            <a:endParaRPr lang="en-US" sz="28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The total profit is rather significant.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9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Architecture </a:t>
            </a:r>
            <a:r>
              <a:rPr lang="en-US" dirty="0" smtClean="0">
                <a:latin typeface="Arial Black" panose="020B0A04020102020204" pitchFamily="34" charset="0"/>
              </a:rPr>
              <a:t>principles</a:t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&amp; examples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3074" name="Picture 2" descr="\\psf\Home\Desktop\77488-3D_Architecture_Design_Vol_1_No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3"/>
            <a:ext cx="7027982" cy="439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4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logic in SQL queries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11560" y="1707569"/>
            <a:ext cx="3240360" cy="5760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 in PHP classes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932040" y="1707569"/>
            <a:ext cx="3240360" cy="5760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 in SQL queries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564904"/>
            <a:ext cx="32616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easy to implement</a:t>
            </a:r>
          </a:p>
          <a:p>
            <a:r>
              <a:rPr lang="en-US" dirty="0" smtClean="0"/>
              <a:t>+ easy to maintain</a:t>
            </a:r>
          </a:p>
          <a:p>
            <a:r>
              <a:rPr lang="en-US" dirty="0" smtClean="0"/>
              <a:t>+ complex logic could be </a:t>
            </a:r>
          </a:p>
          <a:p>
            <a:r>
              <a:rPr lang="en-US" dirty="0" smtClean="0"/>
              <a:t>split into classes</a:t>
            </a:r>
          </a:p>
          <a:p>
            <a:endParaRPr lang="en-US" dirty="0"/>
          </a:p>
          <a:p>
            <a:r>
              <a:rPr lang="en-US" dirty="0" smtClean="0"/>
              <a:t>+ could be covered with unit test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2564904"/>
            <a:ext cx="265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fast for batch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06483" y="1707569"/>
            <a:ext cx="60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VS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778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en-US" dirty="0" smtClean="0"/>
              <a:t>Storing logic in SQL queries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560" y="1898542"/>
            <a:ext cx="2232248" cy="129614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</a:t>
            </a:r>
            <a:r>
              <a:rPr lang="en-US" sz="1600" b="1" dirty="0" smtClean="0"/>
              <a:t>ublication logic</a:t>
            </a:r>
          </a:p>
          <a:p>
            <a:pPr algn="ctr"/>
            <a:r>
              <a:rPr lang="en-US" sz="1600" dirty="0" smtClean="0"/>
              <a:t>(method in repository)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887045" y="2150570"/>
            <a:ext cx="1800200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Query for Sonata Admin List</a:t>
            </a:r>
            <a:endParaRPr lang="en-US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056276" y="2150570"/>
            <a:ext cx="1584176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Overview of entities on Backend</a:t>
            </a:r>
            <a:endParaRPr lang="en-US" sz="16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887045" y="4181281"/>
            <a:ext cx="1153886" cy="79208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Query for Frontend</a:t>
            </a:r>
            <a:endParaRPr lang="en-US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56276" y="3590730"/>
            <a:ext cx="1584176" cy="7920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Overview of entities on Frontend</a:t>
            </a:r>
            <a:endParaRPr lang="en-US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056276" y="4773081"/>
            <a:ext cx="1584176" cy="7920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Display one entity on Frontend</a:t>
            </a:r>
            <a:endParaRPr lang="en-US" sz="16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436096" y="4181281"/>
            <a:ext cx="1080120" cy="79208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 class</a:t>
            </a:r>
            <a:endParaRPr lang="en-US" sz="1600" dirty="0"/>
          </a:p>
        </p:txBody>
      </p:sp>
      <p:cxnSp>
        <p:nvCxnSpPr>
          <p:cNvPr id="15" name="Соединительная линия уступом 14"/>
          <p:cNvCxnSpPr>
            <a:stCxn id="13" idx="3"/>
            <a:endCxn id="9" idx="1"/>
          </p:cNvCxnSpPr>
          <p:nvPr/>
        </p:nvCxnSpPr>
        <p:spPr>
          <a:xfrm flipV="1">
            <a:off x="6516216" y="3986774"/>
            <a:ext cx="540060" cy="59055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13" idx="3"/>
            <a:endCxn id="11" idx="1"/>
          </p:cNvCxnSpPr>
          <p:nvPr/>
        </p:nvCxnSpPr>
        <p:spPr>
          <a:xfrm>
            <a:off x="6516216" y="4577325"/>
            <a:ext cx="540060" cy="5918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3"/>
            <a:endCxn id="13" idx="1"/>
          </p:cNvCxnSpPr>
          <p:nvPr/>
        </p:nvCxnSpPr>
        <p:spPr>
          <a:xfrm>
            <a:off x="5040931" y="4577325"/>
            <a:ext cx="3951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5" idx="3"/>
          </p:cNvCxnSpPr>
          <p:nvPr/>
        </p:nvCxnSpPr>
        <p:spPr>
          <a:xfrm>
            <a:off x="2843808" y="2546614"/>
            <a:ext cx="10432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7" idx="1"/>
          </p:cNvCxnSpPr>
          <p:nvPr/>
        </p:nvCxnSpPr>
        <p:spPr>
          <a:xfrm>
            <a:off x="5687245" y="2546614"/>
            <a:ext cx="136903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5" idx="3"/>
            <a:endCxn id="8" idx="1"/>
          </p:cNvCxnSpPr>
          <p:nvPr/>
        </p:nvCxnSpPr>
        <p:spPr>
          <a:xfrm>
            <a:off x="2843808" y="2546614"/>
            <a:ext cx="1043237" cy="203071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70" idx="0"/>
            <a:endCxn id="5" idx="2"/>
          </p:cNvCxnSpPr>
          <p:nvPr/>
        </p:nvCxnSpPr>
        <p:spPr>
          <a:xfrm rot="16200000" flipV="1">
            <a:off x="1501362" y="3421008"/>
            <a:ext cx="466234" cy="13590"/>
          </a:xfrm>
          <a:prstGeom prst="bentConnector3">
            <a:avLst>
              <a:gd name="adj1" fmla="val -2471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Скругленный прямоугольник 69"/>
          <p:cNvSpPr/>
          <p:nvPr/>
        </p:nvSpPr>
        <p:spPr>
          <a:xfrm>
            <a:off x="1039196" y="3660920"/>
            <a:ext cx="1404156" cy="65170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Custom hydrator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642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Pre-loading data in Doctrine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Doctrine loads data from related entities at the moment getter is used.</a:t>
            </a:r>
          </a:p>
          <a:p>
            <a:endParaRPr lang="en-US" dirty="0"/>
          </a:p>
          <a:p>
            <a:r>
              <a:rPr lang="en-US" dirty="0" smtClean="0"/>
              <a:t>There is a possibility to download all relations’ data in one query.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87824" y="4437112"/>
            <a:ext cx="5040560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$query-&gt;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product.category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Personalization &amp; full page cache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Full page cache adds some limitations, because most requests never reach real server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There is no user sessions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000" b="1" dirty="0" smtClean="0">
                <a:solidFill>
                  <a:srgbClr val="00B050"/>
                </a:solidFill>
              </a:rPr>
              <a:t>There is </a:t>
            </a:r>
            <a:r>
              <a:rPr lang="en-US" sz="3000" b="1" dirty="0" smtClean="0">
                <a:solidFill>
                  <a:srgbClr val="00B050"/>
                </a:solidFill>
              </a:rPr>
              <a:t>JavaScript (Ajax, web sockets)</a:t>
            </a:r>
            <a:endParaRPr lang="en-US" sz="3000" b="1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b="1" dirty="0" smtClean="0">
                <a:solidFill>
                  <a:srgbClr val="00B050"/>
                </a:solidFill>
              </a:rPr>
              <a:t>There are headers, cookies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b="1" dirty="0" smtClean="0">
                <a:solidFill>
                  <a:srgbClr val="00B050"/>
                </a:solidFill>
              </a:rPr>
              <a:t>There are ESI tags</a:t>
            </a:r>
            <a:endParaRPr lang="en-US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1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Personalization &amp; full page cache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131840" y="2310166"/>
            <a:ext cx="2304256" cy="2952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page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99992" y="2501984"/>
            <a:ext cx="792088" cy="288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521696" y="4024803"/>
            <a:ext cx="770384" cy="10801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3237384" y="5262494"/>
            <a:ext cx="2093168" cy="3782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67544" y="5449784"/>
            <a:ext cx="2769840" cy="1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5517232"/>
            <a:ext cx="2526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Google analytics </a:t>
            </a:r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smtClean="0"/>
              <a:t>another tracking systems</a:t>
            </a:r>
            <a:endParaRPr lang="en-US" dirty="0"/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6370375" y="4221088"/>
            <a:ext cx="2304256" cy="1228696"/>
          </a:xfrm>
          <a:prstGeom prst="wedgeRoundRectCallout">
            <a:avLst>
              <a:gd name="adj1" fmla="val -109647"/>
              <a:gd name="adj2" fmla="val -948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Recently seen pages.</a:t>
            </a:r>
          </a:p>
          <a:p>
            <a:pPr algn="ctr"/>
            <a:endParaRPr lang="en-US" dirty="0" smtClean="0"/>
          </a:p>
          <a:p>
            <a:pPr algn="ctr"/>
            <a:r>
              <a:rPr lang="en-US" i="1" dirty="0" smtClean="0"/>
              <a:t>Data stored in Cookies</a:t>
            </a:r>
            <a:endParaRPr lang="en-US" i="1" dirty="0"/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>
            <a:off x="6395325" y="1844824"/>
            <a:ext cx="2304256" cy="1488887"/>
          </a:xfrm>
          <a:prstGeom prst="wedgeRoundRectCallout">
            <a:avLst>
              <a:gd name="adj1" fmla="val -109647"/>
              <a:gd name="adj2" fmla="val 687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menu </a:t>
            </a:r>
            <a:r>
              <a:rPr lang="en-US" dirty="0" smtClean="0"/>
              <a:t>in block loaded by JS.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i="1" dirty="0" smtClean="0"/>
              <a:t>Cached by private cache</a:t>
            </a:r>
            <a:endParaRPr lang="en-US" i="1" dirty="0"/>
          </a:p>
        </p:txBody>
      </p:sp>
      <p:sp>
        <p:nvSpPr>
          <p:cNvPr id="14" name="Скругленная прямоугольная выноска 13"/>
          <p:cNvSpPr/>
          <p:nvPr/>
        </p:nvSpPr>
        <p:spPr>
          <a:xfrm>
            <a:off x="565807" y="1757540"/>
            <a:ext cx="2304256" cy="1488887"/>
          </a:xfrm>
          <a:prstGeom prst="wedgeRoundRectCallout">
            <a:avLst>
              <a:gd name="adj1" fmla="val 92075"/>
              <a:gd name="adj2" fmla="val 4635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Page itself. 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C</a:t>
            </a:r>
            <a:r>
              <a:rPr lang="en-US" i="1" dirty="0" smtClean="0"/>
              <a:t>ached by public cache</a:t>
            </a:r>
            <a:endParaRPr lang="en-US" i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347864" y="4725144"/>
            <a:ext cx="720080" cy="3600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565796" y="3452281"/>
            <a:ext cx="2304256" cy="1488887"/>
          </a:xfrm>
          <a:prstGeom prst="wedgeRoundRectCallout">
            <a:avLst>
              <a:gd name="adj1" fmla="val 78173"/>
              <a:gd name="adj2" fmla="val 4174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ESI tag. 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C</a:t>
            </a:r>
            <a:r>
              <a:rPr lang="en-US" i="1" dirty="0" smtClean="0"/>
              <a:t>ached by public cache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4132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2" grpId="0" animBg="1"/>
      <p:bldP spid="1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Cache </a:t>
            </a:r>
            <a:r>
              <a:rPr lang="en-US" dirty="0" smtClean="0">
                <a:latin typeface="Arial Black" panose="020B0A04020102020204" pitchFamily="34" charset="0"/>
              </a:rPr>
              <a:t>abilities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099" name="Picture 3" descr="\\psf\Home\Desktop\article-1244597-07EE5CC2000005DC-747_468x3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96127"/>
            <a:ext cx="6264696" cy="452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72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in web application</a:t>
            </a:r>
            <a:endParaRPr lang="en-US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234586660"/>
              </p:ext>
            </p:extLst>
          </p:nvPr>
        </p:nvGraphicFramePr>
        <p:xfrm>
          <a:off x="971600" y="1484784"/>
          <a:ext cx="7128792" cy="426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669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cache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Unified standard for full page cache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Defined in HTTP protocol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Cache communicates with application via HTTP headers and status codes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Available for private and public cache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Expiration and validation caching models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Fully supported by Symfony HTTP Foundation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8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473" y="26064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Agenda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1772816"/>
            <a:ext cx="7632848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Network </a:t>
            </a:r>
            <a:r>
              <a:rPr lang="en-US" dirty="0" smtClean="0"/>
              <a:t>design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Framework </a:t>
            </a:r>
            <a:r>
              <a:rPr lang="en-US" dirty="0"/>
              <a:t>abilities to increase </a:t>
            </a:r>
            <a:r>
              <a:rPr lang="en-US" dirty="0" smtClean="0"/>
              <a:t>performance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Architecture </a:t>
            </a:r>
            <a:r>
              <a:rPr lang="en-US" dirty="0"/>
              <a:t>principles &amp; </a:t>
            </a:r>
            <a:r>
              <a:rPr lang="en-US" dirty="0" smtClean="0"/>
              <a:t>examples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Cache abilities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Tips </a:t>
            </a:r>
            <a:r>
              <a:rPr lang="en-US" dirty="0"/>
              <a:t>to save memory</a:t>
            </a:r>
          </a:p>
        </p:txBody>
      </p:sp>
    </p:spTree>
    <p:extLst>
      <p:ext uri="{BB962C8B-B14F-4D97-AF65-F5344CB8AC3E}">
        <p14:creationId xmlns:p14="http://schemas.microsoft.com/office/powerpoint/2010/main" val="23312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dirty="0" smtClean="0"/>
              <a:t>Expiration model in HTTP cache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53979" y="4260229"/>
            <a:ext cx="3828897" cy="28411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Some requests are fetched from cache and do not reach the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Expiration time can be different for private and public requests</a:t>
            </a:r>
          </a:p>
        </p:txBody>
      </p:sp>
      <p:cxnSp>
        <p:nvCxnSpPr>
          <p:cNvPr id="4" name="Соединительная линия уступом 3"/>
          <p:cNvCxnSpPr>
            <a:endCxn id="7" idx="1"/>
          </p:cNvCxnSpPr>
          <p:nvPr/>
        </p:nvCxnSpPr>
        <p:spPr>
          <a:xfrm>
            <a:off x="4300397" y="2291294"/>
            <a:ext cx="753582" cy="19050"/>
          </a:xfrm>
          <a:prstGeom prst="bentConnector3">
            <a:avLst>
              <a:gd name="adj1" fmla="val -1500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Скругленный прямоугольник 4"/>
          <p:cNvSpPr/>
          <p:nvPr/>
        </p:nvSpPr>
        <p:spPr>
          <a:xfrm>
            <a:off x="2987823" y="1943954"/>
            <a:ext cx="1312573" cy="7200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proxy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053979" y="1950304"/>
            <a:ext cx="1296144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cxnSp>
        <p:nvCxnSpPr>
          <p:cNvPr id="8" name="Прямая со стрелкой 7"/>
          <p:cNvCxnSpPr>
            <a:stCxn id="9" idx="2"/>
          </p:cNvCxnSpPr>
          <p:nvPr/>
        </p:nvCxnSpPr>
        <p:spPr>
          <a:xfrm>
            <a:off x="2259527" y="2303994"/>
            <a:ext cx="7377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Выноска-облако 8"/>
          <p:cNvSpPr/>
          <p:nvPr/>
        </p:nvSpPr>
        <p:spPr>
          <a:xfrm>
            <a:off x="755576" y="1816213"/>
            <a:ext cx="1505205" cy="975561"/>
          </a:xfrm>
          <a:prstGeom prst="cloudCallout">
            <a:avLst>
              <a:gd name="adj1" fmla="val 62580"/>
              <a:gd name="adj2" fmla="val -15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14" name="Соединительная линия уступом 13"/>
          <p:cNvCxnSpPr>
            <a:stCxn id="7" idx="2"/>
            <a:endCxn id="5" idx="2"/>
          </p:cNvCxnSpPr>
          <p:nvPr/>
        </p:nvCxnSpPr>
        <p:spPr>
          <a:xfrm rot="5400000" flipH="1">
            <a:off x="4669906" y="1638239"/>
            <a:ext cx="6350" cy="2057941"/>
          </a:xfrm>
          <a:prstGeom prst="bentConnector3">
            <a:avLst>
              <a:gd name="adj1" fmla="val -960004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04929" y="279177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Hey, this response would </a:t>
            </a:r>
          </a:p>
          <a:p>
            <a:pPr algn="ctr"/>
            <a:r>
              <a:rPr lang="en-US" sz="1400" dirty="0" smtClean="0"/>
              <a:t>be OK for next 2 hours</a:t>
            </a:r>
            <a:endParaRPr lang="en-US" sz="1400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2051721" y="2538482"/>
            <a:ext cx="9361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6563" y="1508436"/>
            <a:ext cx="2455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1. Request to “/contacts” page</a:t>
            </a:r>
            <a:endParaRPr lang="en-US" sz="1400" b="1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3036658" y="4381592"/>
            <a:ext cx="1312573" cy="7200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proxy</a:t>
            </a:r>
          </a:p>
        </p:txBody>
      </p:sp>
      <p:cxnSp>
        <p:nvCxnSpPr>
          <p:cNvPr id="30" name="Прямая со стрелкой 29"/>
          <p:cNvCxnSpPr>
            <a:stCxn id="31" idx="2"/>
          </p:cNvCxnSpPr>
          <p:nvPr/>
        </p:nvCxnSpPr>
        <p:spPr>
          <a:xfrm>
            <a:off x="2308362" y="4741632"/>
            <a:ext cx="7377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Выноска-облако 30"/>
          <p:cNvSpPr/>
          <p:nvPr/>
        </p:nvSpPr>
        <p:spPr>
          <a:xfrm>
            <a:off x="804411" y="4253851"/>
            <a:ext cx="1505205" cy="975561"/>
          </a:xfrm>
          <a:prstGeom prst="cloudCallout">
            <a:avLst>
              <a:gd name="adj1" fmla="val 62580"/>
              <a:gd name="adj2" fmla="val -15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2100556" y="4976120"/>
            <a:ext cx="9361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04411" y="3994428"/>
            <a:ext cx="3567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</a:t>
            </a:r>
            <a:r>
              <a:rPr lang="en-US" sz="1400" b="1" dirty="0" smtClean="0"/>
              <a:t>. Request to “/contacts” page within 2 hours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578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Соединительная линия уступом 15"/>
          <p:cNvCxnSpPr/>
          <p:nvPr/>
        </p:nvCxnSpPr>
        <p:spPr>
          <a:xfrm>
            <a:off x="6350123" y="2272242"/>
            <a:ext cx="814165" cy="19052"/>
          </a:xfrm>
          <a:prstGeom prst="bentConnector3">
            <a:avLst>
              <a:gd name="adj1" fmla="val -2621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model in HTTP cache</a:t>
            </a:r>
            <a:endParaRPr lang="en-US" dirty="0"/>
          </a:p>
        </p:txBody>
      </p:sp>
      <p:cxnSp>
        <p:nvCxnSpPr>
          <p:cNvPr id="4" name="Соединительная линия уступом 3"/>
          <p:cNvCxnSpPr>
            <a:endCxn id="6" idx="1"/>
          </p:cNvCxnSpPr>
          <p:nvPr/>
        </p:nvCxnSpPr>
        <p:spPr>
          <a:xfrm>
            <a:off x="4300397" y="2291294"/>
            <a:ext cx="753582" cy="19050"/>
          </a:xfrm>
          <a:prstGeom prst="bentConnector3">
            <a:avLst>
              <a:gd name="adj1" fmla="val -489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Скругленный прямоугольник 4"/>
          <p:cNvSpPr/>
          <p:nvPr/>
        </p:nvSpPr>
        <p:spPr>
          <a:xfrm>
            <a:off x="2987823" y="1943954"/>
            <a:ext cx="1312573" cy="7200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proxy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053979" y="1950304"/>
            <a:ext cx="1296144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cxnSp>
        <p:nvCxnSpPr>
          <p:cNvPr id="7" name="Прямая со стрелкой 6"/>
          <p:cNvCxnSpPr>
            <a:stCxn id="8" idx="2"/>
          </p:cNvCxnSpPr>
          <p:nvPr/>
        </p:nvCxnSpPr>
        <p:spPr>
          <a:xfrm>
            <a:off x="2259527" y="2303994"/>
            <a:ext cx="7377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Выноска-облако 7"/>
          <p:cNvSpPr/>
          <p:nvPr/>
        </p:nvSpPr>
        <p:spPr>
          <a:xfrm>
            <a:off x="755576" y="1816213"/>
            <a:ext cx="1505205" cy="975561"/>
          </a:xfrm>
          <a:prstGeom prst="cloudCallout">
            <a:avLst>
              <a:gd name="adj1" fmla="val 62580"/>
              <a:gd name="adj2" fmla="val -15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9" name="Соединительная линия уступом 8"/>
          <p:cNvCxnSpPr>
            <a:stCxn id="6" idx="2"/>
            <a:endCxn id="5" idx="2"/>
          </p:cNvCxnSpPr>
          <p:nvPr/>
        </p:nvCxnSpPr>
        <p:spPr>
          <a:xfrm rot="5400000" flipH="1">
            <a:off x="4669906" y="1638239"/>
            <a:ext cx="6350" cy="2057941"/>
          </a:xfrm>
          <a:prstGeom prst="bentConnector3">
            <a:avLst>
              <a:gd name="adj1" fmla="val -960004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04929" y="279177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Hey, this response has </a:t>
            </a:r>
            <a:r>
              <a:rPr lang="en-US" sz="1400" dirty="0" err="1" smtClean="0"/>
              <a:t>ETag</a:t>
            </a:r>
            <a:r>
              <a:rPr lang="en-US" sz="1400" dirty="0" smtClean="0"/>
              <a:t> d54sd65yf6cytfrtfg7w4fgy</a:t>
            </a:r>
            <a:endParaRPr lang="en-US" sz="1400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2051721" y="2538482"/>
            <a:ext cx="9361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6563" y="1508436"/>
            <a:ext cx="2392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1. Request to “/article1” page</a:t>
            </a:r>
            <a:endParaRPr lang="en-US" sz="1400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164288" y="1950305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node</a:t>
            </a:r>
            <a:endParaRPr lang="en-US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6350122" y="2420888"/>
            <a:ext cx="8141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/>
          <p:nvPr/>
        </p:nvCxnSpPr>
        <p:spPr>
          <a:xfrm>
            <a:off x="6377843" y="4698714"/>
            <a:ext cx="814165" cy="19052"/>
          </a:xfrm>
          <a:prstGeom prst="bentConnector3">
            <a:avLst>
              <a:gd name="adj1" fmla="val -2621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endCxn id="26" idx="1"/>
          </p:cNvCxnSpPr>
          <p:nvPr/>
        </p:nvCxnSpPr>
        <p:spPr>
          <a:xfrm>
            <a:off x="4328117" y="4717766"/>
            <a:ext cx="753582" cy="19050"/>
          </a:xfrm>
          <a:prstGeom prst="bentConnector3">
            <a:avLst>
              <a:gd name="adj1" fmla="val -4892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3015543" y="4370426"/>
            <a:ext cx="1312573" cy="7200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proxy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081699" y="4376776"/>
            <a:ext cx="1296144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cxnSp>
        <p:nvCxnSpPr>
          <p:cNvPr id="27" name="Прямая со стрелкой 26"/>
          <p:cNvCxnSpPr>
            <a:stCxn id="28" idx="2"/>
          </p:cNvCxnSpPr>
          <p:nvPr/>
        </p:nvCxnSpPr>
        <p:spPr>
          <a:xfrm>
            <a:off x="2287247" y="4730466"/>
            <a:ext cx="7377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Выноска-облако 27"/>
          <p:cNvSpPr/>
          <p:nvPr/>
        </p:nvSpPr>
        <p:spPr>
          <a:xfrm>
            <a:off x="783296" y="4242685"/>
            <a:ext cx="1505205" cy="975561"/>
          </a:xfrm>
          <a:prstGeom prst="cloudCallout">
            <a:avLst>
              <a:gd name="adj1" fmla="val 62580"/>
              <a:gd name="adj2" fmla="val -15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cxnSp>
        <p:nvCxnSpPr>
          <p:cNvPr id="29" name="Соединительная линия уступом 28"/>
          <p:cNvCxnSpPr>
            <a:stCxn id="26" idx="2"/>
            <a:endCxn id="25" idx="2"/>
          </p:cNvCxnSpPr>
          <p:nvPr/>
        </p:nvCxnSpPr>
        <p:spPr>
          <a:xfrm rot="5400000" flipH="1">
            <a:off x="4697626" y="4064711"/>
            <a:ext cx="6350" cy="2057941"/>
          </a:xfrm>
          <a:prstGeom prst="bentConnector3">
            <a:avLst>
              <a:gd name="adj1" fmla="val -9600047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31840" y="3638113"/>
            <a:ext cx="2736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Give me “/article1”</a:t>
            </a:r>
          </a:p>
          <a:p>
            <a:pPr algn="ctr"/>
            <a:r>
              <a:rPr lang="en-US" sz="1400" dirty="0" smtClean="0"/>
              <a:t>FYI: I know response for </a:t>
            </a:r>
            <a:r>
              <a:rPr lang="en-US" sz="1400" dirty="0" err="1"/>
              <a:t>E</a:t>
            </a:r>
            <a:r>
              <a:rPr lang="en-US" sz="1400" dirty="0" err="1" smtClean="0"/>
              <a:t>Tag</a:t>
            </a:r>
            <a:r>
              <a:rPr lang="en-US" sz="1400" dirty="0" smtClean="0"/>
              <a:t> d54sd65yf6cytfrtfg7w4fgy</a:t>
            </a:r>
            <a:endParaRPr lang="en-US" sz="1400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2079441" y="4964954"/>
            <a:ext cx="93610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4283" y="3934908"/>
            <a:ext cx="2392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2</a:t>
            </a:r>
            <a:r>
              <a:rPr lang="en-US" sz="1400" b="1" dirty="0" smtClean="0"/>
              <a:t>. Request to “/article1” page</a:t>
            </a:r>
            <a:endParaRPr lang="en-US" sz="1400" b="1" dirty="0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7192008" y="4376777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node</a:t>
            </a:r>
            <a:endParaRPr lang="en-US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6377842" y="4847360"/>
            <a:ext cx="81416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36756" y="5197543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Yes, this is exactly d54sd65yf6cytfrtfg7w4fgy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914610" y="1420734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Fetch only hash of article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Fetch all data for article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852120" y="404542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 smtClean="0"/>
              <a:t>Fetch only hash of article</a:t>
            </a:r>
          </a:p>
        </p:txBody>
      </p:sp>
    </p:spTree>
    <p:extLst>
      <p:ext uri="{BB962C8B-B14F-4D97-AF65-F5344CB8AC3E}">
        <p14:creationId xmlns:p14="http://schemas.microsoft.com/office/powerpoint/2010/main" val="18703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query results in Symfony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 smtClean="0"/>
              <a:t>Choose one of existing caching providers: </a:t>
            </a:r>
            <a:r>
              <a:rPr lang="en-US" dirty="0" err="1" smtClean="0"/>
              <a:t>APCu</a:t>
            </a:r>
            <a:r>
              <a:rPr lang="en-US" dirty="0" smtClean="0"/>
              <a:t>, memory (</a:t>
            </a:r>
            <a:r>
              <a:rPr lang="en-US" dirty="0" err="1" smtClean="0"/>
              <a:t>memcache</a:t>
            </a:r>
            <a:r>
              <a:rPr lang="en-US" dirty="0" smtClean="0"/>
              <a:t>/arrays), file system, etc..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 smtClean="0"/>
              <a:t>Set ‘</a:t>
            </a:r>
            <a:r>
              <a:rPr lang="en-US" i="1" dirty="0" smtClean="0"/>
              <a:t>result query cache provider</a:t>
            </a:r>
            <a:r>
              <a:rPr lang="en-US" dirty="0" smtClean="0"/>
              <a:t>’ during building a query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 smtClean="0"/>
              <a:t>Choose and set cache lifetime during building a 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Tips to save </a:t>
            </a:r>
            <a:r>
              <a:rPr lang="en-US" dirty="0" smtClean="0">
                <a:latin typeface="Arial Black" panose="020B0A04020102020204" pitchFamily="34" charset="0"/>
              </a:rPr>
              <a:t>memory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Picture 2" descr="\\psf\Home\Desktop\storag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912768" cy="483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03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memory in Symfony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Turn off SQL logger.</a:t>
            </a:r>
          </a:p>
          <a:p>
            <a:pPr marL="400050" lvl="1" indent="0">
              <a:buNone/>
            </a:pPr>
            <a:r>
              <a:rPr lang="en-US" sz="2200" dirty="0" smtClean="0"/>
              <a:t>In </a:t>
            </a:r>
            <a:r>
              <a:rPr lang="en-US" sz="2200" b="1" i="1" dirty="0" smtClean="0"/>
              <a:t>debug </a:t>
            </a:r>
            <a:r>
              <a:rPr lang="en-US" sz="2200" dirty="0" smtClean="0"/>
              <a:t>mode it stores in memory information about all executed queries.</a:t>
            </a:r>
          </a:p>
          <a:p>
            <a:pPr marL="400050" lvl="1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Clear entity manager from time to time</a:t>
            </a:r>
          </a:p>
          <a:p>
            <a:pPr marL="400050" lvl="1" indent="0">
              <a:buNone/>
            </a:pPr>
            <a:r>
              <a:rPr lang="en-US" sz="2200" dirty="0" smtClean="0"/>
              <a:t>$</a:t>
            </a:r>
            <a:r>
              <a:rPr lang="en-US" sz="2200" dirty="0" err="1" smtClean="0"/>
              <a:t>entityManager</a:t>
            </a:r>
            <a:r>
              <a:rPr lang="en-US" sz="2200" dirty="0" smtClean="0"/>
              <a:t>-&gt;clear()</a:t>
            </a:r>
          </a:p>
          <a:p>
            <a:pPr marL="400050" lvl="1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Flush garbage collector from time to time</a:t>
            </a:r>
          </a:p>
          <a:p>
            <a:pPr marL="400050" lvl="1" indent="0">
              <a:buNone/>
            </a:pPr>
            <a:r>
              <a:rPr lang="en-US" sz="2200" dirty="0" err="1" smtClean="0"/>
              <a:t>gc_collect_cycles</a:t>
            </a:r>
            <a:r>
              <a:rPr lang="en-US" sz="2200" dirty="0" smtClean="0"/>
              <a:t>()</a:t>
            </a:r>
          </a:p>
          <a:p>
            <a:endParaRPr lang="en-US" sz="2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Use pagination to </a:t>
            </a:r>
            <a:r>
              <a:rPr lang="en-US" dirty="0" err="1" smtClean="0"/>
              <a:t>foreach</a:t>
            </a:r>
            <a:r>
              <a:rPr lang="en-US" dirty="0" smtClean="0"/>
              <a:t> huge amount of data.</a:t>
            </a:r>
          </a:p>
          <a:p>
            <a:pPr marL="400050" lvl="1" indent="0">
              <a:buNone/>
            </a:pPr>
            <a:r>
              <a:rPr lang="en-US" sz="2200" dirty="0" smtClean="0"/>
              <a:t>Use few queries with limit/offset instead of one query for all data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Use batch processing for bulk operations with a lot of data.</a:t>
            </a:r>
            <a:endParaRPr lang="en-US" dirty="0"/>
          </a:p>
          <a:p>
            <a:pPr marL="400050" lvl="1" indent="0">
              <a:buNone/>
            </a:pPr>
            <a:r>
              <a:rPr lang="en-US" sz="2200" dirty="0" smtClean="0"/>
              <a:t>Well</a:t>
            </a:r>
            <a:r>
              <a:rPr lang="en-US" sz="2200" dirty="0"/>
              <a:t>-suited for mass inserts, updates or deletions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Autofit/>
          </a:bodyPr>
          <a:lstStyle/>
          <a:p>
            <a:r>
              <a:rPr lang="en-US" sz="3600" dirty="0" smtClean="0"/>
              <a:t>Typical scheme of </a:t>
            </a:r>
            <a:br>
              <a:rPr lang="en-US" sz="3600" dirty="0" smtClean="0"/>
            </a:br>
            <a:r>
              <a:rPr lang="en-US" sz="3600" dirty="0" smtClean="0"/>
              <a:t>console command in Symfony</a:t>
            </a:r>
            <a:endParaRPr lang="en-US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51720" y="1556792"/>
            <a:ext cx="2808312" cy="4680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 off SQL logger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51720" y="2402886"/>
            <a:ext cx="2808312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 batch of data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437589" y="3350711"/>
            <a:ext cx="2808312" cy="15682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pply some logic </a:t>
            </a:r>
          </a:p>
          <a:p>
            <a:pPr algn="ctr"/>
            <a:r>
              <a:rPr lang="en-US" dirty="0" smtClean="0"/>
              <a:t>to each data row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51720" y="5172745"/>
            <a:ext cx="280831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entity manager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042525" y="5877272"/>
            <a:ext cx="2808312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Flush garbage collector</a:t>
            </a:r>
            <a:endParaRPr lang="en-US" dirty="0"/>
          </a:p>
        </p:txBody>
      </p:sp>
      <p:sp>
        <p:nvSpPr>
          <p:cNvPr id="9" name="Круговая стрелка 8"/>
          <p:cNvSpPr/>
          <p:nvPr/>
        </p:nvSpPr>
        <p:spPr>
          <a:xfrm>
            <a:off x="2610003" y="4085448"/>
            <a:ext cx="792088" cy="79044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4011420"/>
              <a:gd name="adj5" fmla="val 125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3402091" y="1178750"/>
            <a:ext cx="0" cy="378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386068" y="2024844"/>
            <a:ext cx="0" cy="378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455876" y="3050958"/>
            <a:ext cx="0" cy="2997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455876" y="4918998"/>
            <a:ext cx="0" cy="250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2"/>
          </p:cNvCxnSpPr>
          <p:nvPr/>
        </p:nvCxnSpPr>
        <p:spPr>
          <a:xfrm>
            <a:off x="3455876" y="5604793"/>
            <a:ext cx="0" cy="250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8" idx="2"/>
            <a:endCxn id="5" idx="0"/>
          </p:cNvCxnSpPr>
          <p:nvPr/>
        </p:nvCxnSpPr>
        <p:spPr>
          <a:xfrm rot="5400000" flipH="1" flipV="1">
            <a:off x="1498061" y="4351505"/>
            <a:ext cx="3906434" cy="9195"/>
          </a:xfrm>
          <a:prstGeom prst="bentConnector5">
            <a:avLst>
              <a:gd name="adj1" fmla="val -5852"/>
              <a:gd name="adj2" fmla="val 23657977"/>
              <a:gd name="adj3" fmla="val 10585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6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Network </a:t>
            </a:r>
            <a:r>
              <a:rPr lang="en-US" dirty="0" smtClean="0">
                <a:latin typeface="Arial Black" panose="020B0A04020102020204" pitchFamily="34" charset="0"/>
              </a:rPr>
              <a:t>design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27" name="Picture 3" descr="\\psf\Home\Desktop\Direct-Connect-network-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16832"/>
            <a:ext cx="581689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4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803408" y="5322887"/>
            <a:ext cx="4824536" cy="12961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cluster configuration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design </a:t>
            </a:r>
            <a:br>
              <a:rPr lang="en-US" dirty="0" smtClean="0"/>
            </a:br>
            <a:r>
              <a:rPr lang="en-US" dirty="0" smtClean="0"/>
              <a:t>of typical PHP application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567604" y="4041550"/>
            <a:ext cx="1296144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55774" y="4208953"/>
            <a:ext cx="1296144" cy="7200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storage</a:t>
            </a:r>
            <a:endParaRPr lang="en-US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947424" y="5754935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node</a:t>
            </a:r>
            <a:endParaRPr lang="en-US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603608" y="5754935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node</a:t>
            </a:r>
            <a:endParaRPr lang="en-US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187784" y="5754935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 node</a:t>
            </a:r>
            <a:endParaRPr lang="en-US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982614" y="2010519"/>
            <a:ext cx="1800200" cy="43204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986330" y="4041550"/>
            <a:ext cx="1296144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cxnSp>
        <p:nvCxnSpPr>
          <p:cNvPr id="16" name="Соединительная линия уступом 15"/>
          <p:cNvCxnSpPr>
            <a:endCxn id="12" idx="1"/>
          </p:cNvCxnSpPr>
          <p:nvPr/>
        </p:nvCxnSpPr>
        <p:spPr>
          <a:xfrm>
            <a:off x="4300397" y="2226543"/>
            <a:ext cx="682217" cy="12700"/>
          </a:xfrm>
          <a:prstGeom prst="bentConnector3">
            <a:avLst>
              <a:gd name="adj1" fmla="val -10634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2987823" y="1879203"/>
            <a:ext cx="1312573" cy="7200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Reverse proxy</a:t>
            </a:r>
          </a:p>
        </p:txBody>
      </p:sp>
      <p:cxnSp>
        <p:nvCxnSpPr>
          <p:cNvPr id="19" name="Прямая со стрелкой 18"/>
          <p:cNvCxnSpPr>
            <a:stCxn id="12" idx="2"/>
            <a:endCxn id="4" idx="0"/>
          </p:cNvCxnSpPr>
          <p:nvPr/>
        </p:nvCxnSpPr>
        <p:spPr>
          <a:xfrm flipH="1">
            <a:off x="5215676" y="2442567"/>
            <a:ext cx="667038" cy="7258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2"/>
            <a:endCxn id="5" idx="0"/>
          </p:cNvCxnSpPr>
          <p:nvPr/>
        </p:nvCxnSpPr>
        <p:spPr>
          <a:xfrm>
            <a:off x="5882714" y="2442567"/>
            <a:ext cx="751688" cy="7258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2" idx="2"/>
            <a:endCxn id="6" idx="0"/>
          </p:cNvCxnSpPr>
          <p:nvPr/>
        </p:nvCxnSpPr>
        <p:spPr>
          <a:xfrm flipH="1">
            <a:off x="5215676" y="2442567"/>
            <a:ext cx="667038" cy="15989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2" idx="2"/>
            <a:endCxn id="14" idx="0"/>
          </p:cNvCxnSpPr>
          <p:nvPr/>
        </p:nvCxnSpPr>
        <p:spPr>
          <a:xfrm>
            <a:off x="5882714" y="2442567"/>
            <a:ext cx="751688" cy="15989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Скругленный прямоугольник 3"/>
          <p:cNvSpPr/>
          <p:nvPr/>
        </p:nvSpPr>
        <p:spPr>
          <a:xfrm>
            <a:off x="4567604" y="3168394"/>
            <a:ext cx="1296144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986330" y="3168394"/>
            <a:ext cx="1296144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PHP node</a:t>
            </a:r>
            <a:endParaRPr lang="en-US" dirty="0"/>
          </a:p>
        </p:txBody>
      </p:sp>
      <p:cxnSp>
        <p:nvCxnSpPr>
          <p:cNvPr id="33" name="Соединительная линия уступом 32"/>
          <p:cNvCxnSpPr/>
          <p:nvPr/>
        </p:nvCxnSpPr>
        <p:spPr>
          <a:xfrm rot="16200000" flipH="1">
            <a:off x="5691497" y="5106862"/>
            <a:ext cx="425698" cy="6350"/>
          </a:xfrm>
          <a:prstGeom prst="bentConnector3">
            <a:avLst>
              <a:gd name="adj1" fmla="val -37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/>
          <p:nvPr/>
        </p:nvCxnSpPr>
        <p:spPr>
          <a:xfrm rot="10800000">
            <a:off x="3851919" y="4575343"/>
            <a:ext cx="504056" cy="6350"/>
          </a:xfrm>
          <a:prstGeom prst="bentConnector3">
            <a:avLst>
              <a:gd name="adj1" fmla="val 329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43" idx="2"/>
          </p:cNvCxnSpPr>
          <p:nvPr/>
        </p:nvCxnSpPr>
        <p:spPr>
          <a:xfrm>
            <a:off x="2259527" y="2239243"/>
            <a:ext cx="7377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Выноска-облако 42"/>
          <p:cNvSpPr/>
          <p:nvPr/>
        </p:nvSpPr>
        <p:spPr>
          <a:xfrm>
            <a:off x="755576" y="1751462"/>
            <a:ext cx="1505205" cy="975561"/>
          </a:xfrm>
          <a:prstGeom prst="cloudCallout">
            <a:avLst>
              <a:gd name="adj1" fmla="val 62580"/>
              <a:gd name="adj2" fmla="val -15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2564225" y="3124379"/>
            <a:ext cx="1287693" cy="914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Media storage</a:t>
            </a:r>
            <a:endParaRPr lang="en-US" dirty="0"/>
          </a:p>
        </p:txBody>
      </p:sp>
      <p:cxnSp>
        <p:nvCxnSpPr>
          <p:cNvPr id="25" name="Соединительная линия уступом 24"/>
          <p:cNvCxnSpPr/>
          <p:nvPr/>
        </p:nvCxnSpPr>
        <p:spPr>
          <a:xfrm rot="10800000">
            <a:off x="3851919" y="3575229"/>
            <a:ext cx="504056" cy="6350"/>
          </a:xfrm>
          <a:prstGeom prst="bentConnector3">
            <a:avLst>
              <a:gd name="adj1" fmla="val 329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8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Master / slave DB </a:t>
            </a:r>
            <a:br>
              <a:rPr lang="en-US" dirty="0" smtClean="0"/>
            </a:br>
            <a:r>
              <a:rPr lang="en-US" dirty="0" smtClean="0"/>
              <a:t>connections in Symfony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64230" y="2089381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node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64230" y="3120177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  node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64230" y="4033597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 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69502" y="5041709"/>
            <a:ext cx="1296144" cy="72008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Slave  node</a:t>
            </a:r>
            <a:endParaRPr lang="en-US" dirty="0"/>
          </a:p>
        </p:txBody>
      </p:sp>
      <p:cxnSp>
        <p:nvCxnSpPr>
          <p:cNvPr id="9" name="Соединительная линия уступом 8"/>
          <p:cNvCxnSpPr>
            <a:stCxn id="4" idx="1"/>
            <a:endCxn id="5" idx="1"/>
          </p:cNvCxnSpPr>
          <p:nvPr/>
        </p:nvCxnSpPr>
        <p:spPr>
          <a:xfrm rot="10800000" flipV="1">
            <a:off x="964230" y="2449421"/>
            <a:ext cx="12700" cy="1030796"/>
          </a:xfrm>
          <a:prstGeom prst="bentConnector3">
            <a:avLst>
              <a:gd name="adj1" fmla="val 2571433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stCxn id="4" idx="1"/>
            <a:endCxn id="6" idx="1"/>
          </p:cNvCxnSpPr>
          <p:nvPr/>
        </p:nvCxnSpPr>
        <p:spPr>
          <a:xfrm rot="10800000" flipV="1">
            <a:off x="964230" y="2449421"/>
            <a:ext cx="12700" cy="1944216"/>
          </a:xfrm>
          <a:prstGeom prst="bentConnector3">
            <a:avLst>
              <a:gd name="adj1" fmla="val 3685709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4" idx="1"/>
            <a:endCxn id="7" idx="1"/>
          </p:cNvCxnSpPr>
          <p:nvPr/>
        </p:nvCxnSpPr>
        <p:spPr>
          <a:xfrm rot="10800000" flipH="1" flipV="1">
            <a:off x="964230" y="2449421"/>
            <a:ext cx="5272" cy="2952328"/>
          </a:xfrm>
          <a:prstGeom prst="bentConnector3">
            <a:avLst>
              <a:gd name="adj1" fmla="val -11562974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2836438" y="3925585"/>
            <a:ext cx="1152128" cy="84609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balancer</a:t>
            </a:r>
            <a:endParaRPr lang="en-US" dirty="0"/>
          </a:p>
        </p:txBody>
      </p:sp>
      <p:cxnSp>
        <p:nvCxnSpPr>
          <p:cNvPr id="20" name="Прямая со стрелкой 19"/>
          <p:cNvCxnSpPr>
            <a:stCxn id="19" idx="1"/>
          </p:cNvCxnSpPr>
          <p:nvPr/>
        </p:nvCxnSpPr>
        <p:spPr>
          <a:xfrm flipH="1" flipV="1">
            <a:off x="2265646" y="3480218"/>
            <a:ext cx="570792" cy="8684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9" idx="1"/>
          </p:cNvCxnSpPr>
          <p:nvPr/>
        </p:nvCxnSpPr>
        <p:spPr>
          <a:xfrm flipH="1">
            <a:off x="2265646" y="4348632"/>
            <a:ext cx="570792" cy="450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9" idx="1"/>
            <a:endCxn id="7" idx="3"/>
          </p:cNvCxnSpPr>
          <p:nvPr/>
        </p:nvCxnSpPr>
        <p:spPr>
          <a:xfrm flipH="1">
            <a:off x="2265646" y="4348632"/>
            <a:ext cx="570792" cy="10531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4" idx="3"/>
          </p:cNvCxnSpPr>
          <p:nvPr/>
        </p:nvCxnSpPr>
        <p:spPr>
          <a:xfrm flipH="1">
            <a:off x="2260374" y="2449421"/>
            <a:ext cx="267166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>
            <a:off x="3988566" y="434863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80554" y="1872915"/>
            <a:ext cx="111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Read/write connection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3988566" y="3763857"/>
            <a:ext cx="111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Read connection</a:t>
            </a:r>
            <a:endParaRPr lang="en-US" sz="1600" dirty="0"/>
          </a:p>
        </p:txBody>
      </p:sp>
      <p:sp>
        <p:nvSpPr>
          <p:cNvPr id="49" name="Объект 2"/>
          <p:cNvSpPr>
            <a:spLocks noGrp="1"/>
          </p:cNvSpPr>
          <p:nvPr>
            <p:ph idx="1"/>
          </p:nvPr>
        </p:nvSpPr>
        <p:spPr>
          <a:xfrm>
            <a:off x="5248706" y="1946618"/>
            <a:ext cx="3828897" cy="30950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Define “slave” entity manager in Symfony. Connect slave entity manager with slave load balancer.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Inject default entity manager on regular basics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Inject slave entity manager into services which are loaded only with “read” traffic </a:t>
            </a:r>
          </a:p>
        </p:txBody>
      </p:sp>
    </p:spTree>
    <p:extLst>
      <p:ext uri="{BB962C8B-B14F-4D97-AF65-F5344CB8AC3E}">
        <p14:creationId xmlns:p14="http://schemas.microsoft.com/office/powerpoint/2010/main" val="5886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/>
              <a:t>Session storage in Symfony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Symfony can be configured to store sessions in:</a:t>
            </a:r>
          </a:p>
          <a:p>
            <a:r>
              <a:rPr lang="en-US" sz="2800" dirty="0" smtClean="0"/>
              <a:t>Database (SQL or </a:t>
            </a:r>
            <a:r>
              <a:rPr lang="en-US" sz="2800" dirty="0" err="1" smtClean="0"/>
              <a:t>NoSQL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Memcache server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400" i="1" dirty="0" smtClean="0"/>
              <a:t>Then session data will be shared between all PHP nodes. And every PHP node would be able to process request with any session.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4877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/>
              <a:t>storage in Symfony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b="1" dirty="0" smtClean="0"/>
              <a:t>Design (theme) files could be stored in each PHP node.</a:t>
            </a:r>
          </a:p>
          <a:p>
            <a:pPr marL="400050" lvl="1" indent="0">
              <a:buNone/>
            </a:pPr>
            <a:r>
              <a:rPr lang="en-US" sz="2400" dirty="0" smtClean="0"/>
              <a:t>Some of these files are committed into repository, some could be generated by console command. So, synchronization between nodes is hardly needed here.</a:t>
            </a:r>
          </a:p>
          <a:p>
            <a:pPr marL="400050" lvl="1" indent="0">
              <a:buNone/>
            </a:pPr>
            <a:endParaRPr lang="en-US" sz="2400" dirty="0" smtClean="0"/>
          </a:p>
          <a:p>
            <a:r>
              <a:rPr lang="en-US" sz="2800" b="1" dirty="0" smtClean="0"/>
              <a:t>Files, uploaded </a:t>
            </a:r>
            <a:r>
              <a:rPr lang="en-US" sz="2600" b="1" dirty="0" smtClean="0"/>
              <a:t>by</a:t>
            </a:r>
            <a:r>
              <a:rPr lang="en-US" sz="2800" b="1" dirty="0" smtClean="0"/>
              <a:t> users need fast synchronization</a:t>
            </a:r>
            <a:r>
              <a:rPr lang="en-US" sz="2800" dirty="0" smtClean="0"/>
              <a:t>. </a:t>
            </a:r>
          </a:p>
          <a:p>
            <a:pPr marL="400050" lvl="1" indent="0">
              <a:buNone/>
            </a:pPr>
            <a:r>
              <a:rPr lang="en-US" sz="2400" dirty="0" smtClean="0"/>
              <a:t>A good option is to upload files via ready to use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party libraries (</a:t>
            </a:r>
            <a:r>
              <a:rPr lang="en-US" sz="2400" dirty="0" err="1" smtClean="0"/>
              <a:t>e.g</a:t>
            </a:r>
            <a:r>
              <a:rPr lang="en-US" sz="2400" dirty="0" smtClean="0"/>
              <a:t> </a:t>
            </a:r>
            <a:r>
              <a:rPr lang="en-US" sz="2400" dirty="0" err="1" smtClean="0"/>
              <a:t>SonataMediaBundle</a:t>
            </a:r>
            <a:r>
              <a:rPr lang="en-US" sz="2400" dirty="0" smtClean="0"/>
              <a:t> or </a:t>
            </a:r>
            <a:r>
              <a:rPr lang="en-US" sz="2400" dirty="0" err="1" smtClean="0"/>
              <a:t>MoxieManager</a:t>
            </a:r>
            <a:r>
              <a:rPr lang="en-US" sz="2400" dirty="0" smtClean="0"/>
              <a:t>). A lot of them have build-in support of Amazon S3,  simple FTP connectors, etc.</a:t>
            </a:r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sz="2400" dirty="0" smtClean="0"/>
              <a:t>Also there are fast solutions like </a:t>
            </a:r>
            <a:r>
              <a:rPr lang="en-US" sz="2400" dirty="0" err="1" smtClean="0"/>
              <a:t>rsync</a:t>
            </a:r>
            <a:r>
              <a:rPr lang="en-US" sz="2400" dirty="0" smtClean="0"/>
              <a:t> </a:t>
            </a:r>
            <a:r>
              <a:rPr lang="en-US" sz="2400" dirty="0"/>
              <a:t>or remote directory </a:t>
            </a:r>
            <a:r>
              <a:rPr lang="en-US" sz="2400" dirty="0" smtClean="0"/>
              <a:t>mount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99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Build-in gateway proxy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A good choice for reverse proxy is </a:t>
            </a:r>
            <a:r>
              <a:rPr lang="en-US" sz="2400" b="1" dirty="0" smtClean="0"/>
              <a:t>Varnish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Symfony also has build-in reverse proxy, written on PHP. This proxy is called </a:t>
            </a:r>
            <a:r>
              <a:rPr lang="en-US" sz="2400" dirty="0" err="1" smtClean="0"/>
              <a:t>AppCache</a:t>
            </a:r>
            <a:r>
              <a:rPr lang="en-US" sz="2400" dirty="0" smtClean="0"/>
              <a:t>. It stores cache data in local file system.</a:t>
            </a:r>
          </a:p>
          <a:p>
            <a:pPr marL="0" indent="0">
              <a:buNone/>
            </a:pPr>
            <a:r>
              <a:rPr lang="en-US" sz="2400" dirty="0" smtClean="0"/>
              <a:t>It is easy to use, but have some limitations in production environment: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It can host only current Symfony application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It is made on PHP, so it is not so fast as Varnish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It saves data on local file system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It’s hard to share cached data between PHP nodes.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79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Framework abilities </a:t>
            </a:r>
            <a:r>
              <a:rPr lang="en-US" dirty="0" smtClean="0">
                <a:latin typeface="Arial Black" panose="020B0A04020102020204" pitchFamily="34" charset="0"/>
              </a:rPr>
              <a:t/>
            </a:r>
            <a:br>
              <a:rPr lang="en-US" dirty="0" smtClean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to </a:t>
            </a:r>
            <a:r>
              <a:rPr lang="en-US" dirty="0">
                <a:latin typeface="Arial Black" panose="020B0A04020102020204" pitchFamily="34" charset="0"/>
              </a:rPr>
              <a:t>increase </a:t>
            </a:r>
            <a:r>
              <a:rPr lang="en-US" dirty="0" smtClean="0">
                <a:latin typeface="Arial Black" panose="020B0A04020102020204" pitchFamily="34" charset="0"/>
              </a:rPr>
              <a:t>performance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\\psf\Home\Desktop\internet-speed-ic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5976664" cy="478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7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964</Words>
  <Application>Microsoft Office PowerPoint</Application>
  <PresentationFormat>On-screen Show (4:3)</PresentationFormat>
  <Paragraphs>205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Black</vt:lpstr>
      <vt:lpstr>Calibri</vt:lpstr>
      <vt:lpstr>Courier New</vt:lpstr>
      <vt:lpstr>Wingdings</vt:lpstr>
      <vt:lpstr>Тема Office</vt:lpstr>
      <vt:lpstr>High load projects on Symfony</vt:lpstr>
      <vt:lpstr>Agenda</vt:lpstr>
      <vt:lpstr>Network design</vt:lpstr>
      <vt:lpstr>Network design  of typical PHP application</vt:lpstr>
      <vt:lpstr>Master / slave DB  connections in Symfony</vt:lpstr>
      <vt:lpstr>Session storage in Symfony</vt:lpstr>
      <vt:lpstr>Media storage in Symfony</vt:lpstr>
      <vt:lpstr>Build-in gateway proxy</vt:lpstr>
      <vt:lpstr>Framework abilities  to increase performance</vt:lpstr>
      <vt:lpstr>Tuning performance in Symfony</vt:lpstr>
      <vt:lpstr>Architecture principles &amp; examples</vt:lpstr>
      <vt:lpstr>Storing logic in SQL queries</vt:lpstr>
      <vt:lpstr>Storing logic in SQL queries</vt:lpstr>
      <vt:lpstr>Pre-loading data in Doctrine</vt:lpstr>
      <vt:lpstr>Personalization &amp; full page cache</vt:lpstr>
      <vt:lpstr>Personalization &amp; full page cache</vt:lpstr>
      <vt:lpstr>Cache abilities</vt:lpstr>
      <vt:lpstr>Caching in web application</vt:lpstr>
      <vt:lpstr>Http cache</vt:lpstr>
      <vt:lpstr>Expiration model in HTTP cache</vt:lpstr>
      <vt:lpstr>Validation model in HTTP cache</vt:lpstr>
      <vt:lpstr>Caching query results in Symfony</vt:lpstr>
      <vt:lpstr>Tips to save memory</vt:lpstr>
      <vt:lpstr>Saving memory in Symfony</vt:lpstr>
      <vt:lpstr>Typical scheme of  console command in Symfony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load projects on Symfony</dc:title>
  <cp:lastModifiedBy>Iuriy Panayotov</cp:lastModifiedBy>
  <cp:revision>70</cp:revision>
  <dcterms:modified xsi:type="dcterms:W3CDTF">2016-05-12T13:55:06Z</dcterms:modified>
</cp:coreProperties>
</file>