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65" r:id="rId4"/>
    <p:sldId id="270" r:id="rId5"/>
    <p:sldId id="272" r:id="rId6"/>
    <p:sldId id="271" r:id="rId7"/>
    <p:sldId id="277" r:id="rId8"/>
    <p:sldId id="257" r:id="rId9"/>
    <p:sldId id="266" r:id="rId10"/>
    <p:sldId id="258" r:id="rId11"/>
    <p:sldId id="267" r:id="rId12"/>
    <p:sldId id="268" r:id="rId13"/>
    <p:sldId id="269" r:id="rId14"/>
    <p:sldId id="273" r:id="rId15"/>
    <p:sldId id="279" r:id="rId16"/>
    <p:sldId id="280" r:id="rId17"/>
    <p:sldId id="275" r:id="rId18"/>
    <p:sldId id="276" r:id="rId19"/>
    <p:sldId id="278" r:id="rId20"/>
    <p:sldId id="274" r:id="rId21"/>
    <p:sldId id="260" r:id="rId22"/>
    <p:sldId id="261" r:id="rId23"/>
    <p:sldId id="259" r:id="rId24"/>
    <p:sldId id="263" r:id="rId25"/>
    <p:sldId id="262" r:id="rId26"/>
    <p:sldId id="264" r:id="rId27"/>
    <p:sldId id="289" r:id="rId28"/>
    <p:sldId id="292" r:id="rId29"/>
    <p:sldId id="290" r:id="rId30"/>
    <p:sldId id="291" r:id="rId31"/>
    <p:sldId id="281" r:id="rId32"/>
    <p:sldId id="282" r:id="rId33"/>
    <p:sldId id="283" r:id="rId34"/>
    <p:sldId id="284" r:id="rId35"/>
    <p:sldId id="285" r:id="rId36"/>
    <p:sldId id="286" r:id="rId37"/>
    <p:sldId id="288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2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en-US" b="1" dirty="0"/>
              <a:t>Architecture of a web </a:t>
            </a:r>
            <a:r>
              <a:rPr lang="en-US" b="1" dirty="0" smtClean="0"/>
              <a:t>project</a:t>
            </a:r>
            <a:br>
              <a:rPr lang="en-US" b="1" dirty="0" smtClean="0"/>
            </a:br>
            <a:r>
              <a:rPr lang="en-US" b="1" dirty="0" smtClean="0"/>
              <a:t>on Symfony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4509120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Symfony training at Levi9</a:t>
            </a:r>
          </a:p>
          <a:p>
            <a:pPr algn="r"/>
            <a:r>
              <a:rPr lang="en-US" dirty="0" err="1" smtClean="0"/>
              <a:t>Maksym</a:t>
            </a:r>
            <a:r>
              <a:rPr lang="en-US" dirty="0" smtClean="0"/>
              <a:t> </a:t>
            </a:r>
            <a:r>
              <a:rPr lang="en-US" dirty="0" err="1" smtClean="0"/>
              <a:t>Moskvychev</a:t>
            </a:r>
            <a:endParaRPr lang="en-US" dirty="0" smtClean="0"/>
          </a:p>
          <a:p>
            <a:pPr algn="r"/>
            <a:r>
              <a:rPr lang="en-US" dirty="0" err="1" smtClean="0"/>
              <a:t>Mykola</a:t>
            </a:r>
            <a:r>
              <a:rPr lang="en-US" dirty="0" smtClean="0"/>
              <a:t> </a:t>
            </a:r>
            <a:r>
              <a:rPr lang="en-US" dirty="0" err="1" smtClean="0"/>
              <a:t>Labinskyi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Page with a form and custom logic</a:t>
            </a:r>
            <a:endParaRPr lang="en-US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3226298"/>
            <a:ext cx="1440160" cy="1152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84777" y="4478687"/>
            <a:ext cx="2088232" cy="804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Service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24744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example, this is a registration form.</a:t>
            </a:r>
          </a:p>
          <a:p>
            <a:pPr algn="just"/>
            <a:r>
              <a:rPr lang="en-US" dirty="0" smtClean="0"/>
              <a:t>After user is registered we have to </a:t>
            </a:r>
            <a:r>
              <a:rPr lang="en-US" b="1" dirty="0" smtClean="0"/>
              <a:t>send him “welcome” email</a:t>
            </a:r>
            <a:r>
              <a:rPr lang="en-US" dirty="0" smtClean="0"/>
              <a:t>, then </a:t>
            </a:r>
            <a:r>
              <a:rPr lang="en-US" b="1" dirty="0" smtClean="0"/>
              <a:t>notify moderator </a:t>
            </a:r>
            <a:r>
              <a:rPr lang="en-US" dirty="0" smtClean="0"/>
              <a:t>to check this user, and </a:t>
            </a:r>
            <a:r>
              <a:rPr lang="en-US" b="1" dirty="0" smtClean="0"/>
              <a:t>authenticate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884777" y="2335949"/>
            <a:ext cx="2088232" cy="804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Mailer Service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84777" y="3400208"/>
            <a:ext cx="2088232" cy="8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Moderator Mailer Service</a:t>
            </a:r>
            <a:endParaRPr lang="en-US" dirty="0"/>
          </a:p>
        </p:txBody>
      </p:sp>
      <p:cxnSp>
        <p:nvCxnSpPr>
          <p:cNvPr id="9" name="Соединительная линия уступом 8"/>
          <p:cNvCxnSpPr>
            <a:stCxn id="4" idx="0"/>
            <a:endCxn id="6" idx="1"/>
          </p:cNvCxnSpPr>
          <p:nvPr/>
        </p:nvCxnSpPr>
        <p:spPr>
          <a:xfrm rot="5400000" flipH="1" flipV="1">
            <a:off x="3940264" y="1281786"/>
            <a:ext cx="488017" cy="340100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93944" y="2377304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send </a:t>
            </a:r>
            <a:r>
              <a:rPr lang="en-US" b="1" dirty="0" smtClean="0"/>
              <a:t>“welcome</a:t>
            </a:r>
            <a:r>
              <a:rPr lang="en-US" b="1" dirty="0"/>
              <a:t>” email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93944" y="3400208"/>
            <a:ext cx="182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notify moderator</a:t>
            </a:r>
            <a:endParaRPr lang="en-US" dirty="0"/>
          </a:p>
        </p:txBody>
      </p:sp>
      <p:cxnSp>
        <p:nvCxnSpPr>
          <p:cNvPr id="24" name="Соединительная линия уступом 23"/>
          <p:cNvCxnSpPr>
            <a:stCxn id="4" idx="3"/>
            <a:endCxn id="7" idx="1"/>
          </p:cNvCxnSpPr>
          <p:nvPr/>
        </p:nvCxnSpPr>
        <p:spPr>
          <a:xfrm>
            <a:off x="3203848" y="3802540"/>
            <a:ext cx="268092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4" idx="2"/>
            <a:endCxn id="5" idx="1"/>
          </p:cNvCxnSpPr>
          <p:nvPr/>
        </p:nvCxnSpPr>
        <p:spPr>
          <a:xfrm rot="16200000" flipH="1">
            <a:off x="3933153" y="2929395"/>
            <a:ext cx="502238" cy="340100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81301" y="4511687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authenticate</a:t>
            </a:r>
            <a:endParaRPr lang="en-US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5884777" y="5733256"/>
            <a:ext cx="2088232" cy="804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55" name="Соединительная линия уступом 54"/>
          <p:cNvCxnSpPr>
            <a:stCxn id="4" idx="1"/>
            <a:endCxn id="50" idx="1"/>
          </p:cNvCxnSpPr>
          <p:nvPr/>
        </p:nvCxnSpPr>
        <p:spPr>
          <a:xfrm rot="10800000" flipH="1" flipV="1">
            <a:off x="1763687" y="3802540"/>
            <a:ext cx="4121089" cy="2333048"/>
          </a:xfrm>
          <a:prstGeom prst="bentConnector3">
            <a:avLst>
              <a:gd name="adj1" fmla="val -11358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93944" y="5733256"/>
            <a:ext cx="197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ersist in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/>
              <a:t>Page with a form and custom logic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72128" y="1554040"/>
            <a:ext cx="180020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form instance</a:t>
            </a:r>
            <a:endParaRPr lang="en-US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72128" y="2355391"/>
            <a:ext cx="1810139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Handle Request by the form</a:t>
            </a:r>
            <a:endParaRPr lang="en-US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82067" y="6182565"/>
            <a:ext cx="180020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Render a template</a:t>
            </a:r>
            <a:endParaRPr lang="en-US" sz="1600" dirty="0"/>
          </a:p>
        </p:txBody>
      </p:sp>
      <p:sp>
        <p:nvSpPr>
          <p:cNvPr id="7" name="Блок-схема: решение 6"/>
          <p:cNvSpPr/>
          <p:nvPr/>
        </p:nvSpPr>
        <p:spPr>
          <a:xfrm>
            <a:off x="2834852" y="3230237"/>
            <a:ext cx="2674751" cy="74429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if Form is Valid</a:t>
            </a:r>
            <a:endParaRPr lang="en-US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4550" y="5199135"/>
            <a:ext cx="1938989" cy="626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 error message to session.</a:t>
            </a:r>
            <a:endParaRPr lang="en-US" sz="1600" dirty="0"/>
          </a:p>
        </p:txBody>
      </p:sp>
      <p:sp>
        <p:nvSpPr>
          <p:cNvPr id="10" name="Блок-схема: решение 9"/>
          <p:cNvSpPr/>
          <p:nvPr/>
        </p:nvSpPr>
        <p:spPr>
          <a:xfrm>
            <a:off x="275302" y="3806117"/>
            <a:ext cx="2700496" cy="69586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 is submitted</a:t>
            </a:r>
            <a:endParaRPr lang="en-US" sz="1600" dirty="0"/>
          </a:p>
        </p:txBody>
      </p:sp>
      <p:cxnSp>
        <p:nvCxnSpPr>
          <p:cNvPr id="12" name="Соединительная линия уступом 11"/>
          <p:cNvCxnSpPr>
            <a:stCxn id="4" idx="2"/>
            <a:endCxn id="5" idx="0"/>
          </p:cNvCxnSpPr>
          <p:nvPr/>
        </p:nvCxnSpPr>
        <p:spPr>
          <a:xfrm rot="16200000" flipH="1">
            <a:off x="4062070" y="2240262"/>
            <a:ext cx="225287" cy="4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5" idx="2"/>
            <a:endCxn id="7" idx="0"/>
          </p:cNvCxnSpPr>
          <p:nvPr/>
        </p:nvCxnSpPr>
        <p:spPr>
          <a:xfrm rot="5400000">
            <a:off x="4025322" y="3078361"/>
            <a:ext cx="298782" cy="4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3"/>
            <a:endCxn id="28" idx="0"/>
          </p:cNvCxnSpPr>
          <p:nvPr/>
        </p:nvCxnSpPr>
        <p:spPr>
          <a:xfrm>
            <a:off x="5509603" y="3602385"/>
            <a:ext cx="983560" cy="44455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7" idx="1"/>
            <a:endCxn id="10" idx="0"/>
          </p:cNvCxnSpPr>
          <p:nvPr/>
        </p:nvCxnSpPr>
        <p:spPr>
          <a:xfrm rot="10800000" flipV="1">
            <a:off x="1625550" y="3602385"/>
            <a:ext cx="1209302" cy="2037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10" idx="2"/>
            <a:endCxn id="9" idx="0"/>
          </p:cNvCxnSpPr>
          <p:nvPr/>
        </p:nvCxnSpPr>
        <p:spPr>
          <a:xfrm rot="16200000" flipH="1">
            <a:off x="1281221" y="4846310"/>
            <a:ext cx="697153" cy="84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3"/>
            <a:endCxn id="6" idx="0"/>
          </p:cNvCxnSpPr>
          <p:nvPr/>
        </p:nvCxnSpPr>
        <p:spPr>
          <a:xfrm>
            <a:off x="2975798" y="4154050"/>
            <a:ext cx="1206369" cy="20285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28" idx="2"/>
            <a:endCxn id="25" idx="0"/>
          </p:cNvCxnSpPr>
          <p:nvPr/>
        </p:nvCxnSpPr>
        <p:spPr>
          <a:xfrm rot="5400000">
            <a:off x="6314844" y="5377742"/>
            <a:ext cx="356637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9" idx="2"/>
            <a:endCxn id="6" idx="0"/>
          </p:cNvCxnSpPr>
          <p:nvPr/>
        </p:nvCxnSpPr>
        <p:spPr>
          <a:xfrm rot="16200000" flipH="1">
            <a:off x="2729575" y="4729973"/>
            <a:ext cx="357062" cy="25481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943627" y="4741935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405445" y="4562138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Овал 21"/>
          <p:cNvSpPr/>
          <p:nvPr/>
        </p:nvSpPr>
        <p:spPr>
          <a:xfrm>
            <a:off x="5896786" y="3399227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96704" y="32728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96596" y="44214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523666" y="5556062"/>
            <a:ext cx="1938989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Redirect to some page</a:t>
            </a:r>
            <a:endParaRPr lang="en-US" sz="1600" dirty="0"/>
          </a:p>
        </p:txBody>
      </p:sp>
      <p:cxnSp>
        <p:nvCxnSpPr>
          <p:cNvPr id="26" name="Соединительная линия уступом 25"/>
          <p:cNvCxnSpPr>
            <a:stCxn id="25" idx="2"/>
          </p:cNvCxnSpPr>
          <p:nvPr/>
        </p:nvCxnSpPr>
        <p:spPr>
          <a:xfrm rot="16200000" flipH="1">
            <a:off x="7179684" y="5445603"/>
            <a:ext cx="338473" cy="17115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6" idx="1"/>
          </p:cNvCxnSpPr>
          <p:nvPr/>
        </p:nvCxnSpPr>
        <p:spPr>
          <a:xfrm rot="10800000" flipV="1">
            <a:off x="2984295" y="6470597"/>
            <a:ext cx="297773" cy="4046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773083" y="4046942"/>
            <a:ext cx="1440160" cy="1152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1" name="Скругленная прямоугольная выноска 30"/>
          <p:cNvSpPr/>
          <p:nvPr/>
        </p:nvSpPr>
        <p:spPr>
          <a:xfrm>
            <a:off x="6493164" y="1480604"/>
            <a:ext cx="2408879" cy="1600242"/>
          </a:xfrm>
          <a:prstGeom prst="wedgeRoundRectCallout">
            <a:avLst>
              <a:gd name="adj1" fmla="val -32130"/>
              <a:gd name="adj2" fmla="val 11079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any custom logic – keep it all in a service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1554782" y="3005148"/>
            <a:ext cx="1980220" cy="1664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Unit testing the Service class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24812" y="3283945"/>
            <a:ext cx="1440160" cy="1152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45901" y="4536334"/>
            <a:ext cx="2088232" cy="804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Service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45901" y="2393596"/>
            <a:ext cx="2088232" cy="804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Mailer Service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45901" y="3457855"/>
            <a:ext cx="2088232" cy="8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Moderator Mailer Service</a:t>
            </a:r>
            <a:endParaRPr lang="en-US" dirty="0"/>
          </a:p>
        </p:txBody>
      </p:sp>
      <p:cxnSp>
        <p:nvCxnSpPr>
          <p:cNvPr id="8" name="Соединительная линия уступом 7"/>
          <p:cNvCxnSpPr>
            <a:stCxn id="4" idx="0"/>
            <a:endCxn id="6" idx="1"/>
          </p:cNvCxnSpPr>
          <p:nvPr/>
        </p:nvCxnSpPr>
        <p:spPr>
          <a:xfrm rot="5400000" flipH="1" flipV="1">
            <a:off x="4001388" y="1339433"/>
            <a:ext cx="488017" cy="340100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5068" y="2434951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send </a:t>
            </a:r>
            <a:r>
              <a:rPr lang="en-US" b="1" dirty="0" smtClean="0"/>
              <a:t>“welcome</a:t>
            </a:r>
            <a:r>
              <a:rPr lang="en-US" b="1" dirty="0"/>
              <a:t>” email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55068" y="3457855"/>
            <a:ext cx="182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notify moderator</a:t>
            </a:r>
            <a:endParaRPr lang="en-US" dirty="0"/>
          </a:p>
        </p:txBody>
      </p:sp>
      <p:cxnSp>
        <p:nvCxnSpPr>
          <p:cNvPr id="11" name="Соединительная линия уступом 10"/>
          <p:cNvCxnSpPr>
            <a:stCxn id="4" idx="3"/>
            <a:endCxn id="7" idx="1"/>
          </p:cNvCxnSpPr>
          <p:nvPr/>
        </p:nvCxnSpPr>
        <p:spPr>
          <a:xfrm>
            <a:off x="3264972" y="3860187"/>
            <a:ext cx="268092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4" idx="2"/>
            <a:endCxn id="5" idx="1"/>
          </p:cNvCxnSpPr>
          <p:nvPr/>
        </p:nvCxnSpPr>
        <p:spPr>
          <a:xfrm rot="16200000" flipH="1">
            <a:off x="3994277" y="2987042"/>
            <a:ext cx="502238" cy="340100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42425" y="4569334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authenticate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945901" y="5790903"/>
            <a:ext cx="2088232" cy="804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15" name="Соединительная линия уступом 14"/>
          <p:cNvCxnSpPr>
            <a:stCxn id="4" idx="1"/>
            <a:endCxn id="14" idx="1"/>
          </p:cNvCxnSpPr>
          <p:nvPr/>
        </p:nvCxnSpPr>
        <p:spPr>
          <a:xfrm rot="10800000" flipH="1" flipV="1">
            <a:off x="1824811" y="3860187"/>
            <a:ext cx="4121089" cy="2333048"/>
          </a:xfrm>
          <a:prstGeom prst="bentConnector3">
            <a:avLst>
              <a:gd name="adj1" fmla="val -11358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55068" y="5790903"/>
            <a:ext cx="197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ersist in database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796136" y="2183481"/>
            <a:ext cx="2391307" cy="4568126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Скругленная прямоугольная выноска 17"/>
          <p:cNvSpPr/>
          <p:nvPr/>
        </p:nvSpPr>
        <p:spPr>
          <a:xfrm>
            <a:off x="5967404" y="996368"/>
            <a:ext cx="2363856" cy="1002709"/>
          </a:xfrm>
          <a:prstGeom prst="wedgeRoundRectCallout">
            <a:avLst>
              <a:gd name="adj1" fmla="val -33727"/>
              <a:gd name="adj2" fmla="val 6901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relations are replaced by mocks</a:t>
            </a:r>
            <a:endParaRPr lang="en-US" dirty="0"/>
          </a:p>
        </p:txBody>
      </p:sp>
      <p:sp>
        <p:nvSpPr>
          <p:cNvPr id="19" name="Скругленная прямоугольная выноска 18"/>
          <p:cNvSpPr/>
          <p:nvPr/>
        </p:nvSpPr>
        <p:spPr>
          <a:xfrm>
            <a:off x="476841" y="1225701"/>
            <a:ext cx="2782384" cy="1212824"/>
          </a:xfrm>
          <a:prstGeom prst="wedgeRoundRectCallout">
            <a:avLst>
              <a:gd name="adj1" fmla="val -2037"/>
              <a:gd name="adj2" fmla="val 13722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Tested class is the only one real class in the test. Only it can be created via “new”</a:t>
            </a:r>
            <a:endParaRPr lang="en-US" dirty="0"/>
          </a:p>
        </p:txBody>
      </p:sp>
      <p:sp>
        <p:nvSpPr>
          <p:cNvPr id="21" name="Выноска-облако 20"/>
          <p:cNvSpPr/>
          <p:nvPr/>
        </p:nvSpPr>
        <p:spPr>
          <a:xfrm>
            <a:off x="3626205" y="3093691"/>
            <a:ext cx="3607909" cy="1933020"/>
          </a:xfrm>
          <a:prstGeom prst="cloudCallout">
            <a:avLst>
              <a:gd name="adj1" fmla="val -59344"/>
              <a:gd name="adj2" fmla="val 4062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test  itself checks that when user is registered – all needed services will be called.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554782" y="4639276"/>
            <a:ext cx="1980220" cy="589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113863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856984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Page with a List in Symfony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098" name="Picture 2" descr="\\psf\Home\Desktop\Screen Shot 2014-08-31 at 10.00.27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10"/>
            <a:ext cx="5999036" cy="515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850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design for a page with a list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16216" y="5465010"/>
            <a:ext cx="1456344" cy="804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86009" y="1438362"/>
            <a:ext cx="1224136" cy="488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 2 Core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810145" y="1385323"/>
            <a:ext cx="5156931" cy="3605877"/>
            <a:chOff x="640778" y="1430123"/>
            <a:chExt cx="5156931" cy="3605877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346849" y="1430123"/>
              <a:ext cx="1450860" cy="36058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10" name="Группа 9"/>
            <p:cNvGrpSpPr/>
            <p:nvPr/>
          </p:nvGrpSpPr>
          <p:grpSpPr>
            <a:xfrm>
              <a:off x="640778" y="1927616"/>
              <a:ext cx="3660720" cy="365884"/>
              <a:chOff x="640778" y="1927616"/>
              <a:chExt cx="3660720" cy="365884"/>
            </a:xfrm>
          </p:grpSpPr>
          <p:cxnSp>
            <p:nvCxnSpPr>
              <p:cNvPr id="11" name="Прямая со стрелкой 10"/>
              <p:cNvCxnSpPr/>
              <p:nvPr/>
            </p:nvCxnSpPr>
            <p:spPr>
              <a:xfrm>
                <a:off x="640778" y="2293500"/>
                <a:ext cx="36607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997427" y="1927616"/>
                <a:ext cx="8600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Request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3" name="Прямая со стрелкой 12"/>
          <p:cNvCxnSpPr>
            <a:stCxn id="9" idx="2"/>
            <a:endCxn id="6" idx="0"/>
          </p:cNvCxnSpPr>
          <p:nvPr/>
        </p:nvCxnSpPr>
        <p:spPr>
          <a:xfrm>
            <a:off x="7241646" y="4991200"/>
            <a:ext cx="2742" cy="47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1"/>
          </p:cNvCxnSpPr>
          <p:nvPr/>
        </p:nvCxnSpPr>
        <p:spPr>
          <a:xfrm flipH="1">
            <a:off x="2810145" y="5867342"/>
            <a:ext cx="3706071" cy="54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66794" y="5406423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900813" y="2976554"/>
            <a:ext cx="1152128" cy="18205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 flipV="1">
            <a:off x="3052941" y="3145831"/>
            <a:ext cx="3501962" cy="9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46988" y="2807277"/>
            <a:ext cx="2923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Controller fetch entity repository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89687" y="3026375"/>
            <a:ext cx="1059769" cy="1421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Соединительная линия уступом 33"/>
          <p:cNvCxnSpPr>
            <a:stCxn id="30" idx="0"/>
          </p:cNvCxnSpPr>
          <p:nvPr/>
        </p:nvCxnSpPr>
        <p:spPr>
          <a:xfrm rot="5400000" flipH="1" flipV="1">
            <a:off x="786786" y="2237329"/>
            <a:ext cx="721833" cy="85626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9552" y="1647170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3641" y="5921492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grpSp>
        <p:nvGrpSpPr>
          <p:cNvPr id="45" name="Группа 44"/>
          <p:cNvGrpSpPr/>
          <p:nvPr/>
        </p:nvGrpSpPr>
        <p:grpSpPr>
          <a:xfrm>
            <a:off x="323528" y="3433863"/>
            <a:ext cx="1262483" cy="2433479"/>
            <a:chOff x="323528" y="3433863"/>
            <a:chExt cx="1262483" cy="2433479"/>
          </a:xfrm>
        </p:grpSpPr>
        <p:cxnSp>
          <p:nvCxnSpPr>
            <p:cNvPr id="35" name="Соединительная линия уступом 34"/>
            <p:cNvCxnSpPr/>
            <p:nvPr/>
          </p:nvCxnSpPr>
          <p:spPr>
            <a:xfrm rot="16200000" flipV="1">
              <a:off x="437677" y="4719007"/>
              <a:ext cx="1430230" cy="866439"/>
            </a:xfrm>
            <a:prstGeom prst="bentConnector3">
              <a:avLst>
                <a:gd name="adj1" fmla="val -2517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Группа 43"/>
            <p:cNvGrpSpPr/>
            <p:nvPr/>
          </p:nvGrpSpPr>
          <p:grpSpPr>
            <a:xfrm>
              <a:off x="323528" y="3433863"/>
              <a:ext cx="792921" cy="669632"/>
              <a:chOff x="323528" y="3433863"/>
              <a:chExt cx="792921" cy="669632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323528" y="3433863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1004398" y="3433863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Прямоугольник 37"/>
              <p:cNvSpPr/>
              <p:nvPr/>
            </p:nvSpPr>
            <p:spPr>
              <a:xfrm>
                <a:off x="323528" y="3629638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1004398" y="3629638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323528" y="3811712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Прямоугольник 40"/>
              <p:cNvSpPr/>
              <p:nvPr/>
            </p:nvSpPr>
            <p:spPr>
              <a:xfrm>
                <a:off x="1004398" y="3811712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Прямоугольник 41"/>
              <p:cNvSpPr/>
              <p:nvPr/>
            </p:nvSpPr>
            <p:spPr>
              <a:xfrm>
                <a:off x="324361" y="3995868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Прямоугольник 42"/>
              <p:cNvSpPr/>
              <p:nvPr/>
            </p:nvSpPr>
            <p:spPr>
              <a:xfrm>
                <a:off x="1005231" y="3995868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Прямоугольник 48"/>
          <p:cNvSpPr/>
          <p:nvPr/>
        </p:nvSpPr>
        <p:spPr>
          <a:xfrm>
            <a:off x="3546988" y="3425266"/>
            <a:ext cx="1806162" cy="9398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repository</a:t>
            </a:r>
            <a:endParaRPr lang="en-US" dirty="0"/>
          </a:p>
        </p:txBody>
      </p:sp>
      <p:cxnSp>
        <p:nvCxnSpPr>
          <p:cNvPr id="51" name="Прямая со стрелкой 50"/>
          <p:cNvCxnSpPr>
            <a:stCxn id="18" idx="3"/>
            <a:endCxn id="49" idx="1"/>
          </p:cNvCxnSpPr>
          <p:nvPr/>
        </p:nvCxnSpPr>
        <p:spPr>
          <a:xfrm>
            <a:off x="3052941" y="3886853"/>
            <a:ext cx="494047" cy="8332"/>
          </a:xfrm>
          <a:prstGeom prst="straightConnector1">
            <a:avLst/>
          </a:prstGeom>
          <a:ln>
            <a:bevel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 rot="10800000" flipV="1">
            <a:off x="5353150" y="3678433"/>
            <a:ext cx="1163066" cy="5017"/>
          </a:xfrm>
          <a:prstGeom prst="bentConnector3">
            <a:avLst>
              <a:gd name="adj1" fmla="val -2413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46223" y="3344896"/>
            <a:ext cx="100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-&gt;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findBy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2" name="Соединительная линия уступом 61"/>
          <p:cNvCxnSpPr/>
          <p:nvPr/>
        </p:nvCxnSpPr>
        <p:spPr>
          <a:xfrm>
            <a:off x="5353149" y="4038648"/>
            <a:ext cx="1201754" cy="12700"/>
          </a:xfrm>
          <a:prstGeom prst="bentConnector3">
            <a:avLst>
              <a:gd name="adj1" fmla="val 18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77955" y="3759761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4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8" grpId="0" animBg="1"/>
      <p:bldP spid="22" grpId="0"/>
      <p:bldP spid="37" grpId="0"/>
      <p:bldP spid="49" grpId="0" animBg="1"/>
      <p:bldP spid="59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32429" y="116632"/>
            <a:ext cx="8435280" cy="85010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of service layer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19763" y="5465010"/>
            <a:ext cx="1456344" cy="804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86009" y="1438362"/>
            <a:ext cx="1224136" cy="488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 2 Core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810145" y="1417163"/>
            <a:ext cx="5879619" cy="3019948"/>
            <a:chOff x="-81910" y="1430124"/>
            <a:chExt cx="5879619" cy="3019948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46849" y="1430124"/>
              <a:ext cx="1450860" cy="30199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-81910" y="1927616"/>
              <a:ext cx="4428759" cy="338554"/>
              <a:chOff x="-81910" y="1927616"/>
              <a:chExt cx="4428759" cy="338554"/>
            </a:xfrm>
          </p:grpSpPr>
          <p:cxnSp>
            <p:nvCxnSpPr>
              <p:cNvPr id="10" name="Прямая со стрелкой 9"/>
              <p:cNvCxnSpPr/>
              <p:nvPr/>
            </p:nvCxnSpPr>
            <p:spPr>
              <a:xfrm>
                <a:off x="-81910" y="2266170"/>
                <a:ext cx="442875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997427" y="1927616"/>
                <a:ext cx="8600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Request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2" name="Прямая со стрелкой 11"/>
          <p:cNvCxnSpPr>
            <a:stCxn id="8" idx="2"/>
            <a:endCxn id="5" idx="0"/>
          </p:cNvCxnSpPr>
          <p:nvPr/>
        </p:nvCxnSpPr>
        <p:spPr>
          <a:xfrm flipH="1">
            <a:off x="7947935" y="4437111"/>
            <a:ext cx="16399" cy="1027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1"/>
          </p:cNvCxnSpPr>
          <p:nvPr/>
        </p:nvCxnSpPr>
        <p:spPr>
          <a:xfrm flipH="1">
            <a:off x="2810145" y="5867342"/>
            <a:ext cx="44096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66794" y="5406423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871670" y="2517865"/>
            <a:ext cx="1152128" cy="13642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3023800" y="2852936"/>
            <a:ext cx="2180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5349" y="2304543"/>
            <a:ext cx="1259422" cy="603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etch entity repository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89687" y="3026375"/>
            <a:ext cx="1059769" cy="1421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Соединительная линия уступом 18"/>
          <p:cNvCxnSpPr>
            <a:stCxn id="18" idx="0"/>
          </p:cNvCxnSpPr>
          <p:nvPr/>
        </p:nvCxnSpPr>
        <p:spPr>
          <a:xfrm rot="5400000" flipH="1" flipV="1">
            <a:off x="786786" y="2237329"/>
            <a:ext cx="721833" cy="85626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9552" y="1647170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3641" y="5921492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323528" y="3433863"/>
            <a:ext cx="1262483" cy="2433479"/>
            <a:chOff x="323528" y="3433863"/>
            <a:chExt cx="1262483" cy="2433479"/>
          </a:xfrm>
        </p:grpSpPr>
        <p:cxnSp>
          <p:nvCxnSpPr>
            <p:cNvPr id="23" name="Соединительная линия уступом 22"/>
            <p:cNvCxnSpPr/>
            <p:nvPr/>
          </p:nvCxnSpPr>
          <p:spPr>
            <a:xfrm rot="16200000" flipV="1">
              <a:off x="437677" y="4719007"/>
              <a:ext cx="1430230" cy="866439"/>
            </a:xfrm>
            <a:prstGeom prst="bentConnector3">
              <a:avLst>
                <a:gd name="adj1" fmla="val -2517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/>
          </p:nvGrpSpPr>
          <p:grpSpPr>
            <a:xfrm>
              <a:off x="323528" y="3433863"/>
              <a:ext cx="792921" cy="669632"/>
              <a:chOff x="323528" y="3433863"/>
              <a:chExt cx="792921" cy="669632"/>
            </a:xfrm>
          </p:grpSpPr>
          <p:sp>
            <p:nvSpPr>
              <p:cNvPr id="25" name="Прямоугольник 24"/>
              <p:cNvSpPr/>
              <p:nvPr/>
            </p:nvSpPr>
            <p:spPr>
              <a:xfrm>
                <a:off x="323528" y="3433863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1004398" y="3433863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>
                <a:off x="323528" y="3629638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1004398" y="3629638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323528" y="3811712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Прямоугольник 29"/>
              <p:cNvSpPr/>
              <p:nvPr/>
            </p:nvSpPr>
            <p:spPr>
              <a:xfrm>
                <a:off x="1004398" y="3811712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Прямоугольник 30"/>
              <p:cNvSpPr/>
              <p:nvPr/>
            </p:nvSpPr>
            <p:spPr>
              <a:xfrm>
                <a:off x="324361" y="3995868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1005231" y="3995868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Прямоугольник 32"/>
          <p:cNvSpPr/>
          <p:nvPr/>
        </p:nvSpPr>
        <p:spPr>
          <a:xfrm>
            <a:off x="3050420" y="4088365"/>
            <a:ext cx="1268974" cy="9398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repository</a:t>
            </a:r>
            <a:endParaRPr lang="en-US" dirty="0"/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 rot="10800000">
            <a:off x="4327791" y="4390331"/>
            <a:ext cx="87694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65355" y="4051776"/>
            <a:ext cx="100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-&gt;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findBy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7" name="Соединительная линия уступом 36"/>
          <p:cNvCxnSpPr/>
          <p:nvPr/>
        </p:nvCxnSpPr>
        <p:spPr>
          <a:xfrm>
            <a:off x="4327790" y="4745528"/>
            <a:ext cx="876945" cy="12700"/>
          </a:xfrm>
          <a:prstGeom prst="bentConnector3">
            <a:avLst>
              <a:gd name="adj1" fmla="val -2135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52596" y="4466641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5204736" y="2506919"/>
            <a:ext cx="944636" cy="252128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class</a:t>
            </a:r>
            <a:endParaRPr lang="en-US" dirty="0"/>
          </a:p>
        </p:txBody>
      </p:sp>
      <p:cxnSp>
        <p:nvCxnSpPr>
          <p:cNvPr id="62" name="Соединительная линия уступом 61"/>
          <p:cNvCxnSpPr>
            <a:stCxn id="15" idx="3"/>
            <a:endCxn id="33" idx="0"/>
          </p:cNvCxnSpPr>
          <p:nvPr/>
        </p:nvCxnSpPr>
        <p:spPr>
          <a:xfrm>
            <a:off x="3023798" y="3200010"/>
            <a:ext cx="661109" cy="8883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/>
          <p:cNvCxnSpPr/>
          <p:nvPr/>
        </p:nvCxnSpPr>
        <p:spPr>
          <a:xfrm rot="10800000">
            <a:off x="6158577" y="3475298"/>
            <a:ext cx="1061187" cy="12378"/>
          </a:xfrm>
          <a:prstGeom prst="bentConnector3">
            <a:avLst>
              <a:gd name="adj1" fmla="val -129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58576" y="3126625"/>
            <a:ext cx="1116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</a:rPr>
              <a:t>getListData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2" name="Соединительная линия уступом 71"/>
          <p:cNvCxnSpPr/>
          <p:nvPr/>
        </p:nvCxnSpPr>
        <p:spPr>
          <a:xfrm flipV="1">
            <a:off x="6221011" y="3811712"/>
            <a:ext cx="1017893" cy="8665"/>
          </a:xfrm>
          <a:prstGeom prst="bentConnector3">
            <a:avLst>
              <a:gd name="adj1" fmla="val -2402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45817" y="3541490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435280" cy="1066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of service layer</a:t>
            </a:r>
            <a:br>
              <a:rPr lang="en-US" dirty="0" smtClean="0"/>
            </a:br>
            <a:r>
              <a:rPr lang="en-US" dirty="0" smtClean="0"/>
              <a:t>on a page with a list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507288" cy="452596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Less logic and dependencies in controller.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Ability to reuse data for the list from another place.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Ability to cover fetching logic by Unit test.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07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you need a custom SQL query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556792"/>
            <a:ext cx="6912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method in entity repository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Define your logic in object-oriented way</a:t>
            </a:r>
            <a:endParaRPr lang="en-US" sz="2800" dirty="0"/>
          </a:p>
        </p:txBody>
      </p:sp>
      <p:pic>
        <p:nvPicPr>
          <p:cNvPr id="1026" name="Picture 2" descr="\\psf\Home\Desktop\Screen Shot 2014-08-31 at 9.38.17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562725" cy="3200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5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Build-in abilities of entity repositories</a:t>
            </a:r>
            <a:endParaRPr lang="en-US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43608" y="1941240"/>
            <a:ext cx="252028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-&gt;find($id)</a:t>
            </a:r>
          </a:p>
          <a:p>
            <a:pPr algn="ctr"/>
            <a:r>
              <a:rPr lang="en-US" sz="1400" dirty="0" smtClean="0"/>
              <a:t>Search by Id</a:t>
            </a:r>
            <a:endParaRPr lang="en-US" sz="14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724128" y="1941240"/>
            <a:ext cx="2520280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1400" dirty="0" smtClean="0"/>
              <a:t>Return all entities</a:t>
            </a:r>
            <a:endParaRPr lang="en-US" sz="1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560" y="3206688"/>
            <a:ext cx="3384376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findOneBy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($criteria)</a:t>
            </a:r>
          </a:p>
          <a:p>
            <a:pPr algn="ctr"/>
            <a:r>
              <a:rPr lang="en-US" sz="1400" dirty="0" smtClean="0"/>
              <a:t>Search for one entity by criteria</a:t>
            </a:r>
            <a:endParaRPr lang="en-US" sz="14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292080" y="3206688"/>
            <a:ext cx="3384376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findBy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($criteria)</a:t>
            </a:r>
          </a:p>
          <a:p>
            <a:pPr algn="ctr"/>
            <a:r>
              <a:rPr lang="en-US" sz="1400" dirty="0" smtClean="0"/>
              <a:t>Search for entities by criteria</a:t>
            </a:r>
            <a:endParaRPr lang="en-US" sz="14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1560" y="4381872"/>
            <a:ext cx="33843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findOneName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($name)</a:t>
            </a:r>
          </a:p>
          <a:p>
            <a:pPr algn="ctr"/>
            <a:r>
              <a:rPr lang="en-US" sz="1400" dirty="0" smtClean="0"/>
              <a:t>Search for one entity by name. Magic method.</a:t>
            </a:r>
            <a:endParaRPr lang="en-US" sz="14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92080" y="4389512"/>
            <a:ext cx="3384376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($name)</a:t>
            </a:r>
          </a:p>
          <a:p>
            <a:pPr algn="ctr"/>
            <a:r>
              <a:rPr lang="en-US" sz="1400" dirty="0" smtClean="0"/>
              <a:t>Search for entities by name. Magic method.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566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Build-in abilities of entity repositories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03153" y="1941586"/>
            <a:ext cx="3096344" cy="1440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findBy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array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criteria,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array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limit = 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offset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28" name="Picture 4" descr="\\psf\Home\Desktop\Screen Shot 2014-08-31 at 6.43.03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375" y="2643823"/>
            <a:ext cx="4479443" cy="18474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32" name="Picture 8" descr="\\psf\Home\Desktop\Screen Shot 2014-08-31 at 6.53.34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373216"/>
            <a:ext cx="7656202" cy="100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6" name="Стрелка вниз 5"/>
          <p:cNvSpPr/>
          <p:nvPr/>
        </p:nvSpPr>
        <p:spPr>
          <a:xfrm>
            <a:off x="6316072" y="4653136"/>
            <a:ext cx="432048" cy="57606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473" y="260648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51720" y="1756597"/>
            <a:ext cx="6205443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Bundles in </a:t>
            </a:r>
            <a:r>
              <a:rPr lang="en-US" dirty="0" smtClean="0"/>
              <a:t>Symfony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Page with a Form in Symfony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Page with a List in </a:t>
            </a:r>
            <a:r>
              <a:rPr lang="en-US" dirty="0" smtClean="0"/>
              <a:t>Symfony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Multilingual support in </a:t>
            </a:r>
            <a:r>
              <a:rPr lang="en-US" dirty="0" smtClean="0"/>
              <a:t>Symfony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Functional tests in </a:t>
            </a:r>
            <a:r>
              <a:rPr lang="en-US" dirty="0" smtClean="0"/>
              <a:t>Symfony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Web application </a:t>
            </a:r>
            <a:r>
              <a:rPr lang="en-US" dirty="0" smtClean="0"/>
              <a:t>security and </a:t>
            </a:r>
            <a:r>
              <a:rPr lang="en-US" dirty="0"/>
              <a:t>Symfony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4" descr="\\psf\Home\Desktop\Screen Shot 2014-08-31 at 9.42.34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28" y="1884850"/>
            <a:ext cx="624076" cy="5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\\psf\Home\Desktop\Screen Shot 2014-08-31 at 9.46.53 P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78" y="2564585"/>
            <a:ext cx="897087" cy="63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psf\Home\Desktop\Screen Shot 2014-08-31 at 10.00.27 P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109" y="3299499"/>
            <a:ext cx="755395" cy="64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psf\Home\Desktop\Screen Shot 2014-08-31 at 10.02.43 P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21" y="4045653"/>
            <a:ext cx="714000" cy="71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psf\Home\Desktop\Screen Shot 2014-09-01 at 12.00.40 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28" y="4785596"/>
            <a:ext cx="728330" cy="61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\\psf\Home\Desktop\Screen Shot 2014-08-31 at 10.57.46 P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31" y="5573477"/>
            <a:ext cx="546482" cy="49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52" y="404664"/>
            <a:ext cx="9036496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Multilingual support in Symfony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122" name="Picture 2" descr="\\psf\Home\Desktop\Screen Shot 2014-08-31 at 6.41.0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2671762"/>
            <a:ext cx="33147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\\psf\Home\Desktop\Screen Shot 2014-08-31 at 10.02.43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38360"/>
            <a:ext cx="4896544" cy="488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1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multilingual support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64228" y="3492109"/>
            <a:ext cx="3600400" cy="6840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Translation of user interface</a:t>
            </a:r>
            <a:endParaRPr lang="en-US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56656" y="4404464"/>
            <a:ext cx="3607972" cy="6840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Translation of content</a:t>
            </a:r>
            <a:endParaRPr lang="en-US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64228" y="5328313"/>
            <a:ext cx="3600400" cy="6840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Switching between locales</a:t>
            </a:r>
            <a:endParaRPr lang="en-US" sz="20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159633" y="3150071"/>
            <a:ext cx="2304256" cy="1368152"/>
          </a:xfrm>
          <a:prstGeom prst="wedgeRoundRectCallout">
            <a:avLst>
              <a:gd name="adj1" fmla="val 61543"/>
              <a:gd name="adj2" fmla="val 584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Static text on pages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Form fields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Menus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Messages to user</a:t>
            </a:r>
            <a:endParaRPr lang="en-US" sz="16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660232" y="3769296"/>
            <a:ext cx="2304256" cy="929800"/>
          </a:xfrm>
          <a:prstGeom prst="wedgeRoundRectCallout">
            <a:avLst>
              <a:gd name="adj1" fmla="val -61758"/>
              <a:gd name="adj2" fmla="val 4164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Localized versions of content from DB</a:t>
            </a: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185529" y="5157192"/>
            <a:ext cx="2304256" cy="1368152"/>
          </a:xfrm>
          <a:prstGeom prst="wedgeRoundRectCallout">
            <a:avLst>
              <a:gd name="adj1" fmla="val 61543"/>
              <a:gd name="adj2" fmla="val -13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How to determine User locale?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Switching between locales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633" y="1484784"/>
            <a:ext cx="88768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Even if your site is only in English now, you should take care of its multilingual abilities.</a:t>
            </a:r>
          </a:p>
          <a:p>
            <a:endParaRPr lang="en-US" sz="2000" dirty="0" smtClean="0"/>
          </a:p>
          <a:p>
            <a:r>
              <a:rPr lang="en-US" sz="2000" dirty="0" smtClean="0"/>
              <a:t>Nobody knows what will be with the project in 5 years. But if the project is success, it will go to another countries.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82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204864"/>
            <a:ext cx="7776864" cy="36290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Use “keys” instead of strings. And translate these “keys” via Symfony translation component. With this rule you must not have strings in your code, even in templates.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Create translation files for each supported language. </a:t>
            </a:r>
            <a:r>
              <a:rPr lang="en-US" sz="2800" dirty="0"/>
              <a:t>D</a:t>
            </a:r>
            <a:r>
              <a:rPr lang="en-US" sz="2800" dirty="0" smtClean="0"/>
              <a:t>efine real text for each “key” in translation files.</a:t>
            </a:r>
            <a:endParaRPr lang="en-US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93438" y="404664"/>
            <a:ext cx="7394985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Translation of user interface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10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трелка вправо 28"/>
          <p:cNvSpPr/>
          <p:nvPr/>
        </p:nvSpPr>
        <p:spPr>
          <a:xfrm rot="1439056">
            <a:off x="5599882" y="4887312"/>
            <a:ext cx="1465313" cy="365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6425946" y="3541490"/>
            <a:ext cx="1650133" cy="6480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rules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36296" y="1572434"/>
            <a:ext cx="1676864" cy="9425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19174" y="3057195"/>
            <a:ext cx="1101999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346849" y="5509810"/>
            <a:ext cx="1456344" cy="804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86009" y="1438362"/>
            <a:ext cx="1224136" cy="488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 2 Core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2810145" y="1430123"/>
            <a:ext cx="2987564" cy="3605877"/>
            <a:chOff x="2810145" y="1430123"/>
            <a:chExt cx="2987564" cy="3605877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4346849" y="1430123"/>
              <a:ext cx="1450860" cy="36058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12" name="Группа 11"/>
            <p:cNvGrpSpPr/>
            <p:nvPr/>
          </p:nvGrpSpPr>
          <p:grpSpPr>
            <a:xfrm>
              <a:off x="2810145" y="1927616"/>
              <a:ext cx="1491353" cy="365884"/>
              <a:chOff x="2810145" y="1927616"/>
              <a:chExt cx="1491353" cy="365884"/>
            </a:xfrm>
          </p:grpSpPr>
          <p:cxnSp>
            <p:nvCxnSpPr>
              <p:cNvPr id="13" name="Прямая со стрелкой 12"/>
              <p:cNvCxnSpPr/>
              <p:nvPr/>
            </p:nvCxnSpPr>
            <p:spPr>
              <a:xfrm>
                <a:off x="2810145" y="2293500"/>
                <a:ext cx="14913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997427" y="1927616"/>
                <a:ext cx="8600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Request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5" name="Прямая со стрелкой 14"/>
          <p:cNvCxnSpPr>
            <a:stCxn id="11" idx="2"/>
            <a:endCxn id="8" idx="0"/>
          </p:cNvCxnSpPr>
          <p:nvPr/>
        </p:nvCxnSpPr>
        <p:spPr>
          <a:xfrm>
            <a:off x="5072279" y="5036000"/>
            <a:ext cx="2742" cy="47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1"/>
          </p:cNvCxnSpPr>
          <p:nvPr/>
        </p:nvCxnSpPr>
        <p:spPr>
          <a:xfrm flipH="1">
            <a:off x="2822391" y="5912142"/>
            <a:ext cx="15244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7427" y="5451223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5797709" y="1827264"/>
            <a:ext cx="14036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32044" y="1403157"/>
            <a:ext cx="1360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Form instance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871128" y="3433863"/>
            <a:ext cx="115212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5797709" y="3381231"/>
            <a:ext cx="505478" cy="1"/>
          </a:xfrm>
          <a:prstGeom prst="straightConnector1">
            <a:avLst/>
          </a:prstGeom>
          <a:ln>
            <a:round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32044" y="2472420"/>
            <a:ext cx="157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If Form is valid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It contains Entity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3023258" y="3721895"/>
            <a:ext cx="1360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47639" y="3118801"/>
            <a:ext cx="1474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Controller asks </a:t>
            </a:r>
          </a:p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to save Entity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Соединительная линия уступом 24"/>
          <p:cNvCxnSpPr>
            <a:stCxn id="6" idx="2"/>
            <a:endCxn id="7" idx="3"/>
          </p:cNvCxnSpPr>
          <p:nvPr/>
        </p:nvCxnSpPr>
        <p:spPr>
          <a:xfrm rot="5400000">
            <a:off x="7314844" y="2621347"/>
            <a:ext cx="866214" cy="653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6977727" y="5178061"/>
            <a:ext cx="1806741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 files</a:t>
            </a:r>
            <a:endParaRPr lang="en-US" dirty="0"/>
          </a:p>
        </p:txBody>
      </p:sp>
      <p:sp>
        <p:nvSpPr>
          <p:cNvPr id="27" name="Стрелка вправо 26"/>
          <p:cNvSpPr/>
          <p:nvPr/>
        </p:nvSpPr>
        <p:spPr>
          <a:xfrm>
            <a:off x="5797709" y="5635261"/>
            <a:ext cx="1170957" cy="365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Стрелка вправо 27"/>
          <p:cNvSpPr/>
          <p:nvPr/>
        </p:nvSpPr>
        <p:spPr>
          <a:xfrm rot="5400000">
            <a:off x="7178632" y="3663660"/>
            <a:ext cx="2663047" cy="365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903712" y="4309724"/>
            <a:ext cx="115212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3060383" y="4634537"/>
            <a:ext cx="13235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39911" y="4066311"/>
            <a:ext cx="1143744" cy="605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Set success message</a:t>
            </a:r>
          </a:p>
        </p:txBody>
      </p:sp>
      <p:sp>
        <p:nvSpPr>
          <p:cNvPr id="33" name="Стрелка вправо 32"/>
          <p:cNvSpPr/>
          <p:nvPr/>
        </p:nvSpPr>
        <p:spPr>
          <a:xfrm rot="5400000">
            <a:off x="7034053" y="4500931"/>
            <a:ext cx="988496" cy="365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5797709" y="2266170"/>
            <a:ext cx="14385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7709" y="1927616"/>
            <a:ext cx="1390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Is Form Valid ?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199863" y="3015333"/>
            <a:ext cx="1059769" cy="1421779"/>
            <a:chOff x="199863" y="3015333"/>
            <a:chExt cx="1059769" cy="1421779"/>
          </a:xfrm>
        </p:grpSpPr>
        <p:sp>
          <p:nvSpPr>
            <p:cNvPr id="37" name="Скругленный прямоугольник 36"/>
            <p:cNvSpPr/>
            <p:nvPr/>
          </p:nvSpPr>
          <p:spPr>
            <a:xfrm>
              <a:off x="199863" y="3015333"/>
              <a:ext cx="1059769" cy="14217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323528" y="3433863"/>
              <a:ext cx="792088" cy="1951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323528" y="3721895"/>
              <a:ext cx="792088" cy="1951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719572" y="4114538"/>
              <a:ext cx="396044" cy="975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Соединительная линия уступом 40"/>
          <p:cNvCxnSpPr>
            <a:stCxn id="37" idx="0"/>
          </p:cNvCxnSpPr>
          <p:nvPr/>
        </p:nvCxnSpPr>
        <p:spPr>
          <a:xfrm rot="5400000" flipH="1" flipV="1">
            <a:off x="796962" y="2226287"/>
            <a:ext cx="721833" cy="85626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/>
          <p:nvPr/>
        </p:nvCxnSpPr>
        <p:spPr>
          <a:xfrm rot="16200000" flipV="1">
            <a:off x="437677" y="4719007"/>
            <a:ext cx="1430230" cy="866439"/>
          </a:xfrm>
          <a:prstGeom prst="bentConnector3">
            <a:avLst>
              <a:gd name="adj1" fmla="val -251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9552" y="1647170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63641" y="5921492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004398" y="260648"/>
            <a:ext cx="7394985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Translation of user interface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89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93437" y="260648"/>
            <a:ext cx="7394985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Translation of user interface</a:t>
            </a:r>
            <a:endParaRPr lang="en-US" sz="3600" dirty="0"/>
          </a:p>
        </p:txBody>
      </p:sp>
      <p:pic>
        <p:nvPicPr>
          <p:cNvPr id="1029" name="Picture 5" descr="\\psf\Home\Desktop\Screen Shot 2014-08-23 at 2.08.53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84984"/>
            <a:ext cx="4448175" cy="16097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\psf\Home\Desktop\Screen Shot 2014-08-23 at 2.14.27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86296"/>
            <a:ext cx="7534275" cy="16478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\\psf\Home\Desktop\Screen Shot 2014-08-23 at 2.10.24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98" y="5157192"/>
            <a:ext cx="6896100" cy="13144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psf\Home\Desktop\Screen Shot 2014-08-23 at 2.12.27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92422"/>
            <a:ext cx="4133850" cy="202882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18" name="Прямоугольная выноска 17"/>
          <p:cNvSpPr/>
          <p:nvPr/>
        </p:nvSpPr>
        <p:spPr>
          <a:xfrm>
            <a:off x="3353864" y="3320057"/>
            <a:ext cx="914400" cy="468632"/>
          </a:xfrm>
          <a:prstGeom prst="wedgeRectCallout">
            <a:avLst>
              <a:gd name="adj1" fmla="val -87500"/>
              <a:gd name="adj2" fmla="val 13343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3147609" y="5220454"/>
            <a:ext cx="1543320" cy="450340"/>
          </a:xfrm>
          <a:prstGeom prst="wedgeRectCallout">
            <a:avLst>
              <a:gd name="adj1" fmla="val 21809"/>
              <a:gd name="adj2" fmla="val 10712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Прямоугольная выноска 8"/>
          <p:cNvSpPr/>
          <p:nvPr/>
        </p:nvSpPr>
        <p:spPr>
          <a:xfrm>
            <a:off x="3776529" y="1340768"/>
            <a:ext cx="914400" cy="477486"/>
          </a:xfrm>
          <a:prstGeom prst="wedgeRectCallout">
            <a:avLst>
              <a:gd name="adj1" fmla="val -25595"/>
              <a:gd name="adj2" fmla="val 10366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20" name="Прямоугольная выноска 19"/>
          <p:cNvSpPr/>
          <p:nvPr/>
        </p:nvSpPr>
        <p:spPr>
          <a:xfrm>
            <a:off x="6084168" y="6246472"/>
            <a:ext cx="2971513" cy="450340"/>
          </a:xfrm>
          <a:prstGeom prst="wedgeRectCallout">
            <a:avLst>
              <a:gd name="adj1" fmla="val 5153"/>
              <a:gd name="adj2" fmla="val -255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 file in </a:t>
            </a:r>
            <a:r>
              <a:rPr lang="en-US" dirty="0" err="1" smtClean="0"/>
              <a:t>yml</a:t>
            </a:r>
            <a:r>
              <a:rPr lang="en-US" dirty="0" smtClean="0"/>
              <a:t> format</a:t>
            </a:r>
            <a:endParaRPr lang="en-US" dirty="0"/>
          </a:p>
        </p:txBody>
      </p:sp>
      <p:pic>
        <p:nvPicPr>
          <p:cNvPr id="1034" name="Picture 10" descr="\\psf\Home\Desktop\Screen Shot 2014-08-23 at 2.22.41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56" y="1610545"/>
            <a:ext cx="4124325" cy="14668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ая выноска 23"/>
          <p:cNvSpPr/>
          <p:nvPr/>
        </p:nvSpPr>
        <p:spPr>
          <a:xfrm>
            <a:off x="6804248" y="2483781"/>
            <a:ext cx="1778892" cy="450340"/>
          </a:xfrm>
          <a:prstGeom prst="wedgeRectCallout">
            <a:avLst>
              <a:gd name="adj1" fmla="val -35877"/>
              <a:gd name="adj2" fmla="val -13217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Twig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7584" y="332656"/>
            <a:ext cx="7560840" cy="8640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Translation of content</a:t>
            </a:r>
            <a:endParaRPr lang="en-US" sz="3600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1331640" y="2492896"/>
            <a:ext cx="2952328" cy="2016224"/>
          </a:xfrm>
          <a:prstGeom prst="wedgeRoundRectCallout">
            <a:avLst>
              <a:gd name="adj1" fmla="val 55226"/>
              <a:gd name="adj2" fmla="val -9731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Create custom DB structure to support localized entities.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It’s a complex task.</a:t>
            </a: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5076056" y="3032956"/>
            <a:ext cx="3024336" cy="2952328"/>
          </a:xfrm>
          <a:prstGeom prst="wedgeRoundRectCallout">
            <a:avLst>
              <a:gd name="adj1" fmla="val -58206"/>
              <a:gd name="adj2" fmla="val -8566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Doctrine ODM supports localized documents out of the box.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Its easy to use, but hard to combine requests to ORM &amp; ODM systems</a:t>
            </a:r>
          </a:p>
        </p:txBody>
      </p:sp>
    </p:spTree>
    <p:extLst>
      <p:ext uri="{BB962C8B-B14F-4D97-AF65-F5344CB8AC3E}">
        <p14:creationId xmlns:p14="http://schemas.microsoft.com/office/powerpoint/2010/main" val="10566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592" y="260648"/>
            <a:ext cx="705678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Switching between locales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492896"/>
            <a:ext cx="59046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</a:t>
            </a:r>
            <a:r>
              <a:rPr lang="en-US" sz="2400" dirty="0" smtClean="0"/>
              <a:t>et default locale in configuration.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Set default locale for each route.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Determine locale from request URI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Determine locale from domain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4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92211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Functional tests in Symfony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170" name="Picture 2" descr="\\psf\Home\Desktop\Screen Shot 2014-09-01 at 12.00.40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60847"/>
            <a:ext cx="4896544" cy="410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1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Tips about Functional tests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Functional tests make requests to controllers, and check HTTP response from them.</a:t>
            </a:r>
          </a:p>
          <a:p>
            <a:endParaRPr lang="en-US" dirty="0" smtClean="0"/>
          </a:p>
          <a:p>
            <a:r>
              <a:rPr lang="en-US" dirty="0" smtClean="0"/>
              <a:t>Functional tests are good in checking that all modules, used in a request, are integrated in a right way.</a:t>
            </a:r>
          </a:p>
          <a:p>
            <a:endParaRPr lang="en-US" dirty="0" smtClean="0"/>
          </a:p>
          <a:p>
            <a:r>
              <a:rPr lang="en-US" dirty="0" smtClean="0"/>
              <a:t>Functional tests work much slower then Unit tests. Their amount should </a:t>
            </a:r>
            <a:r>
              <a:rPr lang="en-US" dirty="0" smtClean="0"/>
              <a:t>be </a:t>
            </a:r>
            <a:r>
              <a:rPr lang="en-US" dirty="0" smtClean="0"/>
              <a:t>under control.</a:t>
            </a:r>
          </a:p>
        </p:txBody>
      </p:sp>
    </p:spTree>
    <p:extLst>
      <p:ext uri="{BB962C8B-B14F-4D97-AF65-F5344CB8AC3E}">
        <p14:creationId xmlns:p14="http://schemas.microsoft.com/office/powerpoint/2010/main" val="6526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 and Unit tests in Symfony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187624" y="1369148"/>
            <a:ext cx="3384376" cy="6480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suite for Unit tests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187624" y="2790850"/>
            <a:ext cx="3384376" cy="6480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suite for Functional tests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226422" y="3524520"/>
            <a:ext cx="1872208" cy="4737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database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139952" y="4316692"/>
            <a:ext cx="1872208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database schema</a:t>
            </a:r>
            <a:endParaRPr lang="en-US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152393" y="5180788"/>
            <a:ext cx="1872208" cy="4635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fixtures</a:t>
            </a:r>
            <a:endParaRPr lang="en-US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292822" y="4634947"/>
            <a:ext cx="1872208" cy="433367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migrations</a:t>
            </a:r>
            <a:endParaRPr lang="en-US" dirty="0"/>
          </a:p>
        </p:txBody>
      </p:sp>
      <p:cxnSp>
        <p:nvCxnSpPr>
          <p:cNvPr id="11" name="Соединительная линия уступом 10"/>
          <p:cNvCxnSpPr>
            <a:stCxn id="4" idx="3"/>
            <a:endCxn id="16" idx="0"/>
          </p:cNvCxnSpPr>
          <p:nvPr/>
        </p:nvCxnSpPr>
        <p:spPr>
          <a:xfrm>
            <a:off x="4572000" y="1693184"/>
            <a:ext cx="1584176" cy="37975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5220072" y="2072935"/>
            <a:ext cx="1872208" cy="4447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test</a:t>
            </a:r>
            <a:endParaRPr lang="en-US" dirty="0"/>
          </a:p>
        </p:txBody>
      </p:sp>
      <p:cxnSp>
        <p:nvCxnSpPr>
          <p:cNvPr id="18" name="Соединительная линия уступом 17"/>
          <p:cNvCxnSpPr>
            <a:stCxn id="16" idx="2"/>
            <a:endCxn id="16" idx="0"/>
          </p:cNvCxnSpPr>
          <p:nvPr/>
        </p:nvCxnSpPr>
        <p:spPr>
          <a:xfrm rot="5400000" flipH="1">
            <a:off x="5933797" y="2295314"/>
            <a:ext cx="444758" cy="12700"/>
          </a:xfrm>
          <a:prstGeom prst="bentConnector5">
            <a:avLst>
              <a:gd name="adj1" fmla="val -51399"/>
              <a:gd name="adj2" fmla="val -9857669"/>
              <a:gd name="adj3" fmla="val 151399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Скругленный прямоугольник 26"/>
          <p:cNvSpPr/>
          <p:nvPr/>
        </p:nvSpPr>
        <p:spPr>
          <a:xfrm>
            <a:off x="5226423" y="6009034"/>
            <a:ext cx="1872208" cy="4475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test</a:t>
            </a:r>
            <a:endParaRPr lang="en-US" dirty="0"/>
          </a:p>
        </p:txBody>
      </p:sp>
      <p:cxnSp>
        <p:nvCxnSpPr>
          <p:cNvPr id="28" name="Соединительная линия уступом 27"/>
          <p:cNvCxnSpPr>
            <a:stCxn id="9" idx="2"/>
            <a:endCxn id="27" idx="0"/>
          </p:cNvCxnSpPr>
          <p:nvPr/>
        </p:nvCxnSpPr>
        <p:spPr>
          <a:xfrm rot="5400000">
            <a:off x="6225367" y="5005475"/>
            <a:ext cx="940720" cy="106639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6" idx="2"/>
            <a:endCxn id="7" idx="0"/>
          </p:cNvCxnSpPr>
          <p:nvPr/>
        </p:nvCxnSpPr>
        <p:spPr>
          <a:xfrm rot="5400000">
            <a:off x="5460105" y="3614270"/>
            <a:ext cx="318373" cy="1086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stCxn id="7" idx="2"/>
            <a:endCxn id="8" idx="0"/>
          </p:cNvCxnSpPr>
          <p:nvPr/>
        </p:nvCxnSpPr>
        <p:spPr>
          <a:xfrm rot="16200000" flipH="1">
            <a:off x="4974264" y="5066555"/>
            <a:ext cx="216024" cy="124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8" idx="2"/>
            <a:endCxn id="27" idx="0"/>
          </p:cNvCxnSpPr>
          <p:nvPr/>
        </p:nvCxnSpPr>
        <p:spPr>
          <a:xfrm rot="16200000" flipH="1">
            <a:off x="5443184" y="5289691"/>
            <a:ext cx="364656" cy="10740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6" idx="2"/>
            <a:endCxn id="9" idx="0"/>
          </p:cNvCxnSpPr>
          <p:nvPr/>
        </p:nvCxnSpPr>
        <p:spPr>
          <a:xfrm rot="16200000" flipH="1">
            <a:off x="6377412" y="3783433"/>
            <a:ext cx="636628" cy="10664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6" idx="0"/>
          </p:cNvCxnSpPr>
          <p:nvPr/>
        </p:nvCxnSpPr>
        <p:spPr>
          <a:xfrm rot="16200000" flipV="1">
            <a:off x="5885323" y="3801723"/>
            <a:ext cx="2708296" cy="2153890"/>
          </a:xfrm>
          <a:prstGeom prst="bentConnector3">
            <a:avLst>
              <a:gd name="adj1" fmla="val 10844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endCxn id="27" idx="2"/>
          </p:cNvCxnSpPr>
          <p:nvPr/>
        </p:nvCxnSpPr>
        <p:spPr>
          <a:xfrm rot="10800000" flipV="1">
            <a:off x="6162528" y="6232820"/>
            <a:ext cx="2153889" cy="223778"/>
          </a:xfrm>
          <a:prstGeom prst="bentConnector4">
            <a:avLst>
              <a:gd name="adj1" fmla="val -33"/>
              <a:gd name="adj2" fmla="val 172968"/>
            </a:avLst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5" idx="3"/>
            <a:endCxn id="6" idx="0"/>
          </p:cNvCxnSpPr>
          <p:nvPr/>
        </p:nvCxnSpPr>
        <p:spPr>
          <a:xfrm>
            <a:off x="4572000" y="3114886"/>
            <a:ext cx="1590526" cy="40963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7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\\psf\Home\Desktop\Screen Shot 2014-08-31 at 9.42.34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2735"/>
            <a:ext cx="6037702" cy="568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673" y="188640"/>
            <a:ext cx="8229600" cy="778098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Bundles in Symfony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3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set up environment for Functional tests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Option 1. </a:t>
            </a:r>
            <a:r>
              <a:rPr lang="en-US" b="1" dirty="0" smtClean="0"/>
              <a:t>Bootstrap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You could create bootstrap file, which will refresh database before whole test suite. Path to bootstrap file could be defined in phpunit.xml file.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Option 2. </a:t>
            </a:r>
            <a:r>
              <a:rPr lang="en-US" b="1" dirty="0" smtClean="0"/>
              <a:t>Set up 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If all tests are extended from one parent – you could define </a:t>
            </a:r>
            <a:r>
              <a:rPr lang="en-US" sz="2800" i="1" dirty="0" err="1" smtClean="0"/>
              <a:t>setUp</a:t>
            </a:r>
            <a:r>
              <a:rPr lang="en-US" sz="2800" dirty="0" smtClean="0"/>
              <a:t> method in it, which will refresh database after each test.</a:t>
            </a:r>
          </a:p>
        </p:txBody>
      </p:sp>
    </p:spTree>
    <p:extLst>
      <p:ext uri="{BB962C8B-B14F-4D97-AF65-F5344CB8AC3E}">
        <p14:creationId xmlns:p14="http://schemas.microsoft.com/office/powerpoint/2010/main" val="26719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Web application security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 and Symfony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146" name="Picture 2" descr="\\psf\Home\Desktop\Screen Shot 2014-08-31 at 10.57.4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248472" cy="388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Symfony </a:t>
            </a:r>
            <a:br>
              <a:rPr lang="en-US" dirty="0" smtClean="0"/>
            </a:br>
            <a:r>
              <a:rPr lang="en-US" dirty="0" smtClean="0"/>
              <a:t>resolves some vulnerabilities</a:t>
            </a:r>
            <a:endParaRPr lang="en-US" dirty="0"/>
          </a:p>
        </p:txBody>
      </p:sp>
      <p:sp>
        <p:nvSpPr>
          <p:cNvPr id="4" name="Овал 3"/>
          <p:cNvSpPr/>
          <p:nvPr/>
        </p:nvSpPr>
        <p:spPr>
          <a:xfrm>
            <a:off x="3779912" y="3068960"/>
            <a:ext cx="1080120" cy="1080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4860032" y="1709225"/>
            <a:ext cx="2592288" cy="972108"/>
          </a:xfrm>
          <a:prstGeom prst="wedgeRoundRectCallout">
            <a:avLst>
              <a:gd name="adj1" fmla="val -54007"/>
              <a:gd name="adj2" fmla="val 11065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 Site Scripting</a:t>
            </a:r>
            <a:endParaRPr lang="en-US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5724128" y="3501008"/>
            <a:ext cx="2592288" cy="972108"/>
          </a:xfrm>
          <a:prstGeom prst="wedgeRoundRectCallout">
            <a:avLst>
              <a:gd name="adj1" fmla="val -82142"/>
              <a:gd name="adj2" fmla="val -31564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3995936" y="4825093"/>
            <a:ext cx="2592288" cy="972108"/>
          </a:xfrm>
          <a:prstGeom prst="wedgeRoundRectCallout">
            <a:avLst>
              <a:gd name="adj1" fmla="val -31751"/>
              <a:gd name="adj2" fmla="val -12002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Cross Site Request Forgery</a:t>
            </a: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827584" y="4329100"/>
            <a:ext cx="2592288" cy="972108"/>
          </a:xfrm>
          <a:prstGeom prst="wedgeRoundRectCallout">
            <a:avLst>
              <a:gd name="adj1" fmla="val 64832"/>
              <a:gd name="adj2" fmla="val -9987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Disclosure</a:t>
            </a: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793371" y="2096852"/>
            <a:ext cx="2592288" cy="972108"/>
          </a:xfrm>
          <a:prstGeom prst="wedgeRoundRectCallout">
            <a:avLst>
              <a:gd name="adj1" fmla="val 71551"/>
              <a:gd name="adj2" fmla="val 624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 </a:t>
            </a:r>
            <a:r>
              <a:rPr lang="en-US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30618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Scripting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6872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Policy: </a:t>
            </a:r>
            <a:r>
              <a:rPr lang="en-US" sz="2400" b="1" dirty="0" smtClean="0"/>
              <a:t>save as it is, escape on output</a:t>
            </a:r>
          </a:p>
          <a:p>
            <a:endParaRPr lang="en-US" sz="2400" dirty="0"/>
          </a:p>
          <a:p>
            <a:r>
              <a:rPr lang="en-US" sz="2400" dirty="0" smtClean="0"/>
              <a:t>When using Twig templates, all values printed in template are automatically escaped.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41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2276872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Policy: </a:t>
            </a:r>
            <a:r>
              <a:rPr lang="en-US" sz="2400" b="1" dirty="0"/>
              <a:t>p</a:t>
            </a:r>
            <a:r>
              <a:rPr lang="en-US" sz="2400" b="1" dirty="0" smtClean="0"/>
              <a:t>ass to database raw data, but use </a:t>
            </a:r>
            <a:r>
              <a:rPr lang="en-US" sz="2400" b="1" dirty="0"/>
              <a:t>P</a:t>
            </a:r>
            <a:r>
              <a:rPr lang="en-US" sz="2400" b="1" dirty="0" smtClean="0"/>
              <a:t>repared Statements</a:t>
            </a:r>
          </a:p>
          <a:p>
            <a:endParaRPr lang="en-US" sz="2400" dirty="0"/>
          </a:p>
          <a:p>
            <a:r>
              <a:rPr lang="en-US" sz="2400" dirty="0"/>
              <a:t>W</a:t>
            </a:r>
            <a:r>
              <a:rPr lang="en-US" sz="2400" dirty="0" smtClean="0"/>
              <a:t>rite SQL queries via Doctrine Query Builder, </a:t>
            </a:r>
            <a:r>
              <a:rPr lang="en-US" sz="2400" dirty="0"/>
              <a:t>p</a:t>
            </a:r>
            <a:r>
              <a:rPr lang="en-US" sz="2400" dirty="0" smtClean="0"/>
              <a:t>ass all parameters via </a:t>
            </a:r>
            <a:r>
              <a:rPr lang="en-US" sz="2400" i="1" dirty="0" err="1" smtClean="0">
                <a:latin typeface="+mj-lt"/>
                <a:cs typeface="Courier New" panose="02070309020205020404" pitchFamily="49" charset="0"/>
              </a:rPr>
              <a:t>setParameter</a:t>
            </a: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()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methods, and you’ll be safe.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134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Cross Site Request </a:t>
            </a:r>
            <a:r>
              <a:rPr lang="en-US" dirty="0" smtClean="0"/>
              <a:t>Forgery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76872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Policy: </a:t>
            </a:r>
            <a:r>
              <a:rPr lang="en-US" sz="2400" b="1" dirty="0" smtClean="0"/>
              <a:t>all not-safe requests include protection by CSRF token</a:t>
            </a:r>
          </a:p>
          <a:p>
            <a:endParaRPr lang="en-US" sz="2400" dirty="0" smtClean="0"/>
          </a:p>
          <a:p>
            <a:r>
              <a:rPr lang="en-US" sz="2400" dirty="0" smtClean="0"/>
              <a:t>By default, all forms in Symfony have _token field, responsible for CSRF protection. Token is validated automatically, while form validation.</a:t>
            </a:r>
          </a:p>
          <a:p>
            <a:endParaRPr lang="en-US" sz="2400" dirty="0" smtClean="0"/>
          </a:p>
          <a:p>
            <a:r>
              <a:rPr lang="en-US" sz="2400" dirty="0" smtClean="0"/>
              <a:t>If some unsafe action is performed without a form – you should include one or do CSRF check manually.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7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02234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 </a:t>
            </a:r>
            <a:r>
              <a:rPr lang="en-US" dirty="0" smtClean="0"/>
              <a:t>Disclosure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/>
              <a:t>Authorization </a:t>
            </a:r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887" y="2514735"/>
            <a:ext cx="7920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Policy: </a:t>
            </a:r>
            <a:r>
              <a:rPr lang="en-US" sz="2400" b="1" dirty="0" smtClean="0"/>
              <a:t>white-list access to resources</a:t>
            </a:r>
          </a:p>
          <a:p>
            <a:endParaRPr lang="en-US" sz="2400" dirty="0" smtClean="0"/>
          </a:p>
          <a:p>
            <a:r>
              <a:rPr lang="en-US" sz="2400" dirty="0" smtClean="0"/>
              <a:t>Security component in Symfony allows to configure: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Firewalls</a:t>
            </a:r>
            <a:r>
              <a:rPr lang="en-US" sz="2400" dirty="0" smtClean="0"/>
              <a:t> to set up Authentication policy.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User </a:t>
            </a:r>
            <a:r>
              <a:rPr lang="en-US" sz="2400" b="1" dirty="0" smtClean="0"/>
              <a:t>providers</a:t>
            </a:r>
            <a:r>
              <a:rPr lang="en-US" sz="2400" dirty="0" smtClean="0"/>
              <a:t> to get </a:t>
            </a:r>
            <a:r>
              <a:rPr lang="en-US" sz="2400" dirty="0"/>
              <a:t>list of </a:t>
            </a:r>
            <a:r>
              <a:rPr lang="en-US" sz="2400" dirty="0" smtClean="0"/>
              <a:t>users for Authentication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Access rules</a:t>
            </a:r>
            <a:r>
              <a:rPr lang="en-US" sz="2400" dirty="0" smtClean="0"/>
              <a:t> to match a resource and a role.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Role hierarchy</a:t>
            </a:r>
            <a:r>
              <a:rPr lang="en-US" sz="2400" dirty="0" smtClean="0"/>
              <a:t> to define dependencies between roles.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Encoders</a:t>
            </a:r>
            <a:r>
              <a:rPr lang="en-US" sz="2400" dirty="0" smtClean="0"/>
              <a:t> to define algorithm to encode passwords.</a:t>
            </a:r>
          </a:p>
          <a:p>
            <a:endParaRPr lang="en-US" sz="2400" dirty="0" smtClean="0"/>
          </a:p>
          <a:p>
            <a:r>
              <a:rPr lang="en-US" sz="2400" dirty="0" smtClean="0"/>
              <a:t>In addition, there is ACL system that allows to store access rules in unified database structure.</a:t>
            </a:r>
          </a:p>
        </p:txBody>
      </p:sp>
    </p:spTree>
    <p:extLst>
      <p:ext uri="{BB962C8B-B14F-4D97-AF65-F5344CB8AC3E}">
        <p14:creationId xmlns:p14="http://schemas.microsoft.com/office/powerpoint/2010/main" val="250595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/>
              <a:t>to be continued </a:t>
            </a:r>
            <a:r>
              <a:rPr lang="en-US" smtClean="0"/>
              <a:t>next </a:t>
            </a:r>
            <a:r>
              <a:rPr lang="en-US" smtClean="0"/>
              <a:t>Tuesday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692797" y="1389877"/>
            <a:ext cx="7632848" cy="49685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ямоугольник 22"/>
          <p:cNvSpPr/>
          <p:nvPr/>
        </p:nvSpPr>
        <p:spPr>
          <a:xfrm>
            <a:off x="918050" y="1614420"/>
            <a:ext cx="2223019" cy="4527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6237413" y="1614420"/>
            <a:ext cx="1842120" cy="28049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747221" y="1609296"/>
            <a:ext cx="1842120" cy="28049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Symfony Bundle structure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2857" y="2883091"/>
            <a:ext cx="1656184" cy="550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98831" y="4295406"/>
            <a:ext cx="2016224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9533" y="2135223"/>
            <a:ext cx="1584176" cy="5507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6381429" y="2135223"/>
            <a:ext cx="1584176" cy="5507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6381429" y="2984163"/>
            <a:ext cx="1584176" cy="76044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Repositories</a:t>
            </a:r>
            <a:endParaRPr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998831" y="4854456"/>
            <a:ext cx="945105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Pictures</a:t>
            </a:r>
            <a:endParaRPr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517603" y="5561960"/>
            <a:ext cx="1134126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2280911" y="4918269"/>
            <a:ext cx="72008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3869533" y="2932324"/>
            <a:ext cx="1584176" cy="5507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Types</a:t>
            </a:r>
            <a:endParaRPr lang="en-US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3869533" y="3744608"/>
            <a:ext cx="1584176" cy="5507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1232857" y="2135223"/>
            <a:ext cx="1656184" cy="550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90995" y="1614420"/>
            <a:ext cx="1885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77876" y="1614420"/>
            <a:ext cx="13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ervice layer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89905" y="1609295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layer</a:t>
            </a:r>
            <a:endParaRPr lang="en-US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3213077" y="2883091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2084666" y="3714901"/>
            <a:ext cx="0" cy="3523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5733357" y="2895171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3801717" y="4918268"/>
            <a:ext cx="1719808" cy="52695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811707" y="5573779"/>
            <a:ext cx="1713148" cy="52695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Purpose of multiple bundles</a:t>
            </a:r>
            <a:br>
              <a:rPr lang="en-US" dirty="0" smtClean="0"/>
            </a:br>
            <a:r>
              <a:rPr lang="en-US" dirty="0" smtClean="0"/>
              <a:t>in Symfony project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ne application hosts few sites – each site could be represented via bundle</a:t>
            </a:r>
          </a:p>
          <a:p>
            <a:r>
              <a:rPr lang="en-US" dirty="0"/>
              <a:t>P</a:t>
            </a:r>
            <a:r>
              <a:rPr lang="en-US" dirty="0" smtClean="0"/>
              <a:t>roject needs integration with some external service, this integration could be represented as a bridge bundle.</a:t>
            </a:r>
          </a:p>
          <a:p>
            <a:r>
              <a:rPr lang="en-US" dirty="0" smtClean="0"/>
              <a:t>New presentation layer is added to project (i.e. some API), this could be implemented as separate bundle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Прямоугольник 84"/>
          <p:cNvSpPr/>
          <p:nvPr/>
        </p:nvSpPr>
        <p:spPr>
          <a:xfrm>
            <a:off x="179512" y="1556792"/>
            <a:ext cx="5544616" cy="43204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Прямоугольник 79"/>
          <p:cNvSpPr/>
          <p:nvPr/>
        </p:nvSpPr>
        <p:spPr>
          <a:xfrm>
            <a:off x="318692" y="2204863"/>
            <a:ext cx="3145400" cy="3523709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778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multiple bundle architecture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187460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custom bundles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62492" y="1647384"/>
            <a:ext cx="19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Bundles in Vendors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80565" y="5579948"/>
            <a:ext cx="166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service</a:t>
            </a:r>
            <a:endParaRPr lang="en-US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865271" y="2110790"/>
            <a:ext cx="1453405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</a:t>
            </a:r>
          </a:p>
          <a:p>
            <a:pPr algn="ctr"/>
            <a:r>
              <a:rPr lang="en-US" dirty="0" smtClean="0"/>
              <a:t>Framework</a:t>
            </a:r>
          </a:p>
          <a:p>
            <a:pPr algn="ctr"/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6865271" y="3118902"/>
            <a:ext cx="1453405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 Components</a:t>
            </a:r>
            <a:endParaRPr lang="en-US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856143" y="3975391"/>
            <a:ext cx="1462533" cy="5040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6856142" y="4667074"/>
            <a:ext cx="1462533" cy="5040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Twig</a:t>
            </a:r>
            <a:endParaRPr lang="en-US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7236296" y="6021288"/>
            <a:ext cx="1569753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API</a:t>
            </a:r>
            <a:endParaRPr lang="en-US" dirty="0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4344043" y="2556775"/>
            <a:ext cx="1224136" cy="6480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Bundle</a:t>
            </a:r>
            <a:endParaRPr lang="en-US" dirty="0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1979712" y="2362818"/>
            <a:ext cx="1224136" cy="61206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SiteA</a:t>
            </a:r>
            <a:r>
              <a:rPr lang="en-US" dirty="0" smtClean="0"/>
              <a:t> Bundle</a:t>
            </a:r>
            <a:endParaRPr lang="en-US" dirty="0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1979712" y="3604533"/>
            <a:ext cx="1224136" cy="6664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SiteB</a:t>
            </a:r>
            <a:r>
              <a:rPr lang="en-US" dirty="0" smtClean="0"/>
              <a:t> Bundle</a:t>
            </a:r>
            <a:endParaRPr lang="en-US" dirty="0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611560" y="4847094"/>
            <a:ext cx="1224136" cy="6480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Bundle</a:t>
            </a:r>
            <a:endParaRPr lang="en-US" dirty="0"/>
          </a:p>
        </p:txBody>
      </p:sp>
      <p:cxnSp>
        <p:nvCxnSpPr>
          <p:cNvPr id="12" name="Соединительная линия уступом 11"/>
          <p:cNvCxnSpPr/>
          <p:nvPr/>
        </p:nvCxnSpPr>
        <p:spPr>
          <a:xfrm>
            <a:off x="1835696" y="5171130"/>
            <a:ext cx="5400600" cy="1114886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51" idx="0"/>
            <a:endCxn id="50" idx="1"/>
          </p:cNvCxnSpPr>
          <p:nvPr/>
        </p:nvCxnSpPr>
        <p:spPr>
          <a:xfrm rot="5400000" flipH="1" flipV="1">
            <a:off x="1147014" y="4014396"/>
            <a:ext cx="909312" cy="75608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/>
          <p:nvPr/>
        </p:nvCxnSpPr>
        <p:spPr>
          <a:xfrm>
            <a:off x="5753337" y="3717032"/>
            <a:ext cx="708147" cy="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endCxn id="47" idx="1"/>
          </p:cNvCxnSpPr>
          <p:nvPr/>
        </p:nvCxnSpPr>
        <p:spPr>
          <a:xfrm flipV="1">
            <a:off x="3464092" y="2880811"/>
            <a:ext cx="879951" cy="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3521" y="1799528"/>
            <a:ext cx="255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of custom bundles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692696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Page with a Form in Symfony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3077" name="Picture 5" descr="\\psf\Home\Desktop\Screen Shot 2014-08-31 at 9.46.53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32856"/>
            <a:ext cx="494347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6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Прямоугольник 64"/>
          <p:cNvSpPr/>
          <p:nvPr/>
        </p:nvSpPr>
        <p:spPr>
          <a:xfrm>
            <a:off x="6425946" y="3541490"/>
            <a:ext cx="1650133" cy="6480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rules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634082"/>
          </a:xfrm>
        </p:spPr>
        <p:txBody>
          <a:bodyPr>
            <a:noAutofit/>
          </a:bodyPr>
          <a:lstStyle/>
          <a:p>
            <a:r>
              <a:rPr lang="en-US" sz="3600" dirty="0" smtClean="0"/>
              <a:t>Application design for a page with a form</a:t>
            </a:r>
            <a:endParaRPr lang="en-US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36296" y="1572434"/>
            <a:ext cx="1676864" cy="9425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19174" y="3057195"/>
            <a:ext cx="1101999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346849" y="5509810"/>
            <a:ext cx="1456344" cy="804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86009" y="1438362"/>
            <a:ext cx="1224136" cy="488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 2 Core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76" name="Группа 75"/>
          <p:cNvGrpSpPr/>
          <p:nvPr/>
        </p:nvGrpSpPr>
        <p:grpSpPr>
          <a:xfrm>
            <a:off x="2810145" y="1430123"/>
            <a:ext cx="2987564" cy="3605877"/>
            <a:chOff x="2810145" y="1430123"/>
            <a:chExt cx="2987564" cy="3605877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346849" y="1430123"/>
              <a:ext cx="1450860" cy="36058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75" name="Группа 74"/>
            <p:cNvGrpSpPr/>
            <p:nvPr/>
          </p:nvGrpSpPr>
          <p:grpSpPr>
            <a:xfrm>
              <a:off x="2810145" y="1927616"/>
              <a:ext cx="1491353" cy="365884"/>
              <a:chOff x="2810145" y="1927616"/>
              <a:chExt cx="1491353" cy="365884"/>
            </a:xfrm>
          </p:grpSpPr>
          <p:cxnSp>
            <p:nvCxnSpPr>
              <p:cNvPr id="14" name="Прямая со стрелкой 13"/>
              <p:cNvCxnSpPr/>
              <p:nvPr/>
            </p:nvCxnSpPr>
            <p:spPr>
              <a:xfrm>
                <a:off x="2810145" y="2293500"/>
                <a:ext cx="14913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997427" y="1927616"/>
                <a:ext cx="8600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Request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8" name="Прямая со стрелкой 17"/>
          <p:cNvCxnSpPr>
            <a:stCxn id="4" idx="2"/>
            <a:endCxn id="11" idx="0"/>
          </p:cNvCxnSpPr>
          <p:nvPr/>
        </p:nvCxnSpPr>
        <p:spPr>
          <a:xfrm>
            <a:off x="5072279" y="5036000"/>
            <a:ext cx="2742" cy="47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1" idx="1"/>
          </p:cNvCxnSpPr>
          <p:nvPr/>
        </p:nvCxnSpPr>
        <p:spPr>
          <a:xfrm flipH="1">
            <a:off x="2822391" y="5912142"/>
            <a:ext cx="15244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97427" y="5451223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5797709" y="1827264"/>
            <a:ext cx="14036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32044" y="1403157"/>
            <a:ext cx="1360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Form instance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71128" y="3433863"/>
            <a:ext cx="115212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 flipH="1">
            <a:off x="5797709" y="3381231"/>
            <a:ext cx="505478" cy="1"/>
          </a:xfrm>
          <a:prstGeom prst="straightConnector1">
            <a:avLst/>
          </a:prstGeom>
          <a:ln>
            <a:round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32044" y="2472420"/>
            <a:ext cx="157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If Form is valid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It contains Entity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3023258" y="3721895"/>
            <a:ext cx="1360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47639" y="3118801"/>
            <a:ext cx="1474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Controller asks </a:t>
            </a:r>
          </a:p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to save Entity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7" name="Соединительная линия уступом 56"/>
          <p:cNvCxnSpPr>
            <a:stCxn id="5" idx="2"/>
            <a:endCxn id="6" idx="3"/>
          </p:cNvCxnSpPr>
          <p:nvPr/>
        </p:nvCxnSpPr>
        <p:spPr>
          <a:xfrm rot="5400000">
            <a:off x="7314844" y="2621347"/>
            <a:ext cx="866214" cy="653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1903712" y="4309724"/>
            <a:ext cx="115212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cxnSp>
        <p:nvCxnSpPr>
          <p:cNvPr id="63" name="Прямая со стрелкой 62"/>
          <p:cNvCxnSpPr/>
          <p:nvPr/>
        </p:nvCxnSpPr>
        <p:spPr>
          <a:xfrm flipH="1">
            <a:off x="3060383" y="4634537"/>
            <a:ext cx="13235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39911" y="4066311"/>
            <a:ext cx="1143744" cy="605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Set success message</a:t>
            </a:r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5797709" y="2266170"/>
            <a:ext cx="14385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97709" y="1927616"/>
            <a:ext cx="1390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Is Form Valid ?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52" name="Группа 51"/>
          <p:cNvGrpSpPr/>
          <p:nvPr/>
        </p:nvGrpSpPr>
        <p:grpSpPr>
          <a:xfrm>
            <a:off x="199863" y="3015333"/>
            <a:ext cx="1059769" cy="1421779"/>
            <a:chOff x="199863" y="3015333"/>
            <a:chExt cx="1059769" cy="1421779"/>
          </a:xfrm>
        </p:grpSpPr>
        <p:sp>
          <p:nvSpPr>
            <p:cNvPr id="28" name="Скругленный прямоугольник 27"/>
            <p:cNvSpPr/>
            <p:nvPr/>
          </p:nvSpPr>
          <p:spPr>
            <a:xfrm>
              <a:off x="199863" y="3015333"/>
              <a:ext cx="1059769" cy="14217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323528" y="3433863"/>
              <a:ext cx="792088" cy="1951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323528" y="3721895"/>
              <a:ext cx="792088" cy="1951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719572" y="4114538"/>
              <a:ext cx="396044" cy="975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Соединительная линия уступом 53"/>
          <p:cNvCxnSpPr>
            <a:stCxn id="28" idx="0"/>
          </p:cNvCxnSpPr>
          <p:nvPr/>
        </p:nvCxnSpPr>
        <p:spPr>
          <a:xfrm rot="5400000" flipH="1" flipV="1">
            <a:off x="796962" y="2226287"/>
            <a:ext cx="721833" cy="85626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/>
          <p:nvPr/>
        </p:nvCxnSpPr>
        <p:spPr>
          <a:xfrm rot="16200000" flipV="1">
            <a:off x="437677" y="4719007"/>
            <a:ext cx="1430230" cy="866439"/>
          </a:xfrm>
          <a:prstGeom prst="bentConnector3">
            <a:avLst>
              <a:gd name="adj1" fmla="val -251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39552" y="1647170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3641" y="5921492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7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" grpId="0" animBg="1"/>
      <p:bldP spid="6" grpId="0" animBg="1"/>
      <p:bldP spid="11" grpId="0" animBg="1"/>
      <p:bldP spid="25" grpId="0"/>
      <p:bldP spid="29" grpId="0"/>
      <p:bldP spid="10" grpId="0" animBg="1"/>
      <p:bldP spid="33" grpId="0"/>
      <p:bldP spid="37" grpId="0"/>
      <p:bldP spid="62" grpId="0" animBg="1"/>
      <p:bldP spid="64" grpId="0"/>
      <p:bldP spid="43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3516" y="116632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/>
              <a:t>Application design for a page with a form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3" y="1042701"/>
            <a:ext cx="36491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 action is responsible for 3 types of requests: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Form is rendered first time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Handle success form submission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There was error in form validation. Render a form with errors.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231462" y="1554040"/>
            <a:ext cx="180020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form instance</a:t>
            </a:r>
            <a:endParaRPr lang="en-US" sz="1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231462" y="2355391"/>
            <a:ext cx="1810139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Handle Request by the form</a:t>
            </a:r>
            <a:endParaRPr lang="en-US" sz="1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241401" y="6182565"/>
            <a:ext cx="180020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Render a template</a:t>
            </a:r>
            <a:endParaRPr lang="en-US" sz="1600" dirty="0"/>
          </a:p>
        </p:txBody>
      </p:sp>
      <p:sp>
        <p:nvSpPr>
          <p:cNvPr id="28" name="Блок-схема: решение 27"/>
          <p:cNvSpPr/>
          <p:nvPr/>
        </p:nvSpPr>
        <p:spPr>
          <a:xfrm>
            <a:off x="3794186" y="3230237"/>
            <a:ext cx="2674751" cy="74429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if Form is Valid</a:t>
            </a:r>
            <a:endParaRPr lang="en-US" sz="16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483001" y="4406580"/>
            <a:ext cx="1938989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Save entity to DB.</a:t>
            </a:r>
          </a:p>
          <a:p>
            <a:pPr algn="ctr"/>
            <a:r>
              <a:rPr lang="en-US" sz="1600" dirty="0" smtClean="0"/>
              <a:t>Add success message to session.</a:t>
            </a:r>
            <a:endParaRPr lang="en-US" sz="16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623884" y="5199135"/>
            <a:ext cx="1938989" cy="626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 error message to session.</a:t>
            </a:r>
            <a:endParaRPr lang="en-US" sz="1600" dirty="0"/>
          </a:p>
        </p:txBody>
      </p:sp>
      <p:sp>
        <p:nvSpPr>
          <p:cNvPr id="20" name="Блок-схема: решение 19"/>
          <p:cNvSpPr/>
          <p:nvPr/>
        </p:nvSpPr>
        <p:spPr>
          <a:xfrm>
            <a:off x="1234636" y="3806117"/>
            <a:ext cx="2700496" cy="69586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 is submitted</a:t>
            </a:r>
            <a:endParaRPr lang="en-US" sz="1600" dirty="0"/>
          </a:p>
        </p:txBody>
      </p:sp>
      <p:cxnSp>
        <p:nvCxnSpPr>
          <p:cNvPr id="9" name="Соединительная линия уступом 8"/>
          <p:cNvCxnSpPr>
            <a:endCxn id="16" idx="0"/>
          </p:cNvCxnSpPr>
          <p:nvPr/>
        </p:nvCxnSpPr>
        <p:spPr>
          <a:xfrm rot="5400000">
            <a:off x="4892026" y="1309534"/>
            <a:ext cx="484043" cy="49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6" idx="2"/>
            <a:endCxn id="26" idx="0"/>
          </p:cNvCxnSpPr>
          <p:nvPr/>
        </p:nvCxnSpPr>
        <p:spPr>
          <a:xfrm rot="16200000" flipH="1">
            <a:off x="5021404" y="2240262"/>
            <a:ext cx="225287" cy="4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26" idx="2"/>
            <a:endCxn id="28" idx="0"/>
          </p:cNvCxnSpPr>
          <p:nvPr/>
        </p:nvCxnSpPr>
        <p:spPr>
          <a:xfrm rot="5400000">
            <a:off x="4984656" y="3078361"/>
            <a:ext cx="298782" cy="4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28" idx="3"/>
            <a:endCxn id="18" idx="0"/>
          </p:cNvCxnSpPr>
          <p:nvPr/>
        </p:nvCxnSpPr>
        <p:spPr>
          <a:xfrm>
            <a:off x="6468937" y="3602385"/>
            <a:ext cx="983559" cy="8041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28" idx="1"/>
            <a:endCxn id="20" idx="0"/>
          </p:cNvCxnSpPr>
          <p:nvPr/>
        </p:nvCxnSpPr>
        <p:spPr>
          <a:xfrm rot="10800000" flipV="1">
            <a:off x="2584884" y="3602385"/>
            <a:ext cx="1209302" cy="2037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20" idx="2"/>
            <a:endCxn id="19" idx="0"/>
          </p:cNvCxnSpPr>
          <p:nvPr/>
        </p:nvCxnSpPr>
        <p:spPr>
          <a:xfrm rot="16200000" flipH="1">
            <a:off x="2240555" y="4846310"/>
            <a:ext cx="697153" cy="84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20" idx="3"/>
            <a:endCxn id="27" idx="0"/>
          </p:cNvCxnSpPr>
          <p:nvPr/>
        </p:nvCxnSpPr>
        <p:spPr>
          <a:xfrm>
            <a:off x="3935132" y="4154050"/>
            <a:ext cx="1206369" cy="20285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18" idx="2"/>
            <a:endCxn id="82" idx="0"/>
          </p:cNvCxnSpPr>
          <p:nvPr/>
        </p:nvCxnSpPr>
        <p:spPr>
          <a:xfrm rot="5400000">
            <a:off x="7309803" y="5413369"/>
            <a:ext cx="28538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>
            <a:stCxn id="19" idx="2"/>
            <a:endCxn id="27" idx="0"/>
          </p:cNvCxnSpPr>
          <p:nvPr/>
        </p:nvCxnSpPr>
        <p:spPr>
          <a:xfrm rot="16200000" flipH="1">
            <a:off x="3688909" y="4729973"/>
            <a:ext cx="357062" cy="25481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Овал 59"/>
          <p:cNvSpPr/>
          <p:nvPr/>
        </p:nvSpPr>
        <p:spPr>
          <a:xfrm>
            <a:off x="4902961" y="4741935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Овал 60"/>
          <p:cNvSpPr/>
          <p:nvPr/>
        </p:nvSpPr>
        <p:spPr>
          <a:xfrm>
            <a:off x="2364779" y="4562138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2" name="Овал 61"/>
          <p:cNvSpPr/>
          <p:nvPr/>
        </p:nvSpPr>
        <p:spPr>
          <a:xfrm>
            <a:off x="7223897" y="3745932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556038" y="32728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55930" y="44214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6483000" y="5556062"/>
            <a:ext cx="1938989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Redirect to some page</a:t>
            </a:r>
            <a:endParaRPr lang="en-US" sz="1600" dirty="0"/>
          </a:p>
        </p:txBody>
      </p:sp>
      <p:cxnSp>
        <p:nvCxnSpPr>
          <p:cNvPr id="84" name="Соединительная линия уступом 83"/>
          <p:cNvCxnSpPr>
            <a:stCxn id="82" idx="2"/>
          </p:cNvCxnSpPr>
          <p:nvPr/>
        </p:nvCxnSpPr>
        <p:spPr>
          <a:xfrm rot="16200000" flipH="1">
            <a:off x="8139018" y="5445603"/>
            <a:ext cx="338473" cy="17115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ная линия уступом 90"/>
          <p:cNvCxnSpPr>
            <a:stCxn id="27" idx="1"/>
          </p:cNvCxnSpPr>
          <p:nvPr/>
        </p:nvCxnSpPr>
        <p:spPr>
          <a:xfrm rot="10800000" flipV="1">
            <a:off x="3943629" y="6470597"/>
            <a:ext cx="297773" cy="4046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accent6">
              <a:lumMod val="7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1359</Words>
  <Application>Microsoft Office PowerPoint</Application>
  <PresentationFormat>On-screen Show (4:3)</PresentationFormat>
  <Paragraphs>376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Black</vt:lpstr>
      <vt:lpstr>Calibri</vt:lpstr>
      <vt:lpstr>Courier New</vt:lpstr>
      <vt:lpstr>Wingdings</vt:lpstr>
      <vt:lpstr>Тема Office</vt:lpstr>
      <vt:lpstr>Architecture of a web project on Symfony</vt:lpstr>
      <vt:lpstr>Agenda</vt:lpstr>
      <vt:lpstr>Bundles in Symfony</vt:lpstr>
      <vt:lpstr>Symfony Bundle structure</vt:lpstr>
      <vt:lpstr>Purpose of multiple bundles in Symfony project</vt:lpstr>
      <vt:lpstr>Example of multiple bundle architecture </vt:lpstr>
      <vt:lpstr>Page with a Form in Symfony</vt:lpstr>
      <vt:lpstr>Application design for a page with a form</vt:lpstr>
      <vt:lpstr>Application design for a page with a form</vt:lpstr>
      <vt:lpstr>Page with a form and custom logic</vt:lpstr>
      <vt:lpstr>Page with a form and custom logic</vt:lpstr>
      <vt:lpstr>Unit testing the Service class</vt:lpstr>
      <vt:lpstr>Page with a List in Symfony</vt:lpstr>
      <vt:lpstr>Application design for a page with a list</vt:lpstr>
      <vt:lpstr>Introduction of service layer</vt:lpstr>
      <vt:lpstr>Advantages of service layer on a page with a list</vt:lpstr>
      <vt:lpstr>When you need a custom SQL query</vt:lpstr>
      <vt:lpstr>Build-in abilities of entity repositories</vt:lpstr>
      <vt:lpstr>Build-in abilities of entity repositories</vt:lpstr>
      <vt:lpstr>Multilingual support in Symfony</vt:lpstr>
      <vt:lpstr>Purpose of multilingual support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tests in Symfony</vt:lpstr>
      <vt:lpstr>Tips about Functional tests</vt:lpstr>
      <vt:lpstr>Functional and Unit tests in Symfony</vt:lpstr>
      <vt:lpstr>How to set up environment for Functional tests</vt:lpstr>
      <vt:lpstr>Web application security  and Symfony</vt:lpstr>
      <vt:lpstr>Symfony  resolves some vulnerabilities</vt:lpstr>
      <vt:lpstr>Cross Site Scripting</vt:lpstr>
      <vt:lpstr>SQL Injection</vt:lpstr>
      <vt:lpstr>Cross Site Request Forgery</vt:lpstr>
      <vt:lpstr>Information Disclosure &amp; Authorization policy</vt:lpstr>
      <vt:lpstr>to be continued next Tuesday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maksymmoskvychev</dc:creator>
  <cp:lastModifiedBy>Iuriy Panayotov</cp:lastModifiedBy>
  <cp:revision>90</cp:revision>
  <dcterms:created xsi:type="dcterms:W3CDTF">2014-08-06T19:16:25Z</dcterms:created>
  <dcterms:modified xsi:type="dcterms:W3CDTF">2016-04-21T11:46:06Z</dcterms:modified>
</cp:coreProperties>
</file>