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65" r:id="rId4"/>
    <p:sldId id="270" r:id="rId5"/>
    <p:sldId id="272" r:id="rId6"/>
    <p:sldId id="271" r:id="rId7"/>
    <p:sldId id="277" r:id="rId8"/>
    <p:sldId id="257" r:id="rId9"/>
    <p:sldId id="266" r:id="rId10"/>
    <p:sldId id="258" r:id="rId11"/>
    <p:sldId id="267" r:id="rId12"/>
    <p:sldId id="268" r:id="rId13"/>
    <p:sldId id="269" r:id="rId14"/>
    <p:sldId id="273" r:id="rId15"/>
    <p:sldId id="279" r:id="rId16"/>
    <p:sldId id="280" r:id="rId17"/>
    <p:sldId id="275" r:id="rId18"/>
    <p:sldId id="276" r:id="rId19"/>
    <p:sldId id="278" r:id="rId20"/>
    <p:sldId id="274" r:id="rId21"/>
    <p:sldId id="260" r:id="rId22"/>
    <p:sldId id="261" r:id="rId23"/>
    <p:sldId id="259" r:id="rId24"/>
    <p:sldId id="263" r:id="rId25"/>
    <p:sldId id="262" r:id="rId26"/>
    <p:sldId id="264" r:id="rId27"/>
    <p:sldId id="289" r:id="rId28"/>
    <p:sldId id="292" r:id="rId29"/>
    <p:sldId id="290" r:id="rId30"/>
    <p:sldId id="291" r:id="rId31"/>
    <p:sldId id="281" r:id="rId32"/>
    <p:sldId id="282" r:id="rId33"/>
    <p:sldId id="283" r:id="rId34"/>
    <p:sldId id="284" r:id="rId35"/>
    <p:sldId id="285" r:id="rId36"/>
    <p:sldId id="286" r:id="rId37"/>
    <p:sldId id="288" r:id="rId3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 autoAdjust="0"/>
    <p:restoredTop sz="94599" autoAdjust="0"/>
  </p:normalViewPr>
  <p:slideViewPr>
    <p:cSldViewPr>
      <p:cViewPr varScale="1">
        <p:scale>
          <a:sx n="125" d="100"/>
          <a:sy n="125" d="100"/>
        </p:scale>
        <p:origin x="120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21.04.2016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628800"/>
            <a:ext cx="7772400" cy="1470025"/>
          </a:xfrm>
        </p:spPr>
        <p:txBody>
          <a:bodyPr/>
          <a:lstStyle/>
          <a:p>
            <a:r>
              <a:rPr lang="en-US" b="1" dirty="0"/>
              <a:t>Architecture of a web </a:t>
            </a:r>
            <a:r>
              <a:rPr lang="en-US" b="1" dirty="0" smtClean="0"/>
              <a:t>project</a:t>
            </a:r>
            <a:br>
              <a:rPr lang="en-US" b="1" dirty="0" smtClean="0"/>
            </a:br>
            <a:r>
              <a:rPr lang="en-US" b="1" dirty="0" smtClean="0"/>
              <a:t>on Symfony</a:t>
            </a:r>
            <a:endParaRPr lang="en-US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63688" y="4005064"/>
            <a:ext cx="6400800" cy="2256656"/>
          </a:xfrm>
        </p:spPr>
        <p:txBody>
          <a:bodyPr>
            <a:normAutofit lnSpcReduction="10000"/>
          </a:bodyPr>
          <a:lstStyle/>
          <a:p>
            <a:pPr algn="r"/>
            <a:r>
              <a:rPr lang="en-US" dirty="0" smtClean="0"/>
              <a:t>Symfony training at Levi9</a:t>
            </a:r>
          </a:p>
          <a:p>
            <a:pPr algn="r"/>
            <a:r>
              <a:rPr lang="en-US" dirty="0" err="1" smtClean="0"/>
              <a:t>Maksym</a:t>
            </a:r>
            <a:r>
              <a:rPr lang="en-US" dirty="0" smtClean="0"/>
              <a:t> </a:t>
            </a:r>
            <a:r>
              <a:rPr lang="en-US" dirty="0" err="1" smtClean="0"/>
              <a:t>Moskvychev</a:t>
            </a:r>
            <a:endParaRPr lang="en-US" dirty="0" smtClean="0"/>
          </a:p>
          <a:p>
            <a:pPr algn="r"/>
            <a:r>
              <a:rPr lang="en-US" dirty="0" smtClean="0"/>
              <a:t>Mykola </a:t>
            </a:r>
            <a:r>
              <a:rPr lang="en-US" dirty="0" smtClean="0"/>
              <a:t>Labinskyi</a:t>
            </a:r>
          </a:p>
          <a:p>
            <a:pPr algn="r"/>
            <a:r>
              <a:rPr lang="en-US" dirty="0" err="1" smtClean="0"/>
              <a:t>Yurii</a:t>
            </a:r>
            <a:r>
              <a:rPr lang="en-US" smtClean="0"/>
              <a:t> Panaiotov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36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Page with a form and custom logic</a:t>
            </a:r>
            <a:endParaRPr lang="en-US" sz="3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763688" y="3226298"/>
            <a:ext cx="1440160" cy="11524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Registration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884777" y="4478687"/>
            <a:ext cx="2088232" cy="804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Authentication Service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124744"/>
            <a:ext cx="50405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example, this is a registration form.</a:t>
            </a:r>
          </a:p>
          <a:p>
            <a:pPr algn="just"/>
            <a:r>
              <a:rPr lang="en-US" dirty="0" smtClean="0"/>
              <a:t>After user is registered we have to </a:t>
            </a:r>
            <a:r>
              <a:rPr lang="en-US" b="1" dirty="0" smtClean="0"/>
              <a:t>send him “welcome” email</a:t>
            </a:r>
            <a:r>
              <a:rPr lang="en-US" dirty="0" smtClean="0"/>
              <a:t>, then </a:t>
            </a:r>
            <a:r>
              <a:rPr lang="en-US" b="1" dirty="0" smtClean="0"/>
              <a:t>notify moderator </a:t>
            </a:r>
            <a:r>
              <a:rPr lang="en-US" dirty="0" smtClean="0"/>
              <a:t>to check this user, and </a:t>
            </a:r>
            <a:r>
              <a:rPr lang="en-US" b="1" dirty="0" smtClean="0"/>
              <a:t>authenticate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884777" y="2335949"/>
            <a:ext cx="2088232" cy="8046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Mailer Service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884777" y="3400208"/>
            <a:ext cx="2088232" cy="804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Moderator Mailer Service</a:t>
            </a:r>
            <a:endParaRPr lang="en-US" dirty="0"/>
          </a:p>
        </p:txBody>
      </p:sp>
      <p:cxnSp>
        <p:nvCxnSpPr>
          <p:cNvPr id="9" name="Соединительная линия уступом 8"/>
          <p:cNvCxnSpPr>
            <a:stCxn id="4" idx="0"/>
            <a:endCxn id="6" idx="1"/>
          </p:cNvCxnSpPr>
          <p:nvPr/>
        </p:nvCxnSpPr>
        <p:spPr>
          <a:xfrm rot="5400000" flipH="1" flipV="1">
            <a:off x="3940264" y="1281786"/>
            <a:ext cx="488017" cy="340100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393944" y="2377304"/>
            <a:ext cx="233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send </a:t>
            </a:r>
            <a:r>
              <a:rPr lang="en-US" b="1" dirty="0" smtClean="0"/>
              <a:t>“welcome</a:t>
            </a:r>
            <a:r>
              <a:rPr lang="en-US" b="1" dirty="0"/>
              <a:t>” email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393944" y="3400208"/>
            <a:ext cx="1825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notify moderator</a:t>
            </a:r>
            <a:endParaRPr lang="en-US" dirty="0"/>
          </a:p>
        </p:txBody>
      </p:sp>
      <p:cxnSp>
        <p:nvCxnSpPr>
          <p:cNvPr id="24" name="Соединительная линия уступом 23"/>
          <p:cNvCxnSpPr>
            <a:stCxn id="4" idx="3"/>
            <a:endCxn id="7" idx="1"/>
          </p:cNvCxnSpPr>
          <p:nvPr/>
        </p:nvCxnSpPr>
        <p:spPr>
          <a:xfrm>
            <a:off x="3203848" y="3802540"/>
            <a:ext cx="2680929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>
            <a:stCxn id="4" idx="2"/>
            <a:endCxn id="5" idx="1"/>
          </p:cNvCxnSpPr>
          <p:nvPr/>
        </p:nvCxnSpPr>
        <p:spPr>
          <a:xfrm rot="16200000" flipH="1">
            <a:off x="3933153" y="2929395"/>
            <a:ext cx="502238" cy="340100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381301" y="4511687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authenticate</a:t>
            </a:r>
            <a:endParaRPr lang="en-US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5884777" y="5733256"/>
            <a:ext cx="2088232" cy="8046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Doctrine</a:t>
            </a:r>
            <a:endParaRPr lang="en-US" dirty="0"/>
          </a:p>
        </p:txBody>
      </p:sp>
      <p:cxnSp>
        <p:nvCxnSpPr>
          <p:cNvPr id="55" name="Соединительная линия уступом 54"/>
          <p:cNvCxnSpPr>
            <a:stCxn id="4" idx="1"/>
            <a:endCxn id="50" idx="1"/>
          </p:cNvCxnSpPr>
          <p:nvPr/>
        </p:nvCxnSpPr>
        <p:spPr>
          <a:xfrm rot="10800000" flipH="1" flipV="1">
            <a:off x="1763687" y="3802540"/>
            <a:ext cx="4121089" cy="2333048"/>
          </a:xfrm>
          <a:prstGeom prst="bentConnector3">
            <a:avLst>
              <a:gd name="adj1" fmla="val -11358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3393944" y="5733256"/>
            <a:ext cx="197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ersist in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26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US" dirty="0"/>
              <a:t>Page with a form and custom logic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272128" y="1554040"/>
            <a:ext cx="1800200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Get form instance</a:t>
            </a:r>
            <a:endParaRPr lang="en-US" sz="1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272128" y="2355391"/>
            <a:ext cx="1810139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Handle Request by the form</a:t>
            </a:r>
            <a:endParaRPr lang="en-US" sz="1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82067" y="6182565"/>
            <a:ext cx="1800200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Render a template</a:t>
            </a:r>
            <a:endParaRPr lang="en-US" sz="1600" dirty="0"/>
          </a:p>
        </p:txBody>
      </p:sp>
      <p:sp>
        <p:nvSpPr>
          <p:cNvPr id="7" name="Блок-схема: решение 6"/>
          <p:cNvSpPr/>
          <p:nvPr/>
        </p:nvSpPr>
        <p:spPr>
          <a:xfrm>
            <a:off x="2834852" y="3230237"/>
            <a:ext cx="2674751" cy="744295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Check if Form is Valid</a:t>
            </a:r>
            <a:endParaRPr lang="en-US" sz="1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64550" y="5199135"/>
            <a:ext cx="1938989" cy="6263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Add error message to session.</a:t>
            </a:r>
            <a:endParaRPr lang="en-US" sz="1600" dirty="0"/>
          </a:p>
        </p:txBody>
      </p:sp>
      <p:sp>
        <p:nvSpPr>
          <p:cNvPr id="10" name="Блок-схема: решение 9"/>
          <p:cNvSpPr/>
          <p:nvPr/>
        </p:nvSpPr>
        <p:spPr>
          <a:xfrm>
            <a:off x="275302" y="3806117"/>
            <a:ext cx="2700496" cy="695865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Form is submitted</a:t>
            </a:r>
            <a:endParaRPr lang="en-US" sz="1600" dirty="0"/>
          </a:p>
        </p:txBody>
      </p:sp>
      <p:cxnSp>
        <p:nvCxnSpPr>
          <p:cNvPr id="12" name="Соединительная линия уступом 11"/>
          <p:cNvCxnSpPr>
            <a:stCxn id="4" idx="2"/>
            <a:endCxn id="5" idx="0"/>
          </p:cNvCxnSpPr>
          <p:nvPr/>
        </p:nvCxnSpPr>
        <p:spPr>
          <a:xfrm rot="16200000" flipH="1">
            <a:off x="4062070" y="2240262"/>
            <a:ext cx="225287" cy="49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5" idx="2"/>
            <a:endCxn id="7" idx="0"/>
          </p:cNvCxnSpPr>
          <p:nvPr/>
        </p:nvCxnSpPr>
        <p:spPr>
          <a:xfrm rot="5400000">
            <a:off x="4025322" y="3078361"/>
            <a:ext cx="298782" cy="49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>
            <a:stCxn id="7" idx="3"/>
            <a:endCxn id="28" idx="0"/>
          </p:cNvCxnSpPr>
          <p:nvPr/>
        </p:nvCxnSpPr>
        <p:spPr>
          <a:xfrm>
            <a:off x="5509603" y="3602385"/>
            <a:ext cx="983560" cy="444557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>
            <a:stCxn id="7" idx="1"/>
            <a:endCxn id="10" idx="0"/>
          </p:cNvCxnSpPr>
          <p:nvPr/>
        </p:nvCxnSpPr>
        <p:spPr>
          <a:xfrm rot="10800000" flipV="1">
            <a:off x="1625550" y="3602385"/>
            <a:ext cx="1209302" cy="20373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>
            <a:stCxn id="10" idx="2"/>
            <a:endCxn id="9" idx="0"/>
          </p:cNvCxnSpPr>
          <p:nvPr/>
        </p:nvCxnSpPr>
        <p:spPr>
          <a:xfrm rot="16200000" flipH="1">
            <a:off x="1281221" y="4846310"/>
            <a:ext cx="697153" cy="849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>
            <a:stCxn id="10" idx="3"/>
            <a:endCxn id="6" idx="0"/>
          </p:cNvCxnSpPr>
          <p:nvPr/>
        </p:nvCxnSpPr>
        <p:spPr>
          <a:xfrm>
            <a:off x="2975798" y="4154050"/>
            <a:ext cx="1206369" cy="202851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>
            <a:stCxn id="28" idx="2"/>
            <a:endCxn id="25" idx="0"/>
          </p:cNvCxnSpPr>
          <p:nvPr/>
        </p:nvCxnSpPr>
        <p:spPr>
          <a:xfrm rot="5400000">
            <a:off x="6314844" y="5377742"/>
            <a:ext cx="356637" cy="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ная линия уступом 18"/>
          <p:cNvCxnSpPr>
            <a:stCxn id="9" idx="2"/>
            <a:endCxn id="6" idx="0"/>
          </p:cNvCxnSpPr>
          <p:nvPr/>
        </p:nvCxnSpPr>
        <p:spPr>
          <a:xfrm rot="16200000" flipH="1">
            <a:off x="2729575" y="4729973"/>
            <a:ext cx="357062" cy="254812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3943627" y="4741935"/>
            <a:ext cx="457200" cy="457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1" name="Овал 20"/>
          <p:cNvSpPr/>
          <p:nvPr/>
        </p:nvSpPr>
        <p:spPr>
          <a:xfrm>
            <a:off x="1405445" y="4562138"/>
            <a:ext cx="457200" cy="457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2" name="Овал 21"/>
          <p:cNvSpPr/>
          <p:nvPr/>
        </p:nvSpPr>
        <p:spPr>
          <a:xfrm>
            <a:off x="5896786" y="3399227"/>
            <a:ext cx="457200" cy="457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96704" y="32728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1196596" y="442140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</a:t>
            </a:r>
            <a:endParaRPr lang="en-US" b="1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5523666" y="5556062"/>
            <a:ext cx="1938989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Redirect to some page</a:t>
            </a:r>
            <a:endParaRPr lang="en-US" sz="1600" dirty="0"/>
          </a:p>
        </p:txBody>
      </p:sp>
      <p:cxnSp>
        <p:nvCxnSpPr>
          <p:cNvPr id="26" name="Соединительная линия уступом 25"/>
          <p:cNvCxnSpPr>
            <a:stCxn id="25" idx="2"/>
          </p:cNvCxnSpPr>
          <p:nvPr/>
        </p:nvCxnSpPr>
        <p:spPr>
          <a:xfrm rot="16200000" flipH="1">
            <a:off x="7179684" y="5445603"/>
            <a:ext cx="338473" cy="171151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6" idx="1"/>
          </p:cNvCxnSpPr>
          <p:nvPr/>
        </p:nvCxnSpPr>
        <p:spPr>
          <a:xfrm rot="10800000" flipV="1">
            <a:off x="2984295" y="6470597"/>
            <a:ext cx="297773" cy="4046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Прямоугольник 27"/>
          <p:cNvSpPr/>
          <p:nvPr/>
        </p:nvSpPr>
        <p:spPr>
          <a:xfrm>
            <a:off x="5773083" y="4046942"/>
            <a:ext cx="1440160" cy="11524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Registration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31" name="Скругленная прямоугольная выноска 30"/>
          <p:cNvSpPr/>
          <p:nvPr/>
        </p:nvSpPr>
        <p:spPr>
          <a:xfrm>
            <a:off x="6493164" y="1480604"/>
            <a:ext cx="2408879" cy="1600242"/>
          </a:xfrm>
          <a:prstGeom prst="wedgeRoundRectCallout">
            <a:avLst>
              <a:gd name="adj1" fmla="val -32130"/>
              <a:gd name="adj2" fmla="val 110798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If you have any custom logic – keep it all in a service classes.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1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1554782" y="3005148"/>
            <a:ext cx="1980220" cy="1664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 smtClean="0"/>
              <a:t>Unit testing the Service class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24812" y="3283945"/>
            <a:ext cx="1440160" cy="11524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Registration</a:t>
            </a:r>
          </a:p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945901" y="4536334"/>
            <a:ext cx="2088232" cy="8046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Authentication Service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945901" y="2393596"/>
            <a:ext cx="2088232" cy="8046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Mailer Service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945901" y="3457855"/>
            <a:ext cx="2088232" cy="8046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Moderator Mailer Service</a:t>
            </a:r>
            <a:endParaRPr lang="en-US" dirty="0"/>
          </a:p>
        </p:txBody>
      </p:sp>
      <p:cxnSp>
        <p:nvCxnSpPr>
          <p:cNvPr id="8" name="Соединительная линия уступом 7"/>
          <p:cNvCxnSpPr>
            <a:stCxn id="4" idx="0"/>
            <a:endCxn id="6" idx="1"/>
          </p:cNvCxnSpPr>
          <p:nvPr/>
        </p:nvCxnSpPr>
        <p:spPr>
          <a:xfrm rot="5400000" flipH="1" flipV="1">
            <a:off x="4001388" y="1339433"/>
            <a:ext cx="488017" cy="340100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455068" y="2434951"/>
            <a:ext cx="233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send </a:t>
            </a:r>
            <a:r>
              <a:rPr lang="en-US" b="1" dirty="0" smtClean="0"/>
              <a:t>“welcome</a:t>
            </a:r>
            <a:r>
              <a:rPr lang="en-US" b="1" dirty="0"/>
              <a:t>” email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455068" y="3457855"/>
            <a:ext cx="1825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notify moderator</a:t>
            </a:r>
            <a:endParaRPr lang="en-US" dirty="0"/>
          </a:p>
        </p:txBody>
      </p:sp>
      <p:cxnSp>
        <p:nvCxnSpPr>
          <p:cNvPr id="11" name="Соединительная линия уступом 10"/>
          <p:cNvCxnSpPr>
            <a:stCxn id="4" idx="3"/>
            <a:endCxn id="7" idx="1"/>
          </p:cNvCxnSpPr>
          <p:nvPr/>
        </p:nvCxnSpPr>
        <p:spPr>
          <a:xfrm>
            <a:off x="3264972" y="3860187"/>
            <a:ext cx="2680929" cy="12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Соединительная линия уступом 11"/>
          <p:cNvCxnSpPr>
            <a:stCxn id="4" idx="2"/>
            <a:endCxn id="5" idx="1"/>
          </p:cNvCxnSpPr>
          <p:nvPr/>
        </p:nvCxnSpPr>
        <p:spPr>
          <a:xfrm rot="16200000" flipH="1">
            <a:off x="3994277" y="2987042"/>
            <a:ext cx="502238" cy="3401009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42425" y="4569334"/>
            <a:ext cx="1397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authenticate</a:t>
            </a:r>
            <a:endParaRPr lang="en-US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945901" y="5790903"/>
            <a:ext cx="2088232" cy="8046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Doctrine</a:t>
            </a:r>
            <a:endParaRPr lang="en-US" dirty="0"/>
          </a:p>
        </p:txBody>
      </p:sp>
      <p:cxnSp>
        <p:nvCxnSpPr>
          <p:cNvPr id="15" name="Соединительная линия уступом 14"/>
          <p:cNvCxnSpPr>
            <a:stCxn id="4" idx="1"/>
            <a:endCxn id="14" idx="1"/>
          </p:cNvCxnSpPr>
          <p:nvPr/>
        </p:nvCxnSpPr>
        <p:spPr>
          <a:xfrm rot="10800000" flipH="1" flipV="1">
            <a:off x="1824811" y="3860187"/>
            <a:ext cx="4121089" cy="2333048"/>
          </a:xfrm>
          <a:prstGeom prst="bentConnector3">
            <a:avLst>
              <a:gd name="adj1" fmla="val -11358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455068" y="5790903"/>
            <a:ext cx="1975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</a:t>
            </a:r>
            <a:r>
              <a:rPr lang="en-US" b="1" dirty="0" smtClean="0"/>
              <a:t>ersist in database</a:t>
            </a:r>
            <a:endParaRPr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5796136" y="2183481"/>
            <a:ext cx="2391307" cy="4568126"/>
          </a:xfrm>
          <a:prstGeom prst="rect">
            <a:avLst/>
          </a:prstGeom>
          <a:solidFill>
            <a:schemeClr val="accent2">
              <a:lumMod val="60000"/>
              <a:lumOff val="40000"/>
              <a:alpha val="54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Скругленная прямоугольная выноска 17"/>
          <p:cNvSpPr/>
          <p:nvPr/>
        </p:nvSpPr>
        <p:spPr>
          <a:xfrm>
            <a:off x="5967404" y="996368"/>
            <a:ext cx="2363856" cy="1002709"/>
          </a:xfrm>
          <a:prstGeom prst="wedgeRoundRectCallout">
            <a:avLst>
              <a:gd name="adj1" fmla="val -33727"/>
              <a:gd name="adj2" fmla="val 6901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relations are replaced by mocks</a:t>
            </a:r>
            <a:endParaRPr lang="en-US" dirty="0"/>
          </a:p>
        </p:txBody>
      </p:sp>
      <p:sp>
        <p:nvSpPr>
          <p:cNvPr id="19" name="Скругленная прямоугольная выноска 18"/>
          <p:cNvSpPr/>
          <p:nvPr/>
        </p:nvSpPr>
        <p:spPr>
          <a:xfrm>
            <a:off x="476841" y="1225701"/>
            <a:ext cx="2782384" cy="1212824"/>
          </a:xfrm>
          <a:prstGeom prst="wedgeRoundRectCallout">
            <a:avLst>
              <a:gd name="adj1" fmla="val -2037"/>
              <a:gd name="adj2" fmla="val 137228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Tested class is the only one real class in the test. Only it can be created via “new”</a:t>
            </a:r>
            <a:endParaRPr lang="en-US" dirty="0"/>
          </a:p>
        </p:txBody>
      </p:sp>
      <p:sp>
        <p:nvSpPr>
          <p:cNvPr id="21" name="Выноска-облако 20"/>
          <p:cNvSpPr/>
          <p:nvPr/>
        </p:nvSpPr>
        <p:spPr>
          <a:xfrm>
            <a:off x="3626205" y="3093691"/>
            <a:ext cx="3607909" cy="1933020"/>
          </a:xfrm>
          <a:prstGeom prst="cloudCallout">
            <a:avLst>
              <a:gd name="adj1" fmla="val -59344"/>
              <a:gd name="adj2" fmla="val 4062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test  itself checks that when user is registered – all needed services will be called.</a:t>
            </a:r>
            <a:endParaRPr lang="en-US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1554782" y="4639276"/>
            <a:ext cx="1980220" cy="5894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Unit test</a:t>
            </a:r>
          </a:p>
        </p:txBody>
      </p:sp>
    </p:spTree>
    <p:extLst>
      <p:ext uri="{BB962C8B-B14F-4D97-AF65-F5344CB8AC3E}">
        <p14:creationId xmlns:p14="http://schemas.microsoft.com/office/powerpoint/2010/main" val="113863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7" grpId="0" animBg="1"/>
      <p:bldP spid="18" grpId="0" animBg="1"/>
      <p:bldP spid="19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332656"/>
            <a:ext cx="8856984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Page with a List in Symfony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4098" name="Picture 2" descr="\\psf\Home\Desktop\Screen Shot 2014-08-31 at 10.00.27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700810"/>
            <a:ext cx="5999036" cy="51571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257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8501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Application design for a page with a list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516216" y="5465010"/>
            <a:ext cx="1456344" cy="8046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586009" y="1438362"/>
            <a:ext cx="1224136" cy="4887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Symfony 2 Core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grpSp>
        <p:nvGrpSpPr>
          <p:cNvPr id="8" name="Группа 7"/>
          <p:cNvGrpSpPr/>
          <p:nvPr/>
        </p:nvGrpSpPr>
        <p:grpSpPr>
          <a:xfrm>
            <a:off x="2810145" y="1385323"/>
            <a:ext cx="5156931" cy="3605877"/>
            <a:chOff x="640778" y="1430123"/>
            <a:chExt cx="5156931" cy="3605877"/>
          </a:xfrm>
        </p:grpSpPr>
        <p:sp>
          <p:nvSpPr>
            <p:cNvPr id="9" name="Прямоугольник 8"/>
            <p:cNvSpPr/>
            <p:nvPr/>
          </p:nvSpPr>
          <p:spPr>
            <a:xfrm>
              <a:off x="4346849" y="1430123"/>
              <a:ext cx="1450860" cy="36058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grpSp>
          <p:nvGrpSpPr>
            <p:cNvPr id="10" name="Группа 9"/>
            <p:cNvGrpSpPr/>
            <p:nvPr/>
          </p:nvGrpSpPr>
          <p:grpSpPr>
            <a:xfrm>
              <a:off x="640778" y="1927616"/>
              <a:ext cx="3660720" cy="365884"/>
              <a:chOff x="640778" y="1927616"/>
              <a:chExt cx="3660720" cy="365884"/>
            </a:xfrm>
          </p:grpSpPr>
          <p:cxnSp>
            <p:nvCxnSpPr>
              <p:cNvPr id="11" name="Прямая со стрелкой 10"/>
              <p:cNvCxnSpPr/>
              <p:nvPr/>
            </p:nvCxnSpPr>
            <p:spPr>
              <a:xfrm>
                <a:off x="640778" y="2293500"/>
                <a:ext cx="366072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2997427" y="1927616"/>
                <a:ext cx="8600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Request</a:t>
                </a:r>
                <a:endParaRPr 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</p:grpSp>
      <p:cxnSp>
        <p:nvCxnSpPr>
          <p:cNvPr id="13" name="Прямая со стрелкой 12"/>
          <p:cNvCxnSpPr>
            <a:stCxn id="9" idx="2"/>
            <a:endCxn id="6" idx="0"/>
          </p:cNvCxnSpPr>
          <p:nvPr/>
        </p:nvCxnSpPr>
        <p:spPr>
          <a:xfrm>
            <a:off x="7241646" y="4991200"/>
            <a:ext cx="2742" cy="473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6" idx="1"/>
          </p:cNvCxnSpPr>
          <p:nvPr/>
        </p:nvCxnSpPr>
        <p:spPr>
          <a:xfrm flipH="1">
            <a:off x="2810145" y="5867342"/>
            <a:ext cx="3706071" cy="541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66794" y="5406423"/>
            <a:ext cx="982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Response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1900813" y="2976554"/>
            <a:ext cx="1152128" cy="182059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Doctrine</a:t>
            </a:r>
            <a:endParaRPr lang="en-US" dirty="0"/>
          </a:p>
        </p:txBody>
      </p:sp>
      <p:cxnSp>
        <p:nvCxnSpPr>
          <p:cNvPr id="21" name="Прямая со стрелкой 20"/>
          <p:cNvCxnSpPr/>
          <p:nvPr/>
        </p:nvCxnSpPr>
        <p:spPr>
          <a:xfrm flipH="1" flipV="1">
            <a:off x="3052941" y="3145831"/>
            <a:ext cx="3501962" cy="94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46988" y="2807277"/>
            <a:ext cx="29238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Controller fetch entity repository</a:t>
            </a: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189687" y="3026375"/>
            <a:ext cx="1059769" cy="1421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Соединительная линия уступом 33"/>
          <p:cNvCxnSpPr>
            <a:stCxn id="30" idx="0"/>
          </p:cNvCxnSpPr>
          <p:nvPr/>
        </p:nvCxnSpPr>
        <p:spPr>
          <a:xfrm rot="5400000" flipH="1" flipV="1">
            <a:off x="786786" y="2237329"/>
            <a:ext cx="721833" cy="85626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9552" y="1647170"/>
            <a:ext cx="944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HTTP </a:t>
            </a:r>
          </a:p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63641" y="5921492"/>
            <a:ext cx="108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HTTP </a:t>
            </a:r>
          </a:p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grpSp>
        <p:nvGrpSpPr>
          <p:cNvPr id="45" name="Группа 44"/>
          <p:cNvGrpSpPr/>
          <p:nvPr/>
        </p:nvGrpSpPr>
        <p:grpSpPr>
          <a:xfrm>
            <a:off x="323528" y="3433863"/>
            <a:ext cx="1262483" cy="2433479"/>
            <a:chOff x="323528" y="3433863"/>
            <a:chExt cx="1262483" cy="2433479"/>
          </a:xfrm>
        </p:grpSpPr>
        <p:cxnSp>
          <p:nvCxnSpPr>
            <p:cNvPr id="35" name="Соединительная линия уступом 34"/>
            <p:cNvCxnSpPr/>
            <p:nvPr/>
          </p:nvCxnSpPr>
          <p:spPr>
            <a:xfrm rot="16200000" flipV="1">
              <a:off x="437677" y="4719007"/>
              <a:ext cx="1430230" cy="866439"/>
            </a:xfrm>
            <a:prstGeom prst="bentConnector3">
              <a:avLst>
                <a:gd name="adj1" fmla="val -2517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44" name="Группа 43"/>
            <p:cNvGrpSpPr/>
            <p:nvPr/>
          </p:nvGrpSpPr>
          <p:grpSpPr>
            <a:xfrm>
              <a:off x="323528" y="3433863"/>
              <a:ext cx="792921" cy="669632"/>
              <a:chOff x="323528" y="3433863"/>
              <a:chExt cx="792921" cy="669632"/>
            </a:xfrm>
          </p:grpSpPr>
          <p:sp>
            <p:nvSpPr>
              <p:cNvPr id="31" name="Прямоугольник 30"/>
              <p:cNvSpPr/>
              <p:nvPr/>
            </p:nvSpPr>
            <p:spPr>
              <a:xfrm>
                <a:off x="323528" y="3433863"/>
                <a:ext cx="594066" cy="1076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Прямоугольник 31"/>
              <p:cNvSpPr/>
              <p:nvPr/>
            </p:nvSpPr>
            <p:spPr>
              <a:xfrm>
                <a:off x="1004398" y="3433863"/>
                <a:ext cx="111218" cy="975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Прямоугольник 37"/>
              <p:cNvSpPr/>
              <p:nvPr/>
            </p:nvSpPr>
            <p:spPr>
              <a:xfrm>
                <a:off x="323528" y="3629638"/>
                <a:ext cx="594066" cy="1076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Прямоугольник 38"/>
              <p:cNvSpPr/>
              <p:nvPr/>
            </p:nvSpPr>
            <p:spPr>
              <a:xfrm>
                <a:off x="1004398" y="3629638"/>
                <a:ext cx="111218" cy="975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Прямоугольник 39"/>
              <p:cNvSpPr/>
              <p:nvPr/>
            </p:nvSpPr>
            <p:spPr>
              <a:xfrm>
                <a:off x="323528" y="3811712"/>
                <a:ext cx="594066" cy="1076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Прямоугольник 40"/>
              <p:cNvSpPr/>
              <p:nvPr/>
            </p:nvSpPr>
            <p:spPr>
              <a:xfrm>
                <a:off x="1004398" y="3811712"/>
                <a:ext cx="111218" cy="975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Прямоугольник 41"/>
              <p:cNvSpPr/>
              <p:nvPr/>
            </p:nvSpPr>
            <p:spPr>
              <a:xfrm>
                <a:off x="324361" y="3995868"/>
                <a:ext cx="594066" cy="1076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Прямоугольник 42"/>
              <p:cNvSpPr/>
              <p:nvPr/>
            </p:nvSpPr>
            <p:spPr>
              <a:xfrm>
                <a:off x="1005231" y="3995868"/>
                <a:ext cx="111218" cy="975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9" name="Прямоугольник 48"/>
          <p:cNvSpPr/>
          <p:nvPr/>
        </p:nvSpPr>
        <p:spPr>
          <a:xfrm>
            <a:off x="3546988" y="3425266"/>
            <a:ext cx="1806162" cy="9398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repository</a:t>
            </a:r>
            <a:endParaRPr lang="en-US" dirty="0"/>
          </a:p>
        </p:txBody>
      </p:sp>
      <p:cxnSp>
        <p:nvCxnSpPr>
          <p:cNvPr id="51" name="Прямая со стрелкой 50"/>
          <p:cNvCxnSpPr>
            <a:stCxn id="18" idx="3"/>
            <a:endCxn id="49" idx="1"/>
          </p:cNvCxnSpPr>
          <p:nvPr/>
        </p:nvCxnSpPr>
        <p:spPr>
          <a:xfrm>
            <a:off x="3052941" y="3886853"/>
            <a:ext cx="494047" cy="8332"/>
          </a:xfrm>
          <a:prstGeom prst="straightConnector1">
            <a:avLst/>
          </a:prstGeom>
          <a:ln>
            <a:bevel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Соединительная линия уступом 57"/>
          <p:cNvCxnSpPr/>
          <p:nvPr/>
        </p:nvCxnSpPr>
        <p:spPr>
          <a:xfrm rot="10800000" flipV="1">
            <a:off x="5353150" y="3678433"/>
            <a:ext cx="1163066" cy="5017"/>
          </a:xfrm>
          <a:prstGeom prst="bentConnector3">
            <a:avLst>
              <a:gd name="adj1" fmla="val -2413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446223" y="3344896"/>
            <a:ext cx="1001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-&gt;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findBy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62" name="Соединительная линия уступом 61"/>
          <p:cNvCxnSpPr/>
          <p:nvPr/>
        </p:nvCxnSpPr>
        <p:spPr>
          <a:xfrm>
            <a:off x="5353149" y="4038648"/>
            <a:ext cx="1201754" cy="12700"/>
          </a:xfrm>
          <a:prstGeom prst="bentConnector3">
            <a:avLst>
              <a:gd name="adj1" fmla="val 180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677955" y="3759761"/>
            <a:ext cx="552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data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24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/>
      <p:bldP spid="18" grpId="0" animBg="1"/>
      <p:bldP spid="22" grpId="0"/>
      <p:bldP spid="37" grpId="0"/>
      <p:bldP spid="49" grpId="0" animBg="1"/>
      <p:bldP spid="59" grpId="0"/>
      <p:bldP spid="6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32429" y="116632"/>
            <a:ext cx="8435280" cy="850106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 of service layer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219763" y="5465010"/>
            <a:ext cx="1456344" cy="8046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586009" y="1438362"/>
            <a:ext cx="1224136" cy="4887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Symfony 2 Core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2810145" y="1417163"/>
            <a:ext cx="5879619" cy="3019948"/>
            <a:chOff x="-81910" y="1430124"/>
            <a:chExt cx="5879619" cy="3019948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4346849" y="1430124"/>
              <a:ext cx="1450860" cy="3019948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grpSp>
          <p:nvGrpSpPr>
            <p:cNvPr id="9" name="Группа 8"/>
            <p:cNvGrpSpPr/>
            <p:nvPr/>
          </p:nvGrpSpPr>
          <p:grpSpPr>
            <a:xfrm>
              <a:off x="-81910" y="1927616"/>
              <a:ext cx="4428759" cy="338554"/>
              <a:chOff x="-81910" y="1927616"/>
              <a:chExt cx="4428759" cy="338554"/>
            </a:xfrm>
          </p:grpSpPr>
          <p:cxnSp>
            <p:nvCxnSpPr>
              <p:cNvPr id="10" name="Прямая со стрелкой 9"/>
              <p:cNvCxnSpPr/>
              <p:nvPr/>
            </p:nvCxnSpPr>
            <p:spPr>
              <a:xfrm>
                <a:off x="-81910" y="2266170"/>
                <a:ext cx="4428759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2997427" y="1927616"/>
                <a:ext cx="8600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Request</a:t>
                </a:r>
                <a:endParaRPr 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</p:grpSp>
      <p:cxnSp>
        <p:nvCxnSpPr>
          <p:cNvPr id="12" name="Прямая со стрелкой 11"/>
          <p:cNvCxnSpPr>
            <a:stCxn id="8" idx="2"/>
            <a:endCxn id="5" idx="0"/>
          </p:cNvCxnSpPr>
          <p:nvPr/>
        </p:nvCxnSpPr>
        <p:spPr>
          <a:xfrm flipH="1">
            <a:off x="7947935" y="4437111"/>
            <a:ext cx="16399" cy="10278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5" idx="1"/>
          </p:cNvCxnSpPr>
          <p:nvPr/>
        </p:nvCxnSpPr>
        <p:spPr>
          <a:xfrm flipH="1">
            <a:off x="2810145" y="5867342"/>
            <a:ext cx="440961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66794" y="5406423"/>
            <a:ext cx="982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Response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871670" y="2517865"/>
            <a:ext cx="1152128" cy="136429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Doctrine</a:t>
            </a:r>
            <a:endParaRPr lang="en-US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3023800" y="2852936"/>
            <a:ext cx="218093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45349" y="2304543"/>
            <a:ext cx="1259422" cy="603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F</a:t>
            </a:r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etch entity repository</a:t>
            </a:r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189687" y="3026375"/>
            <a:ext cx="1059769" cy="1421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Соединительная линия уступом 18"/>
          <p:cNvCxnSpPr>
            <a:stCxn id="18" idx="0"/>
          </p:cNvCxnSpPr>
          <p:nvPr/>
        </p:nvCxnSpPr>
        <p:spPr>
          <a:xfrm rot="5400000" flipH="1" flipV="1">
            <a:off x="786786" y="2237329"/>
            <a:ext cx="721833" cy="85626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39552" y="1647170"/>
            <a:ext cx="944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HTTP </a:t>
            </a:r>
          </a:p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63641" y="5921492"/>
            <a:ext cx="108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HTTP </a:t>
            </a:r>
          </a:p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grpSp>
        <p:nvGrpSpPr>
          <p:cNvPr id="22" name="Группа 21"/>
          <p:cNvGrpSpPr/>
          <p:nvPr/>
        </p:nvGrpSpPr>
        <p:grpSpPr>
          <a:xfrm>
            <a:off x="323528" y="3433863"/>
            <a:ext cx="1262483" cy="2433479"/>
            <a:chOff x="323528" y="3433863"/>
            <a:chExt cx="1262483" cy="2433479"/>
          </a:xfrm>
        </p:grpSpPr>
        <p:cxnSp>
          <p:nvCxnSpPr>
            <p:cNvPr id="23" name="Соединительная линия уступом 22"/>
            <p:cNvCxnSpPr/>
            <p:nvPr/>
          </p:nvCxnSpPr>
          <p:spPr>
            <a:xfrm rot="16200000" flipV="1">
              <a:off x="437677" y="4719007"/>
              <a:ext cx="1430230" cy="866439"/>
            </a:xfrm>
            <a:prstGeom prst="bentConnector3">
              <a:avLst>
                <a:gd name="adj1" fmla="val -2517"/>
              </a:avLst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24" name="Группа 23"/>
            <p:cNvGrpSpPr/>
            <p:nvPr/>
          </p:nvGrpSpPr>
          <p:grpSpPr>
            <a:xfrm>
              <a:off x="323528" y="3433863"/>
              <a:ext cx="792921" cy="669632"/>
              <a:chOff x="323528" y="3433863"/>
              <a:chExt cx="792921" cy="669632"/>
            </a:xfrm>
          </p:grpSpPr>
          <p:sp>
            <p:nvSpPr>
              <p:cNvPr id="25" name="Прямоугольник 24"/>
              <p:cNvSpPr/>
              <p:nvPr/>
            </p:nvSpPr>
            <p:spPr>
              <a:xfrm>
                <a:off x="323528" y="3433863"/>
                <a:ext cx="594066" cy="1076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Прямоугольник 25"/>
              <p:cNvSpPr/>
              <p:nvPr/>
            </p:nvSpPr>
            <p:spPr>
              <a:xfrm>
                <a:off x="1004398" y="3433863"/>
                <a:ext cx="111218" cy="975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Прямоугольник 26"/>
              <p:cNvSpPr/>
              <p:nvPr/>
            </p:nvSpPr>
            <p:spPr>
              <a:xfrm>
                <a:off x="323528" y="3629638"/>
                <a:ext cx="594066" cy="1076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Прямоугольник 27"/>
              <p:cNvSpPr/>
              <p:nvPr/>
            </p:nvSpPr>
            <p:spPr>
              <a:xfrm>
                <a:off x="1004398" y="3629638"/>
                <a:ext cx="111218" cy="975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Прямоугольник 28"/>
              <p:cNvSpPr/>
              <p:nvPr/>
            </p:nvSpPr>
            <p:spPr>
              <a:xfrm>
                <a:off x="323528" y="3811712"/>
                <a:ext cx="594066" cy="1076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Прямоугольник 29"/>
              <p:cNvSpPr/>
              <p:nvPr/>
            </p:nvSpPr>
            <p:spPr>
              <a:xfrm>
                <a:off x="1004398" y="3811712"/>
                <a:ext cx="111218" cy="975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Прямоугольник 30"/>
              <p:cNvSpPr/>
              <p:nvPr/>
            </p:nvSpPr>
            <p:spPr>
              <a:xfrm>
                <a:off x="324361" y="3995868"/>
                <a:ext cx="594066" cy="10762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Прямоугольник 31"/>
              <p:cNvSpPr/>
              <p:nvPr/>
            </p:nvSpPr>
            <p:spPr>
              <a:xfrm>
                <a:off x="1005231" y="3995868"/>
                <a:ext cx="111218" cy="97593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3" name="Прямоугольник 32"/>
          <p:cNvSpPr/>
          <p:nvPr/>
        </p:nvSpPr>
        <p:spPr>
          <a:xfrm>
            <a:off x="3050420" y="4088365"/>
            <a:ext cx="1268974" cy="93983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repository</a:t>
            </a:r>
            <a:endParaRPr lang="en-US" dirty="0"/>
          </a:p>
        </p:txBody>
      </p:sp>
      <p:cxnSp>
        <p:nvCxnSpPr>
          <p:cNvPr id="35" name="Соединительная линия уступом 34"/>
          <p:cNvCxnSpPr/>
          <p:nvPr/>
        </p:nvCxnSpPr>
        <p:spPr>
          <a:xfrm rot="10800000">
            <a:off x="4327791" y="4390331"/>
            <a:ext cx="876944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265355" y="4051776"/>
            <a:ext cx="10018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-&gt;</a:t>
            </a:r>
            <a:r>
              <a:rPr lang="en-US" sz="1600" dirty="0" err="1" smtClean="0">
                <a:solidFill>
                  <a:schemeClr val="accent5">
                    <a:lumMod val="75000"/>
                  </a:schemeClr>
                </a:solidFill>
              </a:rPr>
              <a:t>findBy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()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7" name="Соединительная линия уступом 36"/>
          <p:cNvCxnSpPr/>
          <p:nvPr/>
        </p:nvCxnSpPr>
        <p:spPr>
          <a:xfrm>
            <a:off x="4327790" y="4745528"/>
            <a:ext cx="876945" cy="12700"/>
          </a:xfrm>
          <a:prstGeom prst="bentConnector3">
            <a:avLst>
              <a:gd name="adj1" fmla="val -2135"/>
            </a:avLst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652596" y="4466641"/>
            <a:ext cx="552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data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5204736" y="2506919"/>
            <a:ext cx="944636" cy="252128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 class</a:t>
            </a:r>
            <a:endParaRPr lang="en-US" dirty="0"/>
          </a:p>
        </p:txBody>
      </p:sp>
      <p:cxnSp>
        <p:nvCxnSpPr>
          <p:cNvPr id="62" name="Соединительная линия уступом 61"/>
          <p:cNvCxnSpPr>
            <a:stCxn id="15" idx="3"/>
            <a:endCxn id="33" idx="0"/>
          </p:cNvCxnSpPr>
          <p:nvPr/>
        </p:nvCxnSpPr>
        <p:spPr>
          <a:xfrm>
            <a:off x="3023798" y="3200010"/>
            <a:ext cx="661109" cy="88835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Соединительная линия уступом 69"/>
          <p:cNvCxnSpPr/>
          <p:nvPr/>
        </p:nvCxnSpPr>
        <p:spPr>
          <a:xfrm rot="10800000">
            <a:off x="6158577" y="3475298"/>
            <a:ext cx="1061187" cy="12378"/>
          </a:xfrm>
          <a:prstGeom prst="bentConnector3">
            <a:avLst>
              <a:gd name="adj1" fmla="val -1290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158576" y="3126625"/>
            <a:ext cx="1116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chemeClr val="accent4">
                    <a:lumMod val="75000"/>
                  </a:schemeClr>
                </a:solidFill>
              </a:rPr>
              <a:t>getListData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72" name="Соединительная линия уступом 71"/>
          <p:cNvCxnSpPr/>
          <p:nvPr/>
        </p:nvCxnSpPr>
        <p:spPr>
          <a:xfrm flipV="1">
            <a:off x="6221011" y="3811712"/>
            <a:ext cx="1017893" cy="8665"/>
          </a:xfrm>
          <a:prstGeom prst="bentConnector3">
            <a:avLst>
              <a:gd name="adj1" fmla="val -2402"/>
            </a:avLst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545817" y="3541490"/>
            <a:ext cx="552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data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49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435280" cy="10661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Advantages of service layer</a:t>
            </a:r>
            <a:br>
              <a:rPr lang="en-US" dirty="0" smtClean="0"/>
            </a:br>
            <a:r>
              <a:rPr lang="en-US" dirty="0" smtClean="0"/>
              <a:t>on a page with a list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700808"/>
            <a:ext cx="8507288" cy="4525963"/>
          </a:xfrm>
        </p:spPr>
        <p:txBody>
          <a:bodyPr>
            <a:normAutofit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Less logic and dependencies in controller.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Ability to reuse data for the list from another place.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800" dirty="0" smtClean="0"/>
          </a:p>
          <a:p>
            <a:pPr>
              <a:buFont typeface="Wingdings" panose="05000000000000000000" pitchFamily="2" charset="2"/>
              <a:buChar char="ü"/>
            </a:pPr>
            <a:r>
              <a:rPr lang="en-US" sz="2800" dirty="0" smtClean="0"/>
              <a:t>Ability to cover fetching logic by Unit test.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6072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When you need a custom SQL query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27584" y="1556792"/>
            <a:ext cx="69127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Create method in entity repository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Define your logic in object-oriented way</a:t>
            </a:r>
            <a:endParaRPr lang="en-US" sz="2800" dirty="0"/>
          </a:p>
        </p:txBody>
      </p:sp>
      <p:pic>
        <p:nvPicPr>
          <p:cNvPr id="1026" name="Picture 2" descr="\\psf\Home\Desktop\Screen Shot 2014-08-31 at 9.38.17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12976"/>
            <a:ext cx="6562725" cy="3200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47257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Build-in abilities of entity repositories</a:t>
            </a:r>
            <a:endParaRPr lang="en-US" dirty="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043608" y="1941240"/>
            <a:ext cx="2520280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-&gt;find($id)</a:t>
            </a:r>
          </a:p>
          <a:p>
            <a:pPr algn="ctr"/>
            <a:r>
              <a:rPr lang="en-US" sz="1400" dirty="0" smtClean="0"/>
              <a:t>Search by Id</a:t>
            </a:r>
            <a:endParaRPr lang="en-US" sz="1400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5724128" y="1941240"/>
            <a:ext cx="2520280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algn="ctr"/>
            <a:r>
              <a:rPr lang="en-US" sz="1400" dirty="0" smtClean="0"/>
              <a:t>Return all entities</a:t>
            </a:r>
            <a:endParaRPr lang="en-US" sz="1400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611560" y="3206688"/>
            <a:ext cx="3384376" cy="72008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findOneBy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($criteria)</a:t>
            </a:r>
          </a:p>
          <a:p>
            <a:pPr algn="ctr"/>
            <a:r>
              <a:rPr lang="en-US" sz="1400" dirty="0" smtClean="0"/>
              <a:t>Search for one entity by criteria</a:t>
            </a:r>
            <a:endParaRPr lang="en-US" sz="1400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292080" y="3206688"/>
            <a:ext cx="3384376" cy="7200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findBy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($criteria)</a:t>
            </a:r>
          </a:p>
          <a:p>
            <a:pPr algn="ctr"/>
            <a:r>
              <a:rPr lang="en-US" sz="1400" dirty="0" smtClean="0"/>
              <a:t>Search for entities by criteria</a:t>
            </a:r>
            <a:endParaRPr lang="en-US" sz="1400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11560" y="4381872"/>
            <a:ext cx="3384376" cy="79208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findOneName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($name)</a:t>
            </a:r>
          </a:p>
          <a:p>
            <a:pPr algn="ctr"/>
            <a:r>
              <a:rPr lang="en-US" sz="1400" dirty="0" smtClean="0"/>
              <a:t>Search for one entity by name. Magic method.</a:t>
            </a:r>
            <a:endParaRPr lang="en-US" sz="1400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5292080" y="4389512"/>
            <a:ext cx="3384376" cy="79208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($name)</a:t>
            </a:r>
          </a:p>
          <a:p>
            <a:pPr algn="ctr"/>
            <a:r>
              <a:rPr lang="en-US" sz="1400" dirty="0" smtClean="0"/>
              <a:t>Search for entities by name. Magic method.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3566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Build-in abilities of entity repositories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03153" y="1941586"/>
            <a:ext cx="3096344" cy="14401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findBy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array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criteria,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array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orderBy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null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limit = null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offset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1028" name="Picture 4" descr="\\psf\Home\Desktop\Screen Shot 2014-08-31 at 6.43.03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2375" y="2643823"/>
            <a:ext cx="4479443" cy="184745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pic>
        <p:nvPicPr>
          <p:cNvPr id="1032" name="Picture 8" descr="\\psf\Home\Desktop\Screen Shot 2014-08-31 at 6.53.34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373216"/>
            <a:ext cx="7656202" cy="10081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</p:pic>
      <p:sp>
        <p:nvSpPr>
          <p:cNvPr id="6" name="Стрелка вниз 5"/>
          <p:cNvSpPr/>
          <p:nvPr/>
        </p:nvSpPr>
        <p:spPr>
          <a:xfrm>
            <a:off x="6316072" y="4653136"/>
            <a:ext cx="432048" cy="576064"/>
          </a:xfrm>
          <a:prstGeom prst="down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2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473" y="260648"/>
            <a:ext cx="8229600" cy="114300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51720" y="1756597"/>
            <a:ext cx="6205443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Bundles in </a:t>
            </a:r>
            <a:r>
              <a:rPr lang="en-US" dirty="0" smtClean="0"/>
              <a:t>Symfony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Page with a Form in Symfony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Page with a List in </a:t>
            </a:r>
            <a:r>
              <a:rPr lang="en-US" dirty="0" smtClean="0"/>
              <a:t>Symfony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Multilingual support in </a:t>
            </a:r>
            <a:r>
              <a:rPr lang="en-US" dirty="0" smtClean="0"/>
              <a:t>Symfony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Functional tests in </a:t>
            </a:r>
            <a:r>
              <a:rPr lang="en-US" dirty="0" smtClean="0"/>
              <a:t>Symfony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Web application </a:t>
            </a:r>
            <a:r>
              <a:rPr lang="en-US" dirty="0" smtClean="0"/>
              <a:t>security and </a:t>
            </a:r>
            <a:r>
              <a:rPr lang="en-US" dirty="0"/>
              <a:t>Symfony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pic>
        <p:nvPicPr>
          <p:cNvPr id="4" name="Picture 4" descr="\\psf\Home\Desktop\Screen Shot 2014-08-31 at 9.42.34 P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428" y="1884850"/>
            <a:ext cx="624076" cy="5875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\\psf\Home\Desktop\Screen Shot 2014-08-31 at 9.46.53 PM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378" y="2564585"/>
            <a:ext cx="897087" cy="63262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\\psf\Home\Desktop\Screen Shot 2014-08-31 at 10.00.27 PM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109" y="3299499"/>
            <a:ext cx="755395" cy="6493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\\psf\Home\Desktop\Screen Shot 2014-08-31 at 10.02.43 PM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1921" y="4045653"/>
            <a:ext cx="714000" cy="71164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\\psf\Home\Desktop\Screen Shot 2014-09-01 at 12.00.40 AM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1428" y="4785596"/>
            <a:ext cx="728330" cy="61076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\\psf\Home\Desktop\Screen Shot 2014-08-31 at 10.57.46 PM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031" y="5573477"/>
            <a:ext cx="546482" cy="4994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83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752" y="404664"/>
            <a:ext cx="9036496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Multilingual support in Symfony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5122" name="Picture 2" descr="\\psf\Home\Desktop\Screen Shot 2014-08-31 at 6.41.06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2671762"/>
            <a:ext cx="3314700" cy="151447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\\psf\Home\Desktop\Screen Shot 2014-08-31 at 10.02.43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938360"/>
            <a:ext cx="4896544" cy="48803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11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multilingual support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764228" y="3492109"/>
            <a:ext cx="3600400" cy="68407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Translation of user interface</a:t>
            </a:r>
            <a:endParaRPr lang="en-US" sz="20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756656" y="4404464"/>
            <a:ext cx="3607972" cy="68407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Translation of content</a:t>
            </a:r>
            <a:endParaRPr lang="en-US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764228" y="5328313"/>
            <a:ext cx="3600400" cy="68407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Switching between locales</a:t>
            </a:r>
            <a:endParaRPr lang="en-US" sz="2000" dirty="0"/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159633" y="3150071"/>
            <a:ext cx="2304256" cy="1368152"/>
          </a:xfrm>
          <a:prstGeom prst="wedgeRoundRectCallout">
            <a:avLst>
              <a:gd name="adj1" fmla="val 61543"/>
              <a:gd name="adj2" fmla="val 584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Static text on pages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Form fields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Menus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Messages to user</a:t>
            </a:r>
            <a:endParaRPr lang="en-US" sz="1600" dirty="0"/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6660232" y="3769296"/>
            <a:ext cx="2304256" cy="929800"/>
          </a:xfrm>
          <a:prstGeom prst="wedgeRoundRectCallout">
            <a:avLst>
              <a:gd name="adj1" fmla="val -61758"/>
              <a:gd name="adj2" fmla="val 4164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Localized versions of content from DB</a:t>
            </a:r>
          </a:p>
        </p:txBody>
      </p:sp>
      <p:sp>
        <p:nvSpPr>
          <p:cNvPr id="9" name="Скругленная прямоугольная выноска 8"/>
          <p:cNvSpPr/>
          <p:nvPr/>
        </p:nvSpPr>
        <p:spPr>
          <a:xfrm>
            <a:off x="185529" y="5157192"/>
            <a:ext cx="2304256" cy="1368152"/>
          </a:xfrm>
          <a:prstGeom prst="wedgeRoundRectCallout">
            <a:avLst>
              <a:gd name="adj1" fmla="val 61543"/>
              <a:gd name="adj2" fmla="val -131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How to determine User locale?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 smtClean="0"/>
              <a:t>Switching between locales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9633" y="1484784"/>
            <a:ext cx="88768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Even if your site is only in English now, you should take care of its multilingual abilities.</a:t>
            </a:r>
          </a:p>
          <a:p>
            <a:endParaRPr lang="en-US" sz="2000" dirty="0" smtClean="0"/>
          </a:p>
          <a:p>
            <a:r>
              <a:rPr lang="en-US" sz="2000" dirty="0" smtClean="0"/>
              <a:t>Nobody knows what will be with the project in 5 years. But if the project is success, it will go to another countries.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823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2204864"/>
            <a:ext cx="7776864" cy="3629000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dirty="0" smtClean="0"/>
              <a:t>Use “keys” instead of strings. And translate these “keys” via Symfony translation component. With this rule you must not have strings in your code, even in templates. 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 smtClean="0"/>
          </a:p>
          <a:p>
            <a:pPr marL="514350" indent="-514350" algn="just">
              <a:buFont typeface="+mj-lt"/>
              <a:buAutoNum type="arabicPeriod"/>
            </a:pPr>
            <a:r>
              <a:rPr lang="en-US" sz="2800" dirty="0" smtClean="0"/>
              <a:t>Create translation files for each supported language. </a:t>
            </a:r>
            <a:r>
              <a:rPr lang="en-US" sz="2800" dirty="0"/>
              <a:t>D</a:t>
            </a:r>
            <a:r>
              <a:rPr lang="en-US" sz="2800" dirty="0" smtClean="0"/>
              <a:t>efine real text for each “key” in translation files.</a:t>
            </a:r>
            <a:endParaRPr lang="en-US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93438" y="404664"/>
            <a:ext cx="7394985" cy="8640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Translation of user interface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01090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Стрелка вправо 28"/>
          <p:cNvSpPr/>
          <p:nvPr/>
        </p:nvSpPr>
        <p:spPr>
          <a:xfrm rot="1439056">
            <a:off x="5599882" y="4887312"/>
            <a:ext cx="1465313" cy="36576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Прямоугольник 3"/>
          <p:cNvSpPr/>
          <p:nvPr/>
        </p:nvSpPr>
        <p:spPr>
          <a:xfrm>
            <a:off x="6425946" y="3541490"/>
            <a:ext cx="1650133" cy="6480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Validation rules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236296" y="1572434"/>
            <a:ext cx="1676864" cy="94258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319174" y="3057195"/>
            <a:ext cx="1101999" cy="6480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4346849" y="5509810"/>
            <a:ext cx="1456344" cy="8046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586009" y="1438362"/>
            <a:ext cx="1224136" cy="4887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Symfony 2 Core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2810145" y="1430123"/>
            <a:ext cx="2987564" cy="3605877"/>
            <a:chOff x="2810145" y="1430123"/>
            <a:chExt cx="2987564" cy="3605877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4346849" y="1430123"/>
              <a:ext cx="1450860" cy="36058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grpSp>
          <p:nvGrpSpPr>
            <p:cNvPr id="12" name="Группа 11"/>
            <p:cNvGrpSpPr/>
            <p:nvPr/>
          </p:nvGrpSpPr>
          <p:grpSpPr>
            <a:xfrm>
              <a:off x="2810145" y="1927616"/>
              <a:ext cx="1491353" cy="365884"/>
              <a:chOff x="2810145" y="1927616"/>
              <a:chExt cx="1491353" cy="365884"/>
            </a:xfrm>
          </p:grpSpPr>
          <p:cxnSp>
            <p:nvCxnSpPr>
              <p:cNvPr id="13" name="Прямая со стрелкой 12"/>
              <p:cNvCxnSpPr/>
              <p:nvPr/>
            </p:nvCxnSpPr>
            <p:spPr>
              <a:xfrm>
                <a:off x="2810145" y="2293500"/>
                <a:ext cx="149135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4" name="TextBox 13"/>
              <p:cNvSpPr txBox="1"/>
              <p:nvPr/>
            </p:nvSpPr>
            <p:spPr>
              <a:xfrm>
                <a:off x="2997427" y="1927616"/>
                <a:ext cx="8600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Request</a:t>
                </a:r>
                <a:endParaRPr 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</p:grpSp>
      <p:cxnSp>
        <p:nvCxnSpPr>
          <p:cNvPr id="15" name="Прямая со стрелкой 14"/>
          <p:cNvCxnSpPr>
            <a:stCxn id="11" idx="2"/>
            <a:endCxn id="8" idx="0"/>
          </p:cNvCxnSpPr>
          <p:nvPr/>
        </p:nvCxnSpPr>
        <p:spPr>
          <a:xfrm>
            <a:off x="5072279" y="5036000"/>
            <a:ext cx="2742" cy="473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8" idx="1"/>
          </p:cNvCxnSpPr>
          <p:nvPr/>
        </p:nvCxnSpPr>
        <p:spPr>
          <a:xfrm flipH="1">
            <a:off x="2822391" y="5912142"/>
            <a:ext cx="15244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97427" y="5451223"/>
            <a:ext cx="982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Response</a:t>
            </a:r>
          </a:p>
        </p:txBody>
      </p:sp>
      <p:cxnSp>
        <p:nvCxnSpPr>
          <p:cNvPr id="18" name="Прямая со стрелкой 17"/>
          <p:cNvCxnSpPr/>
          <p:nvPr/>
        </p:nvCxnSpPr>
        <p:spPr>
          <a:xfrm flipH="1">
            <a:off x="5797709" y="1827264"/>
            <a:ext cx="14036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32044" y="1403157"/>
            <a:ext cx="1360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Form instance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1871128" y="3433863"/>
            <a:ext cx="1152128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Doctrine</a:t>
            </a:r>
            <a:endParaRPr lang="en-US" dirty="0"/>
          </a:p>
        </p:txBody>
      </p:sp>
      <p:cxnSp>
        <p:nvCxnSpPr>
          <p:cNvPr id="21" name="Прямая со стрелкой 20"/>
          <p:cNvCxnSpPr/>
          <p:nvPr/>
        </p:nvCxnSpPr>
        <p:spPr>
          <a:xfrm flipH="1">
            <a:off x="5797709" y="3381231"/>
            <a:ext cx="505478" cy="1"/>
          </a:xfrm>
          <a:prstGeom prst="straightConnector1">
            <a:avLst/>
          </a:prstGeom>
          <a:ln>
            <a:round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32044" y="2472420"/>
            <a:ext cx="1579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If Form is valid</a:t>
            </a: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It contains Entity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3" name="Прямая со стрелкой 22"/>
          <p:cNvCxnSpPr/>
          <p:nvPr/>
        </p:nvCxnSpPr>
        <p:spPr>
          <a:xfrm flipH="1">
            <a:off x="3023258" y="3721895"/>
            <a:ext cx="13607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947639" y="3118801"/>
            <a:ext cx="1474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Controller asks </a:t>
            </a:r>
          </a:p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to save Entity</a:t>
            </a:r>
            <a:endParaRPr lang="ru-RU" sz="16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5" name="Соединительная линия уступом 24"/>
          <p:cNvCxnSpPr>
            <a:stCxn id="6" idx="2"/>
            <a:endCxn id="7" idx="3"/>
          </p:cNvCxnSpPr>
          <p:nvPr/>
        </p:nvCxnSpPr>
        <p:spPr>
          <a:xfrm rot="5400000">
            <a:off x="7314844" y="2621347"/>
            <a:ext cx="866214" cy="65355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6977727" y="5178061"/>
            <a:ext cx="1806741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Translation files</a:t>
            </a:r>
            <a:endParaRPr lang="en-US" dirty="0"/>
          </a:p>
        </p:txBody>
      </p:sp>
      <p:sp>
        <p:nvSpPr>
          <p:cNvPr id="27" name="Стрелка вправо 26"/>
          <p:cNvSpPr/>
          <p:nvPr/>
        </p:nvSpPr>
        <p:spPr>
          <a:xfrm>
            <a:off x="5797709" y="5635261"/>
            <a:ext cx="1170957" cy="36576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Стрелка вправо 27"/>
          <p:cNvSpPr/>
          <p:nvPr/>
        </p:nvSpPr>
        <p:spPr>
          <a:xfrm rot="5400000">
            <a:off x="7178632" y="3663660"/>
            <a:ext cx="2663047" cy="36576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1903712" y="4309724"/>
            <a:ext cx="1152128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</a:t>
            </a:r>
            <a:endParaRPr lang="en-US" dirty="0"/>
          </a:p>
        </p:txBody>
      </p:sp>
      <p:cxnSp>
        <p:nvCxnSpPr>
          <p:cNvPr id="31" name="Прямая со стрелкой 30"/>
          <p:cNvCxnSpPr/>
          <p:nvPr/>
        </p:nvCxnSpPr>
        <p:spPr>
          <a:xfrm flipH="1">
            <a:off x="3060383" y="4634537"/>
            <a:ext cx="13235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139911" y="4066311"/>
            <a:ext cx="1143744" cy="605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Set success message</a:t>
            </a:r>
          </a:p>
        </p:txBody>
      </p:sp>
      <p:sp>
        <p:nvSpPr>
          <p:cNvPr id="33" name="Стрелка вправо 32"/>
          <p:cNvSpPr/>
          <p:nvPr/>
        </p:nvSpPr>
        <p:spPr>
          <a:xfrm rot="5400000">
            <a:off x="7034053" y="4500931"/>
            <a:ext cx="988496" cy="365760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Прямая со стрелкой 33"/>
          <p:cNvCxnSpPr/>
          <p:nvPr/>
        </p:nvCxnSpPr>
        <p:spPr>
          <a:xfrm>
            <a:off x="5797709" y="2266170"/>
            <a:ext cx="14385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797709" y="1927616"/>
            <a:ext cx="1390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Is Form Valid ?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36" name="Группа 35"/>
          <p:cNvGrpSpPr/>
          <p:nvPr/>
        </p:nvGrpSpPr>
        <p:grpSpPr>
          <a:xfrm>
            <a:off x="199863" y="3015333"/>
            <a:ext cx="1059769" cy="1421779"/>
            <a:chOff x="199863" y="3015333"/>
            <a:chExt cx="1059769" cy="1421779"/>
          </a:xfrm>
        </p:grpSpPr>
        <p:sp>
          <p:nvSpPr>
            <p:cNvPr id="37" name="Скругленный прямоугольник 36"/>
            <p:cNvSpPr/>
            <p:nvPr/>
          </p:nvSpPr>
          <p:spPr>
            <a:xfrm>
              <a:off x="199863" y="3015333"/>
              <a:ext cx="1059769" cy="14217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323528" y="3433863"/>
              <a:ext cx="792088" cy="1951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323528" y="3721895"/>
              <a:ext cx="792088" cy="1951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Прямоугольник 39"/>
            <p:cNvSpPr/>
            <p:nvPr/>
          </p:nvSpPr>
          <p:spPr>
            <a:xfrm>
              <a:off x="719572" y="4114538"/>
              <a:ext cx="396044" cy="9759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Соединительная линия уступом 40"/>
          <p:cNvCxnSpPr>
            <a:stCxn id="37" idx="0"/>
          </p:cNvCxnSpPr>
          <p:nvPr/>
        </p:nvCxnSpPr>
        <p:spPr>
          <a:xfrm rot="5400000" flipH="1" flipV="1">
            <a:off x="796962" y="2226287"/>
            <a:ext cx="721833" cy="85626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41"/>
          <p:cNvCxnSpPr/>
          <p:nvPr/>
        </p:nvCxnSpPr>
        <p:spPr>
          <a:xfrm rot="16200000" flipV="1">
            <a:off x="437677" y="4719007"/>
            <a:ext cx="1430230" cy="866439"/>
          </a:xfrm>
          <a:prstGeom prst="bentConnector3">
            <a:avLst>
              <a:gd name="adj1" fmla="val -2517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39552" y="1647170"/>
            <a:ext cx="944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HTTP </a:t>
            </a:r>
          </a:p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63641" y="5921492"/>
            <a:ext cx="108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HTTP </a:t>
            </a:r>
          </a:p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1004398" y="260648"/>
            <a:ext cx="7394985" cy="8640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Translation of user interface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7894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993437" y="260648"/>
            <a:ext cx="7394985" cy="86409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Translation of user interface</a:t>
            </a:r>
            <a:endParaRPr lang="en-US" sz="3600" dirty="0"/>
          </a:p>
        </p:txBody>
      </p:sp>
      <p:pic>
        <p:nvPicPr>
          <p:cNvPr id="1029" name="Picture 5" descr="\\psf\Home\Desktop\Screen Shot 2014-08-23 at 2.08.53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84984"/>
            <a:ext cx="4448175" cy="160972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\\psf\Home\Desktop\Screen Shot 2014-08-23 at 2.14.27 P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286296"/>
            <a:ext cx="7534275" cy="164782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\\psf\Home\Desktop\Screen Shot 2014-08-23 at 2.10.24 PM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98" y="5157192"/>
            <a:ext cx="6896100" cy="131445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\\psf\Home\Desktop\Screen Shot 2014-08-23 at 2.12.27 PM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292422"/>
            <a:ext cx="4133850" cy="202882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pic>
      <p:sp>
        <p:nvSpPr>
          <p:cNvPr id="18" name="Прямоугольная выноска 17"/>
          <p:cNvSpPr/>
          <p:nvPr/>
        </p:nvSpPr>
        <p:spPr>
          <a:xfrm>
            <a:off x="3353864" y="3320057"/>
            <a:ext cx="914400" cy="468632"/>
          </a:xfrm>
          <a:prstGeom prst="wedgeRectCallout">
            <a:avLst>
              <a:gd name="adj1" fmla="val -87500"/>
              <a:gd name="adj2" fmla="val 13343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19" name="Прямоугольная выноска 18"/>
          <p:cNvSpPr/>
          <p:nvPr/>
        </p:nvSpPr>
        <p:spPr>
          <a:xfrm>
            <a:off x="3147609" y="5220454"/>
            <a:ext cx="1543320" cy="450340"/>
          </a:xfrm>
          <a:prstGeom prst="wedgeRectCallout">
            <a:avLst>
              <a:gd name="adj1" fmla="val 21809"/>
              <a:gd name="adj2" fmla="val 107128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</a:t>
            </a:r>
            <a:endParaRPr lang="en-US" dirty="0"/>
          </a:p>
        </p:txBody>
      </p:sp>
      <p:sp>
        <p:nvSpPr>
          <p:cNvPr id="9" name="Прямоугольная выноска 8"/>
          <p:cNvSpPr/>
          <p:nvPr/>
        </p:nvSpPr>
        <p:spPr>
          <a:xfrm>
            <a:off x="3776529" y="1340768"/>
            <a:ext cx="914400" cy="477486"/>
          </a:xfrm>
          <a:prstGeom prst="wedgeRectCallout">
            <a:avLst>
              <a:gd name="adj1" fmla="val -25595"/>
              <a:gd name="adj2" fmla="val 103668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20" name="Прямоугольная выноска 19"/>
          <p:cNvSpPr/>
          <p:nvPr/>
        </p:nvSpPr>
        <p:spPr>
          <a:xfrm>
            <a:off x="6084168" y="6246472"/>
            <a:ext cx="2971513" cy="450340"/>
          </a:xfrm>
          <a:prstGeom prst="wedgeRectCallout">
            <a:avLst>
              <a:gd name="adj1" fmla="val 5153"/>
              <a:gd name="adj2" fmla="val -25545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Translation file in </a:t>
            </a:r>
            <a:r>
              <a:rPr lang="en-US" dirty="0" err="1" smtClean="0"/>
              <a:t>yml</a:t>
            </a:r>
            <a:r>
              <a:rPr lang="en-US" dirty="0" smtClean="0"/>
              <a:t> format</a:t>
            </a:r>
            <a:endParaRPr lang="en-US" dirty="0"/>
          </a:p>
        </p:txBody>
      </p:sp>
      <p:pic>
        <p:nvPicPr>
          <p:cNvPr id="1034" name="Picture 10" descr="\\psf\Home\Desktop\Screen Shot 2014-08-23 at 2.22.41 PM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1356" y="1610545"/>
            <a:ext cx="4124325" cy="1466850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Прямоугольная выноска 23"/>
          <p:cNvSpPr/>
          <p:nvPr/>
        </p:nvSpPr>
        <p:spPr>
          <a:xfrm>
            <a:off x="6804248" y="2483781"/>
            <a:ext cx="1778892" cy="450340"/>
          </a:xfrm>
          <a:prstGeom prst="wedgeRectCallout">
            <a:avLst>
              <a:gd name="adj1" fmla="val -35877"/>
              <a:gd name="adj2" fmla="val -13217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Twig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16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27584" y="332656"/>
            <a:ext cx="7560840" cy="86409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Translation of content</a:t>
            </a:r>
            <a:endParaRPr lang="en-US" sz="3600" dirty="0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1331640" y="2492896"/>
            <a:ext cx="2952328" cy="2016224"/>
          </a:xfrm>
          <a:prstGeom prst="wedgeRoundRectCallout">
            <a:avLst>
              <a:gd name="adj1" fmla="val 55226"/>
              <a:gd name="adj2" fmla="val -97312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Create custom DB structure to support localized entities.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It’s a complex task.</a:t>
            </a:r>
          </a:p>
        </p:txBody>
      </p:sp>
      <p:sp>
        <p:nvSpPr>
          <p:cNvPr id="7" name="Скругленная прямоугольная выноска 6"/>
          <p:cNvSpPr/>
          <p:nvPr/>
        </p:nvSpPr>
        <p:spPr>
          <a:xfrm>
            <a:off x="5076056" y="3032956"/>
            <a:ext cx="3024336" cy="2952328"/>
          </a:xfrm>
          <a:prstGeom prst="wedgeRoundRectCallout">
            <a:avLst>
              <a:gd name="adj1" fmla="val -58206"/>
              <a:gd name="adj2" fmla="val -8566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Doctrine ODM supports localized documents out of the box.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 smtClean="0"/>
              <a:t>Its easy to use, but hard to combine requests to ORM &amp; ODM systems</a:t>
            </a:r>
          </a:p>
        </p:txBody>
      </p:sp>
    </p:spTree>
    <p:extLst>
      <p:ext uri="{BB962C8B-B14F-4D97-AF65-F5344CB8AC3E}">
        <p14:creationId xmlns:p14="http://schemas.microsoft.com/office/powerpoint/2010/main" val="105669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99592" y="260648"/>
            <a:ext cx="7056784" cy="8640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Switching between locales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331640" y="2492896"/>
            <a:ext cx="59046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S</a:t>
            </a:r>
            <a:r>
              <a:rPr lang="en-US" sz="2400" dirty="0" smtClean="0"/>
              <a:t>et default locale in configuration.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Set default locale for each route.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Determine locale from request URI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Determine locale from domain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48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92211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Functional tests in Symfony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7170" name="Picture 2" descr="\\psf\Home\Desktop\Screen Shot 2014-09-01 at 12.00.40 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060847"/>
            <a:ext cx="4896544" cy="410615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112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Tips about Functional tests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060848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Functional tests make requests to controllers, and check HTTP response from them.</a:t>
            </a:r>
          </a:p>
          <a:p>
            <a:endParaRPr lang="en-US" dirty="0" smtClean="0"/>
          </a:p>
          <a:p>
            <a:r>
              <a:rPr lang="en-US" dirty="0" smtClean="0"/>
              <a:t>Functional tests are good in checking that all modules, used in a request, are integrated in a right way.</a:t>
            </a:r>
          </a:p>
          <a:p>
            <a:endParaRPr lang="en-US" dirty="0" smtClean="0"/>
          </a:p>
          <a:p>
            <a:r>
              <a:rPr lang="en-US" dirty="0" smtClean="0"/>
              <a:t>Functional tests work much slower then Unit tests. Their amount should be under control.</a:t>
            </a:r>
          </a:p>
        </p:txBody>
      </p:sp>
    </p:spTree>
    <p:extLst>
      <p:ext uri="{BB962C8B-B14F-4D97-AF65-F5344CB8AC3E}">
        <p14:creationId xmlns:p14="http://schemas.microsoft.com/office/powerpoint/2010/main" val="652663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Functional and Unit tests in Symfony</a:t>
            </a:r>
            <a:endParaRPr lang="en-US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1187624" y="1369148"/>
            <a:ext cx="3384376" cy="64807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suite for Unit tests</a:t>
            </a:r>
            <a:endParaRPr lang="en-US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1187624" y="2790850"/>
            <a:ext cx="3384376" cy="64807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suite for Functional tests</a:t>
            </a:r>
            <a:endParaRPr lang="en-US" dirty="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226422" y="3524520"/>
            <a:ext cx="1872208" cy="4737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Clear database</a:t>
            </a:r>
            <a:endParaRPr lang="en-US" dirty="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4139952" y="4316692"/>
            <a:ext cx="1872208" cy="64807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 database schema</a:t>
            </a:r>
            <a:endParaRPr lang="en-US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152393" y="5180788"/>
            <a:ext cx="1872208" cy="46359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fixtures</a:t>
            </a:r>
            <a:endParaRPr lang="en-US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292822" y="4634947"/>
            <a:ext cx="1872208" cy="433367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migrations</a:t>
            </a:r>
            <a:endParaRPr lang="en-US" dirty="0"/>
          </a:p>
        </p:txBody>
      </p:sp>
      <p:cxnSp>
        <p:nvCxnSpPr>
          <p:cNvPr id="11" name="Соединительная линия уступом 10"/>
          <p:cNvCxnSpPr>
            <a:stCxn id="4" idx="3"/>
            <a:endCxn id="16" idx="0"/>
          </p:cNvCxnSpPr>
          <p:nvPr/>
        </p:nvCxnSpPr>
        <p:spPr>
          <a:xfrm>
            <a:off x="4572000" y="1693184"/>
            <a:ext cx="1584176" cy="37975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Скругленный прямоугольник 15"/>
          <p:cNvSpPr/>
          <p:nvPr/>
        </p:nvSpPr>
        <p:spPr>
          <a:xfrm>
            <a:off x="5220072" y="2072935"/>
            <a:ext cx="1872208" cy="44475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test</a:t>
            </a:r>
            <a:endParaRPr lang="en-US" dirty="0"/>
          </a:p>
        </p:txBody>
      </p:sp>
      <p:cxnSp>
        <p:nvCxnSpPr>
          <p:cNvPr id="18" name="Соединительная линия уступом 17"/>
          <p:cNvCxnSpPr>
            <a:stCxn id="16" idx="2"/>
            <a:endCxn id="16" idx="0"/>
          </p:cNvCxnSpPr>
          <p:nvPr/>
        </p:nvCxnSpPr>
        <p:spPr>
          <a:xfrm rot="5400000" flipH="1">
            <a:off x="5933797" y="2295314"/>
            <a:ext cx="444758" cy="12700"/>
          </a:xfrm>
          <a:prstGeom prst="bentConnector5">
            <a:avLst>
              <a:gd name="adj1" fmla="val -51399"/>
              <a:gd name="adj2" fmla="val -9857669"/>
              <a:gd name="adj3" fmla="val 151399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Скругленный прямоугольник 26"/>
          <p:cNvSpPr/>
          <p:nvPr/>
        </p:nvSpPr>
        <p:spPr>
          <a:xfrm>
            <a:off x="5226423" y="6009034"/>
            <a:ext cx="1872208" cy="44756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 test</a:t>
            </a:r>
            <a:endParaRPr lang="en-US" dirty="0"/>
          </a:p>
        </p:txBody>
      </p:sp>
      <p:cxnSp>
        <p:nvCxnSpPr>
          <p:cNvPr id="28" name="Соединительная линия уступом 27"/>
          <p:cNvCxnSpPr>
            <a:stCxn id="9" idx="2"/>
            <a:endCxn id="27" idx="0"/>
          </p:cNvCxnSpPr>
          <p:nvPr/>
        </p:nvCxnSpPr>
        <p:spPr>
          <a:xfrm rot="5400000">
            <a:off x="6225367" y="5005475"/>
            <a:ext cx="940720" cy="1066399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ная линия уступом 36"/>
          <p:cNvCxnSpPr>
            <a:stCxn id="6" idx="2"/>
            <a:endCxn id="7" idx="0"/>
          </p:cNvCxnSpPr>
          <p:nvPr/>
        </p:nvCxnSpPr>
        <p:spPr>
          <a:xfrm rot="5400000">
            <a:off x="5460105" y="3614270"/>
            <a:ext cx="318373" cy="10864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39"/>
          <p:cNvCxnSpPr>
            <a:stCxn id="7" idx="2"/>
            <a:endCxn id="8" idx="0"/>
          </p:cNvCxnSpPr>
          <p:nvPr/>
        </p:nvCxnSpPr>
        <p:spPr>
          <a:xfrm rot="16200000" flipH="1">
            <a:off x="4974264" y="5066555"/>
            <a:ext cx="216024" cy="1244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43"/>
          <p:cNvCxnSpPr>
            <a:stCxn id="8" idx="2"/>
            <a:endCxn id="27" idx="0"/>
          </p:cNvCxnSpPr>
          <p:nvPr/>
        </p:nvCxnSpPr>
        <p:spPr>
          <a:xfrm rot="16200000" flipH="1">
            <a:off x="5443184" y="5289691"/>
            <a:ext cx="364656" cy="107403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ная линия уступом 47"/>
          <p:cNvCxnSpPr>
            <a:stCxn id="6" idx="2"/>
            <a:endCxn id="9" idx="0"/>
          </p:cNvCxnSpPr>
          <p:nvPr/>
        </p:nvCxnSpPr>
        <p:spPr>
          <a:xfrm rot="16200000" flipH="1">
            <a:off x="6377412" y="3783433"/>
            <a:ext cx="636628" cy="1066400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endCxn id="6" idx="0"/>
          </p:cNvCxnSpPr>
          <p:nvPr/>
        </p:nvCxnSpPr>
        <p:spPr>
          <a:xfrm rot="16200000" flipV="1">
            <a:off x="5885323" y="3801723"/>
            <a:ext cx="2708296" cy="2153890"/>
          </a:xfrm>
          <a:prstGeom prst="bentConnector3">
            <a:avLst>
              <a:gd name="adj1" fmla="val 108441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ная линия уступом 61"/>
          <p:cNvCxnSpPr>
            <a:endCxn id="27" idx="2"/>
          </p:cNvCxnSpPr>
          <p:nvPr/>
        </p:nvCxnSpPr>
        <p:spPr>
          <a:xfrm rot="10800000" flipV="1">
            <a:off x="6162528" y="6232820"/>
            <a:ext cx="2153889" cy="223778"/>
          </a:xfrm>
          <a:prstGeom prst="bentConnector4">
            <a:avLst>
              <a:gd name="adj1" fmla="val -33"/>
              <a:gd name="adj2" fmla="val 172968"/>
            </a:avLst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stCxn id="5" idx="3"/>
            <a:endCxn id="6" idx="0"/>
          </p:cNvCxnSpPr>
          <p:nvPr/>
        </p:nvCxnSpPr>
        <p:spPr>
          <a:xfrm>
            <a:off x="4572000" y="3114886"/>
            <a:ext cx="1590526" cy="40963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70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\\psf\Home\Desktop\Screen Shot 2014-08-31 at 9.42.34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052735"/>
            <a:ext cx="6037702" cy="56841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0673" y="188640"/>
            <a:ext cx="8229600" cy="778098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Bundles in Symfony</a:t>
            </a:r>
            <a:endParaRPr lang="en-US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38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set up environment for Functional tests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Option 1. </a:t>
            </a:r>
            <a:r>
              <a:rPr lang="en-US" b="1" dirty="0" smtClean="0"/>
              <a:t>Bootstrap file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2800" dirty="0" smtClean="0"/>
              <a:t>You could create bootstrap file, which will refresh database before whole test suite. Path to bootstrap file could be defined in phpunit.xml file.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Option 2. </a:t>
            </a:r>
            <a:r>
              <a:rPr lang="en-US" b="1" dirty="0" smtClean="0"/>
              <a:t>Set up method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sz="2800" dirty="0" smtClean="0"/>
              <a:t>If all tests are extended from one parent – you could define </a:t>
            </a:r>
            <a:r>
              <a:rPr lang="en-US" sz="2800" i="1" dirty="0" err="1" smtClean="0"/>
              <a:t>setUp</a:t>
            </a:r>
            <a:r>
              <a:rPr lang="en-US" sz="2800" dirty="0" smtClean="0"/>
              <a:t> method in it, which will refresh database after each test.</a:t>
            </a:r>
          </a:p>
        </p:txBody>
      </p:sp>
    </p:spTree>
    <p:extLst>
      <p:ext uri="{BB962C8B-B14F-4D97-AF65-F5344CB8AC3E}">
        <p14:creationId xmlns:p14="http://schemas.microsoft.com/office/powerpoint/2010/main" val="267190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1196" y="5486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 Black" panose="020B0A04020102020204" pitchFamily="34" charset="0"/>
              </a:rPr>
              <a:t>Web application security</a:t>
            </a:r>
            <a:br>
              <a:rPr lang="en-US" dirty="0">
                <a:latin typeface="Arial Black" panose="020B0A04020102020204" pitchFamily="34" charset="0"/>
              </a:rPr>
            </a:br>
            <a:r>
              <a:rPr lang="en-US" dirty="0" smtClean="0">
                <a:latin typeface="Arial Black" panose="020B0A04020102020204" pitchFamily="34" charset="0"/>
              </a:rPr>
              <a:t> and Symfony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6146" name="Picture 2" descr="\\psf\Home\Desktop\Screen Shot 2014-08-31 at 10.57.46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348880"/>
            <a:ext cx="4248472" cy="38831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88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856984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Symfony </a:t>
            </a:r>
            <a:br>
              <a:rPr lang="en-US" dirty="0" smtClean="0"/>
            </a:br>
            <a:r>
              <a:rPr lang="en-US" dirty="0" smtClean="0"/>
              <a:t>resolves some vulnerabilities</a:t>
            </a:r>
            <a:endParaRPr lang="en-US" dirty="0"/>
          </a:p>
        </p:txBody>
      </p:sp>
      <p:sp>
        <p:nvSpPr>
          <p:cNvPr id="4" name="Овал 3"/>
          <p:cNvSpPr/>
          <p:nvPr/>
        </p:nvSpPr>
        <p:spPr>
          <a:xfrm>
            <a:off x="3779912" y="3068960"/>
            <a:ext cx="1080120" cy="10801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Скругленная прямоугольная выноска 4"/>
          <p:cNvSpPr/>
          <p:nvPr/>
        </p:nvSpPr>
        <p:spPr>
          <a:xfrm>
            <a:off x="4860032" y="1709225"/>
            <a:ext cx="2592288" cy="972108"/>
          </a:xfrm>
          <a:prstGeom prst="wedgeRoundRectCallout">
            <a:avLst>
              <a:gd name="adj1" fmla="val -54007"/>
              <a:gd name="adj2" fmla="val 110651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Cross Site Scripting</a:t>
            </a:r>
            <a:endParaRPr lang="en-US" dirty="0"/>
          </a:p>
        </p:txBody>
      </p:sp>
      <p:sp>
        <p:nvSpPr>
          <p:cNvPr id="6" name="Скругленная прямоугольная выноска 5"/>
          <p:cNvSpPr/>
          <p:nvPr/>
        </p:nvSpPr>
        <p:spPr>
          <a:xfrm>
            <a:off x="5724128" y="3501008"/>
            <a:ext cx="2592288" cy="972108"/>
          </a:xfrm>
          <a:prstGeom prst="wedgeRoundRectCallout">
            <a:avLst>
              <a:gd name="adj1" fmla="val -82142"/>
              <a:gd name="adj2" fmla="val -31564"/>
              <a:gd name="adj3" fmla="val 1666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8" name="Скругленная прямоугольная выноска 7"/>
          <p:cNvSpPr/>
          <p:nvPr/>
        </p:nvSpPr>
        <p:spPr>
          <a:xfrm>
            <a:off x="3995936" y="4825093"/>
            <a:ext cx="2592288" cy="972108"/>
          </a:xfrm>
          <a:prstGeom prst="wedgeRoundRectCallout">
            <a:avLst>
              <a:gd name="adj1" fmla="val -31751"/>
              <a:gd name="adj2" fmla="val -120028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Cross Site Request Forgery</a:t>
            </a:r>
          </a:p>
        </p:txBody>
      </p:sp>
      <p:sp>
        <p:nvSpPr>
          <p:cNvPr id="10" name="Скругленная прямоугольная выноска 9"/>
          <p:cNvSpPr/>
          <p:nvPr/>
        </p:nvSpPr>
        <p:spPr>
          <a:xfrm>
            <a:off x="827584" y="4329100"/>
            <a:ext cx="2592288" cy="972108"/>
          </a:xfrm>
          <a:prstGeom prst="wedgeRoundRectCallout">
            <a:avLst>
              <a:gd name="adj1" fmla="val 64832"/>
              <a:gd name="adj2" fmla="val -9987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Disclosure</a:t>
            </a:r>
          </a:p>
        </p:txBody>
      </p:sp>
      <p:sp>
        <p:nvSpPr>
          <p:cNvPr id="11" name="Скругленная прямоугольная выноска 10"/>
          <p:cNvSpPr/>
          <p:nvPr/>
        </p:nvSpPr>
        <p:spPr>
          <a:xfrm>
            <a:off x="793371" y="2096852"/>
            <a:ext cx="2592288" cy="972108"/>
          </a:xfrm>
          <a:prstGeom prst="wedgeRoundRectCallout">
            <a:avLst>
              <a:gd name="adj1" fmla="val 71551"/>
              <a:gd name="adj2" fmla="val 62499"/>
              <a:gd name="adj3" fmla="val 16667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Authorization </a:t>
            </a:r>
            <a:r>
              <a:rPr lang="en-US" dirty="0"/>
              <a:t>policy</a:t>
            </a:r>
          </a:p>
        </p:txBody>
      </p:sp>
    </p:spTree>
    <p:extLst>
      <p:ext uri="{BB962C8B-B14F-4D97-AF65-F5344CB8AC3E}">
        <p14:creationId xmlns:p14="http://schemas.microsoft.com/office/powerpoint/2010/main" val="306183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 Site Scripting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76872"/>
            <a:ext cx="7848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Policy: </a:t>
            </a:r>
            <a:r>
              <a:rPr lang="en-US" sz="2400" b="1" dirty="0" smtClean="0"/>
              <a:t>save as it is, escape on output</a:t>
            </a:r>
          </a:p>
          <a:p>
            <a:endParaRPr lang="en-US" sz="2400" dirty="0"/>
          </a:p>
          <a:p>
            <a:r>
              <a:rPr lang="en-US" sz="2400" dirty="0" smtClean="0"/>
              <a:t>When using Twig templates, all values printed in template are automatically escaped.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94145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SQL Injection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2276872"/>
            <a:ext cx="76328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Policy: </a:t>
            </a:r>
            <a:r>
              <a:rPr lang="en-US" sz="2400" b="1" dirty="0"/>
              <a:t>p</a:t>
            </a:r>
            <a:r>
              <a:rPr lang="en-US" sz="2400" b="1" dirty="0" smtClean="0"/>
              <a:t>ass to database raw data, but use </a:t>
            </a:r>
            <a:r>
              <a:rPr lang="en-US" sz="2400" b="1" dirty="0"/>
              <a:t>P</a:t>
            </a:r>
            <a:r>
              <a:rPr lang="en-US" sz="2400" b="1" dirty="0" smtClean="0"/>
              <a:t>repared Statements</a:t>
            </a:r>
          </a:p>
          <a:p>
            <a:endParaRPr lang="en-US" sz="2400" dirty="0"/>
          </a:p>
          <a:p>
            <a:r>
              <a:rPr lang="en-US" sz="2400" dirty="0"/>
              <a:t>W</a:t>
            </a:r>
            <a:r>
              <a:rPr lang="en-US" sz="2400" dirty="0" smtClean="0"/>
              <a:t>rite SQL queries via Doctrine Query Builder, </a:t>
            </a:r>
            <a:r>
              <a:rPr lang="en-US" sz="2400" dirty="0"/>
              <a:t>p</a:t>
            </a:r>
            <a:r>
              <a:rPr lang="en-US" sz="2400" dirty="0" smtClean="0"/>
              <a:t>ass all parameters via </a:t>
            </a:r>
            <a:r>
              <a:rPr lang="en-US" sz="2400" i="1" dirty="0" err="1" smtClean="0">
                <a:latin typeface="+mj-lt"/>
                <a:cs typeface="Courier New" panose="02070309020205020404" pitchFamily="49" charset="0"/>
              </a:rPr>
              <a:t>setParameter</a:t>
            </a:r>
            <a:r>
              <a:rPr lang="en-US" sz="2400" i="1" dirty="0" smtClean="0">
                <a:latin typeface="+mj-lt"/>
                <a:cs typeface="Courier New" panose="02070309020205020404" pitchFamily="49" charset="0"/>
              </a:rPr>
              <a:t>()</a:t>
            </a:r>
            <a:r>
              <a:rPr lang="en-US" sz="2400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sz="2400" dirty="0" smtClean="0"/>
              <a:t>methods, and you’ll be safe.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134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Cross Site Request </a:t>
            </a:r>
            <a:r>
              <a:rPr lang="en-US" dirty="0" smtClean="0"/>
              <a:t>Forgery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276872"/>
            <a:ext cx="79208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Policy: </a:t>
            </a:r>
            <a:r>
              <a:rPr lang="en-US" sz="2400" b="1" dirty="0" smtClean="0"/>
              <a:t>all not-safe requests include protection by CSRF token</a:t>
            </a:r>
          </a:p>
          <a:p>
            <a:endParaRPr lang="en-US" sz="2400" dirty="0" smtClean="0"/>
          </a:p>
          <a:p>
            <a:r>
              <a:rPr lang="en-US" sz="2400" dirty="0" smtClean="0"/>
              <a:t>By default, all forms in Symfony have _token field, responsible for CSRF protection. Token is validated automatically, while form validation.</a:t>
            </a:r>
          </a:p>
          <a:p>
            <a:endParaRPr lang="en-US" sz="2400" dirty="0" smtClean="0"/>
          </a:p>
          <a:p>
            <a:r>
              <a:rPr lang="en-US" sz="2400" dirty="0" smtClean="0"/>
              <a:t>If some unsafe action is performed without a form – you should include one or do CSRF check manually.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7076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02234"/>
          </a:xfrm>
        </p:spPr>
        <p:txBody>
          <a:bodyPr>
            <a:normAutofit fontScale="90000"/>
          </a:bodyPr>
          <a:lstStyle/>
          <a:p>
            <a:r>
              <a:rPr lang="en-US" dirty="0"/>
              <a:t>Information </a:t>
            </a:r>
            <a:r>
              <a:rPr lang="en-US" dirty="0" smtClean="0"/>
              <a:t>Disclosure</a:t>
            </a:r>
            <a:br>
              <a:rPr lang="en-US" dirty="0" smtClean="0"/>
            </a:br>
            <a:r>
              <a:rPr lang="en-US" dirty="0" smtClean="0"/>
              <a:t>&amp;</a:t>
            </a:r>
            <a:br>
              <a:rPr lang="en-US" dirty="0" smtClean="0"/>
            </a:br>
            <a:r>
              <a:rPr lang="en-US" dirty="0"/>
              <a:t>Authorization </a:t>
            </a:r>
            <a:r>
              <a:rPr lang="en-US" dirty="0" smtClean="0"/>
              <a:t>policy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4887" y="2514735"/>
            <a:ext cx="79208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Policy: </a:t>
            </a:r>
            <a:r>
              <a:rPr lang="en-US" sz="2400" b="1" dirty="0" smtClean="0"/>
              <a:t>white-list access to resources</a:t>
            </a:r>
          </a:p>
          <a:p>
            <a:endParaRPr lang="en-US" sz="2400" dirty="0" smtClean="0"/>
          </a:p>
          <a:p>
            <a:r>
              <a:rPr lang="en-US" sz="2400" dirty="0" smtClean="0"/>
              <a:t>Security component in Symfony allows to configure: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Firewalls</a:t>
            </a:r>
            <a:r>
              <a:rPr lang="en-US" sz="2400" dirty="0" smtClean="0"/>
              <a:t> to set up Authentication policy.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User </a:t>
            </a:r>
            <a:r>
              <a:rPr lang="en-US" sz="2400" b="1" dirty="0" smtClean="0"/>
              <a:t>providers</a:t>
            </a:r>
            <a:r>
              <a:rPr lang="en-US" sz="2400" dirty="0" smtClean="0"/>
              <a:t> to get </a:t>
            </a:r>
            <a:r>
              <a:rPr lang="en-US" sz="2400" dirty="0"/>
              <a:t>list of </a:t>
            </a:r>
            <a:r>
              <a:rPr lang="en-US" sz="2400" dirty="0" smtClean="0"/>
              <a:t>users for Authentication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Access rules</a:t>
            </a:r>
            <a:r>
              <a:rPr lang="en-US" sz="2400" dirty="0" smtClean="0"/>
              <a:t> to match a resource and a role.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Role hierarchy</a:t>
            </a:r>
            <a:r>
              <a:rPr lang="en-US" sz="2400" dirty="0" smtClean="0"/>
              <a:t> to define dependencies between roles.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/>
              <a:t>Encoders</a:t>
            </a:r>
            <a:r>
              <a:rPr lang="en-US" sz="2400" dirty="0" smtClean="0"/>
              <a:t> to define algorithm to encode passwords.</a:t>
            </a:r>
          </a:p>
          <a:p>
            <a:endParaRPr lang="en-US" sz="2400" dirty="0" smtClean="0"/>
          </a:p>
          <a:p>
            <a:r>
              <a:rPr lang="en-US" sz="2400" dirty="0" smtClean="0"/>
              <a:t>In addition, there is ACL system that allows to store access rules in unified database structure.</a:t>
            </a:r>
          </a:p>
        </p:txBody>
      </p:sp>
    </p:spTree>
    <p:extLst>
      <p:ext uri="{BB962C8B-B14F-4D97-AF65-F5344CB8AC3E}">
        <p14:creationId xmlns:p14="http://schemas.microsoft.com/office/powerpoint/2010/main" val="2505958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492896"/>
            <a:ext cx="8229600" cy="1143000"/>
          </a:xfrm>
        </p:spPr>
        <p:txBody>
          <a:bodyPr/>
          <a:lstStyle/>
          <a:p>
            <a:r>
              <a:rPr lang="en-US" dirty="0" smtClean="0"/>
              <a:t>to be continued </a:t>
            </a:r>
            <a:r>
              <a:rPr lang="en-US" smtClean="0"/>
              <a:t>next Tuesday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0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Прямоугольник 53"/>
          <p:cNvSpPr/>
          <p:nvPr/>
        </p:nvSpPr>
        <p:spPr>
          <a:xfrm>
            <a:off x="692797" y="1389877"/>
            <a:ext cx="7632848" cy="496855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Прямоугольник 22"/>
          <p:cNvSpPr/>
          <p:nvPr/>
        </p:nvSpPr>
        <p:spPr>
          <a:xfrm>
            <a:off x="918050" y="1614420"/>
            <a:ext cx="2223019" cy="452798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6237413" y="1614420"/>
            <a:ext cx="1842120" cy="280491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Прямоугольник 2"/>
          <p:cNvSpPr/>
          <p:nvPr/>
        </p:nvSpPr>
        <p:spPr>
          <a:xfrm>
            <a:off x="3747221" y="1609296"/>
            <a:ext cx="1842120" cy="280491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Symfony Bundle structure</a:t>
            </a:r>
            <a:endParaRPr lang="en-US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232857" y="2883091"/>
            <a:ext cx="1656184" cy="5507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Controllers</a:t>
            </a:r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998831" y="4295406"/>
            <a:ext cx="2016224" cy="4572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Templates</a:t>
            </a:r>
            <a:endParaRPr lang="en-US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3869533" y="2135223"/>
            <a:ext cx="1584176" cy="55079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6381429" y="2135223"/>
            <a:ext cx="1584176" cy="55079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6381429" y="2984163"/>
            <a:ext cx="1584176" cy="76044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 Repositories</a:t>
            </a:r>
            <a:endParaRPr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998831" y="4854456"/>
            <a:ext cx="945105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Pictures</a:t>
            </a:r>
            <a:endParaRPr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1517603" y="5561960"/>
            <a:ext cx="1134126" cy="457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JavaScript</a:t>
            </a:r>
            <a:endParaRPr lang="en-US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2280911" y="4918269"/>
            <a:ext cx="720080" cy="457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CSS</a:t>
            </a:r>
            <a:endParaRPr lang="en-US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3869533" y="2932324"/>
            <a:ext cx="1584176" cy="55079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 Types</a:t>
            </a:r>
            <a:endParaRPr lang="en-US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3869533" y="3744608"/>
            <a:ext cx="1584176" cy="5507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Listeners</a:t>
            </a:r>
            <a:endParaRPr lang="en-US" dirty="0"/>
          </a:p>
        </p:txBody>
      </p:sp>
      <p:sp>
        <p:nvSpPr>
          <p:cNvPr id="49" name="Прямоугольник 48"/>
          <p:cNvSpPr/>
          <p:nvPr/>
        </p:nvSpPr>
        <p:spPr>
          <a:xfrm>
            <a:off x="1232857" y="2135223"/>
            <a:ext cx="1656184" cy="5507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1090995" y="1614420"/>
            <a:ext cx="1885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Presentation layer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977876" y="1614420"/>
            <a:ext cx="1367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dirty="0" smtClean="0"/>
              <a:t>ervice layer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6389905" y="1609295"/>
            <a:ext cx="1567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Database layer</a:t>
            </a:r>
            <a:endParaRPr lang="en-US" dirty="0"/>
          </a:p>
        </p:txBody>
      </p:sp>
      <p:cxnSp>
        <p:nvCxnSpPr>
          <p:cNvPr id="56" name="Прямая со стрелкой 55"/>
          <p:cNvCxnSpPr/>
          <p:nvPr/>
        </p:nvCxnSpPr>
        <p:spPr>
          <a:xfrm>
            <a:off x="3213077" y="2883091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>
            <a:off x="2084666" y="3714901"/>
            <a:ext cx="0" cy="35237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>
            <a:off x="5733357" y="2895171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Прямоугольник 3"/>
          <p:cNvSpPr/>
          <p:nvPr/>
        </p:nvSpPr>
        <p:spPr>
          <a:xfrm>
            <a:off x="3801717" y="4918268"/>
            <a:ext cx="1719808" cy="52695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Unit tests</a:t>
            </a:r>
            <a:endParaRPr lang="en-US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3811707" y="5573779"/>
            <a:ext cx="1713148" cy="52695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Functional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969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568952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Purpose of multiple bundles</a:t>
            </a:r>
            <a:br>
              <a:rPr lang="en-US" dirty="0" smtClean="0"/>
            </a:br>
            <a:r>
              <a:rPr lang="en-US" dirty="0" smtClean="0"/>
              <a:t>in Symfony project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</a:t>
            </a:r>
            <a:r>
              <a:rPr lang="en-US" dirty="0" smtClean="0"/>
              <a:t>ne application hosts few sites – each site could be represented via bundle</a:t>
            </a:r>
          </a:p>
          <a:p>
            <a:r>
              <a:rPr lang="en-US" dirty="0"/>
              <a:t>P</a:t>
            </a:r>
            <a:r>
              <a:rPr lang="en-US" dirty="0" smtClean="0"/>
              <a:t>roject needs integration with some external service, this integration could be represented as a bridge bundle.</a:t>
            </a:r>
          </a:p>
          <a:p>
            <a:r>
              <a:rPr lang="en-US" dirty="0" smtClean="0"/>
              <a:t>New presentation layer is added to project (i.e. some API), this could be implemented as separate bundle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33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Прямоугольник 84"/>
          <p:cNvSpPr/>
          <p:nvPr/>
        </p:nvSpPr>
        <p:spPr>
          <a:xfrm>
            <a:off x="179512" y="1556792"/>
            <a:ext cx="5544616" cy="432048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Прямоугольник 79"/>
          <p:cNvSpPr/>
          <p:nvPr/>
        </p:nvSpPr>
        <p:spPr>
          <a:xfrm>
            <a:off x="318692" y="2204863"/>
            <a:ext cx="3145400" cy="3523709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3500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77809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of multiple bundle architecture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35696" y="1187460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 custom bundles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62492" y="1647384"/>
            <a:ext cx="198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Bundles in Vendors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180565" y="5579948"/>
            <a:ext cx="1662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External service</a:t>
            </a:r>
            <a:endParaRPr lang="en-US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865271" y="2110790"/>
            <a:ext cx="1453405" cy="86409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Symfony</a:t>
            </a:r>
          </a:p>
          <a:p>
            <a:pPr algn="ctr"/>
            <a:r>
              <a:rPr lang="en-US" dirty="0" smtClean="0"/>
              <a:t>Framework</a:t>
            </a:r>
          </a:p>
          <a:p>
            <a:pPr algn="ctr"/>
            <a:r>
              <a:rPr lang="en-US" dirty="0" smtClean="0"/>
              <a:t>Bundle</a:t>
            </a:r>
            <a:endParaRPr lang="en-US" dirty="0"/>
          </a:p>
        </p:txBody>
      </p:sp>
      <p:sp>
        <p:nvSpPr>
          <p:cNvPr id="41" name="Скругленный прямоугольник 40"/>
          <p:cNvSpPr/>
          <p:nvPr/>
        </p:nvSpPr>
        <p:spPr>
          <a:xfrm>
            <a:off x="6865271" y="3118902"/>
            <a:ext cx="1453405" cy="72008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Symfony Components</a:t>
            </a:r>
            <a:endParaRPr lang="en-US" dirty="0"/>
          </a:p>
        </p:txBody>
      </p:sp>
      <p:sp>
        <p:nvSpPr>
          <p:cNvPr id="43" name="Скругленный прямоугольник 42"/>
          <p:cNvSpPr/>
          <p:nvPr/>
        </p:nvSpPr>
        <p:spPr>
          <a:xfrm>
            <a:off x="6856143" y="3975391"/>
            <a:ext cx="1462533" cy="50405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Doctrine</a:t>
            </a:r>
            <a:endParaRPr lang="en-US" dirty="0"/>
          </a:p>
        </p:txBody>
      </p:sp>
      <p:sp>
        <p:nvSpPr>
          <p:cNvPr id="44" name="Скругленный прямоугольник 43"/>
          <p:cNvSpPr/>
          <p:nvPr/>
        </p:nvSpPr>
        <p:spPr>
          <a:xfrm>
            <a:off x="6856142" y="4667074"/>
            <a:ext cx="1462533" cy="50405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Twig</a:t>
            </a:r>
            <a:endParaRPr lang="en-US" dirty="0"/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7236296" y="6021288"/>
            <a:ext cx="1569753" cy="504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Facebook API</a:t>
            </a:r>
            <a:endParaRPr lang="en-US" dirty="0"/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4344043" y="2556775"/>
            <a:ext cx="1224136" cy="64807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Core Bundle</a:t>
            </a:r>
            <a:endParaRPr lang="en-US" dirty="0"/>
          </a:p>
        </p:txBody>
      </p:sp>
      <p:sp>
        <p:nvSpPr>
          <p:cNvPr id="49" name="Скругленный прямоугольник 48"/>
          <p:cNvSpPr/>
          <p:nvPr/>
        </p:nvSpPr>
        <p:spPr>
          <a:xfrm>
            <a:off x="1979712" y="2362818"/>
            <a:ext cx="1224136" cy="61206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SiteA</a:t>
            </a:r>
            <a:r>
              <a:rPr lang="en-US" dirty="0" smtClean="0"/>
              <a:t> Bundle</a:t>
            </a:r>
            <a:endParaRPr lang="en-US" dirty="0"/>
          </a:p>
        </p:txBody>
      </p:sp>
      <p:sp>
        <p:nvSpPr>
          <p:cNvPr id="50" name="Скругленный прямоугольник 49"/>
          <p:cNvSpPr/>
          <p:nvPr/>
        </p:nvSpPr>
        <p:spPr>
          <a:xfrm>
            <a:off x="1979712" y="3604533"/>
            <a:ext cx="1224136" cy="66649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SiteB</a:t>
            </a:r>
            <a:r>
              <a:rPr lang="en-US" dirty="0" smtClean="0"/>
              <a:t> Bundle</a:t>
            </a:r>
            <a:endParaRPr lang="en-US" dirty="0"/>
          </a:p>
        </p:txBody>
      </p:sp>
      <p:sp>
        <p:nvSpPr>
          <p:cNvPr id="51" name="Скругленный прямоугольник 50"/>
          <p:cNvSpPr/>
          <p:nvPr/>
        </p:nvSpPr>
        <p:spPr>
          <a:xfrm>
            <a:off x="611560" y="4847094"/>
            <a:ext cx="1224136" cy="64807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Facebook Bundle</a:t>
            </a:r>
            <a:endParaRPr lang="en-US" dirty="0"/>
          </a:p>
        </p:txBody>
      </p:sp>
      <p:cxnSp>
        <p:nvCxnSpPr>
          <p:cNvPr id="12" name="Соединительная линия уступом 11"/>
          <p:cNvCxnSpPr/>
          <p:nvPr/>
        </p:nvCxnSpPr>
        <p:spPr>
          <a:xfrm>
            <a:off x="1835696" y="5171130"/>
            <a:ext cx="5400600" cy="1114886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оединительная линия уступом 53"/>
          <p:cNvCxnSpPr>
            <a:stCxn id="51" idx="0"/>
            <a:endCxn id="50" idx="1"/>
          </p:cNvCxnSpPr>
          <p:nvPr/>
        </p:nvCxnSpPr>
        <p:spPr>
          <a:xfrm rot="5400000" flipH="1" flipV="1">
            <a:off x="1147014" y="4014396"/>
            <a:ext cx="909312" cy="756084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ная линия уступом 61"/>
          <p:cNvCxnSpPr/>
          <p:nvPr/>
        </p:nvCxnSpPr>
        <p:spPr>
          <a:xfrm>
            <a:off x="5753337" y="3717032"/>
            <a:ext cx="708147" cy="1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ная линия уступом 64"/>
          <p:cNvCxnSpPr>
            <a:endCxn id="47" idx="1"/>
          </p:cNvCxnSpPr>
          <p:nvPr/>
        </p:nvCxnSpPr>
        <p:spPr>
          <a:xfrm flipV="1">
            <a:off x="3464092" y="2880811"/>
            <a:ext cx="879951" cy="1"/>
          </a:xfrm>
          <a:prstGeom prst="bentConnector3">
            <a:avLst/>
          </a:prstGeom>
          <a:ln w="19050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753521" y="1799528"/>
            <a:ext cx="2556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Group of custom bundles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90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692696"/>
            <a:ext cx="8856984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Page with a Form in Symfony</a:t>
            </a:r>
            <a:endParaRPr lang="en-US" dirty="0">
              <a:latin typeface="Arial Black" panose="020B0A04020102020204" pitchFamily="34" charset="0"/>
            </a:endParaRPr>
          </a:p>
        </p:txBody>
      </p:sp>
      <p:pic>
        <p:nvPicPr>
          <p:cNvPr id="3077" name="Picture 5" descr="\\psf\Home\Desktop\Screen Shot 2014-08-31 at 9.46.53 P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132856"/>
            <a:ext cx="4943475" cy="34861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61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Прямоугольник 64"/>
          <p:cNvSpPr/>
          <p:nvPr/>
        </p:nvSpPr>
        <p:spPr>
          <a:xfrm>
            <a:off x="6425946" y="3541490"/>
            <a:ext cx="1650133" cy="64807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Validation rules</a:t>
            </a:r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7288" cy="634082"/>
          </a:xfrm>
        </p:spPr>
        <p:txBody>
          <a:bodyPr>
            <a:noAutofit/>
          </a:bodyPr>
          <a:lstStyle/>
          <a:p>
            <a:r>
              <a:rPr lang="en-US" sz="3600" dirty="0" smtClean="0"/>
              <a:t>Application design for a page with a form</a:t>
            </a:r>
            <a:endParaRPr lang="en-US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236296" y="1572434"/>
            <a:ext cx="1676864" cy="94258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Form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319174" y="3057195"/>
            <a:ext cx="1101999" cy="64807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Entity</a:t>
            </a:r>
            <a:endParaRPr lang="en-US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346849" y="5509810"/>
            <a:ext cx="1456344" cy="80466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Template</a:t>
            </a:r>
            <a:endParaRPr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1586009" y="1438362"/>
            <a:ext cx="1224136" cy="4887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Symfony 2 Core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grpSp>
        <p:nvGrpSpPr>
          <p:cNvPr id="76" name="Группа 75"/>
          <p:cNvGrpSpPr/>
          <p:nvPr/>
        </p:nvGrpSpPr>
        <p:grpSpPr>
          <a:xfrm>
            <a:off x="2810145" y="1430123"/>
            <a:ext cx="2987564" cy="3605877"/>
            <a:chOff x="2810145" y="1430123"/>
            <a:chExt cx="2987564" cy="3605877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4346849" y="1430123"/>
              <a:ext cx="1450860" cy="360587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Controller</a:t>
              </a:r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grpSp>
          <p:nvGrpSpPr>
            <p:cNvPr id="75" name="Группа 74"/>
            <p:cNvGrpSpPr/>
            <p:nvPr/>
          </p:nvGrpSpPr>
          <p:grpSpPr>
            <a:xfrm>
              <a:off x="2810145" y="1927616"/>
              <a:ext cx="1491353" cy="365884"/>
              <a:chOff x="2810145" y="1927616"/>
              <a:chExt cx="1491353" cy="365884"/>
            </a:xfrm>
          </p:grpSpPr>
          <p:cxnSp>
            <p:nvCxnSpPr>
              <p:cNvPr id="14" name="Прямая со стрелкой 13"/>
              <p:cNvCxnSpPr/>
              <p:nvPr/>
            </p:nvCxnSpPr>
            <p:spPr>
              <a:xfrm>
                <a:off x="2810145" y="2293500"/>
                <a:ext cx="1491353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2997427" y="1927616"/>
                <a:ext cx="8600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Request</a:t>
                </a:r>
                <a:endParaRPr lang="en-US" sz="1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p:grpSp>
      </p:grpSp>
      <p:cxnSp>
        <p:nvCxnSpPr>
          <p:cNvPr id="18" name="Прямая со стрелкой 17"/>
          <p:cNvCxnSpPr>
            <a:stCxn id="4" idx="2"/>
            <a:endCxn id="11" idx="0"/>
          </p:cNvCxnSpPr>
          <p:nvPr/>
        </p:nvCxnSpPr>
        <p:spPr>
          <a:xfrm>
            <a:off x="5072279" y="5036000"/>
            <a:ext cx="2742" cy="473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1" idx="1"/>
          </p:cNvCxnSpPr>
          <p:nvPr/>
        </p:nvCxnSpPr>
        <p:spPr>
          <a:xfrm flipH="1">
            <a:off x="2822391" y="5912142"/>
            <a:ext cx="152445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997427" y="5451223"/>
            <a:ext cx="982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Response</a:t>
            </a:r>
          </a:p>
        </p:txBody>
      </p:sp>
      <p:cxnSp>
        <p:nvCxnSpPr>
          <p:cNvPr id="26" name="Прямая со стрелкой 25"/>
          <p:cNvCxnSpPr/>
          <p:nvPr/>
        </p:nvCxnSpPr>
        <p:spPr>
          <a:xfrm flipH="1">
            <a:off x="5797709" y="1827264"/>
            <a:ext cx="14036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32044" y="1403157"/>
            <a:ext cx="1360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Form instance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871128" y="3433863"/>
            <a:ext cx="1152128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Doctrine</a:t>
            </a:r>
            <a:endParaRPr lang="en-US" dirty="0"/>
          </a:p>
        </p:txBody>
      </p:sp>
      <p:cxnSp>
        <p:nvCxnSpPr>
          <p:cNvPr id="30" name="Прямая со стрелкой 29"/>
          <p:cNvCxnSpPr/>
          <p:nvPr/>
        </p:nvCxnSpPr>
        <p:spPr>
          <a:xfrm flipH="1">
            <a:off x="5797709" y="3381231"/>
            <a:ext cx="505478" cy="1"/>
          </a:xfrm>
          <a:prstGeom prst="straightConnector1">
            <a:avLst/>
          </a:prstGeom>
          <a:ln>
            <a:round/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732044" y="2472420"/>
            <a:ext cx="15792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If Form is valid</a:t>
            </a:r>
          </a:p>
          <a:p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</a:rPr>
              <a:t>It contains Entity</a:t>
            </a:r>
            <a:endParaRPr lang="en-US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34" name="Прямая со стрелкой 33"/>
          <p:cNvCxnSpPr/>
          <p:nvPr/>
        </p:nvCxnSpPr>
        <p:spPr>
          <a:xfrm flipH="1">
            <a:off x="3023258" y="3721895"/>
            <a:ext cx="13607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947639" y="3118801"/>
            <a:ext cx="1474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Controller asks </a:t>
            </a:r>
          </a:p>
          <a:p>
            <a:pPr algn="ctr"/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to save Entity</a:t>
            </a:r>
            <a:endParaRPr lang="ru-RU" sz="1600" dirty="0" smtClean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57" name="Соединительная линия уступом 56"/>
          <p:cNvCxnSpPr>
            <a:stCxn id="5" idx="2"/>
            <a:endCxn id="6" idx="3"/>
          </p:cNvCxnSpPr>
          <p:nvPr/>
        </p:nvCxnSpPr>
        <p:spPr>
          <a:xfrm rot="5400000">
            <a:off x="7314844" y="2621347"/>
            <a:ext cx="866214" cy="65355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2" name="Прямоугольник 61"/>
          <p:cNvSpPr/>
          <p:nvPr/>
        </p:nvSpPr>
        <p:spPr>
          <a:xfrm>
            <a:off x="1903712" y="4309724"/>
            <a:ext cx="1152128" cy="57606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Session</a:t>
            </a:r>
            <a:endParaRPr lang="en-US" dirty="0"/>
          </a:p>
        </p:txBody>
      </p:sp>
      <p:cxnSp>
        <p:nvCxnSpPr>
          <p:cNvPr id="63" name="Прямая со стрелкой 62"/>
          <p:cNvCxnSpPr/>
          <p:nvPr/>
        </p:nvCxnSpPr>
        <p:spPr>
          <a:xfrm flipH="1">
            <a:off x="3060383" y="4634537"/>
            <a:ext cx="132359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139911" y="4066311"/>
            <a:ext cx="1143744" cy="605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</a:rPr>
              <a:t>Set success message</a:t>
            </a:r>
          </a:p>
        </p:txBody>
      </p:sp>
      <p:cxnSp>
        <p:nvCxnSpPr>
          <p:cNvPr id="38" name="Прямая со стрелкой 37"/>
          <p:cNvCxnSpPr/>
          <p:nvPr/>
        </p:nvCxnSpPr>
        <p:spPr>
          <a:xfrm>
            <a:off x="5797709" y="2266170"/>
            <a:ext cx="143858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797709" y="1927616"/>
            <a:ext cx="1390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4">
                    <a:lumMod val="75000"/>
                  </a:schemeClr>
                </a:solidFill>
              </a:rPr>
              <a:t>Is Form Valid ?</a:t>
            </a:r>
            <a:endParaRPr 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52" name="Группа 51"/>
          <p:cNvGrpSpPr/>
          <p:nvPr/>
        </p:nvGrpSpPr>
        <p:grpSpPr>
          <a:xfrm>
            <a:off x="199863" y="3015333"/>
            <a:ext cx="1059769" cy="1421779"/>
            <a:chOff x="199863" y="3015333"/>
            <a:chExt cx="1059769" cy="1421779"/>
          </a:xfrm>
        </p:grpSpPr>
        <p:sp>
          <p:nvSpPr>
            <p:cNvPr id="28" name="Скругленный прямоугольник 27"/>
            <p:cNvSpPr/>
            <p:nvPr/>
          </p:nvSpPr>
          <p:spPr>
            <a:xfrm>
              <a:off x="199863" y="3015333"/>
              <a:ext cx="1059769" cy="142177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Прямоугольник 47"/>
            <p:cNvSpPr/>
            <p:nvPr/>
          </p:nvSpPr>
          <p:spPr>
            <a:xfrm>
              <a:off x="323528" y="3433863"/>
              <a:ext cx="792088" cy="1951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Прямоугольник 65"/>
            <p:cNvSpPr/>
            <p:nvPr/>
          </p:nvSpPr>
          <p:spPr>
            <a:xfrm>
              <a:off x="323528" y="3721895"/>
              <a:ext cx="792088" cy="1951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Прямоугольник 67"/>
            <p:cNvSpPr/>
            <p:nvPr/>
          </p:nvSpPr>
          <p:spPr>
            <a:xfrm>
              <a:off x="719572" y="4114538"/>
              <a:ext cx="396044" cy="9759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Соединительная линия уступом 53"/>
          <p:cNvCxnSpPr>
            <a:stCxn id="28" idx="0"/>
          </p:cNvCxnSpPr>
          <p:nvPr/>
        </p:nvCxnSpPr>
        <p:spPr>
          <a:xfrm rot="5400000" flipH="1" flipV="1">
            <a:off x="796962" y="2226287"/>
            <a:ext cx="721833" cy="85626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Соединительная линия уступом 68"/>
          <p:cNvCxnSpPr/>
          <p:nvPr/>
        </p:nvCxnSpPr>
        <p:spPr>
          <a:xfrm rot="16200000" flipV="1">
            <a:off x="437677" y="4719007"/>
            <a:ext cx="1430230" cy="866439"/>
          </a:xfrm>
          <a:prstGeom prst="bentConnector3">
            <a:avLst>
              <a:gd name="adj1" fmla="val -2517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39552" y="1647170"/>
            <a:ext cx="9442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HTTP </a:t>
            </a:r>
          </a:p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63641" y="5921492"/>
            <a:ext cx="108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HTTP </a:t>
            </a:r>
          </a:p>
          <a:p>
            <a:pPr algn="ctr"/>
            <a:r>
              <a:rPr lang="en-US" dirty="0" smtClean="0"/>
              <a:t>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57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5" grpId="0" animBg="1"/>
      <p:bldP spid="6" grpId="0" animBg="1"/>
      <p:bldP spid="11" grpId="0" animBg="1"/>
      <p:bldP spid="25" grpId="0"/>
      <p:bldP spid="29" grpId="0"/>
      <p:bldP spid="10" grpId="0" animBg="1"/>
      <p:bldP spid="33" grpId="0"/>
      <p:bldP spid="37" grpId="0"/>
      <p:bldP spid="62" grpId="0" animBg="1"/>
      <p:bldP spid="64" grpId="0"/>
      <p:bldP spid="43" grpId="0"/>
      <p:bldP spid="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3516" y="116632"/>
            <a:ext cx="8229600" cy="634082"/>
          </a:xfrm>
        </p:spPr>
        <p:txBody>
          <a:bodyPr>
            <a:noAutofit/>
          </a:bodyPr>
          <a:lstStyle/>
          <a:p>
            <a:r>
              <a:rPr lang="en-US" sz="3600" dirty="0"/>
              <a:t>Application design for a page with a form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503" y="1042701"/>
            <a:ext cx="36491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Controller action is responsible for 3 types of requests:</a:t>
            </a:r>
          </a:p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Form is rendered first time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Handle success form submission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There was error in form validation. Render a form with errors.</a:t>
            </a:r>
            <a:endParaRPr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4231462" y="1554040"/>
            <a:ext cx="1800200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Get form instance</a:t>
            </a:r>
            <a:endParaRPr lang="en-US" sz="16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4231462" y="2355391"/>
            <a:ext cx="1810139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Handle Request by the form</a:t>
            </a:r>
            <a:endParaRPr lang="en-US" sz="16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4241401" y="6182565"/>
            <a:ext cx="1800200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Render a template</a:t>
            </a:r>
            <a:endParaRPr lang="en-US" sz="1600" dirty="0"/>
          </a:p>
        </p:txBody>
      </p:sp>
      <p:sp>
        <p:nvSpPr>
          <p:cNvPr id="28" name="Блок-схема: решение 27"/>
          <p:cNvSpPr/>
          <p:nvPr/>
        </p:nvSpPr>
        <p:spPr>
          <a:xfrm>
            <a:off x="3794186" y="3230237"/>
            <a:ext cx="2674751" cy="744295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Check if Form is Valid</a:t>
            </a:r>
            <a:endParaRPr lang="en-US" sz="1600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6483001" y="4406580"/>
            <a:ext cx="1938989" cy="864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Save entity to DB.</a:t>
            </a:r>
          </a:p>
          <a:p>
            <a:pPr algn="ctr"/>
            <a:r>
              <a:rPr lang="en-US" sz="1600" dirty="0" smtClean="0"/>
              <a:t>Add success message to session.</a:t>
            </a:r>
            <a:endParaRPr lang="en-US" sz="16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623884" y="5199135"/>
            <a:ext cx="1938989" cy="62636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Add error message to session.</a:t>
            </a:r>
            <a:endParaRPr lang="en-US" sz="1600" dirty="0"/>
          </a:p>
        </p:txBody>
      </p:sp>
      <p:sp>
        <p:nvSpPr>
          <p:cNvPr id="20" name="Блок-схема: решение 19"/>
          <p:cNvSpPr/>
          <p:nvPr/>
        </p:nvSpPr>
        <p:spPr>
          <a:xfrm>
            <a:off x="1234636" y="3806117"/>
            <a:ext cx="2700496" cy="695865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Form is submitted</a:t>
            </a:r>
            <a:endParaRPr lang="en-US" sz="1600" dirty="0"/>
          </a:p>
        </p:txBody>
      </p:sp>
      <p:cxnSp>
        <p:nvCxnSpPr>
          <p:cNvPr id="9" name="Соединительная линия уступом 8"/>
          <p:cNvCxnSpPr>
            <a:endCxn id="16" idx="0"/>
          </p:cNvCxnSpPr>
          <p:nvPr/>
        </p:nvCxnSpPr>
        <p:spPr>
          <a:xfrm rot="5400000">
            <a:off x="4892026" y="1309534"/>
            <a:ext cx="484043" cy="496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24"/>
          <p:cNvCxnSpPr>
            <a:stCxn id="16" idx="2"/>
            <a:endCxn id="26" idx="0"/>
          </p:cNvCxnSpPr>
          <p:nvPr/>
        </p:nvCxnSpPr>
        <p:spPr>
          <a:xfrm rot="16200000" flipH="1">
            <a:off x="5021404" y="2240262"/>
            <a:ext cx="225287" cy="49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28"/>
          <p:cNvCxnSpPr>
            <a:stCxn id="26" idx="2"/>
            <a:endCxn id="28" idx="0"/>
          </p:cNvCxnSpPr>
          <p:nvPr/>
        </p:nvCxnSpPr>
        <p:spPr>
          <a:xfrm rot="5400000">
            <a:off x="4984656" y="3078361"/>
            <a:ext cx="298782" cy="497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30"/>
          <p:cNvCxnSpPr>
            <a:stCxn id="28" idx="3"/>
            <a:endCxn id="18" idx="0"/>
          </p:cNvCxnSpPr>
          <p:nvPr/>
        </p:nvCxnSpPr>
        <p:spPr>
          <a:xfrm>
            <a:off x="6468937" y="3602385"/>
            <a:ext cx="983559" cy="80419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34"/>
          <p:cNvCxnSpPr>
            <a:stCxn id="28" idx="1"/>
            <a:endCxn id="20" idx="0"/>
          </p:cNvCxnSpPr>
          <p:nvPr/>
        </p:nvCxnSpPr>
        <p:spPr>
          <a:xfrm rot="10800000" flipV="1">
            <a:off x="2584884" y="3602385"/>
            <a:ext cx="1209302" cy="203732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ная линия уступом 36"/>
          <p:cNvCxnSpPr>
            <a:stCxn id="20" idx="2"/>
            <a:endCxn id="19" idx="0"/>
          </p:cNvCxnSpPr>
          <p:nvPr/>
        </p:nvCxnSpPr>
        <p:spPr>
          <a:xfrm rot="16200000" flipH="1">
            <a:off x="2240555" y="4846310"/>
            <a:ext cx="697153" cy="849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44"/>
          <p:cNvCxnSpPr>
            <a:stCxn id="20" idx="3"/>
            <a:endCxn id="27" idx="0"/>
          </p:cNvCxnSpPr>
          <p:nvPr/>
        </p:nvCxnSpPr>
        <p:spPr>
          <a:xfrm>
            <a:off x="3935132" y="4154050"/>
            <a:ext cx="1206369" cy="202851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Соединительная линия уступом 47"/>
          <p:cNvCxnSpPr>
            <a:stCxn id="18" idx="2"/>
            <a:endCxn id="82" idx="0"/>
          </p:cNvCxnSpPr>
          <p:nvPr/>
        </p:nvCxnSpPr>
        <p:spPr>
          <a:xfrm rot="5400000">
            <a:off x="7309803" y="5413369"/>
            <a:ext cx="285386" cy="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51"/>
          <p:cNvCxnSpPr>
            <a:stCxn id="19" idx="2"/>
            <a:endCxn id="27" idx="0"/>
          </p:cNvCxnSpPr>
          <p:nvPr/>
        </p:nvCxnSpPr>
        <p:spPr>
          <a:xfrm rot="16200000" flipH="1">
            <a:off x="3688909" y="4729973"/>
            <a:ext cx="357062" cy="254812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Овал 59"/>
          <p:cNvSpPr/>
          <p:nvPr/>
        </p:nvSpPr>
        <p:spPr>
          <a:xfrm>
            <a:off x="4902961" y="4741935"/>
            <a:ext cx="457200" cy="457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1" name="Овал 60"/>
          <p:cNvSpPr/>
          <p:nvPr/>
        </p:nvSpPr>
        <p:spPr>
          <a:xfrm>
            <a:off x="2364779" y="4562138"/>
            <a:ext cx="457200" cy="457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62" name="Овал 61"/>
          <p:cNvSpPr/>
          <p:nvPr/>
        </p:nvSpPr>
        <p:spPr>
          <a:xfrm>
            <a:off x="7223897" y="3745932"/>
            <a:ext cx="457200" cy="457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556038" y="327287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2155930" y="442140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+</a:t>
            </a:r>
            <a:endParaRPr lang="en-US" b="1" dirty="0"/>
          </a:p>
        </p:txBody>
      </p:sp>
      <p:sp>
        <p:nvSpPr>
          <p:cNvPr id="82" name="Прямоугольник 81"/>
          <p:cNvSpPr/>
          <p:nvPr/>
        </p:nvSpPr>
        <p:spPr>
          <a:xfrm>
            <a:off x="6483000" y="5556062"/>
            <a:ext cx="1938989" cy="5760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Redirect to some page</a:t>
            </a:r>
            <a:endParaRPr lang="en-US" sz="1600" dirty="0"/>
          </a:p>
        </p:txBody>
      </p:sp>
      <p:cxnSp>
        <p:nvCxnSpPr>
          <p:cNvPr id="84" name="Соединительная линия уступом 83"/>
          <p:cNvCxnSpPr>
            <a:stCxn id="82" idx="2"/>
          </p:cNvCxnSpPr>
          <p:nvPr/>
        </p:nvCxnSpPr>
        <p:spPr>
          <a:xfrm rot="16200000" flipH="1">
            <a:off x="8139018" y="5445603"/>
            <a:ext cx="338473" cy="171151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Соединительная линия уступом 90"/>
          <p:cNvCxnSpPr>
            <a:stCxn id="27" idx="1"/>
          </p:cNvCxnSpPr>
          <p:nvPr/>
        </p:nvCxnSpPr>
        <p:spPr>
          <a:xfrm rot="10800000" flipV="1">
            <a:off x="3943629" y="6470597"/>
            <a:ext cx="297773" cy="40466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086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9050">
          <a:solidFill>
            <a:schemeClr val="accent6">
              <a:lumMod val="75000"/>
            </a:schemeClr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2654</TotalTime>
  <Words>1361</Words>
  <Application>Microsoft Office PowerPoint</Application>
  <PresentationFormat>On-screen Show (4:3)</PresentationFormat>
  <Paragraphs>377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Arial Black</vt:lpstr>
      <vt:lpstr>Calibri</vt:lpstr>
      <vt:lpstr>Courier New</vt:lpstr>
      <vt:lpstr>Wingdings</vt:lpstr>
      <vt:lpstr>Тема Office</vt:lpstr>
      <vt:lpstr>Architecture of a web project on Symfony</vt:lpstr>
      <vt:lpstr>Agenda</vt:lpstr>
      <vt:lpstr>Bundles in Symfony</vt:lpstr>
      <vt:lpstr>Symfony Bundle structure</vt:lpstr>
      <vt:lpstr>Purpose of multiple bundles in Symfony project</vt:lpstr>
      <vt:lpstr>Example of multiple bundle architecture </vt:lpstr>
      <vt:lpstr>Page with a Form in Symfony</vt:lpstr>
      <vt:lpstr>Application design for a page with a form</vt:lpstr>
      <vt:lpstr>Application design for a page with a form</vt:lpstr>
      <vt:lpstr>Page with a form and custom logic</vt:lpstr>
      <vt:lpstr>Page with a form and custom logic</vt:lpstr>
      <vt:lpstr>Unit testing the Service class</vt:lpstr>
      <vt:lpstr>Page with a List in Symfony</vt:lpstr>
      <vt:lpstr>Application design for a page with a list</vt:lpstr>
      <vt:lpstr>Introduction of service layer</vt:lpstr>
      <vt:lpstr>Advantages of service layer on a page with a list</vt:lpstr>
      <vt:lpstr>When you need a custom SQL query</vt:lpstr>
      <vt:lpstr>Build-in abilities of entity repositories</vt:lpstr>
      <vt:lpstr>Build-in abilities of entity repositories</vt:lpstr>
      <vt:lpstr>Multilingual support in Symfony</vt:lpstr>
      <vt:lpstr>Purpose of multilingual support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Functional tests in Symfony</vt:lpstr>
      <vt:lpstr>Tips about Functional tests</vt:lpstr>
      <vt:lpstr>Functional and Unit tests in Symfony</vt:lpstr>
      <vt:lpstr>How to set up environment for Functional tests</vt:lpstr>
      <vt:lpstr>Web application security  and Symfony</vt:lpstr>
      <vt:lpstr>Symfony  resolves some vulnerabilities</vt:lpstr>
      <vt:lpstr>Cross Site Scripting</vt:lpstr>
      <vt:lpstr>SQL Injection</vt:lpstr>
      <vt:lpstr>Cross Site Request Forgery</vt:lpstr>
      <vt:lpstr>Information Disclosure &amp; Authorization policy</vt:lpstr>
      <vt:lpstr>to be continued next Tuesday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maksymmoskvychev</dc:creator>
  <cp:lastModifiedBy>Iuriy Panayotov</cp:lastModifiedBy>
  <cp:revision>91</cp:revision>
  <dcterms:created xsi:type="dcterms:W3CDTF">2014-08-06T19:16:25Z</dcterms:created>
  <dcterms:modified xsi:type="dcterms:W3CDTF">2016-04-21T13:08:48Z</dcterms:modified>
</cp:coreProperties>
</file>