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3"/>
  </p:notesMasterIdLst>
  <p:sldIdLst>
    <p:sldId id="256" r:id="rId2"/>
    <p:sldId id="282" r:id="rId3"/>
    <p:sldId id="283" r:id="rId4"/>
    <p:sldId id="292" r:id="rId5"/>
    <p:sldId id="293" r:id="rId6"/>
    <p:sldId id="290" r:id="rId7"/>
    <p:sldId id="284" r:id="rId8"/>
    <p:sldId id="274" r:id="rId9"/>
    <p:sldId id="275" r:id="rId10"/>
    <p:sldId id="285" r:id="rId11"/>
    <p:sldId id="294" r:id="rId12"/>
  </p:sldIdLst>
  <p:sldSz cx="9144000" cy="6858000" type="screen4x3"/>
  <p:notesSz cx="7302500" cy="9588500"/>
  <p:defaultTextStyle>
    <a:defPPr>
      <a:defRPr lang="en-US"/>
    </a:defPPr>
    <a:lvl1pPr algn="l" rtl="0" fontAlgn="base">
      <a:lnSpc>
        <a:spcPct val="110000"/>
      </a:lnSpc>
      <a:spcBef>
        <a:spcPct val="20000"/>
      </a:spcBef>
      <a:spcAft>
        <a:spcPct val="0"/>
      </a:spcAft>
      <a:buClr>
        <a:srgbClr val="3367CD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110000"/>
      </a:lnSpc>
      <a:spcBef>
        <a:spcPct val="20000"/>
      </a:spcBef>
      <a:spcAft>
        <a:spcPct val="0"/>
      </a:spcAft>
      <a:buClr>
        <a:srgbClr val="3367CD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110000"/>
      </a:lnSpc>
      <a:spcBef>
        <a:spcPct val="20000"/>
      </a:spcBef>
      <a:spcAft>
        <a:spcPct val="0"/>
      </a:spcAft>
      <a:buClr>
        <a:srgbClr val="3367CD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110000"/>
      </a:lnSpc>
      <a:spcBef>
        <a:spcPct val="20000"/>
      </a:spcBef>
      <a:spcAft>
        <a:spcPct val="0"/>
      </a:spcAft>
      <a:buClr>
        <a:srgbClr val="3367CD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110000"/>
      </a:lnSpc>
      <a:spcBef>
        <a:spcPct val="20000"/>
      </a:spcBef>
      <a:spcAft>
        <a:spcPct val="0"/>
      </a:spcAft>
      <a:buClr>
        <a:srgbClr val="3367CD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C6"/>
    <a:srgbClr val="3467C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38" autoAdjust="0"/>
    <p:restoredTop sz="77487" autoAdjust="0"/>
  </p:normalViewPr>
  <p:slideViewPr>
    <p:cSldViewPr>
      <p:cViewPr>
        <p:scale>
          <a:sx n="75" d="100"/>
          <a:sy n="75" d="100"/>
        </p:scale>
        <p:origin x="-1122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222" y="-108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3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4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5.xlsx"/><Relationship Id="rId1" Type="http://schemas.openxmlformats.org/officeDocument/2006/relationships/themeOverride" Target="../theme/themeOverrid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[Chart in Microsoft PowerPoint]Sheet1!PivotTable1</c:name>
    <c:fmtId val="6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Count of 40' container</c:v>
                </c:pt>
              </c:strCache>
            </c:strRef>
          </c:tx>
          <c:invertIfNegative val="0"/>
          <c:cat>
            <c:multiLvlStrRef>
              <c:f>Sheet1!$A$4:$A$16</c:f>
              <c:multiLvlStrCache>
                <c:ptCount val="9"/>
                <c:lvl>
                  <c:pt idx="0">
                    <c:v>Qtr1</c:v>
                  </c:pt>
                  <c:pt idx="1">
                    <c:v>Qtr2</c:v>
                  </c:pt>
                  <c:pt idx="2">
                    <c:v>Qtr3</c:v>
                  </c:pt>
                  <c:pt idx="3">
                    <c:v>Qtr4</c:v>
                  </c:pt>
                  <c:pt idx="4">
                    <c:v>Qtr1</c:v>
                  </c:pt>
                  <c:pt idx="5">
                    <c:v>Qtr2</c:v>
                  </c:pt>
                  <c:pt idx="6">
                    <c:v>Qtr3</c:v>
                  </c:pt>
                  <c:pt idx="7">
                    <c:v>Qtr4</c:v>
                  </c:pt>
                  <c:pt idx="8">
                    <c:v>Qtr1</c:v>
                  </c:pt>
                </c:lvl>
                <c:lvl>
                  <c:pt idx="0">
                    <c:v>2013</c:v>
                  </c:pt>
                  <c:pt idx="4">
                    <c:v>2014</c:v>
                  </c:pt>
                  <c:pt idx="8">
                    <c:v>2015</c:v>
                  </c:pt>
                </c:lvl>
              </c:multiLvlStrCache>
            </c:multiLvlStrRef>
          </c:cat>
          <c:val>
            <c:numRef>
              <c:f>Sheet1!$B$4:$B$16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Count of 20' container</c:v>
                </c:pt>
              </c:strCache>
            </c:strRef>
          </c:tx>
          <c:invertIfNegative val="0"/>
          <c:cat>
            <c:multiLvlStrRef>
              <c:f>Sheet1!$A$4:$A$16</c:f>
              <c:multiLvlStrCache>
                <c:ptCount val="9"/>
                <c:lvl>
                  <c:pt idx="0">
                    <c:v>Qtr1</c:v>
                  </c:pt>
                  <c:pt idx="1">
                    <c:v>Qtr2</c:v>
                  </c:pt>
                  <c:pt idx="2">
                    <c:v>Qtr3</c:v>
                  </c:pt>
                  <c:pt idx="3">
                    <c:v>Qtr4</c:v>
                  </c:pt>
                  <c:pt idx="4">
                    <c:v>Qtr1</c:v>
                  </c:pt>
                  <c:pt idx="5">
                    <c:v>Qtr2</c:v>
                  </c:pt>
                  <c:pt idx="6">
                    <c:v>Qtr3</c:v>
                  </c:pt>
                  <c:pt idx="7">
                    <c:v>Qtr4</c:v>
                  </c:pt>
                  <c:pt idx="8">
                    <c:v>Qtr1</c:v>
                  </c:pt>
                </c:lvl>
                <c:lvl>
                  <c:pt idx="0">
                    <c:v>2013</c:v>
                  </c:pt>
                  <c:pt idx="4">
                    <c:v>2014</c:v>
                  </c:pt>
                  <c:pt idx="8">
                    <c:v>2015</c:v>
                  </c:pt>
                </c:lvl>
              </c:multiLvlStrCache>
            </c:multiLvlStrRef>
          </c:cat>
          <c:val>
            <c:numRef>
              <c:f>Sheet1!$C$4:$C$16</c:f>
              <c:numCache>
                <c:formatCode>General</c:formatCode>
                <c:ptCount val="9"/>
                <c:pt idx="0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7687808"/>
        <c:axId val="59210496"/>
      </c:barChart>
      <c:catAx>
        <c:axId val="37687808"/>
        <c:scaling>
          <c:orientation val="minMax"/>
        </c:scaling>
        <c:delete val="0"/>
        <c:axPos val="b"/>
        <c:majorTickMark val="out"/>
        <c:minorTickMark val="none"/>
        <c:tickLblPos val="nextTo"/>
        <c:crossAx val="59210496"/>
        <c:crosses val="autoZero"/>
        <c:auto val="1"/>
        <c:lblAlgn val="ctr"/>
        <c:lblOffset val="100"/>
        <c:noMultiLvlLbl val="0"/>
      </c:catAx>
      <c:valAx>
        <c:axId val="592104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68780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spPr>
    <a:ln>
      <a:solidFill>
        <a:srgbClr val="000000"/>
      </a:solidFill>
    </a:ln>
  </c:sp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[Chart in Microsoft PowerPoint]Sheet1!PivotTable1</c:name>
    <c:fmtId val="16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BY AIR</c:v>
                </c:pt>
              </c:strCache>
            </c:strRef>
          </c:tx>
          <c:marker>
            <c:symbol val="none"/>
          </c:marker>
          <c:cat>
            <c:multiLvlStrRef>
              <c:f>Sheet1!$A$5:$A$17</c:f>
              <c:multiLvlStrCache>
                <c:ptCount val="9"/>
                <c:lvl>
                  <c:pt idx="0">
                    <c:v>Qtr1</c:v>
                  </c:pt>
                  <c:pt idx="1">
                    <c:v>Qtr2</c:v>
                  </c:pt>
                  <c:pt idx="2">
                    <c:v>Qtr3</c:v>
                  </c:pt>
                  <c:pt idx="3">
                    <c:v>Qtr4</c:v>
                  </c:pt>
                  <c:pt idx="4">
                    <c:v>Qtr1</c:v>
                  </c:pt>
                  <c:pt idx="5">
                    <c:v>Qtr2</c:v>
                  </c:pt>
                  <c:pt idx="6">
                    <c:v>Qtr3</c:v>
                  </c:pt>
                  <c:pt idx="7">
                    <c:v>Qtr4</c:v>
                  </c:pt>
                  <c:pt idx="8">
                    <c:v>Qtr1</c:v>
                  </c:pt>
                </c:lvl>
                <c:lvl>
                  <c:pt idx="0">
                    <c:v>2013</c:v>
                  </c:pt>
                  <c:pt idx="4">
                    <c:v>2014</c:v>
                  </c:pt>
                  <c:pt idx="8">
                    <c:v>2015</c:v>
                  </c:pt>
                </c:lvl>
              </c:multiLvlStrCache>
            </c:multiLvlStrRef>
          </c:cat>
          <c:val>
            <c:numRef>
              <c:f>Sheet1!$B$5:$B$17</c:f>
              <c:numCache>
                <c:formatCode>General</c:formatCode>
                <c:ptCount val="9"/>
                <c:pt idx="0">
                  <c:v>15</c:v>
                </c:pt>
                <c:pt idx="1">
                  <c:v>6</c:v>
                </c:pt>
                <c:pt idx="2">
                  <c:v>8</c:v>
                </c:pt>
                <c:pt idx="3">
                  <c:v>23</c:v>
                </c:pt>
                <c:pt idx="4">
                  <c:v>39</c:v>
                </c:pt>
                <c:pt idx="5">
                  <c:v>32</c:v>
                </c:pt>
                <c:pt idx="6">
                  <c:v>29</c:v>
                </c:pt>
                <c:pt idx="7">
                  <c:v>35</c:v>
                </c:pt>
                <c:pt idx="8">
                  <c:v>34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BY FEDEX</c:v>
                </c:pt>
              </c:strCache>
            </c:strRef>
          </c:tx>
          <c:marker>
            <c:symbol val="none"/>
          </c:marker>
          <c:cat>
            <c:multiLvlStrRef>
              <c:f>Sheet1!$A$5:$A$17</c:f>
              <c:multiLvlStrCache>
                <c:ptCount val="9"/>
                <c:lvl>
                  <c:pt idx="0">
                    <c:v>Qtr1</c:v>
                  </c:pt>
                  <c:pt idx="1">
                    <c:v>Qtr2</c:v>
                  </c:pt>
                  <c:pt idx="2">
                    <c:v>Qtr3</c:v>
                  </c:pt>
                  <c:pt idx="3">
                    <c:v>Qtr4</c:v>
                  </c:pt>
                  <c:pt idx="4">
                    <c:v>Qtr1</c:v>
                  </c:pt>
                  <c:pt idx="5">
                    <c:v>Qtr2</c:v>
                  </c:pt>
                  <c:pt idx="6">
                    <c:v>Qtr3</c:v>
                  </c:pt>
                  <c:pt idx="7">
                    <c:v>Qtr4</c:v>
                  </c:pt>
                  <c:pt idx="8">
                    <c:v>Qtr1</c:v>
                  </c:pt>
                </c:lvl>
                <c:lvl>
                  <c:pt idx="0">
                    <c:v>2013</c:v>
                  </c:pt>
                  <c:pt idx="4">
                    <c:v>2014</c:v>
                  </c:pt>
                  <c:pt idx="8">
                    <c:v>2015</c:v>
                  </c:pt>
                </c:lvl>
              </c:multiLvlStrCache>
            </c:multiLvlStrRef>
          </c:cat>
          <c:val>
            <c:numRef>
              <c:f>Sheet1!$C$5:$C$17</c:f>
              <c:numCache>
                <c:formatCode>General</c:formatCode>
                <c:ptCount val="9"/>
                <c:pt idx="0">
                  <c:v>19</c:v>
                </c:pt>
                <c:pt idx="1">
                  <c:v>35</c:v>
                </c:pt>
                <c:pt idx="2">
                  <c:v>65</c:v>
                </c:pt>
                <c:pt idx="3">
                  <c:v>35</c:v>
                </c:pt>
                <c:pt idx="4">
                  <c:v>60</c:v>
                </c:pt>
                <c:pt idx="5">
                  <c:v>45</c:v>
                </c:pt>
                <c:pt idx="6">
                  <c:v>70</c:v>
                </c:pt>
                <c:pt idx="7">
                  <c:v>31</c:v>
                </c:pt>
                <c:pt idx="8">
                  <c:v>17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BY SEA</c:v>
                </c:pt>
              </c:strCache>
            </c:strRef>
          </c:tx>
          <c:marker>
            <c:symbol val="none"/>
          </c:marker>
          <c:cat>
            <c:multiLvlStrRef>
              <c:f>Sheet1!$A$5:$A$17</c:f>
              <c:multiLvlStrCache>
                <c:ptCount val="9"/>
                <c:lvl>
                  <c:pt idx="0">
                    <c:v>Qtr1</c:v>
                  </c:pt>
                  <c:pt idx="1">
                    <c:v>Qtr2</c:v>
                  </c:pt>
                  <c:pt idx="2">
                    <c:v>Qtr3</c:v>
                  </c:pt>
                  <c:pt idx="3">
                    <c:v>Qtr4</c:v>
                  </c:pt>
                  <c:pt idx="4">
                    <c:v>Qtr1</c:v>
                  </c:pt>
                  <c:pt idx="5">
                    <c:v>Qtr2</c:v>
                  </c:pt>
                  <c:pt idx="6">
                    <c:v>Qtr3</c:v>
                  </c:pt>
                  <c:pt idx="7">
                    <c:v>Qtr4</c:v>
                  </c:pt>
                  <c:pt idx="8">
                    <c:v>Qtr1</c:v>
                  </c:pt>
                </c:lvl>
                <c:lvl>
                  <c:pt idx="0">
                    <c:v>2013</c:v>
                  </c:pt>
                  <c:pt idx="4">
                    <c:v>2014</c:v>
                  </c:pt>
                  <c:pt idx="8">
                    <c:v>2015</c:v>
                  </c:pt>
                </c:lvl>
              </c:multiLvlStrCache>
            </c:multiLvlStrRef>
          </c:cat>
          <c:val>
            <c:numRef>
              <c:f>Sheet1!$D$5:$D$17</c:f>
              <c:numCache>
                <c:formatCode>General</c:formatCode>
                <c:ptCount val="9"/>
                <c:pt idx="0">
                  <c:v>24</c:v>
                </c:pt>
                <c:pt idx="1">
                  <c:v>25</c:v>
                </c:pt>
                <c:pt idx="2">
                  <c:v>27</c:v>
                </c:pt>
                <c:pt idx="3">
                  <c:v>26</c:v>
                </c:pt>
                <c:pt idx="4">
                  <c:v>26</c:v>
                </c:pt>
                <c:pt idx="5">
                  <c:v>26</c:v>
                </c:pt>
                <c:pt idx="6">
                  <c:v>28</c:v>
                </c:pt>
                <c:pt idx="7">
                  <c:v>17</c:v>
                </c:pt>
                <c:pt idx="8">
                  <c:v>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690368"/>
        <c:axId val="74387968"/>
      </c:lineChart>
      <c:catAx>
        <c:axId val="37690368"/>
        <c:scaling>
          <c:orientation val="minMax"/>
        </c:scaling>
        <c:delete val="0"/>
        <c:axPos val="b"/>
        <c:majorTickMark val="out"/>
        <c:minorTickMark val="none"/>
        <c:tickLblPos val="nextTo"/>
        <c:crossAx val="74387968"/>
        <c:crosses val="autoZero"/>
        <c:auto val="1"/>
        <c:lblAlgn val="ctr"/>
        <c:lblOffset val="100"/>
        <c:noMultiLvlLbl val="0"/>
      </c:catAx>
      <c:valAx>
        <c:axId val="74387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69036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spPr>
    <a:ln>
      <a:solidFill>
        <a:srgbClr val="000000"/>
      </a:solidFill>
    </a:ln>
  </c:sp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[Chart in Microsoft PowerPoint]Sheet1!PivotTable1</c:name>
    <c:fmtId val="-1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BY AIR</c:v>
                </c:pt>
              </c:strCache>
            </c:strRef>
          </c:tx>
          <c:invertIfNegative val="0"/>
          <c:cat>
            <c:multiLvlStrRef>
              <c:f>Sheet1!$A$5:$A$17</c:f>
              <c:multiLvlStrCache>
                <c:ptCount val="9"/>
                <c:lvl>
                  <c:pt idx="0">
                    <c:v>Qtr1</c:v>
                  </c:pt>
                  <c:pt idx="1">
                    <c:v>Qtr2</c:v>
                  </c:pt>
                  <c:pt idx="2">
                    <c:v>Qtr3</c:v>
                  </c:pt>
                  <c:pt idx="3">
                    <c:v>Qtr4</c:v>
                  </c:pt>
                  <c:pt idx="4">
                    <c:v>Qtr1</c:v>
                  </c:pt>
                  <c:pt idx="5">
                    <c:v>Qtr2</c:v>
                  </c:pt>
                  <c:pt idx="6">
                    <c:v>Qtr3</c:v>
                  </c:pt>
                  <c:pt idx="7">
                    <c:v>Qtr4</c:v>
                  </c:pt>
                  <c:pt idx="8">
                    <c:v>Qtr1</c:v>
                  </c:pt>
                </c:lvl>
                <c:lvl>
                  <c:pt idx="0">
                    <c:v>2013</c:v>
                  </c:pt>
                  <c:pt idx="4">
                    <c:v>2014</c:v>
                  </c:pt>
                  <c:pt idx="8">
                    <c:v>2015</c:v>
                  </c:pt>
                </c:lvl>
              </c:multiLvlStrCache>
            </c:multiLvlStrRef>
          </c:cat>
          <c:val>
            <c:numRef>
              <c:f>Sheet1!$B$5:$B$17</c:f>
              <c:numCache>
                <c:formatCode>General</c:formatCode>
                <c:ptCount val="9"/>
                <c:pt idx="0">
                  <c:v>31727.220000000005</c:v>
                </c:pt>
                <c:pt idx="1">
                  <c:v>22197.29</c:v>
                </c:pt>
                <c:pt idx="2">
                  <c:v>80922.740000000005</c:v>
                </c:pt>
                <c:pt idx="3">
                  <c:v>83801.170000000027</c:v>
                </c:pt>
                <c:pt idx="4">
                  <c:v>107674.87</c:v>
                </c:pt>
                <c:pt idx="5">
                  <c:v>113392.12000000001</c:v>
                </c:pt>
                <c:pt idx="6">
                  <c:v>106780.38999999998</c:v>
                </c:pt>
                <c:pt idx="7">
                  <c:v>103942.86000000002</c:v>
                </c:pt>
                <c:pt idx="8">
                  <c:v>127887.22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BY SEA</c:v>
                </c:pt>
              </c:strCache>
            </c:strRef>
          </c:tx>
          <c:invertIfNegative val="0"/>
          <c:cat>
            <c:multiLvlStrRef>
              <c:f>Sheet1!$A$5:$A$17</c:f>
              <c:multiLvlStrCache>
                <c:ptCount val="9"/>
                <c:lvl>
                  <c:pt idx="0">
                    <c:v>Qtr1</c:v>
                  </c:pt>
                  <c:pt idx="1">
                    <c:v>Qtr2</c:v>
                  </c:pt>
                  <c:pt idx="2">
                    <c:v>Qtr3</c:v>
                  </c:pt>
                  <c:pt idx="3">
                    <c:v>Qtr4</c:v>
                  </c:pt>
                  <c:pt idx="4">
                    <c:v>Qtr1</c:v>
                  </c:pt>
                  <c:pt idx="5">
                    <c:v>Qtr2</c:v>
                  </c:pt>
                  <c:pt idx="6">
                    <c:v>Qtr3</c:v>
                  </c:pt>
                  <c:pt idx="7">
                    <c:v>Qtr4</c:v>
                  </c:pt>
                  <c:pt idx="8">
                    <c:v>Qtr1</c:v>
                  </c:pt>
                </c:lvl>
                <c:lvl>
                  <c:pt idx="0">
                    <c:v>2013</c:v>
                  </c:pt>
                  <c:pt idx="4">
                    <c:v>2014</c:v>
                  </c:pt>
                  <c:pt idx="8">
                    <c:v>2015</c:v>
                  </c:pt>
                </c:lvl>
              </c:multiLvlStrCache>
            </c:multiLvlStrRef>
          </c:cat>
          <c:val>
            <c:numRef>
              <c:f>Sheet1!$C$5:$C$17</c:f>
              <c:numCache>
                <c:formatCode>General</c:formatCode>
                <c:ptCount val="9"/>
                <c:pt idx="0">
                  <c:v>145055.59999999998</c:v>
                </c:pt>
                <c:pt idx="1">
                  <c:v>112481.94</c:v>
                </c:pt>
                <c:pt idx="2">
                  <c:v>115245.33999999997</c:v>
                </c:pt>
                <c:pt idx="3">
                  <c:v>213016.41000000006</c:v>
                </c:pt>
                <c:pt idx="4">
                  <c:v>238094.63000000003</c:v>
                </c:pt>
                <c:pt idx="5">
                  <c:v>152192.41</c:v>
                </c:pt>
                <c:pt idx="6">
                  <c:v>162929.66</c:v>
                </c:pt>
                <c:pt idx="7">
                  <c:v>109827.72</c:v>
                </c:pt>
                <c:pt idx="8">
                  <c:v>104464.93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1358208"/>
        <c:axId val="40484864"/>
      </c:barChart>
      <c:catAx>
        <c:axId val="51358208"/>
        <c:scaling>
          <c:orientation val="minMax"/>
        </c:scaling>
        <c:delete val="0"/>
        <c:axPos val="b"/>
        <c:majorTickMark val="out"/>
        <c:minorTickMark val="none"/>
        <c:tickLblPos val="nextTo"/>
        <c:crossAx val="40484864"/>
        <c:crosses val="autoZero"/>
        <c:auto val="1"/>
        <c:lblAlgn val="ctr"/>
        <c:lblOffset val="100"/>
        <c:noMultiLvlLbl val="0"/>
      </c:catAx>
      <c:valAx>
        <c:axId val="404848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1358208"/>
        <c:crosses val="autoZero"/>
        <c:crossBetween val="between"/>
        <c:dispUnits>
          <c:builtInUnit val="thousands"/>
          <c:dispUnitsLbl>
            <c:layout/>
          </c:dispUnitsLbl>
        </c:dispUnits>
      </c:valAx>
    </c:plotArea>
    <c:legend>
      <c:legendPos val="b"/>
      <c:layout/>
      <c:overlay val="0"/>
    </c:legend>
    <c:plotVisOnly val="1"/>
    <c:dispBlanksAs val="gap"/>
    <c:showDLblsOverMax val="0"/>
  </c:chart>
  <c:spPr>
    <a:ln>
      <a:solidFill>
        <a:srgbClr val="000000"/>
      </a:solidFill>
    </a:ln>
  </c:sp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[Chart in Microsoft PowerPoint]Sheet3!PivotTable1</c:name>
    <c:fmtId val="-1"/>
  </c:pivotSource>
  <c:chart>
    <c:autoTitleDeleted val="1"/>
    <c:pivotFmts>
      <c:pivotFmt>
        <c:idx val="0"/>
        <c:marker>
          <c:symbol val="none"/>
        </c:marker>
        <c:dLbl>
          <c:idx val="0"/>
          <c:numFmt formatCode="0.0%" sourceLinked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"/>
        <c:marker>
          <c:symbol val="none"/>
        </c:marker>
        <c:dLbl>
          <c:idx val="0"/>
          <c:numFmt formatCode="0.0%" sourceLinked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"/>
        <c:marker>
          <c:symbol val="none"/>
        </c:marker>
        <c:dLbl>
          <c:idx val="0"/>
          <c:numFmt formatCode="0.0%" sourceLinked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</c:pivotFmts>
    <c:plotArea>
      <c:layout>
        <c:manualLayout>
          <c:layoutTarget val="inner"/>
          <c:xMode val="edge"/>
          <c:yMode val="edge"/>
          <c:x val="0.10564129483814523"/>
          <c:y val="2.8252405949256341E-2"/>
          <c:w val="0.86380314960629923"/>
          <c:h val="0.69423884514435696"/>
        </c:manualLayout>
      </c:layout>
      <c:lineChart>
        <c:grouping val="standar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marker>
            <c:symbol val="none"/>
          </c:marker>
          <c:dLbls>
            <c:numFmt formatCode="0.0%" sourceLinked="0"/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Sheet3!$A$4:$A$16</c:f>
              <c:multiLvlStrCache>
                <c:ptCount val="9"/>
                <c:lvl>
                  <c:pt idx="0">
                    <c:v>Qtr1</c:v>
                  </c:pt>
                  <c:pt idx="1">
                    <c:v>Qtr2</c:v>
                  </c:pt>
                  <c:pt idx="2">
                    <c:v>Qtr3</c:v>
                  </c:pt>
                  <c:pt idx="3">
                    <c:v>Qtr4</c:v>
                  </c:pt>
                  <c:pt idx="4">
                    <c:v>Qtr1</c:v>
                  </c:pt>
                  <c:pt idx="5">
                    <c:v>Qtr2</c:v>
                  </c:pt>
                  <c:pt idx="6">
                    <c:v>Qtr3</c:v>
                  </c:pt>
                  <c:pt idx="7">
                    <c:v>Qtr4</c:v>
                  </c:pt>
                  <c:pt idx="8">
                    <c:v>Qtr1</c:v>
                  </c:pt>
                </c:lvl>
                <c:lvl>
                  <c:pt idx="0">
                    <c:v>2013</c:v>
                  </c:pt>
                  <c:pt idx="4">
                    <c:v>2014</c:v>
                  </c:pt>
                  <c:pt idx="8">
                    <c:v>2015</c:v>
                  </c:pt>
                </c:lvl>
              </c:multiLvlStrCache>
            </c:multiLvlStrRef>
          </c:cat>
          <c:val>
            <c:numRef>
              <c:f>Sheet3!$B$4:$B$16</c:f>
              <c:numCache>
                <c:formatCode>_(* #,##0.00_);_(* \(#,##0.00\);_(* "-"??_);_(@_)</c:formatCode>
                <c:ptCount val="9"/>
                <c:pt idx="0">
                  <c:v>6.5113030711495504E-2</c:v>
                </c:pt>
                <c:pt idx="1">
                  <c:v>4.0467285751412875E-2</c:v>
                </c:pt>
                <c:pt idx="2">
                  <c:v>7.5574250934503415E-2</c:v>
                </c:pt>
                <c:pt idx="3">
                  <c:v>8.3181980082621287E-2</c:v>
                </c:pt>
                <c:pt idx="4">
                  <c:v>7.4348398418811412E-2</c:v>
                </c:pt>
                <c:pt idx="5">
                  <c:v>9.0200410114605598E-2</c:v>
                </c:pt>
                <c:pt idx="6">
                  <c:v>7.2317946759235002E-2</c:v>
                </c:pt>
                <c:pt idx="7">
                  <c:v>5.6938991390993142E-2</c:v>
                </c:pt>
                <c:pt idx="8">
                  <c:v>4.3719712985786849E-2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355648"/>
        <c:axId val="40487168"/>
      </c:lineChart>
      <c:catAx>
        <c:axId val="51355648"/>
        <c:scaling>
          <c:orientation val="minMax"/>
        </c:scaling>
        <c:delete val="0"/>
        <c:axPos val="b"/>
        <c:majorTickMark val="out"/>
        <c:minorTickMark val="none"/>
        <c:tickLblPos val="nextTo"/>
        <c:crossAx val="40487168"/>
        <c:crosses val="autoZero"/>
        <c:auto val="1"/>
        <c:lblAlgn val="ctr"/>
        <c:lblOffset val="100"/>
        <c:noMultiLvlLbl val="0"/>
      </c:catAx>
      <c:valAx>
        <c:axId val="40487168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51355648"/>
        <c:crosses val="autoZero"/>
        <c:crossBetween val="between"/>
      </c:valAx>
    </c:plotArea>
    <c:plotVisOnly val="1"/>
    <c:dispBlanksAs val="gap"/>
    <c:showDLblsOverMax val="0"/>
  </c:chart>
  <c:spPr>
    <a:ln>
      <a:solidFill>
        <a:srgbClr val="000000"/>
      </a:solidFill>
    </a:ln>
  </c:sp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[Chart in Microsoft PowerPoint]Sheet1!PivotTable1</c:name>
    <c:fmtId val="-1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Count of 40' Container</c:v>
                </c:pt>
              </c:strCache>
            </c:strRef>
          </c:tx>
          <c:invertIfNegative val="0"/>
          <c:cat>
            <c:multiLvlStrRef>
              <c:f>Sheet1!$A$4:$A$16</c:f>
              <c:multiLvlStrCache>
                <c:ptCount val="9"/>
                <c:lvl>
                  <c:pt idx="0">
                    <c:v>Qtr1</c:v>
                  </c:pt>
                  <c:pt idx="1">
                    <c:v>Qtr2</c:v>
                  </c:pt>
                  <c:pt idx="2">
                    <c:v>Qtr3</c:v>
                  </c:pt>
                  <c:pt idx="3">
                    <c:v>Qtr4</c:v>
                  </c:pt>
                  <c:pt idx="4">
                    <c:v>Qtr1</c:v>
                  </c:pt>
                  <c:pt idx="5">
                    <c:v>Qtr2</c:v>
                  </c:pt>
                  <c:pt idx="6">
                    <c:v>Qtr3</c:v>
                  </c:pt>
                  <c:pt idx="7">
                    <c:v>Qtr4</c:v>
                  </c:pt>
                  <c:pt idx="8">
                    <c:v>Qtr1</c:v>
                  </c:pt>
                </c:lvl>
                <c:lvl>
                  <c:pt idx="0">
                    <c:v>2013</c:v>
                  </c:pt>
                  <c:pt idx="4">
                    <c:v>2014</c:v>
                  </c:pt>
                  <c:pt idx="8">
                    <c:v>2015</c:v>
                  </c:pt>
                </c:lvl>
              </c:multiLvlStrCache>
            </c:multiLvlStrRef>
          </c:cat>
          <c:val>
            <c:numRef>
              <c:f>Sheet1!$B$4:$B$16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Count of 20' Container</c:v>
                </c:pt>
              </c:strCache>
            </c:strRef>
          </c:tx>
          <c:invertIfNegative val="0"/>
          <c:cat>
            <c:multiLvlStrRef>
              <c:f>Sheet1!$A$4:$A$16</c:f>
              <c:multiLvlStrCache>
                <c:ptCount val="9"/>
                <c:lvl>
                  <c:pt idx="0">
                    <c:v>Qtr1</c:v>
                  </c:pt>
                  <c:pt idx="1">
                    <c:v>Qtr2</c:v>
                  </c:pt>
                  <c:pt idx="2">
                    <c:v>Qtr3</c:v>
                  </c:pt>
                  <c:pt idx="3">
                    <c:v>Qtr4</c:v>
                  </c:pt>
                  <c:pt idx="4">
                    <c:v>Qtr1</c:v>
                  </c:pt>
                  <c:pt idx="5">
                    <c:v>Qtr2</c:v>
                  </c:pt>
                  <c:pt idx="6">
                    <c:v>Qtr3</c:v>
                  </c:pt>
                  <c:pt idx="7">
                    <c:v>Qtr4</c:v>
                  </c:pt>
                  <c:pt idx="8">
                    <c:v>Qtr1</c:v>
                  </c:pt>
                </c:lvl>
                <c:lvl>
                  <c:pt idx="0">
                    <c:v>2013</c:v>
                  </c:pt>
                  <c:pt idx="4">
                    <c:v>2014</c:v>
                  </c:pt>
                  <c:pt idx="8">
                    <c:v>2015</c:v>
                  </c:pt>
                </c:lvl>
              </c:multiLvlStrCache>
            </c:multiLvlStrRef>
          </c:cat>
          <c:val>
            <c:numRef>
              <c:f>Sheet1!$C$4:$C$16</c:f>
              <c:numCache>
                <c:formatCode>General</c:formatCode>
                <c:ptCount val="9"/>
                <c:pt idx="0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1359232"/>
        <c:axId val="40488896"/>
      </c:barChart>
      <c:catAx>
        <c:axId val="51359232"/>
        <c:scaling>
          <c:orientation val="minMax"/>
        </c:scaling>
        <c:delete val="0"/>
        <c:axPos val="b"/>
        <c:majorTickMark val="out"/>
        <c:minorTickMark val="none"/>
        <c:tickLblPos val="nextTo"/>
        <c:crossAx val="40488896"/>
        <c:crosses val="autoZero"/>
        <c:auto val="1"/>
        <c:lblAlgn val="ctr"/>
        <c:lblOffset val="100"/>
        <c:noMultiLvlLbl val="0"/>
      </c:catAx>
      <c:valAx>
        <c:axId val="404888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135923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spPr>
    <a:ln>
      <a:solidFill>
        <a:srgbClr val="000000"/>
      </a:solidFill>
    </a:ln>
  </c:sp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0"/>
              </a:spcBef>
              <a:buClrTx/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0"/>
              </a:spcBef>
              <a:buClrTx/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0"/>
              </a:spcBef>
              <a:buClrTx/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0"/>
              </a:spcBef>
              <a:buClrTx/>
              <a:defRPr sz="1300"/>
            </a:lvl1pPr>
          </a:lstStyle>
          <a:p>
            <a:pPr>
              <a:defRPr/>
            </a:pPr>
            <a:fld id="{1F92D7EA-2434-4756-8E3A-6200E46323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6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3812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52"/>
          <p:cNvSpPr>
            <a:spLocks noChangeArrowheads="1"/>
          </p:cNvSpPr>
          <p:nvPr/>
        </p:nvSpPr>
        <p:spPr bwMode="auto">
          <a:xfrm>
            <a:off x="0" y="3432175"/>
            <a:ext cx="9144000" cy="3425825"/>
          </a:xfrm>
          <a:prstGeom prst="rect">
            <a:avLst/>
          </a:prstGeom>
          <a:solidFill>
            <a:srgbClr val="0067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ctrTitle"/>
          </p:nvPr>
        </p:nvSpPr>
        <p:spPr>
          <a:xfrm>
            <a:off x="457200" y="2286000"/>
            <a:ext cx="8305800" cy="1066800"/>
          </a:xfrm>
        </p:spPr>
        <p:txBody>
          <a:bodyPr anchor="b"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subTitle" idx="1"/>
          </p:nvPr>
        </p:nvSpPr>
        <p:spPr>
          <a:xfrm>
            <a:off x="461963" y="3467100"/>
            <a:ext cx="6400800" cy="12573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1938746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7775"/>
            <a:ext cx="8305800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0" y="1133475"/>
            <a:ext cx="9144000" cy="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3058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</a:t>
            </a:r>
          </a:p>
        </p:txBody>
      </p:sp>
      <p:sp>
        <p:nvSpPr>
          <p:cNvPr id="1029" name="Rectangle 35"/>
          <p:cNvSpPr>
            <a:spLocks noChangeArrowheads="1"/>
          </p:cNvSpPr>
          <p:nvPr/>
        </p:nvSpPr>
        <p:spPr bwMode="auto">
          <a:xfrm>
            <a:off x="6705600" y="65532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</a:pPr>
            <a:fld id="{43DBA627-09D6-4F6C-921A-2B5A1E4AADE1}" type="slidenum">
              <a:rPr lang="en-US" sz="900">
                <a:solidFill>
                  <a:srgbClr val="0C86F4"/>
                </a:solidFill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</a:pPr>
              <a:t>‹#›</a:t>
            </a:fld>
            <a:endParaRPr lang="en-US" sz="900" dirty="0">
              <a:solidFill>
                <a:srgbClr val="0C86F4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25" r:id="rId2"/>
  </p:sldLayoutIdLst>
  <p:transition spd="med">
    <p:wipe dir="d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067C6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067C6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067C6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067C6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067C6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067C6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067C6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067C6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067C6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0067C6"/>
        </a:buClr>
        <a:buChar char="•"/>
        <a:defRPr sz="28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0067C6"/>
        </a:buClr>
        <a:buChar char="•"/>
        <a:defRPr sz="2400">
          <a:solidFill>
            <a:srgbClr val="292929"/>
          </a:solidFill>
          <a:latin typeface="+mn-lt"/>
        </a:defRPr>
      </a:lvl2pPr>
      <a:lvl3pPr marL="1143000" indent="-2286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0067C6"/>
        </a:buClr>
        <a:buChar char="•"/>
        <a:defRPr sz="2000">
          <a:solidFill>
            <a:srgbClr val="292929"/>
          </a:solidFill>
          <a:latin typeface="+mn-lt"/>
        </a:defRPr>
      </a:lvl3pPr>
      <a:lvl4pPr marL="1600200" indent="-228600" algn="l" rtl="0" eaLnBrk="0" fontAlgn="base" hangingPunct="0">
        <a:spcBef>
          <a:spcPts val="1200"/>
        </a:spcBef>
        <a:spcAft>
          <a:spcPct val="0"/>
        </a:spcAft>
        <a:buClr>
          <a:srgbClr val="0067C6"/>
        </a:buClr>
        <a:buChar char="•"/>
        <a:defRPr sz="2000">
          <a:solidFill>
            <a:srgbClr val="29292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65000"/>
        <a:buFont typeface="Monotype Sorts" pitchFamily="2" charset="2"/>
        <a:buChar char="l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SzPct val="65000"/>
        <a:buFont typeface="Monotype Sorts" pitchFamily="2" charset="2"/>
        <a:buChar char="l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SzPct val="65000"/>
        <a:buFont typeface="Monotype Sorts" pitchFamily="2" charset="2"/>
        <a:buChar char="l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SzPct val="65000"/>
        <a:buFont typeface="Monotype Sorts" pitchFamily="2" charset="2"/>
        <a:buChar char="l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SzPct val="65000"/>
        <a:buFont typeface="Monotype Sorts" pitchFamily="2" charset="2"/>
        <a:buChar char="l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Personal Profile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PAN, Fan (Peter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306365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Professional Experience</a:t>
            </a:r>
            <a:br>
              <a:rPr lang="en-US" dirty="0"/>
            </a:br>
            <a:r>
              <a:rPr lang="en-US" sz="2000" dirty="0"/>
              <a:t>Supplier Development </a:t>
            </a:r>
            <a:r>
              <a:rPr lang="en-US" sz="2000" dirty="0" smtClean="0"/>
              <a:t>Engineer (MT,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year) - VG </a:t>
            </a:r>
            <a:r>
              <a:rPr lang="en-US" sz="2000" dirty="0"/>
              <a:t>China </a:t>
            </a:r>
            <a:r>
              <a:rPr lang="en-US" sz="2000" dirty="0" smtClean="0"/>
              <a:t>SCM</a:t>
            </a:r>
            <a:endParaRPr lang="en-US" sz="1400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594761" y="1289209"/>
            <a:ext cx="4473039" cy="2448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31775" indent="-231775" eaLnBrk="0" hangingPunct="0">
              <a:defRPr sz="16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r>
              <a:rPr lang="en-GB" sz="1200" b="1" i="1" u="sng" dirty="0">
                <a:solidFill>
                  <a:srgbClr val="003366"/>
                </a:solidFill>
                <a:ea typeface="宋体" pitchFamily="2" charset="-122"/>
              </a:rPr>
              <a:t>Timing/Milestones</a:t>
            </a:r>
          </a:p>
          <a:p>
            <a:pPr marL="231775" lvl="1" indent="-231775" eaLnBrk="1" hangingPunct="1">
              <a:buFont typeface="Wingdings" pitchFamily="2" charset="2"/>
              <a:buChar char="ü"/>
              <a:defRPr/>
            </a:pPr>
            <a:r>
              <a:rPr lang="en-GB" altLang="zh-CN" sz="1100" dirty="0" smtClean="0">
                <a:solidFill>
                  <a:schemeClr val="accent1"/>
                </a:solidFill>
              </a:rPr>
              <a:t>S</a:t>
            </a:r>
            <a:r>
              <a:rPr lang="en-GB" altLang="zh-CN" sz="1100" dirty="0" smtClean="0">
                <a:solidFill>
                  <a:schemeClr val="accent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ourcing </a:t>
            </a:r>
            <a:r>
              <a:rPr lang="en-GB" altLang="zh-CN" sz="1100" dirty="0">
                <a:solidFill>
                  <a:schemeClr val="accent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decision </a:t>
            </a:r>
            <a:r>
              <a:rPr lang="en-GB" altLang="zh-CN" sz="1100" dirty="0" smtClean="0">
                <a:solidFill>
                  <a:schemeClr val="accent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_ Sept 22, 2015</a:t>
            </a:r>
            <a:endParaRPr lang="en-GB" altLang="zh-CN" sz="1100" dirty="0">
              <a:solidFill>
                <a:schemeClr val="accent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L="231775" lvl="1" indent="-231775" eaLnBrk="1" hangingPunct="1">
              <a:buFont typeface="Wingdings" pitchFamily="2" charset="2"/>
              <a:buChar char="ü"/>
              <a:defRPr/>
            </a:pPr>
            <a:r>
              <a:rPr lang="en-US" altLang="zh-CN" sz="1100" dirty="0">
                <a:solidFill>
                  <a:schemeClr val="accent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Process development </a:t>
            </a:r>
            <a:r>
              <a:rPr lang="en-US" altLang="zh-CN" sz="1100" dirty="0" smtClean="0">
                <a:solidFill>
                  <a:schemeClr val="accent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_ Nov 11 2015</a:t>
            </a:r>
            <a:endParaRPr lang="en-US" altLang="zh-CN" sz="1100" dirty="0">
              <a:solidFill>
                <a:schemeClr val="accent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L="231775" lvl="1" indent="-231775" eaLnBrk="1" hangingPunct="1">
              <a:buFont typeface="Wingdings" pitchFamily="2" charset="2"/>
              <a:buChar char="ü"/>
              <a:defRPr/>
            </a:pPr>
            <a:r>
              <a:rPr lang="en-US" altLang="zh-CN" sz="1100" dirty="0" smtClean="0">
                <a:solidFill>
                  <a:schemeClr val="accent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Tooling approval _ Jan 16, 216</a:t>
            </a:r>
          </a:p>
          <a:p>
            <a:pPr marL="231775" lvl="1" indent="-231775" eaLnBrk="1" hangingPunct="1">
              <a:buFont typeface="Wingdings" pitchFamily="2" charset="2"/>
              <a:buChar char="ü"/>
              <a:defRPr/>
            </a:pP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PAPP 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Submission _ 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Feb 28, 2016 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L="231775" lvl="1" indent="-231775" eaLnBrk="1" hangingPunct="1">
              <a:buFont typeface="Wingdings" pitchFamily="2" charset="2"/>
              <a:buChar char="ü"/>
              <a:defRPr/>
            </a:pP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PPAP 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approval _ 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Mar 15, 2016</a:t>
            </a:r>
          </a:p>
          <a:p>
            <a:pPr marL="231775" lvl="1" indent="-231775" eaLnBrk="1" hangingPunct="1">
              <a:buFont typeface="Wingdings" pitchFamily="2" charset="2"/>
              <a:buChar char="ü"/>
              <a:defRPr/>
            </a:pP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SOP _ Apr 2016</a:t>
            </a:r>
          </a:p>
          <a:p>
            <a:pPr>
              <a:buFont typeface="Wingdings" pitchFamily="2" charset="2"/>
              <a:buChar char="ü"/>
              <a:defRPr/>
            </a:pPr>
            <a:endParaRPr lang="en-GB" sz="1100" b="1" u="sng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eaLnBrk="1" hangingPunct="1">
              <a:defRPr/>
            </a:pPr>
            <a:r>
              <a:rPr lang="en-GB" sz="1200" b="1" u="sng" dirty="0">
                <a:solidFill>
                  <a:srgbClr val="FF0000"/>
                </a:solidFill>
              </a:rPr>
              <a:t>Current Risks:</a:t>
            </a:r>
          </a:p>
          <a:p>
            <a:pPr marL="231775" lvl="1" indent="-231775" eaLnBrk="1" hangingPunct="1">
              <a:buFont typeface="Wingdings" pitchFamily="2" charset="2"/>
              <a:buChar char="ü"/>
              <a:defRPr/>
            </a:pPr>
            <a:r>
              <a:rPr lang="en-US" sz="1100" dirty="0" smtClean="0">
                <a:solidFill>
                  <a:srgbClr val="0070C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Milling on grooves may miss the requirement of print</a:t>
            </a:r>
            <a:endParaRPr lang="en-GB" sz="1100" b="1" u="sng" dirty="0" smtClean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lvl="1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GB" sz="900" b="1" u="sng" dirty="0" smtClean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8962" y="1289209"/>
            <a:ext cx="4419600" cy="24529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200" b="1" i="1" u="sng" dirty="0" smtClean="0">
                <a:solidFill>
                  <a:srgbClr val="003366"/>
                </a:solidFill>
                <a:latin typeface="+mj-lt"/>
                <a:ea typeface="宋体" pitchFamily="2" charset="-122"/>
              </a:rPr>
              <a:t>Scope:</a:t>
            </a:r>
            <a:r>
              <a:rPr lang="en-GB" sz="1200" b="1" dirty="0" smtClean="0">
                <a:solidFill>
                  <a:srgbClr val="003366"/>
                </a:solidFill>
                <a:latin typeface="+mj-lt"/>
                <a:ea typeface="宋体" pitchFamily="2" charset="-122"/>
              </a:rPr>
              <a:t> </a:t>
            </a:r>
          </a:p>
          <a:p>
            <a:pPr marL="231775" lvl="1" indent="-231775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altLang="zh-CN" sz="1100" dirty="0" smtClean="0">
                <a:solidFill>
                  <a:srgbClr val="003366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Project</a:t>
            </a:r>
            <a:r>
              <a:rPr lang="en-US" altLang="zh-CN" sz="1100" dirty="0">
                <a:solidFill>
                  <a:srgbClr val="003366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: </a:t>
            </a:r>
            <a:r>
              <a:rPr lang="en-US" altLang="zh-CN" sz="1100" dirty="0" smtClean="0">
                <a:solidFill>
                  <a:srgbClr val="003366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Localization project</a:t>
            </a:r>
          </a:p>
          <a:p>
            <a:pPr marL="231775" lvl="1" indent="-231775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altLang="zh-CN" sz="1100" dirty="0" smtClean="0">
                <a:solidFill>
                  <a:srgbClr val="003366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Part No./Name: 2770441</a:t>
            </a:r>
            <a:r>
              <a:rPr lang="en-US" altLang="zh-CN" sz="1100" dirty="0">
                <a:solidFill>
                  <a:srgbClr val="003366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1100" dirty="0" smtClean="0">
                <a:solidFill>
                  <a:srgbClr val="003366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Plate-Clutch</a:t>
            </a:r>
          </a:p>
          <a:p>
            <a:pPr marL="231775" lvl="1" indent="-231775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altLang="zh-CN" sz="1100" dirty="0" smtClean="0">
                <a:solidFill>
                  <a:srgbClr val="003366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Sourcing Reason: Localization</a:t>
            </a:r>
          </a:p>
          <a:p>
            <a:pPr marL="231775" lvl="1" indent="-231775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altLang="zh-CN" sz="1100" dirty="0" smtClean="0">
                <a:solidFill>
                  <a:srgbClr val="003366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Supplier: </a:t>
            </a:r>
            <a:r>
              <a:rPr lang="en-US" altLang="zh-CN" sz="1100" dirty="0" err="1" smtClean="0">
                <a:solidFill>
                  <a:srgbClr val="003366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Shiyan</a:t>
            </a:r>
            <a:r>
              <a:rPr lang="en-US" altLang="zh-CN" sz="1100" dirty="0" smtClean="0">
                <a:solidFill>
                  <a:srgbClr val="003366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1100" dirty="0" err="1" smtClean="0">
                <a:solidFill>
                  <a:srgbClr val="003366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Tongchuang</a:t>
            </a:r>
            <a:r>
              <a:rPr lang="en-US" altLang="zh-CN" sz="1100" dirty="0" smtClean="0">
                <a:solidFill>
                  <a:srgbClr val="003366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(New </a:t>
            </a:r>
            <a:r>
              <a:rPr lang="en-US" altLang="zh-CN" sz="1100" dirty="0">
                <a:solidFill>
                  <a:srgbClr val="003366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Supplier</a:t>
            </a:r>
            <a:r>
              <a:rPr lang="en-US" altLang="zh-CN" sz="1100" dirty="0" smtClean="0">
                <a:solidFill>
                  <a:srgbClr val="003366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)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  <a:defRPr/>
            </a:pPr>
            <a:r>
              <a:rPr lang="en-GB" altLang="zh-CN" sz="1200" b="1" i="1" u="sng" dirty="0">
                <a:solidFill>
                  <a:srgbClr val="003366"/>
                </a:solidFill>
                <a:latin typeface="+mj-lt"/>
                <a:ea typeface="宋体" pitchFamily="2" charset="-122"/>
              </a:rPr>
              <a:t>Investment:</a:t>
            </a:r>
          </a:p>
          <a:p>
            <a:pPr marL="231775" lvl="1" indent="-231775"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sz="1100" dirty="0" err="1">
                <a:solidFill>
                  <a:srgbClr val="003366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Capex</a:t>
            </a:r>
            <a:r>
              <a:rPr lang="en-US" sz="1100" dirty="0" smtClean="0">
                <a:solidFill>
                  <a:srgbClr val="003366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:</a:t>
            </a:r>
          </a:p>
          <a:p>
            <a:pPr marL="688975" lvl="2" indent="-231775" eaLnBrk="1" hangingPunct="1">
              <a:lnSpc>
                <a:spcPct val="80000"/>
              </a:lnSpc>
              <a:buFont typeface="Courier New" panose="02070309020205020404" pitchFamily="49" charset="0"/>
              <a:buChar char="o"/>
              <a:defRPr/>
            </a:pP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Forging 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Die:  </a:t>
            </a: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$0.23K</a:t>
            </a:r>
            <a:endParaRPr lang="en-US" sz="11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L="688975" lvl="2" indent="-231775" eaLnBrk="1" hangingPunct="1">
              <a:lnSpc>
                <a:spcPct val="80000"/>
              </a:lnSpc>
              <a:buFont typeface="Courier New" panose="02070309020205020404" pitchFamily="49" charset="0"/>
              <a:buChar char="o"/>
              <a:defRPr/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Cutter: </a:t>
            </a: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$10K</a:t>
            </a:r>
            <a:endParaRPr lang="en-US" sz="11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L="688975" lvl="2" indent="-231775" eaLnBrk="1" hangingPunct="1">
              <a:lnSpc>
                <a:spcPct val="80000"/>
              </a:lnSpc>
              <a:buFont typeface="Courier New" panose="02070309020205020404" pitchFamily="49" charset="0"/>
              <a:buChar char="o"/>
              <a:defRPr/>
            </a:pP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Gauge:  $2.3K</a:t>
            </a:r>
            <a:endParaRPr lang="en-US" sz="1100" dirty="0">
              <a:solidFill>
                <a:srgbClr val="003366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L="231775" lvl="1" indent="-231775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sz="1100" dirty="0" smtClean="0">
                <a:solidFill>
                  <a:srgbClr val="003366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2016 </a:t>
            </a:r>
            <a:r>
              <a:rPr lang="en-US" sz="1100" dirty="0">
                <a:solidFill>
                  <a:srgbClr val="003366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Saving: </a:t>
            </a:r>
            <a:r>
              <a:rPr lang="en-US" sz="1100" dirty="0" smtClean="0">
                <a:solidFill>
                  <a:srgbClr val="003366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$3K</a:t>
            </a:r>
          </a:p>
          <a:p>
            <a:pPr marL="231775" lvl="1" indent="-231775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sz="1100" dirty="0" smtClean="0">
                <a:solidFill>
                  <a:srgbClr val="003366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MY </a:t>
            </a:r>
            <a:r>
              <a:rPr lang="en-US" sz="1100" dirty="0">
                <a:solidFill>
                  <a:srgbClr val="003366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Saving: $8.4K</a:t>
            </a:r>
          </a:p>
          <a:p>
            <a:pPr marL="231775" lvl="1" indent="-231775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sz="1100" dirty="0">
                <a:solidFill>
                  <a:srgbClr val="003366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Saving Rate: 20</a:t>
            </a:r>
            <a:r>
              <a:rPr lang="en-US" sz="1100" dirty="0" smtClean="0">
                <a:solidFill>
                  <a:srgbClr val="003366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%</a:t>
            </a:r>
            <a:endParaRPr lang="en-US" sz="1100" dirty="0">
              <a:solidFill>
                <a:srgbClr val="003366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8962" y="3862387"/>
            <a:ext cx="4419600" cy="247760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16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977900" indent="-457200" eaLnBrk="0" hangingPunct="0">
              <a:defRPr sz="16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marL="1549400" indent="-457200" eaLnBrk="0" hangingPunct="0">
              <a:defRPr sz="16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marL="2120900" indent="-457200" eaLnBrk="0" hangingPunct="0">
              <a:defRPr sz="16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marL="2692400" indent="-457200" eaLnBrk="0" hangingPunct="0">
              <a:defRPr sz="16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3149600" indent="-4572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3606800" indent="-4572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4064000" indent="-4572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4521200" indent="-4572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rgbClr val="000000"/>
                </a:solidFill>
                <a:latin typeface="+mj-ea"/>
                <a:ea typeface="+mj-ea"/>
                <a:cs typeface="Arial" charset="0"/>
              </a:rPr>
              <a:t> </a:t>
            </a:r>
            <a:r>
              <a:rPr lang="en-US" altLang="zh-CN" sz="1200" b="1" u="sng" dirty="0" smtClean="0">
                <a:solidFill>
                  <a:srgbClr val="003366"/>
                </a:solidFill>
                <a:latin typeface="+mj-ea"/>
                <a:ea typeface="+mj-ea"/>
                <a:cs typeface="Arial" charset="0"/>
              </a:rPr>
              <a:t>KEY PROGRESS In last (30) days:</a:t>
            </a:r>
          </a:p>
          <a:p>
            <a:pPr marL="231775" lvl="1" indent="-231775" eaLnBrk="1" hangingPunct="1">
              <a:buFont typeface="Wingdings" pitchFamily="2" charset="2"/>
              <a:buChar char="ü"/>
              <a:defRPr/>
            </a:pPr>
            <a:r>
              <a:rPr lang="en-US" sz="1100" dirty="0" smtClean="0">
                <a:solidFill>
                  <a:schemeClr val="accent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2770441 Broaching cutter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, gauge design approval</a:t>
            </a:r>
          </a:p>
          <a:p>
            <a:pPr marL="231775" lvl="1" indent="-231775" eaLnBrk="1" hangingPunct="1">
              <a:buFont typeface="Wingdings" pitchFamily="2" charset="2"/>
              <a:buChar char="ü"/>
              <a:defRPr/>
            </a:pP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Supplier Tooling order released to the cutter vendor</a:t>
            </a:r>
          </a:p>
          <a:p>
            <a:pPr marL="231775" lvl="1" indent="-231775" eaLnBrk="1" hangingPunct="1">
              <a:buFont typeface="Wingdings" pitchFamily="2" charset="2"/>
              <a:buChar char="ü"/>
              <a:defRPr/>
            </a:pPr>
            <a:r>
              <a:rPr lang="en-US" sz="1100" dirty="0" smtClean="0">
                <a:solidFill>
                  <a:schemeClr val="accent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PTC 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reviewed with the supplier and </a:t>
            </a:r>
            <a:r>
              <a:rPr lang="en-US" sz="1100" dirty="0" smtClean="0">
                <a:solidFill>
                  <a:schemeClr val="accent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engineering</a:t>
            </a:r>
          </a:p>
          <a:p>
            <a:pPr marL="231775" lvl="1" indent="-231775" eaLnBrk="1" hangingPunct="1">
              <a:buFont typeface="Wingdings" pitchFamily="2" charset="2"/>
              <a:buChar char="ü"/>
              <a:defRPr/>
            </a:pPr>
            <a:endParaRPr lang="en-US" sz="1100" dirty="0">
              <a:solidFill>
                <a:schemeClr val="accent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L="231775" lvl="1" indent="-231775" eaLnBrk="1" hangingPunct="1">
              <a:buFont typeface="Wingdings" pitchFamily="2" charset="2"/>
              <a:buChar char="ü"/>
              <a:defRPr/>
            </a:pPr>
            <a:endParaRPr lang="en-US" sz="1100" dirty="0" smtClean="0">
              <a:solidFill>
                <a:schemeClr val="accent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L="231775" lvl="1" indent="-231775" eaLnBrk="1" hangingPunct="1">
              <a:buFont typeface="Wingdings" pitchFamily="2" charset="2"/>
              <a:buChar char="ü"/>
              <a:defRPr/>
            </a:pPr>
            <a:endParaRPr lang="en-US" sz="1100" dirty="0">
              <a:solidFill>
                <a:schemeClr val="accent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L="231775" lvl="1" indent="-231775" eaLnBrk="1" hangingPunct="1">
              <a:buFont typeface="Wingdings" pitchFamily="2" charset="2"/>
              <a:buChar char="ü"/>
              <a:defRPr/>
            </a:pPr>
            <a:endParaRPr lang="en-US" sz="1100" dirty="0" smtClean="0">
              <a:solidFill>
                <a:schemeClr val="accent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L="231775" lvl="1" indent="-231775" eaLnBrk="1" hangingPunct="1">
              <a:buFont typeface="Wingdings" pitchFamily="2" charset="2"/>
              <a:buChar char="ü"/>
              <a:defRPr/>
            </a:pPr>
            <a:endParaRPr lang="en-US" sz="1100" dirty="0">
              <a:solidFill>
                <a:schemeClr val="accent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L="231775" lvl="1" indent="-231775" eaLnBrk="1" hangingPunct="1">
              <a:buFont typeface="Wingdings" pitchFamily="2" charset="2"/>
              <a:buChar char="ü"/>
              <a:defRPr/>
            </a:pPr>
            <a:endParaRPr lang="en-US" sz="1100" dirty="0" smtClean="0">
              <a:solidFill>
                <a:schemeClr val="accent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L="231775" lvl="1" indent="-231775" eaLnBrk="1" hangingPunct="1">
              <a:buFont typeface="Wingdings" pitchFamily="2" charset="2"/>
              <a:buChar char="ü"/>
              <a:defRPr/>
            </a:pPr>
            <a:endParaRPr lang="en-US" sz="1100" dirty="0">
              <a:solidFill>
                <a:schemeClr val="accent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L="231775" lvl="1" indent="-231775" eaLnBrk="1" hangingPunct="1">
              <a:buFont typeface="Wingdings" pitchFamily="2" charset="2"/>
              <a:buChar char="ü"/>
              <a:defRPr/>
            </a:pPr>
            <a:endParaRPr lang="en-US" sz="1100" dirty="0" smtClean="0">
              <a:solidFill>
                <a:schemeClr val="accent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L="231775" lvl="1" indent="-231775" eaLnBrk="1" hangingPunct="1">
              <a:buFont typeface="Wingdings" pitchFamily="2" charset="2"/>
              <a:buChar char="ü"/>
              <a:defRPr/>
            </a:pPr>
            <a:endParaRPr lang="en-US" sz="1100" dirty="0">
              <a:solidFill>
                <a:schemeClr val="accent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L="231775" lvl="1" indent="-231775" eaLnBrk="1" hangingPunct="1">
              <a:buFont typeface="Wingdings" pitchFamily="2" charset="2"/>
              <a:buChar char="ü"/>
              <a:defRPr/>
            </a:pPr>
            <a:endParaRPr lang="en-US" sz="1100" dirty="0">
              <a:solidFill>
                <a:schemeClr val="accent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594760" y="3864620"/>
            <a:ext cx="4473039" cy="247760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marL="457200" indent="-457200" eaLnBrk="0" hangingPunct="0">
              <a:defRPr sz="16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977900" indent="-457200" eaLnBrk="0" hangingPunct="0">
              <a:defRPr sz="16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marL="1549400" indent="-457200" eaLnBrk="0" hangingPunct="0">
              <a:defRPr sz="16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marL="2120900" indent="-457200" eaLnBrk="0" hangingPunct="0">
              <a:defRPr sz="16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marL="2692400" indent="-457200" eaLnBrk="0" hangingPunct="0">
              <a:defRPr sz="16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3149600" indent="-4572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3606800" indent="-4572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4064000" indent="-4572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4521200" indent="-4572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marL="0" lvl="0" indent="0" eaLnBrk="1" hangingPunct="1">
              <a:spcBef>
                <a:spcPct val="0"/>
              </a:spcBef>
              <a:defRPr/>
            </a:pPr>
            <a:r>
              <a:rPr lang="en-US" altLang="zh-CN" sz="1200" b="1" u="sng" dirty="0">
                <a:solidFill>
                  <a:srgbClr val="003366"/>
                </a:solidFill>
                <a:latin typeface="+mj-ea"/>
                <a:ea typeface="+mj-ea"/>
              </a:rPr>
              <a:t>PLANNED ACTIONS In next 30 days</a:t>
            </a:r>
            <a:r>
              <a:rPr lang="en-US" altLang="zh-CN" sz="1200" b="1" u="sng" dirty="0" smtClean="0">
                <a:solidFill>
                  <a:srgbClr val="003366"/>
                </a:solidFill>
                <a:latin typeface="+mj-ea"/>
                <a:ea typeface="+mj-ea"/>
              </a:rPr>
              <a:t>: </a:t>
            </a:r>
            <a:r>
              <a:rPr lang="en-US" altLang="zh-CN" sz="1200" b="1" i="1" u="sng" dirty="0">
                <a:solidFill>
                  <a:srgbClr val="003366"/>
                </a:solidFill>
                <a:latin typeface="+mj-ea"/>
                <a:ea typeface="+mj-ea"/>
              </a:rPr>
              <a:t>(</a:t>
            </a:r>
            <a:r>
              <a:rPr lang="en-US" altLang="zh-CN" sz="1200" b="1" i="1" u="sng" dirty="0">
                <a:solidFill>
                  <a:srgbClr val="FF9900"/>
                </a:solidFill>
                <a:latin typeface="+mj-ea"/>
                <a:ea typeface="+mj-ea"/>
              </a:rPr>
              <a:t>Focused Area</a:t>
            </a:r>
            <a:r>
              <a:rPr lang="en-US" altLang="zh-CN" sz="1200" b="1" i="1" u="sng" dirty="0" smtClean="0">
                <a:solidFill>
                  <a:srgbClr val="003366"/>
                </a:solidFill>
                <a:latin typeface="+mj-ea"/>
                <a:ea typeface="+mj-ea"/>
              </a:rPr>
              <a:t>)</a:t>
            </a:r>
            <a:endParaRPr lang="en-US" sz="1200" dirty="0" smtClean="0">
              <a:solidFill>
                <a:srgbClr val="FF0000"/>
              </a:solidFill>
              <a:ea typeface="宋体" pitchFamily="2" charset="-122"/>
            </a:endParaRPr>
          </a:p>
          <a:p>
            <a:pPr marL="285750" lvl="1" indent="-285750" eaLnBrk="1" hangingPunct="1">
              <a:buFont typeface="Courier New" panose="02070309020205020404" pitchFamily="49" charset="0"/>
              <a:buChar char="o"/>
              <a:defRPr/>
            </a:pPr>
            <a:r>
              <a:rPr lang="en-US" sz="1100" dirty="0" smtClean="0">
                <a:solidFill>
                  <a:srgbClr val="003366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PTC sign-off</a:t>
            </a:r>
          </a:p>
          <a:p>
            <a:pPr marL="285750" lvl="1" indent="-285750" eaLnBrk="1" hangingPunct="1">
              <a:buFont typeface="Courier New" panose="02070309020205020404" pitchFamily="49" charset="0"/>
              <a:buChar char="o"/>
              <a:defRPr/>
            </a:pPr>
            <a:r>
              <a:rPr lang="en-US" sz="1100" dirty="0" smtClean="0">
                <a:solidFill>
                  <a:srgbClr val="003366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Tooling procurement in position</a:t>
            </a:r>
            <a:endParaRPr lang="en-US" sz="1100" dirty="0">
              <a:solidFill>
                <a:srgbClr val="003366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L="285750" lvl="1" indent="-285750" eaLnBrk="1" hangingPunct="1">
              <a:buFont typeface="Courier New" panose="02070309020205020404" pitchFamily="49" charset="0"/>
              <a:buChar char="o"/>
              <a:defRPr/>
            </a:pPr>
            <a:r>
              <a:rPr lang="en-US" sz="1100" dirty="0">
                <a:solidFill>
                  <a:srgbClr val="003366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Post-broaching process validation</a:t>
            </a:r>
            <a:endParaRPr lang="en-US" sz="1100" dirty="0" smtClean="0">
              <a:solidFill>
                <a:srgbClr val="FF0000"/>
              </a:solidFill>
              <a:ea typeface="宋体" pitchFamily="2" charset="-122"/>
            </a:endParaRPr>
          </a:p>
          <a:p>
            <a:pPr marL="0" lvl="1" indent="0" eaLnBrk="1" hangingPunct="1">
              <a:defRPr/>
            </a:pPr>
            <a:endParaRPr lang="en-US" sz="1100" dirty="0" smtClean="0">
              <a:solidFill>
                <a:srgbClr val="FF0000"/>
              </a:solidFill>
              <a:ea typeface="宋体" pitchFamily="2" charset="-122"/>
            </a:endParaRPr>
          </a:p>
          <a:p>
            <a:pPr marL="0" lvl="1" indent="0" eaLnBrk="1" hangingPunct="1">
              <a:defRPr/>
            </a:pPr>
            <a:endParaRPr lang="en-US" sz="1100" dirty="0" smtClean="0">
              <a:solidFill>
                <a:srgbClr val="FF0000"/>
              </a:solidFill>
              <a:ea typeface="宋体" pitchFamily="2" charset="-122"/>
            </a:endParaRPr>
          </a:p>
          <a:p>
            <a:pPr marL="0" lvl="1" indent="0" eaLnBrk="1" hangingPunct="1">
              <a:defRPr/>
            </a:pPr>
            <a:endParaRPr lang="en-US" sz="1100" dirty="0">
              <a:solidFill>
                <a:srgbClr val="FF0000"/>
              </a:solidFill>
              <a:ea typeface="宋体" pitchFamily="2" charset="-122"/>
            </a:endParaRPr>
          </a:p>
          <a:p>
            <a:pPr marL="285750" lvl="1" indent="-285750" eaLnBrk="1" hangingPunct="1">
              <a:buFont typeface="Arial" panose="020B0604020202020204" pitchFamily="34" charset="0"/>
              <a:buChar char="•"/>
              <a:defRPr/>
            </a:pPr>
            <a:endParaRPr lang="en-US" sz="900" dirty="0" smtClean="0">
              <a:solidFill>
                <a:srgbClr val="FF0000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L="285750" lvl="1" indent="-285750" eaLnBrk="1" hangingPunct="1">
              <a:buFont typeface="Arial" panose="020B0604020202020204" pitchFamily="34" charset="0"/>
              <a:buChar char="•"/>
              <a:defRPr/>
            </a:pPr>
            <a:endParaRPr lang="en-US" sz="900" dirty="0">
              <a:solidFill>
                <a:srgbClr val="FF0000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L="285750" lvl="1" indent="-285750" eaLnBrk="1" hangingPunct="1">
              <a:buFont typeface="Arial" panose="020B0604020202020204" pitchFamily="34" charset="0"/>
              <a:buChar char="•"/>
              <a:defRPr/>
            </a:pPr>
            <a:endParaRPr lang="en-US" sz="900" dirty="0" smtClean="0">
              <a:solidFill>
                <a:srgbClr val="FF0000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L="285750" lvl="1" indent="-285750" eaLnBrk="1" hangingPunct="1">
              <a:buFont typeface="Arial" panose="020B0604020202020204" pitchFamily="34" charset="0"/>
              <a:buChar char="•"/>
              <a:defRPr/>
            </a:pPr>
            <a:endParaRPr lang="en-US" sz="900" dirty="0">
              <a:solidFill>
                <a:srgbClr val="FF0000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L="285750" lvl="1" indent="-285750" eaLnBrk="1" hangingPunct="1">
              <a:buFont typeface="Arial" panose="020B0604020202020204" pitchFamily="34" charset="0"/>
              <a:buChar char="•"/>
              <a:defRPr/>
            </a:pPr>
            <a:endParaRPr lang="en-US" sz="900" dirty="0" smtClean="0">
              <a:solidFill>
                <a:srgbClr val="FF0000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L="285750" lvl="1" indent="-285750" eaLnBrk="1" hangingPunct="1">
              <a:buFont typeface="Arial" panose="020B0604020202020204" pitchFamily="34" charset="0"/>
              <a:buChar char="•"/>
              <a:defRPr/>
            </a:pPr>
            <a:endParaRPr lang="en-US" sz="900" dirty="0">
              <a:solidFill>
                <a:srgbClr val="FF0000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L="0" lvl="1" indent="0" eaLnBrk="1" hangingPunct="1">
              <a:defRPr/>
            </a:pPr>
            <a:endParaRPr lang="en-US" sz="900" dirty="0" smtClean="0">
              <a:solidFill>
                <a:srgbClr val="FF0000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L="285750" lvl="1" indent="-285750" eaLnBrk="1" hangingPunct="1"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rgbClr val="003366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9" name="Group 1152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54747753"/>
              </p:ext>
            </p:extLst>
          </p:nvPr>
        </p:nvGraphicFramePr>
        <p:xfrm>
          <a:off x="4648201" y="5181600"/>
          <a:ext cx="4343400" cy="884040"/>
        </p:xfrm>
        <a:graphic>
          <a:graphicData uri="http://schemas.openxmlformats.org/drawingml/2006/table">
            <a:tbl>
              <a:tblPr/>
              <a:tblGrid>
                <a:gridCol w="463102"/>
                <a:gridCol w="1249416"/>
                <a:gridCol w="1335481"/>
                <a:gridCol w="648414"/>
                <a:gridCol w="646987"/>
              </a:tblGrid>
              <a:tr h="24389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Item</a:t>
                      </a:r>
                      <a:endParaRPr kumimoji="0" lang="zh-CN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29" marB="45729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Issue</a:t>
                      </a:r>
                    </a:p>
                  </a:txBody>
                  <a:tcPr marT="45729" marB="45729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Mitigation Plans</a:t>
                      </a:r>
                    </a:p>
                  </a:txBody>
                  <a:tcPr marT="45729" marB="45729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Resp.</a:t>
                      </a:r>
                    </a:p>
                  </a:txBody>
                  <a:tcPr marT="45729" marB="45729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Target</a:t>
                      </a:r>
                    </a:p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Date</a:t>
                      </a:r>
                    </a:p>
                  </a:txBody>
                  <a:tcPr marT="45729" marB="45729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389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9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-1"/>
            <a:ext cx="1110425" cy="1116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203930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 for your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95373"/>
      </p:ext>
    </p:extLst>
  </p:cSld>
  <p:clrMapOvr>
    <a:masterClrMapping/>
  </p:clrMapOvr>
  <p:transition spd="med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1295400"/>
            <a:ext cx="5715000" cy="5181600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Education</a:t>
            </a:r>
          </a:p>
          <a:p>
            <a:pPr marL="540000" lvl="1">
              <a:spcBef>
                <a:spcPts val="600"/>
              </a:spcBef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Master of Logistics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Engineering, Shanghai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Jiao Tong University </a:t>
            </a:r>
          </a:p>
          <a:p>
            <a:pPr marL="540000" lvl="1">
              <a:spcBef>
                <a:spcPts val="600"/>
              </a:spcBef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Bachelor of Industrial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Engineering, China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University of Mining and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Technology</a:t>
            </a:r>
          </a:p>
          <a:p>
            <a:pPr>
              <a:spcBef>
                <a:spcPts val="600"/>
              </a:spcBef>
            </a:pPr>
            <a:r>
              <a:rPr lang="en-US" sz="2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Strength</a:t>
            </a:r>
          </a:p>
          <a:p>
            <a:pPr marL="540000" lvl="1">
              <a:spcBef>
                <a:spcPts val="600"/>
              </a:spcBef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Proficient in SCM workflow &amp; practice;</a:t>
            </a:r>
          </a:p>
          <a:p>
            <a:pPr marL="540000" lvl="1">
              <a:spcBef>
                <a:spcPts val="600"/>
              </a:spcBef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Drive result through firm actions;</a:t>
            </a:r>
          </a:p>
          <a:p>
            <a:pPr marL="540000" lvl="1">
              <a:spcBef>
                <a:spcPts val="600"/>
              </a:spcBef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Collaborative &amp; team-oriented attitude.</a:t>
            </a:r>
          </a:p>
          <a:p>
            <a:pPr>
              <a:spcBef>
                <a:spcPts val="600"/>
              </a:spcBef>
            </a:pPr>
            <a:r>
              <a:rPr lang="en-US" sz="2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Supporting Skill</a:t>
            </a:r>
          </a:p>
          <a:p>
            <a:pPr marL="540000" lvl="1">
              <a:spcBef>
                <a:spcPts val="600"/>
              </a:spcBef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Good database development (SQL), coding (VBA) skills;</a:t>
            </a:r>
          </a:p>
          <a:p>
            <a:pPr marL="540000" lvl="1">
              <a:spcBef>
                <a:spcPts val="600"/>
              </a:spcBef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Strong data analysis skill, with capability of modeling with R;</a:t>
            </a:r>
          </a:p>
          <a:p>
            <a:pPr marL="540000" lvl="1">
              <a:spcBef>
                <a:spcPts val="600"/>
              </a:spcBef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Fundamental financial knowledge: FMCM (CPA, module passed), Accounting Professional.</a:t>
            </a:r>
          </a:p>
          <a:p>
            <a:pPr>
              <a:spcBef>
                <a:spcPts val="600"/>
              </a:spcBef>
            </a:pPr>
            <a:r>
              <a:rPr lang="en-US" sz="2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Professional Experience</a:t>
            </a:r>
          </a:p>
          <a:p>
            <a:pPr marL="540000" lvl="1">
              <a:spcBef>
                <a:spcPts val="600"/>
              </a:spcBef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SCM Management Trainee</a:t>
            </a:r>
          </a:p>
          <a:p>
            <a:pPr marL="900000" lvl="2">
              <a:spcBef>
                <a:spcPts val="600"/>
              </a:spcBef>
            </a:pPr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Logistics Analyst (MT, 1st 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year) - APAC Corporate </a:t>
            </a:r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SCM</a:t>
            </a:r>
          </a:p>
          <a:p>
            <a:pPr marL="900000" lvl="2">
              <a:spcBef>
                <a:spcPts val="600"/>
              </a:spcBef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Materials Planner (MT, 2nd year) - Ningbo </a:t>
            </a:r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Hydraulics</a:t>
            </a:r>
          </a:p>
          <a:p>
            <a:pPr marL="900000" lvl="2">
              <a:spcBef>
                <a:spcPts val="600"/>
              </a:spcBef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Supplier Development Engineer (MT, 3rd year) - VG China SCM</a:t>
            </a:r>
            <a:endParaRPr lang="en-US" sz="1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>
              <a:spcBef>
                <a:spcPts val="600"/>
              </a:spcBef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Senior Materials &amp; Planning Analyst - APAC Filtration</a:t>
            </a:r>
          </a:p>
        </p:txBody>
      </p:sp>
      <p:pic>
        <p:nvPicPr>
          <p:cNvPr id="1026" name="Picture 2" descr="D:\github\panblog\source\uploads\portrai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18" r="24489" b="17194"/>
          <a:stretch/>
        </p:blipFill>
        <p:spPr bwMode="auto">
          <a:xfrm>
            <a:off x="205656" y="1506235"/>
            <a:ext cx="3070944" cy="439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05008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Professional Experience</a:t>
            </a:r>
            <a:br>
              <a:rPr lang="en-US" dirty="0"/>
            </a:br>
            <a:r>
              <a:rPr lang="en-US" sz="2000" dirty="0"/>
              <a:t>Senior </a:t>
            </a:r>
            <a:r>
              <a:rPr lang="en-US" sz="2000" dirty="0" smtClean="0"/>
              <a:t>Materials &amp; Planning </a:t>
            </a:r>
            <a:r>
              <a:rPr lang="en-US" sz="2000" dirty="0"/>
              <a:t>Analyst </a:t>
            </a:r>
            <a:r>
              <a:rPr lang="en-US" sz="2000" dirty="0" smtClean="0"/>
              <a:t>- APAC Filtration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775"/>
            <a:ext cx="8305800" cy="5610225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Scope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Regional Role: Lead freight cost control, inventory optimization, OTD improvement, excess &amp; obsolete reduction in APAC region;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RDC Role: Own RDC’s (regional distribution center in Shanghai) planning, purchasing, freight forwarding, trade compliance.</a:t>
            </a:r>
          </a:p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Accomplishments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regional inventory was reduced by 15%, in which Shanghai RDC was reduced by 30%;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Overall RDC readiness Lead-time was improved by 25%, key products (A items) readiness LT was improved by 70%.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Drive regional logistics saving from $10 to $100K, P&amp;L logistics cost effectiveness was improved by 30% ($400K).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Developed a database based on ACCESS for APAC Regional Distribution Center logistics management;</a:t>
            </a:r>
          </a:p>
        </p:txBody>
      </p:sp>
    </p:spTree>
    <p:extLst>
      <p:ext uri="{BB962C8B-B14F-4D97-AF65-F5344CB8AC3E}">
        <p14:creationId xmlns:p14="http://schemas.microsoft.com/office/powerpoint/2010/main" val="355912129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Quarterly Inventory 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91200" y="2892123"/>
            <a:ext cx="3276600" cy="28990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 smtClean="0"/>
              <a:t>Questions to be answered in review</a:t>
            </a:r>
          </a:p>
          <a:p>
            <a:pPr marL="180000" indent="-180000"/>
            <a:r>
              <a:rPr lang="en-US" sz="1200" dirty="0" smtClean="0"/>
              <a:t>What’s the inventory profile of current level?</a:t>
            </a:r>
          </a:p>
          <a:p>
            <a:pPr marL="180000" indent="-180000"/>
            <a:r>
              <a:rPr lang="en-US" sz="1200" dirty="0" smtClean="0"/>
              <a:t>Does the existing ABC coding correctly reflect customers’ (historical) demand?</a:t>
            </a:r>
          </a:p>
          <a:p>
            <a:pPr marL="180000" indent="-180000"/>
            <a:r>
              <a:rPr lang="en-US" sz="1200" dirty="0" smtClean="0"/>
              <a:t>Any “A” &amp; “B” parts have risk with decreasing demand, and to be moved to “C” taking out safety stock?</a:t>
            </a:r>
          </a:p>
          <a:p>
            <a:pPr marL="180000" indent="-180000"/>
            <a:r>
              <a:rPr lang="en-US" sz="1200" dirty="0" smtClean="0"/>
              <a:t>What’s the new reasonable ROP (re-order point) level for each stock item?</a:t>
            </a:r>
          </a:p>
          <a:p>
            <a:pPr marL="180000" indent="-180000"/>
            <a:r>
              <a:rPr lang="en-US" sz="1200" dirty="0"/>
              <a:t>Any disturbance </a:t>
            </a:r>
            <a:r>
              <a:rPr lang="en-US" sz="1200" dirty="0" smtClean="0"/>
              <a:t>factors to be considered?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8" y="2819400"/>
            <a:ext cx="567690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8" y="1219200"/>
            <a:ext cx="90106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884412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Leadtime Improvement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47775"/>
            <a:ext cx="8305800" cy="119062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Less extreme-LT occasions to ensure stable supply to customer</a:t>
            </a:r>
          </a:p>
          <a:p>
            <a:r>
              <a:rPr lang="en-US" dirty="0" smtClean="0"/>
              <a:t>0-day-leadtime is becoming more and more possible for MTS (make to stock items, namely A &amp; B items)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4236" y="6349643"/>
            <a:ext cx="2781531" cy="279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u="sng" dirty="0" smtClean="0"/>
              <a:t>* Leadtime = invoice date – order date</a:t>
            </a:r>
            <a:endParaRPr lang="en-US" sz="1200" i="1" u="sn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45781"/>
            <a:ext cx="8229600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169271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Professional Experience</a:t>
            </a:r>
            <a:br>
              <a:rPr lang="en-US" dirty="0"/>
            </a:br>
            <a:r>
              <a:rPr lang="en-US" sz="2000" dirty="0"/>
              <a:t>Logistics Analyst </a:t>
            </a:r>
            <a:r>
              <a:rPr lang="en-US" sz="2000" dirty="0" smtClean="0"/>
              <a:t>(MT,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year) - APAC Corporate SCM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Scope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Commodity management: Inland small parcel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Regional logistics data warehouse management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Cargo Claim Program 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 the Regional Freight RFQ, Freight Audit Program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Accomplishments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Led China Road Mode Optimization project (Phase III), delivering about 10% savings from $600K addressable spending;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Supported Supply Chain Optimization by Utilizing Reusable Packaging Project, the project delivered $200K savings</a:t>
            </a:r>
          </a:p>
        </p:txBody>
      </p:sp>
    </p:spTree>
    <p:extLst>
      <p:ext uri="{BB962C8B-B14F-4D97-AF65-F5344CB8AC3E}">
        <p14:creationId xmlns:p14="http://schemas.microsoft.com/office/powerpoint/2010/main" val="12933348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1096963"/>
          </a:xfrm>
        </p:spPr>
        <p:txBody>
          <a:bodyPr/>
          <a:lstStyle/>
          <a:p>
            <a:r>
              <a:rPr lang="en-US" dirty="0"/>
              <a:t>Professional Experience</a:t>
            </a:r>
            <a:br>
              <a:rPr lang="en-US" dirty="0"/>
            </a:br>
            <a:r>
              <a:rPr lang="en-US" sz="2000" dirty="0" smtClean="0"/>
              <a:t>Materials Planner (MT,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year) - Ningbo </a:t>
            </a:r>
            <a:r>
              <a:rPr lang="en-US" sz="2000" dirty="0"/>
              <a:t>Hydraulics, Logistics </a:t>
            </a:r>
            <a:r>
              <a:rPr lang="en-US" sz="2000" dirty="0" smtClean="0"/>
              <a:t>Department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775"/>
            <a:ext cx="8382000" cy="553402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Scope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Daily PR creation, PO releasing, orders tracking. Also responsible on past-due shipment, issue escalation to improve OTD performance.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Work on logistics cost savings, inventory control, ERP system health.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Process Improvement / Continues improvements.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Accomplishments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Importing shipping mode optimization. </a:t>
            </a:r>
          </a:p>
          <a:p>
            <a:pPr lvl="2">
              <a:spcBef>
                <a:spcPts val="600"/>
              </a:spcBef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Purchasing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lead-time was reduced from 75 days to 55 days resetting the benchmark, </a:t>
            </a:r>
          </a:p>
          <a:p>
            <a:pPr lvl="2">
              <a:spcBef>
                <a:spcPts val="600"/>
              </a:spcBef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Small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parcel shipments decreased by 70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%</a:t>
            </a:r>
          </a:p>
          <a:p>
            <a:pPr lvl="2">
              <a:spcBef>
                <a:spcPts val="600"/>
              </a:spcBef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FCL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TEU increased by 150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%.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Past due amount was reduced by 80%, from $55K/month to $10K/month and less.</a:t>
            </a:r>
          </a:p>
        </p:txBody>
      </p:sp>
    </p:spTree>
    <p:extLst>
      <p:ext uri="{BB962C8B-B14F-4D97-AF65-F5344CB8AC3E}">
        <p14:creationId xmlns:p14="http://schemas.microsoft.com/office/powerpoint/2010/main" val="205203930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shipping mode optimization</a:t>
            </a:r>
            <a:br>
              <a:rPr lang="en-US" dirty="0"/>
            </a:br>
            <a:r>
              <a:rPr lang="en-US" altLang="zh-CN" sz="2000" dirty="0" smtClean="0"/>
              <a:t>Observations &amp; Approach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3581400"/>
            <a:ext cx="9067800" cy="2578090"/>
            <a:chOff x="0" y="1219200"/>
            <a:chExt cx="9067800" cy="2578090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1219200"/>
              <a:ext cx="9067800" cy="2578090"/>
              <a:chOff x="0" y="1219200"/>
              <a:chExt cx="9067800" cy="2578090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35471602"/>
                  </p:ext>
                </p:extLst>
              </p:nvPr>
            </p:nvGraphicFramePr>
            <p:xfrm>
              <a:off x="4648200" y="1219200"/>
              <a:ext cx="4419600" cy="25146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9" name="Chart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91294196"/>
                  </p:ext>
                </p:extLst>
              </p:nvPr>
            </p:nvGraphicFramePr>
            <p:xfrm>
              <a:off x="76200" y="1219200"/>
              <a:ext cx="4419600" cy="25146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2" name="TextBox 11"/>
              <p:cNvSpPr txBox="1"/>
              <p:nvPr/>
            </p:nvSpPr>
            <p:spPr>
              <a:xfrm>
                <a:off x="0" y="3535680"/>
                <a:ext cx="16017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 smtClean="0"/>
                  <a:t>Count of </a:t>
                </a:r>
                <a:r>
                  <a:rPr lang="en-US" altLang="zh-CN" sz="1000" smtClean="0"/>
                  <a:t>shipments Total</a:t>
                </a:r>
                <a:endParaRPr lang="en-US" sz="1000" dirty="0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4865990" y="1628367"/>
              <a:ext cx="546945" cy="248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6 TEU</a:t>
              </a:r>
              <a:endParaRPr 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91862" y="2133600"/>
              <a:ext cx="5469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4 TEU</a:t>
              </a:r>
              <a:endParaRPr 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77655" y="2133600"/>
              <a:ext cx="5469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4 TEU</a:t>
              </a:r>
              <a:endParaRPr 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00726" y="1876833"/>
              <a:ext cx="5469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4 TEU</a:t>
              </a:r>
              <a:endParaRPr lang="en-US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29400" y="1869440"/>
              <a:ext cx="5469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5 TEU</a:t>
              </a:r>
              <a:endParaRPr lang="en-US" sz="1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86600" y="2387146"/>
              <a:ext cx="5469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 TEU</a:t>
              </a:r>
              <a:endParaRPr lang="en-US" sz="1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43800" y="1869440"/>
              <a:ext cx="5469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5 TEU</a:t>
              </a:r>
              <a:endParaRPr lang="en-US" sz="1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01000" y="1620974"/>
              <a:ext cx="5469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7 TEU</a:t>
              </a:r>
              <a:endParaRPr lang="en-US" sz="1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382000" y="1379901"/>
              <a:ext cx="6174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10 TEU</a:t>
              </a:r>
              <a:endParaRPr lang="en-US" sz="1000" dirty="0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048000" y="1219201"/>
              <a:ext cx="1307592" cy="2514600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7CD"/>
                </a:buClr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7583400" y="1219200"/>
              <a:ext cx="1332000" cy="2514600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7CD"/>
                </a:buClr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6" name="Content Placeholder 2"/>
          <p:cNvSpPr txBox="1">
            <a:spLocks/>
          </p:cNvSpPr>
          <p:nvPr/>
        </p:nvSpPr>
        <p:spPr bwMode="auto">
          <a:xfrm>
            <a:off x="381000" y="1219201"/>
            <a:ext cx="4114800" cy="222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0067C6"/>
              </a:buClr>
              <a:buChar char="•"/>
              <a:defRPr sz="2800">
                <a:solidFill>
                  <a:srgbClr val="29292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0067C6"/>
              </a:buClr>
              <a:buChar char="•"/>
              <a:defRPr sz="2400">
                <a:solidFill>
                  <a:srgbClr val="292929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0067C6"/>
              </a:buClr>
              <a:buChar char="•"/>
              <a:defRPr sz="2000">
                <a:solidFill>
                  <a:srgbClr val="29292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67C6"/>
              </a:buClr>
              <a:buChar char="•"/>
              <a:defRPr sz="2000">
                <a:solidFill>
                  <a:srgbClr val="29292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Observations</a:t>
            </a:r>
          </a:p>
          <a:p>
            <a:pPr marL="360000" lvl="1">
              <a:spcBef>
                <a:spcPts val="0"/>
              </a:spcBef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High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past due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amount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60000" lvl="1">
              <a:spcBef>
                <a:spcPts val="0"/>
              </a:spcBef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Long purchasing lead-time</a:t>
            </a:r>
          </a:p>
          <a:p>
            <a:pPr marL="360000" lvl="1">
              <a:spcBef>
                <a:spcPts val="0"/>
              </a:spcBef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Shipments are very disperse</a:t>
            </a:r>
          </a:p>
          <a:p>
            <a:pPr marL="360000" lvl="1">
              <a:spcBef>
                <a:spcPts val="0"/>
              </a:spcBef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Lots of FedEx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shipments</a:t>
            </a:r>
          </a:p>
          <a:p>
            <a:pPr marL="360000" lvl="1">
              <a:spcBef>
                <a:spcPts val="0"/>
              </a:spcBef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Many light-weight ocean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shipments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12389" y="1219201"/>
            <a:ext cx="4572000" cy="22252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Improvement Approach</a:t>
            </a:r>
          </a:p>
          <a:p>
            <a:pPr marL="360000" lvl="1" indent="-285750" eaLnBrk="0" hangingPunct="0">
              <a:spcBef>
                <a:spcPts val="0"/>
              </a:spcBef>
              <a:buClr>
                <a:srgbClr val="0067C6"/>
              </a:buClr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FedEx Reduction, transferring FedEx shipments into air shipping</a:t>
            </a:r>
          </a:p>
          <a:p>
            <a:pPr marL="360000" lvl="1" indent="-285750" eaLnBrk="0" hangingPunct="0">
              <a:spcBef>
                <a:spcPts val="0"/>
              </a:spcBef>
              <a:buClr>
                <a:srgbClr val="0067C6"/>
              </a:buClr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Shipment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density improvement, consolidating LCL shipments to FCL, and combine several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air shipments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into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one air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shipment.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60000" lvl="1" indent="-285750" eaLnBrk="0" hangingPunct="0">
              <a:spcBef>
                <a:spcPts val="0"/>
              </a:spcBef>
              <a:buClr>
                <a:srgbClr val="0067C6"/>
              </a:buClr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Transfer sea shipments below 220kg to air shipping. </a:t>
            </a:r>
          </a:p>
        </p:txBody>
      </p:sp>
    </p:spTree>
    <p:extLst>
      <p:ext uri="{BB962C8B-B14F-4D97-AF65-F5344CB8AC3E}">
        <p14:creationId xmlns:p14="http://schemas.microsoft.com/office/powerpoint/2010/main" val="153870799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shipping mode optimization</a:t>
            </a:r>
            <a:br>
              <a:rPr lang="en-US" dirty="0"/>
            </a:br>
            <a:r>
              <a:rPr lang="en-US" sz="2000" dirty="0"/>
              <a:t>T</a:t>
            </a:r>
            <a:r>
              <a:rPr lang="en-US" altLang="zh-CN" sz="2000" dirty="0" smtClean="0"/>
              <a:t>otal freight spending was well controlled</a:t>
            </a: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31627" y="1219200"/>
            <a:ext cx="9036173" cy="2590800"/>
            <a:chOff x="31627" y="1219200"/>
            <a:chExt cx="9036173" cy="2590800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06089463"/>
                </p:ext>
              </p:extLst>
            </p:nvPr>
          </p:nvGraphicFramePr>
          <p:xfrm>
            <a:off x="76200" y="1219200"/>
            <a:ext cx="4419600" cy="2514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4495800" y="1219200"/>
              <a:ext cx="4572000" cy="1797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i="1" u="sng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Remarks: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Total shipping spending is controlled well, even air spending is higher than before, as a result of FedEx reduction and shipments combination which avoid lots of shipping spending and clearance fee.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627" y="3514534"/>
              <a:ext cx="1833579" cy="295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Shipping Spending Total</a:t>
              </a:r>
              <a:endParaRPr lang="en-US" sz="1200" dirty="0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124200" y="1219201"/>
              <a:ext cx="1231392" cy="2514600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7CD"/>
                </a:buClr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200" y="3886200"/>
            <a:ext cx="8991600" cy="2531977"/>
            <a:chOff x="76200" y="1219200"/>
            <a:chExt cx="8991600" cy="2531977"/>
          </a:xfrm>
        </p:grpSpPr>
        <p:graphicFrame>
          <p:nvGraphicFramePr>
            <p:cNvPr id="15" name="Chart 1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71403656"/>
                </p:ext>
              </p:extLst>
            </p:nvPr>
          </p:nvGraphicFramePr>
          <p:xfrm>
            <a:off x="76200" y="1219200"/>
            <a:ext cx="4419600" cy="253197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6" name="Chart 1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02303085"/>
                </p:ext>
              </p:extLst>
            </p:nvPr>
          </p:nvGraphicFramePr>
          <p:xfrm>
            <a:off x="4648200" y="1219200"/>
            <a:ext cx="4419600" cy="2514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8" name="Rectangle 17"/>
            <p:cNvSpPr/>
            <p:nvPr/>
          </p:nvSpPr>
          <p:spPr bwMode="auto">
            <a:xfrm>
              <a:off x="3085201" y="1219201"/>
              <a:ext cx="1260000" cy="2514600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7CD"/>
                </a:buClr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7583400" y="1219201"/>
              <a:ext cx="1332000" cy="2514600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7CD"/>
                </a:buClr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627" y="6181534"/>
            <a:ext cx="2531462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Freight as % of purchased amount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0775378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aton slide layout">
  <a:themeElements>
    <a:clrScheme name="Eaton Palette 2012">
      <a:dk1>
        <a:srgbClr val="000000"/>
      </a:dk1>
      <a:lt1>
        <a:srgbClr val="FFFFFF"/>
      </a:lt1>
      <a:dk2>
        <a:srgbClr val="0067CD"/>
      </a:dk2>
      <a:lt2>
        <a:srgbClr val="FFFFFF"/>
      </a:lt2>
      <a:accent1>
        <a:srgbClr val="0067C6"/>
      </a:accent1>
      <a:accent2>
        <a:srgbClr val="009900"/>
      </a:accent2>
      <a:accent3>
        <a:srgbClr val="FF0000"/>
      </a:accent3>
      <a:accent4>
        <a:srgbClr val="F88B1C"/>
      </a:accent4>
      <a:accent5>
        <a:srgbClr val="800080"/>
      </a:accent5>
      <a:accent6>
        <a:srgbClr val="FFFF00"/>
      </a:accent6>
      <a:hlink>
        <a:srgbClr val="F88B1C"/>
      </a:hlink>
      <a:folHlink>
        <a:srgbClr val="800080"/>
      </a:folHlink>
    </a:clrScheme>
    <a:fontScheme name="photo_template_june20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7CD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7CD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hoto_template_june2008 1">
        <a:dk1>
          <a:srgbClr val="000000"/>
        </a:dk1>
        <a:lt1>
          <a:srgbClr val="FFFFFF"/>
        </a:lt1>
        <a:dk2>
          <a:srgbClr val="0067CD"/>
        </a:dk2>
        <a:lt2>
          <a:srgbClr val="800080"/>
        </a:lt2>
        <a:accent1>
          <a:srgbClr val="00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E70000"/>
        </a:accent6>
        <a:hlink>
          <a:srgbClr val="FF99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3488</TotalTime>
  <Words>853</Words>
  <Application>Microsoft Office PowerPoint</Application>
  <PresentationFormat>全屏显示(4:3)</PresentationFormat>
  <Paragraphs>144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Eaton slide layout</vt:lpstr>
      <vt:lpstr>Personal Profile</vt:lpstr>
      <vt:lpstr>About</vt:lpstr>
      <vt:lpstr>Professional Experience Senior Materials &amp; Planning Analyst - APAC Filtration</vt:lpstr>
      <vt:lpstr>Quarterly Inventory Review</vt:lpstr>
      <vt:lpstr>Leadtime Improvement</vt:lpstr>
      <vt:lpstr>Professional Experience Logistics Analyst (MT, 1st year) - APAC Corporate SCM</vt:lpstr>
      <vt:lpstr>Professional Experience Materials Planner (MT, 2nd year) - Ningbo Hydraulics, Logistics Department</vt:lpstr>
      <vt:lpstr>Importing shipping mode optimization Observations &amp; Approach</vt:lpstr>
      <vt:lpstr>Importing shipping mode optimization Total freight spending was well controlled</vt:lpstr>
      <vt:lpstr>Professional Experience Supplier Development Engineer (MT, 3rd year) - VG China SCM</vt:lpstr>
      <vt:lpstr>Thanks for your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with Grainger</dc:title>
  <dc:creator>Pan</dc:creator>
  <cp:lastModifiedBy>Pan</cp:lastModifiedBy>
  <cp:revision>31</cp:revision>
  <dcterms:created xsi:type="dcterms:W3CDTF">2008-07-03T18:30:43Z</dcterms:created>
  <dcterms:modified xsi:type="dcterms:W3CDTF">2017-07-17T12:33:49Z</dcterms:modified>
</cp:coreProperties>
</file>