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289fd322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289fd322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289fd322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289fd322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289fd3228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289fd3228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289fd3228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289fd3228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289fd3228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289fd3228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289fd3228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289fd3228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289fd3228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289fd3228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289fd3228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289fd3228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289fd3228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289fd3228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67029a7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67029a7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289fd322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289fd322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289fd322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289fd322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289fd3228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289fd322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289fd3228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289fd322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289fd322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289fd322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289fd322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289fd322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289fd322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289fd322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289fd322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289fd322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289fd322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289fd322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289fd322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289fd322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289fd322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289fd322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289fd3228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289fd3228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289fd322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289fd322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hyperlink" Target="http://localhost:8080/Learning_Point/index.j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elearningindustry.com/e-learning-challenges-and-solutions" TargetMode="External"/><Relationship Id="rId4" Type="http://schemas.openxmlformats.org/officeDocument/2006/relationships/hyperlink" Target="https://www.scribbr.com/dissertation/literature-review/" TargetMode="External"/><Relationship Id="rId5" Type="http://schemas.openxmlformats.org/officeDocument/2006/relationships/hyperlink" Target="https://www.freeprojectz.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531300"/>
            <a:ext cx="7688100" cy="620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b="0" lang="en" sz="2940">
                <a:latin typeface="Arial"/>
                <a:ea typeface="Arial"/>
                <a:cs typeface="Arial"/>
                <a:sym typeface="Arial"/>
              </a:rPr>
              <a:t>Sri Aurobindo Institute Of Technology, Indore</a:t>
            </a:r>
            <a:endParaRPr b="0" sz="2940">
              <a:latin typeface="Arial"/>
              <a:ea typeface="Arial"/>
              <a:cs typeface="Arial"/>
              <a:sym typeface="Arial"/>
            </a:endParaRPr>
          </a:p>
          <a:p>
            <a:pPr indent="0" lvl="0" marL="0" rtl="0" algn="l">
              <a:spcBef>
                <a:spcPts val="0"/>
              </a:spcBef>
              <a:spcAft>
                <a:spcPts val="0"/>
              </a:spcAft>
              <a:buSzPts val="990"/>
              <a:buNone/>
            </a:pPr>
            <a:r>
              <a:t/>
            </a:r>
            <a:endParaRPr sz="3780"/>
          </a:p>
        </p:txBody>
      </p:sp>
      <p:sp>
        <p:nvSpPr>
          <p:cNvPr id="87" name="Google Shape;87;p13"/>
          <p:cNvSpPr txBox="1"/>
          <p:nvPr>
            <p:ph idx="1" type="subTitle"/>
          </p:nvPr>
        </p:nvSpPr>
        <p:spPr>
          <a:xfrm>
            <a:off x="3837302" y="2445188"/>
            <a:ext cx="2471100" cy="5412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sz="4000">
                <a:solidFill>
                  <a:schemeClr val="dk2"/>
                </a:solidFill>
                <a:latin typeface="Arial"/>
                <a:ea typeface="Arial"/>
                <a:cs typeface="Arial"/>
                <a:sym typeface="Arial"/>
              </a:rPr>
              <a:t>Learning Point </a:t>
            </a:r>
            <a:endParaRPr>
              <a:solidFill>
                <a:schemeClr val="dk2"/>
              </a:solidFill>
            </a:endParaRPr>
          </a:p>
        </p:txBody>
      </p:sp>
      <p:pic>
        <p:nvPicPr>
          <p:cNvPr id="88" name="Google Shape;88;p13"/>
          <p:cNvPicPr preferRelativeResize="0"/>
          <p:nvPr/>
        </p:nvPicPr>
        <p:blipFill>
          <a:blip r:embed="rId3">
            <a:alphaModFix/>
          </a:blip>
          <a:stretch>
            <a:fillRect/>
          </a:stretch>
        </p:blipFill>
        <p:spPr>
          <a:xfrm>
            <a:off x="4065900" y="1257050"/>
            <a:ext cx="1329175" cy="984025"/>
          </a:xfrm>
          <a:prstGeom prst="rect">
            <a:avLst/>
          </a:prstGeom>
          <a:noFill/>
          <a:ln>
            <a:noFill/>
          </a:ln>
        </p:spPr>
      </p:pic>
      <p:pic>
        <p:nvPicPr>
          <p:cNvPr id="89" name="Google Shape;89;p13"/>
          <p:cNvPicPr preferRelativeResize="0"/>
          <p:nvPr/>
        </p:nvPicPr>
        <p:blipFill>
          <a:blip r:embed="rId4">
            <a:alphaModFix/>
          </a:blip>
          <a:stretch>
            <a:fillRect/>
          </a:stretch>
        </p:blipFill>
        <p:spPr>
          <a:xfrm>
            <a:off x="3210475" y="2348638"/>
            <a:ext cx="626828" cy="734276"/>
          </a:xfrm>
          <a:prstGeom prst="rect">
            <a:avLst/>
          </a:prstGeom>
          <a:noFill/>
          <a:ln>
            <a:noFill/>
          </a:ln>
        </p:spPr>
      </p:pic>
      <p:sp>
        <p:nvSpPr>
          <p:cNvPr id="90" name="Google Shape;90;p13"/>
          <p:cNvSpPr txBox="1"/>
          <p:nvPr/>
        </p:nvSpPr>
        <p:spPr>
          <a:xfrm>
            <a:off x="601075" y="3480188"/>
            <a:ext cx="26094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800">
                <a:solidFill>
                  <a:schemeClr val="dk2"/>
                </a:solidFill>
              </a:rPr>
              <a:t>PROJECT GUIDE</a:t>
            </a:r>
            <a:endParaRPr b="1" sz="1800">
              <a:solidFill>
                <a:schemeClr val="dk2"/>
              </a:solidFill>
            </a:endParaRPr>
          </a:p>
        </p:txBody>
      </p:sp>
      <p:sp>
        <p:nvSpPr>
          <p:cNvPr id="91" name="Google Shape;91;p13"/>
          <p:cNvSpPr txBox="1"/>
          <p:nvPr/>
        </p:nvSpPr>
        <p:spPr>
          <a:xfrm>
            <a:off x="875525" y="3805750"/>
            <a:ext cx="2471100" cy="75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a:solidFill>
                  <a:schemeClr val="dk2"/>
                </a:solidFill>
              </a:rPr>
              <a:t>Dr. Praveen Gupta</a:t>
            </a:r>
            <a:endParaRPr sz="2000">
              <a:solidFill>
                <a:schemeClr val="dk2"/>
              </a:solidFill>
            </a:endParaRPr>
          </a:p>
          <a:p>
            <a:pPr indent="0" lvl="0" marL="0" rtl="0" algn="l">
              <a:spcBef>
                <a:spcPts val="0"/>
              </a:spcBef>
              <a:spcAft>
                <a:spcPts val="0"/>
              </a:spcAft>
              <a:buNone/>
            </a:pPr>
            <a:r>
              <a:t/>
            </a:r>
            <a:endParaRPr>
              <a:latin typeface="Lato"/>
              <a:ea typeface="Lato"/>
              <a:cs typeface="Lato"/>
              <a:sym typeface="Lato"/>
            </a:endParaRPr>
          </a:p>
        </p:txBody>
      </p:sp>
      <p:sp>
        <p:nvSpPr>
          <p:cNvPr id="92" name="Google Shape;92;p13"/>
          <p:cNvSpPr txBox="1"/>
          <p:nvPr/>
        </p:nvSpPr>
        <p:spPr>
          <a:xfrm>
            <a:off x="5494250" y="3215000"/>
            <a:ext cx="30225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900">
                <a:solidFill>
                  <a:schemeClr val="dk2"/>
                </a:solidFill>
              </a:rPr>
              <a:t>SUBMITTED BY</a:t>
            </a:r>
            <a:endParaRPr>
              <a:latin typeface="Lato"/>
              <a:ea typeface="Lato"/>
              <a:cs typeface="Lato"/>
              <a:sym typeface="Lato"/>
            </a:endParaRPr>
          </a:p>
        </p:txBody>
      </p:sp>
      <p:sp>
        <p:nvSpPr>
          <p:cNvPr id="93" name="Google Shape;93;p13"/>
          <p:cNvSpPr txBox="1"/>
          <p:nvPr/>
        </p:nvSpPr>
        <p:spPr>
          <a:xfrm>
            <a:off x="5471275" y="3566800"/>
            <a:ext cx="3564000" cy="138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2"/>
                </a:solidFill>
              </a:rPr>
              <a:t>Shubham Panchal (0873CS193D05)</a:t>
            </a:r>
            <a:endParaRPr b="1" sz="1500">
              <a:solidFill>
                <a:schemeClr val="dk2"/>
              </a:solidFill>
            </a:endParaRPr>
          </a:p>
          <a:p>
            <a:pPr indent="0" lvl="0" marL="0" rtl="0" algn="l">
              <a:lnSpc>
                <a:spcPct val="115000"/>
              </a:lnSpc>
              <a:spcBef>
                <a:spcPts val="0"/>
              </a:spcBef>
              <a:spcAft>
                <a:spcPts val="0"/>
              </a:spcAft>
              <a:buNone/>
            </a:pPr>
            <a:r>
              <a:rPr b="1" lang="en" sz="1500">
                <a:solidFill>
                  <a:schemeClr val="dk2"/>
                </a:solidFill>
              </a:rPr>
              <a:t>Iliyas Shaikh  (0873CS193D01)</a:t>
            </a:r>
            <a:endParaRPr b="1" sz="1500">
              <a:solidFill>
                <a:schemeClr val="dk2"/>
              </a:solidFill>
            </a:endParaRPr>
          </a:p>
          <a:p>
            <a:pPr indent="0" lvl="0" marL="0" rtl="0" algn="l">
              <a:lnSpc>
                <a:spcPct val="115000"/>
              </a:lnSpc>
              <a:spcBef>
                <a:spcPts val="0"/>
              </a:spcBef>
              <a:spcAft>
                <a:spcPts val="0"/>
              </a:spcAft>
              <a:buNone/>
            </a:pPr>
            <a:r>
              <a:rPr b="1" lang="en" sz="1500">
                <a:solidFill>
                  <a:schemeClr val="dk2"/>
                </a:solidFill>
              </a:rPr>
              <a:t>Sachin Pagare (0873CS193D04)</a:t>
            </a:r>
            <a:endParaRPr b="1" sz="1500">
              <a:solidFill>
                <a:schemeClr val="dk2"/>
              </a:solidFill>
            </a:endParaRPr>
          </a:p>
          <a:p>
            <a:pPr indent="0" lvl="0" marL="0" rtl="0" algn="l">
              <a:lnSpc>
                <a:spcPct val="115000"/>
              </a:lnSpc>
              <a:spcBef>
                <a:spcPts val="0"/>
              </a:spcBef>
              <a:spcAft>
                <a:spcPts val="0"/>
              </a:spcAft>
              <a:buNone/>
            </a:pPr>
            <a:r>
              <a:rPr b="1" lang="en" sz="1500">
                <a:solidFill>
                  <a:schemeClr val="dk2"/>
                </a:solidFill>
              </a:rPr>
              <a:t>Shubham Chouhan (0873CS181065)</a:t>
            </a:r>
            <a:endParaRPr b="1" sz="1500">
              <a:solidFill>
                <a:schemeClr val="dk2"/>
              </a:solidFill>
            </a:endParaRPr>
          </a:p>
          <a:p>
            <a:pPr indent="0" lvl="0" marL="0" rtl="0" algn="l">
              <a:spcBef>
                <a:spcPts val="0"/>
              </a:spcBef>
              <a:spcAft>
                <a:spcPts val="0"/>
              </a:spcAft>
              <a:buNone/>
            </a:pPr>
            <a:r>
              <a:t/>
            </a:r>
            <a:endParaRPr b="1" sz="900">
              <a:solidFill>
                <a:schemeClr val="dk2"/>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9450" y="608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900">
                <a:latin typeface="Arial"/>
                <a:ea typeface="Arial"/>
                <a:cs typeface="Arial"/>
                <a:sym typeface="Arial"/>
              </a:rPr>
              <a:t>Web Pages - About us</a:t>
            </a:r>
            <a:endParaRPr b="0" sz="2900">
              <a:solidFill>
                <a:srgbClr val="000000"/>
              </a:solidFill>
              <a:latin typeface="Arial"/>
              <a:ea typeface="Arial"/>
              <a:cs typeface="Arial"/>
              <a:sym typeface="Arial"/>
            </a:endParaRPr>
          </a:p>
          <a:p>
            <a:pPr indent="0" lvl="0" marL="0" rtl="0" algn="l">
              <a:spcBef>
                <a:spcPts val="0"/>
              </a:spcBef>
              <a:spcAft>
                <a:spcPts val="0"/>
              </a:spcAft>
              <a:buNone/>
            </a:pPr>
            <a:r>
              <a:rPr b="0" lang="en" sz="1900">
                <a:solidFill>
                  <a:srgbClr val="000000"/>
                </a:solidFill>
                <a:latin typeface="Arial"/>
                <a:ea typeface="Arial"/>
                <a:cs typeface="Arial"/>
                <a:sym typeface="Arial"/>
              </a:rPr>
              <a:t> 	</a:t>
            </a:r>
            <a:endParaRPr b="0" sz="2900">
              <a:solidFill>
                <a:srgbClr val="000000"/>
              </a:solidFill>
              <a:latin typeface="Arial"/>
              <a:ea typeface="Arial"/>
              <a:cs typeface="Arial"/>
              <a:sym typeface="Arial"/>
            </a:endParaRPr>
          </a:p>
          <a:p>
            <a:pPr indent="0" lvl="0" marL="0" rtl="0" algn="l">
              <a:spcBef>
                <a:spcPts val="0"/>
              </a:spcBef>
              <a:spcAft>
                <a:spcPts val="0"/>
              </a:spcAft>
              <a:buNone/>
            </a:pPr>
            <a:r>
              <a:t/>
            </a:r>
            <a:endParaRPr b="0" sz="2900">
              <a:latin typeface="Arial"/>
              <a:ea typeface="Arial"/>
              <a:cs typeface="Arial"/>
              <a:sym typeface="Arial"/>
            </a:endParaRPr>
          </a:p>
        </p:txBody>
      </p:sp>
      <p:pic>
        <p:nvPicPr>
          <p:cNvPr id="149" name="Google Shape;149;p22"/>
          <p:cNvPicPr preferRelativeResize="0"/>
          <p:nvPr/>
        </p:nvPicPr>
        <p:blipFill>
          <a:blip r:embed="rId3">
            <a:alphaModFix/>
          </a:blip>
          <a:stretch>
            <a:fillRect/>
          </a:stretch>
        </p:blipFill>
        <p:spPr>
          <a:xfrm>
            <a:off x="838200" y="1296300"/>
            <a:ext cx="7254924" cy="369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9450" y="608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900">
                <a:latin typeface="Arial"/>
                <a:ea typeface="Arial"/>
                <a:cs typeface="Arial"/>
                <a:sym typeface="Arial"/>
              </a:rPr>
              <a:t>Web Pages - Gate Notes</a:t>
            </a:r>
            <a:endParaRPr b="0" sz="2900">
              <a:solidFill>
                <a:srgbClr val="000000"/>
              </a:solidFill>
              <a:latin typeface="Arial"/>
              <a:ea typeface="Arial"/>
              <a:cs typeface="Arial"/>
              <a:sym typeface="Arial"/>
            </a:endParaRPr>
          </a:p>
          <a:p>
            <a:pPr indent="0" lvl="0" marL="0" rtl="0" algn="l">
              <a:spcBef>
                <a:spcPts val="0"/>
              </a:spcBef>
              <a:spcAft>
                <a:spcPts val="0"/>
              </a:spcAft>
              <a:buNone/>
            </a:pPr>
            <a:r>
              <a:rPr b="0" lang="en" sz="1900">
                <a:solidFill>
                  <a:srgbClr val="000000"/>
                </a:solidFill>
                <a:latin typeface="Arial"/>
                <a:ea typeface="Arial"/>
                <a:cs typeface="Arial"/>
                <a:sym typeface="Arial"/>
              </a:rPr>
              <a:t> 	</a:t>
            </a:r>
            <a:endParaRPr b="0" sz="2900">
              <a:solidFill>
                <a:srgbClr val="000000"/>
              </a:solidFill>
              <a:latin typeface="Arial"/>
              <a:ea typeface="Arial"/>
              <a:cs typeface="Arial"/>
              <a:sym typeface="Arial"/>
            </a:endParaRPr>
          </a:p>
          <a:p>
            <a:pPr indent="0" lvl="0" marL="0" rtl="0" algn="l">
              <a:spcBef>
                <a:spcPts val="0"/>
              </a:spcBef>
              <a:spcAft>
                <a:spcPts val="0"/>
              </a:spcAft>
              <a:buNone/>
            </a:pPr>
            <a:r>
              <a:t/>
            </a:r>
            <a:endParaRPr b="0" sz="2900">
              <a:latin typeface="Arial"/>
              <a:ea typeface="Arial"/>
              <a:cs typeface="Arial"/>
              <a:sym typeface="Arial"/>
            </a:endParaRPr>
          </a:p>
        </p:txBody>
      </p:sp>
      <p:pic>
        <p:nvPicPr>
          <p:cNvPr id="155" name="Google Shape;155;p23"/>
          <p:cNvPicPr preferRelativeResize="0"/>
          <p:nvPr/>
        </p:nvPicPr>
        <p:blipFill>
          <a:blip r:embed="rId3">
            <a:alphaModFix/>
          </a:blip>
          <a:stretch>
            <a:fillRect/>
          </a:stretch>
        </p:blipFill>
        <p:spPr>
          <a:xfrm>
            <a:off x="838200" y="1296300"/>
            <a:ext cx="7455794" cy="3694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729450" y="608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900">
                <a:latin typeface="Arial"/>
                <a:ea typeface="Arial"/>
                <a:cs typeface="Arial"/>
                <a:sym typeface="Arial"/>
              </a:rPr>
              <a:t>Web Pages - Test Series</a:t>
            </a:r>
            <a:endParaRPr b="0" sz="2900">
              <a:solidFill>
                <a:srgbClr val="000000"/>
              </a:solidFill>
              <a:latin typeface="Arial"/>
              <a:ea typeface="Arial"/>
              <a:cs typeface="Arial"/>
              <a:sym typeface="Arial"/>
            </a:endParaRPr>
          </a:p>
          <a:p>
            <a:pPr indent="0" lvl="0" marL="0" rtl="0" algn="l">
              <a:spcBef>
                <a:spcPts val="0"/>
              </a:spcBef>
              <a:spcAft>
                <a:spcPts val="0"/>
              </a:spcAft>
              <a:buNone/>
            </a:pPr>
            <a:r>
              <a:rPr b="0" lang="en" sz="1900">
                <a:solidFill>
                  <a:srgbClr val="000000"/>
                </a:solidFill>
                <a:latin typeface="Arial"/>
                <a:ea typeface="Arial"/>
                <a:cs typeface="Arial"/>
                <a:sym typeface="Arial"/>
              </a:rPr>
              <a:t> 	</a:t>
            </a:r>
            <a:endParaRPr b="0" sz="2900">
              <a:solidFill>
                <a:srgbClr val="000000"/>
              </a:solidFill>
              <a:latin typeface="Arial"/>
              <a:ea typeface="Arial"/>
              <a:cs typeface="Arial"/>
              <a:sym typeface="Arial"/>
            </a:endParaRPr>
          </a:p>
          <a:p>
            <a:pPr indent="0" lvl="0" marL="0" rtl="0" algn="l">
              <a:spcBef>
                <a:spcPts val="0"/>
              </a:spcBef>
              <a:spcAft>
                <a:spcPts val="0"/>
              </a:spcAft>
              <a:buNone/>
            </a:pPr>
            <a:r>
              <a:t/>
            </a:r>
            <a:endParaRPr b="0" sz="2900">
              <a:latin typeface="Arial"/>
              <a:ea typeface="Arial"/>
              <a:cs typeface="Arial"/>
              <a:sym typeface="Arial"/>
            </a:endParaRPr>
          </a:p>
        </p:txBody>
      </p:sp>
      <p:pic>
        <p:nvPicPr>
          <p:cNvPr id="161" name="Google Shape;161;p24"/>
          <p:cNvPicPr preferRelativeResize="0"/>
          <p:nvPr/>
        </p:nvPicPr>
        <p:blipFill>
          <a:blip r:embed="rId3">
            <a:alphaModFix/>
          </a:blip>
          <a:stretch>
            <a:fillRect/>
          </a:stretch>
        </p:blipFill>
        <p:spPr>
          <a:xfrm>
            <a:off x="838200" y="1296300"/>
            <a:ext cx="7209224" cy="3694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729450" y="608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900">
                <a:latin typeface="Arial"/>
                <a:ea typeface="Arial"/>
                <a:cs typeface="Arial"/>
                <a:sym typeface="Arial"/>
              </a:rPr>
              <a:t>Web Pages - Previous year papers</a:t>
            </a:r>
            <a:endParaRPr b="0" sz="2900">
              <a:solidFill>
                <a:srgbClr val="000000"/>
              </a:solidFill>
              <a:latin typeface="Arial"/>
              <a:ea typeface="Arial"/>
              <a:cs typeface="Arial"/>
              <a:sym typeface="Arial"/>
            </a:endParaRPr>
          </a:p>
          <a:p>
            <a:pPr indent="0" lvl="0" marL="0" rtl="0" algn="l">
              <a:spcBef>
                <a:spcPts val="0"/>
              </a:spcBef>
              <a:spcAft>
                <a:spcPts val="0"/>
              </a:spcAft>
              <a:buNone/>
            </a:pPr>
            <a:r>
              <a:rPr b="0" lang="en" sz="1900">
                <a:solidFill>
                  <a:srgbClr val="000000"/>
                </a:solidFill>
                <a:latin typeface="Arial"/>
                <a:ea typeface="Arial"/>
                <a:cs typeface="Arial"/>
                <a:sym typeface="Arial"/>
              </a:rPr>
              <a:t> 	</a:t>
            </a:r>
            <a:endParaRPr b="0" sz="2900">
              <a:solidFill>
                <a:srgbClr val="000000"/>
              </a:solidFill>
              <a:latin typeface="Arial"/>
              <a:ea typeface="Arial"/>
              <a:cs typeface="Arial"/>
              <a:sym typeface="Arial"/>
            </a:endParaRPr>
          </a:p>
          <a:p>
            <a:pPr indent="0" lvl="0" marL="0" rtl="0" algn="l">
              <a:spcBef>
                <a:spcPts val="0"/>
              </a:spcBef>
              <a:spcAft>
                <a:spcPts val="0"/>
              </a:spcAft>
              <a:buNone/>
            </a:pPr>
            <a:r>
              <a:t/>
            </a:r>
            <a:endParaRPr b="0" sz="2900">
              <a:latin typeface="Arial"/>
              <a:ea typeface="Arial"/>
              <a:cs typeface="Arial"/>
              <a:sym typeface="Arial"/>
            </a:endParaRPr>
          </a:p>
        </p:txBody>
      </p:sp>
      <p:pic>
        <p:nvPicPr>
          <p:cNvPr id="167" name="Google Shape;167;p25"/>
          <p:cNvPicPr preferRelativeResize="0"/>
          <p:nvPr/>
        </p:nvPicPr>
        <p:blipFill>
          <a:blip r:embed="rId3">
            <a:alphaModFix/>
          </a:blip>
          <a:stretch>
            <a:fillRect/>
          </a:stretch>
        </p:blipFill>
        <p:spPr>
          <a:xfrm>
            <a:off x="838200" y="1296300"/>
            <a:ext cx="7301207" cy="3694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729450" y="608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900">
                <a:latin typeface="Arial"/>
                <a:ea typeface="Arial"/>
                <a:cs typeface="Arial"/>
                <a:sym typeface="Arial"/>
              </a:rPr>
              <a:t>Web Pages - Contact</a:t>
            </a:r>
            <a:endParaRPr b="0" sz="2900">
              <a:solidFill>
                <a:srgbClr val="000000"/>
              </a:solidFill>
              <a:latin typeface="Arial"/>
              <a:ea typeface="Arial"/>
              <a:cs typeface="Arial"/>
              <a:sym typeface="Arial"/>
            </a:endParaRPr>
          </a:p>
          <a:p>
            <a:pPr indent="0" lvl="0" marL="0" rtl="0" algn="l">
              <a:spcBef>
                <a:spcPts val="0"/>
              </a:spcBef>
              <a:spcAft>
                <a:spcPts val="0"/>
              </a:spcAft>
              <a:buNone/>
            </a:pPr>
            <a:r>
              <a:rPr b="0" lang="en" sz="1900">
                <a:solidFill>
                  <a:srgbClr val="000000"/>
                </a:solidFill>
                <a:latin typeface="Arial"/>
                <a:ea typeface="Arial"/>
                <a:cs typeface="Arial"/>
                <a:sym typeface="Arial"/>
              </a:rPr>
              <a:t> 	</a:t>
            </a:r>
            <a:endParaRPr b="0" sz="2900">
              <a:solidFill>
                <a:srgbClr val="000000"/>
              </a:solidFill>
              <a:latin typeface="Arial"/>
              <a:ea typeface="Arial"/>
              <a:cs typeface="Arial"/>
              <a:sym typeface="Arial"/>
            </a:endParaRPr>
          </a:p>
          <a:p>
            <a:pPr indent="0" lvl="0" marL="0" rtl="0" algn="l">
              <a:spcBef>
                <a:spcPts val="0"/>
              </a:spcBef>
              <a:spcAft>
                <a:spcPts val="0"/>
              </a:spcAft>
              <a:buNone/>
            </a:pPr>
            <a:r>
              <a:t/>
            </a:r>
            <a:endParaRPr b="0" sz="2900">
              <a:latin typeface="Arial"/>
              <a:ea typeface="Arial"/>
              <a:cs typeface="Arial"/>
              <a:sym typeface="Arial"/>
            </a:endParaRPr>
          </a:p>
        </p:txBody>
      </p:sp>
      <p:pic>
        <p:nvPicPr>
          <p:cNvPr id="173" name="Google Shape;173;p26"/>
          <p:cNvPicPr preferRelativeResize="0"/>
          <p:nvPr/>
        </p:nvPicPr>
        <p:blipFill>
          <a:blip r:embed="rId3">
            <a:alphaModFix/>
          </a:blip>
          <a:stretch>
            <a:fillRect/>
          </a:stretch>
        </p:blipFill>
        <p:spPr>
          <a:xfrm>
            <a:off x="838200" y="1296300"/>
            <a:ext cx="7467955" cy="36947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729450" y="608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900">
                <a:latin typeface="Arial"/>
                <a:ea typeface="Arial"/>
                <a:cs typeface="Arial"/>
                <a:sym typeface="Arial"/>
              </a:rPr>
              <a:t>Web Pages - Mock test instruction</a:t>
            </a:r>
            <a:endParaRPr b="0" sz="2900">
              <a:solidFill>
                <a:srgbClr val="000000"/>
              </a:solidFill>
              <a:latin typeface="Arial"/>
              <a:ea typeface="Arial"/>
              <a:cs typeface="Arial"/>
              <a:sym typeface="Arial"/>
            </a:endParaRPr>
          </a:p>
          <a:p>
            <a:pPr indent="0" lvl="0" marL="0" rtl="0" algn="l">
              <a:spcBef>
                <a:spcPts val="0"/>
              </a:spcBef>
              <a:spcAft>
                <a:spcPts val="0"/>
              </a:spcAft>
              <a:buNone/>
            </a:pPr>
            <a:r>
              <a:rPr b="0" lang="en" sz="1900">
                <a:solidFill>
                  <a:srgbClr val="000000"/>
                </a:solidFill>
                <a:latin typeface="Arial"/>
                <a:ea typeface="Arial"/>
                <a:cs typeface="Arial"/>
                <a:sym typeface="Arial"/>
              </a:rPr>
              <a:t> 	</a:t>
            </a:r>
            <a:endParaRPr b="0" sz="2900">
              <a:solidFill>
                <a:srgbClr val="000000"/>
              </a:solidFill>
              <a:latin typeface="Arial"/>
              <a:ea typeface="Arial"/>
              <a:cs typeface="Arial"/>
              <a:sym typeface="Arial"/>
            </a:endParaRPr>
          </a:p>
          <a:p>
            <a:pPr indent="0" lvl="0" marL="0" rtl="0" algn="l">
              <a:spcBef>
                <a:spcPts val="0"/>
              </a:spcBef>
              <a:spcAft>
                <a:spcPts val="0"/>
              </a:spcAft>
              <a:buNone/>
            </a:pPr>
            <a:r>
              <a:t/>
            </a:r>
            <a:endParaRPr b="0" sz="2900">
              <a:latin typeface="Arial"/>
              <a:ea typeface="Arial"/>
              <a:cs typeface="Arial"/>
              <a:sym typeface="Arial"/>
            </a:endParaRPr>
          </a:p>
        </p:txBody>
      </p:sp>
      <p:pic>
        <p:nvPicPr>
          <p:cNvPr id="179" name="Google Shape;179;p27"/>
          <p:cNvPicPr preferRelativeResize="0"/>
          <p:nvPr/>
        </p:nvPicPr>
        <p:blipFill>
          <a:blip r:embed="rId3">
            <a:alphaModFix/>
          </a:blip>
          <a:stretch>
            <a:fillRect/>
          </a:stretch>
        </p:blipFill>
        <p:spPr>
          <a:xfrm>
            <a:off x="838200" y="1296300"/>
            <a:ext cx="6477897" cy="36948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729450" y="608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900">
                <a:latin typeface="Arial"/>
                <a:ea typeface="Arial"/>
                <a:cs typeface="Arial"/>
                <a:sym typeface="Arial"/>
              </a:rPr>
              <a:t>Web Pages - Introduction for test</a:t>
            </a:r>
            <a:endParaRPr b="0" sz="2900">
              <a:solidFill>
                <a:srgbClr val="000000"/>
              </a:solidFill>
              <a:latin typeface="Arial"/>
              <a:ea typeface="Arial"/>
              <a:cs typeface="Arial"/>
              <a:sym typeface="Arial"/>
            </a:endParaRPr>
          </a:p>
          <a:p>
            <a:pPr indent="0" lvl="0" marL="0" rtl="0" algn="l">
              <a:spcBef>
                <a:spcPts val="0"/>
              </a:spcBef>
              <a:spcAft>
                <a:spcPts val="0"/>
              </a:spcAft>
              <a:buNone/>
            </a:pPr>
            <a:r>
              <a:rPr b="0" lang="en" sz="1900">
                <a:solidFill>
                  <a:srgbClr val="000000"/>
                </a:solidFill>
                <a:latin typeface="Arial"/>
                <a:ea typeface="Arial"/>
                <a:cs typeface="Arial"/>
                <a:sym typeface="Arial"/>
              </a:rPr>
              <a:t> 	</a:t>
            </a:r>
            <a:endParaRPr b="0" sz="2900">
              <a:solidFill>
                <a:srgbClr val="000000"/>
              </a:solidFill>
              <a:latin typeface="Arial"/>
              <a:ea typeface="Arial"/>
              <a:cs typeface="Arial"/>
              <a:sym typeface="Arial"/>
            </a:endParaRPr>
          </a:p>
          <a:p>
            <a:pPr indent="0" lvl="0" marL="0" rtl="0" algn="l">
              <a:spcBef>
                <a:spcPts val="0"/>
              </a:spcBef>
              <a:spcAft>
                <a:spcPts val="0"/>
              </a:spcAft>
              <a:buNone/>
            </a:pPr>
            <a:r>
              <a:t/>
            </a:r>
            <a:endParaRPr b="0" sz="2900">
              <a:latin typeface="Arial"/>
              <a:ea typeface="Arial"/>
              <a:cs typeface="Arial"/>
              <a:sym typeface="Arial"/>
            </a:endParaRPr>
          </a:p>
        </p:txBody>
      </p:sp>
      <p:pic>
        <p:nvPicPr>
          <p:cNvPr id="185" name="Google Shape;185;p28"/>
          <p:cNvPicPr preferRelativeResize="0"/>
          <p:nvPr/>
        </p:nvPicPr>
        <p:blipFill>
          <a:blip r:embed="rId3">
            <a:alphaModFix/>
          </a:blip>
          <a:stretch>
            <a:fillRect/>
          </a:stretch>
        </p:blipFill>
        <p:spPr>
          <a:xfrm>
            <a:off x="838200" y="1296300"/>
            <a:ext cx="6554672" cy="36948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729450" y="608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900">
                <a:latin typeface="Arial"/>
                <a:ea typeface="Arial"/>
                <a:cs typeface="Arial"/>
                <a:sym typeface="Arial"/>
              </a:rPr>
              <a:t>Web Pages - Test Series</a:t>
            </a:r>
            <a:endParaRPr b="0" sz="2900">
              <a:solidFill>
                <a:srgbClr val="000000"/>
              </a:solidFill>
              <a:latin typeface="Arial"/>
              <a:ea typeface="Arial"/>
              <a:cs typeface="Arial"/>
              <a:sym typeface="Arial"/>
            </a:endParaRPr>
          </a:p>
          <a:p>
            <a:pPr indent="0" lvl="0" marL="0" rtl="0" algn="l">
              <a:spcBef>
                <a:spcPts val="0"/>
              </a:spcBef>
              <a:spcAft>
                <a:spcPts val="0"/>
              </a:spcAft>
              <a:buNone/>
            </a:pPr>
            <a:r>
              <a:rPr b="0" lang="en" sz="1900">
                <a:solidFill>
                  <a:srgbClr val="000000"/>
                </a:solidFill>
                <a:latin typeface="Arial"/>
                <a:ea typeface="Arial"/>
                <a:cs typeface="Arial"/>
                <a:sym typeface="Arial"/>
              </a:rPr>
              <a:t> 	</a:t>
            </a:r>
            <a:endParaRPr b="0" sz="2900">
              <a:solidFill>
                <a:srgbClr val="000000"/>
              </a:solidFill>
              <a:latin typeface="Arial"/>
              <a:ea typeface="Arial"/>
              <a:cs typeface="Arial"/>
              <a:sym typeface="Arial"/>
            </a:endParaRPr>
          </a:p>
          <a:p>
            <a:pPr indent="0" lvl="0" marL="0" rtl="0" algn="l">
              <a:spcBef>
                <a:spcPts val="0"/>
              </a:spcBef>
              <a:spcAft>
                <a:spcPts val="0"/>
              </a:spcAft>
              <a:buNone/>
            </a:pPr>
            <a:r>
              <a:t/>
            </a:r>
            <a:endParaRPr b="0" sz="2900">
              <a:latin typeface="Arial"/>
              <a:ea typeface="Arial"/>
              <a:cs typeface="Arial"/>
              <a:sym typeface="Arial"/>
            </a:endParaRPr>
          </a:p>
        </p:txBody>
      </p:sp>
      <p:pic>
        <p:nvPicPr>
          <p:cNvPr id="191" name="Google Shape;191;p29"/>
          <p:cNvPicPr preferRelativeResize="0"/>
          <p:nvPr/>
        </p:nvPicPr>
        <p:blipFill>
          <a:blip r:embed="rId3">
            <a:alphaModFix/>
          </a:blip>
          <a:stretch>
            <a:fillRect/>
          </a:stretch>
        </p:blipFill>
        <p:spPr>
          <a:xfrm>
            <a:off x="838200" y="1296300"/>
            <a:ext cx="6554672" cy="36948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729450" y="608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900">
                <a:latin typeface="Arial"/>
                <a:ea typeface="Arial"/>
                <a:cs typeface="Arial"/>
                <a:sym typeface="Arial"/>
              </a:rPr>
              <a:t>Web Pages - Result</a:t>
            </a:r>
            <a:endParaRPr b="0" sz="2900">
              <a:solidFill>
                <a:srgbClr val="000000"/>
              </a:solidFill>
              <a:latin typeface="Arial"/>
              <a:ea typeface="Arial"/>
              <a:cs typeface="Arial"/>
              <a:sym typeface="Arial"/>
            </a:endParaRPr>
          </a:p>
          <a:p>
            <a:pPr indent="0" lvl="0" marL="0" rtl="0" algn="l">
              <a:spcBef>
                <a:spcPts val="0"/>
              </a:spcBef>
              <a:spcAft>
                <a:spcPts val="0"/>
              </a:spcAft>
              <a:buNone/>
            </a:pPr>
            <a:r>
              <a:rPr b="0" lang="en" sz="1900">
                <a:solidFill>
                  <a:srgbClr val="000000"/>
                </a:solidFill>
                <a:latin typeface="Arial"/>
                <a:ea typeface="Arial"/>
                <a:cs typeface="Arial"/>
                <a:sym typeface="Arial"/>
              </a:rPr>
              <a:t> 	</a:t>
            </a:r>
            <a:endParaRPr b="0" sz="2900">
              <a:solidFill>
                <a:srgbClr val="000000"/>
              </a:solidFill>
              <a:latin typeface="Arial"/>
              <a:ea typeface="Arial"/>
              <a:cs typeface="Arial"/>
              <a:sym typeface="Arial"/>
            </a:endParaRPr>
          </a:p>
          <a:p>
            <a:pPr indent="0" lvl="0" marL="0" rtl="0" algn="l">
              <a:spcBef>
                <a:spcPts val="0"/>
              </a:spcBef>
              <a:spcAft>
                <a:spcPts val="0"/>
              </a:spcAft>
              <a:buNone/>
            </a:pPr>
            <a:r>
              <a:t/>
            </a:r>
            <a:endParaRPr b="0" sz="2900">
              <a:latin typeface="Arial"/>
              <a:ea typeface="Arial"/>
              <a:cs typeface="Arial"/>
              <a:sym typeface="Arial"/>
            </a:endParaRPr>
          </a:p>
        </p:txBody>
      </p:sp>
      <p:pic>
        <p:nvPicPr>
          <p:cNvPr id="197" name="Google Shape;197;p30"/>
          <p:cNvPicPr preferRelativeResize="0"/>
          <p:nvPr/>
        </p:nvPicPr>
        <p:blipFill>
          <a:blip r:embed="rId3">
            <a:alphaModFix/>
          </a:blip>
          <a:stretch>
            <a:fillRect/>
          </a:stretch>
        </p:blipFill>
        <p:spPr>
          <a:xfrm>
            <a:off x="838200" y="1296300"/>
            <a:ext cx="6554672" cy="36948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729450" y="608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900">
                <a:latin typeface="Arial"/>
                <a:ea typeface="Arial"/>
                <a:cs typeface="Arial"/>
                <a:sym typeface="Arial"/>
              </a:rPr>
              <a:t>Learning Point - Link</a:t>
            </a:r>
            <a:endParaRPr b="0" sz="2900">
              <a:latin typeface="Arial"/>
              <a:ea typeface="Arial"/>
              <a:cs typeface="Arial"/>
              <a:sym typeface="Arial"/>
            </a:endParaRPr>
          </a:p>
          <a:p>
            <a:pPr indent="0" lvl="0" marL="0" rtl="0" algn="l">
              <a:spcBef>
                <a:spcPts val="0"/>
              </a:spcBef>
              <a:spcAft>
                <a:spcPts val="0"/>
              </a:spcAft>
              <a:buNone/>
            </a:pPr>
            <a:r>
              <a:t/>
            </a:r>
            <a:endParaRPr b="0" sz="2900">
              <a:latin typeface="Arial"/>
              <a:ea typeface="Arial"/>
              <a:cs typeface="Arial"/>
              <a:sym typeface="Arial"/>
            </a:endParaRPr>
          </a:p>
          <a:p>
            <a:pPr indent="0" lvl="0" marL="0" rtl="0" algn="l">
              <a:spcBef>
                <a:spcPts val="0"/>
              </a:spcBef>
              <a:spcAft>
                <a:spcPts val="0"/>
              </a:spcAft>
              <a:buNone/>
            </a:pPr>
            <a:r>
              <a:t/>
            </a:r>
            <a:endParaRPr b="0" sz="2900">
              <a:latin typeface="Arial"/>
              <a:ea typeface="Arial"/>
              <a:cs typeface="Arial"/>
              <a:sym typeface="Arial"/>
            </a:endParaRPr>
          </a:p>
          <a:p>
            <a:pPr indent="0" lvl="0" marL="0" rtl="0" algn="l">
              <a:spcBef>
                <a:spcPts val="0"/>
              </a:spcBef>
              <a:spcAft>
                <a:spcPts val="0"/>
              </a:spcAft>
              <a:buNone/>
            </a:pPr>
            <a:r>
              <a:rPr b="0" lang="en" sz="1900">
                <a:solidFill>
                  <a:srgbClr val="000000"/>
                </a:solidFill>
                <a:latin typeface="Arial"/>
                <a:ea typeface="Arial"/>
                <a:cs typeface="Arial"/>
                <a:sym typeface="Arial"/>
              </a:rPr>
              <a:t> 	</a:t>
            </a:r>
            <a:endParaRPr b="0" sz="2900">
              <a:latin typeface="Arial"/>
              <a:ea typeface="Arial"/>
              <a:cs typeface="Arial"/>
              <a:sym typeface="Arial"/>
            </a:endParaRPr>
          </a:p>
          <a:p>
            <a:pPr indent="0" lvl="0" marL="0" rtl="0" algn="l">
              <a:spcBef>
                <a:spcPts val="0"/>
              </a:spcBef>
              <a:spcAft>
                <a:spcPts val="0"/>
              </a:spcAft>
              <a:buNone/>
            </a:pPr>
            <a:r>
              <a:t/>
            </a:r>
            <a:endParaRPr b="0" sz="2900">
              <a:latin typeface="Arial"/>
              <a:ea typeface="Arial"/>
              <a:cs typeface="Arial"/>
              <a:sym typeface="Arial"/>
            </a:endParaRPr>
          </a:p>
        </p:txBody>
      </p:sp>
      <p:pic>
        <p:nvPicPr>
          <p:cNvPr id="203" name="Google Shape;203;p31"/>
          <p:cNvPicPr preferRelativeResize="0"/>
          <p:nvPr/>
        </p:nvPicPr>
        <p:blipFill>
          <a:blip r:embed="rId3">
            <a:alphaModFix/>
          </a:blip>
          <a:stretch>
            <a:fillRect/>
          </a:stretch>
        </p:blipFill>
        <p:spPr>
          <a:xfrm>
            <a:off x="1210223" y="2122183"/>
            <a:ext cx="1041675" cy="1220225"/>
          </a:xfrm>
          <a:prstGeom prst="rect">
            <a:avLst/>
          </a:prstGeom>
          <a:noFill/>
          <a:ln>
            <a:noFill/>
          </a:ln>
        </p:spPr>
      </p:pic>
      <p:sp>
        <p:nvSpPr>
          <p:cNvPr id="204" name="Google Shape;204;p31"/>
          <p:cNvSpPr txBox="1"/>
          <p:nvPr/>
        </p:nvSpPr>
        <p:spPr>
          <a:xfrm>
            <a:off x="2251900" y="2447575"/>
            <a:ext cx="3630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u="sng">
                <a:solidFill>
                  <a:schemeClr val="hlink"/>
                </a:solidFill>
                <a:latin typeface="Lato"/>
                <a:ea typeface="Lato"/>
                <a:cs typeface="Lato"/>
                <a:sym typeface="Lato"/>
                <a:hlinkClick r:id="rId4"/>
              </a:rPr>
              <a:t>Learning Point</a:t>
            </a:r>
            <a:endParaRPr sz="2500" u="sng">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729450" y="535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3300">
                <a:latin typeface="Arial"/>
                <a:ea typeface="Arial"/>
                <a:cs typeface="Arial"/>
                <a:sym typeface="Arial"/>
              </a:rPr>
              <a:t>CONSTANTS</a:t>
            </a:r>
            <a:endParaRPr sz="2040"/>
          </a:p>
        </p:txBody>
      </p:sp>
      <p:sp>
        <p:nvSpPr>
          <p:cNvPr id="99" name="Google Shape;99;p14"/>
          <p:cNvSpPr txBox="1"/>
          <p:nvPr>
            <p:ph idx="1" type="body"/>
          </p:nvPr>
        </p:nvSpPr>
        <p:spPr>
          <a:xfrm>
            <a:off x="729450" y="1341775"/>
            <a:ext cx="7688700" cy="2998200"/>
          </a:xfrm>
          <a:prstGeom prst="rect">
            <a:avLst/>
          </a:prstGeom>
        </p:spPr>
        <p:txBody>
          <a:bodyPr anchorCtr="0" anchor="t" bIns="91425" lIns="91425" spcFirstLastPara="1" rIns="91425" wrap="square" tIns="91425">
            <a:normAutofit fontScale="40000" lnSpcReduction="20000"/>
          </a:bodyPr>
          <a:lstStyle/>
          <a:p>
            <a:pPr indent="0" lvl="0" marL="38100" rtl="0" algn="l">
              <a:spcBef>
                <a:spcPts val="500"/>
              </a:spcBef>
              <a:spcAft>
                <a:spcPts val="0"/>
              </a:spcAft>
              <a:buNone/>
            </a:pPr>
            <a:r>
              <a:rPr lang="en" sz="1900">
                <a:solidFill>
                  <a:schemeClr val="dk2"/>
                </a:solidFill>
                <a:latin typeface="Arial"/>
                <a:ea typeface="Arial"/>
                <a:cs typeface="Arial"/>
                <a:sym typeface="Arial"/>
              </a:rPr>
              <a:t> </a:t>
            </a:r>
            <a:r>
              <a:rPr lang="en" sz="3259">
                <a:solidFill>
                  <a:schemeClr val="dk2"/>
                </a:solidFill>
                <a:latin typeface="Arial"/>
                <a:ea typeface="Arial"/>
                <a:cs typeface="Arial"/>
                <a:sym typeface="Arial"/>
              </a:rPr>
              <a:t>  1.</a:t>
            </a:r>
            <a:r>
              <a:rPr lang="en" sz="3259">
                <a:solidFill>
                  <a:schemeClr val="dk2"/>
                </a:solidFill>
                <a:latin typeface="Arial"/>
                <a:ea typeface="Arial"/>
                <a:cs typeface="Arial"/>
                <a:sym typeface="Arial"/>
              </a:rPr>
              <a:t>Introduction</a:t>
            </a:r>
            <a:endParaRPr sz="3259">
              <a:solidFill>
                <a:schemeClr val="dk2"/>
              </a:solidFill>
              <a:latin typeface="Arial"/>
              <a:ea typeface="Arial"/>
              <a:cs typeface="Arial"/>
              <a:sym typeface="Arial"/>
            </a:endParaRPr>
          </a:p>
          <a:p>
            <a:pPr indent="0" lvl="0" marL="38100" rtl="0" algn="l">
              <a:spcBef>
                <a:spcPts val="600"/>
              </a:spcBef>
              <a:spcAft>
                <a:spcPts val="0"/>
              </a:spcAft>
              <a:buNone/>
            </a:pPr>
            <a:r>
              <a:rPr lang="en" sz="3259">
                <a:solidFill>
                  <a:schemeClr val="dk2"/>
                </a:solidFill>
                <a:latin typeface="Arial"/>
                <a:ea typeface="Arial"/>
                <a:cs typeface="Arial"/>
                <a:sym typeface="Arial"/>
              </a:rPr>
              <a:t>   2.Purpose</a:t>
            </a:r>
            <a:endParaRPr sz="3259">
              <a:solidFill>
                <a:schemeClr val="dk2"/>
              </a:solidFill>
              <a:latin typeface="Arial"/>
              <a:ea typeface="Arial"/>
              <a:cs typeface="Arial"/>
              <a:sym typeface="Arial"/>
            </a:endParaRPr>
          </a:p>
          <a:p>
            <a:pPr indent="0" lvl="0" marL="38100" rtl="0" algn="l">
              <a:spcBef>
                <a:spcPts val="600"/>
              </a:spcBef>
              <a:spcAft>
                <a:spcPts val="0"/>
              </a:spcAft>
              <a:buNone/>
            </a:pPr>
            <a:r>
              <a:rPr lang="en" sz="3259">
                <a:solidFill>
                  <a:schemeClr val="dk2"/>
                </a:solidFill>
                <a:latin typeface="Arial"/>
                <a:ea typeface="Arial"/>
                <a:cs typeface="Arial"/>
                <a:sym typeface="Arial"/>
              </a:rPr>
              <a:t>   3.Problem domain</a:t>
            </a:r>
            <a:endParaRPr sz="3259">
              <a:solidFill>
                <a:schemeClr val="dk2"/>
              </a:solidFill>
              <a:latin typeface="Arial"/>
              <a:ea typeface="Arial"/>
              <a:cs typeface="Arial"/>
              <a:sym typeface="Arial"/>
            </a:endParaRPr>
          </a:p>
          <a:p>
            <a:pPr indent="0" lvl="0" marL="38100" rtl="0" algn="l">
              <a:spcBef>
                <a:spcPts val="600"/>
              </a:spcBef>
              <a:spcAft>
                <a:spcPts val="0"/>
              </a:spcAft>
              <a:buNone/>
            </a:pPr>
            <a:r>
              <a:rPr lang="en" sz="3259">
                <a:solidFill>
                  <a:schemeClr val="dk2"/>
                </a:solidFill>
                <a:latin typeface="Arial"/>
                <a:ea typeface="Arial"/>
                <a:cs typeface="Arial"/>
                <a:sym typeface="Arial"/>
              </a:rPr>
              <a:t>   4.Feasibility survey</a:t>
            </a:r>
            <a:endParaRPr sz="3259">
              <a:solidFill>
                <a:schemeClr val="dk2"/>
              </a:solidFill>
              <a:latin typeface="Arial"/>
              <a:ea typeface="Arial"/>
              <a:cs typeface="Arial"/>
              <a:sym typeface="Arial"/>
            </a:endParaRPr>
          </a:p>
          <a:p>
            <a:pPr indent="0" lvl="0" marL="38100" rtl="0" algn="l">
              <a:spcBef>
                <a:spcPts val="600"/>
              </a:spcBef>
              <a:spcAft>
                <a:spcPts val="0"/>
              </a:spcAft>
              <a:buNone/>
            </a:pPr>
            <a:r>
              <a:rPr lang="en" sz="3259">
                <a:solidFill>
                  <a:schemeClr val="dk2"/>
                </a:solidFill>
                <a:latin typeface="Arial"/>
                <a:ea typeface="Arial"/>
                <a:cs typeface="Arial"/>
                <a:sym typeface="Arial"/>
              </a:rPr>
              <a:t>   5.Technologies</a:t>
            </a:r>
            <a:endParaRPr sz="3259">
              <a:solidFill>
                <a:schemeClr val="dk2"/>
              </a:solidFill>
              <a:latin typeface="Arial"/>
              <a:ea typeface="Arial"/>
              <a:cs typeface="Arial"/>
              <a:sym typeface="Arial"/>
            </a:endParaRPr>
          </a:p>
          <a:p>
            <a:pPr indent="0" lvl="0" marL="38100" rtl="0" algn="l">
              <a:spcBef>
                <a:spcPts val="600"/>
              </a:spcBef>
              <a:spcAft>
                <a:spcPts val="0"/>
              </a:spcAft>
              <a:buNone/>
            </a:pPr>
            <a:r>
              <a:rPr lang="en" sz="3259">
                <a:solidFill>
                  <a:schemeClr val="dk2"/>
                </a:solidFill>
                <a:latin typeface="Arial"/>
                <a:ea typeface="Arial"/>
                <a:cs typeface="Arial"/>
                <a:sym typeface="Arial"/>
              </a:rPr>
              <a:t>   6.Screenshot</a:t>
            </a:r>
            <a:endParaRPr sz="3259">
              <a:solidFill>
                <a:schemeClr val="dk2"/>
              </a:solidFill>
              <a:latin typeface="Arial"/>
              <a:ea typeface="Arial"/>
              <a:cs typeface="Arial"/>
              <a:sym typeface="Arial"/>
            </a:endParaRPr>
          </a:p>
          <a:p>
            <a:pPr indent="0" lvl="0" marL="38100" rtl="0" algn="l">
              <a:spcBef>
                <a:spcPts val="600"/>
              </a:spcBef>
              <a:spcAft>
                <a:spcPts val="0"/>
              </a:spcAft>
              <a:buNone/>
            </a:pPr>
            <a:r>
              <a:rPr lang="en" sz="3259">
                <a:solidFill>
                  <a:schemeClr val="dk2"/>
                </a:solidFill>
                <a:latin typeface="Arial"/>
                <a:ea typeface="Arial"/>
                <a:cs typeface="Arial"/>
                <a:sym typeface="Arial"/>
              </a:rPr>
              <a:t>   7.Future </a:t>
            </a:r>
            <a:r>
              <a:rPr lang="en" sz="3259">
                <a:solidFill>
                  <a:schemeClr val="dk2"/>
                </a:solidFill>
                <a:latin typeface="Arial"/>
                <a:ea typeface="Arial"/>
                <a:cs typeface="Arial"/>
                <a:sym typeface="Arial"/>
              </a:rPr>
              <a:t>Enhancement</a:t>
            </a:r>
            <a:endParaRPr sz="3259">
              <a:solidFill>
                <a:schemeClr val="dk2"/>
              </a:solidFill>
              <a:latin typeface="Arial"/>
              <a:ea typeface="Arial"/>
              <a:cs typeface="Arial"/>
              <a:sym typeface="Arial"/>
            </a:endParaRPr>
          </a:p>
          <a:p>
            <a:pPr indent="0" lvl="0" marL="38100" rtl="0" algn="l">
              <a:spcBef>
                <a:spcPts val="600"/>
              </a:spcBef>
              <a:spcAft>
                <a:spcPts val="0"/>
              </a:spcAft>
              <a:buNone/>
            </a:pPr>
            <a:r>
              <a:rPr lang="en" sz="3259">
                <a:solidFill>
                  <a:schemeClr val="dk2"/>
                </a:solidFill>
                <a:latin typeface="Arial"/>
                <a:ea typeface="Arial"/>
                <a:cs typeface="Arial"/>
                <a:sym typeface="Arial"/>
              </a:rPr>
              <a:t>   8.Project Link</a:t>
            </a:r>
            <a:endParaRPr sz="3259">
              <a:solidFill>
                <a:schemeClr val="dk2"/>
              </a:solidFill>
              <a:latin typeface="Arial"/>
              <a:ea typeface="Arial"/>
              <a:cs typeface="Arial"/>
              <a:sym typeface="Arial"/>
            </a:endParaRPr>
          </a:p>
          <a:p>
            <a:pPr indent="0" lvl="0" marL="38100" rtl="0" algn="l">
              <a:spcBef>
                <a:spcPts val="600"/>
              </a:spcBef>
              <a:spcAft>
                <a:spcPts val="0"/>
              </a:spcAft>
              <a:buNone/>
            </a:pPr>
            <a:r>
              <a:rPr lang="en" sz="3259">
                <a:solidFill>
                  <a:schemeClr val="dk2"/>
                </a:solidFill>
                <a:latin typeface="Arial"/>
                <a:ea typeface="Arial"/>
                <a:cs typeface="Arial"/>
                <a:sym typeface="Arial"/>
              </a:rPr>
              <a:t>   9.Conclusion</a:t>
            </a:r>
            <a:endParaRPr sz="3259">
              <a:solidFill>
                <a:schemeClr val="dk2"/>
              </a:solidFill>
              <a:latin typeface="Arial"/>
              <a:ea typeface="Arial"/>
              <a:cs typeface="Arial"/>
              <a:sym typeface="Arial"/>
            </a:endParaRPr>
          </a:p>
          <a:p>
            <a:pPr indent="0" lvl="0" marL="38100" rtl="0" algn="l">
              <a:spcBef>
                <a:spcPts val="600"/>
              </a:spcBef>
              <a:spcAft>
                <a:spcPts val="0"/>
              </a:spcAft>
              <a:buNone/>
            </a:pPr>
            <a:r>
              <a:rPr lang="en" sz="3259">
                <a:solidFill>
                  <a:schemeClr val="dk2"/>
                </a:solidFill>
                <a:latin typeface="Arial"/>
                <a:ea typeface="Arial"/>
                <a:cs typeface="Arial"/>
                <a:sym typeface="Arial"/>
              </a:rPr>
              <a:t>   10.Reference </a:t>
            </a:r>
            <a:endParaRPr sz="3259">
              <a:solidFill>
                <a:schemeClr val="dk2"/>
              </a:solidFill>
              <a:latin typeface="Arial"/>
              <a:ea typeface="Arial"/>
              <a:cs typeface="Arial"/>
              <a:sym typeface="Arial"/>
            </a:endParaRPr>
          </a:p>
          <a:p>
            <a:pPr indent="0" lvl="0" marL="0" rtl="0" algn="l">
              <a:spcBef>
                <a:spcPts val="600"/>
              </a:spcBef>
              <a:spcAft>
                <a:spcPts val="1200"/>
              </a:spcAft>
              <a:buNone/>
            </a:pPr>
            <a:r>
              <a:t/>
            </a:r>
            <a:endParaRPr>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idx="1" type="body"/>
          </p:nvPr>
        </p:nvSpPr>
        <p:spPr>
          <a:xfrm>
            <a:off x="729450" y="1405400"/>
            <a:ext cx="7688700" cy="29346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 sz="1500"/>
              <a:t>We will use Log4j concept for data log</a:t>
            </a:r>
            <a:endParaRPr sz="1500"/>
          </a:p>
          <a:p>
            <a:pPr indent="-323850" lvl="0" marL="457200" rtl="0" algn="l">
              <a:lnSpc>
                <a:spcPct val="150000"/>
              </a:lnSpc>
              <a:spcBef>
                <a:spcPts val="0"/>
              </a:spcBef>
              <a:spcAft>
                <a:spcPts val="0"/>
              </a:spcAft>
              <a:buSzPts val="1500"/>
              <a:buChar char="●"/>
            </a:pPr>
            <a:r>
              <a:rPr lang="en" sz="1500"/>
              <a:t>Database Master - </a:t>
            </a:r>
            <a:r>
              <a:rPr lang="en" sz="1500"/>
              <a:t>Slave</a:t>
            </a:r>
            <a:r>
              <a:rPr lang="en" sz="1500"/>
              <a:t>  replication </a:t>
            </a:r>
            <a:endParaRPr sz="1500"/>
          </a:p>
          <a:p>
            <a:pPr indent="-323850" lvl="0" marL="457200" rtl="0" algn="l">
              <a:lnSpc>
                <a:spcPct val="150000"/>
              </a:lnSpc>
              <a:spcBef>
                <a:spcPts val="0"/>
              </a:spcBef>
              <a:spcAft>
                <a:spcPts val="0"/>
              </a:spcAft>
              <a:buSzPts val="1500"/>
              <a:buChar char="●"/>
            </a:pPr>
            <a:r>
              <a:rPr lang="en" sz="1500"/>
              <a:t>Student login section</a:t>
            </a:r>
            <a:endParaRPr sz="1500"/>
          </a:p>
        </p:txBody>
      </p:sp>
      <p:sp>
        <p:nvSpPr>
          <p:cNvPr id="210" name="Google Shape;210;p32"/>
          <p:cNvSpPr txBox="1"/>
          <p:nvPr>
            <p:ph type="title"/>
          </p:nvPr>
        </p:nvSpPr>
        <p:spPr>
          <a:xfrm>
            <a:off x="729450" y="608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900">
                <a:latin typeface="Arial"/>
                <a:ea typeface="Arial"/>
                <a:cs typeface="Arial"/>
                <a:sym typeface="Arial"/>
              </a:rPr>
              <a:t>FUTURE </a:t>
            </a:r>
            <a:r>
              <a:rPr b="0" lang="en" sz="2900">
                <a:latin typeface="Arial"/>
                <a:ea typeface="Arial"/>
                <a:cs typeface="Arial"/>
                <a:sym typeface="Arial"/>
              </a:rPr>
              <a:t>ENHANCEMENT</a:t>
            </a:r>
            <a:endParaRPr b="0" sz="2900">
              <a:latin typeface="Arial"/>
              <a:ea typeface="Arial"/>
              <a:cs typeface="Arial"/>
              <a:sym typeface="Arial"/>
            </a:endParaRPr>
          </a:p>
          <a:p>
            <a:pPr indent="0" lvl="0" marL="0" rtl="0" algn="l">
              <a:spcBef>
                <a:spcPts val="0"/>
              </a:spcBef>
              <a:spcAft>
                <a:spcPts val="0"/>
              </a:spcAft>
              <a:buNone/>
            </a:pPr>
            <a:r>
              <a:rPr b="0" lang="en" sz="2900">
                <a:latin typeface="Arial"/>
                <a:ea typeface="Arial"/>
                <a:cs typeface="Arial"/>
                <a:sym typeface="Arial"/>
              </a:rPr>
              <a:t> </a:t>
            </a:r>
            <a:endParaRPr b="0" sz="29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idx="1" type="body"/>
          </p:nvPr>
        </p:nvSpPr>
        <p:spPr>
          <a:xfrm>
            <a:off x="729450" y="1361950"/>
            <a:ext cx="7688700" cy="2818800"/>
          </a:xfrm>
          <a:prstGeom prst="rect">
            <a:avLst/>
          </a:prstGeom>
        </p:spPr>
        <p:txBody>
          <a:bodyPr anchorCtr="0" anchor="t" bIns="91425" lIns="91425" spcFirstLastPara="1" rIns="91425" wrap="square" tIns="91425">
            <a:normAutofit/>
          </a:bodyPr>
          <a:lstStyle/>
          <a:p>
            <a:pPr indent="0" lvl="0" marL="38100" rtl="0" algn="just">
              <a:lnSpc>
                <a:spcPct val="95000"/>
              </a:lnSpc>
              <a:spcBef>
                <a:spcPts val="500"/>
              </a:spcBef>
              <a:spcAft>
                <a:spcPts val="0"/>
              </a:spcAft>
              <a:buNone/>
            </a:pPr>
            <a:r>
              <a:rPr lang="en" sz="1700">
                <a:solidFill>
                  <a:schemeClr val="dk2"/>
                </a:solidFill>
                <a:latin typeface="Arial"/>
                <a:ea typeface="Arial"/>
                <a:cs typeface="Arial"/>
                <a:sym typeface="Arial"/>
              </a:rPr>
              <a:t>E-learning is not intended to replace conventional methods and learning in class rooms .Its aim to create an augmented learning environment where technologies is used to deliver a combined range of learning  and teaching techniques aimed to maximizing individual’s participation and achieving the goals in the learning and teaching process as a greener world</a:t>
            </a:r>
            <a:endParaRPr sz="1700">
              <a:solidFill>
                <a:schemeClr val="dk2"/>
              </a:solidFill>
              <a:latin typeface="Arial"/>
              <a:ea typeface="Arial"/>
              <a:cs typeface="Arial"/>
              <a:sym typeface="Arial"/>
            </a:endParaRPr>
          </a:p>
          <a:p>
            <a:pPr indent="0" lvl="0" marL="0" rtl="0" algn="l">
              <a:lnSpc>
                <a:spcPct val="95000"/>
              </a:lnSpc>
              <a:spcBef>
                <a:spcPts val="600"/>
              </a:spcBef>
              <a:spcAft>
                <a:spcPts val="1200"/>
              </a:spcAft>
              <a:buNone/>
            </a:pPr>
            <a:r>
              <a:t/>
            </a:r>
            <a:endParaRPr/>
          </a:p>
        </p:txBody>
      </p:sp>
      <p:sp>
        <p:nvSpPr>
          <p:cNvPr id="216" name="Google Shape;216;p33"/>
          <p:cNvSpPr txBox="1"/>
          <p:nvPr>
            <p:ph type="title"/>
          </p:nvPr>
        </p:nvSpPr>
        <p:spPr>
          <a:xfrm>
            <a:off x="729450" y="608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900">
                <a:latin typeface="Arial"/>
                <a:ea typeface="Arial"/>
                <a:cs typeface="Arial"/>
                <a:sym typeface="Arial"/>
              </a:rPr>
              <a:t>CONCLUSION</a:t>
            </a:r>
            <a:r>
              <a:rPr b="0" lang="en" sz="2900">
                <a:latin typeface="Arial"/>
                <a:ea typeface="Arial"/>
                <a:cs typeface="Arial"/>
                <a:sym typeface="Arial"/>
              </a:rPr>
              <a:t> </a:t>
            </a:r>
            <a:endParaRPr b="0" sz="29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idx="1" type="body"/>
          </p:nvPr>
        </p:nvSpPr>
        <p:spPr>
          <a:xfrm>
            <a:off x="729450" y="1376425"/>
            <a:ext cx="7688700" cy="35352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500"/>
              </a:spcBef>
              <a:spcAft>
                <a:spcPts val="0"/>
              </a:spcAft>
              <a:buSzPts val="1500"/>
              <a:buFont typeface="Arial"/>
              <a:buChar char="●"/>
            </a:pPr>
            <a:r>
              <a:rPr lang="en" sz="1500" u="sng">
                <a:solidFill>
                  <a:srgbClr val="4A86E8"/>
                </a:solidFill>
                <a:latin typeface="Arial"/>
                <a:ea typeface="Arial"/>
                <a:cs typeface="Arial"/>
                <a:sym typeface="Arial"/>
                <a:hlinkClick r:id="rId3">
                  <a:extLst>
                    <a:ext uri="{A12FA001-AC4F-418D-AE19-62706E023703}">
                      <ahyp:hlinkClr val="tx"/>
                    </a:ext>
                  </a:extLst>
                </a:hlinkClick>
              </a:rPr>
              <a:t>https://elearningindustry.com/e-learning-challenges-and-solutions</a:t>
            </a:r>
            <a:endParaRPr sz="1500" u="sng">
              <a:solidFill>
                <a:srgbClr val="4A86E8"/>
              </a:solidFill>
              <a:latin typeface="Arial"/>
              <a:ea typeface="Arial"/>
              <a:cs typeface="Arial"/>
              <a:sym typeface="Arial"/>
            </a:endParaRPr>
          </a:p>
          <a:p>
            <a:pPr indent="0" lvl="0" marL="457200" rtl="0" algn="l">
              <a:lnSpc>
                <a:spcPct val="95000"/>
              </a:lnSpc>
              <a:spcBef>
                <a:spcPts val="600"/>
              </a:spcBef>
              <a:spcAft>
                <a:spcPts val="0"/>
              </a:spcAft>
              <a:buSzPts val="770"/>
              <a:buNone/>
            </a:pPr>
            <a:r>
              <a:t/>
            </a:r>
            <a:endParaRPr sz="1500" u="sng">
              <a:solidFill>
                <a:srgbClr val="4A86E8"/>
              </a:solidFill>
              <a:latin typeface="Arial"/>
              <a:ea typeface="Arial"/>
              <a:cs typeface="Arial"/>
              <a:sym typeface="Arial"/>
            </a:endParaRPr>
          </a:p>
          <a:p>
            <a:pPr indent="-292735" lvl="0" marL="457200" rtl="0" algn="l">
              <a:lnSpc>
                <a:spcPct val="95000"/>
              </a:lnSpc>
              <a:spcBef>
                <a:spcPts val="600"/>
              </a:spcBef>
              <a:spcAft>
                <a:spcPts val="0"/>
              </a:spcAft>
              <a:buClr>
                <a:srgbClr val="4A86E8"/>
              </a:buClr>
              <a:buSzPts val="1010"/>
              <a:buFont typeface="Arial"/>
              <a:buChar char="●"/>
            </a:pPr>
            <a:r>
              <a:rPr lang="en" sz="1500" u="sng">
                <a:solidFill>
                  <a:srgbClr val="4A86E8"/>
                </a:solidFill>
                <a:latin typeface="Arial"/>
                <a:ea typeface="Arial"/>
                <a:cs typeface="Arial"/>
                <a:sym typeface="Arial"/>
                <a:hlinkClick r:id="rId4">
                  <a:extLst>
                    <a:ext uri="{A12FA001-AC4F-418D-AE19-62706E023703}">
                      <ahyp:hlinkClr val="tx"/>
                    </a:ext>
                  </a:extLst>
                </a:hlinkClick>
              </a:rPr>
              <a:t>https://www.scribbr.com/dissertation/literature-review/#:~:text=A%20literature%20review%20is%20a%20survey%20of%20scholarly%20sources%20(such,in%20relation%20to%20existing%20knowledge</a:t>
            </a:r>
            <a:r>
              <a:rPr lang="en" sz="1500">
                <a:solidFill>
                  <a:srgbClr val="4A86E8"/>
                </a:solidFill>
                <a:latin typeface="Arial"/>
                <a:ea typeface="Arial"/>
                <a:cs typeface="Arial"/>
                <a:sym typeface="Arial"/>
              </a:rPr>
              <a:t>.</a:t>
            </a:r>
            <a:endParaRPr sz="1500">
              <a:solidFill>
                <a:srgbClr val="4A86E8"/>
              </a:solidFill>
              <a:latin typeface="Arial"/>
              <a:ea typeface="Arial"/>
              <a:cs typeface="Arial"/>
              <a:sym typeface="Arial"/>
            </a:endParaRPr>
          </a:p>
          <a:p>
            <a:pPr indent="0" lvl="0" marL="457200" rtl="0" algn="l">
              <a:lnSpc>
                <a:spcPct val="95000"/>
              </a:lnSpc>
              <a:spcBef>
                <a:spcPts val="600"/>
              </a:spcBef>
              <a:spcAft>
                <a:spcPts val="0"/>
              </a:spcAft>
              <a:buSzPts val="770"/>
              <a:buNone/>
            </a:pPr>
            <a:r>
              <a:t/>
            </a:r>
            <a:endParaRPr sz="1500">
              <a:solidFill>
                <a:srgbClr val="4A86E8"/>
              </a:solidFill>
              <a:latin typeface="Arial"/>
              <a:ea typeface="Arial"/>
              <a:cs typeface="Arial"/>
              <a:sym typeface="Arial"/>
            </a:endParaRPr>
          </a:p>
          <a:p>
            <a:pPr indent="-292735" lvl="0" marL="457200" rtl="0" algn="l">
              <a:lnSpc>
                <a:spcPct val="95000"/>
              </a:lnSpc>
              <a:spcBef>
                <a:spcPts val="600"/>
              </a:spcBef>
              <a:spcAft>
                <a:spcPts val="0"/>
              </a:spcAft>
              <a:buClr>
                <a:srgbClr val="4A86E8"/>
              </a:buClr>
              <a:buSzPts val="1010"/>
              <a:buFont typeface="Arial"/>
              <a:buChar char="●"/>
            </a:pPr>
            <a:r>
              <a:rPr lang="en" sz="1500" u="sng">
                <a:solidFill>
                  <a:srgbClr val="4A86E8"/>
                </a:solidFill>
                <a:latin typeface="Arial"/>
                <a:ea typeface="Arial"/>
                <a:cs typeface="Arial"/>
                <a:sym typeface="Arial"/>
                <a:hlinkClick r:id="rId5">
                  <a:extLst>
                    <a:ext uri="{A12FA001-AC4F-418D-AE19-62706E023703}">
                      <ahyp:hlinkClr val="tx"/>
                    </a:ext>
                  </a:extLst>
                </a:hlinkClick>
              </a:rPr>
              <a:t>https://www.freeprojectz.com/</a:t>
            </a:r>
            <a:endParaRPr sz="1500" u="sng">
              <a:solidFill>
                <a:srgbClr val="4A86E8"/>
              </a:solidFill>
              <a:latin typeface="Arial"/>
              <a:ea typeface="Arial"/>
              <a:cs typeface="Arial"/>
              <a:sym typeface="Arial"/>
            </a:endParaRPr>
          </a:p>
          <a:p>
            <a:pPr indent="0" lvl="0" marL="457200" rtl="0" algn="l">
              <a:lnSpc>
                <a:spcPct val="95000"/>
              </a:lnSpc>
              <a:spcBef>
                <a:spcPts val="600"/>
              </a:spcBef>
              <a:spcAft>
                <a:spcPts val="0"/>
              </a:spcAft>
              <a:buSzPts val="770"/>
              <a:buNone/>
            </a:pPr>
            <a:r>
              <a:t/>
            </a:r>
            <a:endParaRPr sz="1500" u="sng">
              <a:solidFill>
                <a:srgbClr val="4A86E8"/>
              </a:solidFill>
              <a:latin typeface="Arial"/>
              <a:ea typeface="Arial"/>
              <a:cs typeface="Arial"/>
              <a:sym typeface="Arial"/>
            </a:endParaRPr>
          </a:p>
          <a:p>
            <a:pPr indent="-292735" lvl="0" marL="457200" rtl="0" algn="l">
              <a:lnSpc>
                <a:spcPct val="95000"/>
              </a:lnSpc>
              <a:spcBef>
                <a:spcPts val="600"/>
              </a:spcBef>
              <a:spcAft>
                <a:spcPts val="0"/>
              </a:spcAft>
              <a:buClr>
                <a:srgbClr val="4A86E8"/>
              </a:buClr>
              <a:buSzPts val="1010"/>
              <a:buFont typeface="Arial"/>
              <a:buChar char="●"/>
            </a:pPr>
            <a:r>
              <a:rPr lang="en" sz="1500">
                <a:solidFill>
                  <a:srgbClr val="4A86E8"/>
                </a:solidFill>
                <a:latin typeface="Arial"/>
                <a:ea typeface="Arial"/>
                <a:cs typeface="Arial"/>
                <a:sym typeface="Arial"/>
              </a:rPr>
              <a:t>https://www.researchgate.net/publication/309242990_A_Review_of_Literature_on_E-Learning_Systems_in_Higher_Education</a:t>
            </a:r>
            <a:endParaRPr sz="1500">
              <a:solidFill>
                <a:srgbClr val="4A86E8"/>
              </a:solidFill>
              <a:latin typeface="Arial"/>
              <a:ea typeface="Arial"/>
              <a:cs typeface="Arial"/>
              <a:sym typeface="Arial"/>
            </a:endParaRPr>
          </a:p>
          <a:p>
            <a:pPr indent="0" lvl="0" marL="0" rtl="0" algn="l">
              <a:lnSpc>
                <a:spcPct val="95000"/>
              </a:lnSpc>
              <a:spcBef>
                <a:spcPts val="600"/>
              </a:spcBef>
              <a:spcAft>
                <a:spcPts val="1200"/>
              </a:spcAft>
              <a:buSzPts val="770"/>
              <a:buNone/>
            </a:pPr>
            <a:r>
              <a:t/>
            </a:r>
            <a:endParaRPr sz="1010"/>
          </a:p>
        </p:txBody>
      </p:sp>
      <p:sp>
        <p:nvSpPr>
          <p:cNvPr id="222" name="Google Shape;222;p34"/>
          <p:cNvSpPr txBox="1"/>
          <p:nvPr>
            <p:ph type="title"/>
          </p:nvPr>
        </p:nvSpPr>
        <p:spPr>
          <a:xfrm>
            <a:off x="729450" y="608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900">
                <a:latin typeface="Arial"/>
                <a:ea typeface="Arial"/>
                <a:cs typeface="Arial"/>
                <a:sym typeface="Arial"/>
              </a:rPr>
              <a:t>REFERENCE</a:t>
            </a:r>
            <a:endParaRPr b="0" sz="29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2076925" y="2130025"/>
            <a:ext cx="5384700" cy="108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40"/>
              <a:t>QUESTION  &amp;  FEEDBACK</a:t>
            </a:r>
            <a:endParaRPr sz="334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2743375" y="2304150"/>
            <a:ext cx="3834600" cy="97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240"/>
              <a:t>THANK-YOU . . . !</a:t>
            </a:r>
            <a:endParaRPr sz="324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727650" y="536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2900">
                <a:latin typeface="Arial"/>
                <a:ea typeface="Arial"/>
                <a:cs typeface="Arial"/>
                <a:sym typeface="Arial"/>
              </a:rPr>
              <a:t>INTRODUCTION</a:t>
            </a:r>
            <a:endParaRPr sz="1640"/>
          </a:p>
        </p:txBody>
      </p:sp>
      <p:sp>
        <p:nvSpPr>
          <p:cNvPr id="105" name="Google Shape;105;p15"/>
          <p:cNvSpPr txBox="1"/>
          <p:nvPr>
            <p:ph idx="1" type="body"/>
          </p:nvPr>
        </p:nvSpPr>
        <p:spPr>
          <a:xfrm>
            <a:off x="727650" y="1325475"/>
            <a:ext cx="7688700" cy="3397800"/>
          </a:xfrm>
          <a:prstGeom prst="rect">
            <a:avLst/>
          </a:prstGeom>
        </p:spPr>
        <p:txBody>
          <a:bodyPr anchorCtr="0" anchor="t" bIns="91425" lIns="91425" spcFirstLastPara="1" rIns="91425" wrap="square" tIns="91425">
            <a:normAutofit fontScale="77500" lnSpcReduction="10000"/>
          </a:bodyPr>
          <a:lstStyle/>
          <a:p>
            <a:pPr indent="0" lvl="0" marL="0" rtl="0" algn="just">
              <a:spcBef>
                <a:spcPts val="0"/>
              </a:spcBef>
              <a:spcAft>
                <a:spcPts val="0"/>
              </a:spcAft>
              <a:buNone/>
            </a:pPr>
            <a:r>
              <a:rPr lang="en" sz="2000">
                <a:solidFill>
                  <a:schemeClr val="dk2"/>
                </a:solidFill>
                <a:latin typeface="Arial"/>
                <a:ea typeface="Arial"/>
                <a:cs typeface="Arial"/>
                <a:sym typeface="Arial"/>
              </a:rPr>
              <a:t>Online</a:t>
            </a:r>
            <a:r>
              <a:rPr lang="en" sz="2000">
                <a:solidFill>
                  <a:schemeClr val="dk2"/>
                </a:solidFill>
                <a:latin typeface="Arial"/>
                <a:ea typeface="Arial"/>
                <a:cs typeface="Arial"/>
                <a:sym typeface="Arial"/>
              </a:rPr>
              <a:t> Exam System is very much important for any Educational Organizations to prepare their students for any exams by saving the time. It will take check the paper and generate mark sheets as well. It will also help the Organization to test the students and develop their skills. But the disadvantages for this system are, it takes a lot of times when you prepare the exam at the first time for usage. E-Learning exploits interactive technologies and communication systems to improve the learning experience. It has the potential to transform the way we teach and learn across the board. It can raise standards, and widen participation in lifelong learning. It cannot replace teachers and lecturers, but alongside existing methods it can enhance the quality and reach of their teaching, and reduce the time spent on administration. It can enable every learner to achieve his or her potential, and help to build an educational workforce empowered to change. </a:t>
            </a:r>
            <a:endParaRPr sz="2000">
              <a:solidFill>
                <a:schemeClr val="dk2"/>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729450" y="565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900">
                <a:latin typeface="Arial"/>
                <a:ea typeface="Arial"/>
                <a:cs typeface="Arial"/>
                <a:sym typeface="Arial"/>
              </a:rPr>
              <a:t>PURPOSE</a:t>
            </a:r>
            <a:endParaRPr b="0" sz="2900"/>
          </a:p>
        </p:txBody>
      </p:sp>
      <p:sp>
        <p:nvSpPr>
          <p:cNvPr id="111" name="Google Shape;111;p16"/>
          <p:cNvSpPr txBox="1"/>
          <p:nvPr>
            <p:ph idx="1" type="body"/>
          </p:nvPr>
        </p:nvSpPr>
        <p:spPr>
          <a:xfrm>
            <a:off x="729450" y="1376425"/>
            <a:ext cx="7688700" cy="2963700"/>
          </a:xfrm>
          <a:prstGeom prst="rect">
            <a:avLst/>
          </a:prstGeom>
        </p:spPr>
        <p:txBody>
          <a:bodyPr anchorCtr="0" anchor="t" bIns="91425" lIns="91425" spcFirstLastPara="1" rIns="91425" wrap="square" tIns="91425">
            <a:normAutofit fontScale="85000" lnSpcReduction="20000"/>
          </a:bodyPr>
          <a:lstStyle/>
          <a:p>
            <a:pPr indent="0" lvl="0" marL="38100" rtl="0" algn="just">
              <a:spcBef>
                <a:spcPts val="500"/>
              </a:spcBef>
              <a:spcAft>
                <a:spcPts val="0"/>
              </a:spcAft>
              <a:buNone/>
            </a:pPr>
            <a:r>
              <a:rPr lang="en" sz="2000">
                <a:solidFill>
                  <a:schemeClr val="dk2"/>
                </a:solidFill>
                <a:latin typeface="Arial"/>
                <a:ea typeface="Arial"/>
                <a:cs typeface="Arial"/>
                <a:sym typeface="Arial"/>
              </a:rPr>
              <a:t>E-Learning purpose is important in implementing eLearning as it will help in producing great results if one knows how to use it. The key success of effective eLearning is not only to set goals but to set the right goals. Therefore, it is significant to understand the types of different goals and its unique differences because each goal has its own objectives.</a:t>
            </a:r>
            <a:r>
              <a:rPr lang="en" sz="1700">
                <a:solidFill>
                  <a:schemeClr val="dk2"/>
                </a:solidFill>
                <a:latin typeface="Arial"/>
                <a:ea typeface="Arial"/>
                <a:cs typeface="Arial"/>
                <a:sym typeface="Arial"/>
              </a:rPr>
              <a:t> </a:t>
            </a:r>
            <a:r>
              <a:rPr lang="en" sz="2000">
                <a:solidFill>
                  <a:schemeClr val="dk2"/>
                </a:solidFill>
                <a:latin typeface="Arial"/>
                <a:ea typeface="Arial"/>
                <a:cs typeface="Arial"/>
                <a:sym typeface="Arial"/>
              </a:rPr>
              <a:t>Besides, if eLearning is designed and developed without the right goals in mind, it will be a waste of time and money as the problems will need to be addressed again from other perspectives Therefore, in order to set the right goals from the beginning, one should know the different kinds of goals based on the situation and the learning context. </a:t>
            </a:r>
            <a:endParaRPr sz="2000">
              <a:solidFill>
                <a:schemeClr val="dk2"/>
              </a:solidFill>
              <a:latin typeface="Arial"/>
              <a:ea typeface="Arial"/>
              <a:cs typeface="Arial"/>
              <a:sym typeface="Arial"/>
            </a:endParaRPr>
          </a:p>
          <a:p>
            <a:pPr indent="0" lvl="0" marL="0" rtl="0" algn="l">
              <a:spcBef>
                <a:spcPts val="6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66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2900">
                <a:latin typeface="Arial"/>
                <a:ea typeface="Arial"/>
                <a:cs typeface="Arial"/>
                <a:sym typeface="Arial"/>
              </a:rPr>
              <a:t>PROBLEM DOMAIN</a:t>
            </a:r>
            <a:endParaRPr b="0" sz="1640"/>
          </a:p>
        </p:txBody>
      </p:sp>
      <p:sp>
        <p:nvSpPr>
          <p:cNvPr id="117" name="Google Shape;117;p17"/>
          <p:cNvSpPr txBox="1"/>
          <p:nvPr>
            <p:ph idx="1" type="body"/>
          </p:nvPr>
        </p:nvSpPr>
        <p:spPr>
          <a:xfrm>
            <a:off x="727650" y="1329225"/>
            <a:ext cx="7688700" cy="30504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1200"/>
              </a:spcAft>
              <a:buNone/>
            </a:pPr>
            <a:r>
              <a:rPr lang="en" sz="2200">
                <a:solidFill>
                  <a:schemeClr val="dk2"/>
                </a:solidFill>
                <a:latin typeface="Arial"/>
                <a:ea typeface="Arial"/>
                <a:cs typeface="Arial"/>
                <a:sym typeface="Arial"/>
              </a:rPr>
              <a:t>Despite heavy investments in software, training, and new institutions, e-learning has up to now failed to affect the transformation of teaching and learning at universities that many have hoped for. Why is this? We see two types of problems as main causes for this state of affairs, namely organizational and technical problems. Both types of issues are frequently interrelated. Many organizational problems stem from the fact that a typical university is not a homogeneous, hierarchical organization but rather a loosely coupled system of semi-autonomous entities. Thus, decision-making with respect to the system as a whole can be difficult, and top-down decisions—such as the introduction of e-learning—are likely to face opposition</a:t>
            </a:r>
            <a:r>
              <a:rPr lang="en" sz="1800">
                <a:solidFill>
                  <a:schemeClr val="dk2"/>
                </a:solidFill>
                <a:latin typeface="Arial"/>
                <a:ea typeface="Arial"/>
                <a:cs typeface="Arial"/>
                <a:sym typeface="Arial"/>
              </a:rPr>
              <a:t>.</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608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900">
                <a:latin typeface="Arial"/>
                <a:ea typeface="Arial"/>
                <a:cs typeface="Arial"/>
                <a:sym typeface="Arial"/>
              </a:rPr>
              <a:t>FEASIBILITY STUDY </a:t>
            </a:r>
            <a:endParaRPr b="0" sz="2900">
              <a:latin typeface="Arial"/>
              <a:ea typeface="Arial"/>
              <a:cs typeface="Arial"/>
              <a:sym typeface="Arial"/>
            </a:endParaRPr>
          </a:p>
        </p:txBody>
      </p:sp>
      <p:sp>
        <p:nvSpPr>
          <p:cNvPr id="123" name="Google Shape;123;p18"/>
          <p:cNvSpPr txBox="1"/>
          <p:nvPr>
            <p:ph idx="1" type="body"/>
          </p:nvPr>
        </p:nvSpPr>
        <p:spPr>
          <a:xfrm>
            <a:off x="729450" y="1354425"/>
            <a:ext cx="7688700" cy="3282000"/>
          </a:xfrm>
          <a:prstGeom prst="rect">
            <a:avLst/>
          </a:prstGeom>
        </p:spPr>
        <p:txBody>
          <a:bodyPr anchorCtr="0" anchor="t" bIns="91425" lIns="91425" spcFirstLastPara="1" rIns="91425" wrap="square" tIns="91425">
            <a:normAutofit fontScale="77500" lnSpcReduction="20000"/>
          </a:bodyPr>
          <a:lstStyle/>
          <a:p>
            <a:pPr indent="-327025" lvl="0" marL="457200" rtl="0" algn="l">
              <a:spcBef>
                <a:spcPts val="500"/>
              </a:spcBef>
              <a:spcAft>
                <a:spcPts val="0"/>
              </a:spcAft>
              <a:buClr>
                <a:schemeClr val="dk2"/>
              </a:buClr>
              <a:buSzPct val="100000"/>
              <a:buFont typeface="Arial"/>
              <a:buChar char="●"/>
            </a:pPr>
            <a:r>
              <a:rPr lang="en" sz="2000">
                <a:solidFill>
                  <a:schemeClr val="dk2"/>
                </a:solidFill>
                <a:latin typeface="Arial"/>
                <a:ea typeface="Arial"/>
                <a:cs typeface="Arial"/>
                <a:sym typeface="Arial"/>
              </a:rPr>
              <a:t>Economical Feasibility -</a:t>
            </a:r>
            <a:endParaRPr sz="2000">
              <a:solidFill>
                <a:schemeClr val="dk2"/>
              </a:solidFill>
              <a:latin typeface="Arial"/>
              <a:ea typeface="Arial"/>
              <a:cs typeface="Arial"/>
              <a:sym typeface="Arial"/>
            </a:endParaRPr>
          </a:p>
          <a:p>
            <a:pPr indent="0" lvl="0" marL="457200" rtl="0" algn="l">
              <a:spcBef>
                <a:spcPts val="600"/>
              </a:spcBef>
              <a:spcAft>
                <a:spcPts val="0"/>
              </a:spcAft>
              <a:buNone/>
            </a:pPr>
            <a:r>
              <a:t/>
            </a:r>
            <a:endParaRPr sz="2000">
              <a:solidFill>
                <a:schemeClr val="dk2"/>
              </a:solidFill>
              <a:latin typeface="Arial"/>
              <a:ea typeface="Arial"/>
              <a:cs typeface="Arial"/>
              <a:sym typeface="Arial"/>
            </a:endParaRPr>
          </a:p>
          <a:p>
            <a:pPr indent="-327025" lvl="0" marL="457200" rtl="0" algn="l">
              <a:spcBef>
                <a:spcPts val="600"/>
              </a:spcBef>
              <a:spcAft>
                <a:spcPts val="0"/>
              </a:spcAft>
              <a:buClr>
                <a:schemeClr val="dk2"/>
              </a:buClr>
              <a:buSzPct val="100000"/>
              <a:buFont typeface="Arial"/>
              <a:buChar char="●"/>
            </a:pPr>
            <a:r>
              <a:rPr lang="en" sz="2000">
                <a:solidFill>
                  <a:schemeClr val="dk2"/>
                </a:solidFill>
                <a:latin typeface="Arial"/>
                <a:ea typeface="Arial"/>
                <a:cs typeface="Arial"/>
                <a:sym typeface="Arial"/>
              </a:rPr>
              <a:t>This is very  important aspect to be considered while developing project .We decided the technology based on </a:t>
            </a:r>
            <a:r>
              <a:rPr lang="en" sz="2000">
                <a:solidFill>
                  <a:schemeClr val="dk2"/>
                </a:solidFill>
                <a:latin typeface="Arial"/>
                <a:ea typeface="Arial"/>
                <a:cs typeface="Arial"/>
                <a:sym typeface="Arial"/>
              </a:rPr>
              <a:t>minimum</a:t>
            </a:r>
            <a:r>
              <a:rPr lang="en" sz="2000">
                <a:solidFill>
                  <a:schemeClr val="dk2"/>
                </a:solidFill>
                <a:latin typeface="Arial"/>
                <a:ea typeface="Arial"/>
                <a:cs typeface="Arial"/>
                <a:sym typeface="Arial"/>
              </a:rPr>
              <a:t> possible cost factor</a:t>
            </a:r>
            <a:endParaRPr sz="2000">
              <a:solidFill>
                <a:schemeClr val="dk2"/>
              </a:solidFill>
              <a:latin typeface="Arial"/>
              <a:ea typeface="Arial"/>
              <a:cs typeface="Arial"/>
              <a:sym typeface="Arial"/>
            </a:endParaRPr>
          </a:p>
          <a:p>
            <a:pPr indent="0" lvl="0" marL="457200" rtl="0" algn="l">
              <a:spcBef>
                <a:spcPts val="600"/>
              </a:spcBef>
              <a:spcAft>
                <a:spcPts val="0"/>
              </a:spcAft>
              <a:buNone/>
            </a:pPr>
            <a:r>
              <a:t/>
            </a:r>
            <a:endParaRPr sz="2000">
              <a:solidFill>
                <a:schemeClr val="dk2"/>
              </a:solidFill>
              <a:latin typeface="Arial"/>
              <a:ea typeface="Arial"/>
              <a:cs typeface="Arial"/>
              <a:sym typeface="Arial"/>
            </a:endParaRPr>
          </a:p>
          <a:p>
            <a:pPr indent="-327025" lvl="0" marL="457200" rtl="0" algn="l">
              <a:spcBef>
                <a:spcPts val="600"/>
              </a:spcBef>
              <a:spcAft>
                <a:spcPts val="0"/>
              </a:spcAft>
              <a:buClr>
                <a:schemeClr val="dk2"/>
              </a:buClr>
              <a:buSzPct val="100000"/>
              <a:buFont typeface="Arial"/>
              <a:buChar char="●"/>
            </a:pPr>
            <a:r>
              <a:rPr lang="en" sz="2000">
                <a:solidFill>
                  <a:schemeClr val="dk2"/>
                </a:solidFill>
                <a:latin typeface="Arial"/>
                <a:ea typeface="Arial"/>
                <a:cs typeface="Arial"/>
                <a:sym typeface="Arial"/>
              </a:rPr>
              <a:t>All hardware and software cost has to be come by the organization</a:t>
            </a:r>
            <a:endParaRPr sz="2000">
              <a:solidFill>
                <a:schemeClr val="dk2"/>
              </a:solidFill>
              <a:latin typeface="Arial"/>
              <a:ea typeface="Arial"/>
              <a:cs typeface="Arial"/>
              <a:sym typeface="Arial"/>
            </a:endParaRPr>
          </a:p>
          <a:p>
            <a:pPr indent="0" lvl="0" marL="0" rtl="0" algn="l">
              <a:spcBef>
                <a:spcPts val="600"/>
              </a:spcBef>
              <a:spcAft>
                <a:spcPts val="0"/>
              </a:spcAft>
              <a:buNone/>
            </a:pPr>
            <a:r>
              <a:t/>
            </a:r>
            <a:endParaRPr sz="2000">
              <a:solidFill>
                <a:schemeClr val="dk2"/>
              </a:solidFill>
              <a:latin typeface="Arial"/>
              <a:ea typeface="Arial"/>
              <a:cs typeface="Arial"/>
              <a:sym typeface="Arial"/>
            </a:endParaRPr>
          </a:p>
          <a:p>
            <a:pPr indent="-327025" lvl="0" marL="457200" rtl="0" algn="l">
              <a:spcBef>
                <a:spcPts val="600"/>
              </a:spcBef>
              <a:spcAft>
                <a:spcPts val="0"/>
              </a:spcAft>
              <a:buClr>
                <a:schemeClr val="dk2"/>
              </a:buClr>
              <a:buSzPct val="100000"/>
              <a:buFont typeface="Arial"/>
              <a:buChar char="●"/>
            </a:pPr>
            <a:r>
              <a:rPr lang="en" sz="2000">
                <a:solidFill>
                  <a:schemeClr val="dk2"/>
                </a:solidFill>
                <a:latin typeface="Arial"/>
                <a:ea typeface="Arial"/>
                <a:cs typeface="Arial"/>
                <a:sym typeface="Arial"/>
              </a:rPr>
              <a:t>Overall we have estimated that the benefits the organization is going to receive  from the proposed system  will surely overcome the initial code and the later on running cost of the system</a:t>
            </a:r>
            <a:endParaRPr sz="2000">
              <a:solidFill>
                <a:schemeClr val="dk2"/>
              </a:solidFill>
              <a:latin typeface="Arial"/>
              <a:ea typeface="Arial"/>
              <a:cs typeface="Arial"/>
              <a:sym typeface="Arial"/>
            </a:endParaRPr>
          </a:p>
          <a:p>
            <a:pPr indent="0" lvl="0" marL="0" rtl="0" algn="l">
              <a:spcBef>
                <a:spcPts val="600"/>
              </a:spcBef>
              <a:spcAft>
                <a:spcPts val="1200"/>
              </a:spcAft>
              <a:buNone/>
            </a:pPr>
            <a:r>
              <a:t/>
            </a:r>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idx="1" type="body"/>
          </p:nvPr>
        </p:nvSpPr>
        <p:spPr>
          <a:xfrm>
            <a:off x="729450" y="1325475"/>
            <a:ext cx="7688700" cy="34125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Clr>
                <a:schemeClr val="dk2"/>
              </a:buClr>
              <a:buSzPts val="1800"/>
              <a:buFont typeface="Arial"/>
              <a:buChar char="●"/>
            </a:pPr>
            <a:r>
              <a:rPr lang="en" sz="1800">
                <a:solidFill>
                  <a:schemeClr val="dk2"/>
                </a:solidFill>
                <a:latin typeface="Arial"/>
                <a:ea typeface="Arial"/>
                <a:cs typeface="Arial"/>
                <a:sym typeface="Arial"/>
              </a:rPr>
              <a:t>Operational Feasibility -</a:t>
            </a:r>
            <a:endParaRPr sz="1800">
              <a:solidFill>
                <a:schemeClr val="dk2"/>
              </a:solidFill>
              <a:latin typeface="Arial"/>
              <a:ea typeface="Arial"/>
              <a:cs typeface="Arial"/>
              <a:sym typeface="Arial"/>
            </a:endParaRPr>
          </a:p>
          <a:p>
            <a:pPr indent="0" lvl="0" marL="457200" rtl="0" algn="l">
              <a:spcBef>
                <a:spcPts val="600"/>
              </a:spcBef>
              <a:spcAft>
                <a:spcPts val="0"/>
              </a:spcAft>
              <a:buNone/>
            </a:pPr>
            <a:r>
              <a:t/>
            </a:r>
            <a:endParaRPr sz="1800">
              <a:solidFill>
                <a:schemeClr val="dk2"/>
              </a:solidFill>
              <a:latin typeface="Arial"/>
              <a:ea typeface="Arial"/>
              <a:cs typeface="Arial"/>
              <a:sym typeface="Arial"/>
            </a:endParaRPr>
          </a:p>
          <a:p>
            <a:pPr indent="-342900" lvl="0" marL="457200" rtl="0" algn="just">
              <a:spcBef>
                <a:spcPts val="600"/>
              </a:spcBef>
              <a:spcAft>
                <a:spcPts val="0"/>
              </a:spcAft>
              <a:buClr>
                <a:schemeClr val="dk2"/>
              </a:buClr>
              <a:buSzPts val="1800"/>
              <a:buFont typeface="Arial"/>
              <a:buChar char="●"/>
            </a:pPr>
            <a:r>
              <a:rPr lang="en" sz="1800">
                <a:solidFill>
                  <a:schemeClr val="dk2"/>
                </a:solidFill>
                <a:latin typeface="Arial"/>
                <a:ea typeface="Arial"/>
                <a:cs typeface="Arial"/>
                <a:sym typeface="Arial"/>
              </a:rPr>
              <a:t>No doubt the proposed system is fully GUI based that is user friendly and all inputs to be taken all self </a:t>
            </a:r>
            <a:r>
              <a:rPr lang="en" sz="1800">
                <a:solidFill>
                  <a:schemeClr val="dk2"/>
                </a:solidFill>
                <a:latin typeface="Arial"/>
                <a:ea typeface="Arial"/>
                <a:cs typeface="Arial"/>
                <a:sym typeface="Arial"/>
              </a:rPr>
              <a:t>explanatory</a:t>
            </a:r>
            <a:r>
              <a:rPr lang="en" sz="1800">
                <a:solidFill>
                  <a:schemeClr val="dk2"/>
                </a:solidFill>
                <a:latin typeface="Arial"/>
                <a:ea typeface="Arial"/>
                <a:cs typeface="Arial"/>
                <a:sym typeface="Arial"/>
              </a:rPr>
              <a:t> even to a layman .Besides is a proper training has been decided to let know source the essence of the system to the user so that fell</a:t>
            </a:r>
            <a:endParaRPr sz="1800">
              <a:solidFill>
                <a:schemeClr val="dk2"/>
              </a:solidFill>
              <a:latin typeface="Arial"/>
              <a:ea typeface="Arial"/>
              <a:cs typeface="Arial"/>
              <a:sym typeface="Arial"/>
            </a:endParaRPr>
          </a:p>
          <a:p>
            <a:pPr indent="0" lvl="0" marL="0" rtl="0" algn="l">
              <a:spcBef>
                <a:spcPts val="600"/>
              </a:spcBef>
              <a:spcAft>
                <a:spcPts val="1200"/>
              </a:spcAft>
              <a:buNone/>
            </a:pPr>
            <a:r>
              <a:t/>
            </a:r>
            <a:endParaRPr/>
          </a:p>
        </p:txBody>
      </p:sp>
      <p:sp>
        <p:nvSpPr>
          <p:cNvPr id="129" name="Google Shape;129;p19"/>
          <p:cNvSpPr txBox="1"/>
          <p:nvPr>
            <p:ph type="title"/>
          </p:nvPr>
        </p:nvSpPr>
        <p:spPr>
          <a:xfrm>
            <a:off x="729450" y="608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900">
                <a:latin typeface="Arial"/>
                <a:ea typeface="Arial"/>
                <a:cs typeface="Arial"/>
                <a:sym typeface="Arial"/>
              </a:rPr>
              <a:t>FEASIBILITY STUDY </a:t>
            </a:r>
            <a:endParaRPr b="0" sz="29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idx="1" type="body"/>
          </p:nvPr>
        </p:nvSpPr>
        <p:spPr>
          <a:xfrm>
            <a:off x="1319150" y="3071125"/>
            <a:ext cx="7036800" cy="1805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852"/>
              <a:buNone/>
            </a:pPr>
            <a:r>
              <a:rPr b="1" lang="en" sz="1495">
                <a:solidFill>
                  <a:srgbClr val="404040"/>
                </a:solidFill>
                <a:latin typeface="Arial"/>
                <a:ea typeface="Arial"/>
                <a:cs typeface="Arial"/>
                <a:sym typeface="Arial"/>
              </a:rPr>
              <a:t>System	: </a:t>
            </a:r>
            <a:r>
              <a:rPr lang="en" sz="1495">
                <a:solidFill>
                  <a:srgbClr val="404040"/>
                </a:solidFill>
                <a:latin typeface="Arial"/>
                <a:ea typeface="Arial"/>
                <a:cs typeface="Arial"/>
                <a:sym typeface="Arial"/>
              </a:rPr>
              <a:t>Pentium IV 2.4 GHz or above.</a:t>
            </a:r>
            <a:endParaRPr sz="1495">
              <a:solidFill>
                <a:srgbClr val="404040"/>
              </a:solidFill>
              <a:latin typeface="Arial"/>
              <a:ea typeface="Arial"/>
              <a:cs typeface="Arial"/>
              <a:sym typeface="Arial"/>
            </a:endParaRPr>
          </a:p>
          <a:p>
            <a:pPr indent="0" lvl="0" marL="0" rtl="0" algn="l">
              <a:lnSpc>
                <a:spcPct val="100000"/>
              </a:lnSpc>
              <a:spcBef>
                <a:spcPts val="1200"/>
              </a:spcBef>
              <a:spcAft>
                <a:spcPts val="0"/>
              </a:spcAft>
              <a:buSzPts val="852"/>
              <a:buNone/>
            </a:pPr>
            <a:r>
              <a:rPr b="1" lang="en" sz="1495">
                <a:solidFill>
                  <a:srgbClr val="404040"/>
                </a:solidFill>
                <a:latin typeface="Arial"/>
                <a:ea typeface="Arial"/>
                <a:cs typeface="Arial"/>
                <a:sym typeface="Arial"/>
              </a:rPr>
              <a:t>Hard Disk	: </a:t>
            </a:r>
            <a:r>
              <a:rPr lang="en" sz="1495">
                <a:solidFill>
                  <a:srgbClr val="404040"/>
                </a:solidFill>
                <a:latin typeface="Arial"/>
                <a:ea typeface="Arial"/>
                <a:cs typeface="Arial"/>
                <a:sym typeface="Arial"/>
              </a:rPr>
              <a:t>512 Mb minimum.</a:t>
            </a:r>
            <a:endParaRPr sz="1495">
              <a:solidFill>
                <a:srgbClr val="404040"/>
              </a:solidFill>
              <a:latin typeface="Arial"/>
              <a:ea typeface="Arial"/>
              <a:cs typeface="Arial"/>
              <a:sym typeface="Arial"/>
            </a:endParaRPr>
          </a:p>
          <a:p>
            <a:pPr indent="0" lvl="0" marL="0" rtl="0" algn="l">
              <a:lnSpc>
                <a:spcPct val="100000"/>
              </a:lnSpc>
              <a:spcBef>
                <a:spcPts val="1200"/>
              </a:spcBef>
              <a:spcAft>
                <a:spcPts val="0"/>
              </a:spcAft>
              <a:buSzPts val="852"/>
              <a:buNone/>
            </a:pPr>
            <a:r>
              <a:rPr b="1" lang="en" sz="1495">
                <a:solidFill>
                  <a:srgbClr val="404040"/>
                </a:solidFill>
                <a:latin typeface="Arial"/>
                <a:ea typeface="Arial"/>
                <a:cs typeface="Arial"/>
                <a:sym typeface="Arial"/>
              </a:rPr>
              <a:t>Monitor	:</a:t>
            </a:r>
            <a:r>
              <a:rPr lang="en" sz="1495">
                <a:solidFill>
                  <a:srgbClr val="404040"/>
                </a:solidFill>
                <a:latin typeface="Arial"/>
                <a:ea typeface="Arial"/>
                <a:cs typeface="Arial"/>
                <a:sym typeface="Arial"/>
              </a:rPr>
              <a:t> 14’ Colour Monitor.</a:t>
            </a:r>
            <a:endParaRPr sz="1495">
              <a:solidFill>
                <a:srgbClr val="404040"/>
              </a:solidFill>
              <a:latin typeface="Arial"/>
              <a:ea typeface="Arial"/>
              <a:cs typeface="Arial"/>
              <a:sym typeface="Arial"/>
            </a:endParaRPr>
          </a:p>
          <a:p>
            <a:pPr indent="0" lvl="0" marL="0" rtl="0" algn="l">
              <a:lnSpc>
                <a:spcPct val="100000"/>
              </a:lnSpc>
              <a:spcBef>
                <a:spcPts val="1200"/>
              </a:spcBef>
              <a:spcAft>
                <a:spcPts val="0"/>
              </a:spcAft>
              <a:buSzPts val="852"/>
              <a:buNone/>
            </a:pPr>
            <a:r>
              <a:rPr b="1" lang="en" sz="1495">
                <a:solidFill>
                  <a:srgbClr val="404040"/>
                </a:solidFill>
                <a:latin typeface="Arial"/>
                <a:ea typeface="Arial"/>
                <a:cs typeface="Arial"/>
                <a:sym typeface="Arial"/>
              </a:rPr>
              <a:t>Mouse	: </a:t>
            </a:r>
            <a:r>
              <a:rPr lang="en" sz="1495">
                <a:solidFill>
                  <a:srgbClr val="404040"/>
                </a:solidFill>
                <a:latin typeface="Arial"/>
                <a:ea typeface="Arial"/>
                <a:cs typeface="Arial"/>
                <a:sym typeface="Arial"/>
              </a:rPr>
              <a:t>Optical Mouse.</a:t>
            </a:r>
            <a:endParaRPr sz="1495">
              <a:solidFill>
                <a:srgbClr val="404040"/>
              </a:solidFill>
              <a:latin typeface="Arial"/>
              <a:ea typeface="Arial"/>
              <a:cs typeface="Arial"/>
              <a:sym typeface="Arial"/>
            </a:endParaRPr>
          </a:p>
          <a:p>
            <a:pPr indent="0" lvl="0" marL="0" rtl="0" algn="l">
              <a:lnSpc>
                <a:spcPct val="100000"/>
              </a:lnSpc>
              <a:spcBef>
                <a:spcPts val="1200"/>
              </a:spcBef>
              <a:spcAft>
                <a:spcPts val="1200"/>
              </a:spcAft>
              <a:buSzPts val="852"/>
              <a:buNone/>
            </a:pPr>
            <a:r>
              <a:rPr b="1" lang="en" sz="1495">
                <a:solidFill>
                  <a:srgbClr val="404040"/>
                </a:solidFill>
                <a:latin typeface="Arial"/>
                <a:ea typeface="Arial"/>
                <a:cs typeface="Arial"/>
                <a:sym typeface="Arial"/>
              </a:rPr>
              <a:t>Ram		: </a:t>
            </a:r>
            <a:r>
              <a:rPr lang="en" sz="1495">
                <a:solidFill>
                  <a:srgbClr val="404040"/>
                </a:solidFill>
                <a:latin typeface="Arial"/>
                <a:ea typeface="Arial"/>
                <a:cs typeface="Arial"/>
                <a:sym typeface="Arial"/>
              </a:rPr>
              <a:t>512 Mb.</a:t>
            </a:r>
            <a:endParaRPr sz="1107"/>
          </a:p>
        </p:txBody>
      </p:sp>
      <p:sp>
        <p:nvSpPr>
          <p:cNvPr id="135" name="Google Shape;135;p20"/>
          <p:cNvSpPr txBox="1"/>
          <p:nvPr>
            <p:ph type="title"/>
          </p:nvPr>
        </p:nvSpPr>
        <p:spPr>
          <a:xfrm>
            <a:off x="729450" y="608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900">
                <a:latin typeface="Arial"/>
                <a:ea typeface="Arial"/>
                <a:cs typeface="Arial"/>
                <a:sym typeface="Arial"/>
              </a:rPr>
              <a:t>TECHNOLOGIES</a:t>
            </a:r>
            <a:endParaRPr b="0" sz="2900">
              <a:solidFill>
                <a:srgbClr val="000000"/>
              </a:solidFill>
              <a:latin typeface="Arial"/>
              <a:ea typeface="Arial"/>
              <a:cs typeface="Arial"/>
              <a:sym typeface="Arial"/>
            </a:endParaRPr>
          </a:p>
          <a:p>
            <a:pPr indent="0" lvl="0" marL="0" rtl="0" algn="l">
              <a:spcBef>
                <a:spcPts val="0"/>
              </a:spcBef>
              <a:spcAft>
                <a:spcPts val="0"/>
              </a:spcAft>
              <a:buNone/>
            </a:pPr>
            <a:r>
              <a:rPr b="0" lang="en" sz="1900">
                <a:solidFill>
                  <a:srgbClr val="000000"/>
                </a:solidFill>
                <a:latin typeface="Arial"/>
                <a:ea typeface="Arial"/>
                <a:cs typeface="Arial"/>
                <a:sym typeface="Arial"/>
              </a:rPr>
              <a:t> 	</a:t>
            </a:r>
            <a:endParaRPr b="0" sz="2900">
              <a:solidFill>
                <a:srgbClr val="000000"/>
              </a:solidFill>
              <a:latin typeface="Arial"/>
              <a:ea typeface="Arial"/>
              <a:cs typeface="Arial"/>
              <a:sym typeface="Arial"/>
            </a:endParaRPr>
          </a:p>
          <a:p>
            <a:pPr indent="0" lvl="0" marL="0" rtl="0" algn="l">
              <a:spcBef>
                <a:spcPts val="0"/>
              </a:spcBef>
              <a:spcAft>
                <a:spcPts val="0"/>
              </a:spcAft>
              <a:buNone/>
            </a:pPr>
            <a:r>
              <a:t/>
            </a:r>
            <a:endParaRPr b="0" sz="2900">
              <a:latin typeface="Arial"/>
              <a:ea typeface="Arial"/>
              <a:cs typeface="Arial"/>
              <a:sym typeface="Arial"/>
            </a:endParaRPr>
          </a:p>
        </p:txBody>
      </p:sp>
      <p:sp>
        <p:nvSpPr>
          <p:cNvPr id="136" name="Google Shape;136;p20"/>
          <p:cNvSpPr txBox="1"/>
          <p:nvPr>
            <p:ph type="title"/>
          </p:nvPr>
        </p:nvSpPr>
        <p:spPr>
          <a:xfrm>
            <a:off x="881850" y="24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900">
                <a:latin typeface="Arial"/>
                <a:ea typeface="Arial"/>
                <a:cs typeface="Arial"/>
                <a:sym typeface="Arial"/>
              </a:rPr>
              <a:t>SYSTEM REQUIREMENT</a:t>
            </a:r>
            <a:endParaRPr b="0" sz="2900">
              <a:latin typeface="Arial"/>
              <a:ea typeface="Arial"/>
              <a:cs typeface="Arial"/>
              <a:sym typeface="Arial"/>
            </a:endParaRPr>
          </a:p>
          <a:p>
            <a:pPr indent="0" lvl="0" marL="0" rtl="0" algn="l">
              <a:spcBef>
                <a:spcPts val="0"/>
              </a:spcBef>
              <a:spcAft>
                <a:spcPts val="0"/>
              </a:spcAft>
              <a:buNone/>
            </a:pPr>
            <a:r>
              <a:rPr b="0" lang="en" sz="2900">
                <a:latin typeface="Arial"/>
                <a:ea typeface="Arial"/>
                <a:cs typeface="Arial"/>
                <a:sym typeface="Arial"/>
              </a:rPr>
              <a:t> </a:t>
            </a:r>
            <a:endParaRPr b="0" sz="2900">
              <a:solidFill>
                <a:srgbClr val="000000"/>
              </a:solidFill>
              <a:latin typeface="Arial"/>
              <a:ea typeface="Arial"/>
              <a:cs typeface="Arial"/>
              <a:sym typeface="Arial"/>
            </a:endParaRPr>
          </a:p>
          <a:p>
            <a:pPr indent="0" lvl="0" marL="0" rtl="0" algn="l">
              <a:spcBef>
                <a:spcPts val="0"/>
              </a:spcBef>
              <a:spcAft>
                <a:spcPts val="0"/>
              </a:spcAft>
              <a:buNone/>
            </a:pPr>
            <a:r>
              <a:rPr b="0" lang="en" sz="2900">
                <a:solidFill>
                  <a:srgbClr val="000000"/>
                </a:solidFill>
                <a:latin typeface="Arial"/>
                <a:ea typeface="Arial"/>
                <a:cs typeface="Arial"/>
                <a:sym typeface="Arial"/>
              </a:rPr>
              <a:t> </a:t>
            </a:r>
            <a:endParaRPr b="0" sz="2900">
              <a:solidFill>
                <a:srgbClr val="000000"/>
              </a:solidFill>
              <a:latin typeface="Arial"/>
              <a:ea typeface="Arial"/>
              <a:cs typeface="Arial"/>
              <a:sym typeface="Arial"/>
            </a:endParaRPr>
          </a:p>
          <a:p>
            <a:pPr indent="0" lvl="0" marL="0" rtl="0" algn="l">
              <a:spcBef>
                <a:spcPts val="0"/>
              </a:spcBef>
              <a:spcAft>
                <a:spcPts val="0"/>
              </a:spcAft>
              <a:buNone/>
            </a:pPr>
            <a:r>
              <a:t/>
            </a:r>
            <a:endParaRPr b="0" sz="2900">
              <a:latin typeface="Arial"/>
              <a:ea typeface="Arial"/>
              <a:cs typeface="Arial"/>
              <a:sym typeface="Arial"/>
            </a:endParaRPr>
          </a:p>
        </p:txBody>
      </p:sp>
      <p:sp>
        <p:nvSpPr>
          <p:cNvPr id="137" name="Google Shape;137;p20"/>
          <p:cNvSpPr txBox="1"/>
          <p:nvPr/>
        </p:nvSpPr>
        <p:spPr>
          <a:xfrm>
            <a:off x="1319150" y="1294350"/>
            <a:ext cx="4187400" cy="1439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500">
                <a:solidFill>
                  <a:srgbClr val="404040"/>
                </a:solidFill>
              </a:rPr>
              <a:t>Front End</a:t>
            </a:r>
            <a:r>
              <a:rPr lang="en" sz="1500"/>
              <a:t> : html, css, Bootstrap</a:t>
            </a:r>
            <a:endParaRPr sz="1500"/>
          </a:p>
          <a:p>
            <a:pPr indent="0" lvl="0" marL="0" rtl="0" algn="l">
              <a:lnSpc>
                <a:spcPct val="150000"/>
              </a:lnSpc>
              <a:spcBef>
                <a:spcPts val="0"/>
              </a:spcBef>
              <a:spcAft>
                <a:spcPts val="0"/>
              </a:spcAft>
              <a:buNone/>
            </a:pPr>
            <a:r>
              <a:rPr b="1" lang="en" sz="1500">
                <a:solidFill>
                  <a:srgbClr val="404040"/>
                </a:solidFill>
              </a:rPr>
              <a:t>Back End</a:t>
            </a:r>
            <a:r>
              <a:rPr lang="en" sz="1500"/>
              <a:t> : JDBC, Servlet, JSP</a:t>
            </a:r>
            <a:endParaRPr sz="1500"/>
          </a:p>
          <a:p>
            <a:pPr indent="0" lvl="0" marL="0" rtl="0" algn="l">
              <a:lnSpc>
                <a:spcPct val="150000"/>
              </a:lnSpc>
              <a:spcBef>
                <a:spcPts val="0"/>
              </a:spcBef>
              <a:spcAft>
                <a:spcPts val="0"/>
              </a:spcAft>
              <a:buNone/>
            </a:pPr>
            <a:r>
              <a:rPr b="1" lang="en" sz="1500">
                <a:solidFill>
                  <a:srgbClr val="404040"/>
                </a:solidFill>
              </a:rPr>
              <a:t>Database</a:t>
            </a:r>
            <a:r>
              <a:rPr lang="en" sz="1500"/>
              <a:t> : Mysql</a:t>
            </a:r>
            <a:endParaRPr sz="1500"/>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9450" y="608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900">
                <a:latin typeface="Arial"/>
                <a:ea typeface="Arial"/>
                <a:cs typeface="Arial"/>
                <a:sym typeface="Arial"/>
              </a:rPr>
              <a:t>Web Pages -home</a:t>
            </a:r>
            <a:endParaRPr b="0" sz="2900">
              <a:solidFill>
                <a:srgbClr val="000000"/>
              </a:solidFill>
              <a:latin typeface="Arial"/>
              <a:ea typeface="Arial"/>
              <a:cs typeface="Arial"/>
              <a:sym typeface="Arial"/>
            </a:endParaRPr>
          </a:p>
          <a:p>
            <a:pPr indent="0" lvl="0" marL="0" rtl="0" algn="l">
              <a:spcBef>
                <a:spcPts val="0"/>
              </a:spcBef>
              <a:spcAft>
                <a:spcPts val="0"/>
              </a:spcAft>
              <a:buNone/>
            </a:pPr>
            <a:r>
              <a:rPr b="0" lang="en" sz="1900">
                <a:solidFill>
                  <a:srgbClr val="000000"/>
                </a:solidFill>
                <a:latin typeface="Arial"/>
                <a:ea typeface="Arial"/>
                <a:cs typeface="Arial"/>
                <a:sym typeface="Arial"/>
              </a:rPr>
              <a:t> 	</a:t>
            </a:r>
            <a:endParaRPr b="0" sz="2900">
              <a:solidFill>
                <a:srgbClr val="000000"/>
              </a:solidFill>
              <a:latin typeface="Arial"/>
              <a:ea typeface="Arial"/>
              <a:cs typeface="Arial"/>
              <a:sym typeface="Arial"/>
            </a:endParaRPr>
          </a:p>
          <a:p>
            <a:pPr indent="0" lvl="0" marL="0" rtl="0" algn="l">
              <a:spcBef>
                <a:spcPts val="0"/>
              </a:spcBef>
              <a:spcAft>
                <a:spcPts val="0"/>
              </a:spcAft>
              <a:buNone/>
            </a:pPr>
            <a:r>
              <a:t/>
            </a:r>
            <a:endParaRPr b="0" sz="2900">
              <a:latin typeface="Arial"/>
              <a:ea typeface="Arial"/>
              <a:cs typeface="Arial"/>
              <a:sym typeface="Arial"/>
            </a:endParaRPr>
          </a:p>
        </p:txBody>
      </p:sp>
      <p:pic>
        <p:nvPicPr>
          <p:cNvPr id="143" name="Google Shape;143;p21"/>
          <p:cNvPicPr preferRelativeResize="0"/>
          <p:nvPr/>
        </p:nvPicPr>
        <p:blipFill>
          <a:blip r:embed="rId3">
            <a:alphaModFix/>
          </a:blip>
          <a:stretch>
            <a:fillRect/>
          </a:stretch>
        </p:blipFill>
        <p:spPr>
          <a:xfrm>
            <a:off x="838200" y="1512800"/>
            <a:ext cx="7706825" cy="3316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