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9" r:id="rId13"/>
    <p:sldId id="276" r:id="rId14"/>
    <p:sldId id="274" r:id="rId15"/>
    <p:sldId id="275" r:id="rId16"/>
    <p:sldId id="285" r:id="rId17"/>
    <p:sldId id="281" r:id="rId18"/>
    <p:sldId id="282" r:id="rId19"/>
    <p:sldId id="283" r:id="rId20"/>
    <p:sldId id="284"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1005659-289E-4C8B-B7B8-6CEA5453CF00}"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9761F-F989-4A1A-989F-63339DDD253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005659-289E-4C8B-B7B8-6CEA5453CF00}"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9761F-F989-4A1A-989F-63339DDD253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005659-289E-4C8B-B7B8-6CEA5453CF00}"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9761F-F989-4A1A-989F-63339DDD253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005659-289E-4C8B-B7B8-6CEA5453CF00}"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9761F-F989-4A1A-989F-63339DDD253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05659-289E-4C8B-B7B8-6CEA5453CF00}"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9761F-F989-4A1A-989F-63339DDD253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1005659-289E-4C8B-B7B8-6CEA5453CF00}" type="datetimeFigureOut">
              <a:rPr lang="en-IN" smtClean="0"/>
              <a:t>28-05-2023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9761F-F989-4A1A-989F-63339DDD253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1005659-289E-4C8B-B7B8-6CEA5453CF00}" type="datetimeFigureOut">
              <a:rPr lang="en-IN" smtClean="0"/>
              <a:t>28-05-2023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F9761F-F989-4A1A-989F-63339DDD253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1005659-289E-4C8B-B7B8-6CEA5453CF00}" type="datetimeFigureOut">
              <a:rPr lang="en-IN" smtClean="0"/>
              <a:t>28-05-2023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F9761F-F989-4A1A-989F-63339DDD253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05659-289E-4C8B-B7B8-6CEA5453CF00}" type="datetimeFigureOut">
              <a:rPr lang="en-IN" smtClean="0"/>
              <a:t>28-05-2023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F9761F-F989-4A1A-989F-63339DDD253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05659-289E-4C8B-B7B8-6CEA5453CF00}" type="datetimeFigureOut">
              <a:rPr lang="en-IN" smtClean="0"/>
              <a:t>28-05-2023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9761F-F989-4A1A-989F-63339DDD253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05659-289E-4C8B-B7B8-6CEA5453CF00}" type="datetimeFigureOut">
              <a:rPr lang="en-IN" smtClean="0"/>
              <a:t>28-05-2023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9761F-F989-4A1A-989F-63339DDD253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05659-289E-4C8B-B7B8-6CEA5453CF00}" type="datetimeFigureOut">
              <a:rPr lang="en-IN" smtClean="0"/>
              <a:t>28-05-2023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9761F-F989-4A1A-989F-63339DDD253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docs/datasets" TargetMode="External"/><Relationship Id="rId2" Type="http://schemas.openxmlformats.org/officeDocument/2006/relationships/hyperlink" Target="https://en.wikipedia.org/wiki/Human_nutrition" TargetMode="External"/><Relationship Id="rId1" Type="http://schemas.openxmlformats.org/officeDocument/2006/relationships/slideLayout" Target="../slideLayouts/slideLayout6.xml"/><Relationship Id="rId6" Type="http://schemas.openxmlformats.org/officeDocument/2006/relationships/hyperlink" Target="https://machine-learning-with-python.readthedocs.io/en/latest/" TargetMode="External"/><Relationship Id="rId5" Type="http://schemas.openxmlformats.org/officeDocument/2006/relationships/hyperlink" Target="https://flask.palletsprojects.com/en/2.3.x/tutorial/" TargetMode="External"/><Relationship Id="rId4" Type="http://schemas.openxmlformats.org/officeDocument/2006/relationships/hyperlink" Target="https://docs.streamlit.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115" y="2260600"/>
            <a:ext cx="8849360" cy="1470025"/>
          </a:xfrm>
        </p:spPr>
        <p:txBody>
          <a:bodyPr>
            <a:noAutofit/>
          </a:bodyPr>
          <a:lstStyle/>
          <a:p>
            <a:r>
              <a:rPr lang="en-US" sz="4000" dirty="0">
                <a:latin typeface="Times New Roman" panose="02020603050405020304" pitchFamily="18" charset="0"/>
                <a:cs typeface="Times New Roman" panose="02020603050405020304" pitchFamily="18" charset="0"/>
              </a:rPr>
              <a:t>Develop and Deploy an</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Application for Nutrition Assistant</a:t>
            </a:r>
          </a:p>
        </p:txBody>
      </p:sp>
      <p:sp>
        <p:nvSpPr>
          <p:cNvPr id="7" name="TextBox 6"/>
          <p:cNvSpPr txBox="1"/>
          <p:nvPr/>
        </p:nvSpPr>
        <p:spPr>
          <a:xfrm>
            <a:off x="6873240" y="4942841"/>
            <a:ext cx="49530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Members:  Devanshu Soni –   19ESKIT078</a:t>
            </a:r>
          </a:p>
          <a:p>
            <a:r>
              <a:rPr lang="en-US" dirty="0">
                <a:latin typeface="Times New Roman" panose="02020603050405020304" pitchFamily="18" charset="0"/>
                <a:cs typeface="Times New Roman" panose="02020603050405020304" pitchFamily="18" charset="0"/>
              </a:rPr>
              <a:t>                            Rishabh Panchal – 19ESKIT302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Ritwik</a:t>
            </a:r>
            <a:r>
              <a:rPr lang="en-US" dirty="0">
                <a:latin typeface="Times New Roman" panose="02020603050405020304" pitchFamily="18" charset="0"/>
                <a:cs typeface="Times New Roman" panose="02020603050405020304" pitchFamily="18" charset="0"/>
              </a:rPr>
              <a:t> Sharma   –  19ESKIT301</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Rititk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Chourasiya</a:t>
            </a:r>
            <a:r>
              <a:rPr lang="en-US" dirty="0">
                <a:latin typeface="Times New Roman" panose="02020603050405020304" pitchFamily="18" charset="0"/>
                <a:cs typeface="Times New Roman" panose="02020603050405020304" pitchFamily="18" charset="0"/>
              </a:rPr>
              <a:t> – 19ESKIT081</a:t>
            </a:r>
          </a:p>
        </p:txBody>
      </p:sp>
      <p:sp>
        <p:nvSpPr>
          <p:cNvPr id="8" name="TextBox 7"/>
          <p:cNvSpPr txBox="1"/>
          <p:nvPr/>
        </p:nvSpPr>
        <p:spPr>
          <a:xfrm>
            <a:off x="721360" y="4942841"/>
            <a:ext cx="7086600" cy="64516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Faculty Mentor – Dr. Sunita Gupta </a:t>
            </a:r>
          </a:p>
          <a:p>
            <a:r>
              <a:rPr lang="en-US" dirty="0">
                <a:latin typeface="Times New Roman" panose="02020603050405020304" pitchFamily="18" charset="0"/>
                <a:cs typeface="Times New Roman" panose="02020603050405020304" pitchFamily="18" charset="0"/>
              </a:rPr>
              <a:t>                               (Associate Professor)</a:t>
            </a:r>
          </a:p>
        </p:txBody>
      </p:sp>
      <p:sp>
        <p:nvSpPr>
          <p:cNvPr id="9" name="TextBox 8"/>
          <p:cNvSpPr txBox="1"/>
          <p:nvPr/>
        </p:nvSpPr>
        <p:spPr>
          <a:xfrm>
            <a:off x="721360" y="5684521"/>
            <a:ext cx="8153400" cy="64516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Lab Coordinator – </a:t>
            </a:r>
            <a:r>
              <a:rPr lang="en-IN" altLang="en-US" dirty="0">
                <a:latin typeface="Times New Roman" panose="02020603050405020304" pitchFamily="18" charset="0"/>
                <a:cs typeface="Times New Roman" panose="02020603050405020304" pitchFamily="18" charset="0"/>
              </a:rPr>
              <a:t>Mrs. Sanju</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Choudhary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(Associate Professor)</a:t>
            </a:r>
          </a:p>
        </p:txBody>
      </p:sp>
      <p:pic>
        <p:nvPicPr>
          <p:cNvPr id="6" name="Picture 5" descr="skit logo.jpeg"/>
          <p:cNvPicPr>
            <a:picLocks noChangeAspect="1"/>
          </p:cNvPicPr>
          <p:nvPr/>
        </p:nvPicPr>
        <p:blipFill>
          <a:blip r:embed="rId2" cstate="print"/>
          <a:stretch>
            <a:fillRect/>
          </a:stretch>
        </p:blipFill>
        <p:spPr>
          <a:xfrm>
            <a:off x="5486401" y="152400"/>
            <a:ext cx="1261243" cy="1295400"/>
          </a:xfrm>
          <a:prstGeom prst="rect">
            <a:avLst/>
          </a:prstGeom>
        </p:spPr>
      </p:pic>
      <p:sp>
        <p:nvSpPr>
          <p:cNvPr id="10" name="TextBox 9"/>
          <p:cNvSpPr txBox="1"/>
          <p:nvPr/>
        </p:nvSpPr>
        <p:spPr>
          <a:xfrm>
            <a:off x="2693504" y="1549629"/>
            <a:ext cx="701040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Department of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Technologies/Platforms Used</a:t>
            </a:r>
          </a:p>
        </p:txBody>
      </p:sp>
      <p:sp>
        <p:nvSpPr>
          <p:cNvPr id="3" name="Rectangle 2"/>
          <p:cNvSpPr/>
          <p:nvPr/>
        </p:nvSpPr>
        <p:spPr>
          <a:xfrm>
            <a:off x="1186815" y="1859280"/>
            <a:ext cx="10273002" cy="4893647"/>
          </a:xfrm>
          <a:prstGeom prst="rect">
            <a:avLst/>
          </a:prstGeom>
        </p:spPr>
        <p:txBody>
          <a:bodyPr wrap="square">
            <a:spAutoFit/>
          </a:bodyPr>
          <a:lstStyle/>
          <a:p>
            <a:pPr>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Streamlit</a:t>
            </a:r>
            <a:r>
              <a:rPr lang="en-IN" sz="2400" dirty="0">
                <a:latin typeface="Times New Roman" panose="02020603050405020304" pitchFamily="18" charset="0"/>
                <a:cs typeface="Times New Roman" panose="02020603050405020304" pitchFamily="18" charset="0"/>
              </a:rPr>
              <a:t> (version 1.22) – Used for developing interactive user interfaces.</a:t>
            </a: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Flask (version 2.3.2) – Used for developing the back-end or server-side programming.</a:t>
            </a:r>
          </a:p>
          <a:p>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Kaggle DB  – Used for developing the database of users.</a:t>
            </a: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VS Code (version 1.74)– Used for development operations like </a:t>
            </a:r>
            <a:r>
              <a:rPr lang="en-US" sz="2400" i="0" dirty="0">
                <a:solidFill>
                  <a:srgbClr val="202124"/>
                </a:solidFill>
                <a:effectLst/>
                <a:latin typeface="Times New Roman" panose="02020603050405020304" pitchFamily="18" charset="0"/>
                <a:cs typeface="Times New Roman" panose="02020603050405020304" pitchFamily="18" charset="0"/>
              </a:rPr>
              <a:t>debugging, task running, and version control.</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(version 3.6.4) – Used for developing image recognition of food items.</a:t>
            </a:r>
          </a:p>
          <a:p>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Tensorflow</a:t>
            </a:r>
            <a:r>
              <a:rPr lang="en-IN" sz="2400" dirty="0">
                <a:latin typeface="Times New Roman" panose="02020603050405020304" pitchFamily="18" charset="0"/>
                <a:cs typeface="Times New Roman" panose="02020603050405020304" pitchFamily="18" charset="0"/>
              </a:rPr>
              <a:t> (version 3.7) – Used for developing AI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868129"/>
            <a:ext cx="10380406"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Module 1:- GUI and Database Designing –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Requirement analysis was carried out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API(Application programming interface) is used to recognize the food item image using Python.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Firebase is used as a database for storing user credentials.</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3824748"/>
            <a:ext cx="1038040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Module 2:- GUI Design and Backend Coding for Nutrition Assistant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Requirement analysis was carried out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Coding for GUI Designing was done using </a:t>
            </a:r>
            <a:r>
              <a:rPr lang="en-IN" sz="2000" dirty="0" err="1">
                <a:latin typeface="Times New Roman" panose="02020603050405020304" pitchFamily="18" charset="0"/>
                <a:cs typeface="Times New Roman" panose="02020603050405020304" pitchFamily="18" charset="0"/>
              </a:rPr>
              <a:t>Streamlit</a:t>
            </a:r>
            <a:r>
              <a:rPr lang="en-IN"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Coding for assistant and BMI, weight gain calculator is carried out by using Python.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651"/>
            <a:ext cx="10515600" cy="748058"/>
          </a:xfrm>
        </p:spPr>
        <p:txBody>
          <a:bodyPr/>
          <a:lstStyle/>
          <a:p>
            <a:pPr algn="ctr"/>
            <a:r>
              <a:rPr lang="en-IN" dirty="0">
                <a:latin typeface="Times New Roman" panose="02020603050405020304" pitchFamily="18" charset="0"/>
                <a:cs typeface="Times New Roman" panose="02020603050405020304" pitchFamily="18" charset="0"/>
              </a:rPr>
              <a:t>Home Page</a:t>
            </a:r>
          </a:p>
        </p:txBody>
      </p:sp>
      <p:sp>
        <p:nvSpPr>
          <p:cNvPr id="5" name="AutoShape 2">
            <a:extLst>
              <a:ext uri="{FF2B5EF4-FFF2-40B4-BE49-F238E27FC236}">
                <a16:creationId xmlns:a16="http://schemas.microsoft.com/office/drawing/2014/main" id="{D858BD79-0794-9691-DA16-C5BBD77DE348}"/>
              </a:ext>
            </a:extLst>
          </p:cNvPr>
          <p:cNvSpPr>
            <a:spLocks noChangeAspect="1" noChangeArrowheads="1"/>
          </p:cNvSpPr>
          <p:nvPr/>
        </p:nvSpPr>
        <p:spPr bwMode="auto">
          <a:xfrm>
            <a:off x="3508513" y="3276599"/>
            <a:ext cx="2739887" cy="27398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Content Placeholder 7">
            <a:extLst>
              <a:ext uri="{FF2B5EF4-FFF2-40B4-BE49-F238E27FC236}">
                <a16:creationId xmlns:a16="http://schemas.microsoft.com/office/drawing/2014/main" id="{0736C452-5209-F78A-9DB1-584284888A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55374" y="841514"/>
            <a:ext cx="10598426" cy="5651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374859" y="61597"/>
            <a:ext cx="4810125" cy="768350"/>
          </a:xfrm>
          <a:prstGeom prst="rect">
            <a:avLst/>
          </a:prstGeom>
          <a:noFill/>
        </p:spPr>
        <p:txBody>
          <a:bodyPr wrap="square" rtlCol="0">
            <a:spAutoFit/>
          </a:bodyPr>
          <a:lstStyle/>
          <a:p>
            <a:pPr algn="ctr"/>
            <a:r>
              <a:rPr lang="en-US" altLang="en-US" sz="4400" dirty="0">
                <a:latin typeface="Times New Roman" panose="02020603050405020304" pitchFamily="18" charset="0"/>
                <a:cs typeface="Times New Roman" panose="02020603050405020304" pitchFamily="18" charset="0"/>
              </a:rPr>
              <a:t>H</a:t>
            </a:r>
            <a:r>
              <a:rPr lang="en-IN" altLang="en-US" sz="4400" dirty="0" err="1">
                <a:latin typeface="Times New Roman" panose="02020603050405020304" pitchFamily="18" charset="0"/>
                <a:cs typeface="Times New Roman" panose="02020603050405020304" pitchFamily="18" charset="0"/>
              </a:rPr>
              <a:t>ome</a:t>
            </a:r>
            <a:r>
              <a:rPr lang="en-IN" altLang="en-US" sz="4400" dirty="0">
                <a:latin typeface="Times New Roman" panose="02020603050405020304" pitchFamily="18" charset="0"/>
                <a:cs typeface="Times New Roman" panose="02020603050405020304" pitchFamily="18" charset="0"/>
              </a:rPr>
              <a:t> Page</a:t>
            </a:r>
          </a:p>
        </p:txBody>
      </p:sp>
      <p:pic>
        <p:nvPicPr>
          <p:cNvPr id="6" name="Picture 5">
            <a:extLst>
              <a:ext uri="{FF2B5EF4-FFF2-40B4-BE49-F238E27FC236}">
                <a16:creationId xmlns:a16="http://schemas.microsoft.com/office/drawing/2014/main" id="{4DE3E93D-8CB4-983B-2941-AEA2270A1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191" y="829947"/>
            <a:ext cx="10624931" cy="55822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7557" y="0"/>
            <a:ext cx="4810125" cy="768350"/>
          </a:xfrm>
          <a:prstGeom prst="rect">
            <a:avLst/>
          </a:prstGeom>
          <a:noFill/>
        </p:spPr>
        <p:txBody>
          <a:bodyPr wrap="square" rtlCol="0">
            <a:spAutoFit/>
          </a:bodyPr>
          <a:lstStyle/>
          <a:p>
            <a:pPr algn="ctr"/>
            <a:r>
              <a:rPr lang="en-US" altLang="en-US" sz="4400" dirty="0">
                <a:latin typeface="Times New Roman" panose="02020603050405020304" pitchFamily="18" charset="0"/>
                <a:cs typeface="Times New Roman" panose="02020603050405020304" pitchFamily="18" charset="0"/>
              </a:rPr>
              <a:t>N</a:t>
            </a:r>
            <a:r>
              <a:rPr lang="en-IN" altLang="en-US" sz="4400" dirty="0" err="1">
                <a:latin typeface="Times New Roman" panose="02020603050405020304" pitchFamily="18" charset="0"/>
                <a:cs typeface="Times New Roman" panose="02020603050405020304" pitchFamily="18" charset="0"/>
              </a:rPr>
              <a:t>utrition</a:t>
            </a:r>
            <a:r>
              <a:rPr lang="en-IN" altLang="en-US" sz="4400" dirty="0">
                <a:latin typeface="Times New Roman" panose="02020603050405020304" pitchFamily="18" charset="0"/>
                <a:cs typeface="Times New Roman" panose="02020603050405020304" pitchFamily="18" charset="0"/>
              </a:rPr>
              <a:t> Check</a:t>
            </a:r>
          </a:p>
        </p:txBody>
      </p:sp>
      <p:pic>
        <p:nvPicPr>
          <p:cNvPr id="5" name="Picture 4">
            <a:extLst>
              <a:ext uri="{FF2B5EF4-FFF2-40B4-BE49-F238E27FC236}">
                <a16:creationId xmlns:a16="http://schemas.microsoft.com/office/drawing/2014/main" id="{922CA2C1-E42E-D552-A9F5-DD0C30F42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070" y="685800"/>
            <a:ext cx="10605052" cy="5657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464311" y="0"/>
            <a:ext cx="4810125" cy="768350"/>
          </a:xfrm>
          <a:prstGeom prst="rect">
            <a:avLst/>
          </a:prstGeom>
          <a:noFill/>
        </p:spPr>
        <p:txBody>
          <a:bodyPr wrap="square" rtlCol="0">
            <a:spAutoFit/>
          </a:bodyPr>
          <a:lstStyle/>
          <a:p>
            <a:pPr algn="ctr"/>
            <a:r>
              <a:rPr lang="en-US" altLang="en-US" sz="4400" dirty="0">
                <a:latin typeface="Times New Roman" panose="02020603050405020304" pitchFamily="18" charset="0"/>
                <a:cs typeface="Times New Roman" panose="02020603050405020304" pitchFamily="18" charset="0"/>
              </a:rPr>
              <a:t>N</a:t>
            </a:r>
            <a:r>
              <a:rPr lang="en-IN" altLang="en-US" sz="4400" dirty="0" err="1">
                <a:latin typeface="Times New Roman" panose="02020603050405020304" pitchFamily="18" charset="0"/>
                <a:cs typeface="Times New Roman" panose="02020603050405020304" pitchFamily="18" charset="0"/>
              </a:rPr>
              <a:t>utrition</a:t>
            </a:r>
            <a:r>
              <a:rPr lang="en-IN" altLang="en-US" sz="4400" dirty="0">
                <a:latin typeface="Times New Roman" panose="02020603050405020304" pitchFamily="18" charset="0"/>
                <a:cs typeface="Times New Roman" panose="02020603050405020304" pitchFamily="18" charset="0"/>
              </a:rPr>
              <a:t> Check</a:t>
            </a:r>
          </a:p>
        </p:txBody>
      </p:sp>
      <p:pic>
        <p:nvPicPr>
          <p:cNvPr id="5" name="Picture 4">
            <a:extLst>
              <a:ext uri="{FF2B5EF4-FFF2-40B4-BE49-F238E27FC236}">
                <a16:creationId xmlns:a16="http://schemas.microsoft.com/office/drawing/2014/main" id="{1837A60D-1DF6-BB3C-62E0-B64FEF559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39" y="695739"/>
            <a:ext cx="10495722" cy="569445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77685" y="-29817"/>
            <a:ext cx="4810125" cy="768350"/>
          </a:xfrm>
          <a:prstGeom prst="rect">
            <a:avLst/>
          </a:prstGeom>
          <a:noFill/>
        </p:spPr>
        <p:txBody>
          <a:bodyPr wrap="square" rtlCol="0">
            <a:spAutoFit/>
          </a:bodyPr>
          <a:lstStyle/>
          <a:p>
            <a:pPr algn="ctr"/>
            <a:r>
              <a:rPr lang="en-US" altLang="en-US" sz="4400" dirty="0">
                <a:latin typeface="Times New Roman" panose="02020603050405020304" pitchFamily="18" charset="0"/>
                <a:cs typeface="Times New Roman" panose="02020603050405020304" pitchFamily="18" charset="0"/>
                <a:sym typeface="+mn-ea"/>
              </a:rPr>
              <a:t>A</a:t>
            </a:r>
            <a:r>
              <a:rPr lang="en-IN" altLang="en-US" sz="4400" dirty="0" err="1">
                <a:latin typeface="Times New Roman" panose="02020603050405020304" pitchFamily="18" charset="0"/>
                <a:cs typeface="Times New Roman" panose="02020603050405020304" pitchFamily="18" charset="0"/>
                <a:sym typeface="+mn-ea"/>
              </a:rPr>
              <a:t>ssistant</a:t>
            </a:r>
            <a:endParaRPr lang="en-IN" alt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9B990F-6702-1CD1-2DE3-3ECE45291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43" y="738534"/>
            <a:ext cx="10416208" cy="57227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91255" y="0"/>
            <a:ext cx="4810125" cy="769441"/>
          </a:xfrm>
          <a:prstGeom prst="rect">
            <a:avLst/>
          </a:prstGeom>
          <a:noFill/>
        </p:spPr>
        <p:txBody>
          <a:bodyPr wrap="square" rtlCol="0">
            <a:spAutoFit/>
          </a:bodyPr>
          <a:lstStyle/>
          <a:p>
            <a:pPr algn="ctr"/>
            <a:r>
              <a:rPr lang="en-US" altLang="en-US" sz="4400" dirty="0">
                <a:latin typeface="Times New Roman" panose="02020603050405020304" pitchFamily="18" charset="0"/>
                <a:cs typeface="Times New Roman" panose="02020603050405020304" pitchFamily="18" charset="0"/>
                <a:sym typeface="+mn-ea"/>
              </a:rPr>
              <a:t>B</a:t>
            </a:r>
            <a:r>
              <a:rPr lang="en-IN" altLang="en-US" sz="4400" dirty="0">
                <a:latin typeface="Times New Roman" panose="02020603050405020304" pitchFamily="18" charset="0"/>
                <a:cs typeface="Times New Roman" panose="02020603050405020304" pitchFamily="18" charset="0"/>
                <a:sym typeface="+mn-ea"/>
              </a:rPr>
              <a:t>MI Calculator</a:t>
            </a:r>
          </a:p>
        </p:txBody>
      </p:sp>
      <p:pic>
        <p:nvPicPr>
          <p:cNvPr id="5" name="Picture 4">
            <a:extLst>
              <a:ext uri="{FF2B5EF4-FFF2-40B4-BE49-F238E27FC236}">
                <a16:creationId xmlns:a16="http://schemas.microsoft.com/office/drawing/2014/main" id="{7819A4A7-1EDA-3682-6B1B-9CCEF2B17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48" y="675862"/>
            <a:ext cx="10565295" cy="569064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3173839" y="0"/>
            <a:ext cx="5817815" cy="769441"/>
          </a:xfrm>
          <a:prstGeom prst="rect">
            <a:avLst/>
          </a:prstGeom>
          <a:noFill/>
        </p:spPr>
        <p:txBody>
          <a:bodyPr wrap="square" rtlCol="0">
            <a:spAutoFit/>
          </a:bodyPr>
          <a:lstStyle/>
          <a:p>
            <a:pPr algn="ctr"/>
            <a:r>
              <a:rPr lang="en-US" altLang="en-US" sz="4400" dirty="0">
                <a:latin typeface="Times New Roman" panose="02020603050405020304" pitchFamily="18" charset="0"/>
                <a:cs typeface="Times New Roman" panose="02020603050405020304" pitchFamily="18" charset="0"/>
              </a:rPr>
              <a:t>W</a:t>
            </a:r>
            <a:r>
              <a:rPr lang="en-IN" altLang="en-US" sz="4400" dirty="0">
                <a:latin typeface="Times New Roman" panose="02020603050405020304" pitchFamily="18" charset="0"/>
                <a:cs typeface="Times New Roman" panose="02020603050405020304" pitchFamily="18" charset="0"/>
              </a:rPr>
              <a:t>eight Gain Calculator</a:t>
            </a:r>
          </a:p>
        </p:txBody>
      </p:sp>
      <p:pic>
        <p:nvPicPr>
          <p:cNvPr id="4" name="Picture 3">
            <a:extLst>
              <a:ext uri="{FF2B5EF4-FFF2-40B4-BE49-F238E27FC236}">
                <a16:creationId xmlns:a16="http://schemas.microsoft.com/office/drawing/2014/main" id="{6DFCE664-B5B5-2781-BF14-2815DAC22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887" y="769442"/>
            <a:ext cx="10654747" cy="560849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3601803" y="-139148"/>
            <a:ext cx="6088952" cy="1446550"/>
          </a:xfrm>
          <a:prstGeom prst="rect">
            <a:avLst/>
          </a:prstGeom>
          <a:noFill/>
        </p:spPr>
        <p:txBody>
          <a:bodyPr wrap="square" rtlCol="0">
            <a:spAutoFit/>
          </a:bodyPr>
          <a:lstStyle/>
          <a:p>
            <a:pPr algn="ctr"/>
            <a:r>
              <a:rPr lang="en-US" altLang="en-US" sz="4400" dirty="0">
                <a:latin typeface="Times New Roman" panose="02020603050405020304" pitchFamily="18" charset="0"/>
                <a:cs typeface="Times New Roman" panose="02020603050405020304" pitchFamily="18" charset="0"/>
              </a:rPr>
              <a:t>W</a:t>
            </a:r>
            <a:r>
              <a:rPr lang="en-IN" altLang="en-US" sz="4400" dirty="0">
                <a:latin typeface="Times New Roman" panose="02020603050405020304" pitchFamily="18" charset="0"/>
                <a:cs typeface="Times New Roman" panose="02020603050405020304" pitchFamily="18" charset="0"/>
              </a:rPr>
              <a:t>eight Loss Calculator</a:t>
            </a:r>
          </a:p>
          <a:p>
            <a:pPr algn="ctr"/>
            <a:endParaRPr lang="en-IN" altLang="en-US"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68620E-3C0D-7DB0-AE6F-5657D922D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48" y="629202"/>
            <a:ext cx="10634869" cy="57914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480"/>
            <a:ext cx="10515600" cy="1325563"/>
          </a:xfrm>
        </p:spPr>
        <p:txBody>
          <a:bodyPr/>
          <a:lstStyle/>
          <a:p>
            <a:pPr algn="ctr"/>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81548" y="1288026"/>
            <a:ext cx="4336026"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Purpose of Project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System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Scope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Requirement specification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Technologies/Platforms Used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Modules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UML Diagram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 Screens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3567347" y="-129209"/>
            <a:ext cx="4810125" cy="768350"/>
          </a:xfrm>
          <a:prstGeom prst="rect">
            <a:avLst/>
          </a:prstGeom>
          <a:noFill/>
        </p:spPr>
        <p:txBody>
          <a:bodyPr wrap="square" rtlCol="0">
            <a:spAutoFit/>
          </a:bodyPr>
          <a:lstStyle/>
          <a:p>
            <a:pPr algn="ctr"/>
            <a:r>
              <a:rPr lang="en-IN" altLang="en-US" sz="4400" dirty="0">
                <a:latin typeface="Times New Roman" panose="02020603050405020304" pitchFamily="18" charset="0"/>
                <a:cs typeface="Times New Roman" panose="02020603050405020304" pitchFamily="18" charset="0"/>
              </a:rPr>
              <a:t>Login Page</a:t>
            </a:r>
          </a:p>
        </p:txBody>
      </p:sp>
      <p:pic>
        <p:nvPicPr>
          <p:cNvPr id="4" name="Picture 3">
            <a:extLst>
              <a:ext uri="{FF2B5EF4-FFF2-40B4-BE49-F238E27FC236}">
                <a16:creationId xmlns:a16="http://schemas.microsoft.com/office/drawing/2014/main" id="{5113333E-1A32-AE9A-C4B0-F4003CBCB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34" y="639141"/>
            <a:ext cx="10694505" cy="57349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461645" y="1691005"/>
            <a:ext cx="11506835" cy="50607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Due to the ignorance of healthy food habits, obesity rates are increasing at an alarming speed, and this is reflective of the risks to people’s health.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People need to control their daily calorie intake by eating healthier foods, which is the most basic method to avoid obesity. </a:t>
            </a:r>
          </a:p>
          <a:p>
            <a:pPr marL="285750" indent="-285750">
              <a:lnSpc>
                <a:spcPct val="150000"/>
              </a:lnSpc>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This</a:t>
            </a:r>
            <a:r>
              <a:rPr lang="en-US" sz="2000" dirty="0">
                <a:latin typeface="Times New Roman" panose="02020603050405020304" pitchFamily="18" charset="0"/>
                <a:cs typeface="Times New Roman" panose="02020603050405020304" pitchFamily="18" charset="0"/>
              </a:rPr>
              <a:t> web App </a:t>
            </a:r>
            <a:r>
              <a:rPr lang="en-IN" altLang="en-US" sz="2000" dirty="0">
                <a:latin typeface="Times New Roman" panose="02020603050405020304" pitchFamily="18" charset="0"/>
                <a:cs typeface="Times New Roman" panose="02020603050405020304" pitchFamily="18" charset="0"/>
              </a:rPr>
              <a:t>can</a:t>
            </a:r>
            <a:r>
              <a:rPr lang="en-US" sz="2000" dirty="0">
                <a:latin typeface="Times New Roman" panose="02020603050405020304" pitchFamily="18" charset="0"/>
                <a:cs typeface="Times New Roman" panose="02020603050405020304" pitchFamily="18" charset="0"/>
              </a:rPr>
              <a:t> automatically estimate food attributes such as ingredients and nutritional value by classifying the input image of food</a:t>
            </a:r>
          </a:p>
          <a:p>
            <a:pPr marL="285750" indent="-285750">
              <a:lnSpc>
                <a:spcPct val="150000"/>
              </a:lnSpc>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This </a:t>
            </a:r>
            <a:r>
              <a:rPr lang="en-US" sz="2000" b="0" i="0" dirty="0">
                <a:effectLst/>
                <a:latin typeface="Times New Roman" panose="02020603050405020304" pitchFamily="18" charset="0"/>
                <a:cs typeface="Times New Roman" panose="02020603050405020304" pitchFamily="18" charset="0"/>
              </a:rPr>
              <a:t>web application utilizes an AI-driven food detection model developed in-house to accurately identify various types of food items.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application will be accessible in all web browsers and can be used by any user to check the food attributes. </a:t>
            </a:r>
          </a:p>
          <a:p>
            <a:pPr marL="285750" indent="-285750">
              <a:lnSpc>
                <a:spcPct val="140000"/>
              </a:lnSpc>
              <a:buFont typeface="Arial" panose="020B0604020202020204" pitchFamily="34" charset="0"/>
              <a:buChar cha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64490" y="1691005"/>
            <a:ext cx="11445240" cy="3903954"/>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 Oriented Modeling and Design with UML-Michael Blaha, James </a:t>
            </a:r>
            <a:r>
              <a:rPr lang="en-IN" sz="2400" dirty="0" err="1">
                <a:latin typeface="Times New Roman" panose="02020603050405020304" pitchFamily="18" charset="0"/>
                <a:cs typeface="Times New Roman" panose="02020603050405020304" pitchFamily="18" charset="0"/>
              </a:rPr>
              <a:t>Rambaugh</a:t>
            </a:r>
            <a:r>
              <a:rPr lang="en-IN" sz="2400" dirty="0">
                <a:latin typeface="Times New Roman" panose="02020603050405020304" pitchFamily="18" charset="0"/>
                <a:cs typeface="Times New Roman" panose="02020603050405020304" pitchFamily="18" charset="0"/>
              </a:rPr>
              <a:t>.</a:t>
            </a:r>
          </a:p>
          <a:p>
            <a:pPr marL="342900" indent="-342900" algn="l">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Software Engineering, Seventh Edition, Ian Sommerville.</a:t>
            </a:r>
          </a:p>
          <a:p>
            <a:pPr marL="342900" indent="-342900" algn="l">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Wikipedia - </a:t>
            </a:r>
            <a:r>
              <a:rPr lang="en-IN" sz="2400" i="1" u="sng" dirty="0">
                <a:latin typeface="Times New Roman" panose="02020603050405020304" pitchFamily="18" charset="0"/>
                <a:cs typeface="Times New Roman" panose="02020603050405020304" pitchFamily="18" charset="0"/>
                <a:hlinkClick r:id="rId2"/>
              </a:rPr>
              <a:t>https://en.wikipedia.org/wiki/Human_nutrition</a:t>
            </a:r>
            <a:endParaRPr lang="en-IN" sz="2400" i="1" u="sng"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Kaggle DB -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https://www.kaggle.com/docs/datasets</a:t>
            </a:r>
            <a:endParaRPr lang="en-IN" sz="2400" i="1"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Streamlit</a:t>
            </a:r>
            <a:r>
              <a:rPr lang="en-IN" sz="2400" dirty="0">
                <a:latin typeface="Times New Roman" panose="02020603050405020304" pitchFamily="18"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rPr>
              <a:t> </a:t>
            </a:r>
            <a:r>
              <a:rPr lang="en-US" sz="2400" i="1" u="sng" dirty="0">
                <a:solidFill>
                  <a:srgbClr val="0000FF"/>
                </a:solidFill>
                <a:effectLst/>
                <a:latin typeface="Times New Roman" panose="02020603050405020304" pitchFamily="18" charset="0"/>
                <a:ea typeface="Calibri" panose="020F0502020204030204" pitchFamily="34" charset="0"/>
                <a:cs typeface="Mangal" panose="02040503050203030202" pitchFamily="18" charset="0"/>
                <a:hlinkClick r:id="rId4"/>
              </a:rPr>
              <a:t>https://docs.streamlit.io/</a:t>
            </a:r>
            <a:endParaRPr lang="en-US" sz="2400" i="1" u="sng" dirty="0">
              <a:solidFill>
                <a:srgbClr val="0000FF"/>
              </a:solidFill>
              <a:effectLst/>
              <a:latin typeface="Times New Roman" panose="02020603050405020304" pitchFamily="18" charset="0"/>
              <a:ea typeface="Calibri" panose="020F0502020204030204" pitchFamily="34" charset="0"/>
              <a:cs typeface="Mangal" panose="02040503050203030202" pitchFamily="18" charset="0"/>
            </a:endParaRPr>
          </a:p>
          <a:p>
            <a:pPr marL="342900" indent="-342900" algn="l">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Flask - </a:t>
            </a:r>
            <a:r>
              <a:rPr lang="en-US" sz="2400" i="1" u="sng" dirty="0">
                <a:solidFill>
                  <a:srgbClr val="0000FF"/>
                </a:solidFill>
                <a:effectLst/>
                <a:latin typeface="Times New Roman" panose="02020603050405020304" pitchFamily="18" charset="0"/>
                <a:ea typeface="Calibri" panose="020F0502020204030204" pitchFamily="34" charset="0"/>
                <a:cs typeface="Mangal" panose="02040503050203030202" pitchFamily="18" charset="0"/>
                <a:hlinkClick r:id="rId5"/>
              </a:rPr>
              <a:t>https://flask.palletsprojects.com/en/2.3.x/tutorial/</a:t>
            </a:r>
            <a:endParaRPr lang="en-US" sz="2400" i="1" u="sng" dirty="0">
              <a:solidFill>
                <a:srgbClr val="0000FF"/>
              </a:solidFill>
              <a:effectLst/>
              <a:latin typeface="Times New Roman" panose="02020603050405020304" pitchFamily="18" charset="0"/>
              <a:ea typeface="Calibri" panose="020F0502020204030204" pitchFamily="34" charset="0"/>
              <a:cs typeface="Mangal" panose="02040503050203030202" pitchFamily="18" charset="0"/>
            </a:endParaRPr>
          </a:p>
          <a:p>
            <a:pPr marL="342900" indent="-342900" algn="l">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 </a:t>
            </a:r>
            <a:r>
              <a:rPr lang="en-US" sz="2400" i="1" u="sng" dirty="0">
                <a:solidFill>
                  <a:srgbClr val="0000FF"/>
                </a:solidFill>
                <a:effectLst/>
                <a:latin typeface="Times New Roman" panose="02020603050405020304" pitchFamily="18" charset="0"/>
                <a:ea typeface="Calibri" panose="020F0502020204030204" pitchFamily="34" charset="0"/>
                <a:cs typeface="Mangal" panose="02040503050203030202" pitchFamily="18" charset="0"/>
                <a:hlinkClick r:id="rId6"/>
              </a:rPr>
              <a:t>https://machine-learning-with-python.readthedocs.io/en/latest/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7084" y="1690688"/>
            <a:ext cx="10596716" cy="452310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application ensures that people </a:t>
            </a:r>
            <a:r>
              <a:rPr lang="en-US" sz="2400" i="0" dirty="0">
                <a:solidFill>
                  <a:srgbClr val="202124"/>
                </a:solidFill>
                <a:effectLst/>
                <a:latin typeface="Times New Roman" panose="02020603050405020304" pitchFamily="18" charset="0"/>
                <a:cs typeface="Times New Roman" panose="02020603050405020304" pitchFamily="18" charset="0"/>
              </a:rPr>
              <a:t>receive the nutrients they need to heal and maintain their health.</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i="0" dirty="0">
                <a:solidFill>
                  <a:srgbClr val="202124"/>
                </a:solidFill>
                <a:effectLst/>
                <a:latin typeface="Times New Roman" panose="02020603050405020304" pitchFamily="18" charset="0"/>
                <a:cs typeface="Times New Roman" panose="02020603050405020304" pitchFamily="18" charset="0"/>
              </a:rPr>
              <a:t>Nutrition assistants help dieticians with providing proper nutrition at healthcare facilities. </a:t>
            </a:r>
          </a:p>
          <a:p>
            <a:pPr marL="285750" indent="-285750">
              <a:buFont typeface="Arial" panose="020B0604020202020204" pitchFamily="34" charset="0"/>
              <a:buChar char="•"/>
            </a:pPr>
            <a:endParaRPr lang="en-US" sz="2400" dirty="0">
              <a:solidFill>
                <a:srgbClr val="202124"/>
              </a:solidFill>
              <a:latin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a:t>
            </a:r>
            <a:r>
              <a:rPr lang="en-US" sz="2400" b="0" i="0" dirty="0">
                <a:effectLst/>
                <a:latin typeface="Times New Roman" panose="02020603050405020304" pitchFamily="18" charset="0"/>
                <a:cs typeface="Times New Roman" panose="02020603050405020304" pitchFamily="18" charset="0"/>
              </a:rPr>
              <a:t> nutrition assistant can assess a client's level and choice of activity and make appropriate modifications based on individual needs and goals.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will determine patients nutritional needs, and assess risk factors. They also ensure proper sterilization of plates and utensils.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Purpose of the Project</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37419" y="1690688"/>
            <a:ext cx="10616381" cy="4523105"/>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Due to the ignorance of healthy food habits, obesity rates are increasing at an alarming speed, reflecting the risks to people’s health. People need to control their daily calorie intake by eating healthier foods, which is the most basic method to avoid obesity.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However, although food packaging comes with nutrition (and calorie) labels, it’s still not very convenient for people to refer to App-based nutrient dashboard systems which can analyze real-time images of a meal and analyze it for nutritional content which can be very handy and improves the dietary habits, and therefore, helps in maintaining a healthy lifestyle.</a:t>
            </a:r>
          </a:p>
          <a:p>
            <a:pPr marL="285750" indent="-285750">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02890" y="2222090"/>
            <a:ext cx="10363200" cy="3785652"/>
          </a:xfrm>
          <a:prstGeom prst="rect">
            <a:avLst/>
          </a:prstGeom>
          <a:noFill/>
        </p:spPr>
        <p:txBody>
          <a:bodyPr wrap="square" rtlCol="0">
            <a:spAutoFit/>
          </a:bodyPr>
          <a:lstStyle/>
          <a:p>
            <a:pPr marL="285750" indent="-285750">
              <a:buFont typeface="Arial" panose="020B0604020202020204" pitchFamily="34" charset="0"/>
              <a:buChar char="•"/>
            </a:pPr>
            <a:r>
              <a:rPr lang="en-US" sz="2400" spc="-20" dirty="0">
                <a:effectLst/>
                <a:latin typeface="Times New Roman" panose="02020603050405020304" pitchFamily="18" charset="0"/>
                <a:ea typeface="Carlito"/>
                <a:cs typeface="Carlito"/>
              </a:rPr>
              <a:t>Currently, there is a list of food with their nutritional value and benefits to health.</a:t>
            </a:r>
          </a:p>
          <a:p>
            <a:pPr marL="285750" indent="-285750">
              <a:buFont typeface="Arial" panose="020B0604020202020204" pitchFamily="34" charset="0"/>
              <a:buChar char="•"/>
            </a:pPr>
            <a:endParaRPr lang="en-US" sz="2400" spc="-20" dirty="0">
              <a:latin typeface="Times New Roman" panose="02020603050405020304" pitchFamily="18" charset="0"/>
              <a:ea typeface="Carlito"/>
              <a:cs typeface="Carlito"/>
            </a:endParaRPr>
          </a:p>
          <a:p>
            <a:pPr marL="285750" indent="-28575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process is very </a:t>
            </a:r>
            <a:r>
              <a:rPr lang="en-US" sz="2400" dirty="0">
                <a:latin typeface="Times New Roman" panose="02020603050405020304" pitchFamily="18" charset="0"/>
                <a:ea typeface="Times New Roman" panose="02020603050405020304" pitchFamily="18" charset="0"/>
              </a:rPr>
              <a:t>easy</a:t>
            </a:r>
            <a:r>
              <a:rPr lang="en-US" sz="2400" dirty="0">
                <a:effectLst/>
                <a:latin typeface="Times New Roman" panose="02020603050405020304" pitchFamily="18" charset="0"/>
                <a:ea typeface="Times New Roman" panose="02020603050405020304" pitchFamily="18" charset="0"/>
              </a:rPr>
              <a:t> for the user</a:t>
            </a:r>
            <a:endParaRPr lang="en-US" sz="2400" spc="-2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2400" spc="-20" dirty="0">
              <a:latin typeface="Times New Roman" panose="02020603050405020304" pitchFamily="18" charset="0"/>
              <a:ea typeface="Carlito"/>
              <a:cs typeface="Carlito"/>
            </a:endParaRPr>
          </a:p>
          <a:p>
            <a:pPr marL="285750" indent="-285750">
              <a:buFont typeface="Arial" panose="020B0604020202020204" pitchFamily="34" charset="0"/>
              <a:buChar char="•"/>
            </a:pPr>
            <a:r>
              <a:rPr lang="en-US" sz="2400" spc="-20" dirty="0">
                <a:effectLst/>
                <a:latin typeface="Times New Roman" panose="02020603050405020304" pitchFamily="18" charset="0"/>
                <a:ea typeface="Carlito"/>
                <a:cs typeface="Carlito"/>
              </a:rPr>
              <a:t>As a result, </a:t>
            </a:r>
            <a:r>
              <a:rPr lang="en-US" sz="2400" spc="-20" dirty="0">
                <a:latin typeface="Times New Roman" panose="02020603050405020304" pitchFamily="18" charset="0"/>
                <a:ea typeface="Carlito"/>
                <a:cs typeface="Carlito"/>
              </a:rPr>
              <a:t>users can see plenty of food items</a:t>
            </a:r>
            <a:endParaRPr lang="en-IN" sz="2400" spc="-20" dirty="0">
              <a:effectLst/>
              <a:latin typeface="Times New Roman" panose="02020603050405020304" pitchFamily="18" charset="0"/>
              <a:ea typeface="Carlito"/>
              <a:cs typeface="Carlito"/>
            </a:endParaRPr>
          </a:p>
          <a:p>
            <a:pPr marL="285750" indent="-285750">
              <a:buFont typeface="Arial" panose="020B0604020202020204" pitchFamily="34" charset="0"/>
              <a:buChar char="•"/>
            </a:pPr>
            <a:endParaRPr lang="en-US" sz="2400" spc="-20" dirty="0">
              <a:effectLst/>
              <a:latin typeface="Times New Roman" panose="02020603050405020304" pitchFamily="18" charset="0"/>
              <a:ea typeface="Carlito"/>
              <a:cs typeface="Carlito"/>
            </a:endParaRPr>
          </a:p>
          <a:p>
            <a:pPr marL="285750" indent="-285750">
              <a:buFont typeface="Arial" panose="020B0604020202020204" pitchFamily="34" charset="0"/>
              <a:buChar char="•"/>
            </a:pPr>
            <a:r>
              <a:rPr lang="en-US" sz="2400" spc="-20" dirty="0">
                <a:latin typeface="Times New Roman" panose="02020603050405020304" pitchFamily="18" charset="0"/>
                <a:ea typeface="Carlito"/>
                <a:cs typeface="Carlito"/>
              </a:rPr>
              <a:t>Users are facing the issue of inaccurate information</a:t>
            </a:r>
            <a:endParaRPr lang="en-IN" sz="2400" spc="-20" dirty="0">
              <a:effectLst/>
              <a:latin typeface="Times New Roman" panose="02020603050405020304" pitchFamily="18" charset="0"/>
              <a:ea typeface="Carlito"/>
              <a:cs typeface="Carlito"/>
            </a:endParaRPr>
          </a:p>
          <a:p>
            <a:pPr marL="285750" indent="-285750">
              <a:buFont typeface="Arial" panose="020B0604020202020204" pitchFamily="34" charset="0"/>
              <a:buChar char="•"/>
            </a:pPr>
            <a:endParaRPr lang="en-US" sz="2400" spc="-20" dirty="0">
              <a:latin typeface="Times New Roman" panose="02020603050405020304" pitchFamily="18" charset="0"/>
              <a:ea typeface="Carlito"/>
              <a:cs typeface="Carlito"/>
            </a:endParaRPr>
          </a:p>
          <a:p>
            <a:pPr marL="285750" indent="-285750">
              <a:buFont typeface="Arial" panose="020B0604020202020204" pitchFamily="34" charset="0"/>
              <a:buChar char="•"/>
            </a:pPr>
            <a:r>
              <a:rPr lang="en-US" sz="2400" spc="-20" dirty="0">
                <a:effectLst/>
                <a:latin typeface="Times New Roman" panose="02020603050405020304" pitchFamily="18" charset="0"/>
                <a:ea typeface="Times New Roman" panose="02020603050405020304" pitchFamily="18" charset="0"/>
              </a:rPr>
              <a:t>Users are confused</a:t>
            </a:r>
            <a:r>
              <a:rPr lang="en-US" sz="2400" spc="-20" dirty="0">
                <a:latin typeface="Times New Roman" panose="02020603050405020304" pitchFamily="18" charset="0"/>
                <a:ea typeface="Times New Roman" panose="02020603050405020304" pitchFamily="18" charset="0"/>
              </a:rPr>
              <a:t> because they cannot determine the exact need of the body</a:t>
            </a:r>
            <a:r>
              <a:rPr lang="en-US" sz="2400" spc="-20" dirty="0">
                <a:effectLst/>
                <a:latin typeface="Times New Roman" panose="02020603050405020304" pitchFamily="18" charset="0"/>
                <a:ea typeface="Times New Roman" panose="02020603050405020304" pitchFamily="18" charset="0"/>
              </a:rPr>
              <a:t>.</a:t>
            </a:r>
            <a:r>
              <a:rPr lang="en-US" sz="2400" spc="-20" dirty="0">
                <a:effectLst/>
                <a:latin typeface="Times New Roman" panose="02020603050405020304" pitchFamily="18" charset="0"/>
                <a:ea typeface="Carlito"/>
                <a:cs typeface="Carlito"/>
              </a:rPr>
              <a:t> </a:t>
            </a:r>
            <a:endParaRPr lang="en-IN" sz="2400" spc="-20" dirty="0">
              <a:effectLst/>
              <a:latin typeface="Times New Roman" panose="02020603050405020304" pitchFamily="18" charset="0"/>
              <a:ea typeface="Carlito"/>
              <a:cs typeface="Carlito"/>
            </a:endParaRPr>
          </a:p>
          <a:p>
            <a:pPr marL="285750" indent="-285750">
              <a:buFont typeface="Arial" panose="020B0604020202020204" pitchFamily="34" charset="0"/>
              <a:buChar char="•"/>
            </a:pP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17755" y="1827732"/>
            <a:ext cx="10636045" cy="5262979"/>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this application, a user can create a free account using an Email ID and Password.</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User can upload an image of the food item and the system will generate all the nutritional values of that food image.</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a:t>
            </a:r>
            <a:r>
              <a:rPr lang="en-US" sz="2400" b="0" i="0" dirty="0">
                <a:effectLst/>
                <a:latin typeface="Times New Roman" panose="02020603050405020304" pitchFamily="18" charset="0"/>
                <a:cs typeface="Times New Roman" panose="02020603050405020304" pitchFamily="18" charset="0"/>
              </a:rPr>
              <a:t>offers a BMI calculator and weight gain/loss calculator, empowering users to track their health and make informed decisions about maintaining a healthy weight.</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Apart from that there is a separate assistant panel on this application where the</a:t>
            </a:r>
          </a:p>
          <a:p>
            <a:r>
              <a:rPr lang="en-IN" sz="2400" dirty="0">
                <a:latin typeface="Times New Roman" panose="02020603050405020304" pitchFamily="18" charset="0"/>
                <a:cs typeface="Times New Roman" panose="02020603050405020304" pitchFamily="18" charset="0"/>
              </a:rPr>
              <a:t>   users can assess and make suggestions to improve his/her their health by chatting </a:t>
            </a:r>
          </a:p>
          <a:p>
            <a:r>
              <a:rPr lang="en-IN" sz="2400" dirty="0">
                <a:latin typeface="Times New Roman" panose="02020603050405020304" pitchFamily="18" charset="0"/>
                <a:cs typeface="Times New Roman" panose="02020603050405020304" pitchFamily="18" charset="0"/>
              </a:rPr>
              <a:t>   with assistant.</a:t>
            </a:r>
          </a:p>
          <a:p>
            <a:pPr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Scope</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86464" y="1431022"/>
            <a:ext cx="10019071" cy="5214248"/>
          </a:xfrm>
          <a:prstGeom prst="rect">
            <a:avLst/>
          </a:prstGeom>
          <a:noFill/>
        </p:spPr>
        <p:txBody>
          <a:bodyPr wrap="square" rtlCol="0">
            <a:spAutoFit/>
          </a:bodyPr>
          <a:lstStyle/>
          <a:p>
            <a:pPr marL="342900" lvl="0" indent="-342900" algn="just">
              <a:spcBef>
                <a:spcPts val="690"/>
              </a:spcBef>
              <a:buSzPts val="1200"/>
              <a:buFont typeface="Symbol" panose="05050102010706020507" pitchFamily="18" charset="2"/>
              <a:buChar char=""/>
              <a:tabLst>
                <a:tab pos="520700" algn="l"/>
                <a:tab pos="521335"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This project aims at building a web App that automatically estimates food attributes such as ingredients and nutritional value by classifying the input image of food. </a:t>
            </a:r>
          </a:p>
          <a:p>
            <a:pPr marL="342900" lvl="0" indent="-342900" algn="just">
              <a:spcBef>
                <a:spcPts val="690"/>
              </a:spcBef>
              <a:buSzPts val="1200"/>
              <a:buFont typeface="Symbol" panose="05050102010706020507" pitchFamily="18" charset="2"/>
              <a:buChar char=""/>
              <a:tabLst>
                <a:tab pos="520700" algn="l"/>
                <a:tab pos="521335"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690"/>
              </a:spcBef>
              <a:buSzPts val="1200"/>
              <a:buFont typeface="Symbol" panose="05050102010706020507" pitchFamily="18" charset="2"/>
              <a:buChar char=""/>
              <a:tabLst>
                <a:tab pos="520700" algn="l"/>
                <a:tab pos="521335"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 have implemented AI-Driven Food Detection Model for accurate food identification.</a:t>
            </a:r>
          </a:p>
          <a:p>
            <a:pPr marL="342900" lvl="0" indent="-342900" algn="just">
              <a:spcBef>
                <a:spcPts val="690"/>
              </a:spcBef>
              <a:buSzPts val="1200"/>
              <a:buFont typeface="Symbol" panose="05050102010706020507" pitchFamily="18" charset="2"/>
              <a:buChar char=""/>
              <a:tabLst>
                <a:tab pos="520700" algn="l"/>
                <a:tab pos="521335" algn="l"/>
              </a:tabLst>
            </a:pPr>
            <a:endParaRPr lang="en-IN" sz="24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lgn="just">
              <a:spcBef>
                <a:spcPts val="65"/>
              </a:spcBef>
              <a:buSzPts val="1200"/>
              <a:buFont typeface="Symbol" panose="05050102010706020507" pitchFamily="18" charset="2"/>
              <a:buChar char=""/>
              <a:tabLst>
                <a:tab pos="520700" algn="l"/>
                <a:tab pos="521335"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This application will be accessible in all web browsers and can be used by any user to check the food attributes. </a:t>
            </a:r>
          </a:p>
          <a:p>
            <a:pPr marL="342900" lvl="0" indent="-342900" algn="just">
              <a:spcBef>
                <a:spcPts val="65"/>
              </a:spcBef>
              <a:buSzPts val="1200"/>
              <a:buFont typeface="Symbol" panose="05050102010706020507" pitchFamily="18" charset="2"/>
              <a:buChar char=""/>
              <a:tabLst>
                <a:tab pos="520700" algn="l"/>
                <a:tab pos="521335" algn="l"/>
              </a:tabLst>
            </a:pPr>
            <a:endParaRPr lang="en-IN" sz="24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indent="-342900" algn="just">
              <a:spcBef>
                <a:spcPts val="65"/>
              </a:spcBef>
              <a:buSzPts val="1200"/>
              <a:buFont typeface="Symbol" panose="05050102010706020507" pitchFamily="18" charset="2"/>
              <a:buChar char=""/>
              <a:tabLst>
                <a:tab pos="520700" algn="l"/>
                <a:tab pos="521335"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main aim of this application is to provide nutritional value in food to live a healthy life.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65"/>
              </a:spcBef>
              <a:buSzPts val="1200"/>
              <a:buFont typeface="Symbol" panose="05050102010706020507" pitchFamily="18" charset="2"/>
              <a:buChar char=""/>
              <a:tabLst>
                <a:tab pos="520700" algn="l"/>
                <a:tab pos="521335" algn="l"/>
              </a:tabLst>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Requirement Specifications</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365947"/>
            <a:ext cx="10515600" cy="3744615"/>
          </a:xfrm>
          <a:prstGeom prst="rect">
            <a:avLst/>
          </a:prstGeom>
          <a:noFill/>
        </p:spPr>
        <p:txBody>
          <a:bodyPr wrap="square" rtlCol="0">
            <a:spAutoFit/>
          </a:bodyPr>
          <a:lstStyle/>
          <a:p>
            <a:pPr marL="1824355" indent="-229235">
              <a:lnSpc>
                <a:spcPts val="1380"/>
              </a:lnSpc>
            </a:pPr>
            <a:endParaRPr lang="en-IN" sz="1400" b="1"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tabLst>
                <a:tab pos="228600" algn="l"/>
                <a:tab pos="520700" algn="l"/>
                <a:tab pos="521335" algn="l"/>
              </a:tabLst>
            </a:pPr>
            <a:r>
              <a:rPr lang="en-US" sz="2000" b="1" dirty="0">
                <a:effectLst/>
                <a:latin typeface="Times New Roman" panose="02020603050405020304" pitchFamily="18" charset="0"/>
                <a:ea typeface="Times New Roman" panose="02020603050405020304" pitchFamily="18" charset="0"/>
              </a:rPr>
              <a:t>Software</a:t>
            </a:r>
            <a:r>
              <a:rPr lang="en-US" sz="2000" b="1" spc="-1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Interface</a:t>
            </a:r>
            <a:endParaRPr lang="en-IN" sz="1400" dirty="0">
              <a:effectLst/>
              <a:latin typeface="Times New Roman" panose="02020603050405020304" pitchFamily="18" charset="0"/>
              <a:ea typeface="Times New Roman" panose="02020603050405020304" pitchFamily="18" charset="0"/>
            </a:endParaRPr>
          </a:p>
          <a:p>
            <a:pPr marL="1143000" lvl="2" indent="-228600">
              <a:spcBef>
                <a:spcPts val="685"/>
              </a:spcBef>
              <a:buSzPts val="1200"/>
              <a:buFont typeface="Carlito"/>
              <a:buChar char="●"/>
              <a:tabLst>
                <a:tab pos="520700" algn="l"/>
                <a:tab pos="521335" algn="l"/>
              </a:tabLst>
            </a:pPr>
            <a:r>
              <a:rPr lang="en-US" sz="1600" b="1" spc="-10" dirty="0">
                <a:effectLst/>
                <a:latin typeface="Times New Roman" panose="02020603050405020304" pitchFamily="18" charset="0"/>
                <a:ea typeface="Carlito"/>
                <a:cs typeface="Carlito"/>
              </a:rPr>
              <a:t>Client on</a:t>
            </a:r>
            <a:r>
              <a:rPr lang="en-US" sz="1600" b="1" spc="-5" dirty="0">
                <a:effectLst/>
                <a:latin typeface="Times New Roman" panose="02020603050405020304" pitchFamily="18" charset="0"/>
                <a:ea typeface="Carlito"/>
                <a:cs typeface="Carlito"/>
              </a:rPr>
              <a:t> </a:t>
            </a:r>
            <a:r>
              <a:rPr lang="en-US" sz="1600" b="1" spc="-10" dirty="0">
                <a:effectLst/>
                <a:latin typeface="Times New Roman" panose="02020603050405020304" pitchFamily="18" charset="0"/>
                <a:ea typeface="Carlito"/>
                <a:cs typeface="Carlito"/>
              </a:rPr>
              <a:t>Intranet</a:t>
            </a:r>
            <a:endParaRPr lang="en-IN" sz="1600" b="1" spc="-10" dirty="0">
              <a:effectLst/>
              <a:latin typeface="Times New Roman" panose="02020603050405020304" pitchFamily="18" charset="0"/>
              <a:ea typeface="Carlito"/>
              <a:cs typeface="Carlito"/>
            </a:endParaRPr>
          </a:p>
          <a:p>
            <a:pPr marL="520700">
              <a:spcBef>
                <a:spcPts val="635"/>
              </a:spcBef>
            </a:pPr>
            <a:r>
              <a:rPr lang="en-US" sz="1600" dirty="0">
                <a:effectLst/>
                <a:latin typeface="Times New Roman" panose="02020603050405020304" pitchFamily="18" charset="0"/>
                <a:ea typeface="Times New Roman" panose="02020603050405020304" pitchFamily="18" charset="0"/>
              </a:rPr>
              <a:t>User Interface, Windows OS</a:t>
            </a:r>
            <a:endParaRPr lang="en-IN" sz="1600" dirty="0">
              <a:effectLst/>
              <a:latin typeface="Times New Roman" panose="02020603050405020304" pitchFamily="18" charset="0"/>
              <a:ea typeface="Times New Roman" panose="02020603050405020304" pitchFamily="18" charset="0"/>
            </a:endParaRPr>
          </a:p>
          <a:p>
            <a:pPr marL="1143000" lvl="2" indent="-228600">
              <a:spcBef>
                <a:spcPts val="685"/>
              </a:spcBef>
              <a:buSzPts val="1200"/>
              <a:buFont typeface="Carlito"/>
              <a:buChar char="●"/>
              <a:tabLst>
                <a:tab pos="520700" algn="l"/>
                <a:tab pos="521335" algn="l"/>
              </a:tabLst>
            </a:pPr>
            <a:r>
              <a:rPr lang="en-US" sz="1600" b="1" spc="-10" dirty="0">
                <a:effectLst/>
                <a:latin typeface="Times New Roman" panose="02020603050405020304" pitchFamily="18" charset="0"/>
                <a:ea typeface="Carlito"/>
                <a:cs typeface="Carlito"/>
              </a:rPr>
              <a:t>Development</a:t>
            </a:r>
            <a:r>
              <a:rPr lang="en-US" sz="1600" b="1" spc="-5" dirty="0">
                <a:effectLst/>
                <a:latin typeface="Times New Roman" panose="02020603050405020304" pitchFamily="18" charset="0"/>
                <a:ea typeface="Carlito"/>
                <a:cs typeface="Carlito"/>
              </a:rPr>
              <a:t> </a:t>
            </a:r>
            <a:r>
              <a:rPr lang="en-US" sz="1600" b="1" spc="-10" dirty="0">
                <a:effectLst/>
                <a:latin typeface="Times New Roman" panose="02020603050405020304" pitchFamily="18" charset="0"/>
                <a:ea typeface="Carlito"/>
                <a:cs typeface="Carlito"/>
              </a:rPr>
              <a:t>End</a:t>
            </a:r>
            <a:endParaRPr lang="en-IN" sz="1600" b="1" spc="-10" dirty="0">
              <a:effectLst/>
              <a:latin typeface="Times New Roman" panose="02020603050405020304" pitchFamily="18" charset="0"/>
              <a:ea typeface="Carlito"/>
              <a:cs typeface="Carlito"/>
            </a:endParaRPr>
          </a:p>
          <a:p>
            <a:pPr marL="520700">
              <a:spcBef>
                <a:spcPts val="620"/>
              </a:spcBef>
            </a:pPr>
            <a:r>
              <a:rPr lang="en-US" sz="1600" dirty="0" err="1">
                <a:latin typeface="Times New Roman" panose="02020603050405020304" pitchFamily="18" charset="0"/>
                <a:ea typeface="Times New Roman" panose="02020603050405020304" pitchFamily="18" charset="0"/>
              </a:rPr>
              <a:t>Streamlit</a:t>
            </a:r>
            <a:r>
              <a:rPr lang="en-US" sz="1600" dirty="0">
                <a:latin typeface="Times New Roman" panose="02020603050405020304" pitchFamily="18" charset="0"/>
                <a:ea typeface="Times New Roman" panose="02020603050405020304" pitchFamily="18" charset="0"/>
              </a:rPr>
              <a:t>, Python, Kaggle</a:t>
            </a:r>
            <a:r>
              <a:rPr lang="en-US" sz="1600" dirty="0">
                <a:effectLst/>
                <a:latin typeface="Times New Roman" panose="02020603050405020304" pitchFamily="18" charset="0"/>
                <a:ea typeface="Times New Roman" panose="02020603050405020304" pitchFamily="18" charset="0"/>
              </a:rPr>
              <a:t> DB, </a:t>
            </a:r>
            <a:r>
              <a:rPr lang="en-US" sz="1600" dirty="0" err="1">
                <a:effectLst/>
                <a:latin typeface="Times New Roman" panose="02020603050405020304" pitchFamily="18" charset="0"/>
                <a:ea typeface="Times New Roman" panose="02020603050405020304" pitchFamily="18" charset="0"/>
              </a:rPr>
              <a:t>Tensorflow</a:t>
            </a:r>
            <a:r>
              <a:rPr lang="en-US" sz="1600" dirty="0">
                <a:effectLst/>
                <a:latin typeface="Times New Roman" panose="02020603050405020304" pitchFamily="18" charset="0"/>
                <a:ea typeface="Times New Roman" panose="02020603050405020304" pitchFamily="18" charset="0"/>
              </a:rPr>
              <a:t> Windows (OS)</a:t>
            </a:r>
          </a:p>
          <a:p>
            <a:pPr marL="520700">
              <a:spcBef>
                <a:spcPts val="620"/>
              </a:spcBef>
            </a:pPr>
            <a:endParaRPr lang="en-US" sz="1400" dirty="0">
              <a:latin typeface="Times New Roman" panose="02020603050405020304" pitchFamily="18" charset="0"/>
              <a:ea typeface="Times New Roman" panose="02020603050405020304" pitchFamily="18" charset="0"/>
            </a:endParaRPr>
          </a:p>
          <a:p>
            <a:pPr marL="806450" indent="-285750">
              <a:spcBef>
                <a:spcPts val="620"/>
              </a:spcBef>
              <a:buFont typeface="Arial" panose="020B0604020202020204" pitchFamily="34" charset="0"/>
              <a:buChar char="•"/>
            </a:pPr>
            <a:r>
              <a:rPr lang="en-US" sz="2000" b="1" dirty="0">
                <a:effectLst/>
                <a:latin typeface="Times New Roman" panose="02020603050405020304" pitchFamily="18" charset="0"/>
                <a:ea typeface="Times New Roman" panose="02020603050405020304" pitchFamily="18" charset="0"/>
              </a:rPr>
              <a:t>Hardware</a:t>
            </a:r>
            <a:r>
              <a:rPr lang="en-US" sz="2000" b="1" spc="-1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Interface</a:t>
            </a:r>
          </a:p>
          <a:p>
            <a:pPr marL="520700">
              <a:spcBef>
                <a:spcPts val="620"/>
              </a:spcBef>
            </a:pPr>
            <a:r>
              <a:rPr lang="en-US" sz="2000" b="1"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Minimum Requirements :</a:t>
            </a:r>
            <a:endParaRPr lang="en-US" sz="2000" dirty="0">
              <a:effectLst/>
              <a:latin typeface="Times New Roman" panose="02020603050405020304" pitchFamily="18" charset="0"/>
              <a:ea typeface="Times New Roman" panose="02020603050405020304" pitchFamily="18" charset="0"/>
            </a:endParaRPr>
          </a:p>
          <a:p>
            <a:pPr marL="520700">
              <a:spcBef>
                <a:spcPts val="620"/>
              </a:spcBef>
            </a:pPr>
            <a:endParaRPr lang="en-IN" sz="1400" b="1"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endParaRPr lang="en-IN" sz="2000" dirty="0"/>
          </a:p>
        </p:txBody>
      </p:sp>
      <p:graphicFrame>
        <p:nvGraphicFramePr>
          <p:cNvPr id="4" name="Table 3"/>
          <p:cNvGraphicFramePr>
            <a:graphicFrameLocks noGrp="1"/>
          </p:cNvGraphicFramePr>
          <p:nvPr/>
        </p:nvGraphicFramePr>
        <p:xfrm>
          <a:off x="1710577" y="4327394"/>
          <a:ext cx="5939155" cy="881380"/>
        </p:xfrm>
        <a:graphic>
          <a:graphicData uri="http://schemas.openxmlformats.org/drawingml/2006/table">
            <a:tbl>
              <a:tblPr firstRow="1" firstCol="1" lastRow="1" lastCol="1" bandRow="1" bandCol="1">
                <a:tableStyleId>{5C22544A-7EE6-4342-B048-85BDC9FD1C3A}</a:tableStyleId>
              </a:tblPr>
              <a:tblGrid>
                <a:gridCol w="1485900">
                  <a:extLst>
                    <a:ext uri="{9D8B030D-6E8A-4147-A177-3AD203B41FA5}">
                      <a16:colId xmlns:a16="http://schemas.microsoft.com/office/drawing/2014/main" val="20000"/>
                    </a:ext>
                  </a:extLst>
                </a:gridCol>
                <a:gridCol w="1490980">
                  <a:extLst>
                    <a:ext uri="{9D8B030D-6E8A-4147-A177-3AD203B41FA5}">
                      <a16:colId xmlns:a16="http://schemas.microsoft.com/office/drawing/2014/main" val="20001"/>
                    </a:ext>
                  </a:extLst>
                </a:gridCol>
                <a:gridCol w="1480185">
                  <a:extLst>
                    <a:ext uri="{9D8B030D-6E8A-4147-A177-3AD203B41FA5}">
                      <a16:colId xmlns:a16="http://schemas.microsoft.com/office/drawing/2014/main" val="20002"/>
                    </a:ext>
                  </a:extLst>
                </a:gridCol>
                <a:gridCol w="1482090">
                  <a:extLst>
                    <a:ext uri="{9D8B030D-6E8A-4147-A177-3AD203B41FA5}">
                      <a16:colId xmlns:a16="http://schemas.microsoft.com/office/drawing/2014/main" val="20003"/>
                    </a:ext>
                  </a:extLst>
                </a:gridCol>
              </a:tblGrid>
              <a:tr h="262890">
                <a:tc gridSpan="4">
                  <a:txBody>
                    <a:bodyPr/>
                    <a:lstStyle/>
                    <a:p>
                      <a:pPr marL="2598420" marR="2593340" algn="ctr">
                        <a:spcBef>
                          <a:spcPts val="5"/>
                        </a:spcBef>
                        <a:spcAft>
                          <a:spcPts val="0"/>
                        </a:spcAft>
                      </a:pPr>
                      <a:r>
                        <a:rPr lang="en-US" sz="1200">
                          <a:effectLst/>
                        </a:rPr>
                        <a:t>Client Side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2890">
                <a:tc>
                  <a:txBody>
                    <a:bodyPr/>
                    <a:lstStyle/>
                    <a:p>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7990">
                        <a:lnSpc>
                          <a:spcPts val="1375"/>
                        </a:lnSpc>
                      </a:pPr>
                      <a:r>
                        <a:rPr lang="en-US" sz="1200">
                          <a:effectLst/>
                        </a:rPr>
                        <a:t>Processor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7530">
                        <a:lnSpc>
                          <a:spcPts val="1375"/>
                        </a:lnSpc>
                      </a:pPr>
                      <a:r>
                        <a:rPr lang="en-US" sz="1200">
                          <a:effectLst/>
                        </a:rPr>
                        <a:t>RAM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9570" marR="364490" algn="ctr">
                        <a:lnSpc>
                          <a:spcPts val="1375"/>
                        </a:lnSpc>
                        <a:spcAft>
                          <a:spcPts val="0"/>
                        </a:spcAft>
                      </a:pPr>
                      <a:r>
                        <a:rPr lang="en-US" sz="1200">
                          <a:effectLst/>
                        </a:rPr>
                        <a:t>Disk Space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349885">
                <a:tc>
                  <a:txBody>
                    <a:bodyPr/>
                    <a:lstStyle/>
                    <a:p>
                      <a:pPr marL="151765">
                        <a:spcBef>
                          <a:spcPts val="340"/>
                        </a:spcBef>
                        <a:spcAft>
                          <a:spcPts val="0"/>
                        </a:spcAft>
                      </a:pPr>
                      <a:r>
                        <a:rPr lang="en-US" sz="1200">
                          <a:effectLst/>
                        </a:rPr>
                        <a:t>User Interface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34340" indent="-285115">
                        <a:lnSpc>
                          <a:spcPts val="1380"/>
                        </a:lnSpc>
                        <a:spcBef>
                          <a:spcPts val="10"/>
                        </a:spcBef>
                        <a:spcAft>
                          <a:spcPts val="0"/>
                        </a:spcAft>
                      </a:pPr>
                      <a:r>
                        <a:rPr lang="en-US" sz="1200" dirty="0">
                          <a:effectLst/>
                        </a:rPr>
                        <a:t>SSE3 Capable Intel Pentium 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5945">
                        <a:spcBef>
                          <a:spcPts val="340"/>
                        </a:spcBef>
                        <a:spcAft>
                          <a:spcPts val="0"/>
                        </a:spcAft>
                      </a:pPr>
                      <a:r>
                        <a:rPr lang="en-US" sz="1200">
                          <a:effectLst/>
                        </a:rPr>
                        <a:t>4 GB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9570" marR="364490" algn="ctr">
                        <a:spcBef>
                          <a:spcPts val="340"/>
                        </a:spcBef>
                        <a:spcAft>
                          <a:spcPts val="0"/>
                        </a:spcAft>
                      </a:pPr>
                      <a:r>
                        <a:rPr lang="en-US" sz="1200" dirty="0">
                          <a:effectLst/>
                        </a:rPr>
                        <a:t>10 GB</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46055893"/>
              </p:ext>
            </p:extLst>
          </p:nvPr>
        </p:nvGraphicFramePr>
        <p:xfrm>
          <a:off x="1710577" y="5306986"/>
          <a:ext cx="5940425" cy="1400175"/>
        </p:xfrm>
        <a:graphic>
          <a:graphicData uri="http://schemas.openxmlformats.org/drawingml/2006/table">
            <a:tbl>
              <a:tblPr firstRow="1" firstCol="1" lastRow="1" lastCol="1" bandRow="1" bandCol="1">
                <a:tableStyleId>{5C22544A-7EE6-4342-B048-85BDC9FD1C3A}</a:tableStyleId>
              </a:tblPr>
              <a:tblGrid>
                <a:gridCol w="1481455">
                  <a:extLst>
                    <a:ext uri="{9D8B030D-6E8A-4147-A177-3AD203B41FA5}">
                      <a16:colId xmlns:a16="http://schemas.microsoft.com/office/drawing/2014/main" val="20000"/>
                    </a:ext>
                  </a:extLst>
                </a:gridCol>
                <a:gridCol w="1489710">
                  <a:extLst>
                    <a:ext uri="{9D8B030D-6E8A-4147-A177-3AD203B41FA5}">
                      <a16:colId xmlns:a16="http://schemas.microsoft.com/office/drawing/2014/main" val="20001"/>
                    </a:ext>
                  </a:extLst>
                </a:gridCol>
                <a:gridCol w="1477645">
                  <a:extLst>
                    <a:ext uri="{9D8B030D-6E8A-4147-A177-3AD203B41FA5}">
                      <a16:colId xmlns:a16="http://schemas.microsoft.com/office/drawing/2014/main" val="20002"/>
                    </a:ext>
                  </a:extLst>
                </a:gridCol>
                <a:gridCol w="1491615">
                  <a:extLst>
                    <a:ext uri="{9D8B030D-6E8A-4147-A177-3AD203B41FA5}">
                      <a16:colId xmlns:a16="http://schemas.microsoft.com/office/drawing/2014/main" val="20003"/>
                    </a:ext>
                  </a:extLst>
                </a:gridCol>
              </a:tblGrid>
              <a:tr h="261620">
                <a:tc gridSpan="4">
                  <a:txBody>
                    <a:bodyPr/>
                    <a:lstStyle/>
                    <a:p>
                      <a:pPr marL="2580640" marR="2578735" algn="ctr">
                        <a:lnSpc>
                          <a:spcPts val="1375"/>
                        </a:lnSpc>
                        <a:spcAft>
                          <a:spcPts val="0"/>
                        </a:spcAft>
                      </a:pPr>
                      <a:r>
                        <a:rPr lang="en-US" sz="1200">
                          <a:effectLst/>
                        </a:rPr>
                        <a:t>Server Side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3525">
                <a:tc>
                  <a:txBody>
                    <a:bodyPr/>
                    <a:lstStyle/>
                    <a:p>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5110" marR="242570" algn="ctr">
                        <a:lnSpc>
                          <a:spcPts val="1375"/>
                        </a:lnSpc>
                        <a:spcAft>
                          <a:spcPts val="0"/>
                        </a:spcAft>
                      </a:pPr>
                      <a:r>
                        <a:rPr lang="en-US" sz="1200">
                          <a:effectLst/>
                        </a:rPr>
                        <a:t>Processor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5625">
                        <a:lnSpc>
                          <a:spcPts val="1375"/>
                        </a:lnSpc>
                      </a:pPr>
                      <a:r>
                        <a:rPr lang="en-US" sz="1200">
                          <a:effectLst/>
                        </a:rPr>
                        <a:t>RAM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1935" marR="238760" algn="ctr">
                        <a:lnSpc>
                          <a:spcPts val="1375"/>
                        </a:lnSpc>
                        <a:spcAft>
                          <a:spcPts val="0"/>
                        </a:spcAft>
                      </a:pPr>
                      <a:r>
                        <a:rPr lang="en-US" sz="1200">
                          <a:effectLst/>
                        </a:rPr>
                        <a:t>Disk Space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262890">
                <a:tc>
                  <a:txBody>
                    <a:bodyPr/>
                    <a:lstStyle/>
                    <a:p>
                      <a:pPr marL="291465" marR="288925" algn="ctr">
                        <a:lnSpc>
                          <a:spcPts val="1375"/>
                        </a:lnSpc>
                        <a:spcAft>
                          <a:spcPts val="0"/>
                        </a:spcAft>
                      </a:pPr>
                      <a:r>
                        <a:rPr lang="en-US" sz="1200" dirty="0">
                          <a:effectLst/>
                        </a:rPr>
                        <a:t>Kaggle DB</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9555" marR="242570" algn="ctr">
                        <a:spcBef>
                          <a:spcPts val="340"/>
                        </a:spcBef>
                        <a:spcAft>
                          <a:spcPts val="0"/>
                        </a:spcAft>
                      </a:pPr>
                      <a:r>
                        <a:rPr lang="en-US" sz="1200">
                          <a:effectLst/>
                        </a:rPr>
                        <a:t>x86 64-bit CPU</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4040">
                        <a:lnSpc>
                          <a:spcPts val="1375"/>
                        </a:lnSpc>
                      </a:pPr>
                      <a:r>
                        <a:rPr lang="en-US" sz="1200">
                          <a:effectLst/>
                        </a:rPr>
                        <a:t>4 GB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1935" marR="239395" algn="ctr">
                        <a:lnSpc>
                          <a:spcPts val="1375"/>
                        </a:lnSpc>
                        <a:spcAft>
                          <a:spcPts val="0"/>
                        </a:spcAft>
                      </a:pPr>
                      <a:r>
                        <a:rPr lang="en-US" sz="1200">
                          <a:effectLst/>
                        </a:rPr>
                        <a:t>5 GB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612140">
                <a:tc>
                  <a:txBody>
                    <a:bodyPr/>
                    <a:lstStyle/>
                    <a:p>
                      <a:pPr>
                        <a:spcBef>
                          <a:spcPts val="50"/>
                        </a:spcBef>
                      </a:pPr>
                      <a:r>
                        <a:rPr lang="en-US" sz="1150">
                          <a:effectLst/>
                        </a:rPr>
                        <a:t> </a:t>
                      </a:r>
                      <a:endParaRPr lang="en-IN" sz="1100">
                        <a:effectLst/>
                      </a:endParaRPr>
                    </a:p>
                    <a:p>
                      <a:pPr marL="292100" marR="288925" algn="ctr">
                        <a:spcAft>
                          <a:spcPts val="0"/>
                        </a:spcAft>
                      </a:pPr>
                      <a:r>
                        <a:rPr lang="en-US" sz="1200">
                          <a:effectLst/>
                        </a:rPr>
                        <a:t>Python 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Bef>
                          <a:spcPts val="40"/>
                        </a:spcBef>
                      </a:pPr>
                      <a:r>
                        <a:rPr lang="en-US" sz="1450">
                          <a:effectLst/>
                        </a:rPr>
                        <a:t> </a:t>
                      </a:r>
                      <a:endParaRPr lang="en-IN" sz="1100">
                        <a:effectLst/>
                      </a:endParaRPr>
                    </a:p>
                    <a:p>
                      <a:pPr marL="249555" marR="242570" algn="ctr">
                        <a:spcAft>
                          <a:spcPts val="0"/>
                        </a:spcAft>
                      </a:pPr>
                      <a:r>
                        <a:rPr lang="en-US" sz="1200">
                          <a:effectLst/>
                        </a:rPr>
                        <a:t>x86 64-bit CPU</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Bef>
                          <a:spcPts val="50"/>
                        </a:spcBef>
                      </a:pPr>
                      <a:r>
                        <a:rPr lang="en-US" sz="1150">
                          <a:effectLst/>
                        </a:rPr>
                        <a:t> </a:t>
                      </a:r>
                      <a:endParaRPr lang="en-IN" sz="1100">
                        <a:effectLst/>
                      </a:endParaRPr>
                    </a:p>
                    <a:p>
                      <a:pPr marL="574040"/>
                      <a:r>
                        <a:rPr lang="en-US" sz="1200">
                          <a:effectLst/>
                        </a:rPr>
                        <a:t>8 GB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1935" marR="239395" algn="ctr">
                        <a:lnSpc>
                          <a:spcPts val="1375"/>
                        </a:lnSpc>
                        <a:spcAft>
                          <a:spcPts val="0"/>
                        </a:spcAft>
                      </a:pPr>
                      <a:r>
                        <a:rPr lang="en-US" sz="1200" dirty="0">
                          <a:effectLst/>
                        </a:rPr>
                        <a:t>5</a:t>
                      </a:r>
                      <a:r>
                        <a:rPr lang="en-US" sz="1200" spc="-5" dirty="0">
                          <a:effectLst/>
                        </a:rPr>
                        <a:t> </a:t>
                      </a:r>
                      <a:r>
                        <a:rPr lang="en-US" sz="1200" dirty="0">
                          <a:effectLst/>
                        </a:rPr>
                        <a:t>GB</a:t>
                      </a:r>
                      <a:endParaRPr lang="en-IN" sz="1100" dirty="0">
                        <a:effectLst/>
                      </a:endParaRPr>
                    </a:p>
                    <a:p>
                      <a:pPr marL="241935" marR="240030" algn="ctr">
                        <a:spcAft>
                          <a:spcPts val="0"/>
                        </a:spcAft>
                      </a:pPr>
                      <a:r>
                        <a:rPr lang="en-US" sz="1200" dirty="0">
                          <a:effectLst/>
                        </a:rPr>
                        <a:t>(Excluding </a:t>
                      </a:r>
                      <a:r>
                        <a:rPr lang="en-US" sz="1200" spc="-25" dirty="0">
                          <a:effectLst/>
                        </a:rPr>
                        <a:t>Data </a:t>
                      </a:r>
                      <a:r>
                        <a:rPr lang="en-US" sz="1200" dirty="0">
                          <a:effectLst/>
                        </a:rPr>
                        <a:t>Size)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0710" y="570271"/>
            <a:ext cx="9861755" cy="5077460"/>
          </a:xfrm>
          <a:prstGeom prst="rect">
            <a:avLst/>
          </a:prstGeom>
          <a:noFill/>
        </p:spPr>
        <p:txBody>
          <a:bodyPr wrap="square" rtlCol="0">
            <a:spAutoFit/>
          </a:bodyPr>
          <a:lstStyle/>
          <a:p>
            <a:r>
              <a:rPr lang="en-US" sz="2400" b="1" dirty="0"/>
              <a:t>Recommended requirements: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400" b="1"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Communication</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Interface</a:t>
            </a:r>
            <a:r>
              <a:rPr lang="en-IN" altLang="en-US" sz="2400" b="1"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endParaRPr lang="en-US"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Client (User) on Intranet will be using TCP/IP</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protocol</a:t>
            </a:r>
            <a:endParaRPr lang="en-US" sz="2800" dirty="0"/>
          </a:p>
          <a:p>
            <a:endParaRPr lang="en-IN" dirty="0"/>
          </a:p>
        </p:txBody>
      </p:sp>
      <p:graphicFrame>
        <p:nvGraphicFramePr>
          <p:cNvPr id="3" name="Table 2"/>
          <p:cNvGraphicFramePr>
            <a:graphicFrameLocks noGrp="1"/>
          </p:cNvGraphicFramePr>
          <p:nvPr/>
        </p:nvGraphicFramePr>
        <p:xfrm>
          <a:off x="1130710" y="1075423"/>
          <a:ext cx="5939155" cy="876300"/>
        </p:xfrm>
        <a:graphic>
          <a:graphicData uri="http://schemas.openxmlformats.org/drawingml/2006/table">
            <a:tbl>
              <a:tblPr firstRow="1" firstCol="1" lastRow="1" lastCol="1" bandRow="1" bandCol="1">
                <a:tableStyleId>{5C22544A-7EE6-4342-B048-85BDC9FD1C3A}</a:tableStyleId>
              </a:tblPr>
              <a:tblGrid>
                <a:gridCol w="1485900">
                  <a:extLst>
                    <a:ext uri="{9D8B030D-6E8A-4147-A177-3AD203B41FA5}">
                      <a16:colId xmlns:a16="http://schemas.microsoft.com/office/drawing/2014/main" val="20000"/>
                    </a:ext>
                  </a:extLst>
                </a:gridCol>
                <a:gridCol w="1490980">
                  <a:extLst>
                    <a:ext uri="{9D8B030D-6E8A-4147-A177-3AD203B41FA5}">
                      <a16:colId xmlns:a16="http://schemas.microsoft.com/office/drawing/2014/main" val="20001"/>
                    </a:ext>
                  </a:extLst>
                </a:gridCol>
                <a:gridCol w="1480185">
                  <a:extLst>
                    <a:ext uri="{9D8B030D-6E8A-4147-A177-3AD203B41FA5}">
                      <a16:colId xmlns:a16="http://schemas.microsoft.com/office/drawing/2014/main" val="20002"/>
                    </a:ext>
                  </a:extLst>
                </a:gridCol>
                <a:gridCol w="1482090">
                  <a:extLst>
                    <a:ext uri="{9D8B030D-6E8A-4147-A177-3AD203B41FA5}">
                      <a16:colId xmlns:a16="http://schemas.microsoft.com/office/drawing/2014/main" val="20003"/>
                    </a:ext>
                  </a:extLst>
                </a:gridCol>
              </a:tblGrid>
              <a:tr h="262890">
                <a:tc gridSpan="4">
                  <a:txBody>
                    <a:bodyPr/>
                    <a:lstStyle/>
                    <a:p>
                      <a:pPr marL="2598420" marR="2593340" algn="ctr">
                        <a:lnSpc>
                          <a:spcPts val="1375"/>
                        </a:lnSpc>
                        <a:spcAft>
                          <a:spcPts val="0"/>
                        </a:spcAft>
                      </a:pPr>
                      <a:r>
                        <a:rPr lang="en-US" sz="1200">
                          <a:effectLst/>
                        </a:rPr>
                        <a:t>Client Side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2890">
                <a:tc>
                  <a:txBody>
                    <a:bodyPr/>
                    <a:lstStyle/>
                    <a:p>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7990">
                        <a:lnSpc>
                          <a:spcPts val="1375"/>
                        </a:lnSpc>
                      </a:pPr>
                      <a:r>
                        <a:rPr lang="en-US" sz="1200">
                          <a:effectLst/>
                        </a:rPr>
                        <a:t>Processor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4195" marR="539750" algn="ctr">
                        <a:lnSpc>
                          <a:spcPts val="1375"/>
                        </a:lnSpc>
                        <a:spcAft>
                          <a:spcPts val="0"/>
                        </a:spcAft>
                      </a:pPr>
                      <a:r>
                        <a:rPr lang="en-US" sz="1200">
                          <a:effectLst/>
                        </a:rPr>
                        <a:t>RAM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9570" marR="364490" algn="ctr">
                        <a:lnSpc>
                          <a:spcPts val="1375"/>
                        </a:lnSpc>
                        <a:spcAft>
                          <a:spcPts val="0"/>
                        </a:spcAft>
                      </a:pPr>
                      <a:r>
                        <a:rPr lang="en-US" sz="1200">
                          <a:effectLst/>
                        </a:rPr>
                        <a:t>Disk Space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350520">
                <a:tc>
                  <a:txBody>
                    <a:bodyPr/>
                    <a:lstStyle/>
                    <a:p>
                      <a:pPr marL="394335">
                        <a:spcBef>
                          <a:spcPts val="345"/>
                        </a:spcBef>
                        <a:spcAft>
                          <a:spcPts val="0"/>
                        </a:spcAft>
                      </a:pPr>
                      <a:r>
                        <a:rPr lang="en-US" sz="1200">
                          <a:effectLst/>
                        </a:rPr>
                        <a:t>User Interface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0">
                        <a:lnSpc>
                          <a:spcPts val="1375"/>
                        </a:lnSpc>
                      </a:pPr>
                      <a:r>
                        <a:rPr lang="en-US" sz="1200">
                          <a:effectLst/>
                        </a:rPr>
                        <a:t>All Intel or AMD –</a:t>
                      </a:r>
                      <a:endParaRPr lang="en-IN" sz="1100">
                        <a:effectLst/>
                      </a:endParaRPr>
                    </a:p>
                    <a:p>
                      <a:pPr marL="473710">
                        <a:lnSpc>
                          <a:spcPts val="1285"/>
                        </a:lnSpc>
                      </a:pPr>
                      <a:r>
                        <a:rPr lang="en-US" sz="1200">
                          <a:effectLst/>
                        </a:rPr>
                        <a:t>2.5 GHZ</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4195" marR="539115" algn="ctr">
                        <a:spcBef>
                          <a:spcPts val="345"/>
                        </a:spcBef>
                        <a:spcAft>
                          <a:spcPts val="0"/>
                        </a:spcAft>
                      </a:pPr>
                      <a:r>
                        <a:rPr lang="en-US" sz="1200">
                          <a:effectLst/>
                        </a:rPr>
                        <a:t>8 MB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9570" marR="364490" algn="ctr">
                        <a:spcBef>
                          <a:spcPts val="345"/>
                        </a:spcBef>
                        <a:spcAft>
                          <a:spcPts val="0"/>
                        </a:spcAft>
                      </a:pPr>
                      <a:r>
                        <a:rPr lang="en-US" sz="1200" dirty="0">
                          <a:effectLst/>
                        </a:rPr>
                        <a:t>5 GB</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83712794"/>
              </p:ext>
            </p:extLst>
          </p:nvPr>
        </p:nvGraphicFramePr>
        <p:xfrm>
          <a:off x="1129440" y="2234745"/>
          <a:ext cx="5940425" cy="1664970"/>
        </p:xfrm>
        <a:graphic>
          <a:graphicData uri="http://schemas.openxmlformats.org/drawingml/2006/table">
            <a:tbl>
              <a:tblPr firstRow="1" firstCol="1" lastRow="1" lastCol="1" bandRow="1" bandCol="1">
                <a:tableStyleId>{5C22544A-7EE6-4342-B048-85BDC9FD1C3A}</a:tableStyleId>
              </a:tblPr>
              <a:tblGrid>
                <a:gridCol w="1481455">
                  <a:extLst>
                    <a:ext uri="{9D8B030D-6E8A-4147-A177-3AD203B41FA5}">
                      <a16:colId xmlns:a16="http://schemas.microsoft.com/office/drawing/2014/main" val="20000"/>
                    </a:ext>
                  </a:extLst>
                </a:gridCol>
                <a:gridCol w="1489710">
                  <a:extLst>
                    <a:ext uri="{9D8B030D-6E8A-4147-A177-3AD203B41FA5}">
                      <a16:colId xmlns:a16="http://schemas.microsoft.com/office/drawing/2014/main" val="20001"/>
                    </a:ext>
                  </a:extLst>
                </a:gridCol>
                <a:gridCol w="1477645">
                  <a:extLst>
                    <a:ext uri="{9D8B030D-6E8A-4147-A177-3AD203B41FA5}">
                      <a16:colId xmlns:a16="http://schemas.microsoft.com/office/drawing/2014/main" val="20002"/>
                    </a:ext>
                  </a:extLst>
                </a:gridCol>
                <a:gridCol w="1491615">
                  <a:extLst>
                    <a:ext uri="{9D8B030D-6E8A-4147-A177-3AD203B41FA5}">
                      <a16:colId xmlns:a16="http://schemas.microsoft.com/office/drawing/2014/main" val="20003"/>
                    </a:ext>
                  </a:extLst>
                </a:gridCol>
              </a:tblGrid>
              <a:tr h="262890">
                <a:tc gridSpan="4">
                  <a:txBody>
                    <a:bodyPr/>
                    <a:lstStyle/>
                    <a:p>
                      <a:pPr marL="2580640" marR="2578735" algn="ctr">
                        <a:spcBef>
                          <a:spcPts val="5"/>
                        </a:spcBef>
                        <a:spcAft>
                          <a:spcPts val="0"/>
                        </a:spcAft>
                      </a:pPr>
                      <a:r>
                        <a:rPr lang="en-US" sz="1200">
                          <a:effectLst/>
                        </a:rPr>
                        <a:t>Server Side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2890">
                <a:tc>
                  <a:txBody>
                    <a:bodyPr/>
                    <a:lstStyle/>
                    <a:p>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6720">
                        <a:lnSpc>
                          <a:spcPts val="1375"/>
                        </a:lnSpc>
                      </a:pPr>
                      <a:r>
                        <a:rPr lang="en-US" sz="1200">
                          <a:effectLst/>
                        </a:rPr>
                        <a:t>Processor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5625">
                        <a:lnSpc>
                          <a:spcPts val="1375"/>
                        </a:lnSpc>
                      </a:pPr>
                      <a:r>
                        <a:rPr lang="en-US" sz="1200">
                          <a:effectLst/>
                        </a:rPr>
                        <a:t>RAM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1935" marR="238760" algn="ctr">
                        <a:lnSpc>
                          <a:spcPts val="1375"/>
                        </a:lnSpc>
                        <a:spcAft>
                          <a:spcPts val="0"/>
                        </a:spcAft>
                      </a:pPr>
                      <a:r>
                        <a:rPr lang="en-US" sz="1200">
                          <a:effectLst/>
                        </a:rPr>
                        <a:t>Disk Space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525145">
                <a:tc>
                  <a:txBody>
                    <a:bodyPr/>
                    <a:lstStyle/>
                    <a:p>
                      <a:pPr marL="291465" marR="288925" algn="ctr">
                        <a:spcBef>
                          <a:spcPts val="1025"/>
                        </a:spcBef>
                        <a:spcAft>
                          <a:spcPts val="0"/>
                        </a:spcAft>
                      </a:pPr>
                      <a:r>
                        <a:rPr lang="en-US" sz="1200" dirty="0">
                          <a:effectLst/>
                        </a:rPr>
                        <a:t>Kaggle DB</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0">
                        <a:lnSpc>
                          <a:spcPts val="1375"/>
                        </a:lnSpc>
                      </a:pPr>
                      <a:r>
                        <a:rPr lang="en-US" sz="1200">
                          <a:effectLst/>
                        </a:rPr>
                        <a:t>All Intel or AMD –</a:t>
                      </a:r>
                      <a:endParaRPr lang="en-IN" sz="1100">
                        <a:effectLst/>
                      </a:endParaRPr>
                    </a:p>
                    <a:p>
                      <a:pPr marL="472440">
                        <a:spcBef>
                          <a:spcPts val="685"/>
                        </a:spcBef>
                        <a:spcAft>
                          <a:spcPts val="0"/>
                        </a:spcAft>
                      </a:pPr>
                      <a:r>
                        <a:rPr lang="en-US" sz="1200">
                          <a:effectLst/>
                        </a:rPr>
                        <a:t>2.5 GHZ</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4040">
                        <a:spcBef>
                          <a:spcPts val="1025"/>
                        </a:spcBef>
                        <a:spcAft>
                          <a:spcPts val="0"/>
                        </a:spcAft>
                      </a:pPr>
                      <a:r>
                        <a:rPr lang="en-US" sz="1200">
                          <a:effectLst/>
                        </a:rPr>
                        <a:t>8 GB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23240">
                        <a:spcBef>
                          <a:spcPts val="1025"/>
                        </a:spcBef>
                        <a:spcAft>
                          <a:spcPts val="0"/>
                        </a:spcAft>
                      </a:pPr>
                      <a:r>
                        <a:rPr lang="en-US" sz="1200">
                          <a:effectLst/>
                        </a:rPr>
                        <a:t>3.5 GB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614045">
                <a:tc>
                  <a:txBody>
                    <a:bodyPr/>
                    <a:lstStyle/>
                    <a:p>
                      <a:pPr>
                        <a:spcBef>
                          <a:spcPts val="50"/>
                        </a:spcBef>
                      </a:pPr>
                      <a:r>
                        <a:rPr lang="en-US" sz="1150">
                          <a:effectLst/>
                        </a:rPr>
                        <a:t> </a:t>
                      </a:r>
                      <a:endParaRPr lang="en-IN" sz="1100">
                        <a:effectLst/>
                      </a:endParaRPr>
                    </a:p>
                    <a:p>
                      <a:pPr marL="290830" marR="288925" algn="ctr">
                        <a:spcAft>
                          <a:spcPts val="0"/>
                        </a:spcAft>
                      </a:pPr>
                      <a:r>
                        <a:rPr lang="en-US" sz="1200">
                          <a:effectLst/>
                        </a:rPr>
                        <a:t>Python 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0">
                        <a:spcBef>
                          <a:spcPts val="340"/>
                        </a:spcBef>
                        <a:spcAft>
                          <a:spcPts val="0"/>
                        </a:spcAft>
                      </a:pPr>
                      <a:r>
                        <a:rPr lang="en-US" sz="1200">
                          <a:effectLst/>
                        </a:rPr>
                        <a:t>All Intel or AMD –</a:t>
                      </a:r>
                      <a:endParaRPr lang="en-IN" sz="1100">
                        <a:effectLst/>
                      </a:endParaRPr>
                    </a:p>
                    <a:p>
                      <a:pPr marL="472440">
                        <a:spcBef>
                          <a:spcPts val="685"/>
                        </a:spcBef>
                        <a:spcAft>
                          <a:spcPts val="0"/>
                        </a:spcAft>
                      </a:pPr>
                      <a:r>
                        <a:rPr lang="en-US" sz="1200">
                          <a:effectLst/>
                        </a:rPr>
                        <a:t>2.5 GHZ</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Bef>
                          <a:spcPts val="55"/>
                        </a:spcBef>
                      </a:pPr>
                      <a:r>
                        <a:rPr lang="en-US" sz="1450">
                          <a:effectLst/>
                        </a:rPr>
                        <a:t> </a:t>
                      </a:r>
                      <a:endParaRPr lang="en-IN" sz="1100">
                        <a:effectLst/>
                      </a:endParaRPr>
                    </a:p>
                    <a:p>
                      <a:pPr marL="574040"/>
                      <a:r>
                        <a:rPr lang="en-US" sz="1200">
                          <a:effectLst/>
                        </a:rPr>
                        <a:t>8 GB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1935" marR="239395" algn="ctr">
                        <a:lnSpc>
                          <a:spcPts val="1375"/>
                        </a:lnSpc>
                        <a:spcAft>
                          <a:spcPts val="0"/>
                        </a:spcAft>
                      </a:pPr>
                      <a:r>
                        <a:rPr lang="en-US" sz="1200" dirty="0">
                          <a:effectLst/>
                        </a:rPr>
                        <a:t>5</a:t>
                      </a:r>
                      <a:r>
                        <a:rPr lang="en-US" sz="1200" spc="-5" dirty="0">
                          <a:effectLst/>
                        </a:rPr>
                        <a:t> </a:t>
                      </a:r>
                      <a:r>
                        <a:rPr lang="en-US" sz="1200" dirty="0">
                          <a:effectLst/>
                        </a:rPr>
                        <a:t>GB</a:t>
                      </a:r>
                      <a:endParaRPr lang="en-IN" sz="1100" dirty="0">
                        <a:effectLst/>
                      </a:endParaRPr>
                    </a:p>
                    <a:p>
                      <a:pPr marL="241935" marR="240030" algn="ctr">
                        <a:spcAft>
                          <a:spcPts val="0"/>
                        </a:spcAft>
                      </a:pPr>
                      <a:r>
                        <a:rPr lang="en-US" sz="1200" dirty="0">
                          <a:effectLst/>
                        </a:rPr>
                        <a:t>(Excluding </a:t>
                      </a:r>
                      <a:r>
                        <a:rPr lang="en-US" sz="1200" spc="-25" dirty="0">
                          <a:effectLst/>
                        </a:rPr>
                        <a:t>Data </a:t>
                      </a:r>
                      <a:r>
                        <a:rPr lang="en-US" sz="1200" dirty="0">
                          <a:effectLst/>
                        </a:rPr>
                        <a:t>Size)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1097</Words>
  <Application>Microsoft Office PowerPoint</Application>
  <PresentationFormat>Widescreen</PresentationFormat>
  <Paragraphs>191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Carlito</vt:lpstr>
      <vt:lpstr>Symbol</vt:lpstr>
      <vt:lpstr>Times New Roman</vt:lpstr>
      <vt:lpstr>Office Theme</vt:lpstr>
      <vt:lpstr>Develop and Deploy an Application for Nutrition Assistant</vt:lpstr>
      <vt:lpstr>Contents</vt:lpstr>
      <vt:lpstr>Introduction</vt:lpstr>
      <vt:lpstr>Purpose of the Project</vt:lpstr>
      <vt:lpstr>Existing System</vt:lpstr>
      <vt:lpstr>Proposed System</vt:lpstr>
      <vt:lpstr>Scope</vt:lpstr>
      <vt:lpstr>Requirement Specifications</vt:lpstr>
      <vt:lpstr>PowerPoint Presentation</vt:lpstr>
      <vt:lpstr>Technologies/Platforms Used</vt:lpstr>
      <vt:lpstr>Modules</vt:lpstr>
      <vt:lpstr>Home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of Passengers at the Airport Entry Gate</dc:title>
  <dc:creator>Rishit Rastogi</dc:creator>
  <cp:lastModifiedBy>ritik chourasiya</cp:lastModifiedBy>
  <cp:revision>54</cp:revision>
  <dcterms:created xsi:type="dcterms:W3CDTF">2022-11-16T01:02:00Z</dcterms:created>
  <dcterms:modified xsi:type="dcterms:W3CDTF">2023-05-28T08:22:21Z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A34C088EDF2C40FCB70DDBC2799F0E15</vt:lpwstr>
  </property>
  <property fmtid="{D5CDD505-2E9C-101B-9397-08002B2CF9AE}" pid="3" name="KSOProductBuildVer">
    <vt:lpwstr>1033-11.2.0.11486</vt:lpwstr>
  </property>
</Properties>
</file>