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256" r:id="rId3"/>
    <p:sldId id="257" r:id="rId4"/>
    <p:sldId id="259" r:id="rId5"/>
    <p:sldId id="258" r:id="rId6"/>
    <p:sldId id="352" r:id="rId7"/>
    <p:sldId id="261" r:id="rId8"/>
    <p:sldId id="260" r:id="rId9"/>
    <p:sldId id="311" r:id="rId10"/>
    <p:sldId id="262" r:id="rId11"/>
    <p:sldId id="312" r:id="rId12"/>
    <p:sldId id="263" r:id="rId13"/>
    <p:sldId id="313" r:id="rId14"/>
    <p:sldId id="314" r:id="rId15"/>
    <p:sldId id="310" r:id="rId16"/>
    <p:sldId id="315" r:id="rId17"/>
    <p:sldId id="316" r:id="rId18"/>
    <p:sldId id="323" r:id="rId19"/>
    <p:sldId id="270" r:id="rId20"/>
    <p:sldId id="271" r:id="rId21"/>
    <p:sldId id="275" r:id="rId22"/>
    <p:sldId id="330" r:id="rId23"/>
    <p:sldId id="324" r:id="rId24"/>
    <p:sldId id="280" r:id="rId25"/>
    <p:sldId id="328" r:id="rId26"/>
    <p:sldId id="326" r:id="rId27"/>
    <p:sldId id="317" r:id="rId28"/>
    <p:sldId id="318" r:id="rId29"/>
    <p:sldId id="319" r:id="rId30"/>
    <p:sldId id="327" r:id="rId31"/>
    <p:sldId id="320" r:id="rId32"/>
    <p:sldId id="321" r:id="rId33"/>
    <p:sldId id="335" r:id="rId34"/>
    <p:sldId id="329" r:id="rId35"/>
    <p:sldId id="332" r:id="rId36"/>
    <p:sldId id="333" r:id="rId37"/>
    <p:sldId id="334" r:id="rId38"/>
    <p:sldId id="336" r:id="rId39"/>
    <p:sldId id="337" r:id="rId40"/>
    <p:sldId id="338" r:id="rId41"/>
    <p:sldId id="364" r:id="rId42"/>
    <p:sldId id="350" r:id="rId43"/>
    <p:sldId id="351" r:id="rId44"/>
    <p:sldId id="378" r:id="rId45"/>
    <p:sldId id="339" r:id="rId46"/>
    <p:sldId id="266" r:id="rId47"/>
    <p:sldId id="264" r:id="rId48"/>
    <p:sldId id="267" r:id="rId49"/>
    <p:sldId id="353" r:id="rId50"/>
    <p:sldId id="354" r:id="rId51"/>
    <p:sldId id="268" r:id="rId52"/>
    <p:sldId id="265" r:id="rId53"/>
    <p:sldId id="340" r:id="rId54"/>
    <p:sldId id="341" r:id="rId55"/>
    <p:sldId id="276" r:id="rId56"/>
    <p:sldId id="274" r:id="rId57"/>
    <p:sldId id="365" r:id="rId58"/>
    <p:sldId id="366" r:id="rId59"/>
    <p:sldId id="272" r:id="rId60"/>
    <p:sldId id="273" r:id="rId61"/>
    <p:sldId id="278" r:id="rId62"/>
    <p:sldId id="342" r:id="rId63"/>
    <p:sldId id="343" r:id="rId64"/>
    <p:sldId id="344" r:id="rId65"/>
    <p:sldId id="345" r:id="rId66"/>
    <p:sldId id="349" r:id="rId67"/>
    <p:sldId id="346" r:id="rId68"/>
    <p:sldId id="357" r:id="rId69"/>
    <p:sldId id="279" r:id="rId70"/>
    <p:sldId id="284" r:id="rId71"/>
    <p:sldId id="281" r:id="rId72"/>
    <p:sldId id="282" r:id="rId73"/>
    <p:sldId id="283" r:id="rId74"/>
    <p:sldId id="286" r:id="rId75"/>
    <p:sldId id="287" r:id="rId76"/>
    <p:sldId id="293" r:id="rId77"/>
    <p:sldId id="288" r:id="rId78"/>
    <p:sldId id="285" r:id="rId79"/>
    <p:sldId id="289" r:id="rId80"/>
    <p:sldId id="290" r:id="rId81"/>
    <p:sldId id="291" r:id="rId82"/>
    <p:sldId id="292" r:id="rId83"/>
    <p:sldId id="301" r:id="rId84"/>
    <p:sldId id="304" r:id="rId85"/>
    <p:sldId id="367" r:id="rId86"/>
    <p:sldId id="306" r:id="rId87"/>
    <p:sldId id="307" r:id="rId88"/>
    <p:sldId id="308" r:id="rId89"/>
    <p:sldId id="368" r:id="rId90"/>
    <p:sldId id="369" r:id="rId91"/>
    <p:sldId id="347" r:id="rId92"/>
    <p:sldId id="348" r:id="rId93"/>
    <p:sldId id="309" r:id="rId94"/>
    <p:sldId id="296" r:id="rId95"/>
    <p:sldId id="297" r:id="rId96"/>
    <p:sldId id="370" r:id="rId97"/>
    <p:sldId id="298" r:id="rId98"/>
    <p:sldId id="362" r:id="rId99"/>
    <p:sldId id="363" r:id="rId100"/>
    <p:sldId id="371" r:id="rId101"/>
    <p:sldId id="372" r:id="rId102"/>
    <p:sldId id="373" r:id="rId103"/>
    <p:sldId id="374" r:id="rId104"/>
    <p:sldId id="375" r:id="rId105"/>
    <p:sldId id="376" r:id="rId106"/>
    <p:sldId id="377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BA2D-84FE-4220-86DC-224A4DC4DD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4A72-BE39-4CCF-8D0C-C732F03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0631" y="2625633"/>
            <a:ext cx="9188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Money Lending Management System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637" y="5068388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By:	Parth Panchal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Rutvik Panchal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4" y="273686"/>
            <a:ext cx="2453640" cy="67990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Authentication: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45029"/>
            <a:ext cx="10342812" cy="5221492"/>
          </a:xfrm>
        </p:spPr>
      </p:pic>
    </p:spTree>
    <p:extLst>
      <p:ext uri="{BB962C8B-B14F-4D97-AF65-F5344CB8AC3E}">
        <p14:creationId xmlns:p14="http://schemas.microsoft.com/office/powerpoint/2010/main" val="17118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1" t="122" b="1"/>
          <a:stretch/>
        </p:blipFill>
        <p:spPr>
          <a:xfrm>
            <a:off x="3383282" y="-152025"/>
            <a:ext cx="8496298" cy="65920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1885" y="378823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Validation: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9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00" y="155801"/>
            <a:ext cx="8501062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00" y="2570252"/>
            <a:ext cx="8501061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5068388"/>
            <a:ext cx="8608421" cy="13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7980" r="1717" b="7217"/>
          <a:stretch/>
        </p:blipFill>
        <p:spPr>
          <a:xfrm>
            <a:off x="130628" y="0"/>
            <a:ext cx="7654835" cy="5176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5664925"/>
            <a:ext cx="7305675" cy="1066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44747" y="4973511"/>
            <a:ext cx="1073127" cy="1224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52114" y="4245429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jpeg/jpg /</a:t>
            </a:r>
            <a:r>
              <a:rPr lang="en-US" dirty="0" err="1" smtClean="0"/>
              <a:t>png</a:t>
            </a:r>
            <a:r>
              <a:rPr lang="en-US" dirty="0" smtClean="0"/>
              <a:t>  extension 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1" t="6861" b="6240"/>
          <a:stretch/>
        </p:blipFill>
        <p:spPr>
          <a:xfrm>
            <a:off x="1463039" y="169817"/>
            <a:ext cx="8952411" cy="5956664"/>
          </a:xfrm>
        </p:spPr>
      </p:pic>
    </p:spTree>
    <p:extLst>
      <p:ext uri="{BB962C8B-B14F-4D97-AF65-F5344CB8AC3E}">
        <p14:creationId xmlns:p14="http://schemas.microsoft.com/office/powerpoint/2010/main" val="33388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t="8177" r="3360" b="13169"/>
          <a:stretch/>
        </p:blipFill>
        <p:spPr>
          <a:xfrm>
            <a:off x="522515" y="182880"/>
            <a:ext cx="10437222" cy="6271909"/>
          </a:xfrm>
        </p:spPr>
      </p:pic>
    </p:spTree>
    <p:extLst>
      <p:ext uri="{BB962C8B-B14F-4D97-AF65-F5344CB8AC3E}">
        <p14:creationId xmlns:p14="http://schemas.microsoft.com/office/powerpoint/2010/main" val="42144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2" t="11796" r="2612" b="7644"/>
          <a:stretch/>
        </p:blipFill>
        <p:spPr>
          <a:xfrm>
            <a:off x="0" y="0"/>
            <a:ext cx="10750731" cy="6459868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9718766" y="5486400"/>
            <a:ext cx="1031965" cy="6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34748" y="4286071"/>
            <a:ext cx="179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Finish Button is </a:t>
            </a:r>
          </a:p>
          <a:p>
            <a:r>
              <a:rPr lang="en-US" dirty="0" smtClean="0"/>
              <a:t>Enable Only On</a:t>
            </a:r>
          </a:p>
          <a:p>
            <a:r>
              <a:rPr lang="en-US" dirty="0" smtClean="0"/>
              <a:t>Next Step Index=2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9" y="102189"/>
            <a:ext cx="10295164" cy="3031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4" y="3412400"/>
            <a:ext cx="10810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2257697" cy="74521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pages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693"/>
            <a:ext cx="6437811" cy="2929255"/>
          </a:xfrm>
        </p:spPr>
        <p:txBody>
          <a:bodyPr/>
          <a:lstStyle/>
          <a:p>
            <a:r>
              <a:rPr lang="en-US" dirty="0" smtClean="0"/>
              <a:t>For Registration of User: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</a:t>
            </a:r>
            <a:r>
              <a:rPr lang="en-US" dirty="0" smtClean="0"/>
              <a:t>egister.aspx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register.aspx.cs</a:t>
            </a:r>
          </a:p>
          <a:p>
            <a:r>
              <a:rPr lang="en-US" dirty="0" smtClean="0"/>
              <a:t>For Authentication: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login.aspx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</a:t>
            </a:r>
            <a:r>
              <a:rPr lang="en-US" dirty="0" smtClean="0"/>
              <a:t>ogin.aspx.cs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1" y="400110"/>
            <a:ext cx="8072845" cy="61732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95943" y="0"/>
            <a:ext cx="250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egister.aspx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74" y="702218"/>
            <a:ext cx="8861350" cy="5450387"/>
          </a:xfrm>
        </p:spPr>
      </p:pic>
      <p:sp>
        <p:nvSpPr>
          <p:cNvPr id="6" name="TextBox 5"/>
          <p:cNvSpPr txBox="1"/>
          <p:nvPr/>
        </p:nvSpPr>
        <p:spPr>
          <a:xfrm>
            <a:off x="207440" y="156755"/>
            <a:ext cx="250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login.aspx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 Page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Site1.Master: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design layout of application</a:t>
            </a:r>
          </a:p>
          <a:p>
            <a:r>
              <a:rPr lang="en-US" dirty="0" smtClean="0"/>
              <a:t>Site1.Master.cs: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Authorization for different role of user login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535577"/>
            <a:ext cx="1931130" cy="61465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53" y="651816"/>
            <a:ext cx="9511932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560" y="1161335"/>
            <a:ext cx="1838325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952" y="6205857"/>
            <a:ext cx="9698559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1070" y="651816"/>
            <a:ext cx="180456" cy="55540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502" y="0"/>
            <a:ext cx="193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User: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2" y="470263"/>
            <a:ext cx="1946007" cy="60219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69" y="470263"/>
            <a:ext cx="9616735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709" y="1041843"/>
            <a:ext cx="1838325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204" y="470263"/>
            <a:ext cx="195660" cy="6021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469" y="6024304"/>
            <a:ext cx="9812395" cy="476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617"/>
            <a:ext cx="31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 User: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16" y="1486819"/>
            <a:ext cx="6751745" cy="4469843"/>
          </a:xfrm>
        </p:spPr>
      </p:pic>
      <p:sp>
        <p:nvSpPr>
          <p:cNvPr id="8" name="TextBox 7"/>
          <p:cNvSpPr txBox="1"/>
          <p:nvPr/>
        </p:nvSpPr>
        <p:spPr>
          <a:xfrm>
            <a:off x="836023" y="509452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Manage Customer Account: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1201223"/>
            <a:ext cx="3931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Customer Account: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ustomer.aspx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ustomer.aspx.cs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Customer Account: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search.aspx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</a:t>
            </a:r>
            <a:r>
              <a:rPr lang="en-US" dirty="0" smtClean="0"/>
              <a:t>earch.aspx.cs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Customer Account: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iew.aspx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iew.aspx.cs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05" y="421415"/>
            <a:ext cx="10183495" cy="6436585"/>
          </a:xfrm>
        </p:spPr>
      </p:pic>
      <p:sp>
        <p:nvSpPr>
          <p:cNvPr id="3" name="TextBox 2"/>
          <p:cNvSpPr txBox="1"/>
          <p:nvPr/>
        </p:nvSpPr>
        <p:spPr>
          <a:xfrm>
            <a:off x="222068" y="98251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Module-1: Create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Account: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44581"/>
            <a:ext cx="354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Customer Account: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ustomer.aspx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customer.aspx.cs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Created Customer Account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ust_list.aspx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ust_list.aspx.cs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96" y="457200"/>
            <a:ext cx="7851496" cy="5871887"/>
          </a:xfrm>
        </p:spPr>
      </p:pic>
      <p:sp>
        <p:nvSpPr>
          <p:cNvPr id="5" name="TextBox 4"/>
          <p:cNvSpPr txBox="1"/>
          <p:nvPr/>
        </p:nvSpPr>
        <p:spPr>
          <a:xfrm>
            <a:off x="104502" y="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ustomer.aspx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4892" y="119352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Wizard step1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9144" y="378824"/>
            <a:ext cx="5146766" cy="53557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3600" b="1" dirty="0" smtClean="0"/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4320" y="1169886"/>
            <a:ext cx="11351623" cy="485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software system will be a Money Lending Management System for </a:t>
            </a:r>
            <a:r>
              <a:rPr lang="en-US" u="sng" dirty="0" smtClean="0"/>
              <a:t>Money Lenders </a:t>
            </a:r>
            <a:r>
              <a:rPr lang="en-US" dirty="0" smtClean="0"/>
              <a:t>who are doing business on individual or large scale through multiple branches in multiple cities.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system is designed to maximize Money Lenders productivity by </a:t>
            </a:r>
            <a:r>
              <a:rPr lang="en-US" u="sng" dirty="0" smtClean="0"/>
              <a:t>efficient management </a:t>
            </a:r>
            <a:r>
              <a:rPr lang="en-US" dirty="0" smtClean="0"/>
              <a:t>of customer in digital way which reduce time and efforts.	</a:t>
            </a:r>
            <a:r>
              <a:rPr lang="en-US" sz="2400" dirty="0" smtClean="0"/>
              <a:t>Which would otherwise have to record manually on hardcopy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Mainly system covers </a:t>
            </a:r>
            <a:r>
              <a:rPr lang="en-US" u="sng" dirty="0" smtClean="0"/>
              <a:t>stock management </a:t>
            </a:r>
            <a:r>
              <a:rPr lang="en-US" dirty="0" smtClean="0"/>
              <a:t>for items taken as Mortgage and print formatted </a:t>
            </a:r>
            <a:r>
              <a:rPr lang="en-US" u="sng" dirty="0" smtClean="0"/>
              <a:t>GST based Invoice</a:t>
            </a:r>
            <a:r>
              <a:rPr lang="en-US" dirty="0" smtClean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Software System is mainly designed for users interface to manages customer account for mortgage and  customer transection and prepare date wise report for customer transection and mortgage items information.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7" y="6029269"/>
            <a:ext cx="2299063" cy="8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3" y="378823"/>
            <a:ext cx="8679990" cy="5890762"/>
          </a:xfrm>
        </p:spPr>
      </p:pic>
      <p:sp>
        <p:nvSpPr>
          <p:cNvPr id="5" name="TextBox 4"/>
          <p:cNvSpPr txBox="1"/>
          <p:nvPr/>
        </p:nvSpPr>
        <p:spPr>
          <a:xfrm>
            <a:off x="9980023" y="9491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Wizard step2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" y="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ustomer.aspx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44892" y="119352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Wizard step3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42" y="581161"/>
            <a:ext cx="8629650" cy="559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02" y="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ustomer.aspx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48195"/>
            <a:ext cx="198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ust_list.aspx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436915"/>
            <a:ext cx="11850602" cy="34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068" y="98251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Module-2: Search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Account: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296" y="979154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Customer Account: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search.aspx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</a:t>
            </a:r>
            <a:r>
              <a:rPr lang="en-US" dirty="0" smtClean="0"/>
              <a:t>earch.aspx.cs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65" y="1449978"/>
            <a:ext cx="9147435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" y="592847"/>
            <a:ext cx="10515600" cy="217532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" y="3349631"/>
            <a:ext cx="10515600" cy="3508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502" y="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search.aspx 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" y="2846962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7" y="692332"/>
            <a:ext cx="11474552" cy="1701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01" y="0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earch_datewise.aspx :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" y="3126570"/>
            <a:ext cx="11474553" cy="3399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256" y="2509043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59" y="861588"/>
            <a:ext cx="8534541" cy="5791687"/>
          </a:xfrm>
        </p:spPr>
      </p:pic>
      <p:sp>
        <p:nvSpPr>
          <p:cNvPr id="3" name="TextBox 2"/>
          <p:cNvSpPr txBox="1"/>
          <p:nvPr/>
        </p:nvSpPr>
        <p:spPr>
          <a:xfrm>
            <a:off x="222068" y="98251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Module-3: Update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Account: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22" y="1018343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Customer Account: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iew.aspx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iew.aspx.cs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" y="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view.aspx :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26" y="182880"/>
            <a:ext cx="5284084" cy="6505303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8085910" y="2860766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85910" y="3770812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85910" y="949234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85910" y="4733110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85910" y="5930539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92194" y="764568"/>
            <a:ext cx="16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92193" y="2618100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Mortgage Detail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92194" y="3580397"/>
            <a:ext cx="18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transection Info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193" y="4529632"/>
            <a:ext cx="22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Mortgage  calculation based on interest rate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92193" y="5682345"/>
            <a:ext cx="211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customer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4" y="1110341"/>
            <a:ext cx="11325092" cy="4859384"/>
          </a:xfrm>
        </p:spPr>
      </p:pic>
      <p:sp>
        <p:nvSpPr>
          <p:cNvPr id="3" name="TextBox 2"/>
          <p:cNvSpPr txBox="1"/>
          <p:nvPr/>
        </p:nvSpPr>
        <p:spPr>
          <a:xfrm>
            <a:off x="104501" y="0"/>
            <a:ext cx="300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view.aspx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Part-1:Customer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1" y="940524"/>
            <a:ext cx="10470442" cy="5564777"/>
          </a:xfrm>
        </p:spPr>
      </p:pic>
      <p:sp>
        <p:nvSpPr>
          <p:cNvPr id="3" name="TextBox 2"/>
          <p:cNvSpPr txBox="1"/>
          <p:nvPr/>
        </p:nvSpPr>
        <p:spPr>
          <a:xfrm>
            <a:off x="104500" y="104503"/>
            <a:ext cx="572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view.aspx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Part-2: Add/Update/Delete/View Mortgage Detail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6" y="1564368"/>
            <a:ext cx="10931435" cy="4351338"/>
          </a:xfrm>
        </p:spPr>
        <p:txBody>
          <a:bodyPr/>
          <a:lstStyle/>
          <a:p>
            <a:pPr marL="342900" indent="-342900"/>
            <a:r>
              <a:rPr lang="en-US" dirty="0" smtClean="0"/>
              <a:t>System Provide facility of add /edit/delete customer account  to user .</a:t>
            </a:r>
            <a:endParaRPr lang="en-US" dirty="0"/>
          </a:p>
          <a:p>
            <a:pPr marL="342900" indent="-342900"/>
            <a:r>
              <a:rPr lang="en-US" dirty="0" smtClean="0"/>
              <a:t>Manages  customer accounts  with mortgage details .</a:t>
            </a:r>
          </a:p>
          <a:p>
            <a:pPr marL="342900" indent="-342900"/>
            <a:r>
              <a:rPr lang="en-US" dirty="0" smtClean="0"/>
              <a:t>Also  provide resultant mortgage amount with interest rate calculation.</a:t>
            </a:r>
          </a:p>
          <a:p>
            <a:pPr marL="342900" indent="-342900"/>
            <a:r>
              <a:rPr lang="en-US" dirty="0" smtClean="0"/>
              <a:t>System Provide feature of dashboard which show recently created/closed customer account , total mortgage  ,credit and debit amount which help user for better estimation of business.</a:t>
            </a:r>
          </a:p>
          <a:p>
            <a:r>
              <a:rPr lang="en-US" dirty="0" smtClean="0"/>
              <a:t>System also provide feature to print GST INVOICE for customers.  </a:t>
            </a:r>
          </a:p>
          <a:p>
            <a:r>
              <a:rPr lang="en-US" dirty="0" smtClean="0"/>
              <a:t>System Manage users and enable admin to perform </a:t>
            </a:r>
            <a:r>
              <a:rPr lang="en-US" u="sng" dirty="0" smtClean="0"/>
              <a:t>CRUD</a:t>
            </a:r>
            <a:r>
              <a:rPr lang="en-US" dirty="0" smtClean="0"/>
              <a:t> operation.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690" y="744584"/>
            <a:ext cx="316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Major Functionality: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0" y="1384663"/>
            <a:ext cx="11818631" cy="276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00" y="104503"/>
            <a:ext cx="572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view.aspx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Part-3: View Transection Detail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061" y="261257"/>
            <a:ext cx="1108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view.aspx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Part-4: View Transection Detail AND Calculate Payable amount with Interest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762125"/>
            <a:ext cx="10772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4" y="1789610"/>
            <a:ext cx="11512869" cy="3997235"/>
          </a:xfrm>
        </p:spPr>
      </p:pic>
      <p:sp>
        <p:nvSpPr>
          <p:cNvPr id="3" name="TextBox 2"/>
          <p:cNvSpPr txBox="1"/>
          <p:nvPr/>
        </p:nvSpPr>
        <p:spPr>
          <a:xfrm>
            <a:off x="156753" y="182880"/>
            <a:ext cx="547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view.aspx </a:t>
            </a:r>
            <a:r>
              <a:rPr lang="en-US" dirty="0" smtClean="0">
                <a:sym typeface="Wingdings" panose="05000000000000000000" pitchFamily="2" charset="2"/>
              </a:rPr>
              <a:t>:Update/Delete Customer Account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Part-5:Add Customer Account Transection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1601968"/>
            <a:ext cx="11191875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3" y="182880"/>
            <a:ext cx="67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losed_acc.aspx : show closed/submitted customer Account List</a:t>
            </a:r>
          </a:p>
        </p:txBody>
      </p:sp>
    </p:spTree>
    <p:extLst>
      <p:ext uri="{BB962C8B-B14F-4D97-AF65-F5344CB8AC3E}">
        <p14:creationId xmlns:p14="http://schemas.microsoft.com/office/powerpoint/2010/main" val="3350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1" y="2115854"/>
            <a:ext cx="7842070" cy="47421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2068" y="98251"/>
            <a:ext cx="449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Update User(For Admin Only):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18343"/>
            <a:ext cx="491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Add/Update/Delete Pending  Approval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erify_user.aspx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verify_user.aspx.cs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Add/Update/Delete  Active User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approved.aspx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approved.aspx.cs</a:t>
            </a:r>
          </a:p>
          <a:p>
            <a:pPr lvl="1"/>
            <a:r>
              <a:rPr lang="en-US" dirty="0" smtClean="0"/>
              <a:t>																		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872036"/>
            <a:ext cx="9917035" cy="4953998"/>
          </a:xfrm>
        </p:spPr>
      </p:pic>
      <p:sp>
        <p:nvSpPr>
          <p:cNvPr id="3" name="TextBox 2"/>
          <p:cNvSpPr txBox="1"/>
          <p:nvPr/>
        </p:nvSpPr>
        <p:spPr>
          <a:xfrm>
            <a:off x="156754" y="18288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erify_user.aspx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9" y="836692"/>
            <a:ext cx="10058400" cy="5464376"/>
          </a:xfrm>
        </p:spPr>
      </p:pic>
      <p:sp>
        <p:nvSpPr>
          <p:cNvPr id="5" name="TextBox 4"/>
          <p:cNvSpPr txBox="1"/>
          <p:nvPr/>
        </p:nvSpPr>
        <p:spPr>
          <a:xfrm>
            <a:off x="156753" y="182880"/>
            <a:ext cx="296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verify_user.aspx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9" y="1422700"/>
            <a:ext cx="11651500" cy="2786229"/>
          </a:xfrm>
        </p:spPr>
      </p:pic>
      <p:sp>
        <p:nvSpPr>
          <p:cNvPr id="3" name="TextBox 2"/>
          <p:cNvSpPr txBox="1"/>
          <p:nvPr/>
        </p:nvSpPr>
        <p:spPr>
          <a:xfrm>
            <a:off x="156754" y="182880"/>
            <a:ext cx="21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approved.aspx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79" y="195943"/>
            <a:ext cx="68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DASHBOARD: For Better Estimation Of Business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633829"/>
            <a:ext cx="26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dashboard.aspx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dashboard.aspx.cs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825625"/>
            <a:ext cx="9390017" cy="1949541"/>
          </a:xfrm>
        </p:spPr>
        <p:txBody>
          <a:bodyPr>
            <a:normAutofit/>
          </a:bodyPr>
          <a:lstStyle/>
          <a:p>
            <a:r>
              <a:rPr lang="en-US" dirty="0" smtClean="0"/>
              <a:t>Based on Role of User Authorization user is redirected to dashboard after login.</a:t>
            </a:r>
          </a:p>
          <a:p>
            <a:r>
              <a:rPr lang="en-US" dirty="0" smtClean="0"/>
              <a:t>Global.asax is used to count Active user.(for admin only)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217" y="634261"/>
            <a:ext cx="10886783" cy="6223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7868"/>
            <a:ext cx="484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 for normal user: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dashboard.aspx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2455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Design: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63" y="666205"/>
            <a:ext cx="11707937" cy="6191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5" y="87868"/>
            <a:ext cx="354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 for Admin: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erify_user.aspx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565" y="87868"/>
            <a:ext cx="354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GST Invoice: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Invoice.aspx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37" y="87868"/>
            <a:ext cx="9057430" cy="66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27914" cy="4708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Auto-Complete Textbox Using Jquery: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468" y="922356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ustomerserv.asmx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ustomerserv.asmx.cs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467" y="1750353"/>
            <a:ext cx="1060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service is used to get customer names autocomplete textbox for search customer account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service is linked with stored procedure ‘searchp‘  for Auto-Complete.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5656" y="3034014"/>
            <a:ext cx="8543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 File Used:</a:t>
            </a:r>
          </a:p>
          <a:p>
            <a:endParaRPr lang="en-US" sz="2400" dirty="0" smtClean="0"/>
          </a:p>
          <a:p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="Scripts/jquery.js"&gt;&lt;/script&gt;</a:t>
            </a:r>
          </a:p>
          <a:p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="Scripts/jquery-ui.min.js"&gt;&lt;/script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href</a:t>
            </a:r>
            <a:r>
              <a:rPr lang="en-US" dirty="0" smtClean="0"/>
              <a:t>="Styles/jquery-ui.min.css" </a:t>
            </a:r>
            <a:r>
              <a:rPr lang="en-US" dirty="0" err="1" smtClean="0"/>
              <a:t>rel</a:t>
            </a:r>
            <a:r>
              <a:rPr lang="en-US" dirty="0" smtClean="0"/>
              <a:t>="stylesheet" /&gt;</a:t>
            </a:r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href</a:t>
            </a:r>
            <a:r>
              <a:rPr lang="en-US" dirty="0"/>
              <a:t>="Styles/jquery-ui.structure.min.css"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 &lt;</a:t>
            </a:r>
            <a:r>
              <a:rPr lang="en-US" dirty="0"/>
              <a:t>link </a:t>
            </a:r>
            <a:r>
              <a:rPr lang="en-US" dirty="0" err="1"/>
              <a:t>href</a:t>
            </a:r>
            <a:r>
              <a:rPr lang="en-US" dirty="0"/>
              <a:t>="Styles/jquery-ui.theme.min.css" </a:t>
            </a:r>
            <a:r>
              <a:rPr lang="en-US" dirty="0" err="1"/>
              <a:t>rel</a:t>
            </a:r>
            <a:r>
              <a:rPr lang="en-US" dirty="0"/>
              <a:t>="stylesheet" /&gt;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487" y="2207625"/>
            <a:ext cx="5617028" cy="2717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5391651"/>
            <a:ext cx="11834948" cy="127362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48987"/>
            <a:ext cx="5693229" cy="31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6" y="417378"/>
            <a:ext cx="5693229" cy="4970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Aspects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694"/>
            <a:ext cx="10515600" cy="4351338"/>
          </a:xfrm>
        </p:spPr>
        <p:txBody>
          <a:bodyPr/>
          <a:lstStyle/>
          <a:p>
            <a:r>
              <a:rPr lang="en-US" dirty="0" smtClean="0"/>
              <a:t>Register user page is provided to </a:t>
            </a:r>
            <a:r>
              <a:rPr lang="en-US" dirty="0"/>
              <a:t>Users</a:t>
            </a:r>
            <a:r>
              <a:rPr lang="en-US" dirty="0" smtClean="0"/>
              <a:t>(Money Lenders).</a:t>
            </a:r>
          </a:p>
          <a:p>
            <a:r>
              <a:rPr lang="en-US" dirty="0" smtClean="0"/>
              <a:t>After registration user is able to login to system after admin approval.</a:t>
            </a:r>
          </a:p>
          <a:p>
            <a:r>
              <a:rPr lang="en-US" dirty="0" smtClean="0"/>
              <a:t>Admin is only allow to perform crud operations on users.</a:t>
            </a:r>
          </a:p>
          <a:p>
            <a:r>
              <a:rPr lang="en-US" dirty="0" smtClean="0"/>
              <a:t>Only Admin is allow to delete customer account  on users requirement.</a:t>
            </a:r>
          </a:p>
          <a:p>
            <a:r>
              <a:rPr lang="en-US" dirty="0" smtClean="0"/>
              <a:t>Guest user are not allow to use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1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366" y="2860132"/>
            <a:ext cx="2727960" cy="109791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73" y="627017"/>
            <a:ext cx="9061675" cy="5498649"/>
          </a:xfrm>
        </p:spPr>
      </p:pic>
      <p:sp>
        <p:nvSpPr>
          <p:cNvPr id="2" name="TextBox 1"/>
          <p:cNvSpPr txBox="1"/>
          <p:nvPr/>
        </p:nvSpPr>
        <p:spPr>
          <a:xfrm>
            <a:off x="248195" y="156754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66" y="1463039"/>
            <a:ext cx="9241737" cy="3966090"/>
          </a:xfrm>
        </p:spPr>
      </p:pic>
    </p:spTree>
    <p:extLst>
      <p:ext uri="{BB962C8B-B14F-4D97-AF65-F5344CB8AC3E}">
        <p14:creationId xmlns:p14="http://schemas.microsoft.com/office/powerpoint/2010/main" val="3904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52" y="313508"/>
            <a:ext cx="7483893" cy="6109302"/>
          </a:xfrm>
        </p:spPr>
      </p:pic>
    </p:spTree>
    <p:extLst>
      <p:ext uri="{BB962C8B-B14F-4D97-AF65-F5344CB8AC3E}">
        <p14:creationId xmlns:p14="http://schemas.microsoft.com/office/powerpoint/2010/main" val="3261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1" y="528847"/>
            <a:ext cx="7923039" cy="60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1" y="130628"/>
            <a:ext cx="9921424" cy="6609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7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64" y="143691"/>
            <a:ext cx="8440952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57" y="1443235"/>
            <a:ext cx="10136475" cy="3847222"/>
          </a:xfrm>
        </p:spPr>
      </p:pic>
    </p:spTree>
    <p:extLst>
      <p:ext uri="{BB962C8B-B14F-4D97-AF65-F5344CB8AC3E}">
        <p14:creationId xmlns:p14="http://schemas.microsoft.com/office/powerpoint/2010/main" val="15151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1" y="731520"/>
            <a:ext cx="11562233" cy="5904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Admin Credential: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425" y="796834"/>
            <a:ext cx="8352466" cy="48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96" y="369332"/>
            <a:ext cx="11372222" cy="642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User Credential: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82" y="2047"/>
            <a:ext cx="8958127" cy="68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6" y="0"/>
            <a:ext cx="9341516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45" y="143690"/>
            <a:ext cx="9466245" cy="6714310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136777" y="2821577"/>
            <a:ext cx="849086" cy="404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213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05" y="169818"/>
            <a:ext cx="8395363" cy="6593703"/>
          </a:xfrm>
        </p:spPr>
      </p:pic>
    </p:spTree>
    <p:extLst>
      <p:ext uri="{BB962C8B-B14F-4D97-AF65-F5344CB8AC3E}">
        <p14:creationId xmlns:p14="http://schemas.microsoft.com/office/powerpoint/2010/main" val="4048695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52" y="0"/>
            <a:ext cx="7572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9" y="671691"/>
            <a:ext cx="964038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TRIGGER [</a:t>
            </a:r>
            <a:r>
              <a:rPr lang="en-US" dirty="0" err="1">
                <a:latin typeface="Consolas" panose="020B0609020204030204" pitchFamily="49" charset="0"/>
              </a:rPr>
              <a:t>log_Trigger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ON [</a:t>
            </a:r>
            <a:r>
              <a:rPr lang="en-US" dirty="0" err="1">
                <a:latin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</a:rPr>
              <a:t>reg_user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AFTER UPDATE</a:t>
            </a:r>
          </a:p>
          <a:p>
            <a:r>
              <a:rPr lang="en-US" dirty="0">
                <a:latin typeface="Consolas" panose="020B0609020204030204" pitchFamily="49" charset="0"/>
              </a:rPr>
              <a:t>AS</a:t>
            </a:r>
          </a:p>
          <a:p>
            <a:r>
              <a:rPr lang="en-US" dirty="0"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SET NOCOUNT ON</a:t>
            </a:r>
          </a:p>
          <a:p>
            <a:r>
              <a:rPr lang="en-US" dirty="0">
                <a:latin typeface="Consolas" panose="020B0609020204030204" pitchFamily="49" charset="0"/>
              </a:rPr>
              <a:t> DECLARE @</a:t>
            </a:r>
            <a:r>
              <a:rPr lang="en-US" dirty="0" err="1">
                <a:latin typeface="Consolas" panose="020B0609020204030204" pitchFamily="49" charset="0"/>
              </a:rPr>
              <a:t>regid</a:t>
            </a:r>
            <a:r>
              <a:rPr lang="en-US" dirty="0">
                <a:latin typeface="Consolas" panose="020B0609020204030204" pitchFamily="49" charset="0"/>
              </a:rPr>
              <a:t> INT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DECLARE </a:t>
            </a:r>
            <a:r>
              <a:rPr lang="en-US" dirty="0">
                <a:latin typeface="Consolas" panose="020B0609020204030204" pitchFamily="49" charset="0"/>
              </a:rPr>
              <a:t>@user VARCHAR (25)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DECLARE </a:t>
            </a:r>
            <a:r>
              <a:rPr lang="en-US" dirty="0">
                <a:latin typeface="Consolas" panose="020B0609020204030204" pitchFamily="49" charset="0"/>
              </a:rPr>
              <a:t>@pass VARCHAR (20)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DECLARE </a:t>
            </a:r>
            <a:r>
              <a:rPr lang="en-US" dirty="0">
                <a:latin typeface="Consolas" panose="020B0609020204030204" pitchFamily="49" charset="0"/>
              </a:rPr>
              <a:t>@valid   BIT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regid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INSERTED.reg_id</a:t>
            </a:r>
            <a:r>
              <a:rPr lang="en-US" dirty="0">
                <a:latin typeface="Consolas" panose="020B0609020204030204" pitchFamily="49" charset="0"/>
              </a:rPr>
              <a:t>     FROM INSERTED 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</a:rPr>
              <a:t>@user = </a:t>
            </a:r>
            <a:r>
              <a:rPr lang="en-US" dirty="0" err="1">
                <a:latin typeface="Consolas" panose="020B0609020204030204" pitchFamily="49" charset="0"/>
              </a:rPr>
              <a:t>INSERTED.reg_uname</a:t>
            </a:r>
            <a:r>
              <a:rPr lang="en-US" dirty="0">
                <a:latin typeface="Consolas" panose="020B0609020204030204" pitchFamily="49" charset="0"/>
              </a:rPr>
              <a:t>     FROM INSERTED 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</a:rPr>
              <a:t>@pass = </a:t>
            </a:r>
            <a:r>
              <a:rPr lang="en-US" dirty="0" err="1">
                <a:latin typeface="Consolas" panose="020B0609020204030204" pitchFamily="49" charset="0"/>
              </a:rPr>
              <a:t>INSERTED.reg_pass</a:t>
            </a:r>
            <a:r>
              <a:rPr lang="en-US" dirty="0">
                <a:latin typeface="Consolas" panose="020B0609020204030204" pitchFamily="49" charset="0"/>
              </a:rPr>
              <a:t>     FROM INSERTED 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UPDATE(</a:t>
            </a:r>
            <a:r>
              <a:rPr lang="en-US" dirty="0" err="1">
                <a:latin typeface="Consolas" panose="020B0609020204030204" pitchFamily="49" charset="0"/>
              </a:rPr>
              <a:t>isvalid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INSERT INTO </a:t>
            </a:r>
            <a:r>
              <a:rPr lang="en-US" dirty="0" err="1">
                <a:latin typeface="Consolas" panose="020B0609020204030204" pitchFamily="49" charset="0"/>
              </a:rPr>
              <a:t>log_user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reg_id,username,password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VALUES(@</a:t>
            </a:r>
            <a:r>
              <a:rPr lang="en-US" dirty="0" err="1">
                <a:latin typeface="Consolas" panose="020B0609020204030204" pitchFamily="49" charset="0"/>
              </a:rPr>
              <a:t>regid</a:t>
            </a:r>
            <a:r>
              <a:rPr lang="en-US" dirty="0">
                <a:latin typeface="Consolas" panose="020B0609020204030204" pitchFamily="49" charset="0"/>
              </a:rPr>
              <a:t>, @</a:t>
            </a:r>
            <a:r>
              <a:rPr lang="en-US" dirty="0" err="1">
                <a:latin typeface="Consolas" panose="020B0609020204030204" pitchFamily="49" charset="0"/>
              </a:rPr>
              <a:t>user,@pass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775" y="72127"/>
            <a:ext cx="1158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Trigger: login trigger </a:t>
            </a:r>
            <a:r>
              <a:rPr lang="en-US" sz="2000" dirty="0" smtClean="0"/>
              <a:t>(insert username and password into login table if registered user is validated by admin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3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51" y="0"/>
            <a:ext cx="868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3" y="862147"/>
            <a:ext cx="11983122" cy="525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633" y="261257"/>
            <a:ext cx="4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list order by create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7" y="16973"/>
            <a:ext cx="3901167" cy="6841027"/>
          </a:xfrm>
        </p:spPr>
      </p:pic>
      <p:cxnSp>
        <p:nvCxnSpPr>
          <p:cNvPr id="3" name="Straight Arrow Connector 2"/>
          <p:cNvCxnSpPr/>
          <p:nvPr/>
        </p:nvCxnSpPr>
        <p:spPr>
          <a:xfrm>
            <a:off x="7179944" y="2769326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179944" y="3679372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179944" y="857794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79944" y="4641670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9944" y="5839099"/>
            <a:ext cx="130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6228" y="673128"/>
            <a:ext cx="16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6227" y="2526660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Mortgage Detail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6228" y="3488957"/>
            <a:ext cx="18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transection Info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86227" y="4438192"/>
            <a:ext cx="22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Mortgage  calculation based on interest rate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6227" y="5590905"/>
            <a:ext cx="211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customer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" y="992775"/>
            <a:ext cx="12176331" cy="45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565" y="307368"/>
            <a:ext cx="16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10"/>
            <a:ext cx="12157439" cy="451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382" y="371289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Mortgage Detail: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331"/>
            <a:ext cx="12192000" cy="5793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565" y="157929"/>
            <a:ext cx="18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transection Info: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810" y="862148"/>
            <a:ext cx="10082512" cy="5158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96834" y="4389120"/>
            <a:ext cx="522515" cy="47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81" y="836023"/>
            <a:ext cx="11917288" cy="4235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764" y="189692"/>
            <a:ext cx="41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customer Account Transection: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10476411" y="1815737"/>
            <a:ext cx="561702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63" y="104503"/>
            <a:ext cx="1007812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463039" y="4101737"/>
            <a:ext cx="1750423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256" y="312283"/>
            <a:ext cx="141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account </a:t>
            </a:r>
          </a:p>
          <a:p>
            <a:r>
              <a:rPr lang="en-US" dirty="0" smtClean="0"/>
              <a:t>Order by create date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6" y="4421445"/>
            <a:ext cx="161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Hyperlink to customer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4132017"/>
            <a:ext cx="10736473" cy="2463955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0"/>
            <a:ext cx="10736473" cy="40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78189"/>
            <a:ext cx="10487298" cy="601526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Trigger: customer trigger: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Genrate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Id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formate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-mm-c-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c_id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(179c5)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8"/>
            <a:ext cx="10787743" cy="53818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TRIGGER [</a:t>
            </a:r>
            <a:r>
              <a:rPr lang="en-US" dirty="0" err="1"/>
              <a:t>cust_trg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ON [</a:t>
            </a:r>
            <a:r>
              <a:rPr lang="en-US" dirty="0" err="1"/>
              <a:t>dbo</a:t>
            </a:r>
            <a:r>
              <a:rPr lang="en-US" dirty="0"/>
              <a:t>].[customer]</a:t>
            </a:r>
          </a:p>
          <a:p>
            <a:pPr marL="0" indent="0">
              <a:buNone/>
            </a:pPr>
            <a:r>
              <a:rPr lang="en-US" dirty="0"/>
              <a:t>FOR  INSERT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declare @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declare @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declare @</a:t>
            </a:r>
            <a:r>
              <a:rPr lang="en-US" dirty="0" err="1"/>
              <a:t>dm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declare @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cid</a:t>
            </a:r>
            <a:r>
              <a:rPr lang="en-US" dirty="0"/>
              <a:t>=</a:t>
            </a:r>
            <a:r>
              <a:rPr lang="en-US" dirty="0" err="1"/>
              <a:t>c_id</a:t>
            </a:r>
            <a:r>
              <a:rPr lang="en-US" dirty="0"/>
              <a:t> from inserted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dy</a:t>
            </a:r>
            <a:r>
              <a:rPr lang="en-US" dirty="0"/>
              <a:t>= ( YEAR( GETDATE() ) % 100 ) 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@</a:t>
            </a:r>
            <a:r>
              <a:rPr lang="en-US" dirty="0" err="1"/>
              <a:t>dt</a:t>
            </a:r>
            <a:r>
              <a:rPr lang="en-US" dirty="0"/>
              <a:t>=GETDATE() 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dm</a:t>
            </a:r>
            <a:r>
              <a:rPr lang="en-US" dirty="0"/>
              <a:t>= RIGHT('0'+CAST(MONTH(GETDATE()) AS varchar(2)),2) </a:t>
            </a:r>
          </a:p>
          <a:p>
            <a:pPr marL="0" indent="0">
              <a:buNone/>
            </a:pPr>
            <a:r>
              <a:rPr lang="en-US" dirty="0"/>
              <a:t>insert into account values (@</a:t>
            </a:r>
            <a:r>
              <a:rPr lang="en-US" dirty="0" err="1"/>
              <a:t>cid,cast</a:t>
            </a:r>
            <a:r>
              <a:rPr lang="en-US" dirty="0"/>
              <a:t>(@</a:t>
            </a:r>
            <a:r>
              <a:rPr lang="en-US" dirty="0" err="1"/>
              <a:t>dy</a:t>
            </a:r>
            <a:r>
              <a:rPr lang="en-US" dirty="0"/>
              <a:t> as </a:t>
            </a:r>
            <a:r>
              <a:rPr lang="en-US" dirty="0" err="1"/>
              <a:t>nvarchar</a:t>
            </a:r>
            <a:r>
              <a:rPr lang="en-US" dirty="0"/>
              <a:t>(2))+cast(@</a:t>
            </a:r>
            <a:r>
              <a:rPr lang="en-US" dirty="0" err="1"/>
              <a:t>dm</a:t>
            </a:r>
            <a:r>
              <a:rPr lang="en-US" dirty="0"/>
              <a:t> as </a:t>
            </a:r>
            <a:r>
              <a:rPr lang="en-US" dirty="0" err="1"/>
              <a:t>nvarchar</a:t>
            </a:r>
            <a:r>
              <a:rPr lang="en-US" dirty="0"/>
              <a:t>(2))+'</a:t>
            </a:r>
            <a:r>
              <a:rPr lang="en-US" dirty="0" err="1"/>
              <a:t>c'+cast</a:t>
            </a:r>
            <a:r>
              <a:rPr lang="en-US" dirty="0"/>
              <a:t>(@</a:t>
            </a:r>
            <a:r>
              <a:rPr lang="en-US" dirty="0" err="1"/>
              <a:t>cid</a:t>
            </a:r>
            <a:r>
              <a:rPr lang="en-US" dirty="0"/>
              <a:t> as </a:t>
            </a:r>
            <a:r>
              <a:rPr lang="en-US" dirty="0" err="1"/>
              <a:t>nvarchar</a:t>
            </a:r>
            <a:r>
              <a:rPr lang="en-US" dirty="0"/>
              <a:t>(7)),@</a:t>
            </a:r>
            <a:r>
              <a:rPr lang="en-US" dirty="0" err="1"/>
              <a:t>dt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817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1" y="1315031"/>
            <a:ext cx="11345747" cy="3400660"/>
          </a:xfrm>
        </p:spPr>
      </p:pic>
    </p:spTree>
    <p:extLst>
      <p:ext uri="{BB962C8B-B14F-4D97-AF65-F5344CB8AC3E}">
        <p14:creationId xmlns:p14="http://schemas.microsoft.com/office/powerpoint/2010/main" val="14920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0" y="1476401"/>
            <a:ext cx="11392682" cy="3800994"/>
          </a:xfrm>
        </p:spPr>
      </p:pic>
    </p:spTree>
    <p:extLst>
      <p:ext uri="{BB962C8B-B14F-4D97-AF65-F5344CB8AC3E}">
        <p14:creationId xmlns:p14="http://schemas.microsoft.com/office/powerpoint/2010/main" val="4292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3" y="1306286"/>
            <a:ext cx="11987777" cy="3520733"/>
          </a:xfrm>
        </p:spPr>
      </p:pic>
    </p:spTree>
    <p:extLst>
      <p:ext uri="{BB962C8B-B14F-4D97-AF65-F5344CB8AC3E}">
        <p14:creationId xmlns:p14="http://schemas.microsoft.com/office/powerpoint/2010/main" val="18009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" y="1084217"/>
            <a:ext cx="11127284" cy="4713923"/>
          </a:xfrm>
        </p:spPr>
      </p:pic>
    </p:spTree>
    <p:extLst>
      <p:ext uri="{BB962C8B-B14F-4D97-AF65-F5344CB8AC3E}">
        <p14:creationId xmlns:p14="http://schemas.microsoft.com/office/powerpoint/2010/main" val="36377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353"/>
            <a:ext cx="10515600" cy="4151881"/>
          </a:xfrm>
        </p:spPr>
      </p:pic>
    </p:spTree>
    <p:extLst>
      <p:ext uri="{BB962C8B-B14F-4D97-AF65-F5344CB8AC3E}">
        <p14:creationId xmlns:p14="http://schemas.microsoft.com/office/powerpoint/2010/main" val="2792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739" y="1685107"/>
            <a:ext cx="12307175" cy="30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5" y="710161"/>
            <a:ext cx="11474553" cy="3399867"/>
          </a:xfrm>
        </p:spPr>
      </p:pic>
    </p:spTree>
    <p:extLst>
      <p:ext uri="{BB962C8B-B14F-4D97-AF65-F5344CB8AC3E}">
        <p14:creationId xmlns:p14="http://schemas.microsoft.com/office/powerpoint/2010/main" val="27311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8" y="1991367"/>
            <a:ext cx="11746796" cy="2301666"/>
          </a:xfrm>
        </p:spPr>
      </p:pic>
      <p:sp>
        <p:nvSpPr>
          <p:cNvPr id="2" name="TextBox 1"/>
          <p:cNvSpPr txBox="1"/>
          <p:nvPr/>
        </p:nvSpPr>
        <p:spPr>
          <a:xfrm>
            <a:off x="274320" y="313509"/>
            <a:ext cx="30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By customer Id: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85" y="209006"/>
            <a:ext cx="4304763" cy="6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" y="992775"/>
            <a:ext cx="12176331" cy="4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90463" cy="73215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search customer Account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3814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PROCEDURE [</a:t>
            </a:r>
            <a:r>
              <a:rPr lang="en-US" dirty="0" err="1"/>
              <a:t>dbo</a:t>
            </a:r>
            <a:r>
              <a:rPr lang="en-US" dirty="0"/>
              <a:t>].[searchp]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scust</a:t>
            </a:r>
            <a:r>
              <a:rPr lang="en-US" dirty="0"/>
              <a:t> varchar(30)=null</a:t>
            </a:r>
          </a:p>
          <a:p>
            <a:pPr marL="0" indent="0">
              <a:buNone/>
            </a:pPr>
            <a:r>
              <a:rPr lang="en-US" dirty="0" smtClean="0"/>
              <a:t>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smtClean="0"/>
              <a:t>SELECT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CONCAT(</a:t>
            </a:r>
            <a:r>
              <a:rPr lang="en-US" dirty="0" err="1"/>
              <a:t>c_fname</a:t>
            </a:r>
            <a:r>
              <a:rPr lang="en-US" dirty="0"/>
              <a:t>,' ',</a:t>
            </a:r>
            <a:r>
              <a:rPr lang="en-US" dirty="0" err="1"/>
              <a:t>c_mname</a:t>
            </a:r>
            <a:r>
              <a:rPr lang="en-US" dirty="0"/>
              <a:t>,' ',</a:t>
            </a:r>
            <a:r>
              <a:rPr lang="en-US" dirty="0" err="1"/>
              <a:t>c_lname</a:t>
            </a:r>
            <a:r>
              <a:rPr lang="en-US" dirty="0"/>
              <a:t>) as </a:t>
            </a:r>
            <a:r>
              <a:rPr lang="en-US" dirty="0" err="1"/>
              <a:t>c_name</a:t>
            </a:r>
            <a:r>
              <a:rPr lang="en-US" dirty="0"/>
              <a:t> from customer</a:t>
            </a:r>
          </a:p>
          <a:p>
            <a:pPr marL="0" indent="0">
              <a:buNone/>
            </a:pPr>
            <a:r>
              <a:rPr lang="en-US" dirty="0"/>
              <a:t>WHERE(</a:t>
            </a:r>
            <a:r>
              <a:rPr lang="en-US" dirty="0" err="1"/>
              <a:t>c_fname</a:t>
            </a:r>
            <a:r>
              <a:rPr lang="en-US" dirty="0"/>
              <a:t> LIKE '%' + @</a:t>
            </a:r>
            <a:r>
              <a:rPr lang="en-US" dirty="0" err="1"/>
              <a:t>scust</a:t>
            </a:r>
            <a:r>
              <a:rPr lang="en-US" dirty="0"/>
              <a:t> + '%' OR </a:t>
            </a:r>
            <a:r>
              <a:rPr lang="en-US" dirty="0" err="1"/>
              <a:t>c_mname</a:t>
            </a:r>
            <a:r>
              <a:rPr lang="en-US" dirty="0"/>
              <a:t> LIKE '%' + @</a:t>
            </a:r>
            <a:r>
              <a:rPr lang="en-US" dirty="0" err="1"/>
              <a:t>scust</a:t>
            </a:r>
            <a:r>
              <a:rPr lang="en-US" dirty="0"/>
              <a:t> + '%' OR </a:t>
            </a:r>
            <a:r>
              <a:rPr lang="en-US" dirty="0" err="1"/>
              <a:t>c_lname</a:t>
            </a:r>
            <a:r>
              <a:rPr lang="en-US" dirty="0"/>
              <a:t> LIKE '%' + @</a:t>
            </a:r>
            <a:r>
              <a:rPr lang="en-US" dirty="0" err="1"/>
              <a:t>scust</a:t>
            </a:r>
            <a:r>
              <a:rPr lang="en-US" dirty="0"/>
              <a:t> + '%')  or @</a:t>
            </a:r>
            <a:r>
              <a:rPr lang="en-US" dirty="0" err="1"/>
              <a:t>scust</a:t>
            </a:r>
            <a:r>
              <a:rPr lang="en-US" dirty="0"/>
              <a:t> is null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1" y="326570"/>
            <a:ext cx="11886635" cy="44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75212"/>
            <a:ext cx="11917680" cy="45458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331"/>
            <a:ext cx="12192000" cy="57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5" y="1332410"/>
            <a:ext cx="11512869" cy="3997235"/>
          </a:xfrm>
        </p:spPr>
      </p:pic>
    </p:spTree>
    <p:extLst>
      <p:ext uri="{BB962C8B-B14F-4D97-AF65-F5344CB8AC3E}">
        <p14:creationId xmlns:p14="http://schemas.microsoft.com/office/powerpoint/2010/main" val="27094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2" y="1515292"/>
            <a:ext cx="12082211" cy="36053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05394" y="4833257"/>
            <a:ext cx="627017" cy="88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" y="470262"/>
            <a:ext cx="12141746" cy="60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6" y="356765"/>
            <a:ext cx="12003754" cy="60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20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" y="587828"/>
            <a:ext cx="12025213" cy="4394239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68434" y="4477735"/>
            <a:ext cx="535577" cy="58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" y="1672045"/>
            <a:ext cx="12126888" cy="27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818212"/>
            <a:ext cx="11848012" cy="3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48" y="1148714"/>
            <a:ext cx="12244448" cy="4546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703" y="6008915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Text field and Add button are disable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 Design: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331" cy="1845038"/>
          </a:xfrm>
        </p:spPr>
        <p:txBody>
          <a:bodyPr/>
          <a:lstStyle/>
          <a:p>
            <a:r>
              <a:rPr lang="en-US" dirty="0" smtClean="0"/>
              <a:t>MAIN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Authenticate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Manage Customer Account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Update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66" y="3338104"/>
            <a:ext cx="7200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466180"/>
            <a:ext cx="10751004" cy="3718015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1103811" y="3854478"/>
            <a:ext cx="1730828" cy="1520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99954" y="5374691"/>
            <a:ext cx="101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disable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9874" y="3835558"/>
            <a:ext cx="1149531" cy="1402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394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29" y="679269"/>
            <a:ext cx="11547234" cy="56170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0319657" y="5891349"/>
            <a:ext cx="418012" cy="6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79131" y="6492240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Admin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33" y="248193"/>
            <a:ext cx="11822672" cy="604810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528663" y="6021977"/>
            <a:ext cx="535577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31383" y="6335485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Normal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-65" r="285" b="5742"/>
          <a:stretch/>
        </p:blipFill>
        <p:spPr>
          <a:xfrm>
            <a:off x="1020916" y="0"/>
            <a:ext cx="10528690" cy="6858000"/>
          </a:xfrm>
        </p:spPr>
      </p:pic>
    </p:spTree>
    <p:extLst>
      <p:ext uri="{BB962C8B-B14F-4D97-AF65-F5344CB8AC3E}">
        <p14:creationId xmlns:p14="http://schemas.microsoft.com/office/powerpoint/2010/main" val="440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5455"/>
            <a:ext cx="12070426" cy="51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418876"/>
            <a:ext cx="11774801" cy="59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55" y="2991394"/>
            <a:ext cx="9185194" cy="386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23" t="360" r="71756" b="-360"/>
          <a:stretch/>
        </p:blipFill>
        <p:spPr>
          <a:xfrm>
            <a:off x="0" y="0"/>
            <a:ext cx="2856412" cy="34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7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65" y="1436913"/>
            <a:ext cx="12073335" cy="393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66560"/>
          </a:xfrm>
        </p:spPr>
      </p:pic>
    </p:spTree>
    <p:extLst>
      <p:ext uri="{BB962C8B-B14F-4D97-AF65-F5344CB8AC3E}">
        <p14:creationId xmlns:p14="http://schemas.microsoft.com/office/powerpoint/2010/main" val="39263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7" y="339736"/>
            <a:ext cx="11679873" cy="4516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58983" y="4600192"/>
            <a:ext cx="979714" cy="58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8697" y="499771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onclick="window.print();"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6834" y="5852159"/>
            <a:ext cx="102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Web Hosting </a:t>
            </a:r>
            <a:r>
              <a:rPr lang="en-US" b="1" dirty="0"/>
              <a:t>On</a:t>
            </a:r>
            <a:r>
              <a:rPr lang="en-US" b="1" dirty="0" smtClean="0"/>
              <a:t>: </a:t>
            </a:r>
            <a:r>
              <a:rPr lang="en-US" dirty="0" smtClean="0"/>
              <a:t>somee.com</a:t>
            </a:r>
          </a:p>
          <a:p>
            <a:r>
              <a:rPr lang="en-US" b="1" dirty="0"/>
              <a:t>URL</a:t>
            </a:r>
            <a:r>
              <a:rPr lang="en-US" dirty="0"/>
              <a:t>:http://</a:t>
            </a:r>
            <a:r>
              <a:rPr lang="en-US" dirty="0" smtClean="0"/>
              <a:t>www.smlm.somee.com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966</Words>
  <Application>Microsoft Office PowerPoint</Application>
  <PresentationFormat>Widescreen</PresentationFormat>
  <Paragraphs>215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Project Definition:</vt:lpstr>
      <vt:lpstr>PowerPoint Presentation</vt:lpstr>
      <vt:lpstr>Database Design:</vt:lpstr>
      <vt:lpstr>PowerPoint Presentation</vt:lpstr>
      <vt:lpstr>PowerPoint Presentation</vt:lpstr>
      <vt:lpstr>Trigger: customer trigger: Genrate Account Id in formate: yy-mm-c-c_id(179c5)</vt:lpstr>
      <vt:lpstr>Procedure: for search customer Account </vt:lpstr>
      <vt:lpstr>Module Design:</vt:lpstr>
      <vt:lpstr>Authentication:</vt:lpstr>
      <vt:lpstr>Code pages:</vt:lpstr>
      <vt:lpstr>PowerPoint Presentation</vt:lpstr>
      <vt:lpstr>PowerPoint Presentation</vt:lpstr>
      <vt:lpstr>Master Page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Auto-Complete Textbox Using Jquery:</vt:lpstr>
      <vt:lpstr>PowerPoint Presentation</vt:lpstr>
      <vt:lpstr>Security Aspects</vt:lpstr>
      <vt:lpstr>Output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</dc:title>
  <dc:creator>jsn</dc:creator>
  <cp:lastModifiedBy>jsn</cp:lastModifiedBy>
  <cp:revision>91</cp:revision>
  <dcterms:created xsi:type="dcterms:W3CDTF">2017-11-02T10:40:10Z</dcterms:created>
  <dcterms:modified xsi:type="dcterms:W3CDTF">2017-11-16T09:57:57Z</dcterms:modified>
</cp:coreProperties>
</file>