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6" r:id="rId2"/>
    <p:sldId id="276" r:id="rId3"/>
    <p:sldId id="256" r:id="rId4"/>
    <p:sldId id="257" r:id="rId5"/>
    <p:sldId id="271" r:id="rId6"/>
    <p:sldId id="273" r:id="rId7"/>
    <p:sldId id="277" r:id="rId8"/>
    <p:sldId id="278" r:id="rId9"/>
    <p:sldId id="279" r:id="rId10"/>
    <p:sldId id="274" r:id="rId11"/>
    <p:sldId id="275" r:id="rId12"/>
    <p:sldId id="272" r:id="rId13"/>
    <p:sldId id="261" r:id="rId14"/>
    <p:sldId id="268" r:id="rId15"/>
    <p:sldId id="270" r:id="rId16"/>
    <p:sldId id="262" r:id="rId17"/>
    <p:sldId id="265"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Barlow Bold" panose="020B0604020202020204" charset="0"/>
      <p:regular r:id="rId23"/>
    </p:embeddedFont>
    <p:embeddedFont>
      <p:font typeface="Barlow"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493671"/>
            <a:ext cx="15763010" cy="3325092"/>
          </a:xfrm>
        </p:spPr>
        <p:txBody>
          <a:bodyPr>
            <a:normAutofit/>
          </a:bodyPr>
          <a:lstStyle/>
          <a:p>
            <a:r>
              <a:rPr lang="en-US" sz="6600" b="1" dirty="0"/>
              <a:t>SENSOR LOCALISATION TECHNIQUE IN IOT</a:t>
            </a:r>
          </a:p>
        </p:txBody>
      </p:sp>
      <p:sp>
        <p:nvSpPr>
          <p:cNvPr id="3" name="Subtitle 2"/>
          <p:cNvSpPr>
            <a:spLocks noGrp="1"/>
          </p:cNvSpPr>
          <p:nvPr>
            <p:ph type="subTitle" idx="1"/>
          </p:nvPr>
        </p:nvSpPr>
        <p:spPr>
          <a:xfrm>
            <a:off x="1662547" y="6338454"/>
            <a:ext cx="14339453" cy="1745673"/>
          </a:xfrm>
        </p:spPr>
        <p:txBody>
          <a:bodyPr>
            <a:normAutofit/>
          </a:bodyPr>
          <a:lstStyle/>
          <a:p>
            <a:r>
              <a:rPr lang="en-US" sz="3000" b="1" dirty="0">
                <a:solidFill>
                  <a:schemeClr val="tx1"/>
                </a:solidFill>
              </a:rPr>
              <a:t>GROUP – 8</a:t>
            </a:r>
          </a:p>
          <a:p>
            <a:r>
              <a:rPr lang="en-US" sz="3000" dirty="0" err="1">
                <a:solidFill>
                  <a:schemeClr val="tx1"/>
                </a:solidFill>
              </a:rPr>
              <a:t>Arunangshu</a:t>
            </a:r>
            <a:r>
              <a:rPr lang="en-US" sz="3000" dirty="0">
                <a:solidFill>
                  <a:schemeClr val="tx1"/>
                </a:solidFill>
              </a:rPr>
              <a:t> </a:t>
            </a:r>
            <a:r>
              <a:rPr lang="en-US" sz="3000" dirty="0" err="1">
                <a:solidFill>
                  <a:schemeClr val="tx1"/>
                </a:solidFill>
              </a:rPr>
              <a:t>Chetia</a:t>
            </a:r>
            <a:r>
              <a:rPr lang="en-US" sz="3000" dirty="0">
                <a:solidFill>
                  <a:schemeClr val="tx1"/>
                </a:solidFill>
              </a:rPr>
              <a:t>(CSE-04/20), </a:t>
            </a:r>
            <a:r>
              <a:rPr lang="en-US" sz="3000" dirty="0" err="1">
                <a:solidFill>
                  <a:schemeClr val="tx1"/>
                </a:solidFill>
              </a:rPr>
              <a:t>Nityananda</a:t>
            </a:r>
            <a:r>
              <a:rPr lang="en-US" sz="3000" dirty="0">
                <a:solidFill>
                  <a:schemeClr val="tx1"/>
                </a:solidFill>
              </a:rPr>
              <a:t> </a:t>
            </a:r>
            <a:r>
              <a:rPr lang="en-US" sz="3000" dirty="0" err="1">
                <a:solidFill>
                  <a:schemeClr val="tx1"/>
                </a:solidFill>
              </a:rPr>
              <a:t>Basumatary</a:t>
            </a:r>
            <a:r>
              <a:rPr lang="en-US" sz="3000" dirty="0">
                <a:solidFill>
                  <a:schemeClr val="tx1"/>
                </a:solidFill>
              </a:rPr>
              <a:t>(CSE-23/20),</a:t>
            </a:r>
          </a:p>
          <a:p>
            <a:r>
              <a:rPr lang="en-US" sz="3000" dirty="0">
                <a:solidFill>
                  <a:schemeClr val="tx1"/>
                </a:solidFill>
              </a:rPr>
              <a:t>Saddam Hussain Shah(CSE-31/20),</a:t>
            </a:r>
            <a:r>
              <a:rPr lang="en-US" sz="3000" dirty="0" err="1">
                <a:solidFill>
                  <a:schemeClr val="tx1"/>
                </a:solidFill>
              </a:rPr>
              <a:t>Panchali</a:t>
            </a:r>
            <a:r>
              <a:rPr lang="en-US" sz="3000" dirty="0">
                <a:solidFill>
                  <a:schemeClr val="tx1"/>
                </a:solidFill>
              </a:rPr>
              <a:t> </a:t>
            </a:r>
            <a:r>
              <a:rPr lang="en-US" sz="3000" dirty="0" err="1">
                <a:solidFill>
                  <a:schemeClr val="tx1"/>
                </a:solidFill>
              </a:rPr>
              <a:t>Buzar</a:t>
            </a:r>
            <a:r>
              <a:rPr lang="en-US" sz="3000" dirty="0">
                <a:solidFill>
                  <a:schemeClr val="tx1"/>
                </a:solidFill>
              </a:rPr>
              <a:t> </a:t>
            </a:r>
            <a:r>
              <a:rPr lang="en-US" sz="3000" dirty="0" err="1">
                <a:solidFill>
                  <a:schemeClr val="tx1"/>
                </a:solidFill>
              </a:rPr>
              <a:t>Baruah</a:t>
            </a:r>
            <a:r>
              <a:rPr lang="en-US" sz="3000" dirty="0">
                <a:solidFill>
                  <a:schemeClr val="tx1"/>
                </a:solidFill>
              </a:rPr>
              <a:t>(CSE-80/20)</a:t>
            </a:r>
          </a:p>
        </p:txBody>
      </p:sp>
      <p:pic>
        <p:nvPicPr>
          <p:cNvPr id="5" name="Picture 4"/>
          <p:cNvPicPr>
            <a:picLocks noChangeAspect="1"/>
          </p:cNvPicPr>
          <p:nvPr/>
        </p:nvPicPr>
        <p:blipFill>
          <a:blip r:embed="rId2"/>
          <a:stretch>
            <a:fillRect/>
          </a:stretch>
        </p:blipFill>
        <p:spPr>
          <a:xfrm>
            <a:off x="7518071" y="878129"/>
            <a:ext cx="2661657" cy="2661657"/>
          </a:xfrm>
          <a:prstGeom prst="rect">
            <a:avLst/>
          </a:prstGeom>
        </p:spPr>
      </p:pic>
      <p:sp>
        <p:nvSpPr>
          <p:cNvPr id="6" name="TextBox 5"/>
          <p:cNvSpPr txBox="1"/>
          <p:nvPr/>
        </p:nvSpPr>
        <p:spPr>
          <a:xfrm>
            <a:off x="6949439" y="9254370"/>
            <a:ext cx="6178734" cy="507831"/>
          </a:xfrm>
          <a:prstGeom prst="rect">
            <a:avLst/>
          </a:prstGeom>
          <a:noFill/>
        </p:spPr>
        <p:txBody>
          <a:bodyPr wrap="square" rtlCol="0">
            <a:spAutoFit/>
          </a:bodyPr>
          <a:lstStyle/>
          <a:p>
            <a:r>
              <a:rPr lang="en-US" sz="2700" i="1" dirty="0"/>
              <a:t>Dated: </a:t>
            </a:r>
            <a:r>
              <a:rPr lang="en-US" sz="2700" i="1" dirty="0" smtClean="0"/>
              <a:t>28</a:t>
            </a:r>
            <a:r>
              <a:rPr lang="en-US" sz="2700" i="1" baseline="30000" dirty="0" smtClean="0"/>
              <a:t>th</a:t>
            </a:r>
            <a:r>
              <a:rPr lang="en-US" sz="2700" i="1" dirty="0" smtClean="0"/>
              <a:t> May,2024</a:t>
            </a:r>
            <a:endParaRPr lang="en-US" sz="2700" i="1" dirty="0"/>
          </a:p>
        </p:txBody>
      </p:sp>
      <p:sp>
        <p:nvSpPr>
          <p:cNvPr id="7" name="Slide Number Placeholder 6"/>
          <p:cNvSpPr>
            <a:spLocks noGrp="1"/>
          </p:cNvSpPr>
          <p:nvPr>
            <p:ph type="sldNum" sz="quarter" idx="12"/>
          </p:nvPr>
        </p:nvSpPr>
        <p:spPr/>
        <p:txBody>
          <a:bodyPr/>
          <a:lstStyle/>
          <a:p>
            <a:fld id="{3AD07B69-E87D-4816-9ACC-8FEBF1147901}" type="slidenum">
              <a:rPr lang="en-US" smtClean="0"/>
              <a:t>1</a:t>
            </a:fld>
            <a:endParaRPr lang="en-US"/>
          </a:p>
        </p:txBody>
      </p:sp>
      <p:sp>
        <p:nvSpPr>
          <p:cNvPr id="8" name="TextBox 7"/>
          <p:cNvSpPr txBox="1"/>
          <p:nvPr/>
        </p:nvSpPr>
        <p:spPr>
          <a:xfrm>
            <a:off x="1610590" y="4932045"/>
            <a:ext cx="15066818" cy="923330"/>
          </a:xfrm>
          <a:prstGeom prst="rect">
            <a:avLst/>
          </a:prstGeom>
          <a:noFill/>
        </p:spPr>
        <p:txBody>
          <a:bodyPr wrap="square" rtlCol="0">
            <a:spAutoFit/>
          </a:bodyPr>
          <a:lstStyle/>
          <a:p>
            <a:pPr algn="ctr"/>
            <a:r>
              <a:rPr lang="en-US" sz="2700" dirty="0"/>
              <a:t>Department of Computer Science &amp; Engineering </a:t>
            </a:r>
          </a:p>
          <a:p>
            <a:pPr algn="ctr"/>
            <a:r>
              <a:rPr lang="en-US" sz="2700" dirty="0"/>
              <a:t>Dibrugarh University Institute of Engineering &amp; Technology</a:t>
            </a:r>
          </a:p>
        </p:txBody>
      </p:sp>
      <p:sp>
        <p:nvSpPr>
          <p:cNvPr id="9" name="TextBox 8"/>
          <p:cNvSpPr txBox="1"/>
          <p:nvPr/>
        </p:nvSpPr>
        <p:spPr>
          <a:xfrm>
            <a:off x="6234547" y="8210609"/>
            <a:ext cx="6893627" cy="507831"/>
          </a:xfrm>
          <a:prstGeom prst="rect">
            <a:avLst/>
          </a:prstGeom>
          <a:noFill/>
        </p:spPr>
        <p:txBody>
          <a:bodyPr wrap="square" rtlCol="0">
            <a:spAutoFit/>
          </a:bodyPr>
          <a:lstStyle/>
          <a:p>
            <a:r>
              <a:rPr lang="en-US" sz="2700" b="1" dirty="0" err="1"/>
              <a:t>Supervisied</a:t>
            </a:r>
            <a:r>
              <a:rPr lang="en-US" sz="2700" b="1" dirty="0"/>
              <a:t> by - Dr. </a:t>
            </a:r>
            <a:r>
              <a:rPr lang="en-US" sz="2700" b="1" dirty="0" err="1"/>
              <a:t>Sudipta</a:t>
            </a:r>
            <a:r>
              <a:rPr lang="en-US" sz="2700" b="1" dirty="0"/>
              <a:t> </a:t>
            </a:r>
            <a:r>
              <a:rPr lang="en-US" sz="2700" b="1" dirty="0" err="1"/>
              <a:t>Majumder</a:t>
            </a:r>
            <a:r>
              <a:rPr lang="en-US" sz="2700" b="1" dirty="0"/>
              <a:t> </a:t>
            </a:r>
          </a:p>
        </p:txBody>
      </p:sp>
    </p:spTree>
    <p:extLst>
      <p:ext uri="{BB962C8B-B14F-4D97-AF65-F5344CB8AC3E}">
        <p14:creationId xmlns:p14="http://schemas.microsoft.com/office/powerpoint/2010/main" val="1072164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9"/>
          <p:cNvGrpSpPr/>
          <p:nvPr/>
        </p:nvGrpSpPr>
        <p:grpSpPr>
          <a:xfrm>
            <a:off x="1021773" y="345784"/>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758797"/>
            <a:ext cx="12644544" cy="0"/>
          </a:xfrm>
          <a:prstGeom prst="line">
            <a:avLst/>
          </a:prstGeom>
          <a:ln w="9525" cap="flat">
            <a:solidFill>
              <a:srgbClr val="000000"/>
            </a:solidFill>
            <a:prstDash val="solid"/>
            <a:headEnd type="none" w="sm" len="sm"/>
            <a:tailEnd type="none" w="sm" len="sm"/>
          </a:ln>
        </p:spPr>
      </p:sp>
      <p:sp>
        <p:nvSpPr>
          <p:cNvPr id="12" name="AutoShape 12"/>
          <p:cNvSpPr/>
          <p:nvPr/>
        </p:nvSpPr>
        <p:spPr>
          <a:xfrm>
            <a:off x="1028700" y="9220200"/>
            <a:ext cx="12922219"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764000" y="585442"/>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09</a:t>
            </a:r>
            <a:endParaRPr lang="en-US" sz="1899" spc="7" dirty="0">
              <a:solidFill>
                <a:srgbClr val="3D3D3D"/>
              </a:solidFill>
              <a:latin typeface="Barlow Bo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7987398"/>
              </p:ext>
            </p:extLst>
          </p:nvPr>
        </p:nvGraphicFramePr>
        <p:xfrm>
          <a:off x="1371600" y="2306063"/>
          <a:ext cx="11277600" cy="4353853"/>
        </p:xfrm>
        <a:graphic>
          <a:graphicData uri="http://schemas.openxmlformats.org/presentationml/2006/ole">
            <mc:AlternateContent xmlns:mc="http://schemas.openxmlformats.org/markup-compatibility/2006">
              <mc:Choice xmlns:v="urn:schemas-microsoft-com:vml" Requires="v">
                <p:oleObj spid="_x0000_s1037" name="Document" r:id="rId3" imgW="5729626" imgH="2557141" progId="Word.Document.12">
                  <p:embed/>
                </p:oleObj>
              </mc:Choice>
              <mc:Fallback>
                <p:oleObj name="Document" r:id="rId3" imgW="5729626" imgH="2557141" progId="Word.Document.12">
                  <p:embed/>
                  <p:pic>
                    <p:nvPicPr>
                      <p:cNvPr id="0" name=""/>
                      <p:cNvPicPr/>
                      <p:nvPr/>
                    </p:nvPicPr>
                    <p:blipFill>
                      <a:blip r:embed="rId4"/>
                      <a:stretch>
                        <a:fillRect/>
                      </a:stretch>
                    </p:blipFill>
                    <p:spPr>
                      <a:xfrm>
                        <a:off x="1371600" y="2306063"/>
                        <a:ext cx="11277600" cy="4353853"/>
                      </a:xfrm>
                      <a:prstGeom prst="rect">
                        <a:avLst/>
                      </a:prstGeom>
                    </p:spPr>
                  </p:pic>
                </p:oleObj>
              </mc:Fallback>
            </mc:AlternateContent>
          </a:graphicData>
        </a:graphic>
      </p:graphicFrame>
      <p:sp>
        <p:nvSpPr>
          <p:cNvPr id="3" name="TextBox 2"/>
          <p:cNvSpPr txBox="1"/>
          <p:nvPr/>
        </p:nvSpPr>
        <p:spPr>
          <a:xfrm>
            <a:off x="1347909" y="1040911"/>
            <a:ext cx="5943600" cy="1200329"/>
          </a:xfrm>
          <a:prstGeom prst="rect">
            <a:avLst/>
          </a:prstGeom>
          <a:noFill/>
        </p:spPr>
        <p:txBody>
          <a:bodyPr wrap="square" rtlCol="0">
            <a:spAutoFit/>
          </a:bodyPr>
          <a:lstStyle/>
          <a:p>
            <a:r>
              <a:rPr lang="en-US" sz="7200" b="1" u="sng" dirty="0" smtClean="0"/>
              <a:t>Experiment</a:t>
            </a:r>
            <a:endParaRPr lang="en-US" sz="7200" b="1" u="sng" dirty="0"/>
          </a:p>
        </p:txBody>
      </p:sp>
      <p:sp>
        <p:nvSpPr>
          <p:cNvPr id="5" name="TextBox 4"/>
          <p:cNvSpPr txBox="1"/>
          <p:nvPr/>
        </p:nvSpPr>
        <p:spPr>
          <a:xfrm>
            <a:off x="1371600" y="6659916"/>
            <a:ext cx="15042489" cy="3139321"/>
          </a:xfrm>
          <a:prstGeom prst="rect">
            <a:avLst/>
          </a:prstGeom>
          <a:noFill/>
        </p:spPr>
        <p:txBody>
          <a:bodyPr wrap="square" rtlCol="0">
            <a:spAutoFit/>
          </a:bodyPr>
          <a:lstStyle/>
          <a:p>
            <a:pPr algn="just"/>
            <a:r>
              <a:rPr lang="en-US" sz="3200" b="1" dirty="0"/>
              <a:t>Baseline Model</a:t>
            </a:r>
          </a:p>
          <a:p>
            <a:pPr algn="just"/>
            <a:r>
              <a:rPr lang="en-US" sz="2800" dirty="0"/>
              <a:t>K-Nearest Neighbors (KNN) and Support Vector Machines (SVM) were used as baseline models to benchmark performance:</a:t>
            </a:r>
          </a:p>
          <a:p>
            <a:pPr algn="just"/>
            <a:r>
              <a:rPr lang="en-US" sz="2800" b="1" dirty="0"/>
              <a:t>KNN</a:t>
            </a:r>
            <a:r>
              <a:rPr lang="en-US" sz="2800" dirty="0"/>
              <a:t>: Tested various values of k to find the optimal setting.</a:t>
            </a:r>
          </a:p>
          <a:p>
            <a:pPr algn="just"/>
            <a:r>
              <a:rPr lang="en-US" sz="2800" b="1" dirty="0"/>
              <a:t>SVM</a:t>
            </a:r>
            <a:r>
              <a:rPr lang="en-US" sz="2800" dirty="0"/>
              <a:t>: Evaluated different kernels (linear, polynomial, RBF) and regularization parameters</a:t>
            </a:r>
            <a:r>
              <a:rPr lang="en-US" dirty="0"/>
              <a:t>.</a:t>
            </a:r>
          </a:p>
          <a:p>
            <a:pPr algn="just"/>
            <a:endParaRPr lang="en-US" b="1" dirty="0"/>
          </a:p>
          <a:p>
            <a:pPr algn="just"/>
            <a:endParaRPr lang="en-US" dirty="0"/>
          </a:p>
          <a:p>
            <a:endParaRPr lang="en-US" dirty="0"/>
          </a:p>
        </p:txBody>
      </p:sp>
      <p:cxnSp>
        <p:nvCxnSpPr>
          <p:cNvPr id="7" name="Straight Connector 6"/>
          <p:cNvCxnSpPr/>
          <p:nvPr/>
        </p:nvCxnSpPr>
        <p:spPr>
          <a:xfrm>
            <a:off x="1371600" y="6134100"/>
            <a:ext cx="11277600" cy="76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2649200" y="2306063"/>
            <a:ext cx="0" cy="390423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371600" y="3467100"/>
            <a:ext cx="112776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371600" y="3771900"/>
            <a:ext cx="11277600"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1371600" y="5524500"/>
            <a:ext cx="11277600" cy="0"/>
          </a:xfrm>
          <a:prstGeom prst="line">
            <a:avLst/>
          </a:prstGeom>
        </p:spPr>
        <p:style>
          <a:lnRef idx="1">
            <a:schemeClr val="dk1"/>
          </a:lnRef>
          <a:fillRef idx="0">
            <a:schemeClr val="dk1"/>
          </a:fillRef>
          <a:effectRef idx="0">
            <a:schemeClr val="dk1"/>
          </a:effectRef>
          <a:fontRef idx="minor">
            <a:schemeClr val="tx1"/>
          </a:fontRef>
        </p:style>
      </p:cxnSp>
      <p:pic>
        <p:nvPicPr>
          <p:cNvPr id="25" name="Picture 24"/>
          <p:cNvPicPr>
            <a:picLocks noChangeAspect="1"/>
          </p:cNvPicPr>
          <p:nvPr/>
        </p:nvPicPr>
        <p:blipFill>
          <a:blip r:embed="rId5"/>
          <a:stretch>
            <a:fillRect/>
          </a:stretch>
        </p:blipFill>
        <p:spPr>
          <a:xfrm>
            <a:off x="13950919" y="8836118"/>
            <a:ext cx="2737341" cy="768163"/>
          </a:xfrm>
          <a:prstGeom prst="rect">
            <a:avLst/>
          </a:prstGeom>
        </p:spPr>
      </p:pic>
    </p:spTree>
    <p:extLst>
      <p:ext uri="{BB962C8B-B14F-4D97-AF65-F5344CB8AC3E}">
        <p14:creationId xmlns:p14="http://schemas.microsoft.com/office/powerpoint/2010/main" val="1143345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9"/>
          <p:cNvGrpSpPr/>
          <p:nvPr/>
        </p:nvGrpSpPr>
        <p:grpSpPr>
          <a:xfrm>
            <a:off x="1028700" y="206592"/>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571500"/>
            <a:ext cx="12644544" cy="0"/>
          </a:xfrm>
          <a:prstGeom prst="line">
            <a:avLst/>
          </a:prstGeom>
          <a:ln w="9525" cap="flat">
            <a:solidFill>
              <a:srgbClr val="000000"/>
            </a:solidFill>
            <a:prstDash val="solid"/>
            <a:headEnd type="none" w="sm" len="sm"/>
            <a:tailEnd type="none" w="sm" len="sm"/>
          </a:ln>
        </p:spPr>
      </p:sp>
      <p:sp>
        <p:nvSpPr>
          <p:cNvPr id="12" name="AutoShape 12"/>
          <p:cNvSpPr/>
          <p:nvPr/>
        </p:nvSpPr>
        <p:spPr>
          <a:xfrm>
            <a:off x="1028700" y="9944100"/>
            <a:ext cx="12922219"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924828" y="419100"/>
            <a:ext cx="448772" cy="318036"/>
          </a:xfrm>
          <a:prstGeom prst="rect">
            <a:avLst/>
          </a:prstGeom>
        </p:spPr>
        <p:txBody>
          <a:bodyPr wrap="square"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10</a:t>
            </a:r>
            <a:endParaRPr lang="en-US" sz="1899" spc="7" dirty="0">
              <a:solidFill>
                <a:srgbClr val="3D3D3D"/>
              </a:solidFill>
              <a:latin typeface="Barlow Bold"/>
            </a:endParaRPr>
          </a:p>
        </p:txBody>
      </p:sp>
      <p:sp>
        <p:nvSpPr>
          <p:cNvPr id="4" name="TextBox 3"/>
          <p:cNvSpPr txBox="1"/>
          <p:nvPr/>
        </p:nvSpPr>
        <p:spPr>
          <a:xfrm>
            <a:off x="1028700" y="965489"/>
            <a:ext cx="16860231" cy="9910405"/>
          </a:xfrm>
          <a:prstGeom prst="rect">
            <a:avLst/>
          </a:prstGeom>
          <a:noFill/>
        </p:spPr>
        <p:txBody>
          <a:bodyPr wrap="square" rtlCol="0">
            <a:spAutoFit/>
          </a:bodyPr>
          <a:lstStyle/>
          <a:p>
            <a:pPr algn="just"/>
            <a:r>
              <a:rPr lang="en-US" sz="3600" b="1" dirty="0" smtClean="0"/>
              <a:t>RNN </a:t>
            </a:r>
            <a:r>
              <a:rPr lang="en-US" sz="3600" b="1" dirty="0"/>
              <a:t>Model </a:t>
            </a:r>
            <a:r>
              <a:rPr lang="en-US" sz="3600" b="1" dirty="0" smtClean="0"/>
              <a:t>Training</a:t>
            </a:r>
          </a:p>
          <a:p>
            <a:pPr algn="just"/>
            <a:endParaRPr lang="en-US" sz="2400" b="1" dirty="0"/>
          </a:p>
          <a:p>
            <a:pPr algn="just"/>
            <a:r>
              <a:rPr lang="en-US" sz="2400" dirty="0"/>
              <a:t>A simple Recurrent Neural Network (RNN) was trained using the </a:t>
            </a:r>
            <a:r>
              <a:rPr lang="en-US" sz="2400" dirty="0" err="1"/>
              <a:t>UJIIndoorLoc</a:t>
            </a:r>
            <a:r>
              <a:rPr lang="en-US" sz="2400" dirty="0"/>
              <a:t> dataset:</a:t>
            </a:r>
          </a:p>
          <a:p>
            <a:pPr algn="just"/>
            <a:r>
              <a:rPr lang="en-US" sz="2400" b="1" dirty="0"/>
              <a:t>Architecture</a:t>
            </a:r>
            <a:r>
              <a:rPr lang="en-US" sz="2400" dirty="0"/>
              <a:t>: Basic RNN with input, hidden, and output layers.</a:t>
            </a:r>
          </a:p>
          <a:p>
            <a:pPr algn="just"/>
            <a:r>
              <a:rPr lang="en-US" sz="2400" b="1" dirty="0" smtClean="0"/>
              <a:t>Hyper parameters</a:t>
            </a:r>
            <a:r>
              <a:rPr lang="en-US" sz="2400" dirty="0" smtClean="0"/>
              <a:t>: </a:t>
            </a:r>
            <a:r>
              <a:rPr lang="en-US" sz="2400" dirty="0"/>
              <a:t>Optimized learning rate, batch size, and number of epochs through cross-validation.</a:t>
            </a:r>
          </a:p>
          <a:p>
            <a:pPr algn="just"/>
            <a:r>
              <a:rPr lang="en-US" sz="2400" b="1" dirty="0"/>
              <a:t>Training</a:t>
            </a:r>
            <a:r>
              <a:rPr lang="en-US" sz="2400" dirty="0"/>
              <a:t>: Used backpropagation through time (BPTT) with the Adam optimizer.</a:t>
            </a:r>
          </a:p>
          <a:p>
            <a:pPr algn="just"/>
            <a:endParaRPr lang="en-US" sz="2400" b="1" dirty="0" smtClean="0"/>
          </a:p>
          <a:p>
            <a:pPr algn="just"/>
            <a:r>
              <a:rPr lang="en-US" sz="3600" b="1" dirty="0" smtClean="0"/>
              <a:t>Performance Evaluation</a:t>
            </a:r>
          </a:p>
          <a:p>
            <a:pPr algn="just"/>
            <a:endParaRPr lang="en-US" sz="2400" b="1" dirty="0"/>
          </a:p>
          <a:p>
            <a:pPr algn="just"/>
            <a:r>
              <a:rPr lang="en-US" sz="2400" dirty="0"/>
              <a:t>The RNN model's performance was evaluated against the baseline models using several metrics:</a:t>
            </a:r>
          </a:p>
          <a:p>
            <a:pPr algn="just"/>
            <a:r>
              <a:rPr lang="en-US" sz="2400" b="1" dirty="0"/>
              <a:t>Distance Error</a:t>
            </a:r>
            <a:r>
              <a:rPr lang="en-US" sz="2400" dirty="0"/>
              <a:t>: Mean, median, and standard deviation of the Euclidean distance between predicted and actual coordinates.</a:t>
            </a:r>
          </a:p>
          <a:p>
            <a:pPr algn="just"/>
            <a:r>
              <a:rPr lang="en-US" sz="2400" b="1" dirty="0"/>
              <a:t>Accuracy</a:t>
            </a:r>
            <a:r>
              <a:rPr lang="en-US" sz="2400" dirty="0"/>
              <a:t>: Percentage of predictions within 1 meter, 3 meters, and 5 meters.</a:t>
            </a:r>
          </a:p>
          <a:p>
            <a:pPr algn="just"/>
            <a:r>
              <a:rPr lang="en-US" sz="2400" b="1" dirty="0"/>
              <a:t>Precision and Recall</a:t>
            </a:r>
            <a:r>
              <a:rPr lang="en-US" sz="2400" dirty="0"/>
              <a:t>: For building and floor classification tasks.</a:t>
            </a:r>
          </a:p>
          <a:p>
            <a:pPr algn="just"/>
            <a:r>
              <a:rPr lang="en-US" sz="2400" b="1" dirty="0"/>
              <a:t>F1-Score</a:t>
            </a:r>
            <a:r>
              <a:rPr lang="en-US" sz="2400" dirty="0"/>
              <a:t>: Balanced measure of precision and recall.</a:t>
            </a:r>
          </a:p>
          <a:p>
            <a:pPr algn="just"/>
            <a:endParaRPr lang="en-US" sz="2400" b="1" dirty="0" smtClean="0"/>
          </a:p>
          <a:p>
            <a:pPr algn="just"/>
            <a:r>
              <a:rPr lang="en-US" sz="3600" b="1" dirty="0" smtClean="0"/>
              <a:t>Comparative Analysis</a:t>
            </a:r>
          </a:p>
          <a:p>
            <a:pPr algn="just"/>
            <a:endParaRPr lang="en-US" sz="2400" b="1" dirty="0"/>
          </a:p>
          <a:p>
            <a:pPr algn="just"/>
            <a:r>
              <a:rPr lang="en-US" sz="2400" dirty="0"/>
              <a:t>The RNN model was compared to the baseline models:</a:t>
            </a:r>
          </a:p>
          <a:p>
            <a:pPr algn="just"/>
            <a:r>
              <a:rPr lang="en-US" sz="2400" b="1" dirty="0"/>
              <a:t>Distance Error</a:t>
            </a:r>
            <a:r>
              <a:rPr lang="en-US" sz="2400" dirty="0"/>
              <a:t>: RNN showed lower mean and median distance errors.</a:t>
            </a:r>
          </a:p>
          <a:p>
            <a:pPr algn="just"/>
            <a:r>
              <a:rPr lang="en-US" sz="2400" b="1" dirty="0"/>
              <a:t>Accuracy</a:t>
            </a:r>
            <a:r>
              <a:rPr lang="en-US" sz="2400" dirty="0"/>
              <a:t>: Higher accuracy within 1 meter, 3 meters, and 5 meters.</a:t>
            </a:r>
          </a:p>
          <a:p>
            <a:pPr algn="just"/>
            <a:r>
              <a:rPr lang="en-US" sz="2400" b="1" dirty="0"/>
              <a:t>Precision and Recall</a:t>
            </a:r>
            <a:r>
              <a:rPr lang="en-US" sz="2400" dirty="0"/>
              <a:t>: Improved for building and floor classification.</a:t>
            </a:r>
          </a:p>
          <a:p>
            <a:pPr algn="just"/>
            <a:r>
              <a:rPr lang="en-US" sz="2400" b="1" dirty="0"/>
              <a:t>F1-Score</a:t>
            </a:r>
            <a:r>
              <a:rPr lang="en-US" sz="2400" dirty="0"/>
              <a:t>: Better overall performance in classification tasks.</a:t>
            </a:r>
          </a:p>
          <a:p>
            <a:endParaRPr lang="en-US" dirty="0" smtClean="0"/>
          </a:p>
          <a:p>
            <a:endParaRPr lang="en-US" dirty="0"/>
          </a:p>
          <a:p>
            <a:endParaRPr lang="en-US" dirty="0"/>
          </a:p>
        </p:txBody>
      </p:sp>
      <p:pic>
        <p:nvPicPr>
          <p:cNvPr id="2" name="Picture 1"/>
          <p:cNvPicPr>
            <a:picLocks noChangeAspect="1"/>
          </p:cNvPicPr>
          <p:nvPr/>
        </p:nvPicPr>
        <p:blipFill>
          <a:blip r:embed="rId2"/>
          <a:stretch>
            <a:fillRect/>
          </a:stretch>
        </p:blipFill>
        <p:spPr>
          <a:xfrm>
            <a:off x="13964774" y="9560018"/>
            <a:ext cx="2737341" cy="768163"/>
          </a:xfrm>
          <a:prstGeom prst="rect">
            <a:avLst/>
          </a:prstGeom>
        </p:spPr>
      </p:pic>
    </p:spTree>
    <p:extLst>
      <p:ext uri="{BB962C8B-B14F-4D97-AF65-F5344CB8AC3E}">
        <p14:creationId xmlns:p14="http://schemas.microsoft.com/office/powerpoint/2010/main" val="3867421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028700" y="1422871"/>
            <a:ext cx="15735300" cy="7109639"/>
          </a:xfrm>
          <a:prstGeom prst="rect">
            <a:avLst/>
          </a:prstGeom>
        </p:spPr>
        <p:txBody>
          <a:bodyPr wrap="square" lIns="0" tIns="0" rIns="0" bIns="0" rtlCol="0" anchor="t">
            <a:spAutoFit/>
          </a:bodyPr>
          <a:lstStyle/>
          <a:p>
            <a:r>
              <a:rPr lang="en-IN" sz="7200" b="1" u="sng" dirty="0"/>
              <a:t>Interpretation of </a:t>
            </a:r>
            <a:r>
              <a:rPr lang="en-IN" sz="7200" b="1" u="sng" dirty="0" smtClean="0"/>
              <a:t>Results</a:t>
            </a:r>
          </a:p>
          <a:p>
            <a:pPr algn="just"/>
            <a:endParaRPr lang="en-IN" sz="3600" b="1" dirty="0" smtClean="0"/>
          </a:p>
          <a:p>
            <a:pPr algn="just"/>
            <a:r>
              <a:rPr lang="en-US" sz="2800" dirty="0" smtClean="0"/>
              <a:t>The </a:t>
            </a:r>
            <a:r>
              <a:rPr lang="en-US" sz="2800" dirty="0"/>
              <a:t>Recurrent Neural Network (RNN) significantly outperforms traditional models like K-Nearest Neighbors (KNN) and Support Vector Machines (SVM) for indoor positioning using Wi-Fi signal data. Key findings include:</a:t>
            </a:r>
          </a:p>
          <a:p>
            <a:pPr marL="457200" indent="-457200">
              <a:buFont typeface="Arial" panose="020B0604020202020204" pitchFamily="34" charset="0"/>
              <a:buChar char="•"/>
            </a:pPr>
            <a:r>
              <a:rPr lang="en-US" sz="2800" dirty="0" smtClean="0"/>
              <a:t>Enhanced </a:t>
            </a:r>
            <a:r>
              <a:rPr lang="en-US" sz="2800" dirty="0"/>
              <a:t>accuracy and precision, crucial for precise applications like indoor navigation</a:t>
            </a:r>
            <a:r>
              <a:rPr lang="en-US" sz="2800" dirty="0" smtClean="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Higher accuracy within small distance thresholds, beneficial for exact localization tasks</a:t>
            </a:r>
            <a:r>
              <a:rPr lang="en-US" sz="2800" dirty="0" smtClean="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Improved metrics for building and floor identification, vital for multi-floor navigation</a:t>
            </a:r>
            <a:r>
              <a:rPr lang="en-US" sz="2800" dirty="0" smtClean="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Consistent performance across validation sets, demonstrating robustness and generalization</a:t>
            </a:r>
            <a:r>
              <a:rPr lang="en-US" sz="2800" dirty="0" smtClean="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Stable estimates despite Wi-Fi signal variability, offering reliable location estimates.</a:t>
            </a:r>
          </a:p>
          <a:p>
            <a:pPr lvl="1"/>
            <a:endParaRPr lang="en-US" dirty="0"/>
          </a:p>
        </p:txBody>
      </p:sp>
      <p:grpSp>
        <p:nvGrpSpPr>
          <p:cNvPr id="9" name="Group 9"/>
          <p:cNvGrpSpPr/>
          <p:nvPr/>
        </p:nvGrpSpPr>
        <p:grpSpPr>
          <a:xfrm>
            <a:off x="1028700" y="644056"/>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12" name="AutoShape 12"/>
          <p:cNvSpPr/>
          <p:nvPr/>
        </p:nvSpPr>
        <p:spPr>
          <a:xfrm>
            <a:off x="1219200" y="9684743"/>
            <a:ext cx="12922219"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577714" y="869682"/>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11</a:t>
            </a:r>
            <a:endParaRPr lang="en-US" sz="1899" spc="7" dirty="0">
              <a:solidFill>
                <a:srgbClr val="3D3D3D"/>
              </a:solidFill>
              <a:latin typeface="Barlow Bold"/>
            </a:endParaRPr>
          </a:p>
        </p:txBody>
      </p:sp>
      <p:pic>
        <p:nvPicPr>
          <p:cNvPr id="3" name="Picture 2"/>
          <p:cNvPicPr>
            <a:picLocks noChangeAspect="1"/>
          </p:cNvPicPr>
          <p:nvPr/>
        </p:nvPicPr>
        <p:blipFill>
          <a:blip r:embed="rId2"/>
          <a:stretch>
            <a:fillRect/>
          </a:stretch>
        </p:blipFill>
        <p:spPr>
          <a:xfrm>
            <a:off x="14141419" y="9300661"/>
            <a:ext cx="2737341" cy="768163"/>
          </a:xfrm>
          <a:prstGeom prst="rect">
            <a:avLst/>
          </a:prstGeom>
        </p:spPr>
      </p:pic>
    </p:spTree>
    <p:extLst>
      <p:ext uri="{BB962C8B-B14F-4D97-AF65-F5344CB8AC3E}">
        <p14:creationId xmlns:p14="http://schemas.microsoft.com/office/powerpoint/2010/main" val="3089588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8" name="TextBox 18"/>
          <p:cNvSpPr txBox="1"/>
          <p:nvPr/>
        </p:nvSpPr>
        <p:spPr>
          <a:xfrm>
            <a:off x="1372916" y="1521391"/>
            <a:ext cx="15695883" cy="2616101"/>
          </a:xfrm>
          <a:prstGeom prst="rect">
            <a:avLst/>
          </a:prstGeom>
        </p:spPr>
        <p:txBody>
          <a:bodyPr wrap="square" lIns="0" tIns="0" rIns="0" bIns="0" rtlCol="0" anchor="t">
            <a:spAutoFit/>
          </a:bodyPr>
          <a:lstStyle/>
          <a:p>
            <a:r>
              <a:rPr lang="en-US" sz="3200" dirty="0"/>
              <a:t/>
            </a:r>
            <a:br>
              <a:rPr lang="en-US" sz="3200" dirty="0"/>
            </a:br>
            <a:endParaRPr lang="en-US" sz="13800" dirty="0">
              <a:solidFill>
                <a:srgbClr val="3D3D3D"/>
              </a:solidFill>
              <a:latin typeface="Barlow Bold"/>
            </a:endParaRPr>
          </a:p>
        </p:txBody>
      </p:sp>
      <p:grpSp>
        <p:nvGrpSpPr>
          <p:cNvPr id="19" name="Group 19"/>
          <p:cNvGrpSpPr/>
          <p:nvPr/>
        </p:nvGrpSpPr>
        <p:grpSpPr>
          <a:xfrm>
            <a:off x="1028700" y="644056"/>
            <a:ext cx="2740845" cy="769288"/>
            <a:chOff x="0" y="0"/>
            <a:chExt cx="6909363" cy="1939290"/>
          </a:xfrm>
        </p:grpSpPr>
        <p:sp>
          <p:nvSpPr>
            <p:cNvPr id="20" name="Freeform 2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21" name="AutoShape 2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22" name="AutoShape 22"/>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24" name="TextBox 24"/>
          <p:cNvSpPr txBox="1"/>
          <p:nvPr/>
        </p:nvSpPr>
        <p:spPr>
          <a:xfrm>
            <a:off x="16886728" y="826770"/>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12</a:t>
            </a:r>
            <a:endParaRPr lang="en-US" sz="1899" spc="7" dirty="0">
              <a:solidFill>
                <a:srgbClr val="3D3D3D"/>
              </a:solidFill>
              <a:latin typeface="Barlow Bold"/>
            </a:endParaRPr>
          </a:p>
        </p:txBody>
      </p:sp>
      <p:sp>
        <p:nvSpPr>
          <p:cNvPr id="27" name="TextBox 26"/>
          <p:cNvSpPr txBox="1"/>
          <p:nvPr/>
        </p:nvSpPr>
        <p:spPr>
          <a:xfrm>
            <a:off x="1028700" y="1428143"/>
            <a:ext cx="16040099" cy="8217634"/>
          </a:xfrm>
          <a:prstGeom prst="rect">
            <a:avLst/>
          </a:prstGeom>
          <a:noFill/>
        </p:spPr>
        <p:txBody>
          <a:bodyPr wrap="square" rtlCol="0">
            <a:spAutoFit/>
          </a:bodyPr>
          <a:lstStyle/>
          <a:p>
            <a:r>
              <a:rPr lang="en-US" sz="7200" b="1" u="sng" dirty="0" smtClean="0"/>
              <a:t>Limitation</a:t>
            </a:r>
          </a:p>
          <a:p>
            <a:endParaRPr lang="en-US" sz="3200" b="1" dirty="0"/>
          </a:p>
          <a:p>
            <a:pPr algn="just"/>
            <a:r>
              <a:rPr lang="en-US" sz="2800" b="1" dirty="0"/>
              <a:t>Inherent Wi-Fi Signal Variability</a:t>
            </a:r>
            <a:r>
              <a:rPr lang="en-US" sz="2800" dirty="0"/>
              <a:t>: Wi-Fi signals are influenced by factors such as physical obstructions, interference, and environmental changes, leading to unpredictability that affects positioning accuracy</a:t>
            </a:r>
            <a:r>
              <a:rPr lang="en-US" sz="2800" dirty="0" smtClean="0"/>
              <a:t>.</a:t>
            </a:r>
          </a:p>
          <a:p>
            <a:pPr algn="just"/>
            <a:endParaRPr lang="en-US" sz="2800" dirty="0"/>
          </a:p>
          <a:p>
            <a:pPr algn="just"/>
            <a:r>
              <a:rPr lang="en-US" sz="2800" b="1" dirty="0"/>
              <a:t>Sparse Access Point Coverage</a:t>
            </a:r>
            <a:r>
              <a:rPr lang="en-US" sz="2800" dirty="0"/>
              <a:t>: Reliance on Wi-Fi signals alone may be insufficient in environments with sparse access points or highly dynamic conditions</a:t>
            </a:r>
            <a:r>
              <a:rPr lang="en-US" sz="2800" dirty="0" smtClean="0"/>
              <a:t>.</a:t>
            </a:r>
          </a:p>
          <a:p>
            <a:pPr algn="just"/>
            <a:endParaRPr lang="en-US" sz="2800" dirty="0"/>
          </a:p>
          <a:p>
            <a:pPr algn="just"/>
            <a:r>
              <a:rPr lang="en-US" sz="2800" b="1" dirty="0"/>
              <a:t>Need for Additional Sensor Data</a:t>
            </a:r>
            <a:r>
              <a:rPr lang="en-US" sz="2800" dirty="0"/>
              <a:t>: Integrating data from accelerometers and gyroscopes could enhance the model's robustness and mitigate issues related to signal variability and sparse coverage</a:t>
            </a:r>
            <a:r>
              <a:rPr lang="en-US" sz="2800" dirty="0" smtClean="0"/>
              <a:t>.</a:t>
            </a:r>
          </a:p>
          <a:p>
            <a:pPr algn="just"/>
            <a:endParaRPr lang="en-US" sz="2800" dirty="0"/>
          </a:p>
          <a:p>
            <a:pPr algn="just"/>
            <a:r>
              <a:rPr lang="en-US" sz="2800" b="1" dirty="0"/>
              <a:t>Computational Complexity</a:t>
            </a:r>
            <a:r>
              <a:rPr lang="en-US" sz="2800" dirty="0"/>
              <a:t>: RNNs have high computational complexity and training time, posing challenges for real-time applications, especially on resource-constrained devices</a:t>
            </a:r>
            <a:r>
              <a:rPr lang="en-US" sz="2800" dirty="0" smtClean="0"/>
              <a:t>.</a:t>
            </a:r>
          </a:p>
          <a:p>
            <a:pPr algn="just"/>
            <a:endParaRPr lang="en-US" sz="2800" dirty="0"/>
          </a:p>
          <a:p>
            <a:pPr algn="just"/>
            <a:r>
              <a:rPr lang="en-US" sz="2800" b="1" dirty="0"/>
              <a:t>Optimization and Integration</a:t>
            </a:r>
            <a:r>
              <a:rPr lang="en-US" sz="2800" dirty="0"/>
              <a:t>: Further research is needed to optimize RNN models for faster inference and explore their integration with other sensor modalities for improved accuracy and reliability.</a:t>
            </a:r>
          </a:p>
          <a:p>
            <a:endParaRPr lang="en-US" sz="3200" b="1" dirty="0"/>
          </a:p>
        </p:txBody>
      </p:sp>
      <p:pic>
        <p:nvPicPr>
          <p:cNvPr id="28" name="Picture 27"/>
          <p:cNvPicPr>
            <a:picLocks noChangeAspect="1"/>
          </p:cNvPicPr>
          <p:nvPr/>
        </p:nvPicPr>
        <p:blipFill>
          <a:blip r:embed="rId2"/>
          <a:stretch>
            <a:fillRect/>
          </a:stretch>
        </p:blipFill>
        <p:spPr>
          <a:xfrm>
            <a:off x="13964774" y="8869456"/>
            <a:ext cx="2737341" cy="76816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txBox="1"/>
          <p:nvPr/>
        </p:nvSpPr>
        <p:spPr>
          <a:xfrm>
            <a:off x="1372916" y="1521391"/>
            <a:ext cx="15695883" cy="8494633"/>
          </a:xfrm>
          <a:prstGeom prst="rect">
            <a:avLst/>
          </a:prstGeom>
        </p:spPr>
        <p:txBody>
          <a:bodyPr wrap="square" lIns="0" tIns="0" rIns="0" bIns="0" rtlCol="0" anchor="t">
            <a:spAutoFit/>
          </a:bodyPr>
          <a:lstStyle/>
          <a:p>
            <a:r>
              <a:rPr lang="en-US" sz="7200" b="1" u="sng" dirty="0" smtClean="0"/>
              <a:t>Summary</a:t>
            </a:r>
          </a:p>
          <a:p>
            <a:endParaRPr lang="en-US" sz="2800" dirty="0"/>
          </a:p>
          <a:p>
            <a:r>
              <a:rPr lang="en-US" sz="2800" b="1" dirty="0"/>
              <a:t>Enhanced Positioning Accuracy</a:t>
            </a:r>
            <a:r>
              <a:rPr lang="en-US" sz="2800" dirty="0"/>
              <a:t>: The RNN model significantly reduces mean and median distance errors compared to K-Nearest Neighbors (KNN) and Support Vector Machines (SVM</a:t>
            </a:r>
            <a:r>
              <a:rPr lang="en-US" sz="2800" dirty="0" smtClean="0"/>
              <a:t>).</a:t>
            </a:r>
          </a:p>
          <a:p>
            <a:endParaRPr lang="en-US" sz="2800" dirty="0"/>
          </a:p>
          <a:p>
            <a:r>
              <a:rPr lang="en-US" sz="2800" b="1" dirty="0"/>
              <a:t>Superior Accuracy Within Distance Thresholds</a:t>
            </a:r>
            <a:r>
              <a:rPr lang="en-US" sz="2800" dirty="0"/>
              <a:t>: RNN achieves higher accuracy within 1, 3, and 5 meters, crucial for precise applications like indoor navigation and asset tracking</a:t>
            </a:r>
            <a:r>
              <a:rPr lang="en-US" sz="2800" dirty="0" smtClean="0"/>
              <a:t>.</a:t>
            </a:r>
          </a:p>
          <a:p>
            <a:endParaRPr lang="en-US" sz="2800" dirty="0"/>
          </a:p>
          <a:p>
            <a:r>
              <a:rPr lang="en-US" sz="2800" b="1" dirty="0"/>
              <a:t>Improved Classification Performance</a:t>
            </a:r>
            <a:r>
              <a:rPr lang="en-US" sz="2800" dirty="0"/>
              <a:t>: RNN outperforms KNN and SVM in identifying the correct building and floor, with better precision, recall, and F1-scores</a:t>
            </a:r>
            <a:r>
              <a:rPr lang="en-US" sz="2800" dirty="0" smtClean="0"/>
              <a:t>.</a:t>
            </a:r>
          </a:p>
          <a:p>
            <a:endParaRPr lang="en-US" sz="2800" dirty="0"/>
          </a:p>
          <a:p>
            <a:r>
              <a:rPr lang="en-US" sz="2800" b="1" dirty="0"/>
              <a:t>Robustness and Generalization</a:t>
            </a:r>
            <a:r>
              <a:rPr lang="en-US" sz="2800" dirty="0"/>
              <a:t>: RNN demonstrates consistent performance across different validation sets, showing strong generalization to new data</a:t>
            </a:r>
            <a:r>
              <a:rPr lang="en-US" sz="2800" dirty="0" smtClean="0"/>
              <a:t>.</a:t>
            </a:r>
          </a:p>
          <a:p>
            <a:endParaRPr lang="en-US" sz="2800" dirty="0"/>
          </a:p>
          <a:p>
            <a:r>
              <a:rPr lang="en-US" sz="2800" b="1" dirty="0"/>
              <a:t>Effective Handling of Wi-Fi Signal Variability</a:t>
            </a:r>
            <a:r>
              <a:rPr lang="en-US" sz="2800" dirty="0"/>
              <a:t>: RNN adapts well to signal fluctuations, providing more stable and reliable positioning estimates than traditional models.</a:t>
            </a:r>
          </a:p>
          <a:p>
            <a:endParaRPr lang="en-US" sz="3200" dirty="0" smtClean="0"/>
          </a:p>
          <a:p>
            <a:endParaRPr lang="en-US" sz="2800" dirty="0">
              <a:solidFill>
                <a:srgbClr val="3D3D3D"/>
              </a:solidFill>
              <a:latin typeface="Barlow Bold"/>
            </a:endParaRPr>
          </a:p>
        </p:txBody>
      </p:sp>
      <p:grpSp>
        <p:nvGrpSpPr>
          <p:cNvPr id="19" name="Group 19"/>
          <p:cNvGrpSpPr/>
          <p:nvPr/>
        </p:nvGrpSpPr>
        <p:grpSpPr>
          <a:xfrm>
            <a:off x="1028700" y="644056"/>
            <a:ext cx="2740845" cy="769288"/>
            <a:chOff x="0" y="0"/>
            <a:chExt cx="6909363" cy="1939290"/>
          </a:xfrm>
        </p:grpSpPr>
        <p:sp>
          <p:nvSpPr>
            <p:cNvPr id="20" name="Freeform 2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21" name="AutoShape 2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22" name="AutoShape 22"/>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24" name="TextBox 24"/>
          <p:cNvSpPr txBox="1"/>
          <p:nvPr/>
        </p:nvSpPr>
        <p:spPr>
          <a:xfrm>
            <a:off x="16886728" y="826770"/>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13</a:t>
            </a:r>
            <a:endParaRPr lang="en-US" sz="1899" spc="7" dirty="0">
              <a:solidFill>
                <a:srgbClr val="3D3D3D"/>
              </a:solidFill>
              <a:latin typeface="Barlow Bold"/>
            </a:endParaRPr>
          </a:p>
        </p:txBody>
      </p:sp>
      <p:pic>
        <p:nvPicPr>
          <p:cNvPr id="2" name="Picture 1"/>
          <p:cNvPicPr>
            <a:picLocks noChangeAspect="1"/>
          </p:cNvPicPr>
          <p:nvPr/>
        </p:nvPicPr>
        <p:blipFill>
          <a:blip r:embed="rId2"/>
          <a:stretch>
            <a:fillRect/>
          </a:stretch>
        </p:blipFill>
        <p:spPr>
          <a:xfrm>
            <a:off x="13950919" y="8869456"/>
            <a:ext cx="2737341" cy="768163"/>
          </a:xfrm>
          <a:prstGeom prst="rect">
            <a:avLst/>
          </a:prstGeom>
        </p:spPr>
      </p:pic>
    </p:spTree>
    <p:extLst>
      <p:ext uri="{BB962C8B-B14F-4D97-AF65-F5344CB8AC3E}">
        <p14:creationId xmlns:p14="http://schemas.microsoft.com/office/powerpoint/2010/main" val="740314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txBox="1"/>
          <p:nvPr/>
        </p:nvSpPr>
        <p:spPr>
          <a:xfrm>
            <a:off x="1372916" y="1521391"/>
            <a:ext cx="15695883" cy="8063746"/>
          </a:xfrm>
          <a:prstGeom prst="rect">
            <a:avLst/>
          </a:prstGeom>
        </p:spPr>
        <p:txBody>
          <a:bodyPr wrap="square" lIns="0" tIns="0" rIns="0" bIns="0" rtlCol="0" anchor="t">
            <a:spAutoFit/>
          </a:bodyPr>
          <a:lstStyle/>
          <a:p>
            <a:r>
              <a:rPr lang="en-US" sz="8000" b="1" u="sng" dirty="0" smtClean="0"/>
              <a:t>Contribution</a:t>
            </a:r>
          </a:p>
          <a:p>
            <a:endParaRPr lang="en-US" sz="3200" dirty="0"/>
          </a:p>
          <a:p>
            <a:pPr marL="457200" indent="-457200" algn="just">
              <a:buFont typeface="Arial" panose="020B0604020202020204" pitchFamily="34" charset="0"/>
              <a:buChar char="•"/>
            </a:pPr>
            <a:r>
              <a:rPr lang="en-US" sz="3200" b="1" dirty="0"/>
              <a:t>RNNs for Indoor Positioning</a:t>
            </a:r>
            <a:r>
              <a:rPr lang="en-US" sz="3200" dirty="0"/>
              <a:t>: Demonstrates RNNs' effectiveness in improving accuracy, outperforming KNN and SVM by capturing temporal dependencies in Wi-Fi data.</a:t>
            </a:r>
          </a:p>
          <a:p>
            <a:pPr marL="457200" indent="-457200" algn="just">
              <a:buFont typeface="Arial" panose="020B0604020202020204" pitchFamily="34" charset="0"/>
              <a:buChar char="•"/>
            </a:pPr>
            <a:r>
              <a:rPr lang="en-US" sz="3200" b="1" dirty="0"/>
              <a:t>Enhanced Accuracy</a:t>
            </a:r>
            <a:r>
              <a:rPr lang="en-US" sz="3200" dirty="0"/>
              <a:t>: RNNs achieve lower distance errors and higher accuracy within small thresholds, crucial for precise applications like indoor navigation and asset tracking.</a:t>
            </a:r>
          </a:p>
          <a:p>
            <a:pPr marL="457200" indent="-457200" algn="just">
              <a:buFont typeface="Arial" panose="020B0604020202020204" pitchFamily="34" charset="0"/>
              <a:buChar char="•"/>
            </a:pPr>
            <a:r>
              <a:rPr lang="en-US" sz="3200" b="1" dirty="0"/>
              <a:t>Improved Classification</a:t>
            </a:r>
            <a:r>
              <a:rPr lang="en-US" sz="3200" dirty="0"/>
              <a:t>: RNNs excel in identifying the correct building and floor, showing better precision, recall, and F1-scores than traditional models, essential for multi-floor navigation.</a:t>
            </a:r>
          </a:p>
          <a:p>
            <a:pPr marL="457200" indent="-457200" algn="just">
              <a:buFont typeface="Arial" panose="020B0604020202020204" pitchFamily="34" charset="0"/>
              <a:buChar char="•"/>
            </a:pPr>
            <a:r>
              <a:rPr lang="en-US" sz="3200" b="1" dirty="0"/>
              <a:t>Robustness and Generalization</a:t>
            </a:r>
            <a:r>
              <a:rPr lang="en-US" sz="3200" dirty="0"/>
              <a:t>: RNNs consistently perform well across different validation sets, suitable for real-world deployment with varying environmental conditions.</a:t>
            </a:r>
          </a:p>
          <a:p>
            <a:pPr marL="457200" indent="-457200" algn="just">
              <a:buFont typeface="Arial" panose="020B0604020202020204" pitchFamily="34" charset="0"/>
              <a:buChar char="•"/>
            </a:pPr>
            <a:r>
              <a:rPr lang="en-US" sz="3200" b="1" dirty="0"/>
              <a:t>Handling Wi-Fi Variability</a:t>
            </a:r>
            <a:r>
              <a:rPr lang="en-US" sz="3200" dirty="0"/>
              <a:t>: RNNs effectively manage Wi-Fi signal fluctuations, providing more stable and reliable positioning estimates than traditional methods.</a:t>
            </a:r>
          </a:p>
          <a:p>
            <a:pPr algn="just"/>
            <a:endParaRPr lang="en-US" sz="3200" dirty="0" smtClean="0"/>
          </a:p>
          <a:p>
            <a:endParaRPr lang="en-US" sz="2800" dirty="0">
              <a:solidFill>
                <a:srgbClr val="3D3D3D"/>
              </a:solidFill>
              <a:latin typeface="Barlow Bold"/>
            </a:endParaRPr>
          </a:p>
        </p:txBody>
      </p:sp>
      <p:grpSp>
        <p:nvGrpSpPr>
          <p:cNvPr id="19" name="Group 19"/>
          <p:cNvGrpSpPr/>
          <p:nvPr/>
        </p:nvGrpSpPr>
        <p:grpSpPr>
          <a:xfrm>
            <a:off x="1028700" y="644056"/>
            <a:ext cx="2740845" cy="769288"/>
            <a:chOff x="0" y="0"/>
            <a:chExt cx="6909363" cy="1939290"/>
          </a:xfrm>
        </p:grpSpPr>
        <p:sp>
          <p:nvSpPr>
            <p:cNvPr id="20" name="Freeform 2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21" name="AutoShape 2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22" name="AutoShape 22"/>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24" name="TextBox 24"/>
          <p:cNvSpPr txBox="1"/>
          <p:nvPr/>
        </p:nvSpPr>
        <p:spPr>
          <a:xfrm>
            <a:off x="16886728" y="826770"/>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14</a:t>
            </a:r>
            <a:endParaRPr lang="en-US" sz="1899" spc="7" dirty="0">
              <a:solidFill>
                <a:srgbClr val="3D3D3D"/>
              </a:solidFill>
              <a:latin typeface="Barlow Bold"/>
            </a:endParaRPr>
          </a:p>
        </p:txBody>
      </p:sp>
      <p:pic>
        <p:nvPicPr>
          <p:cNvPr id="2" name="Picture 1"/>
          <p:cNvPicPr>
            <a:picLocks noChangeAspect="1"/>
          </p:cNvPicPr>
          <p:nvPr/>
        </p:nvPicPr>
        <p:blipFill>
          <a:blip r:embed="rId2"/>
          <a:stretch>
            <a:fillRect/>
          </a:stretch>
        </p:blipFill>
        <p:spPr>
          <a:xfrm>
            <a:off x="13964774" y="8869456"/>
            <a:ext cx="2737341" cy="768163"/>
          </a:xfrm>
          <a:prstGeom prst="rect">
            <a:avLst/>
          </a:prstGeom>
        </p:spPr>
      </p:pic>
    </p:spTree>
    <p:extLst>
      <p:ext uri="{BB962C8B-B14F-4D97-AF65-F5344CB8AC3E}">
        <p14:creationId xmlns:p14="http://schemas.microsoft.com/office/powerpoint/2010/main" val="1990542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1245775" y="1534918"/>
            <a:ext cx="6687186" cy="1107996"/>
          </a:xfrm>
          <a:prstGeom prst="rect">
            <a:avLst/>
          </a:prstGeom>
        </p:spPr>
        <p:txBody>
          <a:bodyPr lIns="0" tIns="0" rIns="0" bIns="0" rtlCol="0" anchor="t">
            <a:spAutoFit/>
          </a:bodyPr>
          <a:lstStyle/>
          <a:p>
            <a:pPr marL="0" lvl="0" indent="0" algn="l">
              <a:lnSpc>
                <a:spcPts val="9600"/>
              </a:lnSpc>
              <a:spcBef>
                <a:spcPct val="0"/>
              </a:spcBef>
            </a:pPr>
            <a:r>
              <a:rPr lang="en-US" sz="7200" u="sng" dirty="0" smtClean="0">
                <a:solidFill>
                  <a:srgbClr val="3D3D3D"/>
                </a:solidFill>
                <a:latin typeface="Barlow Bold"/>
              </a:rPr>
              <a:t>Future Work</a:t>
            </a:r>
            <a:endParaRPr lang="en-US" sz="7200" u="sng" dirty="0">
              <a:solidFill>
                <a:srgbClr val="3D3D3D"/>
              </a:solidFill>
              <a:latin typeface="Barlow Bold"/>
            </a:endParaRPr>
          </a:p>
        </p:txBody>
      </p:sp>
      <p:sp>
        <p:nvSpPr>
          <p:cNvPr id="4" name="TextBox 4"/>
          <p:cNvSpPr txBox="1"/>
          <p:nvPr/>
        </p:nvSpPr>
        <p:spPr>
          <a:xfrm>
            <a:off x="1215958" y="3209014"/>
            <a:ext cx="15116933" cy="5601533"/>
          </a:xfrm>
          <a:prstGeom prst="rect">
            <a:avLst/>
          </a:prstGeom>
        </p:spPr>
        <p:txBody>
          <a:bodyPr wrap="square" lIns="0" tIns="0" rIns="0" bIns="0" rtlCol="0" anchor="t">
            <a:spAutoFit/>
          </a:bodyPr>
          <a:lstStyle/>
          <a:p>
            <a:pPr marL="457200" indent="-457200" algn="just">
              <a:buFont typeface="Arial" panose="020B0604020202020204" pitchFamily="34" charset="0"/>
              <a:buChar char="•"/>
            </a:pPr>
            <a:r>
              <a:rPr lang="en-US" sz="2800" b="1" dirty="0"/>
              <a:t>Integrating Additional Sensor Data</a:t>
            </a:r>
            <a:r>
              <a:rPr lang="en-US" sz="2800" dirty="0"/>
              <a:t>: Combining Wi-Fi signals with data from accelerometers, gyroscopes, and magnetometers to improve accuracy.</a:t>
            </a:r>
          </a:p>
          <a:p>
            <a:pPr marL="457200" indent="-457200" algn="just">
              <a:buFont typeface="Arial" panose="020B0604020202020204" pitchFamily="34" charset="0"/>
              <a:buChar char="•"/>
            </a:pPr>
            <a:r>
              <a:rPr lang="en-US" sz="2800" b="1" dirty="0"/>
              <a:t>Exploring Advanced Neural Networks</a:t>
            </a:r>
            <a:r>
              <a:rPr lang="en-US" sz="2800" dirty="0"/>
              <a:t>: Using more sophisticated models like Long Short-Term Memory (LSTM) and Gated Recurrent Units (GRUs) to better handle long-term dependencies.</a:t>
            </a:r>
          </a:p>
          <a:p>
            <a:pPr marL="457200" indent="-457200" algn="just">
              <a:buFont typeface="Arial" panose="020B0604020202020204" pitchFamily="34" charset="0"/>
              <a:buChar char="•"/>
            </a:pPr>
            <a:r>
              <a:rPr lang="en-US" sz="2800" b="1" dirty="0"/>
              <a:t>Optimizing for Real-Time Applications</a:t>
            </a:r>
            <a:r>
              <a:rPr lang="en-US" sz="2800" dirty="0"/>
              <a:t>: Enhancing computational efficiency to enable real-time positioning on smartphones and </a:t>
            </a:r>
            <a:r>
              <a:rPr lang="en-US" sz="2800" dirty="0" err="1"/>
              <a:t>IoT</a:t>
            </a:r>
            <a:r>
              <a:rPr lang="en-US" sz="2800" dirty="0"/>
              <a:t> devices.</a:t>
            </a:r>
          </a:p>
          <a:p>
            <a:pPr marL="457200" indent="-457200" algn="just">
              <a:buFont typeface="Arial" panose="020B0604020202020204" pitchFamily="34" charset="0"/>
              <a:buChar char="•"/>
            </a:pPr>
            <a:r>
              <a:rPr lang="en-US" sz="2800" b="1" dirty="0"/>
              <a:t>Adapting to Diverse Environments</a:t>
            </a:r>
            <a:r>
              <a:rPr lang="en-US" sz="2800" dirty="0"/>
              <a:t>: Testing models in varied indoor settings and developing strategies for rapid adaptation to new environments.</a:t>
            </a:r>
          </a:p>
          <a:p>
            <a:pPr marL="457200" indent="-457200" algn="just">
              <a:buFont typeface="Arial" panose="020B0604020202020204" pitchFamily="34" charset="0"/>
              <a:buChar char="•"/>
            </a:pPr>
            <a:r>
              <a:rPr lang="en-US" sz="2800" b="1" dirty="0"/>
              <a:t>Combining with Other Localization Techniques</a:t>
            </a:r>
            <a:r>
              <a:rPr lang="en-US" sz="2800" dirty="0"/>
              <a:t>: Creating hybrid solutions by integrating RNN-based systems with Bluetooth beacons, ultra-wideband (UWB), or visual SLAM.</a:t>
            </a:r>
          </a:p>
          <a:p>
            <a:pPr marL="457200" indent="-457200" algn="just">
              <a:buFont typeface="Arial" panose="020B0604020202020204" pitchFamily="34" charset="0"/>
              <a:buChar char="•"/>
            </a:pPr>
            <a:r>
              <a:rPr lang="en-US" sz="2800" b="1" dirty="0"/>
              <a:t>Modeling User Behavior</a:t>
            </a:r>
            <a:r>
              <a:rPr lang="en-US" sz="2800" dirty="0"/>
              <a:t>: Incorporating user movement patterns to refine position estimates in complex indoor environments.</a:t>
            </a:r>
          </a:p>
          <a:p>
            <a:pPr algn="just"/>
            <a:r>
              <a:rPr lang="en-US" sz="2800" dirty="0"/>
              <a:t>These directions aim to further advance the capabilities and applications of indoor positioning systems.</a:t>
            </a:r>
          </a:p>
        </p:txBody>
      </p:sp>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15</a:t>
            </a:r>
            <a:endParaRPr lang="en-US" sz="1899" spc="7" dirty="0">
              <a:solidFill>
                <a:srgbClr val="3D3D3D"/>
              </a:solidFill>
              <a:latin typeface="Barlow Bold"/>
            </a:endParaRPr>
          </a:p>
        </p:txBody>
      </p:sp>
      <p:pic>
        <p:nvPicPr>
          <p:cNvPr id="12" name="Picture 11"/>
          <p:cNvPicPr>
            <a:picLocks noChangeAspect="1"/>
          </p:cNvPicPr>
          <p:nvPr/>
        </p:nvPicPr>
        <p:blipFill>
          <a:blip r:embed="rId2"/>
          <a:stretch>
            <a:fillRect/>
          </a:stretch>
        </p:blipFill>
        <p:spPr>
          <a:xfrm>
            <a:off x="13950919" y="8869456"/>
            <a:ext cx="2737341" cy="76816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440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4" name="AutoShape 4"/>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5" name="AutoShape 5"/>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028700" y="2966868"/>
            <a:ext cx="11509276" cy="2858365"/>
          </a:xfrm>
          <a:prstGeom prst="rect">
            <a:avLst/>
          </a:prstGeom>
        </p:spPr>
        <p:txBody>
          <a:bodyPr lIns="0" tIns="0" rIns="0" bIns="0" rtlCol="0" anchor="t">
            <a:spAutoFit/>
          </a:bodyPr>
          <a:lstStyle/>
          <a:p>
            <a:pPr marL="0" lvl="0" indent="0" algn="l">
              <a:lnSpc>
                <a:spcPts val="23318"/>
              </a:lnSpc>
              <a:spcBef>
                <a:spcPct val="0"/>
              </a:spcBef>
            </a:pPr>
            <a:r>
              <a:rPr lang="en-US" sz="16656" u="none">
                <a:solidFill>
                  <a:srgbClr val="3D3D3D"/>
                </a:solidFill>
                <a:latin typeface="Barlow Bold"/>
              </a:rPr>
              <a:t>Thank you!</a:t>
            </a:r>
          </a:p>
        </p:txBody>
      </p:sp>
      <p:pic>
        <p:nvPicPr>
          <p:cNvPr id="18" name="Picture 17"/>
          <p:cNvPicPr>
            <a:picLocks noChangeAspect="1"/>
          </p:cNvPicPr>
          <p:nvPr/>
        </p:nvPicPr>
        <p:blipFill>
          <a:blip r:embed="rId2"/>
          <a:stretch>
            <a:fillRect/>
          </a:stretch>
        </p:blipFill>
        <p:spPr>
          <a:xfrm>
            <a:off x="13985555" y="8869456"/>
            <a:ext cx="2737341" cy="76816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AD07B69-E87D-4816-9ACC-8FEBF1147901}" type="slidenum">
              <a:rPr lang="en-US" smtClean="0"/>
              <a:t>2</a:t>
            </a:fld>
            <a:endParaRPr lang="en-US"/>
          </a:p>
        </p:txBody>
      </p:sp>
      <p:sp>
        <p:nvSpPr>
          <p:cNvPr id="4" name="Title 3"/>
          <p:cNvSpPr>
            <a:spLocks noGrp="1"/>
          </p:cNvSpPr>
          <p:nvPr>
            <p:ph type="ctrTitle"/>
          </p:nvPr>
        </p:nvSpPr>
        <p:spPr>
          <a:xfrm>
            <a:off x="4578927" y="723900"/>
            <a:ext cx="7772400" cy="1470025"/>
          </a:xfrm>
        </p:spPr>
        <p:txBody>
          <a:bodyPr>
            <a:normAutofit/>
          </a:bodyPr>
          <a:lstStyle/>
          <a:p>
            <a:r>
              <a:rPr lang="en-US" sz="5400" b="1" dirty="0" smtClean="0"/>
              <a:t>Table of Content</a:t>
            </a:r>
            <a:endParaRPr lang="en-US" sz="5400" b="1" dirty="0"/>
          </a:p>
        </p:txBody>
      </p:sp>
      <p:sp>
        <p:nvSpPr>
          <p:cNvPr id="10" name="Subtitle 9"/>
          <p:cNvSpPr>
            <a:spLocks noGrp="1"/>
          </p:cNvSpPr>
          <p:nvPr>
            <p:ph type="subTitle" idx="1"/>
          </p:nvPr>
        </p:nvSpPr>
        <p:spPr>
          <a:xfrm>
            <a:off x="1371600" y="2193925"/>
            <a:ext cx="15392400" cy="7772400"/>
          </a:xfrm>
        </p:spPr>
        <p:txBody>
          <a:bodyPr/>
          <a:lstStyle/>
          <a:p>
            <a:pPr marL="514350" indent="-514350" algn="l">
              <a:buFont typeface="+mj-lt"/>
              <a:buAutoNum type="arabicPeriod"/>
            </a:pPr>
            <a:r>
              <a:rPr lang="en-US" sz="3600" dirty="0" smtClean="0">
                <a:solidFill>
                  <a:schemeClr val="tx1"/>
                </a:solidFill>
              </a:rPr>
              <a:t>Introduction</a:t>
            </a:r>
          </a:p>
          <a:p>
            <a:pPr marL="514350" indent="-514350" algn="l">
              <a:buFont typeface="+mj-lt"/>
              <a:buAutoNum type="arabicPeriod"/>
            </a:pPr>
            <a:r>
              <a:rPr lang="en-US" sz="3600" dirty="0" smtClean="0">
                <a:solidFill>
                  <a:schemeClr val="tx1"/>
                </a:solidFill>
              </a:rPr>
              <a:t>Objective</a:t>
            </a:r>
            <a:endParaRPr lang="en-IN" sz="3600" dirty="0" smtClean="0">
              <a:solidFill>
                <a:schemeClr val="tx1"/>
              </a:solidFill>
            </a:endParaRPr>
          </a:p>
          <a:p>
            <a:pPr marL="514350" indent="-514350" algn="l">
              <a:buFont typeface="+mj-lt"/>
              <a:buAutoNum type="arabicPeriod"/>
            </a:pPr>
            <a:r>
              <a:rPr lang="en-IN" sz="3600" dirty="0" smtClean="0">
                <a:solidFill>
                  <a:schemeClr val="tx1"/>
                </a:solidFill>
              </a:rPr>
              <a:t>Methodology</a:t>
            </a:r>
          </a:p>
          <a:p>
            <a:pPr marL="514350" indent="-514350" algn="l">
              <a:buFont typeface="+mj-lt"/>
              <a:buAutoNum type="arabicPeriod"/>
            </a:pPr>
            <a:r>
              <a:rPr lang="en-IN" sz="3600" dirty="0" smtClean="0">
                <a:solidFill>
                  <a:schemeClr val="tx1"/>
                </a:solidFill>
              </a:rPr>
              <a:t>Experiment</a:t>
            </a:r>
          </a:p>
          <a:p>
            <a:pPr marL="514350" indent="-514350" algn="l">
              <a:buFont typeface="+mj-lt"/>
              <a:buAutoNum type="arabicPeriod"/>
            </a:pPr>
            <a:r>
              <a:rPr lang="en-IN" sz="3600" dirty="0" smtClean="0">
                <a:solidFill>
                  <a:schemeClr val="tx1"/>
                </a:solidFill>
              </a:rPr>
              <a:t>Interpretation of Result</a:t>
            </a:r>
          </a:p>
          <a:p>
            <a:pPr marL="514350" indent="-514350" algn="l">
              <a:buFont typeface="+mj-lt"/>
              <a:buAutoNum type="arabicPeriod"/>
            </a:pPr>
            <a:r>
              <a:rPr lang="en-IN" sz="3600" dirty="0" smtClean="0">
                <a:solidFill>
                  <a:schemeClr val="tx1"/>
                </a:solidFill>
              </a:rPr>
              <a:t>Limitation</a:t>
            </a:r>
          </a:p>
          <a:p>
            <a:pPr marL="514350" indent="-514350" algn="l">
              <a:buFont typeface="+mj-lt"/>
              <a:buAutoNum type="arabicPeriod"/>
            </a:pPr>
            <a:r>
              <a:rPr lang="en-IN" sz="3600" dirty="0" smtClean="0">
                <a:solidFill>
                  <a:schemeClr val="tx1"/>
                </a:solidFill>
              </a:rPr>
              <a:t>Summary</a:t>
            </a:r>
          </a:p>
          <a:p>
            <a:pPr marL="514350" indent="-514350" algn="l">
              <a:buFont typeface="+mj-lt"/>
              <a:buAutoNum type="arabicPeriod"/>
            </a:pPr>
            <a:r>
              <a:rPr lang="en-IN" sz="3600" dirty="0" smtClean="0">
                <a:solidFill>
                  <a:schemeClr val="tx1"/>
                </a:solidFill>
              </a:rPr>
              <a:t>Contribution</a:t>
            </a:r>
          </a:p>
          <a:p>
            <a:pPr marL="514350" indent="-514350" algn="l">
              <a:buFont typeface="+mj-lt"/>
              <a:buAutoNum type="arabicPeriod"/>
            </a:pPr>
            <a:r>
              <a:rPr lang="en-IN" sz="3600" dirty="0" smtClean="0">
                <a:solidFill>
                  <a:schemeClr val="tx1"/>
                </a:solidFill>
              </a:rPr>
              <a:t>Future work</a:t>
            </a:r>
          </a:p>
          <a:p>
            <a:pPr marL="514350" indent="-514350" algn="l">
              <a:buFont typeface="+mj-lt"/>
              <a:buAutoNum type="arabicPeriod"/>
            </a:pPr>
            <a:endParaRPr lang="en-IN" b="1" dirty="0" smtClean="0"/>
          </a:p>
          <a:p>
            <a:pPr marL="514350" indent="-514350" algn="l">
              <a:buFont typeface="+mj-lt"/>
              <a:buAutoNum type="arabicPeriod"/>
            </a:pPr>
            <a:endParaRPr lang="en-IN" b="1" dirty="0" smtClean="0"/>
          </a:p>
          <a:p>
            <a:pPr marL="514350" indent="-514350" algn="l">
              <a:buFont typeface="+mj-lt"/>
              <a:buAutoNum type="arabicPeriod"/>
            </a:pPr>
            <a:endParaRPr lang="en-US" dirty="0" smtClean="0"/>
          </a:p>
          <a:p>
            <a:pPr marL="514350" indent="-514350" algn="l">
              <a:buFont typeface="+mj-lt"/>
              <a:buAutoNum type="arabicPeriod"/>
            </a:pPr>
            <a:endParaRPr lang="en-US" dirty="0"/>
          </a:p>
        </p:txBody>
      </p:sp>
    </p:spTree>
    <p:extLst>
      <p:ext uri="{BB962C8B-B14F-4D97-AF65-F5344CB8AC3E}">
        <p14:creationId xmlns:p14="http://schemas.microsoft.com/office/powerpoint/2010/main" val="242124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4" name="AutoShape 4"/>
          <p:cNvSpPr/>
          <p:nvPr/>
        </p:nvSpPr>
        <p:spPr>
          <a:xfrm>
            <a:off x="3552470" y="658302"/>
            <a:ext cx="13117184" cy="0"/>
          </a:xfrm>
          <a:prstGeom prst="line">
            <a:avLst/>
          </a:prstGeom>
          <a:ln w="9525" cap="flat">
            <a:solidFill>
              <a:srgbClr val="000000"/>
            </a:solidFill>
            <a:prstDash val="solid"/>
            <a:headEnd type="none" w="sm" len="sm"/>
            <a:tailEnd type="none" w="sm" len="sm"/>
          </a:ln>
        </p:spPr>
      </p:sp>
      <p:sp>
        <p:nvSpPr>
          <p:cNvPr id="5" name="AutoShape 5"/>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055204" y="2669691"/>
            <a:ext cx="16204096" cy="5416868"/>
          </a:xfrm>
          <a:prstGeom prst="rect">
            <a:avLst/>
          </a:prstGeom>
        </p:spPr>
        <p:txBody>
          <a:bodyPr wrap="square" lIns="0" tIns="0" rIns="0" bIns="0" rtlCol="0" anchor="t">
            <a:spAutoFit/>
          </a:bodyPr>
          <a:lstStyle/>
          <a:p>
            <a:pPr algn="just"/>
            <a:r>
              <a:rPr lang="en-US" sz="3200" dirty="0"/>
              <a:t>IPS is crucial where GPS fails indoors due to obstacles, multipath propagation, and dynamic layouts</a:t>
            </a:r>
            <a:r>
              <a:rPr lang="en-US" sz="3200" dirty="0" smtClean="0"/>
              <a:t>. </a:t>
            </a:r>
            <a:r>
              <a:rPr lang="en-US" sz="3200" dirty="0"/>
              <a:t>With smart buildings, </a:t>
            </a:r>
            <a:r>
              <a:rPr lang="en-US" sz="3200" dirty="0" err="1"/>
              <a:t>IoT</a:t>
            </a:r>
            <a:r>
              <a:rPr lang="en-US" sz="3200" dirty="0"/>
              <a:t>, and location-based services, precise indoor positioning is essential for:</a:t>
            </a:r>
          </a:p>
          <a:p>
            <a:pPr lvl="1" algn="just"/>
            <a:r>
              <a:rPr lang="en-US" sz="3200" dirty="0"/>
              <a:t>Navigation in airports, malls, hospitals</a:t>
            </a:r>
          </a:p>
          <a:p>
            <a:pPr lvl="1" algn="just"/>
            <a:r>
              <a:rPr lang="en-US" sz="3200" dirty="0"/>
              <a:t>Asset tracking in warehouses, factories</a:t>
            </a:r>
          </a:p>
          <a:p>
            <a:pPr lvl="1" algn="just"/>
            <a:r>
              <a:rPr lang="en-US" sz="3200" dirty="0"/>
              <a:t>Enhancing user experiences in museums, exhibitions</a:t>
            </a:r>
          </a:p>
          <a:p>
            <a:pPr algn="just"/>
            <a:endParaRPr lang="en-US" sz="3200" b="1" dirty="0"/>
          </a:p>
          <a:p>
            <a:pPr algn="just"/>
            <a:r>
              <a:rPr lang="en-US" sz="3200" dirty="0" smtClean="0"/>
              <a:t>Bluetooth</a:t>
            </a:r>
            <a:r>
              <a:rPr lang="en-US" sz="3200" dirty="0"/>
              <a:t>, RFID, UWB, and Wi-Fi are used, with Wi-Fi being prominent due to widespread infrastructure.</a:t>
            </a:r>
          </a:p>
          <a:p>
            <a:pPr lvl="1" algn="just"/>
            <a:r>
              <a:rPr lang="en-US" sz="3200" b="1" dirty="0"/>
              <a:t>Wi-Fi Fingerprinting</a:t>
            </a:r>
            <a:r>
              <a:rPr lang="en-US" sz="3200" dirty="0"/>
              <a:t>: Collects signal strength data to estimate positions but faces challenges like signal variability and interference</a:t>
            </a:r>
            <a:r>
              <a:rPr lang="en-US" dirty="0"/>
              <a:t>.</a:t>
            </a:r>
          </a:p>
        </p:txBody>
      </p:sp>
      <p:sp>
        <p:nvSpPr>
          <p:cNvPr id="10" name="TextBox 10"/>
          <p:cNvSpPr txBox="1"/>
          <p:nvPr/>
        </p:nvSpPr>
        <p:spPr>
          <a:xfrm>
            <a:off x="1028700" y="839815"/>
            <a:ext cx="10091369" cy="1244571"/>
          </a:xfrm>
          <a:prstGeom prst="rect">
            <a:avLst/>
          </a:prstGeom>
        </p:spPr>
        <p:txBody>
          <a:bodyPr lIns="0" tIns="0" rIns="0" bIns="0" rtlCol="0" anchor="t">
            <a:spAutoFit/>
          </a:bodyPr>
          <a:lstStyle/>
          <a:p>
            <a:pPr marL="0" lvl="0" indent="0" algn="l">
              <a:lnSpc>
                <a:spcPts val="11519"/>
              </a:lnSpc>
              <a:spcBef>
                <a:spcPct val="0"/>
              </a:spcBef>
            </a:pPr>
            <a:r>
              <a:rPr lang="en-US" sz="5400" u="sng" dirty="0" smtClean="0">
                <a:solidFill>
                  <a:srgbClr val="3D3D3D"/>
                </a:solidFill>
                <a:latin typeface="Barlow Bold"/>
              </a:rPr>
              <a:t>Introduction</a:t>
            </a:r>
            <a:endParaRPr lang="en-US" sz="5400" u="sng" dirty="0">
              <a:solidFill>
                <a:srgbClr val="3D3D3D"/>
              </a:solidFill>
              <a:latin typeface="Barlow Bold"/>
            </a:endParaRPr>
          </a:p>
        </p:txBody>
      </p:sp>
      <p:sp>
        <p:nvSpPr>
          <p:cNvPr id="11" name="TextBox 11"/>
          <p:cNvSpPr txBox="1"/>
          <p:nvPr/>
        </p:nvSpPr>
        <p:spPr>
          <a:xfrm>
            <a:off x="16709042" y="522429"/>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dirty="0">
                <a:solidFill>
                  <a:srgbClr val="3D3D3D"/>
                </a:solidFill>
                <a:latin typeface="Barlow Bold"/>
              </a:rPr>
              <a:t>01</a:t>
            </a:r>
          </a:p>
        </p:txBody>
      </p:sp>
      <p:pic>
        <p:nvPicPr>
          <p:cNvPr id="14" name="Picture 13"/>
          <p:cNvPicPr>
            <a:picLocks noChangeAspect="1"/>
          </p:cNvPicPr>
          <p:nvPr/>
        </p:nvPicPr>
        <p:blipFill>
          <a:blip r:embed="rId2"/>
          <a:stretch>
            <a:fillRect/>
          </a:stretch>
        </p:blipFill>
        <p:spPr>
          <a:xfrm>
            <a:off x="13950919" y="8869456"/>
            <a:ext cx="2737341" cy="768163"/>
          </a:xfrm>
          <a:prstGeom prst="rect">
            <a:avLst/>
          </a:prstGeom>
        </p:spPr>
      </p:pic>
      <p:pic>
        <p:nvPicPr>
          <p:cNvPr id="15" name="Picture 14"/>
          <p:cNvPicPr>
            <a:picLocks noChangeAspect="1"/>
          </p:cNvPicPr>
          <p:nvPr/>
        </p:nvPicPr>
        <p:blipFill>
          <a:blip r:embed="rId2"/>
          <a:stretch>
            <a:fillRect/>
          </a:stretch>
        </p:blipFill>
        <p:spPr>
          <a:xfrm>
            <a:off x="815129" y="274221"/>
            <a:ext cx="2737341" cy="7681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1352125" y="1312581"/>
            <a:ext cx="4834839" cy="1092607"/>
          </a:xfrm>
          <a:prstGeom prst="rect">
            <a:avLst/>
          </a:prstGeom>
        </p:spPr>
        <p:txBody>
          <a:bodyPr wrap="square" lIns="0" tIns="0" rIns="0" bIns="0" rtlCol="0" anchor="t">
            <a:spAutoFit/>
          </a:bodyPr>
          <a:lstStyle/>
          <a:p>
            <a:pPr marL="0" lvl="0" indent="0" algn="l">
              <a:lnSpc>
                <a:spcPts val="9600"/>
              </a:lnSpc>
              <a:spcBef>
                <a:spcPct val="0"/>
              </a:spcBef>
            </a:pPr>
            <a:r>
              <a:rPr lang="en-US" sz="6600" u="sng" dirty="0" smtClean="0">
                <a:solidFill>
                  <a:srgbClr val="3D3D3D"/>
                </a:solidFill>
                <a:latin typeface="Barlow Bold"/>
              </a:rPr>
              <a:t>Objective</a:t>
            </a:r>
            <a:endParaRPr lang="en-US" sz="6600" u="sng" dirty="0">
              <a:solidFill>
                <a:srgbClr val="3D3D3D"/>
              </a:solidFill>
              <a:latin typeface="Barlow Bold"/>
            </a:endParaRPr>
          </a:p>
        </p:txBody>
      </p:sp>
      <p:sp>
        <p:nvSpPr>
          <p:cNvPr id="3" name="TextBox 3"/>
          <p:cNvSpPr txBox="1"/>
          <p:nvPr/>
        </p:nvSpPr>
        <p:spPr>
          <a:xfrm>
            <a:off x="1352125" y="2939835"/>
            <a:ext cx="15309189" cy="5924699"/>
          </a:xfrm>
          <a:prstGeom prst="rect">
            <a:avLst/>
          </a:prstGeom>
        </p:spPr>
        <p:txBody>
          <a:bodyPr wrap="square" lIns="0" tIns="0" rIns="0" bIns="0" rtlCol="0" anchor="t">
            <a:spAutoFit/>
          </a:bodyPr>
          <a:lstStyle/>
          <a:p>
            <a:pPr algn="just">
              <a:lnSpc>
                <a:spcPts val="4199"/>
              </a:lnSpc>
            </a:pPr>
            <a:r>
              <a:rPr lang="en-US" sz="2800" dirty="0" smtClean="0"/>
              <a:t>The aims </a:t>
            </a:r>
            <a:r>
              <a:rPr lang="en-US" sz="2800" dirty="0"/>
              <a:t>to address the limitations of traditional Wi-Fi fingerprinting techniques by leveraging the capabilities of Recurrent Neural Networks (RNNs</a:t>
            </a:r>
            <a:r>
              <a:rPr lang="en-US" sz="2800" dirty="0" smtClean="0"/>
              <a:t>). The primary </a:t>
            </a:r>
            <a:r>
              <a:rPr lang="en-US" sz="2800" dirty="0"/>
              <a:t>objectives of this research are: </a:t>
            </a:r>
            <a:endParaRPr lang="en-US" sz="2800" dirty="0" smtClean="0"/>
          </a:p>
          <a:p>
            <a:pPr algn="just">
              <a:lnSpc>
                <a:spcPts val="4199"/>
              </a:lnSpc>
            </a:pPr>
            <a:endParaRPr lang="en-US" sz="2800" dirty="0" smtClean="0"/>
          </a:p>
          <a:p>
            <a:pPr marL="457200" indent="-457200" algn="just">
              <a:lnSpc>
                <a:spcPts val="4199"/>
              </a:lnSpc>
              <a:buFont typeface="Arial" panose="020B0604020202020204" pitchFamily="34" charset="0"/>
              <a:buChar char="•"/>
            </a:pPr>
            <a:r>
              <a:rPr lang="en-US" sz="2800" dirty="0" smtClean="0"/>
              <a:t>To </a:t>
            </a:r>
            <a:r>
              <a:rPr lang="en-US" sz="2800" dirty="0"/>
              <a:t>develop a simple RNN model that can effectively process Wi-Fi signal strength data for indoor positioning. </a:t>
            </a:r>
            <a:endParaRPr lang="en-US" sz="2800" dirty="0" smtClean="0"/>
          </a:p>
          <a:p>
            <a:pPr algn="just">
              <a:lnSpc>
                <a:spcPts val="4199"/>
              </a:lnSpc>
            </a:pPr>
            <a:endParaRPr lang="en-US" sz="2800" dirty="0" smtClean="0"/>
          </a:p>
          <a:p>
            <a:pPr algn="just">
              <a:lnSpc>
                <a:spcPts val="4199"/>
              </a:lnSpc>
            </a:pPr>
            <a:r>
              <a:rPr lang="en-US" sz="2800" dirty="0" smtClean="0"/>
              <a:t>• </a:t>
            </a:r>
            <a:r>
              <a:rPr lang="en-US" sz="2800" dirty="0"/>
              <a:t>To evaluate the performance of the RNN model in terms of accuracy and distance model, comparing it with traditional baseline models such as k nearest </a:t>
            </a:r>
            <a:r>
              <a:rPr lang="en-US" sz="2800" dirty="0" smtClean="0"/>
              <a:t>neighbors(KNN</a:t>
            </a:r>
            <a:r>
              <a:rPr lang="en-US" sz="2800" dirty="0"/>
              <a:t>), and support vector machines (SVM</a:t>
            </a:r>
            <a:r>
              <a:rPr lang="en-US" sz="2800" dirty="0" smtClean="0"/>
              <a:t>).</a:t>
            </a:r>
          </a:p>
          <a:p>
            <a:pPr algn="just">
              <a:lnSpc>
                <a:spcPts val="4199"/>
              </a:lnSpc>
            </a:pPr>
            <a:endParaRPr lang="en-US" sz="2800" dirty="0" smtClean="0"/>
          </a:p>
          <a:p>
            <a:pPr algn="just">
              <a:lnSpc>
                <a:spcPts val="4199"/>
              </a:lnSpc>
            </a:pPr>
            <a:r>
              <a:rPr lang="en-US" sz="2800" dirty="0" smtClean="0"/>
              <a:t>• </a:t>
            </a:r>
            <a:r>
              <a:rPr lang="en-US" sz="2800" dirty="0"/>
              <a:t>To identify key factors that influence the accuracy of indoor positioning using RNNs, including preprocessing steps, feature selection, and model </a:t>
            </a:r>
            <a:r>
              <a:rPr lang="en-US" sz="2800" dirty="0" smtClean="0"/>
              <a:t>hyper parameters</a:t>
            </a:r>
            <a:endParaRPr lang="en-US" sz="2799" spc="11" dirty="0">
              <a:solidFill>
                <a:srgbClr val="3D3D3D"/>
              </a:solidFill>
              <a:latin typeface="Barlow"/>
            </a:endParaRPr>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02</a:t>
            </a:r>
          </a:p>
        </p:txBody>
      </p:sp>
      <p:pic>
        <p:nvPicPr>
          <p:cNvPr id="11" name="Picture 10"/>
          <p:cNvPicPr>
            <a:picLocks noChangeAspect="1"/>
          </p:cNvPicPr>
          <p:nvPr/>
        </p:nvPicPr>
        <p:blipFill>
          <a:blip r:embed="rId2"/>
          <a:stretch>
            <a:fillRect/>
          </a:stretch>
        </p:blipFill>
        <p:spPr>
          <a:xfrm>
            <a:off x="13950919" y="8864534"/>
            <a:ext cx="2737341" cy="76816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9"/>
          <p:cNvGrpSpPr/>
          <p:nvPr/>
        </p:nvGrpSpPr>
        <p:grpSpPr>
          <a:xfrm>
            <a:off x="1028700" y="644056"/>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12" name="AutoShape 12"/>
          <p:cNvSpPr/>
          <p:nvPr/>
        </p:nvSpPr>
        <p:spPr>
          <a:xfrm>
            <a:off x="1028700" y="9715500"/>
            <a:ext cx="12922219"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886728" y="826770"/>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03</a:t>
            </a:r>
            <a:endParaRPr lang="en-US" sz="1899" spc="7" dirty="0">
              <a:solidFill>
                <a:srgbClr val="3D3D3D"/>
              </a:solidFill>
              <a:latin typeface="Barlow Bold"/>
            </a:endParaRPr>
          </a:p>
        </p:txBody>
      </p:sp>
      <p:sp>
        <p:nvSpPr>
          <p:cNvPr id="4" name="TextBox 3"/>
          <p:cNvSpPr txBox="1"/>
          <p:nvPr/>
        </p:nvSpPr>
        <p:spPr>
          <a:xfrm>
            <a:off x="1042555" y="1225521"/>
            <a:ext cx="5334000" cy="1754326"/>
          </a:xfrm>
          <a:prstGeom prst="rect">
            <a:avLst/>
          </a:prstGeom>
          <a:noFill/>
        </p:spPr>
        <p:txBody>
          <a:bodyPr wrap="square" rtlCol="0">
            <a:spAutoFit/>
          </a:bodyPr>
          <a:lstStyle/>
          <a:p>
            <a:r>
              <a:rPr lang="en-US" sz="7200" u="sng" dirty="0" smtClean="0"/>
              <a:t>Methodology</a:t>
            </a:r>
          </a:p>
          <a:p>
            <a:endParaRPr lang="en-US" dirty="0"/>
          </a:p>
          <a:p>
            <a:endParaRPr lang="en-US" dirty="0"/>
          </a:p>
        </p:txBody>
      </p:sp>
      <p:sp>
        <p:nvSpPr>
          <p:cNvPr id="5" name="TextBox 4"/>
          <p:cNvSpPr txBox="1"/>
          <p:nvPr/>
        </p:nvSpPr>
        <p:spPr>
          <a:xfrm>
            <a:off x="1028700" y="2377253"/>
            <a:ext cx="16048528" cy="4431983"/>
          </a:xfrm>
          <a:prstGeom prst="rect">
            <a:avLst/>
          </a:prstGeom>
          <a:noFill/>
        </p:spPr>
        <p:txBody>
          <a:bodyPr wrap="square" rtlCol="0">
            <a:spAutoFit/>
          </a:bodyPr>
          <a:lstStyle/>
          <a:p>
            <a:pPr algn="just"/>
            <a:r>
              <a:rPr lang="en-US" sz="2400" dirty="0"/>
              <a:t>The </a:t>
            </a:r>
            <a:r>
              <a:rPr lang="en-US" sz="2400" dirty="0" err="1"/>
              <a:t>UJIIndoorLoc</a:t>
            </a:r>
            <a:r>
              <a:rPr lang="en-US" sz="2400" dirty="0"/>
              <a:t> dataset contains extensive Wi-Fi signal strength data for indoor positioning research, comprising over 20,000 samples across three buildings, multiple floors, and various locations, with each sample including RSSI values, location info, and timestamp, divided into training and validation sets</a:t>
            </a:r>
            <a:r>
              <a:rPr lang="en-US" sz="2400" dirty="0" smtClean="0"/>
              <a:t>.</a:t>
            </a:r>
          </a:p>
          <a:p>
            <a:pPr algn="just"/>
            <a:endParaRPr lang="en-US" sz="2400" dirty="0"/>
          </a:p>
          <a:p>
            <a:pPr algn="just"/>
            <a:r>
              <a:rPr lang="en-US" sz="2400" b="1" dirty="0" smtClean="0"/>
              <a:t>Preprocessing</a:t>
            </a:r>
          </a:p>
          <a:p>
            <a:pPr algn="just"/>
            <a:endParaRPr lang="en-US" sz="2400" dirty="0"/>
          </a:p>
          <a:p>
            <a:pPr algn="just"/>
            <a:r>
              <a:rPr lang="en-US" sz="2400" b="1" dirty="0"/>
              <a:t>Handling Missing </a:t>
            </a:r>
            <a:r>
              <a:rPr lang="en-US" sz="2400" b="1" dirty="0" smtClean="0"/>
              <a:t>Values : </a:t>
            </a:r>
            <a:r>
              <a:rPr lang="en-US" sz="2400" dirty="0" smtClean="0"/>
              <a:t>Replace </a:t>
            </a:r>
            <a:r>
              <a:rPr lang="en-US" sz="2400" dirty="0"/>
              <a:t>RSSI values of 100 </a:t>
            </a:r>
            <a:r>
              <a:rPr lang="en-US" sz="2400" dirty="0" err="1"/>
              <a:t>dBm</a:t>
            </a:r>
            <a:r>
              <a:rPr lang="en-US" sz="2400" dirty="0"/>
              <a:t> with lower bound (-105 </a:t>
            </a:r>
            <a:r>
              <a:rPr lang="en-US" sz="2400" dirty="0" err="1"/>
              <a:t>dBm</a:t>
            </a:r>
            <a:r>
              <a:rPr lang="en-US" sz="2400" dirty="0"/>
              <a:t>) or interpolate based on nearby measurements</a:t>
            </a:r>
            <a:r>
              <a:rPr lang="en-US" sz="2400" dirty="0" smtClean="0"/>
              <a:t>.</a:t>
            </a:r>
          </a:p>
          <a:p>
            <a:pPr lvl="1" algn="just"/>
            <a:endParaRPr lang="en-US" sz="2400" dirty="0"/>
          </a:p>
          <a:p>
            <a:pPr algn="just"/>
            <a:r>
              <a:rPr lang="en-US" sz="2400" b="1" dirty="0" smtClean="0"/>
              <a:t>Normalization : </a:t>
            </a:r>
            <a:r>
              <a:rPr lang="en-US" sz="2400" dirty="0" smtClean="0"/>
              <a:t>Normalize </a:t>
            </a:r>
            <a:r>
              <a:rPr lang="en-US" sz="2400" dirty="0"/>
              <a:t>RSSI values using Min-Max Scaling or Standardization</a:t>
            </a:r>
            <a:r>
              <a:rPr lang="en-US" sz="2400" dirty="0" smtClean="0"/>
              <a:t>.</a:t>
            </a:r>
          </a:p>
          <a:p>
            <a:pPr lvl="1" algn="just"/>
            <a:endParaRPr lang="en-US" sz="2400" dirty="0"/>
          </a:p>
          <a:p>
            <a:endParaRPr lang="en-US" dirty="0"/>
          </a:p>
        </p:txBody>
      </p:sp>
      <p:pic>
        <p:nvPicPr>
          <p:cNvPr id="7" name="Picture 6"/>
          <p:cNvPicPr>
            <a:picLocks noChangeAspect="1"/>
          </p:cNvPicPr>
          <p:nvPr/>
        </p:nvPicPr>
        <p:blipFill>
          <a:blip r:embed="rId2"/>
          <a:stretch>
            <a:fillRect/>
          </a:stretch>
        </p:blipFill>
        <p:spPr>
          <a:xfrm>
            <a:off x="962332" y="6797622"/>
            <a:ext cx="6844704" cy="1834963"/>
          </a:xfrm>
          <a:prstGeom prst="rect">
            <a:avLst/>
          </a:prstGeom>
        </p:spPr>
      </p:pic>
      <p:pic>
        <p:nvPicPr>
          <p:cNvPr id="8" name="Picture 7"/>
          <p:cNvPicPr>
            <a:picLocks noChangeAspect="1"/>
          </p:cNvPicPr>
          <p:nvPr/>
        </p:nvPicPr>
        <p:blipFill>
          <a:blip r:embed="rId3"/>
          <a:stretch>
            <a:fillRect/>
          </a:stretch>
        </p:blipFill>
        <p:spPr>
          <a:xfrm>
            <a:off x="9753600" y="6809236"/>
            <a:ext cx="6844704" cy="1823349"/>
          </a:xfrm>
          <a:prstGeom prst="rect">
            <a:avLst/>
          </a:prstGeom>
        </p:spPr>
      </p:pic>
      <p:sp>
        <p:nvSpPr>
          <p:cNvPr id="13" name="TextBox 12"/>
          <p:cNvSpPr txBox="1"/>
          <p:nvPr/>
        </p:nvSpPr>
        <p:spPr>
          <a:xfrm>
            <a:off x="1295400" y="8824435"/>
            <a:ext cx="6477000" cy="646331"/>
          </a:xfrm>
          <a:prstGeom prst="rect">
            <a:avLst/>
          </a:prstGeom>
          <a:noFill/>
        </p:spPr>
        <p:txBody>
          <a:bodyPr wrap="square" rtlCol="0">
            <a:spAutoFit/>
          </a:bodyPr>
          <a:lstStyle/>
          <a:p>
            <a:r>
              <a:rPr lang="en-IN" b="1" dirty="0"/>
              <a:t>Figure 2</a:t>
            </a:r>
            <a:r>
              <a:rPr lang="en-IN" b="1" dirty="0" smtClean="0"/>
              <a:t> </a:t>
            </a:r>
            <a:r>
              <a:rPr lang="en-IN" b="1" dirty="0"/>
              <a:t>: Frequency of Unique Space Id before Normalization</a:t>
            </a:r>
            <a:endParaRPr lang="en-US" b="1" dirty="0"/>
          </a:p>
          <a:p>
            <a:endParaRPr lang="en-US" dirty="0"/>
          </a:p>
        </p:txBody>
      </p:sp>
      <p:sp>
        <p:nvSpPr>
          <p:cNvPr id="15" name="TextBox 14"/>
          <p:cNvSpPr txBox="1"/>
          <p:nvPr/>
        </p:nvSpPr>
        <p:spPr>
          <a:xfrm>
            <a:off x="10663594" y="8877319"/>
            <a:ext cx="5955492" cy="646331"/>
          </a:xfrm>
          <a:prstGeom prst="rect">
            <a:avLst/>
          </a:prstGeom>
          <a:noFill/>
        </p:spPr>
        <p:txBody>
          <a:bodyPr wrap="square" rtlCol="0">
            <a:spAutoFit/>
          </a:bodyPr>
          <a:lstStyle/>
          <a:p>
            <a:r>
              <a:rPr lang="en-IN" b="1" dirty="0"/>
              <a:t>Figure </a:t>
            </a:r>
            <a:r>
              <a:rPr lang="en-IN" b="1" dirty="0" smtClean="0"/>
              <a:t>3 </a:t>
            </a:r>
            <a:r>
              <a:rPr lang="en-IN" b="1" dirty="0"/>
              <a:t>: Frequency of Unique space id After Normalization</a:t>
            </a:r>
            <a:endParaRPr lang="en-US" b="1" dirty="0"/>
          </a:p>
          <a:p>
            <a:endParaRPr lang="en-US" dirty="0"/>
          </a:p>
        </p:txBody>
      </p:sp>
      <p:pic>
        <p:nvPicPr>
          <p:cNvPr id="16" name="Picture 15"/>
          <p:cNvPicPr>
            <a:picLocks noChangeAspect="1"/>
          </p:cNvPicPr>
          <p:nvPr/>
        </p:nvPicPr>
        <p:blipFill>
          <a:blip r:embed="rId4"/>
          <a:stretch>
            <a:fillRect/>
          </a:stretch>
        </p:blipFill>
        <p:spPr>
          <a:xfrm>
            <a:off x="13950919" y="9331418"/>
            <a:ext cx="2737341" cy="768163"/>
          </a:xfrm>
          <a:prstGeom prst="rect">
            <a:avLst/>
          </a:prstGeom>
        </p:spPr>
      </p:pic>
    </p:spTree>
    <p:extLst>
      <p:ext uri="{BB962C8B-B14F-4D97-AF65-F5344CB8AC3E}">
        <p14:creationId xmlns:p14="http://schemas.microsoft.com/office/powerpoint/2010/main" val="329586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9"/>
          <p:cNvGrpSpPr/>
          <p:nvPr/>
        </p:nvGrpSpPr>
        <p:grpSpPr>
          <a:xfrm>
            <a:off x="1028700" y="644056"/>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12" name="AutoShape 12"/>
          <p:cNvSpPr/>
          <p:nvPr/>
        </p:nvSpPr>
        <p:spPr>
          <a:xfrm>
            <a:off x="1028700" y="9220200"/>
            <a:ext cx="12922219"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886728" y="826770"/>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04</a:t>
            </a:r>
            <a:endParaRPr lang="en-US" sz="1899" spc="7" dirty="0">
              <a:solidFill>
                <a:srgbClr val="3D3D3D"/>
              </a:solidFill>
              <a:latin typeface="Barlow Bold"/>
            </a:endParaRPr>
          </a:p>
        </p:txBody>
      </p:sp>
      <p:sp>
        <p:nvSpPr>
          <p:cNvPr id="4" name="TextBox 3"/>
          <p:cNvSpPr txBox="1"/>
          <p:nvPr/>
        </p:nvSpPr>
        <p:spPr>
          <a:xfrm>
            <a:off x="1295400" y="1756685"/>
            <a:ext cx="14782800" cy="7879080"/>
          </a:xfrm>
          <a:prstGeom prst="rect">
            <a:avLst/>
          </a:prstGeom>
          <a:noFill/>
        </p:spPr>
        <p:txBody>
          <a:bodyPr wrap="square" rtlCol="0">
            <a:spAutoFit/>
          </a:bodyPr>
          <a:lstStyle/>
          <a:p>
            <a:r>
              <a:rPr lang="en-US" sz="2800" b="1" dirty="0"/>
              <a:t>Feature </a:t>
            </a:r>
            <a:r>
              <a:rPr lang="en-US" sz="2800" b="1" dirty="0" smtClean="0"/>
              <a:t>Selection</a:t>
            </a:r>
          </a:p>
          <a:p>
            <a:endParaRPr lang="en-US" sz="2800" dirty="0"/>
          </a:p>
          <a:p>
            <a:pPr lvl="1"/>
            <a:r>
              <a:rPr lang="en-US" sz="2800" dirty="0"/>
              <a:t>Remove access points with weak signals or high variability.</a:t>
            </a:r>
          </a:p>
          <a:p>
            <a:pPr lvl="1"/>
            <a:r>
              <a:rPr lang="en-US" sz="2800" dirty="0"/>
              <a:t>Select access points with stable and distinct RSSI values</a:t>
            </a:r>
            <a:r>
              <a:rPr lang="en-US" sz="2800" dirty="0" smtClean="0"/>
              <a:t>.</a:t>
            </a:r>
          </a:p>
          <a:p>
            <a:pPr lvl="1"/>
            <a:endParaRPr lang="en-US" sz="2800" dirty="0"/>
          </a:p>
          <a:p>
            <a:r>
              <a:rPr lang="en-US" sz="2800" b="1" dirty="0"/>
              <a:t>Data </a:t>
            </a:r>
            <a:r>
              <a:rPr lang="en-US" sz="2800" b="1" dirty="0" smtClean="0"/>
              <a:t>Augmentation</a:t>
            </a:r>
            <a:r>
              <a:rPr lang="en-US" sz="2800" dirty="0" smtClean="0"/>
              <a:t>: Introduce </a:t>
            </a:r>
            <a:r>
              <a:rPr lang="en-US" sz="2800" dirty="0"/>
              <a:t>variations in RSSI values or simulate different user movements</a:t>
            </a:r>
            <a:r>
              <a:rPr lang="en-US" sz="2800" dirty="0" smtClean="0"/>
              <a:t>.</a:t>
            </a:r>
          </a:p>
          <a:p>
            <a:pPr lvl="1"/>
            <a:endParaRPr lang="en-US" dirty="0"/>
          </a:p>
          <a:p>
            <a:pPr lvl="1"/>
            <a:endParaRPr lang="en-US" dirty="0"/>
          </a:p>
          <a:p>
            <a:r>
              <a:rPr lang="en-US" sz="4000" b="1" dirty="0" smtClean="0"/>
              <a:t>Model Selection</a:t>
            </a:r>
          </a:p>
          <a:p>
            <a:endParaRPr lang="en-US" sz="4000" dirty="0"/>
          </a:p>
          <a:p>
            <a:r>
              <a:rPr lang="en-US" sz="2800" b="1" dirty="0"/>
              <a:t>Recurrent Neural Network (RNN)</a:t>
            </a:r>
            <a:endParaRPr lang="en-US" sz="2800" dirty="0"/>
          </a:p>
          <a:p>
            <a:pPr lvl="1"/>
            <a:r>
              <a:rPr lang="en-US" sz="2800" dirty="0"/>
              <a:t>Capture temporal dependencies.</a:t>
            </a:r>
          </a:p>
          <a:p>
            <a:pPr lvl="1"/>
            <a:r>
              <a:rPr lang="en-US" sz="2800" dirty="0"/>
              <a:t>Input Layer: Wi-Fi signal strengths.</a:t>
            </a:r>
          </a:p>
          <a:p>
            <a:pPr lvl="1"/>
            <a:r>
              <a:rPr lang="en-US" sz="2800" dirty="0"/>
              <a:t>Hidden Layers: Simple RNN architecture.</a:t>
            </a:r>
          </a:p>
          <a:p>
            <a:pPr lvl="1"/>
            <a:r>
              <a:rPr lang="en-US" sz="2800" dirty="0"/>
              <a:t>Output Layer: Predicted location coordinates or classification labels</a:t>
            </a:r>
            <a:r>
              <a:rPr lang="en-US" sz="2800" dirty="0" smtClean="0"/>
              <a:t>.</a:t>
            </a:r>
          </a:p>
          <a:p>
            <a:pPr lvl="1"/>
            <a:endParaRPr lang="en-US" dirty="0"/>
          </a:p>
          <a:p>
            <a:r>
              <a:rPr lang="en-US" sz="2800" dirty="0" smtClean="0"/>
              <a:t>.</a:t>
            </a:r>
            <a:endParaRPr lang="en-US" sz="2800" dirty="0"/>
          </a:p>
          <a:p>
            <a:endParaRPr lang="en-US" dirty="0"/>
          </a:p>
          <a:p>
            <a:endParaRPr lang="en-US" dirty="0"/>
          </a:p>
        </p:txBody>
      </p:sp>
      <p:pic>
        <p:nvPicPr>
          <p:cNvPr id="2" name="Picture 1"/>
          <p:cNvPicPr>
            <a:picLocks noChangeAspect="1"/>
          </p:cNvPicPr>
          <p:nvPr/>
        </p:nvPicPr>
        <p:blipFill>
          <a:blip r:embed="rId2"/>
          <a:stretch>
            <a:fillRect/>
          </a:stretch>
        </p:blipFill>
        <p:spPr>
          <a:xfrm>
            <a:off x="13950919" y="8836118"/>
            <a:ext cx="2737341" cy="768163"/>
          </a:xfrm>
          <a:prstGeom prst="rect">
            <a:avLst/>
          </a:prstGeom>
        </p:spPr>
      </p:pic>
    </p:spTree>
    <p:extLst>
      <p:ext uri="{BB962C8B-B14F-4D97-AF65-F5344CB8AC3E}">
        <p14:creationId xmlns:p14="http://schemas.microsoft.com/office/powerpoint/2010/main" val="179078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774404" y="1413344"/>
            <a:ext cx="16484896" cy="892552"/>
          </a:xfrm>
          <a:prstGeom prst="rect">
            <a:avLst/>
          </a:prstGeom>
        </p:spPr>
        <p:txBody>
          <a:bodyPr wrap="square" lIns="0" tIns="0" rIns="0" bIns="0" rtlCol="0" anchor="t">
            <a:spAutoFit/>
          </a:bodyPr>
          <a:lstStyle/>
          <a:p>
            <a:endParaRPr lang="en-US" sz="2000" dirty="0"/>
          </a:p>
          <a:p>
            <a:endParaRPr lang="en-US" sz="2000" dirty="0"/>
          </a:p>
          <a:p>
            <a:pPr lvl="1"/>
            <a:endParaRPr lang="en-US" dirty="0"/>
          </a:p>
        </p:txBody>
      </p:sp>
      <p:grpSp>
        <p:nvGrpSpPr>
          <p:cNvPr id="9" name="Group 9"/>
          <p:cNvGrpSpPr/>
          <p:nvPr/>
        </p:nvGrpSpPr>
        <p:grpSpPr>
          <a:xfrm>
            <a:off x="1028700" y="644056"/>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12" name="AutoShape 12"/>
          <p:cNvSpPr/>
          <p:nvPr/>
        </p:nvSpPr>
        <p:spPr>
          <a:xfrm>
            <a:off x="1599740" y="9844036"/>
            <a:ext cx="12922219"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886728" y="826770"/>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05</a:t>
            </a:r>
            <a:endParaRPr lang="en-US" sz="1899" spc="7" dirty="0">
              <a:solidFill>
                <a:srgbClr val="3D3D3D"/>
              </a:solidFill>
              <a:latin typeface="Barlow Bold"/>
            </a:endParaRPr>
          </a:p>
        </p:txBody>
      </p:sp>
      <p:sp>
        <p:nvSpPr>
          <p:cNvPr id="2" name="TextBox 1"/>
          <p:cNvSpPr txBox="1"/>
          <p:nvPr/>
        </p:nvSpPr>
        <p:spPr>
          <a:xfrm>
            <a:off x="1087838" y="1302598"/>
            <a:ext cx="15858028" cy="8925520"/>
          </a:xfrm>
          <a:prstGeom prst="rect">
            <a:avLst/>
          </a:prstGeom>
          <a:noFill/>
        </p:spPr>
        <p:txBody>
          <a:bodyPr wrap="square" rtlCol="0">
            <a:spAutoFit/>
          </a:bodyPr>
          <a:lstStyle/>
          <a:p>
            <a:pPr algn="just"/>
            <a:r>
              <a:rPr lang="en-US" sz="3200" b="1" dirty="0"/>
              <a:t>Training and </a:t>
            </a:r>
            <a:r>
              <a:rPr lang="en-US" sz="3200" b="1" dirty="0" smtClean="0"/>
              <a:t>Validation</a:t>
            </a:r>
          </a:p>
          <a:p>
            <a:pPr algn="just"/>
            <a:endParaRPr lang="en-US" sz="3200" dirty="0"/>
          </a:p>
          <a:p>
            <a:pPr algn="just"/>
            <a:r>
              <a:rPr lang="en-US" sz="2800" b="1" dirty="0"/>
              <a:t>Data </a:t>
            </a:r>
            <a:r>
              <a:rPr lang="en-US" sz="2800" b="1" dirty="0" smtClean="0"/>
              <a:t>Splitting</a:t>
            </a:r>
            <a:r>
              <a:rPr lang="en-US" sz="2800" dirty="0"/>
              <a:t> </a:t>
            </a:r>
            <a:r>
              <a:rPr lang="en-US" sz="2800" dirty="0" smtClean="0"/>
              <a:t>: Split </a:t>
            </a:r>
            <a:r>
              <a:rPr lang="en-US" sz="2800" dirty="0"/>
              <a:t>dataset into training and validation sets.</a:t>
            </a:r>
          </a:p>
          <a:p>
            <a:pPr algn="just"/>
            <a:r>
              <a:rPr lang="en-US" sz="2800" b="1" dirty="0"/>
              <a:t>Loss </a:t>
            </a:r>
            <a:r>
              <a:rPr lang="en-US" sz="2800" b="1" dirty="0" smtClean="0"/>
              <a:t>Function</a:t>
            </a:r>
            <a:r>
              <a:rPr lang="en-US" sz="2800" dirty="0"/>
              <a:t> </a:t>
            </a:r>
            <a:r>
              <a:rPr lang="en-US" sz="2800" dirty="0" smtClean="0"/>
              <a:t>: MSE </a:t>
            </a:r>
            <a:r>
              <a:rPr lang="en-US" sz="2800" dirty="0"/>
              <a:t>for regression, categorical cross-entropy for classification.</a:t>
            </a:r>
          </a:p>
          <a:p>
            <a:pPr algn="just"/>
            <a:r>
              <a:rPr lang="en-US" sz="2800" b="1" dirty="0" smtClean="0"/>
              <a:t>Optimization</a:t>
            </a:r>
            <a:r>
              <a:rPr lang="en-US" sz="2800" dirty="0"/>
              <a:t> </a:t>
            </a:r>
            <a:r>
              <a:rPr lang="en-US" sz="2800" dirty="0" smtClean="0"/>
              <a:t>: Train </a:t>
            </a:r>
            <a:r>
              <a:rPr lang="en-US" sz="2800" dirty="0"/>
              <a:t>with backpropagation through time (BPTT) using algorithms like Adam or </a:t>
            </a:r>
            <a:r>
              <a:rPr lang="en-US" sz="2800" dirty="0" err="1"/>
              <a:t>RMSprop</a:t>
            </a:r>
            <a:r>
              <a:rPr lang="en-US" sz="2800" dirty="0"/>
              <a:t>.</a:t>
            </a:r>
          </a:p>
          <a:p>
            <a:pPr algn="just"/>
            <a:r>
              <a:rPr lang="en-US" sz="2800" b="1" dirty="0" err="1"/>
              <a:t>Hyperparameter</a:t>
            </a:r>
            <a:r>
              <a:rPr lang="en-US" sz="2800" b="1" dirty="0"/>
              <a:t> </a:t>
            </a:r>
            <a:r>
              <a:rPr lang="en-US" sz="2800" b="1" dirty="0" smtClean="0"/>
              <a:t>Tuning</a:t>
            </a:r>
            <a:r>
              <a:rPr lang="en-US" sz="2800" dirty="0" smtClean="0"/>
              <a:t>: Tune </a:t>
            </a:r>
            <a:r>
              <a:rPr lang="en-US" sz="2800" dirty="0" err="1"/>
              <a:t>hyperparameters</a:t>
            </a:r>
            <a:r>
              <a:rPr lang="en-US" sz="2800" dirty="0"/>
              <a:t> using cross-validation</a:t>
            </a:r>
            <a:r>
              <a:rPr lang="en-US" sz="2800" dirty="0" smtClean="0"/>
              <a:t>.</a:t>
            </a:r>
          </a:p>
          <a:p>
            <a:pPr algn="just"/>
            <a:endParaRPr lang="en-US" sz="2800" dirty="0"/>
          </a:p>
          <a:p>
            <a:pPr algn="just"/>
            <a:r>
              <a:rPr lang="en-US" sz="3200" b="1" dirty="0" smtClean="0"/>
              <a:t>Evaluation</a:t>
            </a:r>
          </a:p>
          <a:p>
            <a:pPr algn="just"/>
            <a:endParaRPr lang="en-US" sz="3200" dirty="0"/>
          </a:p>
          <a:p>
            <a:pPr algn="just"/>
            <a:r>
              <a:rPr lang="en-US" sz="2800" b="1" dirty="0"/>
              <a:t>Distance </a:t>
            </a:r>
            <a:r>
              <a:rPr lang="en-US" sz="2800" b="1" dirty="0" smtClean="0"/>
              <a:t>Error</a:t>
            </a:r>
            <a:r>
              <a:rPr lang="en-US" sz="2800" dirty="0" smtClean="0"/>
              <a:t>: Measure </a:t>
            </a:r>
            <a:r>
              <a:rPr lang="en-US" sz="2800" dirty="0"/>
              <a:t>Euclidean distance between predicted and actual coordinates.</a:t>
            </a:r>
          </a:p>
          <a:p>
            <a:pPr algn="just"/>
            <a:r>
              <a:rPr lang="en-US" sz="2800" b="1" dirty="0" smtClean="0"/>
              <a:t>Accuracy</a:t>
            </a:r>
            <a:r>
              <a:rPr lang="en-US" sz="2800" dirty="0"/>
              <a:t> </a:t>
            </a:r>
            <a:r>
              <a:rPr lang="en-US" sz="2800" dirty="0" smtClean="0"/>
              <a:t>: Report </a:t>
            </a:r>
            <a:r>
              <a:rPr lang="en-US" sz="2800" dirty="0"/>
              <a:t>percentage of predictions within specific distance thresholds.</a:t>
            </a:r>
          </a:p>
          <a:p>
            <a:pPr algn="just"/>
            <a:r>
              <a:rPr lang="en-US" sz="2800" b="1" dirty="0"/>
              <a:t>Precision and </a:t>
            </a:r>
            <a:r>
              <a:rPr lang="en-US" sz="2800" b="1" dirty="0" smtClean="0"/>
              <a:t>Recall</a:t>
            </a:r>
            <a:r>
              <a:rPr lang="en-US" sz="2800" dirty="0" smtClean="0"/>
              <a:t>: Calculate </a:t>
            </a:r>
            <a:r>
              <a:rPr lang="en-US" sz="2800" dirty="0"/>
              <a:t>for classification tasks.</a:t>
            </a:r>
          </a:p>
          <a:p>
            <a:pPr algn="just"/>
            <a:r>
              <a:rPr lang="en-US" sz="2800" b="1" dirty="0" smtClean="0"/>
              <a:t>F1-Score</a:t>
            </a:r>
            <a:r>
              <a:rPr lang="en-US" sz="2800" dirty="0" smtClean="0"/>
              <a:t>: Combine </a:t>
            </a:r>
            <a:r>
              <a:rPr lang="en-US" sz="2800" dirty="0"/>
              <a:t>precision and recall for balanced measure</a:t>
            </a:r>
            <a:r>
              <a:rPr lang="en-US" sz="2800" dirty="0" smtClean="0"/>
              <a:t>.</a:t>
            </a:r>
          </a:p>
          <a:p>
            <a:pPr algn="just"/>
            <a:endParaRPr lang="en-US" sz="2800" dirty="0"/>
          </a:p>
          <a:p>
            <a:r>
              <a:rPr lang="en-US" sz="3200" b="1" dirty="0"/>
              <a:t>Baseline </a:t>
            </a:r>
            <a:r>
              <a:rPr lang="en-US" sz="3200" b="1" dirty="0" smtClean="0"/>
              <a:t>Models</a:t>
            </a:r>
          </a:p>
          <a:p>
            <a:endParaRPr lang="en-US" sz="3200" dirty="0"/>
          </a:p>
          <a:p>
            <a:r>
              <a:rPr lang="en-US" sz="2800" b="1" dirty="0"/>
              <a:t>K-Nearest Neighbors (</a:t>
            </a:r>
            <a:r>
              <a:rPr lang="en-US" sz="2800" b="1" dirty="0" smtClean="0"/>
              <a:t>KNN)</a:t>
            </a:r>
            <a:r>
              <a:rPr lang="en-US" sz="2800" dirty="0" smtClean="0"/>
              <a:t>: Assign </a:t>
            </a:r>
            <a:r>
              <a:rPr lang="en-US" sz="2800" dirty="0"/>
              <a:t>location based on majority vote of k-nearest neighbors.</a:t>
            </a:r>
          </a:p>
          <a:p>
            <a:r>
              <a:rPr lang="en-US" sz="2800" b="1" dirty="0"/>
              <a:t>Support Vector Machines (</a:t>
            </a:r>
            <a:r>
              <a:rPr lang="en-US" sz="2800" b="1" dirty="0" smtClean="0"/>
              <a:t>SVM) : </a:t>
            </a:r>
            <a:r>
              <a:rPr lang="en-US" sz="2800" dirty="0" smtClean="0"/>
              <a:t>Construct </a:t>
            </a:r>
            <a:r>
              <a:rPr lang="en-US" sz="2800" dirty="0"/>
              <a:t>hyperplane to separate classes or predict coordinates.</a:t>
            </a:r>
          </a:p>
          <a:p>
            <a:pPr algn="just"/>
            <a:endParaRPr lang="en-US" sz="2800" dirty="0"/>
          </a:p>
          <a:p>
            <a:endParaRPr lang="en-US" dirty="0"/>
          </a:p>
        </p:txBody>
      </p:sp>
      <p:pic>
        <p:nvPicPr>
          <p:cNvPr id="3" name="Picture 2"/>
          <p:cNvPicPr>
            <a:picLocks noChangeAspect="1"/>
          </p:cNvPicPr>
          <p:nvPr/>
        </p:nvPicPr>
        <p:blipFill>
          <a:blip r:embed="rId2"/>
          <a:stretch>
            <a:fillRect/>
          </a:stretch>
        </p:blipFill>
        <p:spPr>
          <a:xfrm>
            <a:off x="14521959" y="9459955"/>
            <a:ext cx="2737341" cy="768163"/>
          </a:xfrm>
          <a:prstGeom prst="rect">
            <a:avLst/>
          </a:prstGeom>
        </p:spPr>
      </p:pic>
    </p:spTree>
    <p:extLst>
      <p:ext uri="{BB962C8B-B14F-4D97-AF65-F5344CB8AC3E}">
        <p14:creationId xmlns:p14="http://schemas.microsoft.com/office/powerpoint/2010/main" val="2052205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774404" y="1413344"/>
            <a:ext cx="16484896" cy="892552"/>
          </a:xfrm>
          <a:prstGeom prst="rect">
            <a:avLst/>
          </a:prstGeom>
        </p:spPr>
        <p:txBody>
          <a:bodyPr wrap="square" lIns="0" tIns="0" rIns="0" bIns="0" rtlCol="0" anchor="t">
            <a:spAutoFit/>
          </a:bodyPr>
          <a:lstStyle/>
          <a:p>
            <a:endParaRPr lang="en-US" sz="2000" dirty="0"/>
          </a:p>
          <a:p>
            <a:endParaRPr lang="en-US" sz="2000" dirty="0"/>
          </a:p>
          <a:p>
            <a:pPr lvl="1"/>
            <a:endParaRPr lang="en-US" dirty="0"/>
          </a:p>
        </p:txBody>
      </p:sp>
      <p:grpSp>
        <p:nvGrpSpPr>
          <p:cNvPr id="9" name="Group 9"/>
          <p:cNvGrpSpPr/>
          <p:nvPr/>
        </p:nvGrpSpPr>
        <p:grpSpPr>
          <a:xfrm>
            <a:off x="1028700" y="644056"/>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12" name="AutoShape 12"/>
          <p:cNvSpPr/>
          <p:nvPr/>
        </p:nvSpPr>
        <p:spPr>
          <a:xfrm>
            <a:off x="1028700" y="9563100"/>
            <a:ext cx="12922219"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886728" y="826770"/>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06</a:t>
            </a:r>
            <a:endParaRPr lang="en-US" sz="1899" spc="7" dirty="0">
              <a:solidFill>
                <a:srgbClr val="3D3D3D"/>
              </a:solidFill>
              <a:latin typeface="Barlow Bold"/>
            </a:endParaRPr>
          </a:p>
        </p:txBody>
      </p:sp>
      <p:sp>
        <p:nvSpPr>
          <p:cNvPr id="2" name="TextBox 1"/>
          <p:cNvSpPr txBox="1"/>
          <p:nvPr/>
        </p:nvSpPr>
        <p:spPr>
          <a:xfrm>
            <a:off x="1435908" y="1806215"/>
            <a:ext cx="15858028" cy="4370427"/>
          </a:xfrm>
          <a:prstGeom prst="rect">
            <a:avLst/>
          </a:prstGeom>
          <a:noFill/>
        </p:spPr>
        <p:txBody>
          <a:bodyPr wrap="square" rtlCol="0">
            <a:spAutoFit/>
          </a:bodyPr>
          <a:lstStyle/>
          <a:p>
            <a:r>
              <a:rPr lang="en-US" sz="3200" b="1" dirty="0" smtClean="0"/>
              <a:t>Implementation </a:t>
            </a:r>
            <a:r>
              <a:rPr lang="en-US" sz="3200" b="1" dirty="0"/>
              <a:t>Details</a:t>
            </a:r>
            <a:endParaRPr lang="en-US" sz="3200" dirty="0"/>
          </a:p>
          <a:p>
            <a:r>
              <a:rPr lang="en-US" sz="2800" b="1" dirty="0" smtClean="0"/>
              <a:t>Environment</a:t>
            </a:r>
            <a:r>
              <a:rPr lang="en-US" sz="2800" dirty="0" smtClean="0"/>
              <a:t>: Conduct </a:t>
            </a:r>
            <a:r>
              <a:rPr lang="en-US" sz="2800" dirty="0"/>
              <a:t>experiments on standard hardware and software.</a:t>
            </a:r>
          </a:p>
          <a:p>
            <a:r>
              <a:rPr lang="en-US" sz="2800" b="1" dirty="0"/>
              <a:t>Code </a:t>
            </a:r>
            <a:r>
              <a:rPr lang="en-US" sz="2800" b="1" dirty="0" smtClean="0"/>
              <a:t>Structure</a:t>
            </a:r>
            <a:r>
              <a:rPr lang="en-US" sz="2800" dirty="0" smtClean="0"/>
              <a:t>: Organize </a:t>
            </a:r>
            <a:r>
              <a:rPr lang="en-US" sz="2800" dirty="0"/>
              <a:t>codebase into modules for reproducibility.</a:t>
            </a:r>
          </a:p>
          <a:p>
            <a:r>
              <a:rPr lang="en-US" sz="2800" b="1" dirty="0" err="1"/>
              <a:t>Hyperparameter</a:t>
            </a:r>
            <a:r>
              <a:rPr lang="en-US" sz="2800" b="1" dirty="0"/>
              <a:t> </a:t>
            </a:r>
            <a:r>
              <a:rPr lang="en-US" sz="2800" b="1" dirty="0" smtClean="0"/>
              <a:t>Optimization</a:t>
            </a:r>
            <a:r>
              <a:rPr lang="en-US" sz="2800" dirty="0" smtClean="0"/>
              <a:t>: Use </a:t>
            </a:r>
            <a:r>
              <a:rPr lang="en-US" sz="2800" dirty="0"/>
              <a:t>grid search and randomized search</a:t>
            </a:r>
            <a:r>
              <a:rPr lang="en-US" sz="2800" dirty="0" smtClean="0"/>
              <a:t>.</a:t>
            </a:r>
          </a:p>
          <a:p>
            <a:pPr lvl="1"/>
            <a:endParaRPr lang="en-US" sz="2800" dirty="0"/>
          </a:p>
          <a:p>
            <a:r>
              <a:rPr lang="en-US" sz="3200" b="1" dirty="0" smtClean="0"/>
              <a:t>Cross-Validation</a:t>
            </a:r>
            <a:endParaRPr lang="en-US" sz="3200" dirty="0"/>
          </a:p>
          <a:p>
            <a:r>
              <a:rPr lang="en-US" sz="2800" b="1" dirty="0"/>
              <a:t>K-Fold </a:t>
            </a:r>
            <a:r>
              <a:rPr lang="en-US" sz="2800" b="1" dirty="0" smtClean="0"/>
              <a:t>Cross-Validation</a:t>
            </a:r>
            <a:r>
              <a:rPr lang="en-US" sz="2800" dirty="0"/>
              <a:t> </a:t>
            </a:r>
            <a:r>
              <a:rPr lang="en-US" sz="2800" dirty="0" smtClean="0"/>
              <a:t>:Divide </a:t>
            </a:r>
            <a:r>
              <a:rPr lang="en-US" sz="2800" dirty="0"/>
              <a:t>dataset into k subsets for training and validation.</a:t>
            </a:r>
          </a:p>
          <a:p>
            <a:r>
              <a:rPr lang="en-US" sz="2800" b="1" dirty="0"/>
              <a:t>Leave-One-Out Cross-Validation (</a:t>
            </a:r>
            <a:r>
              <a:rPr lang="en-US" sz="2800" b="1" dirty="0" smtClean="0"/>
              <a:t>LOOCV)</a:t>
            </a:r>
            <a:r>
              <a:rPr lang="en-US" sz="2800" dirty="0"/>
              <a:t> </a:t>
            </a:r>
            <a:r>
              <a:rPr lang="en-US" sz="2800" dirty="0" smtClean="0"/>
              <a:t>:Use </a:t>
            </a:r>
            <a:r>
              <a:rPr lang="en-US" sz="2800" dirty="0"/>
              <a:t>each sample as a validation instance.</a:t>
            </a:r>
          </a:p>
          <a:p>
            <a:pPr algn="just"/>
            <a:endParaRPr lang="en-US" sz="2800" dirty="0"/>
          </a:p>
          <a:p>
            <a:endParaRPr lang="en-US" dirty="0"/>
          </a:p>
        </p:txBody>
      </p:sp>
      <p:pic>
        <p:nvPicPr>
          <p:cNvPr id="3" name="Picture 2"/>
          <p:cNvPicPr>
            <a:picLocks noChangeAspect="1"/>
          </p:cNvPicPr>
          <p:nvPr/>
        </p:nvPicPr>
        <p:blipFill>
          <a:blip r:embed="rId2"/>
          <a:stretch>
            <a:fillRect/>
          </a:stretch>
        </p:blipFill>
        <p:spPr>
          <a:xfrm>
            <a:off x="13957846" y="9179018"/>
            <a:ext cx="2737341" cy="768163"/>
          </a:xfrm>
          <a:prstGeom prst="rect">
            <a:avLst/>
          </a:prstGeom>
        </p:spPr>
      </p:pic>
    </p:spTree>
    <p:extLst>
      <p:ext uri="{BB962C8B-B14F-4D97-AF65-F5344CB8AC3E}">
        <p14:creationId xmlns:p14="http://schemas.microsoft.com/office/powerpoint/2010/main" val="1270945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774404" y="1413344"/>
            <a:ext cx="16484896" cy="892552"/>
          </a:xfrm>
          <a:prstGeom prst="rect">
            <a:avLst/>
          </a:prstGeom>
        </p:spPr>
        <p:txBody>
          <a:bodyPr wrap="square" lIns="0" tIns="0" rIns="0" bIns="0" rtlCol="0" anchor="t">
            <a:spAutoFit/>
          </a:bodyPr>
          <a:lstStyle/>
          <a:p>
            <a:endParaRPr lang="en-US" sz="2000" dirty="0"/>
          </a:p>
          <a:p>
            <a:endParaRPr lang="en-US" sz="2000" dirty="0"/>
          </a:p>
          <a:p>
            <a:pPr lvl="1"/>
            <a:endParaRPr lang="en-US" dirty="0"/>
          </a:p>
        </p:txBody>
      </p:sp>
      <p:grpSp>
        <p:nvGrpSpPr>
          <p:cNvPr id="9" name="Group 9"/>
          <p:cNvGrpSpPr/>
          <p:nvPr/>
        </p:nvGrpSpPr>
        <p:grpSpPr>
          <a:xfrm>
            <a:off x="1028700" y="644056"/>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12" name="AutoShape 12"/>
          <p:cNvSpPr/>
          <p:nvPr/>
        </p:nvSpPr>
        <p:spPr>
          <a:xfrm>
            <a:off x="1028700" y="9563100"/>
            <a:ext cx="12922219"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886728" y="826770"/>
            <a:ext cx="372572" cy="318036"/>
          </a:xfrm>
          <a:prstGeom prst="rect">
            <a:avLst/>
          </a:prstGeom>
        </p:spPr>
        <p:txBody>
          <a:bodyPr lIns="0" tIns="0" rIns="0" bIns="0" rtlCol="0" anchor="t">
            <a:spAutoFit/>
          </a:bodyPr>
          <a:lstStyle/>
          <a:p>
            <a:pPr marL="0" lvl="0" indent="0" algn="r">
              <a:lnSpc>
                <a:spcPts val="2849"/>
              </a:lnSpc>
              <a:spcBef>
                <a:spcPct val="0"/>
              </a:spcBef>
            </a:pPr>
            <a:r>
              <a:rPr lang="en-US" sz="1899" spc="7" dirty="0" smtClean="0">
                <a:solidFill>
                  <a:srgbClr val="3D3D3D"/>
                </a:solidFill>
                <a:latin typeface="Barlow Bold"/>
              </a:rPr>
              <a:t>07</a:t>
            </a:r>
            <a:endParaRPr lang="en-US" sz="1899" spc="7" dirty="0">
              <a:solidFill>
                <a:srgbClr val="3D3D3D"/>
              </a:solidFill>
              <a:latin typeface="Barlow Bold"/>
            </a:endParaRPr>
          </a:p>
        </p:txBody>
      </p:sp>
      <p:pic>
        <p:nvPicPr>
          <p:cNvPr id="3" name="Picture 2"/>
          <p:cNvPicPr>
            <a:picLocks noChangeAspect="1"/>
          </p:cNvPicPr>
          <p:nvPr/>
        </p:nvPicPr>
        <p:blipFill>
          <a:blip r:embed="rId2"/>
          <a:stretch>
            <a:fillRect/>
          </a:stretch>
        </p:blipFill>
        <p:spPr>
          <a:xfrm>
            <a:off x="13957846" y="9179018"/>
            <a:ext cx="2737341" cy="768163"/>
          </a:xfrm>
          <a:prstGeom prst="rect">
            <a:avLst/>
          </a:prstGeom>
        </p:spPr>
      </p:pic>
      <p:pic>
        <p:nvPicPr>
          <p:cNvPr id="5" name="Picture 4"/>
          <p:cNvPicPr>
            <a:picLocks noChangeAspect="1"/>
          </p:cNvPicPr>
          <p:nvPr/>
        </p:nvPicPr>
        <p:blipFill>
          <a:blip r:embed="rId3"/>
          <a:stretch>
            <a:fillRect/>
          </a:stretch>
        </p:blipFill>
        <p:spPr>
          <a:xfrm>
            <a:off x="2399122" y="1413344"/>
            <a:ext cx="13069478" cy="7160797"/>
          </a:xfrm>
          <a:prstGeom prst="rect">
            <a:avLst/>
          </a:prstGeom>
        </p:spPr>
      </p:pic>
      <p:sp>
        <p:nvSpPr>
          <p:cNvPr id="7" name="Rectangle 6"/>
          <p:cNvSpPr/>
          <p:nvPr/>
        </p:nvSpPr>
        <p:spPr>
          <a:xfrm>
            <a:off x="4967483" y="8769355"/>
            <a:ext cx="5044651" cy="369332"/>
          </a:xfrm>
          <a:prstGeom prst="rect">
            <a:avLst/>
          </a:prstGeom>
        </p:spPr>
        <p:txBody>
          <a:bodyPr wrap="none">
            <a:spAutoFit/>
          </a:bodyPr>
          <a:lstStyle/>
          <a:p>
            <a:pPr marL="1828800" marR="0" indent="457200">
              <a:spcBef>
                <a:spcPts val="0"/>
              </a:spcBef>
              <a:spcAft>
                <a:spcPts val="1000"/>
              </a:spcAft>
            </a:pPr>
            <a:r>
              <a:rPr lang="en-IN" b="1" kern="100" dirty="0">
                <a:latin typeface="Calibri" panose="020F0502020204030204" pitchFamily="34" charset="0"/>
                <a:ea typeface="Calibri" panose="020F0502020204030204" pitchFamily="34" charset="0"/>
                <a:cs typeface="Times New Roman" panose="02020603050405020304" pitchFamily="18" charset="0"/>
              </a:rPr>
              <a:t>Figure </a:t>
            </a:r>
            <a:r>
              <a:rPr lang="en-IN" b="1" kern="100" dirty="0" smtClean="0">
                <a:latin typeface="Calibri" panose="020F0502020204030204" pitchFamily="34" charset="0"/>
                <a:ea typeface="Calibri" panose="020F0502020204030204" pitchFamily="34" charset="0"/>
                <a:cs typeface="Times New Roman" panose="02020603050405020304" pitchFamily="18" charset="0"/>
              </a:rPr>
              <a:t>4 </a:t>
            </a:r>
            <a:r>
              <a:rPr lang="en-IN" b="1" kern="100" dirty="0">
                <a:latin typeface="Calibri" panose="020F0502020204030204" pitchFamily="34" charset="0"/>
                <a:ea typeface="Calibri" panose="020F0502020204030204" pitchFamily="34" charset="0"/>
                <a:cs typeface="Times New Roman" panose="02020603050405020304" pitchFamily="18" charset="0"/>
              </a:rPr>
              <a:t>: Model Flowchart</a:t>
            </a:r>
            <a:endParaRPr lang="en-US" b="1"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6526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2187</TotalTime>
  <Words>1543</Words>
  <Application>Microsoft Office PowerPoint</Application>
  <PresentationFormat>Custom</PresentationFormat>
  <Paragraphs>189</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Calibri</vt:lpstr>
      <vt:lpstr>Arial</vt:lpstr>
      <vt:lpstr>Barlow Bold</vt:lpstr>
      <vt:lpstr>Times New Roman</vt:lpstr>
      <vt:lpstr>Barlow</vt:lpstr>
      <vt:lpstr>Office Theme</vt:lpstr>
      <vt:lpstr>Document</vt:lpstr>
      <vt:lpstr>SENSOR LOCALISATION TECHNIQUE IN IOT</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LOCALISATION TECHNIQUE IN IOT</dc:title>
  <dc:creator>Panchali</dc:creator>
  <cp:lastModifiedBy>Windows User</cp:lastModifiedBy>
  <cp:revision>34</cp:revision>
  <dcterms:created xsi:type="dcterms:W3CDTF">2006-08-16T00:00:00Z</dcterms:created>
  <dcterms:modified xsi:type="dcterms:W3CDTF">2024-05-28T05:49:05Z</dcterms:modified>
  <dc:identifier>DAGGWI6GpOE</dc:identifier>
</cp:coreProperties>
</file>