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76" r:id="rId5"/>
    <p:sldId id="277" r:id="rId6"/>
    <p:sldId id="275" r:id="rId7"/>
    <p:sldId id="259" r:id="rId8"/>
    <p:sldId id="260" r:id="rId9"/>
    <p:sldId id="272" r:id="rId10"/>
    <p:sldId id="261" r:id="rId11"/>
    <p:sldId id="273" r:id="rId12"/>
    <p:sldId id="274" r:id="rId13"/>
    <p:sldId id="262" r:id="rId14"/>
    <p:sldId id="263" r:id="rId15"/>
    <p:sldId id="264" r:id="rId16"/>
    <p:sldId id="265" r:id="rId17"/>
    <p:sldId id="266" r:id="rId18"/>
    <p:sldId id="269" r:id="rId19"/>
    <p:sldId id="270" r:id="rId20"/>
    <p:sldId id="267" r:id="rId21"/>
    <p:sldId id="271"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12/12/2017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12/12/2017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3F80-F5BD-4603-925E-50BD2328C723}"/>
              </a:ext>
            </a:extLst>
          </p:cNvPr>
          <p:cNvSpPr>
            <a:spLocks noGrp="1"/>
          </p:cNvSpPr>
          <p:nvPr>
            <p:ph type="ctrTitle"/>
          </p:nvPr>
        </p:nvSpPr>
        <p:spPr/>
        <p:txBody>
          <a:bodyPr/>
          <a:lstStyle/>
          <a:p>
            <a:r>
              <a:rPr lang="en-US" dirty="0" err="1"/>
              <a:t>MedicLoan</a:t>
            </a:r>
            <a:endParaRPr lang="en-IN" dirty="0"/>
          </a:p>
        </p:txBody>
      </p:sp>
      <p:sp>
        <p:nvSpPr>
          <p:cNvPr id="3" name="Subtitle 2">
            <a:extLst>
              <a:ext uri="{FF2B5EF4-FFF2-40B4-BE49-F238E27FC236}">
                <a16:creationId xmlns:a16="http://schemas.microsoft.com/office/drawing/2014/main" id="{B78E2DD0-B89B-48C2-BCFD-31BF1AE5E165}"/>
              </a:ext>
            </a:extLst>
          </p:cNvPr>
          <p:cNvSpPr>
            <a:spLocks noGrp="1"/>
          </p:cNvSpPr>
          <p:nvPr>
            <p:ph type="subTitle" idx="1"/>
          </p:nvPr>
        </p:nvSpPr>
        <p:spPr/>
        <p:txBody>
          <a:bodyPr/>
          <a:lstStyle/>
          <a:p>
            <a:r>
              <a:rPr lang="en-US" dirty="0"/>
              <a:t>By: Kiran Panchal (001826692)</a:t>
            </a:r>
          </a:p>
          <a:p>
            <a:r>
              <a:rPr lang="en-US" dirty="0"/>
              <a:t>Komal Suthar (001278113)</a:t>
            </a:r>
            <a:endParaRPr lang="en-IN" dirty="0"/>
          </a:p>
        </p:txBody>
      </p:sp>
    </p:spTree>
    <p:extLst>
      <p:ext uri="{BB962C8B-B14F-4D97-AF65-F5344CB8AC3E}">
        <p14:creationId xmlns:p14="http://schemas.microsoft.com/office/powerpoint/2010/main" val="296534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9E82-BFC4-49A1-9801-C484C678A7DA}"/>
              </a:ext>
            </a:extLst>
          </p:cNvPr>
          <p:cNvSpPr>
            <a:spLocks noGrp="1"/>
          </p:cNvSpPr>
          <p:nvPr>
            <p:ph type="title"/>
          </p:nvPr>
        </p:nvSpPr>
        <p:spPr/>
        <p:txBody>
          <a:bodyPr/>
          <a:lstStyle/>
          <a:p>
            <a:r>
              <a:rPr lang="en-US" dirty="0"/>
              <a:t>Machine Requests</a:t>
            </a:r>
            <a:endParaRPr lang="en-IN" dirty="0"/>
          </a:p>
        </p:txBody>
      </p:sp>
      <p:pic>
        <p:nvPicPr>
          <p:cNvPr id="7" name="Content Placeholder 6">
            <a:extLst>
              <a:ext uri="{FF2B5EF4-FFF2-40B4-BE49-F238E27FC236}">
                <a16:creationId xmlns:a16="http://schemas.microsoft.com/office/drawing/2014/main" id="{F8C31B6F-F84F-45DC-8A6B-94DB39B55573}"/>
              </a:ext>
            </a:extLst>
          </p:cNvPr>
          <p:cNvPicPr>
            <a:picLocks noGrp="1" noChangeAspect="1"/>
          </p:cNvPicPr>
          <p:nvPr>
            <p:ph idx="1"/>
          </p:nvPr>
        </p:nvPicPr>
        <p:blipFill>
          <a:blip r:embed="rId2"/>
          <a:stretch>
            <a:fillRect/>
          </a:stretch>
        </p:blipFill>
        <p:spPr>
          <a:xfrm>
            <a:off x="0" y="1954000"/>
            <a:ext cx="12191999" cy="4848000"/>
          </a:xfrm>
        </p:spPr>
      </p:pic>
    </p:spTree>
    <p:extLst>
      <p:ext uri="{BB962C8B-B14F-4D97-AF65-F5344CB8AC3E}">
        <p14:creationId xmlns:p14="http://schemas.microsoft.com/office/powerpoint/2010/main" val="44069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542B-7266-4386-9CB6-2D1CF4402661}"/>
              </a:ext>
            </a:extLst>
          </p:cNvPr>
          <p:cNvSpPr>
            <a:spLocks noGrp="1"/>
          </p:cNvSpPr>
          <p:nvPr>
            <p:ph type="title"/>
          </p:nvPr>
        </p:nvSpPr>
        <p:spPr/>
        <p:txBody>
          <a:bodyPr/>
          <a:lstStyle/>
          <a:p>
            <a:r>
              <a:rPr lang="en-US" dirty="0"/>
              <a:t>Bill Generation</a:t>
            </a:r>
            <a:endParaRPr lang="en-IN" dirty="0"/>
          </a:p>
        </p:txBody>
      </p:sp>
      <p:pic>
        <p:nvPicPr>
          <p:cNvPr id="5" name="Content Placeholder 4">
            <a:extLst>
              <a:ext uri="{FF2B5EF4-FFF2-40B4-BE49-F238E27FC236}">
                <a16:creationId xmlns:a16="http://schemas.microsoft.com/office/drawing/2014/main" id="{5A7E0263-D55B-4097-9C64-CCB1F4C7C204}"/>
              </a:ext>
            </a:extLst>
          </p:cNvPr>
          <p:cNvPicPr>
            <a:picLocks noGrp="1" noChangeAspect="1"/>
          </p:cNvPicPr>
          <p:nvPr>
            <p:ph idx="1"/>
          </p:nvPr>
        </p:nvPicPr>
        <p:blipFill>
          <a:blip r:embed="rId2"/>
          <a:stretch>
            <a:fillRect/>
          </a:stretch>
        </p:blipFill>
        <p:spPr>
          <a:xfrm>
            <a:off x="1485919" y="2504816"/>
            <a:ext cx="8808263" cy="2915323"/>
          </a:xfrm>
        </p:spPr>
      </p:pic>
    </p:spTree>
    <p:extLst>
      <p:ext uri="{BB962C8B-B14F-4D97-AF65-F5344CB8AC3E}">
        <p14:creationId xmlns:p14="http://schemas.microsoft.com/office/powerpoint/2010/main" val="267594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986E-4C24-439C-9D94-FB0E23D3221E}"/>
              </a:ext>
            </a:extLst>
          </p:cNvPr>
          <p:cNvSpPr>
            <a:spLocks noGrp="1"/>
          </p:cNvSpPr>
          <p:nvPr>
            <p:ph type="title"/>
          </p:nvPr>
        </p:nvSpPr>
        <p:spPr/>
        <p:txBody>
          <a:bodyPr/>
          <a:lstStyle/>
          <a:p>
            <a:r>
              <a:rPr lang="en-US" dirty="0"/>
              <a:t>Email to User</a:t>
            </a:r>
            <a:endParaRPr lang="en-IN" dirty="0"/>
          </a:p>
        </p:txBody>
      </p:sp>
      <p:pic>
        <p:nvPicPr>
          <p:cNvPr id="5" name="Content Placeholder 4">
            <a:extLst>
              <a:ext uri="{FF2B5EF4-FFF2-40B4-BE49-F238E27FC236}">
                <a16:creationId xmlns:a16="http://schemas.microsoft.com/office/drawing/2014/main" id="{C169A793-0B26-442D-9417-B568CE3541BD}"/>
              </a:ext>
            </a:extLst>
          </p:cNvPr>
          <p:cNvPicPr>
            <a:picLocks noGrp="1" noChangeAspect="1"/>
          </p:cNvPicPr>
          <p:nvPr>
            <p:ph idx="1"/>
          </p:nvPr>
        </p:nvPicPr>
        <p:blipFill>
          <a:blip r:embed="rId2"/>
          <a:stretch>
            <a:fillRect/>
          </a:stretch>
        </p:blipFill>
        <p:spPr>
          <a:xfrm>
            <a:off x="0" y="1934476"/>
            <a:ext cx="12192000" cy="4927495"/>
          </a:xfrm>
        </p:spPr>
      </p:pic>
    </p:spTree>
    <p:extLst>
      <p:ext uri="{BB962C8B-B14F-4D97-AF65-F5344CB8AC3E}">
        <p14:creationId xmlns:p14="http://schemas.microsoft.com/office/powerpoint/2010/main" val="84089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2783-F72B-41D8-A8E2-C5A08E435C8D}"/>
              </a:ext>
            </a:extLst>
          </p:cNvPr>
          <p:cNvSpPr>
            <a:spLocks noGrp="1"/>
          </p:cNvSpPr>
          <p:nvPr>
            <p:ph type="title"/>
          </p:nvPr>
        </p:nvSpPr>
        <p:spPr/>
        <p:txBody>
          <a:bodyPr/>
          <a:lstStyle/>
          <a:p>
            <a:r>
              <a:rPr lang="en-US" dirty="0"/>
              <a:t>Doctor Work Area</a:t>
            </a:r>
            <a:endParaRPr lang="en-IN" dirty="0"/>
          </a:p>
        </p:txBody>
      </p:sp>
      <p:pic>
        <p:nvPicPr>
          <p:cNvPr id="6" name="Content Placeholder 5">
            <a:extLst>
              <a:ext uri="{FF2B5EF4-FFF2-40B4-BE49-F238E27FC236}">
                <a16:creationId xmlns:a16="http://schemas.microsoft.com/office/drawing/2014/main" id="{108A3058-2E5E-428B-B51D-5BC5AF0F6218}"/>
              </a:ext>
            </a:extLst>
          </p:cNvPr>
          <p:cNvPicPr>
            <a:picLocks noGrp="1" noChangeAspect="1"/>
          </p:cNvPicPr>
          <p:nvPr>
            <p:ph idx="1"/>
          </p:nvPr>
        </p:nvPicPr>
        <p:blipFill>
          <a:blip r:embed="rId2"/>
          <a:stretch>
            <a:fillRect/>
          </a:stretch>
        </p:blipFill>
        <p:spPr>
          <a:xfrm>
            <a:off x="0" y="1922451"/>
            <a:ext cx="12192000" cy="5084683"/>
          </a:xfrm>
        </p:spPr>
      </p:pic>
    </p:spTree>
    <p:extLst>
      <p:ext uri="{BB962C8B-B14F-4D97-AF65-F5344CB8AC3E}">
        <p14:creationId xmlns:p14="http://schemas.microsoft.com/office/powerpoint/2010/main" val="40643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B4A7-8EF6-42AC-9614-2F9DA464750C}"/>
              </a:ext>
            </a:extLst>
          </p:cNvPr>
          <p:cNvSpPr>
            <a:spLocks noGrp="1"/>
          </p:cNvSpPr>
          <p:nvPr>
            <p:ph type="title"/>
          </p:nvPr>
        </p:nvSpPr>
        <p:spPr/>
        <p:txBody>
          <a:bodyPr/>
          <a:lstStyle/>
          <a:p>
            <a:r>
              <a:rPr lang="en-US" dirty="0"/>
              <a:t>Buy a Machine</a:t>
            </a:r>
            <a:endParaRPr lang="en-IN" dirty="0"/>
          </a:p>
        </p:txBody>
      </p:sp>
      <p:pic>
        <p:nvPicPr>
          <p:cNvPr id="7" name="Content Placeholder 6">
            <a:extLst>
              <a:ext uri="{FF2B5EF4-FFF2-40B4-BE49-F238E27FC236}">
                <a16:creationId xmlns:a16="http://schemas.microsoft.com/office/drawing/2014/main" id="{9074CDFF-91FA-419E-A84C-7B020C90AECA}"/>
              </a:ext>
            </a:extLst>
          </p:cNvPr>
          <p:cNvPicPr>
            <a:picLocks noGrp="1" noChangeAspect="1"/>
          </p:cNvPicPr>
          <p:nvPr>
            <p:ph idx="1"/>
          </p:nvPr>
        </p:nvPicPr>
        <p:blipFill>
          <a:blip r:embed="rId2"/>
          <a:stretch>
            <a:fillRect/>
          </a:stretch>
        </p:blipFill>
        <p:spPr>
          <a:xfrm>
            <a:off x="0" y="1968768"/>
            <a:ext cx="12192000" cy="4889232"/>
          </a:xfrm>
        </p:spPr>
      </p:pic>
    </p:spTree>
    <p:extLst>
      <p:ext uri="{BB962C8B-B14F-4D97-AF65-F5344CB8AC3E}">
        <p14:creationId xmlns:p14="http://schemas.microsoft.com/office/powerpoint/2010/main" val="316110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BA4E-204B-41D4-BA16-2FD5A78B48F1}"/>
              </a:ext>
            </a:extLst>
          </p:cNvPr>
          <p:cNvSpPr>
            <a:spLocks noGrp="1"/>
          </p:cNvSpPr>
          <p:nvPr>
            <p:ph type="title"/>
          </p:nvPr>
        </p:nvSpPr>
        <p:spPr/>
        <p:txBody>
          <a:bodyPr/>
          <a:lstStyle/>
          <a:p>
            <a:r>
              <a:rPr lang="en-US" dirty="0"/>
              <a:t>Checkout</a:t>
            </a:r>
            <a:endParaRPr lang="en-IN" dirty="0"/>
          </a:p>
        </p:txBody>
      </p:sp>
      <p:pic>
        <p:nvPicPr>
          <p:cNvPr id="7" name="Content Placeholder 6">
            <a:extLst>
              <a:ext uri="{FF2B5EF4-FFF2-40B4-BE49-F238E27FC236}">
                <a16:creationId xmlns:a16="http://schemas.microsoft.com/office/drawing/2014/main" id="{C342881B-C19A-47C4-8C9F-5CC8A34619E1}"/>
              </a:ext>
            </a:extLst>
          </p:cNvPr>
          <p:cNvPicPr>
            <a:picLocks noGrp="1" noChangeAspect="1"/>
          </p:cNvPicPr>
          <p:nvPr>
            <p:ph idx="1"/>
          </p:nvPr>
        </p:nvPicPr>
        <p:blipFill>
          <a:blip r:embed="rId2"/>
          <a:stretch>
            <a:fillRect/>
          </a:stretch>
        </p:blipFill>
        <p:spPr>
          <a:xfrm>
            <a:off x="0" y="1952487"/>
            <a:ext cx="12192000" cy="4928848"/>
          </a:xfrm>
        </p:spPr>
      </p:pic>
    </p:spTree>
    <p:extLst>
      <p:ext uri="{BB962C8B-B14F-4D97-AF65-F5344CB8AC3E}">
        <p14:creationId xmlns:p14="http://schemas.microsoft.com/office/powerpoint/2010/main" val="232037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8AB-B117-4D90-B993-9B69B1182572}"/>
              </a:ext>
            </a:extLst>
          </p:cNvPr>
          <p:cNvSpPr>
            <a:spLocks noGrp="1"/>
          </p:cNvSpPr>
          <p:nvPr>
            <p:ph type="title"/>
          </p:nvPr>
        </p:nvSpPr>
        <p:spPr/>
        <p:txBody>
          <a:bodyPr/>
          <a:lstStyle/>
          <a:p>
            <a:r>
              <a:rPr lang="en-US" dirty="0"/>
              <a:t>Notify Technician</a:t>
            </a:r>
            <a:endParaRPr lang="en-IN" dirty="0"/>
          </a:p>
        </p:txBody>
      </p:sp>
      <p:pic>
        <p:nvPicPr>
          <p:cNvPr id="7" name="Content Placeholder 6">
            <a:extLst>
              <a:ext uri="{FF2B5EF4-FFF2-40B4-BE49-F238E27FC236}">
                <a16:creationId xmlns:a16="http://schemas.microsoft.com/office/drawing/2014/main" id="{137134C4-BAB4-4A8C-8EB7-AD7F301F7F19}"/>
              </a:ext>
            </a:extLst>
          </p:cNvPr>
          <p:cNvPicPr>
            <a:picLocks noGrp="1" noChangeAspect="1"/>
          </p:cNvPicPr>
          <p:nvPr>
            <p:ph idx="1"/>
          </p:nvPr>
        </p:nvPicPr>
        <p:blipFill>
          <a:blip r:embed="rId2"/>
          <a:stretch>
            <a:fillRect/>
          </a:stretch>
        </p:blipFill>
        <p:spPr>
          <a:xfrm>
            <a:off x="-1" y="1949598"/>
            <a:ext cx="12192001" cy="4906214"/>
          </a:xfrm>
        </p:spPr>
      </p:pic>
    </p:spTree>
    <p:extLst>
      <p:ext uri="{BB962C8B-B14F-4D97-AF65-F5344CB8AC3E}">
        <p14:creationId xmlns:p14="http://schemas.microsoft.com/office/powerpoint/2010/main" val="1447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FCFC-33EF-49E7-8DE9-B81E1EA63F94}"/>
              </a:ext>
            </a:extLst>
          </p:cNvPr>
          <p:cNvSpPr>
            <a:spLocks noGrp="1"/>
          </p:cNvSpPr>
          <p:nvPr>
            <p:ph type="title"/>
          </p:nvPr>
        </p:nvSpPr>
        <p:spPr/>
        <p:txBody>
          <a:bodyPr/>
          <a:lstStyle/>
          <a:p>
            <a:r>
              <a:rPr lang="en-US" dirty="0"/>
              <a:t>Supplier Work Area</a:t>
            </a:r>
            <a:endParaRPr lang="en-IN" dirty="0"/>
          </a:p>
        </p:txBody>
      </p:sp>
      <p:pic>
        <p:nvPicPr>
          <p:cNvPr id="7" name="Content Placeholder 6">
            <a:extLst>
              <a:ext uri="{FF2B5EF4-FFF2-40B4-BE49-F238E27FC236}">
                <a16:creationId xmlns:a16="http://schemas.microsoft.com/office/drawing/2014/main" id="{3C6478C0-BEC9-4396-A899-41E6E3698B58}"/>
              </a:ext>
            </a:extLst>
          </p:cNvPr>
          <p:cNvPicPr>
            <a:picLocks noGrp="1" noChangeAspect="1"/>
          </p:cNvPicPr>
          <p:nvPr>
            <p:ph idx="1"/>
          </p:nvPr>
        </p:nvPicPr>
        <p:blipFill>
          <a:blip r:embed="rId2"/>
          <a:stretch>
            <a:fillRect/>
          </a:stretch>
        </p:blipFill>
        <p:spPr>
          <a:xfrm>
            <a:off x="1871298" y="2244035"/>
            <a:ext cx="8028076" cy="4342957"/>
          </a:xfrm>
        </p:spPr>
      </p:pic>
    </p:spTree>
    <p:extLst>
      <p:ext uri="{BB962C8B-B14F-4D97-AF65-F5344CB8AC3E}">
        <p14:creationId xmlns:p14="http://schemas.microsoft.com/office/powerpoint/2010/main" val="176246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A34E-9DB3-406F-B5E6-38D06611423B}"/>
              </a:ext>
            </a:extLst>
          </p:cNvPr>
          <p:cNvSpPr>
            <a:spLocks noGrp="1"/>
          </p:cNvSpPr>
          <p:nvPr>
            <p:ph type="title"/>
          </p:nvPr>
        </p:nvSpPr>
        <p:spPr/>
        <p:txBody>
          <a:bodyPr/>
          <a:lstStyle/>
          <a:p>
            <a:r>
              <a:rPr lang="en-US" dirty="0"/>
              <a:t>Add Machine</a:t>
            </a:r>
            <a:endParaRPr lang="en-IN" dirty="0"/>
          </a:p>
        </p:txBody>
      </p:sp>
      <p:pic>
        <p:nvPicPr>
          <p:cNvPr id="9" name="Content Placeholder 8">
            <a:extLst>
              <a:ext uri="{FF2B5EF4-FFF2-40B4-BE49-F238E27FC236}">
                <a16:creationId xmlns:a16="http://schemas.microsoft.com/office/drawing/2014/main" id="{F84B8097-950C-4615-93A8-8BDE05267D07}"/>
              </a:ext>
            </a:extLst>
          </p:cNvPr>
          <p:cNvPicPr>
            <a:picLocks noGrp="1" noChangeAspect="1"/>
          </p:cNvPicPr>
          <p:nvPr>
            <p:ph idx="1"/>
          </p:nvPr>
        </p:nvPicPr>
        <p:blipFill>
          <a:blip r:embed="rId2"/>
          <a:stretch>
            <a:fillRect/>
          </a:stretch>
        </p:blipFill>
        <p:spPr>
          <a:xfrm>
            <a:off x="0" y="1952487"/>
            <a:ext cx="12192000" cy="4905513"/>
          </a:xfrm>
        </p:spPr>
      </p:pic>
    </p:spTree>
    <p:extLst>
      <p:ext uri="{BB962C8B-B14F-4D97-AF65-F5344CB8AC3E}">
        <p14:creationId xmlns:p14="http://schemas.microsoft.com/office/powerpoint/2010/main" val="45241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BCAC-5BF0-4BF7-B80E-AB44B31A1F5C}"/>
              </a:ext>
            </a:extLst>
          </p:cNvPr>
          <p:cNvSpPr>
            <a:spLocks noGrp="1"/>
          </p:cNvSpPr>
          <p:nvPr>
            <p:ph type="title"/>
          </p:nvPr>
        </p:nvSpPr>
        <p:spPr/>
        <p:txBody>
          <a:bodyPr/>
          <a:lstStyle/>
          <a:p>
            <a:r>
              <a:rPr lang="en-US" dirty="0"/>
              <a:t>View Machine Requests</a:t>
            </a:r>
            <a:endParaRPr lang="en-IN" dirty="0"/>
          </a:p>
        </p:txBody>
      </p:sp>
      <p:pic>
        <p:nvPicPr>
          <p:cNvPr id="5" name="Content Placeholder 4">
            <a:extLst>
              <a:ext uri="{FF2B5EF4-FFF2-40B4-BE49-F238E27FC236}">
                <a16:creationId xmlns:a16="http://schemas.microsoft.com/office/drawing/2014/main" id="{D771383F-01A3-4031-B70A-D4B209E900E9}"/>
              </a:ext>
            </a:extLst>
          </p:cNvPr>
          <p:cNvPicPr>
            <a:picLocks noGrp="1" noChangeAspect="1"/>
          </p:cNvPicPr>
          <p:nvPr>
            <p:ph idx="1"/>
          </p:nvPr>
        </p:nvPicPr>
        <p:blipFill>
          <a:blip r:embed="rId2"/>
          <a:stretch>
            <a:fillRect/>
          </a:stretch>
        </p:blipFill>
        <p:spPr>
          <a:xfrm>
            <a:off x="0" y="1965739"/>
            <a:ext cx="12192000" cy="4913344"/>
          </a:xfrm>
        </p:spPr>
      </p:pic>
    </p:spTree>
    <p:extLst>
      <p:ext uri="{BB962C8B-B14F-4D97-AF65-F5344CB8AC3E}">
        <p14:creationId xmlns:p14="http://schemas.microsoft.com/office/powerpoint/2010/main" val="291435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F25A7E-B3ED-4A47-8BB9-22F5FCC73E71}"/>
              </a:ext>
            </a:extLst>
          </p:cNvPr>
          <p:cNvPicPr>
            <a:picLocks noGrp="1" noChangeAspect="1"/>
          </p:cNvPicPr>
          <p:nvPr>
            <p:ph idx="1"/>
          </p:nvPr>
        </p:nvPicPr>
        <p:blipFill>
          <a:blip r:embed="rId2"/>
          <a:stretch>
            <a:fillRect/>
          </a:stretch>
        </p:blipFill>
        <p:spPr>
          <a:xfrm>
            <a:off x="0" y="-1"/>
            <a:ext cx="12205452" cy="6858001"/>
          </a:xfrm>
        </p:spPr>
      </p:pic>
    </p:spTree>
    <p:extLst>
      <p:ext uri="{BB962C8B-B14F-4D97-AF65-F5344CB8AC3E}">
        <p14:creationId xmlns:p14="http://schemas.microsoft.com/office/powerpoint/2010/main" val="36663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D2C4-9F34-4FDC-8009-04603F0DFDC2}"/>
              </a:ext>
            </a:extLst>
          </p:cNvPr>
          <p:cNvSpPr>
            <a:spLocks noGrp="1"/>
          </p:cNvSpPr>
          <p:nvPr>
            <p:ph type="title"/>
          </p:nvPr>
        </p:nvSpPr>
        <p:spPr/>
        <p:txBody>
          <a:bodyPr/>
          <a:lstStyle/>
          <a:p>
            <a:r>
              <a:rPr lang="en-US" dirty="0"/>
              <a:t>Technician Work Area </a:t>
            </a:r>
            <a:endParaRPr lang="en-IN" dirty="0"/>
          </a:p>
        </p:txBody>
      </p:sp>
      <p:pic>
        <p:nvPicPr>
          <p:cNvPr id="7" name="Content Placeholder 6">
            <a:extLst>
              <a:ext uri="{FF2B5EF4-FFF2-40B4-BE49-F238E27FC236}">
                <a16:creationId xmlns:a16="http://schemas.microsoft.com/office/drawing/2014/main" id="{8EEA6DE2-D448-4335-8413-9EB30198B41C}"/>
              </a:ext>
            </a:extLst>
          </p:cNvPr>
          <p:cNvPicPr>
            <a:picLocks noGrp="1" noChangeAspect="1"/>
          </p:cNvPicPr>
          <p:nvPr>
            <p:ph idx="1"/>
          </p:nvPr>
        </p:nvPicPr>
        <p:blipFill>
          <a:blip r:embed="rId2"/>
          <a:stretch>
            <a:fillRect/>
          </a:stretch>
        </p:blipFill>
        <p:spPr>
          <a:xfrm>
            <a:off x="-1" y="1951041"/>
            <a:ext cx="12192001" cy="4906959"/>
          </a:xfrm>
        </p:spPr>
      </p:pic>
    </p:spTree>
    <p:extLst>
      <p:ext uri="{BB962C8B-B14F-4D97-AF65-F5344CB8AC3E}">
        <p14:creationId xmlns:p14="http://schemas.microsoft.com/office/powerpoint/2010/main" val="368244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1420-3C44-4BD1-9CE1-ABE53AE3D05D}"/>
              </a:ext>
            </a:extLst>
          </p:cNvPr>
          <p:cNvSpPr>
            <a:spLocks noGrp="1"/>
          </p:cNvSpPr>
          <p:nvPr>
            <p:ph type="title"/>
          </p:nvPr>
        </p:nvSpPr>
        <p:spPr/>
        <p:txBody>
          <a:bodyPr/>
          <a:lstStyle/>
          <a:p>
            <a:r>
              <a:rPr lang="en-US" dirty="0"/>
              <a:t>Recommendation</a:t>
            </a:r>
            <a:endParaRPr lang="en-IN" dirty="0"/>
          </a:p>
        </p:txBody>
      </p:sp>
      <p:pic>
        <p:nvPicPr>
          <p:cNvPr id="5" name="Content Placeholder 4">
            <a:extLst>
              <a:ext uri="{FF2B5EF4-FFF2-40B4-BE49-F238E27FC236}">
                <a16:creationId xmlns:a16="http://schemas.microsoft.com/office/drawing/2014/main" id="{58A4F8C4-6690-4908-909D-5C6BC730E16D}"/>
              </a:ext>
            </a:extLst>
          </p:cNvPr>
          <p:cNvPicPr>
            <a:picLocks noGrp="1" noChangeAspect="1"/>
          </p:cNvPicPr>
          <p:nvPr>
            <p:ph idx="1"/>
          </p:nvPr>
        </p:nvPicPr>
        <p:blipFill>
          <a:blip r:embed="rId2"/>
          <a:stretch>
            <a:fillRect/>
          </a:stretch>
        </p:blipFill>
        <p:spPr>
          <a:xfrm>
            <a:off x="0" y="2018748"/>
            <a:ext cx="12192000" cy="4839252"/>
          </a:xfrm>
        </p:spPr>
      </p:pic>
    </p:spTree>
    <p:extLst>
      <p:ext uri="{BB962C8B-B14F-4D97-AF65-F5344CB8AC3E}">
        <p14:creationId xmlns:p14="http://schemas.microsoft.com/office/powerpoint/2010/main" val="32250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917AC7-51CC-4AD5-B8FA-95A670899B21}"/>
              </a:ext>
            </a:extLst>
          </p:cNvPr>
          <p:cNvSpPr/>
          <p:nvPr/>
        </p:nvSpPr>
        <p:spPr>
          <a:xfrm>
            <a:off x="4182144" y="2967335"/>
            <a:ext cx="382771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02517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0CAF-3ACA-4D4D-8067-AEFA47A30F2B}"/>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4655E729-3358-48BE-BD2C-42B65C6315E3}"/>
              </a:ext>
            </a:extLst>
          </p:cNvPr>
          <p:cNvSpPr>
            <a:spLocks noGrp="1"/>
          </p:cNvSpPr>
          <p:nvPr>
            <p:ph idx="1"/>
          </p:nvPr>
        </p:nvSpPr>
        <p:spPr>
          <a:xfrm>
            <a:off x="0" y="2213114"/>
            <a:ext cx="12085983" cy="4505738"/>
          </a:xfrm>
        </p:spPr>
        <p:txBody>
          <a:bodyPr>
            <a:normAutofit/>
          </a:bodyPr>
          <a:lstStyle/>
          <a:p>
            <a:r>
              <a:rPr lang="en-US" dirty="0">
                <a:effectLst/>
              </a:rPr>
              <a:t>Insufficient funds to be able to afford latest health equipment is one of the major problems faced by hospitals today.</a:t>
            </a:r>
          </a:p>
          <a:p>
            <a:endParaRPr lang="en-US" dirty="0">
              <a:effectLst/>
            </a:endParaRPr>
          </a:p>
          <a:p>
            <a:r>
              <a:rPr lang="en-US" dirty="0">
                <a:effectLst/>
              </a:rPr>
              <a:t>Due to this inconvenience hospitals are unable to perform proper diagnosis for any disease to the patient. </a:t>
            </a:r>
          </a:p>
          <a:p>
            <a:endParaRPr lang="en-US" dirty="0">
              <a:effectLst/>
            </a:endParaRPr>
          </a:p>
          <a:p>
            <a:r>
              <a:rPr lang="en-US" dirty="0">
                <a:effectLst/>
              </a:rPr>
              <a:t>To overcome this issue, we help such hospitals by providing machines on rent or loan basis. These are provided by companies who manufacture them or those, who trade them at low pricing.</a:t>
            </a:r>
            <a:endParaRPr lang="en-IN" dirty="0"/>
          </a:p>
        </p:txBody>
      </p:sp>
    </p:spTree>
    <p:extLst>
      <p:ext uri="{BB962C8B-B14F-4D97-AF65-F5344CB8AC3E}">
        <p14:creationId xmlns:p14="http://schemas.microsoft.com/office/powerpoint/2010/main" val="356646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F499-E23B-4B56-B610-4FE6641C818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81AC55F0-E711-4083-9D9C-443D166D6458}"/>
              </a:ext>
            </a:extLst>
          </p:cNvPr>
          <p:cNvSpPr>
            <a:spLocks noGrp="1"/>
          </p:cNvSpPr>
          <p:nvPr>
            <p:ph idx="1"/>
          </p:nvPr>
        </p:nvSpPr>
        <p:spPr>
          <a:xfrm>
            <a:off x="1" y="2014330"/>
            <a:ext cx="10469216" cy="4731027"/>
          </a:xfrm>
        </p:spPr>
        <p:txBody>
          <a:bodyPr>
            <a:normAutofit/>
          </a:bodyPr>
          <a:lstStyle/>
          <a:p>
            <a:r>
              <a:rPr lang="en-US" dirty="0" err="1"/>
              <a:t>MedicLoan</a:t>
            </a:r>
            <a:r>
              <a:rPr lang="en-US" dirty="0"/>
              <a:t> is a System that provides Hospitals, Doctors, University healthcare Research , NGOs and other users to rent medical equipment on loan basis.</a:t>
            </a:r>
          </a:p>
          <a:p>
            <a:r>
              <a:rPr lang="en-US" dirty="0"/>
              <a:t>We are connecting Suppliers and Users with our System. Suppliers can promote their machines and Users can be aware of newly available equipment in the market.</a:t>
            </a:r>
          </a:p>
          <a:p>
            <a:r>
              <a:rPr lang="en-US" dirty="0"/>
              <a:t>System provides recommendations based on the frequently brought equipment analysis. </a:t>
            </a:r>
          </a:p>
          <a:p>
            <a:r>
              <a:rPr lang="en-US" dirty="0"/>
              <a:t>We are integrating a platform that facilitates maintenance and guidelines for the use of machine.  </a:t>
            </a:r>
          </a:p>
          <a:p>
            <a:pPr marL="0" indent="0">
              <a:buNone/>
            </a:pPr>
            <a:endParaRPr lang="en-IN" dirty="0"/>
          </a:p>
        </p:txBody>
      </p:sp>
    </p:spTree>
    <p:extLst>
      <p:ext uri="{BB962C8B-B14F-4D97-AF65-F5344CB8AC3E}">
        <p14:creationId xmlns:p14="http://schemas.microsoft.com/office/powerpoint/2010/main" val="377413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8DE8-E88F-4EEE-9AA0-7F4141407807}"/>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7B125700-D82A-4C79-8C46-B6D41607E14E}"/>
              </a:ext>
            </a:extLst>
          </p:cNvPr>
          <p:cNvSpPr>
            <a:spLocks noGrp="1"/>
          </p:cNvSpPr>
          <p:nvPr>
            <p:ph idx="1"/>
          </p:nvPr>
        </p:nvSpPr>
        <p:spPr>
          <a:xfrm>
            <a:off x="0" y="2032072"/>
            <a:ext cx="12192000" cy="4825928"/>
          </a:xfrm>
        </p:spPr>
        <p:txBody>
          <a:bodyPr/>
          <a:lstStyle/>
          <a:p>
            <a:r>
              <a:rPr lang="en-US" dirty="0"/>
              <a:t>The User can rent equipment by paying monthly installments instead of spending whole amount at one time.</a:t>
            </a:r>
          </a:p>
          <a:p>
            <a:r>
              <a:rPr lang="en-US" dirty="0"/>
              <a:t>System will generate Invoice and email reminders would be sent to users regarding the payment due.</a:t>
            </a:r>
          </a:p>
          <a:p>
            <a:r>
              <a:rPr lang="en-US" dirty="0"/>
              <a:t>System provides recommendations to the users by analyzing the frequently bought equipment.</a:t>
            </a:r>
          </a:p>
        </p:txBody>
      </p:sp>
    </p:spTree>
    <p:extLst>
      <p:ext uri="{BB962C8B-B14F-4D97-AF65-F5344CB8AC3E}">
        <p14:creationId xmlns:p14="http://schemas.microsoft.com/office/powerpoint/2010/main" val="77715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3839FB-339B-4AB8-9C30-F26D27991E0A}"/>
              </a:ext>
            </a:extLst>
          </p:cNvPr>
          <p:cNvPicPr>
            <a:picLocks noGrp="1" noChangeAspect="1"/>
          </p:cNvPicPr>
          <p:nvPr>
            <p:ph idx="1"/>
          </p:nvPr>
        </p:nvPicPr>
        <p:blipFill>
          <a:blip r:embed="rId2"/>
          <a:stretch>
            <a:fillRect/>
          </a:stretch>
        </p:blipFill>
        <p:spPr>
          <a:xfrm>
            <a:off x="0" y="1"/>
            <a:ext cx="12192000" cy="6858000"/>
          </a:xfrm>
        </p:spPr>
      </p:pic>
    </p:spTree>
    <p:extLst>
      <p:ext uri="{BB962C8B-B14F-4D97-AF65-F5344CB8AC3E}">
        <p14:creationId xmlns:p14="http://schemas.microsoft.com/office/powerpoint/2010/main" val="263062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46A3-37E9-4A80-AAE6-5E1F2A3BE7E4}"/>
              </a:ext>
            </a:extLst>
          </p:cNvPr>
          <p:cNvSpPr>
            <a:spLocks noGrp="1"/>
          </p:cNvSpPr>
          <p:nvPr>
            <p:ph type="title"/>
          </p:nvPr>
        </p:nvSpPr>
        <p:spPr/>
        <p:txBody>
          <a:bodyPr/>
          <a:lstStyle/>
          <a:p>
            <a:r>
              <a:rPr lang="en-US" dirty="0"/>
              <a:t>Users</a:t>
            </a:r>
            <a:endParaRPr lang="en-IN" dirty="0"/>
          </a:p>
        </p:txBody>
      </p:sp>
      <p:sp>
        <p:nvSpPr>
          <p:cNvPr id="3" name="Content Placeholder 2">
            <a:extLst>
              <a:ext uri="{FF2B5EF4-FFF2-40B4-BE49-F238E27FC236}">
                <a16:creationId xmlns:a16="http://schemas.microsoft.com/office/drawing/2014/main" id="{CEA7C7C1-B698-48D0-AD79-2C0C9815F179}"/>
              </a:ext>
            </a:extLst>
          </p:cNvPr>
          <p:cNvSpPr>
            <a:spLocks noGrp="1"/>
          </p:cNvSpPr>
          <p:nvPr>
            <p:ph idx="1"/>
          </p:nvPr>
        </p:nvSpPr>
        <p:spPr/>
        <p:txBody>
          <a:bodyPr>
            <a:normAutofit fontScale="92500" lnSpcReduction="10000"/>
          </a:bodyPr>
          <a:lstStyle/>
          <a:p>
            <a:r>
              <a:rPr lang="en-US" dirty="0"/>
              <a:t>System Admin</a:t>
            </a:r>
          </a:p>
          <a:p>
            <a:r>
              <a:rPr lang="en-US" dirty="0"/>
              <a:t>Hospital Admin</a:t>
            </a:r>
          </a:p>
          <a:p>
            <a:r>
              <a:rPr lang="en-US" dirty="0"/>
              <a:t>Supplier</a:t>
            </a:r>
          </a:p>
          <a:p>
            <a:r>
              <a:rPr lang="en-US" dirty="0"/>
              <a:t>Doctor</a:t>
            </a:r>
          </a:p>
          <a:p>
            <a:r>
              <a:rPr lang="en-US" dirty="0"/>
              <a:t>Technician</a:t>
            </a:r>
          </a:p>
          <a:p>
            <a:r>
              <a:rPr lang="en-US" dirty="0"/>
              <a:t>Volunteer</a:t>
            </a:r>
          </a:p>
          <a:p>
            <a:r>
              <a:rPr lang="en-US" dirty="0"/>
              <a:t>Lab Assistant</a:t>
            </a:r>
          </a:p>
          <a:p>
            <a:r>
              <a:rPr lang="en-US" dirty="0"/>
              <a:t>Patient</a:t>
            </a:r>
          </a:p>
          <a:p>
            <a:r>
              <a:rPr lang="en-US" dirty="0"/>
              <a:t>Research &amp; Development</a:t>
            </a:r>
          </a:p>
          <a:p>
            <a:pPr marL="0" indent="0">
              <a:buNone/>
            </a:pPr>
            <a:endParaRPr lang="en-US" dirty="0"/>
          </a:p>
        </p:txBody>
      </p:sp>
    </p:spTree>
    <p:extLst>
      <p:ext uri="{BB962C8B-B14F-4D97-AF65-F5344CB8AC3E}">
        <p14:creationId xmlns:p14="http://schemas.microsoft.com/office/powerpoint/2010/main" val="26301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6080-126F-441D-8941-934CE5A03BBB}"/>
              </a:ext>
            </a:extLst>
          </p:cNvPr>
          <p:cNvSpPr>
            <a:spLocks noGrp="1"/>
          </p:cNvSpPr>
          <p:nvPr>
            <p:ph type="title"/>
          </p:nvPr>
        </p:nvSpPr>
        <p:spPr/>
        <p:txBody>
          <a:bodyPr/>
          <a:lstStyle/>
          <a:p>
            <a:r>
              <a:rPr lang="en-US" dirty="0"/>
              <a:t>System Admin</a:t>
            </a:r>
            <a:endParaRPr lang="en-IN" dirty="0"/>
          </a:p>
        </p:txBody>
      </p:sp>
      <p:pic>
        <p:nvPicPr>
          <p:cNvPr id="7" name="Content Placeholder 6">
            <a:extLst>
              <a:ext uri="{FF2B5EF4-FFF2-40B4-BE49-F238E27FC236}">
                <a16:creationId xmlns:a16="http://schemas.microsoft.com/office/drawing/2014/main" id="{B40EF9B9-FDEE-4AB8-B6F4-3456385306C4}"/>
              </a:ext>
            </a:extLst>
          </p:cNvPr>
          <p:cNvPicPr>
            <a:picLocks noGrp="1" noChangeAspect="1"/>
          </p:cNvPicPr>
          <p:nvPr>
            <p:ph idx="1"/>
          </p:nvPr>
        </p:nvPicPr>
        <p:blipFill>
          <a:blip r:embed="rId2"/>
          <a:stretch>
            <a:fillRect/>
          </a:stretch>
        </p:blipFill>
        <p:spPr>
          <a:xfrm>
            <a:off x="-1" y="1985108"/>
            <a:ext cx="12192001" cy="4872892"/>
          </a:xfrm>
        </p:spPr>
      </p:pic>
    </p:spTree>
    <p:extLst>
      <p:ext uri="{BB962C8B-B14F-4D97-AF65-F5344CB8AC3E}">
        <p14:creationId xmlns:p14="http://schemas.microsoft.com/office/powerpoint/2010/main" val="185936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DF49-4F2B-4393-AB27-B03B2D8B3488}"/>
              </a:ext>
            </a:extLst>
          </p:cNvPr>
          <p:cNvSpPr>
            <a:spLocks noGrp="1"/>
          </p:cNvSpPr>
          <p:nvPr>
            <p:ph type="title"/>
          </p:nvPr>
        </p:nvSpPr>
        <p:spPr/>
        <p:txBody>
          <a:bodyPr/>
          <a:lstStyle/>
          <a:p>
            <a:r>
              <a:rPr lang="en-US" dirty="0"/>
              <a:t>Manage Loan</a:t>
            </a:r>
            <a:endParaRPr lang="en-IN" dirty="0"/>
          </a:p>
        </p:txBody>
      </p:sp>
      <p:pic>
        <p:nvPicPr>
          <p:cNvPr id="5" name="Content Placeholder 4">
            <a:extLst>
              <a:ext uri="{FF2B5EF4-FFF2-40B4-BE49-F238E27FC236}">
                <a16:creationId xmlns:a16="http://schemas.microsoft.com/office/drawing/2014/main" id="{40A02FCE-82D2-4B28-8389-81753243A549}"/>
              </a:ext>
            </a:extLst>
          </p:cNvPr>
          <p:cNvPicPr>
            <a:picLocks noGrp="1" noChangeAspect="1"/>
          </p:cNvPicPr>
          <p:nvPr>
            <p:ph idx="1"/>
          </p:nvPr>
        </p:nvPicPr>
        <p:blipFill>
          <a:blip r:embed="rId2"/>
          <a:stretch>
            <a:fillRect/>
          </a:stretch>
        </p:blipFill>
        <p:spPr>
          <a:xfrm>
            <a:off x="0" y="1952486"/>
            <a:ext cx="12192000" cy="4905513"/>
          </a:xfrm>
        </p:spPr>
      </p:pic>
    </p:spTree>
    <p:extLst>
      <p:ext uri="{BB962C8B-B14F-4D97-AF65-F5344CB8AC3E}">
        <p14:creationId xmlns:p14="http://schemas.microsoft.com/office/powerpoint/2010/main" val="87111031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448</TotalTime>
  <Words>270</Words>
  <Application>Microsoft Office PowerPoint</Application>
  <PresentationFormat>Widescreen</PresentationFormat>
  <Paragraphs>43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Berlin</vt:lpstr>
      <vt:lpstr>MedicLoan</vt:lpstr>
      <vt:lpstr>PowerPoint Presentation</vt:lpstr>
      <vt:lpstr>Purpose</vt:lpstr>
      <vt:lpstr>Overview</vt:lpstr>
      <vt:lpstr>Features</vt:lpstr>
      <vt:lpstr>PowerPoint Presentation</vt:lpstr>
      <vt:lpstr>Users</vt:lpstr>
      <vt:lpstr>System Admin</vt:lpstr>
      <vt:lpstr>Manage Loan</vt:lpstr>
      <vt:lpstr>Machine Requests</vt:lpstr>
      <vt:lpstr>Bill Generation</vt:lpstr>
      <vt:lpstr>Email to User</vt:lpstr>
      <vt:lpstr>Doctor Work Area</vt:lpstr>
      <vt:lpstr>Buy a Machine</vt:lpstr>
      <vt:lpstr>Checkout</vt:lpstr>
      <vt:lpstr>Notify Technician</vt:lpstr>
      <vt:lpstr>Supplier Work Area</vt:lpstr>
      <vt:lpstr>Add Machine</vt:lpstr>
      <vt:lpstr>View Machine Requests</vt:lpstr>
      <vt:lpstr>Technician Work Area </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MedicLoan</dc:title>
  <dc:creator>KOMAL SUTHAR</dc:creator>
  <cp:lastModifiedBy>KOMAL SUTHAR</cp:lastModifiedBy>
  <cp:revision>53</cp:revision>
  <dcterms:created xsi:type="dcterms:W3CDTF">2017-12-03T17:49:49Z</dcterms:created>
  <dcterms:modified xsi:type="dcterms:W3CDTF">2017-12-13T05:40:44Z</dcterms:modified>
</cp:coreProperties>
</file>