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notesMasterIdLst>
    <p:notesMasterId r:id="rId23"/>
  </p:notesMasterIdLst>
  <p:sldIdLst>
    <p:sldId id="257" r:id="rId2"/>
    <p:sldId id="258" r:id="rId3"/>
    <p:sldId id="269" r:id="rId4"/>
    <p:sldId id="270" r:id="rId5"/>
    <p:sldId id="261" r:id="rId6"/>
    <p:sldId id="274" r:id="rId7"/>
    <p:sldId id="271" r:id="rId8"/>
    <p:sldId id="272" r:id="rId9"/>
    <p:sldId id="273" r:id="rId10"/>
    <p:sldId id="275" r:id="rId11"/>
    <p:sldId id="276" r:id="rId12"/>
    <p:sldId id="277" r:id="rId13"/>
    <p:sldId id="263" r:id="rId14"/>
    <p:sldId id="264" r:id="rId15"/>
    <p:sldId id="283" r:id="rId16"/>
    <p:sldId id="281" r:id="rId17"/>
    <p:sldId id="282" r:id="rId18"/>
    <p:sldId id="266" r:id="rId19"/>
    <p:sldId id="267" r:id="rId20"/>
    <p:sldId id="268"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CD5CB2-6A1D-4C07-A41C-A8F5BA6A5B89}" v="43" dt="2020-06-01T11:09:59.330"/>
    <p1510:client id="{59F5C1FA-9AD1-4842-BB52-C82687253BD1}" v="32" dt="2020-06-01T10:52:29.007"/>
    <p1510:client id="{73CF9239-AAFD-4382-A06A-13BDA27DA53A}" v="39" dt="2020-05-31T16:40:47.819"/>
    <p1510:client id="{9E1BF2EC-ECB6-4D91-ACA4-DB3924DF3B73}" v="34" dt="2020-06-01T10:46:02.024"/>
    <p1510:client id="{F7F79522-A83E-41A1-99B9-A08EC67DC2C7}" v="103" dt="2020-06-01T08:47:32.4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b2a8e0b5b95dfe59/Documents/results%202%20fin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b2a8e0b5b95dfe59/Documents/results%202%20fina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a:t>TF-IDF Models</a:t>
            </a:r>
            <a:r>
              <a:rPr lang="en-US" sz="2000" b="1" baseline="0"/>
              <a:t> Performance Analysis </a:t>
            </a:r>
            <a:endParaRPr lang="en-US" sz="2000"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'[results 2 final.xlsx]Sheet1'!$G$1</c:f>
              <c:strCache>
                <c:ptCount val="1"/>
                <c:pt idx="0">
                  <c:v>TF-IDF f-Score</c:v>
                </c:pt>
              </c:strCache>
            </c:strRef>
          </c:tx>
          <c:spPr>
            <a:solidFill>
              <a:srgbClr val="0070C0"/>
            </a:solid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 2 final.xlsx]Sheet1'!$F$2:$F$6</c:f>
              <c:strCache>
                <c:ptCount val="5"/>
                <c:pt idx="0">
                  <c:v>Decision tree unsampled </c:v>
                </c:pt>
                <c:pt idx="1">
                  <c:v>Decision tree up-sampled </c:v>
                </c:pt>
                <c:pt idx="2">
                  <c:v>Decision tree cross validation </c:v>
                </c:pt>
                <c:pt idx="3">
                  <c:v>Naive Bayes un-sampled  </c:v>
                </c:pt>
                <c:pt idx="4">
                  <c:v>Naive Bayes cross validation</c:v>
                </c:pt>
              </c:strCache>
            </c:strRef>
          </c:cat>
          <c:val>
            <c:numRef>
              <c:f>'[results 2 final.xlsx]Sheet1'!$G$2:$G$6</c:f>
              <c:numCache>
                <c:formatCode>General</c:formatCode>
                <c:ptCount val="5"/>
                <c:pt idx="0">
                  <c:v>0.86</c:v>
                </c:pt>
                <c:pt idx="1">
                  <c:v>0.97299999999999998</c:v>
                </c:pt>
                <c:pt idx="2">
                  <c:v>0.83699999999999997</c:v>
                </c:pt>
                <c:pt idx="3">
                  <c:v>0.85299999999999998</c:v>
                </c:pt>
                <c:pt idx="4">
                  <c:v>0.89300000000000002</c:v>
                </c:pt>
              </c:numCache>
            </c:numRef>
          </c:val>
          <c:extLst>
            <c:ext xmlns:c16="http://schemas.microsoft.com/office/drawing/2014/chart" uri="{C3380CC4-5D6E-409C-BE32-E72D297353CC}">
              <c16:uniqueId val="{00000000-3842-44AD-AEE5-00B3679A79E3}"/>
            </c:ext>
          </c:extLst>
        </c:ser>
        <c:ser>
          <c:idx val="1"/>
          <c:order val="1"/>
          <c:tx>
            <c:strRef>
              <c:f>'[results 2 final.xlsx]Sheet1'!$H$1</c:f>
              <c:strCache>
                <c:ptCount val="1"/>
                <c:pt idx="0">
                  <c:v>TF-IDF accuracy</c:v>
                </c:pt>
              </c:strCache>
            </c:strRef>
          </c:tx>
          <c:spPr>
            <a:solidFill>
              <a:schemeClr val="accent2"/>
            </a:solid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 2 final.xlsx]Sheet1'!$F$2:$F$6</c:f>
              <c:strCache>
                <c:ptCount val="5"/>
                <c:pt idx="0">
                  <c:v>Decision tree unsampled </c:v>
                </c:pt>
                <c:pt idx="1">
                  <c:v>Decision tree up-sampled </c:v>
                </c:pt>
                <c:pt idx="2">
                  <c:v>Decision tree cross validation </c:v>
                </c:pt>
                <c:pt idx="3">
                  <c:v>Naive Bayes un-sampled  </c:v>
                </c:pt>
                <c:pt idx="4">
                  <c:v>Naive Bayes cross validation</c:v>
                </c:pt>
              </c:strCache>
            </c:strRef>
          </c:cat>
          <c:val>
            <c:numRef>
              <c:f>'[results 2 final.xlsx]Sheet1'!$H$2:$H$6</c:f>
              <c:numCache>
                <c:formatCode>General</c:formatCode>
                <c:ptCount val="5"/>
                <c:pt idx="0">
                  <c:v>0.96299999999999997</c:v>
                </c:pt>
                <c:pt idx="1">
                  <c:v>0.97299999999999998</c:v>
                </c:pt>
                <c:pt idx="2">
                  <c:v>0.95699999999999996</c:v>
                </c:pt>
                <c:pt idx="3">
                  <c:v>0.96399999999999997</c:v>
                </c:pt>
                <c:pt idx="4">
                  <c:v>0.97399999999999998</c:v>
                </c:pt>
              </c:numCache>
            </c:numRef>
          </c:val>
          <c:extLst>
            <c:ext xmlns:c16="http://schemas.microsoft.com/office/drawing/2014/chart" uri="{C3380CC4-5D6E-409C-BE32-E72D297353CC}">
              <c16:uniqueId val="{00000001-3842-44AD-AEE5-00B3679A79E3}"/>
            </c:ext>
          </c:extLst>
        </c:ser>
        <c:dLbls>
          <c:dLblPos val="inEnd"/>
          <c:showLegendKey val="0"/>
          <c:showVal val="1"/>
          <c:showCatName val="0"/>
          <c:showSerName val="0"/>
          <c:showPercent val="0"/>
          <c:showBubbleSize val="0"/>
        </c:dLbls>
        <c:gapWidth val="182"/>
        <c:axId val="609847520"/>
        <c:axId val="609851128"/>
      </c:barChart>
      <c:catAx>
        <c:axId val="6098475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09851128"/>
        <c:crosses val="autoZero"/>
        <c:auto val="1"/>
        <c:lblAlgn val="ctr"/>
        <c:lblOffset val="100"/>
        <c:noMultiLvlLbl val="0"/>
      </c:catAx>
      <c:valAx>
        <c:axId val="6098511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98475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sz="2000" b="1"/>
              <a:t>Count Vectorizer Models Performance Analysis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'[results 2 final.xlsx]Sheet1'!$G$1</c:f>
              <c:strCache>
                <c:ptCount val="1"/>
                <c:pt idx="0">
                  <c:v>Count Vect accuracy</c:v>
                </c:pt>
              </c:strCache>
            </c:strRef>
          </c:tx>
          <c:spPr>
            <a:solidFill>
              <a:schemeClr val="accent2"/>
            </a:solidFill>
            <a:ln>
              <a:noFill/>
            </a:ln>
            <a:effectLst/>
          </c:spPr>
          <c:invertIfNegative val="0"/>
          <c:dLbls>
            <c:spPr>
              <a:solidFill>
                <a:schemeClr val="bg1"/>
              </a:solid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 2 final.xlsx]Sheet1'!$F$2:$F$6</c:f>
              <c:strCache>
                <c:ptCount val="5"/>
                <c:pt idx="0">
                  <c:v>Decision tree unsampled </c:v>
                </c:pt>
                <c:pt idx="1">
                  <c:v>Decision tree up-sampled </c:v>
                </c:pt>
                <c:pt idx="2">
                  <c:v>Decision tree cross validation </c:v>
                </c:pt>
                <c:pt idx="3">
                  <c:v>Naive Bayes un-sampled  </c:v>
                </c:pt>
                <c:pt idx="4">
                  <c:v>Naive Bayes cross validation</c:v>
                </c:pt>
              </c:strCache>
            </c:strRef>
          </c:cat>
          <c:val>
            <c:numRef>
              <c:f>'[results 2 final.xlsx]Sheet1'!$G$2:$G$6</c:f>
              <c:numCache>
                <c:formatCode>General</c:formatCode>
                <c:ptCount val="5"/>
                <c:pt idx="0">
                  <c:v>0.96699999999999997</c:v>
                </c:pt>
                <c:pt idx="1">
                  <c:v>0.98499999999999999</c:v>
                </c:pt>
                <c:pt idx="2">
                  <c:v>0.96399999999999997</c:v>
                </c:pt>
                <c:pt idx="3">
                  <c:v>0.98499999999999999</c:v>
                </c:pt>
                <c:pt idx="4">
                  <c:v>0.98299999999999998</c:v>
                </c:pt>
              </c:numCache>
            </c:numRef>
          </c:val>
          <c:extLst>
            <c:ext xmlns:c16="http://schemas.microsoft.com/office/drawing/2014/chart" uri="{C3380CC4-5D6E-409C-BE32-E72D297353CC}">
              <c16:uniqueId val="{00000000-5C9A-4BAB-93B9-EB5EA4788968}"/>
            </c:ext>
          </c:extLst>
        </c:ser>
        <c:ser>
          <c:idx val="1"/>
          <c:order val="1"/>
          <c:tx>
            <c:strRef>
              <c:f>'[results 2 final.xlsx]Sheet1'!$H$1</c:f>
              <c:strCache>
                <c:ptCount val="1"/>
                <c:pt idx="0">
                  <c:v>Count Vect f-score</c:v>
                </c:pt>
              </c:strCache>
            </c:strRef>
          </c:tx>
          <c:spPr>
            <a:solidFill>
              <a:srgbClr val="0070C0"/>
            </a:solidFill>
            <a:ln>
              <a:noFill/>
            </a:ln>
            <a:effectLst/>
          </c:spPr>
          <c:invertIfNegative val="0"/>
          <c:dLbls>
            <c:spPr>
              <a:solidFill>
                <a:schemeClr val="bg1"/>
              </a:solid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 2 final.xlsx]Sheet1'!$F$2:$F$6</c:f>
              <c:strCache>
                <c:ptCount val="5"/>
                <c:pt idx="0">
                  <c:v>Decision tree unsampled </c:v>
                </c:pt>
                <c:pt idx="1">
                  <c:v>Decision tree up-sampled </c:v>
                </c:pt>
                <c:pt idx="2">
                  <c:v>Decision tree cross validation </c:v>
                </c:pt>
                <c:pt idx="3">
                  <c:v>Naive Bayes un-sampled  </c:v>
                </c:pt>
                <c:pt idx="4">
                  <c:v>Naive Bayes cross validation</c:v>
                </c:pt>
              </c:strCache>
            </c:strRef>
          </c:cat>
          <c:val>
            <c:numRef>
              <c:f>'[results 2 final.xlsx]Sheet1'!$H$2:$H$6</c:f>
              <c:numCache>
                <c:formatCode>General</c:formatCode>
                <c:ptCount val="5"/>
                <c:pt idx="0">
                  <c:v>0.872</c:v>
                </c:pt>
                <c:pt idx="1">
                  <c:v>0.98599999999999999</c:v>
                </c:pt>
                <c:pt idx="2">
                  <c:v>0.86299999999999999</c:v>
                </c:pt>
                <c:pt idx="3">
                  <c:v>0.94599999999999995</c:v>
                </c:pt>
                <c:pt idx="4">
                  <c:v>0.93600000000000005</c:v>
                </c:pt>
              </c:numCache>
            </c:numRef>
          </c:val>
          <c:extLst>
            <c:ext xmlns:c16="http://schemas.microsoft.com/office/drawing/2014/chart" uri="{C3380CC4-5D6E-409C-BE32-E72D297353CC}">
              <c16:uniqueId val="{00000001-5C9A-4BAB-93B9-EB5EA4788968}"/>
            </c:ext>
          </c:extLst>
        </c:ser>
        <c:dLbls>
          <c:dLblPos val="inEnd"/>
          <c:showLegendKey val="0"/>
          <c:showVal val="1"/>
          <c:showCatName val="0"/>
          <c:showSerName val="0"/>
          <c:showPercent val="0"/>
          <c:showBubbleSize val="0"/>
        </c:dLbls>
        <c:gapWidth val="182"/>
        <c:axId val="630170064"/>
        <c:axId val="630169408"/>
      </c:barChart>
      <c:catAx>
        <c:axId val="630170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30169408"/>
        <c:crosses val="autoZero"/>
        <c:auto val="1"/>
        <c:lblAlgn val="ctr"/>
        <c:lblOffset val="100"/>
        <c:noMultiLvlLbl val="0"/>
      </c:catAx>
      <c:valAx>
        <c:axId val="6301694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30170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2502C-5164-4BD4-A58D-1C1B384494DB}" type="datetimeFigureOut">
              <a:rPr lang="en-US" smtClean="0"/>
              <a:t>6/1/2020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0B0ADC-0045-4078-8540-5F81B050753B}" type="slidenum">
              <a:rPr lang="en-US" smtClean="0"/>
              <a:t>‹#›</a:t>
            </a:fld>
            <a:endParaRPr lang="en-US"/>
          </a:p>
        </p:txBody>
      </p:sp>
    </p:spTree>
    <p:extLst>
      <p:ext uri="{BB962C8B-B14F-4D97-AF65-F5344CB8AC3E}">
        <p14:creationId xmlns:p14="http://schemas.microsoft.com/office/powerpoint/2010/main" val="161529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6/1/2020</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6/1/2020</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6/1/2020</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6/1/2020</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6/1/2020</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6/1/2020</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6/1/2020</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6/1/2020</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6/1/2020</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6/1/2020</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6/1/2020</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6/1/2020</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uciml/sms-spam-collection-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A picture containing electronics, circuit&#10;&#10;Description automatically generated">
            <a:extLst>
              <a:ext uri="{FF2B5EF4-FFF2-40B4-BE49-F238E27FC236}">
                <a16:creationId xmlns:a16="http://schemas.microsoft.com/office/drawing/2014/main" id="{75B0B10B-7EBC-47F8-8AC6-5504FC001C23}"/>
              </a:ext>
            </a:extLst>
          </p:cNvPr>
          <p:cNvPicPr>
            <a:picLocks noChangeAspect="1"/>
          </p:cNvPicPr>
          <p:nvPr/>
        </p:nvPicPr>
        <p:blipFill rotWithShape="1">
          <a:blip r:embed="rId2">
            <a:extLst>
              <a:ext uri="{28A0092B-C50C-407E-A947-70E740481C1C}">
                <a14:useLocalDpi xmlns:a14="http://schemas.microsoft.com/office/drawing/2010/main" val="0"/>
              </a:ext>
            </a:extLst>
          </a:blip>
          <a:srcRect l="18828" r="7372"/>
          <a:stretch/>
        </p:blipFill>
        <p:spPr>
          <a:xfrm>
            <a:off x="6714577" y="8872"/>
            <a:ext cx="5477424" cy="5185427"/>
          </a:xfrm>
          <a:prstGeom prst="rect">
            <a:avLst/>
          </a:prstGeom>
        </p:spPr>
      </p:pic>
      <p:pic>
        <p:nvPicPr>
          <p:cNvPr id="9" name="Picture 8" descr="A picture containing electronics, circuit&#10;&#10;Description automatically generated">
            <a:extLst>
              <a:ext uri="{FF2B5EF4-FFF2-40B4-BE49-F238E27FC236}">
                <a16:creationId xmlns:a16="http://schemas.microsoft.com/office/drawing/2014/main" id="{602809E0-F885-47C7-98F4-229B1AEBE492}"/>
              </a:ext>
            </a:extLst>
          </p:cNvPr>
          <p:cNvPicPr>
            <a:picLocks noChangeAspect="1"/>
          </p:cNvPicPr>
          <p:nvPr/>
        </p:nvPicPr>
        <p:blipFill rotWithShape="1">
          <a:blip r:embed="rId2">
            <a:extLst>
              <a:ext uri="{28A0092B-C50C-407E-A947-70E740481C1C}">
                <a14:useLocalDpi xmlns:a14="http://schemas.microsoft.com/office/drawing/2010/main" val="0"/>
              </a:ext>
            </a:extLst>
          </a:blip>
          <a:srcRect l="83958" t="77939" b="8130"/>
          <a:stretch/>
        </p:blipFill>
        <p:spPr>
          <a:xfrm>
            <a:off x="10236200" y="5194300"/>
            <a:ext cx="1955800" cy="955370"/>
          </a:xfrm>
          <a:prstGeom prst="rect">
            <a:avLst/>
          </a:prstGeom>
        </p:spPr>
      </p:pic>
      <p:sp>
        <p:nvSpPr>
          <p:cNvPr id="4" name="Right Triangle 3">
            <a:extLst>
              <a:ext uri="{FF2B5EF4-FFF2-40B4-BE49-F238E27FC236}">
                <a16:creationId xmlns:a16="http://schemas.microsoft.com/office/drawing/2014/main" id="{87A44AF8-8A43-4B13-A830-B7A4BDA35089}"/>
              </a:ext>
            </a:extLst>
          </p:cNvPr>
          <p:cNvSpPr/>
          <p:nvPr/>
        </p:nvSpPr>
        <p:spPr>
          <a:xfrm>
            <a:off x="6765377" y="2"/>
            <a:ext cx="5413923" cy="5981698"/>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337C66-D742-45EB-81E9-DDA90391CA92}"/>
              </a:ext>
            </a:extLst>
          </p:cNvPr>
          <p:cNvSpPr/>
          <p:nvPr/>
        </p:nvSpPr>
        <p:spPr>
          <a:xfrm>
            <a:off x="25713" y="14873"/>
            <a:ext cx="6757217" cy="683424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211419" y="4891405"/>
            <a:ext cx="11819959" cy="1146828"/>
          </a:xfrm>
        </p:spPr>
        <p:txBody>
          <a:bodyPr vert="horz" lIns="91440" tIns="45720" rIns="91440" bIns="45720" rtlCol="0" anchor="t">
            <a:normAutofit fontScale="85000" lnSpcReduction="10000"/>
          </a:bodyPr>
          <a:lstStyle/>
          <a:p>
            <a:r>
              <a:rPr lang="en-US">
                <a:solidFill>
                  <a:schemeClr val="bg1"/>
                </a:solidFill>
                <a:latin typeface="Arial Rounded MT Bold"/>
              </a:rPr>
              <a:t>   Project By :</a:t>
            </a:r>
          </a:p>
          <a:p>
            <a:r>
              <a:rPr lang="en-US">
                <a:solidFill>
                  <a:schemeClr val="bg1"/>
                </a:solidFill>
                <a:latin typeface="Arial Rounded MT Bold"/>
              </a:rPr>
              <a:t>          </a:t>
            </a:r>
            <a:r>
              <a:rPr lang="en-US" err="1">
                <a:solidFill>
                  <a:schemeClr val="bg1"/>
                </a:solidFill>
                <a:latin typeface="Arial Rounded MT Bold"/>
              </a:rPr>
              <a:t>Samima</a:t>
            </a:r>
            <a:r>
              <a:rPr lang="en-US">
                <a:solidFill>
                  <a:schemeClr val="bg1"/>
                </a:solidFill>
                <a:latin typeface="Arial Rounded MT Bold"/>
              </a:rPr>
              <a:t> Khan, Ahsan Siddiqui, </a:t>
            </a:r>
            <a:r>
              <a:rPr lang="en-US" err="1">
                <a:solidFill>
                  <a:schemeClr val="bg1"/>
                </a:solidFill>
                <a:latin typeface="Arial Rounded MT Bold"/>
              </a:rPr>
              <a:t>Muzaina</a:t>
            </a:r>
            <a:r>
              <a:rPr lang="en-US">
                <a:solidFill>
                  <a:schemeClr val="bg1"/>
                </a:solidFill>
                <a:latin typeface="Arial Rounded MT Bold"/>
              </a:rPr>
              <a:t> Rahim &amp; </a:t>
            </a:r>
            <a:r>
              <a:rPr lang="en-US" err="1">
                <a:solidFill>
                  <a:schemeClr val="bg1"/>
                </a:solidFill>
                <a:latin typeface="Arial Rounded MT Bold"/>
              </a:rPr>
              <a:t>TayYaba</a:t>
            </a:r>
            <a:r>
              <a:rPr lang="en-US">
                <a:solidFill>
                  <a:schemeClr val="bg1"/>
                </a:solidFill>
                <a:latin typeface="Arial Rounded MT Bold"/>
              </a:rPr>
              <a:t> </a:t>
            </a:r>
            <a:r>
              <a:rPr lang="en-US" err="1">
                <a:solidFill>
                  <a:schemeClr val="bg1"/>
                </a:solidFill>
                <a:latin typeface="Arial Rounded MT Bold"/>
              </a:rPr>
              <a:t>zubair</a:t>
            </a:r>
            <a:endParaRPr lang="en-US">
              <a:solidFill>
                <a:schemeClr val="bg1"/>
              </a:solidFill>
              <a:latin typeface="Arial Rounded MT Bold"/>
            </a:endParaRPr>
          </a:p>
        </p:txBody>
      </p:sp>
      <p:sp>
        <p:nvSpPr>
          <p:cNvPr id="11" name="Rectangle 10">
            <a:extLst>
              <a:ext uri="{FF2B5EF4-FFF2-40B4-BE49-F238E27FC236}">
                <a16:creationId xmlns:a16="http://schemas.microsoft.com/office/drawing/2014/main" id="{4CF65740-5C42-43BA-A28F-F8596E9C5EEC}"/>
              </a:ext>
            </a:extLst>
          </p:cNvPr>
          <p:cNvSpPr/>
          <p:nvPr/>
        </p:nvSpPr>
        <p:spPr>
          <a:xfrm>
            <a:off x="6714577" y="5949333"/>
            <a:ext cx="5477423" cy="89379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32931" y="1397007"/>
            <a:ext cx="7479169" cy="2722534"/>
          </a:xfrm>
        </p:spPr>
        <p:txBody>
          <a:bodyPr>
            <a:normAutofit/>
          </a:bodyPr>
          <a:lstStyle/>
          <a:p>
            <a:r>
              <a:rPr lang="en-US" sz="7200">
                <a:solidFill>
                  <a:schemeClr val="bg1"/>
                </a:solidFill>
                <a:latin typeface="Aharoni" panose="020B0604020202020204" pitchFamily="2" charset="-79"/>
                <a:cs typeface="Aharoni" panose="020B0604020202020204" pitchFamily="2" charset="-79"/>
              </a:rPr>
              <a:t>SPAM</a:t>
            </a:r>
            <a:br>
              <a:rPr lang="en-US" sz="7200">
                <a:solidFill>
                  <a:schemeClr val="bg1"/>
                </a:solidFill>
                <a:latin typeface="Aharoni" panose="020B0604020202020204" pitchFamily="2" charset="-79"/>
                <a:cs typeface="Aharoni" panose="020B0604020202020204" pitchFamily="2" charset="-79"/>
              </a:rPr>
            </a:br>
            <a:r>
              <a:rPr lang="en-US" sz="7200">
                <a:solidFill>
                  <a:schemeClr val="bg1"/>
                </a:solidFill>
                <a:latin typeface="Aharoni" panose="020B0604020202020204" pitchFamily="2" charset="-79"/>
                <a:cs typeface="Aharoni" panose="020B0604020202020204" pitchFamily="2" charset="-79"/>
              </a:rPr>
              <a:t>CLASSIFICATION</a:t>
            </a:r>
          </a:p>
        </p:txBody>
      </p:sp>
      <p:sp>
        <p:nvSpPr>
          <p:cNvPr id="12" name="TextBox 11">
            <a:extLst>
              <a:ext uri="{FF2B5EF4-FFF2-40B4-BE49-F238E27FC236}">
                <a16:creationId xmlns:a16="http://schemas.microsoft.com/office/drawing/2014/main" id="{D508F971-0BDB-47E1-9389-DF1B4AB60F19}"/>
              </a:ext>
            </a:extLst>
          </p:cNvPr>
          <p:cNvSpPr txBox="1"/>
          <p:nvPr/>
        </p:nvSpPr>
        <p:spPr>
          <a:xfrm>
            <a:off x="242430" y="745650"/>
            <a:ext cx="6958469" cy="400110"/>
          </a:xfrm>
          <a:prstGeom prst="rect">
            <a:avLst/>
          </a:prstGeom>
          <a:noFill/>
        </p:spPr>
        <p:txBody>
          <a:bodyPr wrap="square" rtlCol="0">
            <a:spAutoFit/>
          </a:bodyPr>
          <a:lstStyle/>
          <a:p>
            <a:r>
              <a:rPr lang="en-US" sz="2000">
                <a:solidFill>
                  <a:schemeClr val="bg1"/>
                </a:solidFill>
                <a:latin typeface="Arial Black" panose="020B0A04020102020204" pitchFamily="34" charset="0"/>
                <a:cs typeface="Aharoni" panose="02010803020104030203" pitchFamily="2" charset="-79"/>
              </a:rPr>
              <a:t>INTRO TO ARTIFICIAL INTELLIGENCE</a:t>
            </a:r>
          </a:p>
        </p:txBody>
      </p:sp>
      <p:cxnSp>
        <p:nvCxnSpPr>
          <p:cNvPr id="14" name="Straight Connector 13">
            <a:extLst>
              <a:ext uri="{FF2B5EF4-FFF2-40B4-BE49-F238E27FC236}">
                <a16:creationId xmlns:a16="http://schemas.microsoft.com/office/drawing/2014/main" id="{C94B2AA0-A57C-4E25-88B6-719D31354B3F}"/>
              </a:ext>
            </a:extLst>
          </p:cNvPr>
          <p:cNvCxnSpPr>
            <a:cxnSpLocks/>
          </p:cNvCxnSpPr>
          <p:nvPr/>
        </p:nvCxnSpPr>
        <p:spPr>
          <a:xfrm>
            <a:off x="6288372" y="-300"/>
            <a:ext cx="4475250" cy="506043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picture containing screenshot&#10;&#10;Description generated with very high confidence">
            <a:extLst>
              <a:ext uri="{FF2B5EF4-FFF2-40B4-BE49-F238E27FC236}">
                <a16:creationId xmlns:a16="http://schemas.microsoft.com/office/drawing/2014/main" id="{C8EBAB6B-FD95-4FD0-9B0D-CF0D9EA781B1}"/>
              </a:ext>
            </a:extLst>
          </p:cNvPr>
          <p:cNvPicPr>
            <a:picLocks noChangeAspect="1"/>
          </p:cNvPicPr>
          <p:nvPr/>
        </p:nvPicPr>
        <p:blipFill rotWithShape="1">
          <a:blip r:embed="rId2"/>
          <a:srcRect t="2348" r="6098"/>
          <a:stretch/>
        </p:blipFill>
        <p:spPr>
          <a:xfrm>
            <a:off x="-2381" y="813412"/>
            <a:ext cx="12202038" cy="5945448"/>
          </a:xfrm>
          <a:prstGeom prst="rect">
            <a:avLst/>
          </a:prstGeom>
        </p:spPr>
      </p:pic>
      <p:sp>
        <p:nvSpPr>
          <p:cNvPr id="2" name="TextBox 1">
            <a:extLst>
              <a:ext uri="{FF2B5EF4-FFF2-40B4-BE49-F238E27FC236}">
                <a16:creationId xmlns:a16="http://schemas.microsoft.com/office/drawing/2014/main" id="{AA70D145-B4B5-4053-BCAC-4F6DC5766601}"/>
              </a:ext>
            </a:extLst>
          </p:cNvPr>
          <p:cNvSpPr txBox="1"/>
          <p:nvPr/>
        </p:nvSpPr>
        <p:spPr>
          <a:xfrm>
            <a:off x="5974556" y="2200275"/>
            <a:ext cx="602932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latin typeface="+mj-lt"/>
                <a:ea typeface="+mj-lt"/>
                <a:cs typeface="+mj-lt"/>
              </a:rPr>
              <a:t>Word Count Plot for ham messages </a:t>
            </a:r>
          </a:p>
        </p:txBody>
      </p:sp>
    </p:spTree>
    <p:extLst>
      <p:ext uri="{BB962C8B-B14F-4D97-AF65-F5344CB8AC3E}">
        <p14:creationId xmlns:p14="http://schemas.microsoft.com/office/powerpoint/2010/main" val="3962135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screenshot of a cell phone&#10;&#10;Description generated with high confidence">
            <a:extLst>
              <a:ext uri="{FF2B5EF4-FFF2-40B4-BE49-F238E27FC236}">
                <a16:creationId xmlns:a16="http://schemas.microsoft.com/office/drawing/2014/main" id="{E86F0D30-90C2-4D8D-823A-12062C3A4B30}"/>
              </a:ext>
            </a:extLst>
          </p:cNvPr>
          <p:cNvPicPr>
            <a:picLocks noChangeAspect="1"/>
          </p:cNvPicPr>
          <p:nvPr/>
        </p:nvPicPr>
        <p:blipFill rotWithShape="1">
          <a:blip r:embed="rId2"/>
          <a:srcRect r="4935" b="-227"/>
          <a:stretch/>
        </p:blipFill>
        <p:spPr>
          <a:xfrm>
            <a:off x="-2381" y="802595"/>
            <a:ext cx="12206061" cy="5252813"/>
          </a:xfrm>
          <a:prstGeom prst="rect">
            <a:avLst/>
          </a:prstGeom>
        </p:spPr>
      </p:pic>
      <p:sp>
        <p:nvSpPr>
          <p:cNvPr id="3" name="TextBox 2">
            <a:extLst>
              <a:ext uri="{FF2B5EF4-FFF2-40B4-BE49-F238E27FC236}">
                <a16:creationId xmlns:a16="http://schemas.microsoft.com/office/drawing/2014/main" id="{8D963698-591B-44A1-A37A-4A1ACD3FD1A4}"/>
              </a:ext>
            </a:extLst>
          </p:cNvPr>
          <p:cNvSpPr txBox="1"/>
          <p:nvPr/>
        </p:nvSpPr>
        <p:spPr>
          <a:xfrm>
            <a:off x="5819775" y="2140743"/>
            <a:ext cx="556498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latin typeface="Bookman Old Style"/>
              </a:rPr>
              <a:t>Word Count Plot for spam messages</a:t>
            </a:r>
          </a:p>
        </p:txBody>
      </p:sp>
    </p:spTree>
    <p:extLst>
      <p:ext uri="{BB962C8B-B14F-4D97-AF65-F5344CB8AC3E}">
        <p14:creationId xmlns:p14="http://schemas.microsoft.com/office/powerpoint/2010/main" val="1091950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A87599-570B-4B27-871D-6B5389FE4AA4}"/>
              </a:ext>
            </a:extLst>
          </p:cNvPr>
          <p:cNvSpPr/>
          <p:nvPr/>
        </p:nvSpPr>
        <p:spPr>
          <a:xfrm>
            <a:off x="6091235" y="4281487"/>
            <a:ext cx="4655345" cy="123824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5E20C4D-A409-4422-8E21-91BA4D11A2A7}"/>
              </a:ext>
            </a:extLst>
          </p:cNvPr>
          <p:cNvSpPr/>
          <p:nvPr/>
        </p:nvSpPr>
        <p:spPr>
          <a:xfrm>
            <a:off x="757237" y="4281486"/>
            <a:ext cx="4822031" cy="117871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Title 1">
            <a:extLst>
              <a:ext uri="{FF2B5EF4-FFF2-40B4-BE49-F238E27FC236}">
                <a16:creationId xmlns:a16="http://schemas.microsoft.com/office/drawing/2014/main" id="{A4D45CCF-E225-4098-B06B-DAAED3B1A91A}"/>
              </a:ext>
            </a:extLst>
          </p:cNvPr>
          <p:cNvSpPr>
            <a:spLocks noGrp="1"/>
          </p:cNvSpPr>
          <p:nvPr>
            <p:ph type="title"/>
          </p:nvPr>
        </p:nvSpPr>
        <p:spPr>
          <a:xfrm>
            <a:off x="1097280" y="286603"/>
            <a:ext cx="10058400" cy="1093570"/>
          </a:xfrm>
        </p:spPr>
        <p:txBody>
          <a:bodyPr>
            <a:normAutofit/>
          </a:bodyPr>
          <a:lstStyle/>
          <a:p>
            <a:r>
              <a:rPr lang="en-US"/>
              <a:t>Feature Extraction</a:t>
            </a:r>
          </a:p>
        </p:txBody>
      </p:sp>
      <p:sp>
        <p:nvSpPr>
          <p:cNvPr id="3" name="Content Placeholder 2">
            <a:extLst>
              <a:ext uri="{FF2B5EF4-FFF2-40B4-BE49-F238E27FC236}">
                <a16:creationId xmlns:a16="http://schemas.microsoft.com/office/drawing/2014/main" id="{AC1F5A79-0229-468F-BFAF-3DBC1DABEAB6}"/>
              </a:ext>
            </a:extLst>
          </p:cNvPr>
          <p:cNvSpPr>
            <a:spLocks noGrp="1"/>
          </p:cNvSpPr>
          <p:nvPr>
            <p:ph idx="1"/>
          </p:nvPr>
        </p:nvSpPr>
        <p:spPr>
          <a:xfrm>
            <a:off x="1097280" y="1893888"/>
            <a:ext cx="10058400" cy="3975204"/>
          </a:xfrm>
        </p:spPr>
        <p:txBody>
          <a:bodyPr vert="horz" lIns="0" tIns="45720" rIns="0" bIns="45720" rtlCol="0" anchor="t">
            <a:normAutofit/>
          </a:bodyPr>
          <a:lstStyle/>
          <a:p>
            <a:r>
              <a:rPr lang="en-US">
                <a:ea typeface="+mn-lt"/>
                <a:cs typeface="+mn-lt"/>
              </a:rPr>
              <a:t>In this process we analyze the data (emails in our case) minutely to find out the features(i.e. words) which would be most useful in the classification. Then these features would be further used to train the classifier. For this purpose, we used the methods known as  TF-IDF and Count Vectorizer. These  can be defined as a numerical statistic which is intended to reflect how crucial a word is to a document present in a corpus. The values are directly proportional to the number of times a word appears in a document. Below are part of our these vectorizer matrix,</a:t>
            </a:r>
            <a:endParaRPr lang="en-US"/>
          </a:p>
        </p:txBody>
      </p:sp>
      <p:pic>
        <p:nvPicPr>
          <p:cNvPr id="4" name="Picture 4" descr="A close up of a keyboard&#10;&#10;Description generated with very high confidence">
            <a:extLst>
              <a:ext uri="{FF2B5EF4-FFF2-40B4-BE49-F238E27FC236}">
                <a16:creationId xmlns:a16="http://schemas.microsoft.com/office/drawing/2014/main" id="{A57FB75D-46A8-4A3A-8FB0-0E76D934F6CA}"/>
              </a:ext>
            </a:extLst>
          </p:cNvPr>
          <p:cNvPicPr>
            <a:picLocks noChangeAspect="1"/>
          </p:cNvPicPr>
          <p:nvPr/>
        </p:nvPicPr>
        <p:blipFill rotWithShape="1">
          <a:blip r:embed="rId2"/>
          <a:srcRect r="6856" b="7216"/>
          <a:stretch/>
        </p:blipFill>
        <p:spPr>
          <a:xfrm>
            <a:off x="831056" y="4367992"/>
            <a:ext cx="4684413" cy="1063489"/>
          </a:xfrm>
          <a:prstGeom prst="rect">
            <a:avLst/>
          </a:prstGeom>
        </p:spPr>
      </p:pic>
      <p:pic>
        <p:nvPicPr>
          <p:cNvPr id="5" name="Picture 5" descr="A close up of a keyboard&#10;&#10;Description generated with high confidence">
            <a:extLst>
              <a:ext uri="{FF2B5EF4-FFF2-40B4-BE49-F238E27FC236}">
                <a16:creationId xmlns:a16="http://schemas.microsoft.com/office/drawing/2014/main" id="{DE3EA11F-A971-47D6-9932-DA07182F7FC8}"/>
              </a:ext>
            </a:extLst>
          </p:cNvPr>
          <p:cNvPicPr>
            <a:picLocks noChangeAspect="1"/>
          </p:cNvPicPr>
          <p:nvPr/>
        </p:nvPicPr>
        <p:blipFill rotWithShape="1">
          <a:blip r:embed="rId3"/>
          <a:srcRect l="-234" t="5263" r="7731" b="18421"/>
          <a:stretch/>
        </p:blipFill>
        <p:spPr>
          <a:xfrm>
            <a:off x="6130078" y="4371314"/>
            <a:ext cx="4564655" cy="1101838"/>
          </a:xfrm>
          <a:prstGeom prst="rect">
            <a:avLst/>
          </a:prstGeom>
        </p:spPr>
      </p:pic>
      <p:sp>
        <p:nvSpPr>
          <p:cNvPr id="9" name="TextBox 8">
            <a:extLst>
              <a:ext uri="{FF2B5EF4-FFF2-40B4-BE49-F238E27FC236}">
                <a16:creationId xmlns:a16="http://schemas.microsoft.com/office/drawing/2014/main" id="{50CB44F0-53F5-4F1D-B7EC-4DFF7F401604}"/>
              </a:ext>
            </a:extLst>
          </p:cNvPr>
          <p:cNvSpPr txBox="1"/>
          <p:nvPr/>
        </p:nvSpPr>
        <p:spPr>
          <a:xfrm>
            <a:off x="2164556" y="552211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 TF-IDF</a:t>
            </a:r>
          </a:p>
        </p:txBody>
      </p:sp>
      <p:sp>
        <p:nvSpPr>
          <p:cNvPr id="10" name="TextBox 9">
            <a:extLst>
              <a:ext uri="{FF2B5EF4-FFF2-40B4-BE49-F238E27FC236}">
                <a16:creationId xmlns:a16="http://schemas.microsoft.com/office/drawing/2014/main" id="{29893F4B-1994-41D1-963D-7E7B5FEC6ABC}"/>
              </a:ext>
            </a:extLst>
          </p:cNvPr>
          <p:cNvSpPr txBox="1"/>
          <p:nvPr/>
        </p:nvSpPr>
        <p:spPr>
          <a:xfrm>
            <a:off x="8117681" y="549830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 CV</a:t>
            </a:r>
          </a:p>
        </p:txBody>
      </p:sp>
    </p:spTree>
    <p:extLst>
      <p:ext uri="{BB962C8B-B14F-4D97-AF65-F5344CB8AC3E}">
        <p14:creationId xmlns:p14="http://schemas.microsoft.com/office/powerpoint/2010/main" val="3517632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9CE133-3BBB-47C8-9368-D56342364E5C}"/>
              </a:ext>
            </a:extLst>
          </p:cNvPr>
          <p:cNvSpPr txBox="1"/>
          <p:nvPr/>
        </p:nvSpPr>
        <p:spPr>
          <a:xfrm>
            <a:off x="2319740" y="1910118"/>
            <a:ext cx="8128000" cy="369332"/>
          </a:xfrm>
          <a:prstGeom prst="rect">
            <a:avLst/>
          </a:prstGeom>
          <a:noFill/>
        </p:spPr>
        <p:txBody>
          <a:bodyPr wrap="square" rtlCol="0" anchor="t">
            <a:spAutoFit/>
          </a:bodyPr>
          <a:lstStyle/>
          <a:p>
            <a:endParaRPr lang="en-US"/>
          </a:p>
        </p:txBody>
      </p:sp>
      <p:sp>
        <p:nvSpPr>
          <p:cNvPr id="2" name="TextBox 1">
            <a:extLst>
              <a:ext uri="{FF2B5EF4-FFF2-40B4-BE49-F238E27FC236}">
                <a16:creationId xmlns:a16="http://schemas.microsoft.com/office/drawing/2014/main" id="{07697EDA-80C2-4913-A91D-F1429E8E8B6D}"/>
              </a:ext>
            </a:extLst>
          </p:cNvPr>
          <p:cNvSpPr txBox="1"/>
          <p:nvPr/>
        </p:nvSpPr>
        <p:spPr>
          <a:xfrm>
            <a:off x="3470334" y="1153234"/>
            <a:ext cx="486997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latin typeface="Bookman Old Style"/>
              </a:rPr>
              <a:t>Train/Test Split</a:t>
            </a:r>
          </a:p>
        </p:txBody>
      </p:sp>
      <p:sp>
        <p:nvSpPr>
          <p:cNvPr id="4" name="TextBox 3">
            <a:extLst>
              <a:ext uri="{FF2B5EF4-FFF2-40B4-BE49-F238E27FC236}">
                <a16:creationId xmlns:a16="http://schemas.microsoft.com/office/drawing/2014/main" id="{872FF0BD-9C82-49BD-B7D0-33897CA1EF69}"/>
              </a:ext>
            </a:extLst>
          </p:cNvPr>
          <p:cNvSpPr txBox="1"/>
          <p:nvPr/>
        </p:nvSpPr>
        <p:spPr>
          <a:xfrm>
            <a:off x="1633040" y="2043538"/>
            <a:ext cx="918039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t>Split Ratio was 30:70</a:t>
            </a:r>
          </a:p>
          <a:p>
            <a:pPr marL="285750" indent="-285750">
              <a:buFont typeface="Arial"/>
              <a:buChar char="•"/>
            </a:pPr>
            <a:r>
              <a:rPr lang="en-US" sz="2000">
                <a:ea typeface="+mn-lt"/>
                <a:cs typeface="+mn-lt"/>
              </a:rPr>
              <a:t>Selection of this 70% of the training data is uniformly random.</a:t>
            </a:r>
            <a:endParaRPr lang="en-US" sz="2000"/>
          </a:p>
        </p:txBody>
      </p:sp>
      <p:sp>
        <p:nvSpPr>
          <p:cNvPr id="5" name="TextBox 4">
            <a:extLst>
              <a:ext uri="{FF2B5EF4-FFF2-40B4-BE49-F238E27FC236}">
                <a16:creationId xmlns:a16="http://schemas.microsoft.com/office/drawing/2014/main" id="{B7EBAE99-C236-47A2-A278-2CC6AE330C5B}"/>
              </a:ext>
            </a:extLst>
          </p:cNvPr>
          <p:cNvSpPr txBox="1"/>
          <p:nvPr/>
        </p:nvSpPr>
        <p:spPr>
          <a:xfrm>
            <a:off x="1628775" y="2962274"/>
            <a:ext cx="9124947"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Although</a:t>
            </a:r>
            <a:r>
              <a:rPr lang="en-US" sz="2000">
                <a:ea typeface="+mn-lt"/>
                <a:cs typeface="+mn-lt"/>
              </a:rPr>
              <a:t> when doing the train test split it is said to make sure the distribution of the data between the training set and testing set are similar in many of our e-learning sources for this project. What it means in this context is that the percentage of spam email in the training set and test set should be similar.</a:t>
            </a:r>
          </a:p>
          <a:p>
            <a:r>
              <a:rPr lang="en-US" sz="2000"/>
              <a:t>Also keeping with the fact that our dataset is imbalanced. For that  We contributed to compare the unsampled , up-sampled data along with stratified cross validation techniques. You'll see the performance comparisons in the future slides </a:t>
            </a:r>
          </a:p>
          <a:p>
            <a:endParaRPr lang="en-US" sz="2000"/>
          </a:p>
        </p:txBody>
      </p:sp>
    </p:spTree>
    <p:extLst>
      <p:ext uri="{BB962C8B-B14F-4D97-AF65-F5344CB8AC3E}">
        <p14:creationId xmlns:p14="http://schemas.microsoft.com/office/powerpoint/2010/main" val="817770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C31C03-FCFB-40FB-B050-D0BCD372447C}"/>
              </a:ext>
            </a:extLst>
          </p:cNvPr>
          <p:cNvSpPr txBox="1"/>
          <p:nvPr/>
        </p:nvSpPr>
        <p:spPr>
          <a:xfrm>
            <a:off x="1562100" y="1016000"/>
            <a:ext cx="7416800" cy="369332"/>
          </a:xfrm>
          <a:prstGeom prst="rect">
            <a:avLst/>
          </a:prstGeom>
          <a:noFill/>
        </p:spPr>
        <p:txBody>
          <a:bodyPr wrap="square" rtlCol="0" anchor="t">
            <a:spAutoFit/>
          </a:bodyPr>
          <a:lstStyle/>
          <a:p>
            <a:endParaRPr lang="en-US"/>
          </a:p>
        </p:txBody>
      </p:sp>
      <p:sp>
        <p:nvSpPr>
          <p:cNvPr id="3" name="Title 2">
            <a:extLst>
              <a:ext uri="{FF2B5EF4-FFF2-40B4-BE49-F238E27FC236}">
                <a16:creationId xmlns:a16="http://schemas.microsoft.com/office/drawing/2014/main" id="{EE6671E4-57B6-49AF-A8D2-B13C7FAD5BB5}"/>
              </a:ext>
            </a:extLst>
          </p:cNvPr>
          <p:cNvSpPr>
            <a:spLocks noGrp="1"/>
          </p:cNvSpPr>
          <p:nvPr>
            <p:ph type="title"/>
          </p:nvPr>
        </p:nvSpPr>
        <p:spPr>
          <a:xfrm>
            <a:off x="1180787" y="223973"/>
            <a:ext cx="10277604" cy="1951798"/>
          </a:xfrm>
        </p:spPr>
        <p:txBody>
          <a:bodyPr/>
          <a:lstStyle/>
          <a:p>
            <a:r>
              <a:rPr lang="en-US">
                <a:ea typeface="+mj-lt"/>
                <a:cs typeface="+mj-lt"/>
              </a:rPr>
              <a:t>Machine Learning Algorithm Used </a:t>
            </a:r>
          </a:p>
          <a:p>
            <a:endParaRPr lang="en-US"/>
          </a:p>
        </p:txBody>
      </p:sp>
      <p:sp>
        <p:nvSpPr>
          <p:cNvPr id="4" name="Text Placeholder 3">
            <a:extLst>
              <a:ext uri="{FF2B5EF4-FFF2-40B4-BE49-F238E27FC236}">
                <a16:creationId xmlns:a16="http://schemas.microsoft.com/office/drawing/2014/main" id="{F9C0E00F-0F3D-4CED-9166-D959B0E8A0DE}"/>
              </a:ext>
            </a:extLst>
          </p:cNvPr>
          <p:cNvSpPr>
            <a:spLocks noGrp="1"/>
          </p:cNvSpPr>
          <p:nvPr>
            <p:ph type="body" idx="1"/>
          </p:nvPr>
        </p:nvSpPr>
        <p:spPr/>
        <p:txBody>
          <a:bodyPr/>
          <a:lstStyle/>
          <a:p>
            <a:r>
              <a:rPr lang="en-US">
                <a:ea typeface="+mn-lt"/>
                <a:cs typeface="+mn-lt"/>
              </a:rPr>
              <a:t>Naive Bayes</a:t>
            </a:r>
            <a:endParaRPr lang="en-US"/>
          </a:p>
        </p:txBody>
      </p:sp>
      <p:sp>
        <p:nvSpPr>
          <p:cNvPr id="5" name="Content Placeholder 4">
            <a:extLst>
              <a:ext uri="{FF2B5EF4-FFF2-40B4-BE49-F238E27FC236}">
                <a16:creationId xmlns:a16="http://schemas.microsoft.com/office/drawing/2014/main" id="{375D1020-23F5-41DD-8607-2827B1D79BB2}"/>
              </a:ext>
            </a:extLst>
          </p:cNvPr>
          <p:cNvSpPr>
            <a:spLocks noGrp="1"/>
          </p:cNvSpPr>
          <p:nvPr>
            <p:ph sz="half" idx="2"/>
          </p:nvPr>
        </p:nvSpPr>
        <p:spPr/>
        <p:txBody>
          <a:bodyPr vert="horz" lIns="0" tIns="45720" rIns="0" bIns="45720" rtlCol="0" anchor="t">
            <a:normAutofit/>
          </a:bodyPr>
          <a:lstStyle/>
          <a:p>
            <a:r>
              <a:rPr lang="en-US">
                <a:ea typeface="+mn-lt"/>
                <a:cs typeface="+mn-lt"/>
              </a:rPr>
              <a:t>The first approach that we took was to use the( TfidfVectorizer and Count vectorizer ) as a feature extraction tools and Naive Bayes algorithm to do the prediction. Using Naive Bayes library provided by </a:t>
            </a:r>
            <a:r>
              <a:rPr lang="en-US" b="1">
                <a:ea typeface="+mn-lt"/>
                <a:cs typeface="+mn-lt"/>
              </a:rPr>
              <a:t>sklearn.</a:t>
            </a:r>
            <a:endParaRPr lang="en-US"/>
          </a:p>
        </p:txBody>
      </p:sp>
      <p:sp>
        <p:nvSpPr>
          <p:cNvPr id="6" name="Text Placeholder 5">
            <a:extLst>
              <a:ext uri="{FF2B5EF4-FFF2-40B4-BE49-F238E27FC236}">
                <a16:creationId xmlns:a16="http://schemas.microsoft.com/office/drawing/2014/main" id="{5A826330-6A60-4EA6-8BBE-E34D9C3752D2}"/>
              </a:ext>
            </a:extLst>
          </p:cNvPr>
          <p:cNvSpPr>
            <a:spLocks noGrp="1"/>
          </p:cNvSpPr>
          <p:nvPr>
            <p:ph type="body" sz="quarter" idx="3"/>
          </p:nvPr>
        </p:nvSpPr>
        <p:spPr/>
        <p:txBody>
          <a:bodyPr/>
          <a:lstStyle/>
          <a:p>
            <a:r>
              <a:rPr lang="en-US">
                <a:ea typeface="+mn-lt"/>
                <a:cs typeface="+mn-lt"/>
              </a:rPr>
              <a:t>Decision Tree</a:t>
            </a:r>
            <a:endParaRPr lang="en-US"/>
          </a:p>
        </p:txBody>
      </p:sp>
      <p:sp>
        <p:nvSpPr>
          <p:cNvPr id="7" name="Content Placeholder 6">
            <a:extLst>
              <a:ext uri="{FF2B5EF4-FFF2-40B4-BE49-F238E27FC236}">
                <a16:creationId xmlns:a16="http://schemas.microsoft.com/office/drawing/2014/main" id="{60CE4918-68BF-4677-895C-4636427BD49D}"/>
              </a:ext>
            </a:extLst>
          </p:cNvPr>
          <p:cNvSpPr>
            <a:spLocks noGrp="1"/>
          </p:cNvSpPr>
          <p:nvPr>
            <p:ph sz="quarter" idx="4"/>
          </p:nvPr>
        </p:nvSpPr>
        <p:spPr/>
        <p:txBody>
          <a:bodyPr vert="horz" lIns="0" tIns="45720" rIns="0" bIns="45720" rtlCol="0" anchor="t">
            <a:normAutofit/>
          </a:bodyPr>
          <a:lstStyle/>
          <a:p>
            <a:r>
              <a:rPr lang="en-US"/>
              <a:t>The second approach that we took was to use the( </a:t>
            </a:r>
            <a:r>
              <a:rPr lang="en-US" err="1"/>
              <a:t>TfidfVectorizer</a:t>
            </a:r>
            <a:r>
              <a:rPr lang="en-US"/>
              <a:t> and Count vectorizer ) as a feature extraction tools and decision tree algorithm to do the prediction. Using tree library provided by </a:t>
            </a:r>
            <a:r>
              <a:rPr lang="en-US" b="1"/>
              <a:t>sklearn.</a:t>
            </a:r>
            <a:endParaRPr lang="en-US">
              <a:ea typeface="+mn-lt"/>
              <a:cs typeface="+mn-lt"/>
            </a:endParaRPr>
          </a:p>
          <a:p>
            <a:endParaRPr lang="en-US"/>
          </a:p>
        </p:txBody>
      </p:sp>
    </p:spTree>
    <p:extLst>
      <p:ext uri="{BB962C8B-B14F-4D97-AF65-F5344CB8AC3E}">
        <p14:creationId xmlns:p14="http://schemas.microsoft.com/office/powerpoint/2010/main" val="1139824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8E8CF-AE6A-4A06-A0C8-2979262F86E8}"/>
              </a:ext>
            </a:extLst>
          </p:cNvPr>
          <p:cNvSpPr>
            <a:spLocks noGrp="1"/>
          </p:cNvSpPr>
          <p:nvPr>
            <p:ph type="title" idx="4294967295"/>
          </p:nvPr>
        </p:nvSpPr>
        <p:spPr>
          <a:xfrm>
            <a:off x="129346" y="209467"/>
            <a:ext cx="10058400" cy="510743"/>
          </a:xfrm>
        </p:spPr>
        <p:txBody>
          <a:bodyPr>
            <a:normAutofit fontScale="90000"/>
          </a:bodyPr>
          <a:lstStyle/>
          <a:p>
            <a:r>
              <a:rPr lang="en-US"/>
              <a:t>Performance Analysis:</a:t>
            </a:r>
          </a:p>
        </p:txBody>
      </p:sp>
      <p:sp>
        <p:nvSpPr>
          <p:cNvPr id="3" name="Content Placeholder 2">
            <a:extLst>
              <a:ext uri="{FF2B5EF4-FFF2-40B4-BE49-F238E27FC236}">
                <a16:creationId xmlns:a16="http://schemas.microsoft.com/office/drawing/2014/main" id="{0D921C8D-ECD1-4FC5-8FAE-6121052708BA}"/>
              </a:ext>
            </a:extLst>
          </p:cNvPr>
          <p:cNvSpPr>
            <a:spLocks noGrp="1"/>
          </p:cNvSpPr>
          <p:nvPr>
            <p:ph idx="4294967295"/>
          </p:nvPr>
        </p:nvSpPr>
        <p:spPr>
          <a:xfrm>
            <a:off x="98268" y="812923"/>
            <a:ext cx="7799747" cy="3762375"/>
          </a:xfrm>
        </p:spPr>
        <p:txBody>
          <a:bodyPr vert="horz" lIns="0" tIns="45720" rIns="0" bIns="45720" rtlCol="0" anchor="t">
            <a:normAutofit/>
          </a:bodyPr>
          <a:lstStyle/>
          <a:p>
            <a:r>
              <a:rPr lang="en-US"/>
              <a:t> The performance of the classifier model is based on the parameters True Positive (TP) and True Negative (TN). TP is the condition where the emails provided are spam emails and identified as a spam while TN is the condition where the emails provided are legitimate and identified as legitimate mails. Confusion matrix  were used  for this purposes and for its visualization these are some heatmaps of some of our models .</a:t>
            </a:r>
          </a:p>
        </p:txBody>
      </p:sp>
      <p:pic>
        <p:nvPicPr>
          <p:cNvPr id="5" name="Picture 4" descr="A screenshot of a cell phone&#10;&#10;Description automatically generated">
            <a:extLst>
              <a:ext uri="{FF2B5EF4-FFF2-40B4-BE49-F238E27FC236}">
                <a16:creationId xmlns:a16="http://schemas.microsoft.com/office/drawing/2014/main" id="{B58CB52F-65F6-4F6C-A882-59D6A0C0AF3D}"/>
              </a:ext>
            </a:extLst>
          </p:cNvPr>
          <p:cNvPicPr>
            <a:picLocks noChangeAspect="1"/>
          </p:cNvPicPr>
          <p:nvPr/>
        </p:nvPicPr>
        <p:blipFill rotWithShape="1">
          <a:blip r:embed="rId2">
            <a:extLst>
              <a:ext uri="{28A0092B-C50C-407E-A947-70E740481C1C}">
                <a14:useLocalDpi xmlns:a14="http://schemas.microsoft.com/office/drawing/2010/main" val="0"/>
              </a:ext>
            </a:extLst>
          </a:blip>
          <a:srcRect l="5790" r="6622"/>
          <a:stretch/>
        </p:blipFill>
        <p:spPr>
          <a:xfrm>
            <a:off x="8634249" y="3352555"/>
            <a:ext cx="3044838" cy="2454088"/>
          </a:xfrm>
          <a:prstGeom prst="rect">
            <a:avLst/>
          </a:prstGeom>
        </p:spPr>
      </p:pic>
      <p:sp>
        <p:nvSpPr>
          <p:cNvPr id="6" name="Rectangle 5">
            <a:extLst>
              <a:ext uri="{FF2B5EF4-FFF2-40B4-BE49-F238E27FC236}">
                <a16:creationId xmlns:a16="http://schemas.microsoft.com/office/drawing/2014/main" id="{94C6474D-913C-4A16-8CB7-4E81073EB860}"/>
              </a:ext>
            </a:extLst>
          </p:cNvPr>
          <p:cNvSpPr/>
          <p:nvPr/>
        </p:nvSpPr>
        <p:spPr>
          <a:xfrm>
            <a:off x="8878798" y="5784639"/>
            <a:ext cx="2720745" cy="523220"/>
          </a:xfrm>
          <a:prstGeom prst="rect">
            <a:avLst/>
          </a:prstGeom>
        </p:spPr>
        <p:txBody>
          <a:bodyPr wrap="none">
            <a:spAutoFit/>
          </a:bodyPr>
          <a:lstStyle/>
          <a:p>
            <a:pPr algn="ctr"/>
            <a:r>
              <a:rPr lang="en-US" sz="1400"/>
              <a:t>Decision tree</a:t>
            </a:r>
          </a:p>
          <a:p>
            <a:pPr algn="ctr"/>
            <a:r>
              <a:rPr lang="en-US" sz="1400"/>
              <a:t>Up-sampling with count vectorizer</a:t>
            </a:r>
          </a:p>
        </p:txBody>
      </p:sp>
      <p:sp>
        <p:nvSpPr>
          <p:cNvPr id="9" name="TextBox 8">
            <a:extLst>
              <a:ext uri="{FF2B5EF4-FFF2-40B4-BE49-F238E27FC236}">
                <a16:creationId xmlns:a16="http://schemas.microsoft.com/office/drawing/2014/main" id="{EE5BA983-89A2-4403-9A8D-1FC272C4AC71}"/>
              </a:ext>
            </a:extLst>
          </p:cNvPr>
          <p:cNvSpPr txBox="1"/>
          <p:nvPr/>
        </p:nvSpPr>
        <p:spPr>
          <a:xfrm>
            <a:off x="309624" y="5869941"/>
            <a:ext cx="3003579" cy="523220"/>
          </a:xfrm>
          <a:prstGeom prst="rect">
            <a:avLst/>
          </a:prstGeom>
          <a:noFill/>
        </p:spPr>
        <p:txBody>
          <a:bodyPr wrap="none" rtlCol="0">
            <a:spAutoFit/>
          </a:bodyPr>
          <a:lstStyle/>
          <a:p>
            <a:pPr algn="ctr"/>
            <a:r>
              <a:rPr lang="en-US" sz="1400"/>
              <a:t>Naïve Bayes </a:t>
            </a:r>
          </a:p>
          <a:p>
            <a:pPr algn="ctr"/>
            <a:r>
              <a:rPr lang="en-US" sz="1400"/>
              <a:t>Cross-validation with Count vectorizer</a:t>
            </a:r>
          </a:p>
        </p:txBody>
      </p:sp>
      <p:sp>
        <p:nvSpPr>
          <p:cNvPr id="12" name="TextBox 11">
            <a:extLst>
              <a:ext uri="{FF2B5EF4-FFF2-40B4-BE49-F238E27FC236}">
                <a16:creationId xmlns:a16="http://schemas.microsoft.com/office/drawing/2014/main" id="{E3EC0B87-D978-4E13-BAC0-1CC06F6C131F}"/>
              </a:ext>
            </a:extLst>
          </p:cNvPr>
          <p:cNvSpPr txBox="1"/>
          <p:nvPr/>
        </p:nvSpPr>
        <p:spPr>
          <a:xfrm>
            <a:off x="4741705" y="6000082"/>
            <a:ext cx="2911759" cy="307777"/>
          </a:xfrm>
          <a:prstGeom prst="rect">
            <a:avLst/>
          </a:prstGeom>
          <a:noFill/>
        </p:spPr>
        <p:txBody>
          <a:bodyPr wrap="none" rtlCol="0">
            <a:spAutoFit/>
          </a:bodyPr>
          <a:lstStyle/>
          <a:p>
            <a:r>
              <a:rPr lang="en-US" sz="1400"/>
              <a:t>Naïve Bayes un-sampled with TF-IDF</a:t>
            </a:r>
          </a:p>
        </p:txBody>
      </p:sp>
      <p:sp>
        <p:nvSpPr>
          <p:cNvPr id="13" name="AutoShape 2">
            <a:extLst>
              <a:ext uri="{FF2B5EF4-FFF2-40B4-BE49-F238E27FC236}">
                <a16:creationId xmlns:a16="http://schemas.microsoft.com/office/drawing/2014/main" id="{B3413E62-6EAA-46BC-8903-BB7A7F009C9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a:extLst>
              <a:ext uri="{FF2B5EF4-FFF2-40B4-BE49-F238E27FC236}">
                <a16:creationId xmlns:a16="http://schemas.microsoft.com/office/drawing/2014/main" id="{7DEACF4A-FD1D-40D1-80EE-370C79B14277}"/>
              </a:ext>
            </a:extLst>
          </p:cNvPr>
          <p:cNvPicPr>
            <a:picLocks noChangeAspect="1"/>
          </p:cNvPicPr>
          <p:nvPr/>
        </p:nvPicPr>
        <p:blipFill rotWithShape="1">
          <a:blip r:embed="rId3"/>
          <a:srcRect l="6646" r="22276" b="3465"/>
          <a:stretch/>
        </p:blipFill>
        <p:spPr>
          <a:xfrm>
            <a:off x="4598785" y="3545994"/>
            <a:ext cx="3299230" cy="2454088"/>
          </a:xfrm>
          <a:prstGeom prst="rect">
            <a:avLst/>
          </a:prstGeom>
        </p:spPr>
      </p:pic>
      <p:sp>
        <p:nvSpPr>
          <p:cNvPr id="15" name="AutoShape 4">
            <a:extLst>
              <a:ext uri="{FF2B5EF4-FFF2-40B4-BE49-F238E27FC236}">
                <a16:creationId xmlns:a16="http://schemas.microsoft.com/office/drawing/2014/main" id="{30B55026-A3C8-4D8F-9ED8-0219254EB42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837F9BDA-9193-475D-9B69-C995F97AA361}"/>
              </a:ext>
            </a:extLst>
          </p:cNvPr>
          <p:cNvCxnSpPr>
            <a:cxnSpLocks/>
          </p:cNvCxnSpPr>
          <p:nvPr/>
        </p:nvCxnSpPr>
        <p:spPr>
          <a:xfrm>
            <a:off x="129346" y="720210"/>
            <a:ext cx="7799747" cy="0"/>
          </a:xfrm>
          <a:prstGeom prst="line">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FDAF9078-993F-44D9-AB91-C630B0679684}"/>
              </a:ext>
            </a:extLst>
          </p:cNvPr>
          <p:cNvSpPr txBox="1"/>
          <p:nvPr/>
        </p:nvSpPr>
        <p:spPr>
          <a:xfrm>
            <a:off x="8713160" y="2677126"/>
            <a:ext cx="2258760" cy="523220"/>
          </a:xfrm>
          <a:prstGeom prst="rect">
            <a:avLst/>
          </a:prstGeom>
          <a:noFill/>
        </p:spPr>
        <p:txBody>
          <a:bodyPr wrap="none" rtlCol="0">
            <a:spAutoFit/>
          </a:bodyPr>
          <a:lstStyle/>
          <a:p>
            <a:pPr algn="ctr"/>
            <a:r>
              <a:rPr lang="en-US" sz="1400"/>
              <a:t>Naïve Bayes </a:t>
            </a:r>
          </a:p>
          <a:p>
            <a:pPr algn="ctr"/>
            <a:r>
              <a:rPr lang="en-US" sz="1400"/>
              <a:t>Cross-validation with TF-IDF</a:t>
            </a:r>
          </a:p>
        </p:txBody>
      </p:sp>
      <p:pic>
        <p:nvPicPr>
          <p:cNvPr id="24" name="Picture 23">
            <a:extLst>
              <a:ext uri="{FF2B5EF4-FFF2-40B4-BE49-F238E27FC236}">
                <a16:creationId xmlns:a16="http://schemas.microsoft.com/office/drawing/2014/main" id="{C8883151-8A12-4237-BEB2-F31F8803C4B4}"/>
              </a:ext>
            </a:extLst>
          </p:cNvPr>
          <p:cNvPicPr>
            <a:picLocks noChangeAspect="1"/>
          </p:cNvPicPr>
          <p:nvPr/>
        </p:nvPicPr>
        <p:blipFill>
          <a:blip r:embed="rId4"/>
          <a:stretch>
            <a:fillRect/>
          </a:stretch>
        </p:blipFill>
        <p:spPr>
          <a:xfrm>
            <a:off x="8039986" y="109512"/>
            <a:ext cx="3903270" cy="2584598"/>
          </a:xfrm>
          <a:prstGeom prst="rect">
            <a:avLst/>
          </a:prstGeom>
        </p:spPr>
      </p:pic>
      <p:pic>
        <p:nvPicPr>
          <p:cNvPr id="26" name="Picture 25">
            <a:extLst>
              <a:ext uri="{FF2B5EF4-FFF2-40B4-BE49-F238E27FC236}">
                <a16:creationId xmlns:a16="http://schemas.microsoft.com/office/drawing/2014/main" id="{A4C52EA5-F76A-4CE6-9CCE-EB29ECC4663D}"/>
              </a:ext>
            </a:extLst>
          </p:cNvPr>
          <p:cNvPicPr>
            <a:picLocks noChangeAspect="1"/>
          </p:cNvPicPr>
          <p:nvPr/>
        </p:nvPicPr>
        <p:blipFill rotWithShape="1">
          <a:blip r:embed="rId5"/>
          <a:srcRect l="10228" t="-7782" r="10917" b="2515"/>
          <a:stretch/>
        </p:blipFill>
        <p:spPr>
          <a:xfrm>
            <a:off x="250012" y="3237217"/>
            <a:ext cx="3815809" cy="2632724"/>
          </a:xfrm>
          <a:prstGeom prst="rect">
            <a:avLst/>
          </a:prstGeom>
        </p:spPr>
      </p:pic>
    </p:spTree>
    <p:extLst>
      <p:ext uri="{BB962C8B-B14F-4D97-AF65-F5344CB8AC3E}">
        <p14:creationId xmlns:p14="http://schemas.microsoft.com/office/powerpoint/2010/main" val="2926166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7255E7-9BCD-436A-ADCD-396953A8F384}"/>
              </a:ext>
            </a:extLst>
          </p:cNvPr>
          <p:cNvSpPr txBox="1"/>
          <p:nvPr/>
        </p:nvSpPr>
        <p:spPr>
          <a:xfrm>
            <a:off x="1066800" y="660400"/>
            <a:ext cx="7277100" cy="369332"/>
          </a:xfrm>
          <a:prstGeom prst="rect">
            <a:avLst/>
          </a:prstGeom>
          <a:noFill/>
        </p:spPr>
        <p:txBody>
          <a:bodyPr wrap="square" rtlCol="0" anchor="t">
            <a:spAutoFit/>
          </a:bodyPr>
          <a:lstStyle/>
          <a:p>
            <a:endParaRPr lang="en-US"/>
          </a:p>
        </p:txBody>
      </p:sp>
      <p:sp>
        <p:nvSpPr>
          <p:cNvPr id="3" name="Title 2">
            <a:extLst>
              <a:ext uri="{FF2B5EF4-FFF2-40B4-BE49-F238E27FC236}">
                <a16:creationId xmlns:a16="http://schemas.microsoft.com/office/drawing/2014/main" id="{75EA544E-B3B6-4DAF-9CEE-50F81A301D59}"/>
              </a:ext>
            </a:extLst>
          </p:cNvPr>
          <p:cNvSpPr>
            <a:spLocks noGrp="1"/>
          </p:cNvSpPr>
          <p:nvPr>
            <p:ph type="title"/>
          </p:nvPr>
        </p:nvSpPr>
        <p:spPr>
          <a:xfrm>
            <a:off x="2576876" y="4475719"/>
            <a:ext cx="10113645" cy="743682"/>
          </a:xfrm>
        </p:spPr>
        <p:txBody>
          <a:bodyPr/>
          <a:lstStyle/>
          <a:p>
            <a:r>
              <a:rPr lang="en-US"/>
              <a:t>Accuracy and F-score Evaluation</a:t>
            </a:r>
          </a:p>
        </p:txBody>
      </p:sp>
      <p:sp>
        <p:nvSpPr>
          <p:cNvPr id="5" name="Text Placeholder 4">
            <a:extLst>
              <a:ext uri="{FF2B5EF4-FFF2-40B4-BE49-F238E27FC236}">
                <a16:creationId xmlns:a16="http://schemas.microsoft.com/office/drawing/2014/main" id="{918316AA-9181-43D4-97ED-0DEF64DFD5AD}"/>
              </a:ext>
            </a:extLst>
          </p:cNvPr>
          <p:cNvSpPr>
            <a:spLocks noGrp="1"/>
          </p:cNvSpPr>
          <p:nvPr>
            <p:ph type="body" sz="half" idx="2"/>
          </p:nvPr>
        </p:nvSpPr>
        <p:spPr>
          <a:xfrm>
            <a:off x="0" y="4609801"/>
            <a:ext cx="10113264" cy="609600"/>
          </a:xfrm>
        </p:spPr>
        <p:txBody>
          <a:bodyPr vert="horz" lIns="91440" tIns="0" rIns="91440" bIns="0" rtlCol="0" anchor="t">
            <a:normAutofit/>
          </a:bodyPr>
          <a:lstStyle/>
          <a:p>
            <a:r>
              <a:rPr lang="en-US" sz="1000" err="1"/>
              <a:t>Sklearn</a:t>
            </a:r>
            <a:r>
              <a:rPr lang="en-US" sz="1000"/>
              <a:t> library was used for this purpose </a:t>
            </a:r>
          </a:p>
        </p:txBody>
      </p:sp>
      <p:sp>
        <p:nvSpPr>
          <p:cNvPr id="9" name="TextBox 8">
            <a:extLst>
              <a:ext uri="{FF2B5EF4-FFF2-40B4-BE49-F238E27FC236}">
                <a16:creationId xmlns:a16="http://schemas.microsoft.com/office/drawing/2014/main" id="{68276884-93DD-42CE-8992-B1E0EB271098}"/>
              </a:ext>
            </a:extLst>
          </p:cNvPr>
          <p:cNvSpPr txBox="1"/>
          <p:nvPr/>
        </p:nvSpPr>
        <p:spPr>
          <a:xfrm>
            <a:off x="380501" y="5248286"/>
            <a:ext cx="10996335" cy="1477328"/>
          </a:xfrm>
          <a:prstGeom prst="rect">
            <a:avLst/>
          </a:prstGeom>
          <a:noFill/>
        </p:spPr>
        <p:txBody>
          <a:bodyPr wrap="square" rtlCol="0" anchor="t">
            <a:spAutoFit/>
          </a:bodyPr>
          <a:lstStyle/>
          <a:p>
            <a:r>
              <a:rPr lang="en-US">
                <a:solidFill>
                  <a:schemeClr val="bg1"/>
                </a:solidFill>
              </a:rPr>
              <a:t>We achieved pretty high accuracy in most of our models here</a:t>
            </a:r>
            <a:r>
              <a:rPr lang="en-US" b="1">
                <a:solidFill>
                  <a:schemeClr val="bg1"/>
                </a:solidFill>
              </a:rPr>
              <a:t>. </a:t>
            </a:r>
            <a:r>
              <a:rPr lang="en-US">
                <a:solidFill>
                  <a:schemeClr val="bg1"/>
                </a:solidFill>
              </a:rPr>
              <a:t>But accuracy is not solely the metrics to evaluate the performance of an algorithm. Therefore we implemented other scoring metric  that is  F-Score that made us understand thoroughly how well which model is doing. These statistical result here show clearly that TF-IDF feature extraction method have(</a:t>
            </a:r>
            <a:r>
              <a:rPr lang="en-US" err="1">
                <a:solidFill>
                  <a:schemeClr val="bg1"/>
                </a:solidFill>
              </a:rPr>
              <a:t>ie</a:t>
            </a:r>
            <a:r>
              <a:rPr lang="en-US">
                <a:solidFill>
                  <a:schemeClr val="bg1"/>
                </a:solidFill>
              </a:rPr>
              <a:t>  not low ), but lesser f-score compared to the  accuracy. This feature extraction method worked well with Decision Tree up-sampled with f-Score of 0.973.</a:t>
            </a:r>
          </a:p>
        </p:txBody>
      </p:sp>
      <p:graphicFrame>
        <p:nvGraphicFramePr>
          <p:cNvPr id="19" name="Picture Placeholder 18">
            <a:extLst>
              <a:ext uri="{FF2B5EF4-FFF2-40B4-BE49-F238E27FC236}">
                <a16:creationId xmlns:a16="http://schemas.microsoft.com/office/drawing/2014/main" id="{19234E59-CFC3-43A0-A495-057E4D3A2B46}"/>
              </a:ext>
            </a:extLst>
          </p:cNvPr>
          <p:cNvGraphicFramePr>
            <a:graphicFrameLocks noGrp="1"/>
          </p:cNvGraphicFramePr>
          <p:nvPr>
            <p:ph type="pic" idx="1"/>
            <p:extLst>
              <p:ext uri="{D42A27DB-BD31-4B8C-83A1-F6EECF244321}">
                <p14:modId xmlns:p14="http://schemas.microsoft.com/office/powerpoint/2010/main" val="1057529669"/>
              </p:ext>
            </p:extLst>
          </p:nvPr>
        </p:nvGraphicFramePr>
        <p:xfrm>
          <a:off x="1799914" y="339408"/>
          <a:ext cx="8989888" cy="41871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00095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7255E7-9BCD-436A-ADCD-396953A8F384}"/>
              </a:ext>
            </a:extLst>
          </p:cNvPr>
          <p:cNvSpPr txBox="1"/>
          <p:nvPr/>
        </p:nvSpPr>
        <p:spPr>
          <a:xfrm>
            <a:off x="1066800" y="660400"/>
            <a:ext cx="7277100" cy="369332"/>
          </a:xfrm>
          <a:prstGeom prst="rect">
            <a:avLst/>
          </a:prstGeom>
          <a:noFill/>
        </p:spPr>
        <p:txBody>
          <a:bodyPr wrap="square" rtlCol="0" anchor="t">
            <a:spAutoFit/>
          </a:bodyPr>
          <a:lstStyle/>
          <a:p>
            <a:endParaRPr lang="en-US"/>
          </a:p>
        </p:txBody>
      </p:sp>
      <p:sp>
        <p:nvSpPr>
          <p:cNvPr id="3" name="Title 2">
            <a:extLst>
              <a:ext uri="{FF2B5EF4-FFF2-40B4-BE49-F238E27FC236}">
                <a16:creationId xmlns:a16="http://schemas.microsoft.com/office/drawing/2014/main" id="{75EA544E-B3B6-4DAF-9CEE-50F81A301D59}"/>
              </a:ext>
            </a:extLst>
          </p:cNvPr>
          <p:cNvSpPr>
            <a:spLocks noGrp="1"/>
          </p:cNvSpPr>
          <p:nvPr>
            <p:ph type="title"/>
          </p:nvPr>
        </p:nvSpPr>
        <p:spPr>
          <a:xfrm>
            <a:off x="2576876" y="4475719"/>
            <a:ext cx="10113645" cy="743682"/>
          </a:xfrm>
        </p:spPr>
        <p:txBody>
          <a:bodyPr/>
          <a:lstStyle/>
          <a:p>
            <a:r>
              <a:rPr lang="en-US"/>
              <a:t>Accuracy and F-score Evaluation</a:t>
            </a:r>
          </a:p>
        </p:txBody>
      </p:sp>
      <p:sp>
        <p:nvSpPr>
          <p:cNvPr id="5" name="Text Placeholder 4">
            <a:extLst>
              <a:ext uri="{FF2B5EF4-FFF2-40B4-BE49-F238E27FC236}">
                <a16:creationId xmlns:a16="http://schemas.microsoft.com/office/drawing/2014/main" id="{918316AA-9181-43D4-97ED-0DEF64DFD5AD}"/>
              </a:ext>
            </a:extLst>
          </p:cNvPr>
          <p:cNvSpPr>
            <a:spLocks noGrp="1"/>
          </p:cNvSpPr>
          <p:nvPr>
            <p:ph type="body" sz="half" idx="2"/>
          </p:nvPr>
        </p:nvSpPr>
        <p:spPr>
          <a:xfrm>
            <a:off x="0" y="4603251"/>
            <a:ext cx="10113264" cy="609600"/>
          </a:xfrm>
        </p:spPr>
        <p:txBody>
          <a:bodyPr vert="horz" lIns="91440" tIns="0" rIns="91440" bIns="0" rtlCol="0" anchor="t">
            <a:normAutofit/>
          </a:bodyPr>
          <a:lstStyle/>
          <a:p>
            <a:r>
              <a:rPr lang="en-US" sz="1000" err="1"/>
              <a:t>Sklearn</a:t>
            </a:r>
            <a:r>
              <a:rPr lang="en-US" sz="1000"/>
              <a:t> library was used for this purpose </a:t>
            </a:r>
          </a:p>
        </p:txBody>
      </p:sp>
      <p:sp>
        <p:nvSpPr>
          <p:cNvPr id="9" name="TextBox 8">
            <a:extLst>
              <a:ext uri="{FF2B5EF4-FFF2-40B4-BE49-F238E27FC236}">
                <a16:creationId xmlns:a16="http://schemas.microsoft.com/office/drawing/2014/main" id="{68276884-93DD-42CE-8992-B1E0EB271098}"/>
              </a:ext>
            </a:extLst>
          </p:cNvPr>
          <p:cNvSpPr txBox="1"/>
          <p:nvPr/>
        </p:nvSpPr>
        <p:spPr>
          <a:xfrm>
            <a:off x="373226" y="5212851"/>
            <a:ext cx="11322588" cy="1200329"/>
          </a:xfrm>
          <a:prstGeom prst="rect">
            <a:avLst/>
          </a:prstGeom>
          <a:noFill/>
        </p:spPr>
        <p:txBody>
          <a:bodyPr wrap="square" rtlCol="0" anchor="t">
            <a:spAutoFit/>
          </a:bodyPr>
          <a:lstStyle/>
          <a:p>
            <a:r>
              <a:rPr lang="en-US">
                <a:solidFill>
                  <a:schemeClr val="bg1"/>
                </a:solidFill>
              </a:rPr>
              <a:t>With Count vectorizer feature extraction procedure we also achieved pretty high accuracy in most of our models here</a:t>
            </a:r>
            <a:r>
              <a:rPr lang="en-US" b="1">
                <a:solidFill>
                  <a:schemeClr val="bg1"/>
                </a:solidFill>
              </a:rPr>
              <a:t>. </a:t>
            </a:r>
            <a:r>
              <a:rPr lang="en-US">
                <a:solidFill>
                  <a:schemeClr val="bg1"/>
                </a:solidFill>
              </a:rPr>
              <a:t>These statistical result here show clearly that Count Vectorizer feature extraction method have higher f-Score, compared to TF-IDF. This  worked well with most of the model giving  f-scores greater than the range of 0.90.</a:t>
            </a:r>
          </a:p>
          <a:p>
            <a:r>
              <a:rPr lang="en-US">
                <a:solidFill>
                  <a:schemeClr val="bg1"/>
                </a:solidFill>
              </a:rPr>
              <a:t>Hence, we reached the point that CV works well for this classifier model </a:t>
            </a:r>
          </a:p>
        </p:txBody>
      </p:sp>
      <p:graphicFrame>
        <p:nvGraphicFramePr>
          <p:cNvPr id="10" name="Picture Placeholder 9">
            <a:extLst>
              <a:ext uri="{FF2B5EF4-FFF2-40B4-BE49-F238E27FC236}">
                <a16:creationId xmlns:a16="http://schemas.microsoft.com/office/drawing/2014/main" id="{DDED5556-1A4A-4147-B6EF-1D27EBCF3FBB}"/>
              </a:ext>
            </a:extLst>
          </p:cNvPr>
          <p:cNvGraphicFramePr>
            <a:graphicFrameLocks noGrp="1"/>
          </p:cNvGraphicFramePr>
          <p:nvPr>
            <p:ph type="pic" idx="1"/>
            <p:extLst>
              <p:ext uri="{D42A27DB-BD31-4B8C-83A1-F6EECF244321}">
                <p14:modId xmlns:p14="http://schemas.microsoft.com/office/powerpoint/2010/main" val="1084568041"/>
              </p:ext>
            </p:extLst>
          </p:nvPr>
        </p:nvGraphicFramePr>
        <p:xfrm>
          <a:off x="1339701" y="102888"/>
          <a:ext cx="9186531" cy="45587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0935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219C5E-7C29-4969-AD21-9A600045A31E}"/>
              </a:ext>
            </a:extLst>
          </p:cNvPr>
          <p:cNvSpPr/>
          <p:nvPr/>
        </p:nvSpPr>
        <p:spPr>
          <a:xfrm>
            <a:off x="113016" y="143838"/>
            <a:ext cx="11938571" cy="17055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7D945DD-E382-4528-94FD-A568D1A32207}"/>
              </a:ext>
            </a:extLst>
          </p:cNvPr>
          <p:cNvSpPr txBox="1"/>
          <p:nvPr/>
        </p:nvSpPr>
        <p:spPr>
          <a:xfrm>
            <a:off x="1097280" y="2249755"/>
            <a:ext cx="8420100" cy="3416320"/>
          </a:xfrm>
          <a:prstGeom prst="rect">
            <a:avLst/>
          </a:prstGeom>
          <a:noFill/>
        </p:spPr>
        <p:txBody>
          <a:bodyPr wrap="square" rtlCol="0" anchor="t">
            <a:spAutoFit/>
          </a:bodyPr>
          <a:lstStyle/>
          <a:p>
            <a:r>
              <a:rPr lang="en-US" b="1">
                <a:ea typeface="+mn-lt"/>
                <a:cs typeface="+mn-lt"/>
              </a:rPr>
              <a:t>Disadvantages of accuracy and imbalanced data</a:t>
            </a:r>
            <a:endParaRPr lang="en-US"/>
          </a:p>
          <a:p>
            <a:endParaRPr lang="en-US">
              <a:ea typeface="+mn-lt"/>
              <a:cs typeface="+mn-lt"/>
            </a:endParaRPr>
          </a:p>
          <a:p>
            <a:r>
              <a:rPr lang="en-US">
                <a:ea typeface="+mn-lt"/>
                <a:cs typeface="+mn-lt"/>
              </a:rPr>
              <a:t>When it comes to evaluation of our models’s performance, it can be seen from the bar graphs in the previous slides that sometimes accuracy may not be the best indicator. Using accuracy might not give us enough confidence to understand the algorithm’s performance as all the models had high accuracy.</a:t>
            </a:r>
          </a:p>
          <a:p>
            <a:r>
              <a:rPr lang="en-US">
                <a:ea typeface="+mn-lt"/>
                <a:cs typeface="+mn-lt"/>
              </a:rPr>
              <a:t>Moreover imbalanced class does not effect our models that much as most of them have high f-Score . But it do give higher f-score compared to rest. Decision tree up sampled data had highest f-Score of all that was 0.986.</a:t>
            </a:r>
          </a:p>
          <a:p>
            <a:endParaRPr lang="en-US">
              <a:ea typeface="+mn-lt"/>
              <a:cs typeface="+mn-lt"/>
            </a:endParaRPr>
          </a:p>
          <a:p>
            <a:r>
              <a:rPr lang="en-US">
                <a:ea typeface="+mn-lt"/>
                <a:cs typeface="+mn-lt"/>
              </a:rPr>
              <a:t>Final point : imbalanced data does not effect the models at high extent and accuracy is not the best indicator for our models </a:t>
            </a:r>
          </a:p>
        </p:txBody>
      </p:sp>
      <p:sp>
        <p:nvSpPr>
          <p:cNvPr id="3" name="TextBox 2">
            <a:extLst>
              <a:ext uri="{FF2B5EF4-FFF2-40B4-BE49-F238E27FC236}">
                <a16:creationId xmlns:a16="http://schemas.microsoft.com/office/drawing/2014/main" id="{FBAF67C2-00E9-479A-9F4D-BD1861D4136C}"/>
              </a:ext>
            </a:extLst>
          </p:cNvPr>
          <p:cNvSpPr txBox="1"/>
          <p:nvPr/>
        </p:nvSpPr>
        <p:spPr>
          <a:xfrm>
            <a:off x="4391025" y="420052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9" name="Title 8">
            <a:extLst>
              <a:ext uri="{FF2B5EF4-FFF2-40B4-BE49-F238E27FC236}">
                <a16:creationId xmlns:a16="http://schemas.microsoft.com/office/drawing/2014/main" id="{1472ACAB-0C89-48F5-8C3B-15507337DD39}"/>
              </a:ext>
            </a:extLst>
          </p:cNvPr>
          <p:cNvSpPr>
            <a:spLocks noGrp="1"/>
          </p:cNvSpPr>
          <p:nvPr>
            <p:ph type="title"/>
          </p:nvPr>
        </p:nvSpPr>
        <p:spPr/>
        <p:txBody>
          <a:bodyPr/>
          <a:lstStyle/>
          <a:p>
            <a:r>
              <a:rPr lang="en-US" b="1">
                <a:solidFill>
                  <a:schemeClr val="bg1"/>
                </a:solidFill>
              </a:rPr>
              <a:t>Conclusion</a:t>
            </a:r>
            <a:r>
              <a:rPr lang="en-US" b="1"/>
              <a:t> </a:t>
            </a:r>
            <a:endParaRPr lang="en-US"/>
          </a:p>
        </p:txBody>
      </p:sp>
    </p:spTree>
    <p:extLst>
      <p:ext uri="{BB962C8B-B14F-4D97-AF65-F5344CB8AC3E}">
        <p14:creationId xmlns:p14="http://schemas.microsoft.com/office/powerpoint/2010/main" val="2738418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396BECF-95A1-4EC1-A4EC-793845F67B63}"/>
              </a:ext>
            </a:extLst>
          </p:cNvPr>
          <p:cNvSpPr>
            <a:spLocks noGrp="1"/>
          </p:cNvSpPr>
          <p:nvPr>
            <p:ph type="body" sz="half" idx="2"/>
          </p:nvPr>
        </p:nvSpPr>
        <p:spPr>
          <a:xfrm>
            <a:off x="250559" y="1102332"/>
            <a:ext cx="4339097" cy="5160003"/>
          </a:xfrm>
        </p:spPr>
        <p:txBody>
          <a:bodyPr vert="horz" lIns="91440" tIns="45720" rIns="91440" bIns="45720" rtlCol="0" anchor="t">
            <a:noAutofit/>
          </a:bodyPr>
          <a:lstStyle/>
          <a:p>
            <a:r>
              <a:rPr lang="en-US" sz="1400">
                <a:ea typeface="+mn-lt"/>
                <a:cs typeface="+mn-lt"/>
              </a:rPr>
              <a:t>In this project we have showed you all the necessary steps we took in designing a spam detection algorithm.</a:t>
            </a:r>
          </a:p>
          <a:p>
            <a:r>
              <a:rPr lang="en-US" sz="1400">
                <a:ea typeface="+mn-lt"/>
                <a:cs typeface="+mn-lt"/>
              </a:rPr>
              <a:t> Just a brief recap:</a:t>
            </a:r>
            <a:endParaRPr lang="en-US" sz="1400"/>
          </a:p>
          <a:p>
            <a:pPr marL="285750" indent="-285750">
              <a:buFont typeface="Arial"/>
              <a:buChar char="•"/>
            </a:pPr>
            <a:r>
              <a:rPr lang="en-US" sz="1400">
                <a:ea typeface="+mn-lt"/>
                <a:cs typeface="+mn-lt"/>
              </a:rPr>
              <a:t>Explore and understand your data</a:t>
            </a:r>
            <a:endParaRPr lang="en-US" sz="1400"/>
          </a:p>
          <a:p>
            <a:pPr marL="285750" indent="-285750">
              <a:buFont typeface="Arial"/>
              <a:buChar char="•"/>
            </a:pPr>
            <a:r>
              <a:rPr lang="en-US" sz="1400">
                <a:ea typeface="+mn-lt"/>
                <a:cs typeface="+mn-lt"/>
              </a:rPr>
              <a:t>Visualize the data at hand to gain a better intuition — </a:t>
            </a:r>
            <a:r>
              <a:rPr lang="en-US" sz="1400" err="1">
                <a:ea typeface="+mn-lt"/>
                <a:cs typeface="+mn-lt"/>
              </a:rPr>
              <a:t>Wordcloud,bar</a:t>
            </a:r>
            <a:r>
              <a:rPr lang="en-US" sz="1400">
                <a:ea typeface="+mn-lt"/>
                <a:cs typeface="+mn-lt"/>
              </a:rPr>
              <a:t> charts</a:t>
            </a:r>
          </a:p>
          <a:p>
            <a:pPr marL="285750" indent="-285750">
              <a:buFont typeface="Arial"/>
              <a:buChar char="•"/>
            </a:pPr>
            <a:r>
              <a:rPr lang="en-US" sz="1400">
                <a:ea typeface="+mn-lt"/>
                <a:cs typeface="+mn-lt"/>
              </a:rPr>
              <a:t>Text Cleaning </a:t>
            </a:r>
            <a:endParaRPr lang="en-US" sz="1400"/>
          </a:p>
          <a:p>
            <a:pPr marL="285750" indent="-285750">
              <a:buFont typeface="Arial"/>
              <a:buChar char="•"/>
            </a:pPr>
            <a:r>
              <a:rPr lang="en-US" sz="1400">
                <a:ea typeface="+mn-lt"/>
                <a:cs typeface="+mn-lt"/>
              </a:rPr>
              <a:t>Feature Extraction — Count Vectorizer, </a:t>
            </a:r>
            <a:r>
              <a:rPr lang="en-US" sz="1400" err="1">
                <a:ea typeface="+mn-lt"/>
                <a:cs typeface="+mn-lt"/>
              </a:rPr>
              <a:t>Tfidf</a:t>
            </a:r>
            <a:r>
              <a:rPr lang="en-US" sz="1400">
                <a:ea typeface="+mn-lt"/>
                <a:cs typeface="+mn-lt"/>
              </a:rPr>
              <a:t> Vectorizer</a:t>
            </a:r>
            <a:endParaRPr lang="en-US" sz="1400"/>
          </a:p>
          <a:p>
            <a:pPr marL="285750" indent="-285750">
              <a:buFont typeface="Arial"/>
              <a:buChar char="•"/>
            </a:pPr>
            <a:r>
              <a:rPr lang="en-US" sz="1400">
                <a:ea typeface="+mn-lt"/>
                <a:cs typeface="+mn-lt"/>
              </a:rPr>
              <a:t>Splitting </a:t>
            </a:r>
            <a:r>
              <a:rPr lang="en-US" sz="1400" err="1">
                <a:ea typeface="+mn-lt"/>
                <a:cs typeface="+mn-lt"/>
              </a:rPr>
              <a:t>datatrain</a:t>
            </a:r>
            <a:r>
              <a:rPr lang="en-US" sz="1400">
                <a:ea typeface="+mn-lt"/>
                <a:cs typeface="+mn-lt"/>
              </a:rPr>
              <a:t> </a:t>
            </a:r>
            <a:r>
              <a:rPr lang="en-US" sz="1400" err="1">
                <a:ea typeface="+mn-lt"/>
                <a:cs typeface="+mn-lt"/>
              </a:rPr>
              <a:t>test_split</a:t>
            </a:r>
            <a:r>
              <a:rPr lang="en-US" sz="1400">
                <a:ea typeface="+mn-lt"/>
                <a:cs typeface="+mn-lt"/>
              </a:rPr>
              <a:t> , Cross validation</a:t>
            </a:r>
          </a:p>
          <a:p>
            <a:pPr marL="285750" indent="-285750">
              <a:buFont typeface="Arial"/>
              <a:buChar char="•"/>
            </a:pPr>
            <a:r>
              <a:rPr lang="en-US" sz="1400">
                <a:ea typeface="+mn-lt"/>
                <a:cs typeface="+mn-lt"/>
              </a:rPr>
              <a:t>Algorithm — Naive Bayes, Decision tree</a:t>
            </a:r>
            <a:endParaRPr lang="en-US" sz="1400"/>
          </a:p>
          <a:p>
            <a:pPr marL="285750" indent="-285750">
              <a:buFont typeface="Arial"/>
              <a:buChar char="•"/>
            </a:pPr>
            <a:r>
              <a:rPr lang="en-US" sz="1400">
                <a:ea typeface="+mn-lt"/>
                <a:cs typeface="+mn-lt"/>
              </a:rPr>
              <a:t>Scoring &amp; Metrics — </a:t>
            </a:r>
            <a:r>
              <a:rPr lang="en-US" sz="1400" err="1">
                <a:ea typeface="+mn-lt"/>
                <a:cs typeface="+mn-lt"/>
              </a:rPr>
              <a:t>Accuracy,f</a:t>
            </a:r>
            <a:r>
              <a:rPr lang="en-US" sz="1400">
                <a:ea typeface="+mn-lt"/>
                <a:cs typeface="+mn-lt"/>
              </a:rPr>
              <a:t>-score</a:t>
            </a:r>
            <a:endParaRPr lang="en-US" sz="1400"/>
          </a:p>
        </p:txBody>
      </p:sp>
      <p:sp>
        <p:nvSpPr>
          <p:cNvPr id="9" name="TextBox 1">
            <a:extLst>
              <a:ext uri="{FF2B5EF4-FFF2-40B4-BE49-F238E27FC236}">
                <a16:creationId xmlns:a16="http://schemas.microsoft.com/office/drawing/2014/main" id="{6956E32A-7E47-4DCB-ABCC-6B883BFB206B}"/>
              </a:ext>
            </a:extLst>
          </p:cNvPr>
          <p:cNvSpPr txBox="1"/>
          <p:nvPr/>
        </p:nvSpPr>
        <p:spPr>
          <a:xfrm>
            <a:off x="49212" y="-189706"/>
            <a:ext cx="6781800" cy="369332"/>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TextBox 11">
            <a:extLst>
              <a:ext uri="{FF2B5EF4-FFF2-40B4-BE49-F238E27FC236}">
                <a16:creationId xmlns:a16="http://schemas.microsoft.com/office/drawing/2014/main" id="{491D94D7-274E-4451-A90D-9A1D3329CD2D}"/>
              </a:ext>
            </a:extLst>
          </p:cNvPr>
          <p:cNvSpPr txBox="1"/>
          <p:nvPr/>
        </p:nvSpPr>
        <p:spPr>
          <a:xfrm>
            <a:off x="6831012" y="5697013"/>
            <a:ext cx="385280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a:t>System Architecture</a:t>
            </a:r>
          </a:p>
        </p:txBody>
      </p:sp>
      <p:pic>
        <p:nvPicPr>
          <p:cNvPr id="3" name="Picture 2" descr="A screenshot of a cell phone&#10;&#10;Description automatically generated">
            <a:extLst>
              <a:ext uri="{FF2B5EF4-FFF2-40B4-BE49-F238E27FC236}">
                <a16:creationId xmlns:a16="http://schemas.microsoft.com/office/drawing/2014/main" id="{33EB3C4E-65BD-4B00-8C52-6F482B71F9FD}"/>
              </a:ext>
            </a:extLst>
          </p:cNvPr>
          <p:cNvPicPr>
            <a:picLocks noChangeAspect="1"/>
          </p:cNvPicPr>
          <p:nvPr/>
        </p:nvPicPr>
        <p:blipFill rotWithShape="1">
          <a:blip r:embed="rId2">
            <a:extLst>
              <a:ext uri="{28A0092B-C50C-407E-A947-70E740481C1C}">
                <a14:useLocalDpi xmlns:a14="http://schemas.microsoft.com/office/drawing/2010/main" val="0"/>
              </a:ext>
            </a:extLst>
          </a:blip>
          <a:srcRect r="3296" b="15402"/>
          <a:stretch/>
        </p:blipFill>
        <p:spPr>
          <a:xfrm>
            <a:off x="4702672" y="637767"/>
            <a:ext cx="7460373" cy="4941097"/>
          </a:xfrm>
          <a:prstGeom prst="rect">
            <a:avLst/>
          </a:prstGeom>
        </p:spPr>
      </p:pic>
    </p:spTree>
    <p:extLst>
      <p:ext uri="{BB962C8B-B14F-4D97-AF65-F5344CB8AC3E}">
        <p14:creationId xmlns:p14="http://schemas.microsoft.com/office/powerpoint/2010/main" val="1203465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descr="A picture containing circuit&#10;&#10;Description automatically generated">
            <a:extLst>
              <a:ext uri="{FF2B5EF4-FFF2-40B4-BE49-F238E27FC236}">
                <a16:creationId xmlns:a16="http://schemas.microsoft.com/office/drawing/2014/main" id="{B6DBCBC0-A430-4D23-B6FB-8C11C1ACE6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6" y="-43640"/>
            <a:ext cx="9227882" cy="6533340"/>
          </a:xfrm>
          <a:prstGeom prst="rect">
            <a:avLst/>
          </a:prstGeom>
        </p:spPr>
      </p:pic>
      <p:sp>
        <p:nvSpPr>
          <p:cNvPr id="4" name="Right Triangle 3">
            <a:extLst>
              <a:ext uri="{FF2B5EF4-FFF2-40B4-BE49-F238E27FC236}">
                <a16:creationId xmlns:a16="http://schemas.microsoft.com/office/drawing/2014/main" id="{3D1B74BB-94A1-4705-9EEA-07E7CC4E25AE}"/>
              </a:ext>
            </a:extLst>
          </p:cNvPr>
          <p:cNvSpPr/>
          <p:nvPr/>
        </p:nvSpPr>
        <p:spPr>
          <a:xfrm rot="-5400000">
            <a:off x="197678" y="-354372"/>
            <a:ext cx="4712414" cy="5230849"/>
          </a:xfrm>
          <a:prstGeom prst="rtTriangl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CA87F54-119F-4EFA-B60A-9BEE54B95180}"/>
              </a:ext>
            </a:extLst>
          </p:cNvPr>
          <p:cNvSpPr/>
          <p:nvPr/>
        </p:nvSpPr>
        <p:spPr>
          <a:xfrm>
            <a:off x="0" y="4591860"/>
            <a:ext cx="12188952" cy="2266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770C54F-D0B7-41BD-AA4F-CB5CF6465495}"/>
              </a:ext>
            </a:extLst>
          </p:cNvPr>
          <p:cNvSpPr/>
          <p:nvPr/>
        </p:nvSpPr>
        <p:spPr>
          <a:xfrm>
            <a:off x="5151236" y="-69040"/>
            <a:ext cx="7096075" cy="5029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2781300" y="647700"/>
            <a:ext cx="9232899" cy="1828800"/>
          </a:xfrm>
        </p:spPr>
        <p:txBody>
          <a:bodyPr vert="horz" lIns="91440" tIns="45720" rIns="91440" bIns="45720" rtlCol="0" anchor="t">
            <a:normAutofit/>
          </a:bodyPr>
          <a:lstStyle/>
          <a:p>
            <a:r>
              <a:rPr lang="en-US" sz="6000">
                <a:solidFill>
                  <a:srgbClr val="002060"/>
                </a:solidFill>
                <a:latin typeface="Bahnschrift SemiBold Condensed"/>
                <a:cs typeface="Aharoni"/>
              </a:rPr>
              <a:t>SUMMARY of topics</a:t>
            </a: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3312628" y="1797861"/>
            <a:ext cx="7878964" cy="4412439"/>
          </a:xfrm>
        </p:spPr>
        <p:txBody>
          <a:bodyPr anchor="ctr">
            <a:noAutofit/>
          </a:bodyPr>
          <a:lstStyle/>
          <a:p>
            <a:pPr algn="r"/>
            <a:r>
              <a:rPr lang="en-US" sz="3600">
                <a:latin typeface="Arial Narrow"/>
              </a:rPr>
              <a:t>• Introduction</a:t>
            </a:r>
            <a:br>
              <a:rPr lang="en-US" sz="3600">
                <a:latin typeface="Arial Narrow" panose="020B0606020202030204" pitchFamily="34" charset="0"/>
              </a:rPr>
            </a:br>
            <a:r>
              <a:rPr lang="en-US" sz="3600">
                <a:latin typeface="Arial Narrow"/>
              </a:rPr>
              <a:t>• Data set description </a:t>
            </a:r>
            <a:br>
              <a:rPr lang="en-US" sz="3600">
                <a:latin typeface="Arial Narrow" panose="020B0606020202030204" pitchFamily="34" charset="0"/>
              </a:rPr>
            </a:br>
            <a:r>
              <a:rPr lang="en-US" sz="3600">
                <a:latin typeface="Arial Narrow"/>
              </a:rPr>
              <a:t>• Train/Test Split </a:t>
            </a:r>
            <a:br>
              <a:rPr lang="en-US" sz="3600">
                <a:latin typeface="Arial Narrow" panose="020B0606020202030204" pitchFamily="34" charset="0"/>
              </a:rPr>
            </a:br>
            <a:r>
              <a:rPr lang="en-US" sz="3600">
                <a:latin typeface="Arial Narrow"/>
              </a:rPr>
              <a:t>• Models</a:t>
            </a:r>
            <a:br>
              <a:rPr lang="en-US" sz="3600">
                <a:latin typeface="Arial Narrow" panose="020B0606020202030204" pitchFamily="34" charset="0"/>
              </a:rPr>
            </a:br>
            <a:r>
              <a:rPr lang="en-US" sz="3600">
                <a:latin typeface="Arial Narrow"/>
              </a:rPr>
              <a:t>• Evaluation </a:t>
            </a:r>
            <a:br>
              <a:rPr lang="en-US" sz="3600">
                <a:latin typeface="Arial Narrow" panose="020B0606020202030204" pitchFamily="34" charset="0"/>
              </a:rPr>
            </a:br>
            <a:r>
              <a:rPr lang="en-US" sz="3600">
                <a:latin typeface="Arial Narrow"/>
              </a:rPr>
              <a:t>• Discussion</a:t>
            </a:r>
            <a:br>
              <a:rPr lang="en-US" sz="3600">
                <a:latin typeface="Arial Narrow"/>
              </a:rPr>
            </a:br>
            <a:r>
              <a:rPr lang="en-US" sz="3600">
                <a:latin typeface="Arial Narrow"/>
              </a:rPr>
              <a:t>• Conclusion </a:t>
            </a:r>
            <a:br>
              <a:rPr lang="en-US" sz="3600">
                <a:latin typeface="Arial Narrow"/>
              </a:rPr>
            </a:br>
            <a:r>
              <a:rPr lang="en-US" sz="3600">
                <a:latin typeface="Arial Narrow"/>
              </a:rPr>
              <a:t>• Future Work</a:t>
            </a:r>
            <a:br>
              <a:rPr lang="en-US" sz="3600">
                <a:latin typeface="Arial Narrow" panose="020B0606020202030204" pitchFamily="34" charset="0"/>
              </a:rPr>
            </a:br>
            <a:endParaRPr lang="en-US" sz="3600">
              <a:latin typeface="Arial Narrow"/>
            </a:endParaRPr>
          </a:p>
        </p:txBody>
      </p:sp>
      <p:cxnSp>
        <p:nvCxnSpPr>
          <p:cNvPr id="12" name="Straight Connector 11">
            <a:extLst>
              <a:ext uri="{FF2B5EF4-FFF2-40B4-BE49-F238E27FC236}">
                <a16:creationId xmlns:a16="http://schemas.microsoft.com/office/drawing/2014/main" id="{8BA8E000-F808-4084-B881-F880F28D73A5}"/>
              </a:ext>
            </a:extLst>
          </p:cNvPr>
          <p:cNvCxnSpPr/>
          <p:nvPr/>
        </p:nvCxnSpPr>
        <p:spPr>
          <a:xfrm flipH="1">
            <a:off x="508000" y="-43640"/>
            <a:ext cx="5029200" cy="46355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D0982C8-778B-4281-AA2F-312328B2672F}"/>
              </a:ext>
            </a:extLst>
          </p:cNvPr>
          <p:cNvCxnSpPr/>
          <p:nvPr/>
        </p:nvCxnSpPr>
        <p:spPr>
          <a:xfrm flipH="1">
            <a:off x="2654300" y="6287294"/>
            <a:ext cx="9456482" cy="4367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DA96D-8384-4BCE-B5AF-6E9089E133FE}"/>
              </a:ext>
            </a:extLst>
          </p:cNvPr>
          <p:cNvSpPr>
            <a:spLocks noGrp="1"/>
          </p:cNvSpPr>
          <p:nvPr>
            <p:ph type="title"/>
          </p:nvPr>
        </p:nvSpPr>
        <p:spPr/>
        <p:txBody>
          <a:bodyPr/>
          <a:lstStyle/>
          <a:p>
            <a:r>
              <a:rPr lang="en-US">
                <a:ea typeface="+mj-lt"/>
                <a:cs typeface="+mj-lt"/>
              </a:rPr>
              <a:t>Future works</a:t>
            </a:r>
          </a:p>
        </p:txBody>
      </p:sp>
      <p:sp>
        <p:nvSpPr>
          <p:cNvPr id="3" name="Content Placeholder 2">
            <a:extLst>
              <a:ext uri="{FF2B5EF4-FFF2-40B4-BE49-F238E27FC236}">
                <a16:creationId xmlns:a16="http://schemas.microsoft.com/office/drawing/2014/main" id="{0323BA17-B223-4EF0-95A2-A8DA8F08BF31}"/>
              </a:ext>
            </a:extLst>
          </p:cNvPr>
          <p:cNvSpPr>
            <a:spLocks noGrp="1"/>
          </p:cNvSpPr>
          <p:nvPr>
            <p:ph idx="1"/>
          </p:nvPr>
        </p:nvSpPr>
        <p:spPr/>
        <p:txBody>
          <a:bodyPr vert="horz" lIns="0" tIns="45720" rIns="0" bIns="45720" rtlCol="0" anchor="t">
            <a:normAutofit/>
          </a:bodyPr>
          <a:lstStyle/>
          <a:p>
            <a:r>
              <a:rPr lang="en-US">
                <a:solidFill>
                  <a:schemeClr val="tx1"/>
                </a:solidFill>
              </a:rPr>
              <a:t>Here concludes the part of demonstration in model for spam detection algorithm.</a:t>
            </a:r>
          </a:p>
          <a:p>
            <a:r>
              <a:rPr lang="en-US">
                <a:solidFill>
                  <a:schemeClr val="tx1"/>
                </a:solidFill>
              </a:rPr>
              <a:t>Based on the results obtained from the performance analysis, the legitimacy of the email will be determined. A threshold value  will be set which will be used for comparison between the obtained results and the set threshold. Thus, the email will be classified as spam or legitimate email. </a:t>
            </a:r>
            <a:r>
              <a:rPr lang="en-US">
                <a:ea typeface="+mn-lt"/>
                <a:cs typeface="+mn-lt"/>
              </a:rPr>
              <a:t> The proposed system will work as an WebApp that'll detect the spam emails sent and received and will give notification to the respective user. Also we plan to routinely updated the dataset so that it detects new type of spams and notifies the user.</a:t>
            </a:r>
          </a:p>
          <a:p>
            <a:pPr>
              <a:lnSpc>
                <a:spcPct val="100000"/>
              </a:lnSpc>
              <a:spcBef>
                <a:spcPts val="0"/>
              </a:spcBef>
              <a:spcAft>
                <a:spcPts val="0"/>
              </a:spcAft>
            </a:pPr>
            <a:endParaRPr lang="en-US">
              <a:solidFill>
                <a:schemeClr val="tx1"/>
              </a:solidFill>
            </a:endParaRPr>
          </a:p>
          <a:p>
            <a:pPr>
              <a:lnSpc>
                <a:spcPct val="100000"/>
              </a:lnSpc>
              <a:spcBef>
                <a:spcPts val="0"/>
              </a:spcBef>
              <a:spcAft>
                <a:spcPts val="0"/>
              </a:spcAft>
            </a:pPr>
            <a:endParaRPr lang="en-US">
              <a:solidFill>
                <a:schemeClr val="tx1"/>
              </a:solidFill>
              <a:ea typeface="+mn-lt"/>
              <a:cs typeface="+mn-lt"/>
            </a:endParaRPr>
          </a:p>
          <a:p>
            <a:endParaRPr lang="en-US">
              <a:solidFill>
                <a:schemeClr val="tx1"/>
              </a:solidFill>
            </a:endParaRPr>
          </a:p>
        </p:txBody>
      </p:sp>
    </p:spTree>
    <p:extLst>
      <p:ext uri="{BB962C8B-B14F-4D97-AF65-F5344CB8AC3E}">
        <p14:creationId xmlns:p14="http://schemas.microsoft.com/office/powerpoint/2010/main" val="3331303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84C20-A9F4-472F-AF24-7E456190B8E7}"/>
              </a:ext>
            </a:extLst>
          </p:cNvPr>
          <p:cNvSpPr>
            <a:spLocks noGrp="1"/>
          </p:cNvSpPr>
          <p:nvPr>
            <p:ph type="title"/>
          </p:nvPr>
        </p:nvSpPr>
        <p:spPr>
          <a:xfrm>
            <a:off x="990124" y="2703572"/>
            <a:ext cx="10058400" cy="1450757"/>
          </a:xfrm>
        </p:spPr>
        <p:txBody>
          <a:bodyPr/>
          <a:lstStyle/>
          <a:p>
            <a:pPr algn="ctr"/>
            <a:r>
              <a:rPr lang="en-US"/>
              <a:t>THANK YOU!</a:t>
            </a:r>
          </a:p>
        </p:txBody>
      </p:sp>
    </p:spTree>
    <p:extLst>
      <p:ext uri="{BB962C8B-B14F-4D97-AF65-F5344CB8AC3E}">
        <p14:creationId xmlns:p14="http://schemas.microsoft.com/office/powerpoint/2010/main" val="3479556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90A53-5E0F-47F4-A47E-CAB55BC47AB0}"/>
              </a:ext>
            </a:extLst>
          </p:cNvPr>
          <p:cNvSpPr>
            <a:spLocks noGrp="1"/>
          </p:cNvSpPr>
          <p:nvPr>
            <p:ph type="title"/>
          </p:nvPr>
        </p:nvSpPr>
        <p:spPr>
          <a:xfrm>
            <a:off x="1097280" y="167540"/>
            <a:ext cx="10058400" cy="1450757"/>
          </a:xfrm>
        </p:spPr>
        <p:txBody>
          <a:bodyPr>
            <a:normAutofit/>
          </a:bodyPr>
          <a:lstStyle/>
          <a:p>
            <a:r>
              <a:rPr lang="en-US" sz="4400"/>
              <a:t>Why do we need a spam classifier?</a:t>
            </a:r>
          </a:p>
        </p:txBody>
      </p:sp>
      <p:sp>
        <p:nvSpPr>
          <p:cNvPr id="3" name="Content Placeholder 2">
            <a:extLst>
              <a:ext uri="{FF2B5EF4-FFF2-40B4-BE49-F238E27FC236}">
                <a16:creationId xmlns:a16="http://schemas.microsoft.com/office/drawing/2014/main" id="{49FDF340-6A90-4B0E-AA37-3FDF3BDD1CD8}"/>
              </a:ext>
            </a:extLst>
          </p:cNvPr>
          <p:cNvSpPr>
            <a:spLocks noGrp="1"/>
          </p:cNvSpPr>
          <p:nvPr>
            <p:ph idx="1"/>
          </p:nvPr>
        </p:nvSpPr>
        <p:spPr>
          <a:xfrm>
            <a:off x="830580" y="1905794"/>
            <a:ext cx="5638800" cy="4065691"/>
          </a:xfrm>
        </p:spPr>
        <p:txBody>
          <a:bodyPr vert="horz" lIns="0" tIns="45720" rIns="0" bIns="45720" rtlCol="0" anchor="t">
            <a:normAutofit lnSpcReduction="10000"/>
          </a:bodyPr>
          <a:lstStyle/>
          <a:p>
            <a:r>
              <a:rPr lang="en-US">
                <a:ea typeface="+mn-lt"/>
                <a:cs typeface="+mn-lt"/>
              </a:rPr>
              <a:t> E-mails have become the best way to communicate over the Internet because they are economical, flexible and reasonable. But we face the problem of spam because people have started sending unwanted emails to others (email spam). In electronic spam, irrelevant/ unrequested messages are sent by email. Many  are commercial but may also contain disguised links that lead to phishing web sites or malware. They can also include viruses or any other risky files. To have effective communication we need to avoid such e-mails. </a:t>
            </a:r>
            <a:endParaRPr lang="en-US"/>
          </a:p>
          <a:p>
            <a:r>
              <a:rPr lang="en-US">
                <a:ea typeface="+mn-lt"/>
                <a:cs typeface="+mn-lt"/>
              </a:rPr>
              <a:t>Hence the text-based spam classifier! </a:t>
            </a:r>
            <a:endParaRPr lang="en-US"/>
          </a:p>
        </p:txBody>
      </p:sp>
      <p:sp>
        <p:nvSpPr>
          <p:cNvPr id="4" name="TextBox 3">
            <a:extLst>
              <a:ext uri="{FF2B5EF4-FFF2-40B4-BE49-F238E27FC236}">
                <a16:creationId xmlns:a16="http://schemas.microsoft.com/office/drawing/2014/main" id="{94082C59-31F0-49B4-8D44-CC18C1F755F4}"/>
              </a:ext>
            </a:extLst>
          </p:cNvPr>
          <p:cNvSpPr txBox="1"/>
          <p:nvPr/>
        </p:nvSpPr>
        <p:spPr>
          <a:xfrm>
            <a:off x="152400" y="164305"/>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002060"/>
                </a:solidFill>
              </a:rPr>
              <a:t>Introduction</a:t>
            </a:r>
            <a:r>
              <a:rPr lang="en-US" sz="2400"/>
              <a:t> </a:t>
            </a:r>
          </a:p>
        </p:txBody>
      </p:sp>
      <p:pic>
        <p:nvPicPr>
          <p:cNvPr id="5" name="Picture 5" descr="A close up of a logo&#10;&#10;Description generated with high confidence">
            <a:extLst>
              <a:ext uri="{FF2B5EF4-FFF2-40B4-BE49-F238E27FC236}">
                <a16:creationId xmlns:a16="http://schemas.microsoft.com/office/drawing/2014/main" id="{7F3F99F6-357B-4D9A-814A-6868F2A99A45}"/>
              </a:ext>
            </a:extLst>
          </p:cNvPr>
          <p:cNvPicPr>
            <a:picLocks noChangeAspect="1"/>
          </p:cNvPicPr>
          <p:nvPr/>
        </p:nvPicPr>
        <p:blipFill>
          <a:blip r:embed="rId2"/>
          <a:stretch>
            <a:fillRect/>
          </a:stretch>
        </p:blipFill>
        <p:spPr>
          <a:xfrm>
            <a:off x="6604000" y="2033829"/>
            <a:ext cx="4965700" cy="4111142"/>
          </a:xfrm>
          <a:prstGeom prst="rect">
            <a:avLst/>
          </a:prstGeom>
        </p:spPr>
      </p:pic>
    </p:spTree>
    <p:extLst>
      <p:ext uri="{BB962C8B-B14F-4D97-AF65-F5344CB8AC3E}">
        <p14:creationId xmlns:p14="http://schemas.microsoft.com/office/powerpoint/2010/main" val="1104645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9587D-D8FC-4688-9F38-63DE5CDFC1F5}"/>
              </a:ext>
            </a:extLst>
          </p:cNvPr>
          <p:cNvSpPr>
            <a:spLocks noGrp="1"/>
          </p:cNvSpPr>
          <p:nvPr>
            <p:ph type="title"/>
          </p:nvPr>
        </p:nvSpPr>
        <p:spPr/>
        <p:txBody>
          <a:bodyPr/>
          <a:lstStyle/>
          <a:p>
            <a:pPr algn="ctr"/>
            <a:r>
              <a:rPr lang="en-US"/>
              <a:t>Describing our dataset</a:t>
            </a:r>
          </a:p>
        </p:txBody>
      </p:sp>
      <p:sp>
        <p:nvSpPr>
          <p:cNvPr id="3" name="Content Placeholder 2">
            <a:extLst>
              <a:ext uri="{FF2B5EF4-FFF2-40B4-BE49-F238E27FC236}">
                <a16:creationId xmlns:a16="http://schemas.microsoft.com/office/drawing/2014/main" id="{BDD1F419-2280-4193-AA1D-6EE98F180524}"/>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a:t>Our dataset of spam/ham messages had </a:t>
            </a:r>
            <a:r>
              <a:rPr lang="en-US" b="1"/>
              <a:t>5572 messages/records. </a:t>
            </a:r>
          </a:p>
          <a:p>
            <a:pPr>
              <a:buFont typeface="Arial" panose="020F0502020204030204" pitchFamily="34" charset="0"/>
              <a:buChar char="•"/>
            </a:pPr>
            <a:r>
              <a:rPr lang="en-US"/>
              <a:t>Each record had two columns: the raw text message, and the class label</a:t>
            </a:r>
            <a:endParaRPr lang="en-US" b="1"/>
          </a:p>
          <a:p>
            <a:pPr>
              <a:buFont typeface="Arial" panose="020F0502020204030204" pitchFamily="34" charset="0"/>
              <a:buChar char="•"/>
            </a:pPr>
            <a:r>
              <a:rPr lang="en-US"/>
              <a:t>Class label was categorical</a:t>
            </a:r>
          </a:p>
          <a:p>
            <a:pPr>
              <a:buFont typeface="Arial" panose="020F0502020204030204" pitchFamily="34" charset="0"/>
              <a:buChar char="•"/>
            </a:pPr>
            <a:r>
              <a:rPr lang="en-US"/>
              <a:t>Two categories: ham/spam</a:t>
            </a:r>
          </a:p>
          <a:p>
            <a:pPr>
              <a:buFont typeface="Arial" panose="020F0502020204030204" pitchFamily="34" charset="0"/>
              <a:buChar char="•"/>
            </a:pPr>
            <a:r>
              <a:rPr lang="en-US"/>
              <a:t>Source was Kaggle: </a:t>
            </a:r>
            <a:r>
              <a:rPr lang="en-US">
                <a:ea typeface="+mn-lt"/>
                <a:cs typeface="+mn-lt"/>
                <a:hlinkClick r:id="rId2"/>
              </a:rPr>
              <a:t>https://www.kaggle.com/uciml/sms-spam-collection-dataset</a:t>
            </a:r>
          </a:p>
          <a:p>
            <a:endParaRPr lang="en-US"/>
          </a:p>
          <a:p>
            <a:endParaRPr lang="en-US"/>
          </a:p>
        </p:txBody>
      </p:sp>
      <p:sp>
        <p:nvSpPr>
          <p:cNvPr id="4" name="TextBox 3">
            <a:extLst>
              <a:ext uri="{FF2B5EF4-FFF2-40B4-BE49-F238E27FC236}">
                <a16:creationId xmlns:a16="http://schemas.microsoft.com/office/drawing/2014/main" id="{25D34DEA-F52C-417B-A50B-65CC02EBE4BD}"/>
              </a:ext>
            </a:extLst>
          </p:cNvPr>
          <p:cNvSpPr txBox="1"/>
          <p:nvPr/>
        </p:nvSpPr>
        <p:spPr>
          <a:xfrm>
            <a:off x="128587" y="128587"/>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002060"/>
                </a:solidFill>
                <a:latin typeface="Arial Narrow"/>
              </a:rPr>
              <a:t>Data set description</a:t>
            </a:r>
            <a:endParaRPr lang="en-US" sz="2400">
              <a:solidFill>
                <a:srgbClr val="002060"/>
              </a:solidFill>
            </a:endParaRPr>
          </a:p>
        </p:txBody>
      </p:sp>
    </p:spTree>
    <p:extLst>
      <p:ext uri="{BB962C8B-B14F-4D97-AF65-F5344CB8AC3E}">
        <p14:creationId xmlns:p14="http://schemas.microsoft.com/office/powerpoint/2010/main" val="2634852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9D8537-B1FB-47B4-9B0B-3D5ED1FED4A1}"/>
              </a:ext>
            </a:extLst>
          </p:cNvPr>
          <p:cNvSpPr txBox="1"/>
          <p:nvPr/>
        </p:nvSpPr>
        <p:spPr>
          <a:xfrm>
            <a:off x="2569371" y="450056"/>
            <a:ext cx="758903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latin typeface="+mj-lt"/>
                <a:ea typeface="+mj-lt"/>
                <a:cs typeface="+mj-lt"/>
              </a:rPr>
              <a:t>Loading dependencies </a:t>
            </a:r>
          </a:p>
        </p:txBody>
      </p:sp>
      <p:sp>
        <p:nvSpPr>
          <p:cNvPr id="7" name="TextBox 6">
            <a:extLst>
              <a:ext uri="{FF2B5EF4-FFF2-40B4-BE49-F238E27FC236}">
                <a16:creationId xmlns:a16="http://schemas.microsoft.com/office/drawing/2014/main" id="{2FA53EBB-13D7-4BE0-96DB-FBA27E3794F4}"/>
              </a:ext>
            </a:extLst>
          </p:cNvPr>
          <p:cNvSpPr txBox="1"/>
          <p:nvPr/>
        </p:nvSpPr>
        <p:spPr>
          <a:xfrm>
            <a:off x="1616869" y="1473992"/>
            <a:ext cx="8172448"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We made use of :</a:t>
            </a:r>
          </a:p>
          <a:p>
            <a:pPr marL="742950" lvl="1" indent="-285750">
              <a:buFont typeface="Arial"/>
              <a:buChar char="•"/>
            </a:pPr>
            <a:r>
              <a:rPr lang="en-US">
                <a:ea typeface="+mn-lt"/>
                <a:cs typeface="+mn-lt"/>
              </a:rPr>
              <a:t>NLTK for processing the messages</a:t>
            </a:r>
          </a:p>
          <a:p>
            <a:pPr lvl="1"/>
            <a:endParaRPr lang="en-US">
              <a:ea typeface="+mn-lt"/>
              <a:cs typeface="+mn-lt"/>
            </a:endParaRPr>
          </a:p>
          <a:p>
            <a:pPr marL="742950" lvl="1" indent="-285750">
              <a:buFont typeface="Arial"/>
              <a:buChar char="•"/>
            </a:pPr>
            <a:r>
              <a:rPr lang="en-US" err="1">
                <a:ea typeface="+mn-lt"/>
                <a:cs typeface="+mn-lt"/>
              </a:rPr>
              <a:t>Sklearn</a:t>
            </a:r>
            <a:r>
              <a:rPr lang="en-US">
                <a:ea typeface="+mn-lt"/>
                <a:cs typeface="+mn-lt"/>
              </a:rPr>
              <a:t> for classification methods, feature extraction and score</a:t>
            </a:r>
          </a:p>
          <a:p>
            <a:pPr lvl="1"/>
            <a:r>
              <a:rPr lang="en-US">
                <a:ea typeface="+mn-lt"/>
                <a:cs typeface="+mn-lt"/>
              </a:rPr>
              <a:t>     Calculations</a:t>
            </a:r>
          </a:p>
          <a:p>
            <a:pPr lvl="1"/>
            <a:endParaRPr lang="en-US">
              <a:ea typeface="+mn-lt"/>
              <a:cs typeface="+mn-lt"/>
            </a:endParaRPr>
          </a:p>
          <a:p>
            <a:pPr marL="742950" lvl="1" indent="-285750">
              <a:buFont typeface="Arial"/>
              <a:buChar char="•"/>
            </a:pPr>
            <a:r>
              <a:rPr lang="en-US" err="1">
                <a:ea typeface="+mn-lt"/>
                <a:cs typeface="+mn-lt"/>
              </a:rPr>
              <a:t>WordCloud</a:t>
            </a:r>
            <a:r>
              <a:rPr lang="en-US">
                <a:ea typeface="+mn-lt"/>
                <a:cs typeface="+mn-lt"/>
              </a:rPr>
              <a:t>, PIL,  Seaborn and Matplotlib for data visualization </a:t>
            </a:r>
          </a:p>
          <a:p>
            <a:pPr lvl="1"/>
            <a:endParaRPr lang="en-US">
              <a:ea typeface="+mn-lt"/>
              <a:cs typeface="+mn-lt"/>
            </a:endParaRPr>
          </a:p>
          <a:p>
            <a:pPr marL="742950" lvl="1" indent="-285750">
              <a:buFont typeface="Arial"/>
              <a:buChar char="•"/>
            </a:pPr>
            <a:r>
              <a:rPr lang="en-US">
                <a:ea typeface="+mn-lt"/>
                <a:cs typeface="+mn-lt"/>
              </a:rPr>
              <a:t>Pandas for loading data</a:t>
            </a:r>
          </a:p>
          <a:p>
            <a:pPr lvl="1"/>
            <a:endParaRPr lang="en-US">
              <a:ea typeface="+mn-lt"/>
              <a:cs typeface="+mn-lt"/>
            </a:endParaRPr>
          </a:p>
          <a:p>
            <a:pPr marL="742950" lvl="1" indent="-285750">
              <a:buFont typeface="Arial"/>
              <a:buChar char="•"/>
            </a:pPr>
            <a:r>
              <a:rPr lang="en-US">
                <a:ea typeface="+mn-lt"/>
                <a:cs typeface="+mn-lt"/>
              </a:rPr>
              <a:t>NumPy for generating random probabilities for train-test split and heatmaps</a:t>
            </a:r>
            <a:endParaRPr lang="en-US" sz="2400"/>
          </a:p>
        </p:txBody>
      </p:sp>
      <p:cxnSp>
        <p:nvCxnSpPr>
          <p:cNvPr id="8" name="Straight Arrow Connector 7">
            <a:extLst>
              <a:ext uri="{FF2B5EF4-FFF2-40B4-BE49-F238E27FC236}">
                <a16:creationId xmlns:a16="http://schemas.microsoft.com/office/drawing/2014/main" id="{6B4235C5-9249-4283-9FC5-1FB07D78978F}"/>
              </a:ext>
            </a:extLst>
          </p:cNvPr>
          <p:cNvCxnSpPr/>
          <p:nvPr/>
        </p:nvCxnSpPr>
        <p:spPr>
          <a:xfrm>
            <a:off x="1619652" y="1216051"/>
            <a:ext cx="8167686" cy="11906"/>
          </a:xfrm>
          <a:prstGeom prst="straightConnector1">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44196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1776C36-9A56-4FA9-AC0B-35BA2BCF39A5}"/>
              </a:ext>
            </a:extLst>
          </p:cNvPr>
          <p:cNvSpPr/>
          <p:nvPr/>
        </p:nvSpPr>
        <p:spPr>
          <a:xfrm>
            <a:off x="578643" y="3436142"/>
            <a:ext cx="10965656" cy="288131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3BDC3F1-0C46-4F39-BAD5-B72F32412F26}"/>
              </a:ext>
            </a:extLst>
          </p:cNvPr>
          <p:cNvSpPr>
            <a:spLocks noGrp="1"/>
          </p:cNvSpPr>
          <p:nvPr>
            <p:ph type="title" idx="4294967295"/>
          </p:nvPr>
        </p:nvSpPr>
        <p:spPr>
          <a:xfrm>
            <a:off x="835819" y="-177006"/>
            <a:ext cx="10058400" cy="1449387"/>
          </a:xfrm>
        </p:spPr>
        <p:txBody>
          <a:bodyPr/>
          <a:lstStyle/>
          <a:p>
            <a:pPr algn="ctr"/>
            <a:r>
              <a:rPr lang="en-US">
                <a:ea typeface="+mj-lt"/>
                <a:cs typeface="+mj-lt"/>
              </a:rPr>
              <a:t> Data pre-processing </a:t>
            </a:r>
          </a:p>
        </p:txBody>
      </p:sp>
      <p:sp>
        <p:nvSpPr>
          <p:cNvPr id="6" name="Content Placeholder 5">
            <a:extLst>
              <a:ext uri="{FF2B5EF4-FFF2-40B4-BE49-F238E27FC236}">
                <a16:creationId xmlns:a16="http://schemas.microsoft.com/office/drawing/2014/main" id="{8957F32F-420F-4232-9C2B-0ED3BAC93F23}"/>
              </a:ext>
            </a:extLst>
          </p:cNvPr>
          <p:cNvSpPr>
            <a:spLocks noGrp="1"/>
          </p:cNvSpPr>
          <p:nvPr>
            <p:ph idx="4294967295"/>
          </p:nvPr>
        </p:nvSpPr>
        <p:spPr>
          <a:xfrm>
            <a:off x="490539" y="1620044"/>
            <a:ext cx="11510961" cy="5058568"/>
          </a:xfrm>
        </p:spPr>
        <p:txBody>
          <a:bodyPr vert="horz" lIns="0" tIns="45720" rIns="0" bIns="45720" rtlCol="0" anchor="t">
            <a:normAutofit/>
          </a:bodyPr>
          <a:lstStyle/>
          <a:p>
            <a:pPr marL="0" indent="0">
              <a:buNone/>
            </a:pPr>
            <a:r>
              <a:rPr lang="en-US" sz="2000">
                <a:ea typeface="+mn-lt"/>
                <a:cs typeface="+mn-lt"/>
              </a:rPr>
              <a:t>Text Cleaning is a very important step in machine learning because your data may contains a lot of noise and unwanted character. Some standard procedures that we used  were converting all letters to lower/upper case, removing punctuation, removing stop words, tokenization and</a:t>
            </a:r>
            <a:r>
              <a:rPr lang="en-US" sz="2000" b="1">
                <a:ea typeface="+mn-lt"/>
                <a:cs typeface="+mn-lt"/>
              </a:rPr>
              <a:t> </a:t>
            </a:r>
            <a:r>
              <a:rPr lang="en-US" sz="2000">
                <a:ea typeface="+mn-lt"/>
                <a:cs typeface="+mn-lt"/>
              </a:rPr>
              <a:t>lemmatization. The figure below show a part of our cleaned data. Moreover, we used the built in preprocessing capabilities of CountVectorizer and Tfidf Vectorizer as well.</a:t>
            </a:r>
            <a:endParaRPr lang="en-US"/>
          </a:p>
          <a:p>
            <a:endParaRPr lang="en-US" sz="2000"/>
          </a:p>
        </p:txBody>
      </p:sp>
      <p:pic>
        <p:nvPicPr>
          <p:cNvPr id="7" name="Picture 7" descr="A screenshot of a cell phone&#10;&#10;Description generated with very high confidence">
            <a:extLst>
              <a:ext uri="{FF2B5EF4-FFF2-40B4-BE49-F238E27FC236}">
                <a16:creationId xmlns:a16="http://schemas.microsoft.com/office/drawing/2014/main" id="{B5F5895B-78E3-4BE4-994B-A369299E2361}"/>
              </a:ext>
            </a:extLst>
          </p:cNvPr>
          <p:cNvPicPr>
            <a:picLocks noChangeAspect="1"/>
          </p:cNvPicPr>
          <p:nvPr/>
        </p:nvPicPr>
        <p:blipFill>
          <a:blip r:embed="rId2"/>
          <a:stretch>
            <a:fillRect/>
          </a:stretch>
        </p:blipFill>
        <p:spPr>
          <a:xfrm>
            <a:off x="652463" y="3519149"/>
            <a:ext cx="10827543" cy="2760543"/>
          </a:xfrm>
          <a:prstGeom prst="rect">
            <a:avLst/>
          </a:prstGeom>
        </p:spPr>
      </p:pic>
      <p:cxnSp>
        <p:nvCxnSpPr>
          <p:cNvPr id="9" name="Straight Arrow Connector 8">
            <a:extLst>
              <a:ext uri="{FF2B5EF4-FFF2-40B4-BE49-F238E27FC236}">
                <a16:creationId xmlns:a16="http://schemas.microsoft.com/office/drawing/2014/main" id="{F01C1226-361B-4833-BC73-9947F81D1838}"/>
              </a:ext>
            </a:extLst>
          </p:cNvPr>
          <p:cNvCxnSpPr/>
          <p:nvPr/>
        </p:nvCxnSpPr>
        <p:spPr>
          <a:xfrm>
            <a:off x="580713" y="1442872"/>
            <a:ext cx="10977559" cy="1"/>
          </a:xfrm>
          <a:prstGeom prst="straightConnector1">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97349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C775-1F14-40FB-A859-1BCE6EC308DA}"/>
              </a:ext>
            </a:extLst>
          </p:cNvPr>
          <p:cNvSpPr>
            <a:spLocks noGrp="1"/>
          </p:cNvSpPr>
          <p:nvPr>
            <p:ph type="title"/>
          </p:nvPr>
        </p:nvSpPr>
        <p:spPr/>
        <p:txBody>
          <a:bodyPr/>
          <a:lstStyle/>
          <a:p>
            <a:pPr algn="ctr"/>
            <a:r>
              <a:rPr lang="en-US"/>
              <a:t>Exploratory Data Analysis: </a:t>
            </a:r>
            <a:br>
              <a:rPr lang="en-US"/>
            </a:br>
            <a:r>
              <a:rPr lang="en-US"/>
              <a:t>Bar Chart</a:t>
            </a:r>
          </a:p>
        </p:txBody>
      </p:sp>
      <p:sp>
        <p:nvSpPr>
          <p:cNvPr id="3" name="Content Placeholder 2">
            <a:extLst>
              <a:ext uri="{FF2B5EF4-FFF2-40B4-BE49-F238E27FC236}">
                <a16:creationId xmlns:a16="http://schemas.microsoft.com/office/drawing/2014/main" id="{253482AC-14B8-4DA5-B53F-055AEF4CC0B8}"/>
              </a:ext>
            </a:extLst>
          </p:cNvPr>
          <p:cNvSpPr>
            <a:spLocks noGrp="1"/>
          </p:cNvSpPr>
          <p:nvPr>
            <p:ph sz="half" idx="1"/>
          </p:nvPr>
        </p:nvSpPr>
        <p:spPr/>
        <p:txBody>
          <a:bodyPr vert="horz" lIns="0" tIns="45720" rIns="0" bIns="45720" rtlCol="0" anchor="t">
            <a:normAutofit/>
          </a:bodyPr>
          <a:lstStyle/>
          <a:p>
            <a:pPr>
              <a:buFont typeface="Arial" panose="020F0502020204030204" pitchFamily="34" charset="0"/>
              <a:buChar char="•"/>
            </a:pPr>
            <a:r>
              <a:rPr lang="en-US"/>
              <a:t>Our dataset was </a:t>
            </a:r>
            <a:r>
              <a:rPr lang="en-US" b="1"/>
              <a:t>unbalanced</a:t>
            </a:r>
            <a:endParaRPr lang="en-US"/>
          </a:p>
          <a:p>
            <a:pPr>
              <a:buFont typeface="Arial" panose="020F0502020204030204" pitchFamily="34" charset="0"/>
              <a:buChar char="•"/>
            </a:pPr>
            <a:r>
              <a:rPr lang="en-US">
                <a:ea typeface="+mn-lt"/>
                <a:cs typeface="+mn-lt"/>
              </a:rPr>
              <a:t>We had </a:t>
            </a:r>
            <a:r>
              <a:rPr lang="en-US" b="1">
                <a:ea typeface="+mn-lt"/>
                <a:cs typeface="+mn-lt"/>
              </a:rPr>
              <a:t>747</a:t>
            </a:r>
            <a:r>
              <a:rPr lang="en-US">
                <a:ea typeface="+mn-lt"/>
                <a:cs typeface="+mn-lt"/>
              </a:rPr>
              <a:t> spam messages, and </a:t>
            </a:r>
            <a:r>
              <a:rPr lang="en-US" b="1">
                <a:ea typeface="+mn-lt"/>
                <a:cs typeface="+mn-lt"/>
              </a:rPr>
              <a:t>4825</a:t>
            </a:r>
            <a:r>
              <a:rPr lang="en-US">
                <a:ea typeface="+mn-lt"/>
                <a:cs typeface="+mn-lt"/>
              </a:rPr>
              <a:t> ham messages</a:t>
            </a:r>
            <a:endParaRPr lang="en-US" b="1"/>
          </a:p>
          <a:p>
            <a:pPr marL="0" indent="0">
              <a:buNone/>
            </a:pPr>
            <a:endParaRPr lang="en-US"/>
          </a:p>
          <a:p>
            <a:endParaRPr lang="en-US" b="1"/>
          </a:p>
        </p:txBody>
      </p:sp>
      <p:pic>
        <p:nvPicPr>
          <p:cNvPr id="5" name="Picture 5" descr="Bar chart">
            <a:extLst>
              <a:ext uri="{FF2B5EF4-FFF2-40B4-BE49-F238E27FC236}">
                <a16:creationId xmlns:a16="http://schemas.microsoft.com/office/drawing/2014/main" id="{7EF24D4A-8AC9-47B5-A9AA-D6A45BBDD41E}"/>
              </a:ext>
            </a:extLst>
          </p:cNvPr>
          <p:cNvPicPr>
            <a:picLocks noGrp="1" noChangeAspect="1"/>
          </p:cNvPicPr>
          <p:nvPr>
            <p:ph sz="half" idx="2"/>
          </p:nvPr>
        </p:nvPicPr>
        <p:blipFill>
          <a:blip r:embed="rId2"/>
          <a:stretch>
            <a:fillRect/>
          </a:stretch>
        </p:blipFill>
        <p:spPr>
          <a:xfrm>
            <a:off x="5503736" y="2005177"/>
            <a:ext cx="6607287" cy="4013761"/>
          </a:xfrm>
        </p:spPr>
      </p:pic>
      <p:sp>
        <p:nvSpPr>
          <p:cNvPr id="4" name="TextBox 3">
            <a:extLst>
              <a:ext uri="{FF2B5EF4-FFF2-40B4-BE49-F238E27FC236}">
                <a16:creationId xmlns:a16="http://schemas.microsoft.com/office/drawing/2014/main" id="{84A88907-3F0B-4D5A-8E83-BD0A8F2F715B}"/>
              </a:ext>
            </a:extLst>
          </p:cNvPr>
          <p:cNvSpPr txBox="1"/>
          <p:nvPr/>
        </p:nvSpPr>
        <p:spPr>
          <a:xfrm>
            <a:off x="69056" y="-2382"/>
            <a:ext cx="2743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002060"/>
                </a:solidFill>
              </a:rPr>
              <a:t>Data visualization</a:t>
            </a:r>
          </a:p>
        </p:txBody>
      </p:sp>
    </p:spTree>
    <p:extLst>
      <p:ext uri="{BB962C8B-B14F-4D97-AF65-F5344CB8AC3E}">
        <p14:creationId xmlns:p14="http://schemas.microsoft.com/office/powerpoint/2010/main" val="590456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95F6D-0CA1-4D54-A39A-A210AF7669E8}"/>
              </a:ext>
            </a:extLst>
          </p:cNvPr>
          <p:cNvSpPr>
            <a:spLocks noGrp="1"/>
          </p:cNvSpPr>
          <p:nvPr>
            <p:ph type="title"/>
          </p:nvPr>
        </p:nvSpPr>
        <p:spPr/>
        <p:txBody>
          <a:bodyPr/>
          <a:lstStyle/>
          <a:p>
            <a:r>
              <a:rPr lang="en-US"/>
              <a:t>Word Cloud: Spam Messages</a:t>
            </a:r>
          </a:p>
        </p:txBody>
      </p:sp>
      <p:sp>
        <p:nvSpPr>
          <p:cNvPr id="4" name="Text Placeholder 3">
            <a:extLst>
              <a:ext uri="{FF2B5EF4-FFF2-40B4-BE49-F238E27FC236}">
                <a16:creationId xmlns:a16="http://schemas.microsoft.com/office/drawing/2014/main" id="{B6756B42-6631-4A44-97E6-2F502962F491}"/>
              </a:ext>
            </a:extLst>
          </p:cNvPr>
          <p:cNvSpPr>
            <a:spLocks noGrp="1"/>
          </p:cNvSpPr>
          <p:nvPr>
            <p:ph type="body" sz="half" idx="2"/>
          </p:nvPr>
        </p:nvSpPr>
        <p:spPr/>
        <p:txBody>
          <a:bodyPr vert="horz" lIns="91440" tIns="45720" rIns="91440" bIns="45720" rtlCol="0" anchor="t">
            <a:normAutofit lnSpcReduction="10000"/>
          </a:bodyPr>
          <a:lstStyle/>
          <a:p>
            <a:r>
              <a:rPr lang="en-US"/>
              <a:t>Most frequently used words/phrases as seen are:</a:t>
            </a:r>
          </a:p>
          <a:p>
            <a:pPr marL="285750" indent="-285750">
              <a:buFont typeface="Arial" panose="020F0502020204030204" pitchFamily="34" charset="0"/>
              <a:buChar char="•"/>
            </a:pPr>
            <a:r>
              <a:rPr lang="en-US"/>
              <a:t>Have won</a:t>
            </a:r>
          </a:p>
          <a:p>
            <a:pPr marL="285750" indent="-285750">
              <a:buFont typeface="Arial" panose="020F0502020204030204" pitchFamily="34" charset="0"/>
              <a:buChar char="•"/>
            </a:pPr>
            <a:r>
              <a:rPr lang="en-US"/>
              <a:t>Free</a:t>
            </a:r>
          </a:p>
          <a:p>
            <a:pPr marL="285750" indent="-285750">
              <a:buFont typeface="Arial" panose="020F0502020204030204" pitchFamily="34" charset="0"/>
              <a:buChar char="•"/>
            </a:pPr>
            <a:r>
              <a:rPr lang="en-US"/>
              <a:t>Text</a:t>
            </a:r>
          </a:p>
          <a:p>
            <a:pPr marL="285750" indent="-285750">
              <a:buFont typeface="Arial" panose="020F0502020204030204" pitchFamily="34" charset="0"/>
              <a:buChar char="•"/>
            </a:pPr>
            <a:r>
              <a:rPr lang="en-US"/>
              <a:t>Please call</a:t>
            </a:r>
          </a:p>
          <a:p>
            <a:pPr marL="285750" indent="-285750">
              <a:buFont typeface="Arial" panose="020F0502020204030204" pitchFamily="34" charset="0"/>
              <a:buChar char="•"/>
            </a:pPr>
            <a:r>
              <a:rPr lang="en-US"/>
              <a:t>Call from</a:t>
            </a:r>
          </a:p>
        </p:txBody>
      </p:sp>
      <p:pic>
        <p:nvPicPr>
          <p:cNvPr id="10" name="Picture 10" descr="A close up of text on a white background&#10;&#10;Description generated with very high confidence">
            <a:extLst>
              <a:ext uri="{FF2B5EF4-FFF2-40B4-BE49-F238E27FC236}">
                <a16:creationId xmlns:a16="http://schemas.microsoft.com/office/drawing/2014/main" id="{1F69548A-7B59-4794-84DE-485FCFAC4322}"/>
              </a:ext>
            </a:extLst>
          </p:cNvPr>
          <p:cNvPicPr>
            <a:picLocks noGrp="1" noChangeAspect="1"/>
          </p:cNvPicPr>
          <p:nvPr>
            <p:ph idx="1"/>
          </p:nvPr>
        </p:nvPicPr>
        <p:blipFill>
          <a:blip r:embed="rId2"/>
          <a:stretch>
            <a:fillRect/>
          </a:stretch>
        </p:blipFill>
        <p:spPr>
          <a:xfrm>
            <a:off x="4856208" y="1213107"/>
            <a:ext cx="7077030" cy="4585126"/>
          </a:xfrm>
        </p:spPr>
      </p:pic>
    </p:spTree>
    <p:extLst>
      <p:ext uri="{BB962C8B-B14F-4D97-AF65-F5344CB8AC3E}">
        <p14:creationId xmlns:p14="http://schemas.microsoft.com/office/powerpoint/2010/main" val="3161729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864C4-0310-4AED-8B7E-B2E1B5E77949}"/>
              </a:ext>
            </a:extLst>
          </p:cNvPr>
          <p:cNvSpPr>
            <a:spLocks noGrp="1"/>
          </p:cNvSpPr>
          <p:nvPr>
            <p:ph type="title"/>
          </p:nvPr>
        </p:nvSpPr>
        <p:spPr/>
        <p:txBody>
          <a:bodyPr/>
          <a:lstStyle/>
          <a:p>
            <a:r>
              <a:rPr lang="en-US"/>
              <a:t>Word Cloud:</a:t>
            </a:r>
            <a:br>
              <a:rPr lang="en-US"/>
            </a:br>
            <a:r>
              <a:rPr lang="en-US"/>
              <a:t>Ham messages</a:t>
            </a:r>
          </a:p>
        </p:txBody>
      </p:sp>
      <p:sp>
        <p:nvSpPr>
          <p:cNvPr id="4" name="Text Placeholder 3">
            <a:extLst>
              <a:ext uri="{FF2B5EF4-FFF2-40B4-BE49-F238E27FC236}">
                <a16:creationId xmlns:a16="http://schemas.microsoft.com/office/drawing/2014/main" id="{55FF54EA-856F-49BA-AB19-3DED323381CD}"/>
              </a:ext>
            </a:extLst>
          </p:cNvPr>
          <p:cNvSpPr>
            <a:spLocks noGrp="1"/>
          </p:cNvSpPr>
          <p:nvPr>
            <p:ph type="body" sz="half" idx="2"/>
          </p:nvPr>
        </p:nvSpPr>
        <p:spPr/>
        <p:txBody>
          <a:bodyPr vert="horz" lIns="91440" tIns="45720" rIns="91440" bIns="45720" rtlCol="0" anchor="t">
            <a:normAutofit fontScale="92500" lnSpcReduction="20000"/>
          </a:bodyPr>
          <a:lstStyle/>
          <a:p>
            <a:r>
              <a:rPr lang="en-US"/>
              <a:t>Most frequently used words as seen are:</a:t>
            </a:r>
          </a:p>
          <a:p>
            <a:pPr marL="285750" indent="-285750">
              <a:buFont typeface="Arial" panose="020F0502020204030204" pitchFamily="34" charset="0"/>
              <a:buChar char="•"/>
            </a:pPr>
            <a:r>
              <a:rPr lang="en-US"/>
              <a:t>Will</a:t>
            </a:r>
          </a:p>
          <a:p>
            <a:pPr marL="285750" indent="-285750">
              <a:buFont typeface="Arial" panose="020F0502020204030204" pitchFamily="34" charset="0"/>
              <a:buChar char="•"/>
            </a:pPr>
            <a:r>
              <a:rPr lang="en-US"/>
              <a:t>Time</a:t>
            </a:r>
          </a:p>
          <a:p>
            <a:pPr marL="285750" indent="-285750">
              <a:buFont typeface="Arial" panose="020F0502020204030204" pitchFamily="34" charset="0"/>
              <a:buChar char="•"/>
            </a:pPr>
            <a:r>
              <a:rPr lang="en-US"/>
              <a:t>Sorry</a:t>
            </a:r>
          </a:p>
          <a:p>
            <a:pPr marL="285750" indent="-285750">
              <a:buFont typeface="Arial" panose="020F0502020204030204" pitchFamily="34" charset="0"/>
              <a:buChar char="•"/>
            </a:pPr>
            <a:r>
              <a:rPr lang="en-US"/>
              <a:t>Now</a:t>
            </a:r>
          </a:p>
          <a:p>
            <a:pPr marL="285750" indent="-285750">
              <a:buFont typeface="Arial" panose="020F0502020204030204" pitchFamily="34" charset="0"/>
              <a:buChar char="•"/>
            </a:pPr>
            <a:r>
              <a:rPr lang="en-US"/>
              <a:t>Good</a:t>
            </a:r>
          </a:p>
          <a:p>
            <a:pPr marL="285750" indent="-285750">
              <a:buFont typeface="Arial" panose="020F0502020204030204" pitchFamily="34" charset="0"/>
              <a:buChar char="•"/>
            </a:pPr>
            <a:r>
              <a:rPr lang="en-US"/>
              <a:t>Got</a:t>
            </a:r>
          </a:p>
        </p:txBody>
      </p:sp>
      <p:pic>
        <p:nvPicPr>
          <p:cNvPr id="7" name="Picture 7" descr="A close up of text on a white background&#10;&#10;Description generated with high confidence">
            <a:extLst>
              <a:ext uri="{FF2B5EF4-FFF2-40B4-BE49-F238E27FC236}">
                <a16:creationId xmlns:a16="http://schemas.microsoft.com/office/drawing/2014/main" id="{6FAD7A02-1A8C-41C9-8959-104C5F4D7051}"/>
              </a:ext>
            </a:extLst>
          </p:cNvPr>
          <p:cNvPicPr>
            <a:picLocks noGrp="1" noChangeAspect="1"/>
          </p:cNvPicPr>
          <p:nvPr>
            <p:ph idx="1"/>
          </p:nvPr>
        </p:nvPicPr>
        <p:blipFill>
          <a:blip r:embed="rId2"/>
          <a:stretch>
            <a:fillRect/>
          </a:stretch>
        </p:blipFill>
        <p:spPr>
          <a:xfrm>
            <a:off x="5129163" y="1014853"/>
            <a:ext cx="7065656" cy="4674557"/>
          </a:xfrm>
        </p:spPr>
      </p:pic>
    </p:spTree>
    <p:extLst>
      <p:ext uri="{BB962C8B-B14F-4D97-AF65-F5344CB8AC3E}">
        <p14:creationId xmlns:p14="http://schemas.microsoft.com/office/powerpoint/2010/main" val="37735288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{35ED37F0-A64A-4079-A92D-8DE6894106FB}tf56160789</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1_RetrospectVTI</vt:lpstr>
      <vt:lpstr>SPAM CLASSIFICATION</vt:lpstr>
      <vt:lpstr>• Introduction • Data set description  • Train/Test Split  • Models • Evaluation  • Discussion • Conclusion  • Future Work </vt:lpstr>
      <vt:lpstr>Why do we need a spam classifier?</vt:lpstr>
      <vt:lpstr>Describing our dataset</vt:lpstr>
      <vt:lpstr>PowerPoint Presentation</vt:lpstr>
      <vt:lpstr> Data pre-processing </vt:lpstr>
      <vt:lpstr>Exploratory Data Analysis:  Bar Chart</vt:lpstr>
      <vt:lpstr>Word Cloud: Spam Messages</vt:lpstr>
      <vt:lpstr>Word Cloud: Ham messages</vt:lpstr>
      <vt:lpstr>PowerPoint Presentation</vt:lpstr>
      <vt:lpstr>PowerPoint Presentation</vt:lpstr>
      <vt:lpstr>Feature Extraction</vt:lpstr>
      <vt:lpstr>PowerPoint Presentation</vt:lpstr>
      <vt:lpstr>Machine Learning Algorithm Used  </vt:lpstr>
      <vt:lpstr>Performance Analysis:</vt:lpstr>
      <vt:lpstr>Accuracy and F-score Evaluation</vt:lpstr>
      <vt:lpstr>Accuracy and F-score Evaluation</vt:lpstr>
      <vt:lpstr>Conclusion </vt:lpstr>
      <vt:lpstr>PowerPoint Presentation</vt:lpstr>
      <vt:lpstr>Future works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CLASSIFICATION</dc:title>
  <dc:creator/>
  <cp:revision>1</cp:revision>
  <dcterms:created xsi:type="dcterms:W3CDTF">2020-05-27T08:42:30Z</dcterms:created>
  <dcterms:modified xsi:type="dcterms:W3CDTF">2020-06-01T11:10:04Z</dcterms:modified>
</cp:coreProperties>
</file>