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9" r:id="rId13"/>
    <p:sldId id="274" r:id="rId14"/>
    <p:sldId id="272" r:id="rId15"/>
    <p:sldId id="275" r:id="rId16"/>
    <p:sldId id="277" r:id="rId17"/>
    <p:sldId id="276" r:id="rId18"/>
    <p:sldId id="273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94660"/>
  </p:normalViewPr>
  <p:slideViewPr>
    <p:cSldViewPr>
      <p:cViewPr varScale="1">
        <p:scale>
          <a:sx n="63" d="100"/>
          <a:sy n="63" d="100"/>
        </p:scale>
        <p:origin x="130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ACE512A-5D92-4A4C-BF3C-B30C95F703D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B0F2A9-8AFF-4A49-9442-194B9BF265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12A-5D92-4A4C-BF3C-B30C95F703D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F2A9-8AFF-4A49-9442-194B9BF26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ACE512A-5D92-4A4C-BF3C-B30C95F703D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5B0F2A9-8AFF-4A49-9442-194B9BF2652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12A-5D92-4A4C-BF3C-B30C95F703D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B0F2A9-8AFF-4A49-9442-194B9BF265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12A-5D92-4A4C-BF3C-B30C95F703D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5B0F2A9-8AFF-4A49-9442-194B9BF265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CE512A-5D92-4A4C-BF3C-B30C95F703D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5B0F2A9-8AFF-4A49-9442-194B9BF265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ACE512A-5D92-4A4C-BF3C-B30C95F703D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5B0F2A9-8AFF-4A49-9442-194B9BF265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12A-5D92-4A4C-BF3C-B30C95F703D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B0F2A9-8AFF-4A49-9442-194B9BF26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12A-5D92-4A4C-BF3C-B30C95F703D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B0F2A9-8AFF-4A49-9442-194B9BF26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12A-5D92-4A4C-BF3C-B30C95F703D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B0F2A9-8AFF-4A49-9442-194B9BF2652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ACE512A-5D92-4A4C-BF3C-B30C95F703D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5B0F2A9-8AFF-4A49-9442-194B9BF265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CE512A-5D92-4A4C-BF3C-B30C95F703D9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5B0F2A9-8AFF-4A49-9442-194B9BF265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JP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828800"/>
            <a:ext cx="7620000" cy="1371600"/>
          </a:xfrm>
        </p:spPr>
        <p:txBody>
          <a:bodyPr>
            <a:noAutofit/>
          </a:bodyPr>
          <a:lstStyle/>
          <a:p>
            <a:pPr algn="ctr"/>
            <a:r>
              <a:rPr lang="en-US" b="1" i="1" dirty="0">
                <a:solidFill>
                  <a:srgbClr val="FFFF00"/>
                </a:solidFill>
              </a:rPr>
              <a:t>Mahindra First Choice   Services  Report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800" y="3810000"/>
            <a:ext cx="3124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Created by: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Rakesh  Kedar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Pancham Desai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Vedant  Thapa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Siddhesh Gupta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8" name="Picture 7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2449524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6E50F4-B088-4C1E-BF5F-7D5F3AD5D3AF}"/>
              </a:ext>
            </a:extLst>
          </p:cNvPr>
          <p:cNvSpPr txBox="1"/>
          <p:nvPr/>
        </p:nvSpPr>
        <p:spPr>
          <a:xfrm>
            <a:off x="7581900" y="3810000"/>
            <a:ext cx="172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984" y="0"/>
            <a:ext cx="1633016" cy="60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1200" y="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Revenue Based On Order Type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51816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4724400"/>
            <a:ext cx="144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Revenue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3676650"/>
            <a:ext cx="48291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1295400"/>
            <a:ext cx="13525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33401"/>
            <a:ext cx="5410200" cy="321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524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Parts To Labor Ratio</a:t>
            </a:r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33016" cy="60960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838200"/>
            <a:ext cx="4899264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33800"/>
            <a:ext cx="4419600" cy="3015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1524000"/>
            <a:ext cx="3957435" cy="289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19600" y="4953000"/>
            <a:ext cx="2114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77125" y="3962400"/>
            <a:ext cx="16668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eet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763000" cy="5602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9456"/>
            <a:ext cx="1633016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00" y="228600"/>
            <a:ext cx="3930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State wise Trend In Revenue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5C27F2-4C2B-46CB-A2E8-464AF682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0"/>
            <a:ext cx="1633870" cy="609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06A4E4-FAED-449C-B561-395DC78C8A60}"/>
              </a:ext>
            </a:extLst>
          </p:cNvPr>
          <p:cNvSpPr txBox="1"/>
          <p:nvPr/>
        </p:nvSpPr>
        <p:spPr>
          <a:xfrm>
            <a:off x="2667000" y="228600"/>
            <a:ext cx="296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Efficiency Of A Plant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E37ACC-AF41-4C5F-8ED8-C7C27A72B80D}"/>
              </a:ext>
            </a:extLst>
          </p:cNvPr>
          <p:cNvSpPr/>
          <p:nvPr/>
        </p:nvSpPr>
        <p:spPr>
          <a:xfrm>
            <a:off x="838200" y="1611227"/>
            <a:ext cx="7924800" cy="126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Efficiency was calculated Plant wise for each year &amp; each month</a:t>
            </a:r>
          </a:p>
          <a:p>
            <a:pPr lvl="0" fontAlgn="base">
              <a:lnSpc>
                <a:spcPct val="107000"/>
              </a:lnSpc>
              <a:spcAft>
                <a:spcPts val="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Efficiency = (Total Revenue in a year / Total servicing time in hrs * Count of         invoices) *100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0A3D2-F69D-4AAC-993F-EE793EA481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124200"/>
            <a:ext cx="7315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8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E62DD-2114-4F28-9799-327BAC43AA61}"/>
              </a:ext>
            </a:extLst>
          </p:cNvPr>
          <p:cNvSpPr txBox="1"/>
          <p:nvPr/>
        </p:nvSpPr>
        <p:spPr>
          <a:xfrm flipH="1">
            <a:off x="2486107" y="0"/>
            <a:ext cx="414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Segmentation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5682D-C378-42EA-8973-953531381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9" y="764450"/>
            <a:ext cx="8631701" cy="3133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D83780-5F25-45F9-A13F-11A727ED0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" y="4053960"/>
            <a:ext cx="4572000" cy="277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7D8715-ED97-4618-88E7-8DD5FDC3A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534"/>
            <a:ext cx="1633870" cy="609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99E686-D436-4282-9613-89A17175B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077303"/>
            <a:ext cx="4083050" cy="2756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968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B92CC7-8243-4D6B-9D35-CFCA73931E6C}"/>
              </a:ext>
            </a:extLst>
          </p:cNvPr>
          <p:cNvSpPr txBox="1"/>
          <p:nvPr/>
        </p:nvSpPr>
        <p:spPr>
          <a:xfrm>
            <a:off x="5105401" y="3657599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790F0A-FD4C-41A0-8633-1685CF47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08822"/>
              </p:ext>
            </p:extLst>
          </p:nvPr>
        </p:nvGraphicFramePr>
        <p:xfrm>
          <a:off x="1623710" y="838200"/>
          <a:ext cx="5715000" cy="586888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639519888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526987862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101059417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976913898"/>
                    </a:ext>
                  </a:extLst>
                </a:gridCol>
              </a:tblGrid>
              <a:tr h="3634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 Type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revenue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Servicing Hrs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Customers Count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125086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90718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348768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Insurance</a:t>
                      </a:r>
                    </a:p>
                  </a:txBody>
                  <a:tcPr marL="952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28216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MFCWL</a:t>
                      </a:r>
                    </a:p>
                  </a:txBody>
                  <a:tcPr marL="952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740538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</a:t>
                      </a:r>
                    </a:p>
                  </a:txBody>
                  <a:tcPr marL="952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90676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381980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15160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598824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MFCWL</a:t>
                      </a:r>
                    </a:p>
                  </a:txBody>
                  <a:tcPr marL="952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27067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</a:t>
                      </a:r>
                    </a:p>
                  </a:txBody>
                  <a:tcPr marL="952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23236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34519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214852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52299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191753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MFCWL</a:t>
                      </a:r>
                    </a:p>
                  </a:txBody>
                  <a:tcPr marL="952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203469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</a:t>
                      </a:r>
                    </a:p>
                  </a:txBody>
                  <a:tcPr marL="952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52277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446262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106671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467511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MFCWL</a:t>
                      </a:r>
                    </a:p>
                  </a:txBody>
                  <a:tcPr marL="952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596621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</a:t>
                      </a:r>
                    </a:p>
                  </a:txBody>
                  <a:tcPr marL="952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106631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052110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2941186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308566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Fleets</a:t>
                      </a:r>
                    </a:p>
                  </a:txBody>
                  <a:tcPr marL="952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3335623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994428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</a:t>
                      </a:r>
                    </a:p>
                  </a:txBody>
                  <a:tcPr marL="952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2546749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491413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25445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78248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Corporate- M&amp;M</a:t>
                      </a:r>
                    </a:p>
                  </a:txBody>
                  <a:tcPr marL="952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217420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Corporate others</a:t>
                      </a:r>
                    </a:p>
                  </a:txBody>
                  <a:tcPr marL="952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25047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377652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Fleets</a:t>
                      </a:r>
                    </a:p>
                  </a:txBody>
                  <a:tcPr marL="952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32319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738274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Franchise</a:t>
                      </a:r>
                    </a:p>
                  </a:txBody>
                  <a:tcPr marL="952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581791"/>
                  </a:ext>
                </a:extLst>
              </a:tr>
              <a:tr h="250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403684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284656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85206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CB5F314-3997-46F6-A1C1-CD839FDB7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34"/>
            <a:ext cx="1633870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BA2D84-513D-4449-86CC-D35FE1597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" y="706120"/>
            <a:ext cx="4572000" cy="213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0F8326-B996-42B5-9B66-8721D30C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819400"/>
            <a:ext cx="4333875" cy="4044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A46B02-17DD-4AB8-84C1-58686E202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067" y="706120"/>
            <a:ext cx="4400550" cy="1990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14D10-7286-4070-BF12-B1BADC534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029586"/>
            <a:ext cx="4572000" cy="3764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D8FF82-6234-4B8C-B786-EC258239BD15}"/>
              </a:ext>
            </a:extLst>
          </p:cNvPr>
          <p:cNvSpPr txBox="1"/>
          <p:nvPr/>
        </p:nvSpPr>
        <p:spPr>
          <a:xfrm flipH="1">
            <a:off x="2486107" y="0"/>
            <a:ext cx="4145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Clustering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64EB4-6639-4174-A68E-9C747AC43D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534"/>
            <a:ext cx="1633870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47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B34EBF-1960-427F-ACEB-12692DF34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" y="286544"/>
            <a:ext cx="8991600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4B72DF-2291-4215-A3A2-13D820C3D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4248944"/>
            <a:ext cx="8823960" cy="242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7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266E58-A1C1-4586-88B4-F37101BFDC6D}"/>
              </a:ext>
            </a:extLst>
          </p:cNvPr>
          <p:cNvSpPr txBox="1"/>
          <p:nvPr/>
        </p:nvSpPr>
        <p:spPr>
          <a:xfrm flipH="1">
            <a:off x="1752600" y="437346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 Time Value 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0572AB-5EEA-4F49-9ACF-54F552736010}"/>
              </a:ext>
            </a:extLst>
          </p:cNvPr>
          <p:cNvSpPr/>
          <p:nvPr/>
        </p:nvSpPr>
        <p:spPr>
          <a:xfrm>
            <a:off x="990600" y="16510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Customer lifetime value is a metric that indicates the total revenue a business can reasonably expect from a single customer account.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F9C7E-4ACC-4D15-A3B1-08C3545436C3}"/>
              </a:ext>
            </a:extLst>
          </p:cNvPr>
          <p:cNvSpPr/>
          <p:nvPr/>
        </p:nvSpPr>
        <p:spPr>
          <a:xfrm>
            <a:off x="1082040" y="4923572"/>
            <a:ext cx="6891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Business can use this metric to increase ROI.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8422D-D843-4C19-9E90-15DA1E804132}"/>
              </a:ext>
            </a:extLst>
          </p:cNvPr>
          <p:cNvSpPr/>
          <p:nvPr/>
        </p:nvSpPr>
        <p:spPr>
          <a:xfrm>
            <a:off x="1115060" y="439197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590AF0-F6E9-483E-B06B-BD8973127A78}"/>
              </a:ext>
            </a:extLst>
          </p:cNvPr>
          <p:cNvSpPr/>
          <p:nvPr/>
        </p:nvSpPr>
        <p:spPr>
          <a:xfrm>
            <a:off x="1012190" y="3056453"/>
            <a:ext cx="6891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is calculated as Average purchase frequency multiplied by Average spend per visit.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5CE936-CB12-4062-A3C4-35C76413D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0"/>
            <a:ext cx="1633870" cy="6096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B2C932-25AC-4431-9DC4-53750773ACDA}"/>
              </a:ext>
            </a:extLst>
          </p:cNvPr>
          <p:cNvSpPr/>
          <p:nvPr/>
        </p:nvSpPr>
        <p:spPr>
          <a:xfrm>
            <a:off x="1135380" y="4092575"/>
            <a:ext cx="68910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Considered 2015 year data.</a:t>
            </a:r>
          </a:p>
        </p:txBody>
      </p:sp>
    </p:spTree>
    <p:extLst>
      <p:ext uri="{BB962C8B-B14F-4D97-AF65-F5344CB8AC3E}">
        <p14:creationId xmlns:p14="http://schemas.microsoft.com/office/powerpoint/2010/main" val="342882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CB56CA-0FCF-4FDB-9F7B-5B871FD03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75564"/>
              </p:ext>
            </p:extLst>
          </p:nvPr>
        </p:nvGraphicFramePr>
        <p:xfrm>
          <a:off x="457200" y="3364230"/>
          <a:ext cx="4343400" cy="3139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137329940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38867837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Cross val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02257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Decision Tree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2043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4993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7163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XGB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083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4CC471-D084-446F-88A1-4614A9EAFC50}"/>
              </a:ext>
            </a:extLst>
          </p:cNvPr>
          <p:cNvSpPr txBox="1"/>
          <p:nvPr/>
        </p:nvSpPr>
        <p:spPr>
          <a:xfrm flipH="1">
            <a:off x="1752600" y="437346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EF7E4-5F55-45C0-A465-1DDFCA3E1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0"/>
            <a:ext cx="1633870" cy="609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173DC9-2AD9-4519-9BB6-ED24AF17B631}"/>
              </a:ext>
            </a:extLst>
          </p:cNvPr>
          <p:cNvSpPr/>
          <p:nvPr/>
        </p:nvSpPr>
        <p:spPr>
          <a:xfrm>
            <a:off x="1104900" y="1320479"/>
            <a:ext cx="76581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Classification Output - Low Ltv Group (&lt;3036)</a:t>
            </a:r>
          </a:p>
          <a:p>
            <a:pPr lvl="4"/>
            <a:r>
              <a:rPr lang="en-IN" sz="2400" dirty="0"/>
              <a:t>               Medium Ltv Group( 3036 &amp; 8801 ) </a:t>
            </a:r>
          </a:p>
          <a:p>
            <a:pPr lvl="4"/>
            <a:r>
              <a:rPr lang="en-IN" sz="2400" dirty="0"/>
              <a:t>               High Ltv Group (&gt;8801)		     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7DD92-DE68-4647-AD6D-C7F9E80CA208}"/>
              </a:ext>
            </a:extLst>
          </p:cNvPr>
          <p:cNvSpPr/>
          <p:nvPr/>
        </p:nvSpPr>
        <p:spPr>
          <a:xfrm>
            <a:off x="1104900" y="2556368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Regression Output - Continuous LTV value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D7709B-2CC0-4E14-84DC-C5C532C0F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1" y="3343910"/>
            <a:ext cx="37338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33016" cy="6096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4B3A3-8D8D-4598-92AC-C8F3FBED92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Geo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meaningful insights on Geolocation based customer &amp; revenue analysis 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Market Segmentation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Divide the customer base into segments based on their car type, service type &amp; total spend such that these customers will respond similarly to the different marketing campaigns.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Customer Lifetime Value Prediction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Life time value analysis of customers to maintain relationship with high profit generating customers in future &amp; finding potential customers from the population.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A230-CBBD-4599-9058-FBC99E2B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9304A-031C-4886-94CB-B75C5EDD34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what are the reasons for decrease in revenue in the Plants present in state of Telangana , Uttar Pradesh .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Spare parts of Indian Brands must be stocked up inventory. Since maximum no. of cars visited Mahindra first choice are of Indian brands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 share of revenue is from accidental cases. And Service time required is also more . Cars of brands Maruti Suzuki , Hyundai and Mahindra are present most in accidental cases. Spare parts of this cars must be present in stock. So the service time is reduce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customers coming to Mahindra first choice services are from retail background hence special attention must be given to them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strength of Maharashtra and Tamilnadu is very good. Similar kind of improvement in customer strength should attained in all other states.</a:t>
            </a:r>
          </a:p>
          <a:p>
            <a:pPr algn="just">
              <a:lnSpc>
                <a:spcPct val="12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take feedback from Customers after service is given in for example (rating out of 5). Since it can be used to find the quality of service</a:t>
            </a:r>
          </a:p>
          <a:p>
            <a:pPr algn="just">
              <a:lnSpc>
                <a:spcPct val="12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ownload.jpg">
            <a:extLst>
              <a:ext uri="{FF2B5EF4-FFF2-40B4-BE49-F238E27FC236}">
                <a16:creationId xmlns:a16="http://schemas.microsoft.com/office/drawing/2014/main" id="{97B68345-ED94-4233-993E-8713340C0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984" y="6248400"/>
            <a:ext cx="163301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8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 Customer &amp; Plant Analysis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0"/>
            <a:ext cx="167325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752600"/>
            <a:ext cx="487365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4114800"/>
            <a:ext cx="15621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2819400"/>
            <a:ext cx="12763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0" y="1524000"/>
            <a:ext cx="11620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1600200"/>
            <a:ext cx="16764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0" y="5457825"/>
            <a:ext cx="13525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52400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Most visited Cars Companies in Different Zones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Western Zone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0" y="762000"/>
            <a:ext cx="259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Car Companies: 28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6553200" cy="209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343400" y="76200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No. of Car visited to workshop: 211K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143000"/>
            <a:ext cx="14684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3200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Southern Zone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343400"/>
            <a:ext cx="7010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52400" y="3733800"/>
            <a:ext cx="259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Car Companies: 26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00" y="37338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No. of Car visited to workshop: 172K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3352800"/>
            <a:ext cx="1905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downloa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428889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4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Northern Zone: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73628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685800"/>
            <a:ext cx="189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Top 10 Companies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52400"/>
            <a:ext cx="16002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76200"/>
            <a:ext cx="16383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0"/>
            <a:ext cx="1905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876800"/>
            <a:ext cx="6553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3505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Eastern Zone: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53225" y="3657600"/>
            <a:ext cx="23907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3962400"/>
            <a:ext cx="2209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53000" y="3962400"/>
            <a:ext cx="1600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228600" y="4419600"/>
            <a:ext cx="189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Top 8 Companies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52400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Northeastern</a:t>
            </a:r>
            <a:r>
              <a:rPr lang="en-US" b="1" u="sng" dirty="0"/>
              <a:t>  Zone </a:t>
            </a:r>
            <a:r>
              <a:rPr lang="en-US" u="sng" dirty="0"/>
              <a:t>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487679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 rot="16200000">
            <a:off x="-318699" y="24523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Times New Roman" pitchFamily="18" charset="0"/>
              </a:rPr>
              <a:t>company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480060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Count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05400"/>
            <a:ext cx="213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81000" y="457200"/>
            <a:ext cx="259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Car Companies: 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762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No. of Car visited:209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152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Central</a:t>
            </a:r>
            <a:r>
              <a:rPr lang="en-US" b="1" u="sng" dirty="0"/>
              <a:t> Zone </a:t>
            </a:r>
            <a:r>
              <a:rPr lang="en-US" u="sng" dirty="0"/>
              <a:t>: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762000"/>
            <a:ext cx="457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867400" y="76200"/>
            <a:ext cx="259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Car Companies: 23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400" y="381000"/>
            <a:ext cx="2514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No. of Car visited:14K</a:t>
            </a:r>
          </a:p>
          <a:p>
            <a:endParaRPr lang="en-US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4490665"/>
            <a:ext cx="2238375" cy="236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downloa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0984" y="6248400"/>
            <a:ext cx="1633016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2900" y="971550"/>
            <a:ext cx="644110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48000"/>
            <a:ext cx="28860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8288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1600200"/>
            <a:ext cx="144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Revenue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228600"/>
            <a:ext cx="489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Revenue Based on Make and Model</a:t>
            </a:r>
          </a:p>
        </p:txBody>
      </p:sp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633016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286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Different Kinds of Orders  Zones  Receive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57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Western Zone :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441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984" y="0"/>
            <a:ext cx="1633016" cy="60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3429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Southern Zone 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962400"/>
            <a:ext cx="434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3124200"/>
            <a:ext cx="4876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648200" y="2667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Northern Zone: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984" y="0"/>
            <a:ext cx="1633016" cy="60960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3400"/>
            <a:ext cx="4419600" cy="348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2400" y="15240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Northeastern  Zone </a:t>
            </a:r>
            <a:r>
              <a:rPr lang="en-US" u="sng" dirty="0"/>
              <a:t>: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419600"/>
            <a:ext cx="426720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396240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Central Zone </a:t>
            </a:r>
            <a:r>
              <a:rPr lang="en-US" u="sng" dirty="0"/>
              <a:t>: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1524000"/>
            <a:ext cx="512268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648200" y="990600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Eastern  Zone </a:t>
            </a:r>
            <a:r>
              <a:rPr lang="en-US" u="sng" dirty="0"/>
              <a:t>: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680</TotalTime>
  <Words>672</Words>
  <Application>Microsoft Office PowerPoint</Application>
  <PresentationFormat>On-screen Show (4:3)</PresentationFormat>
  <Paragraphs>179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Symbol</vt:lpstr>
      <vt:lpstr>Times New Roman</vt:lpstr>
      <vt:lpstr>Tw Cen MT</vt:lpstr>
      <vt:lpstr>Wingdings</vt:lpstr>
      <vt:lpstr>Wingdings 2</vt:lpstr>
      <vt:lpstr>Median</vt:lpstr>
      <vt:lpstr>Mahindra First Choice   Services  Report </vt:lpstr>
      <vt:lpstr>Problem Statement</vt:lpstr>
      <vt:lpstr> Customer &amp; Plant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COMPAQ</dc:creator>
  <cp:lastModifiedBy>rakesh kedar</cp:lastModifiedBy>
  <cp:revision>78</cp:revision>
  <dcterms:created xsi:type="dcterms:W3CDTF">2020-04-11T09:12:07Z</dcterms:created>
  <dcterms:modified xsi:type="dcterms:W3CDTF">2020-04-12T08:09:59Z</dcterms:modified>
</cp:coreProperties>
</file>