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4" r:id="rId8"/>
    <p:sldId id="266" r:id="rId9"/>
    <p:sldId id="267" r:id="rId10"/>
    <p:sldId id="268" r:id="rId11"/>
    <p:sldId id="285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4" r:id="rId22"/>
    <p:sldId id="288" r:id="rId23"/>
    <p:sldId id="282" r:id="rId24"/>
    <p:sldId id="286" r:id="rId25"/>
    <p:sldId id="287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92"/>
    <p:restoredTop sz="94673"/>
  </p:normalViewPr>
  <p:slideViewPr>
    <p:cSldViewPr>
      <p:cViewPr varScale="1">
        <p:scale>
          <a:sx n="63" d="100"/>
          <a:sy n="63" d="100"/>
        </p:scale>
        <p:origin x="1296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748F9-C6CD-4FDA-B9B3-4259376B485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700C3-5AC1-43D9-9E97-6ADC1469A03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748F9-C6CD-4FDA-B9B3-4259376B485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700C3-5AC1-43D9-9E97-6ADC1469A0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748F9-C6CD-4FDA-B9B3-4259376B485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700C3-5AC1-43D9-9E97-6ADC1469A0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748F9-C6CD-4FDA-B9B3-4259376B485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700C3-5AC1-43D9-9E97-6ADC1469A0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748F9-C6CD-4FDA-B9B3-4259376B485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700C3-5AC1-43D9-9E97-6ADC1469A03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748F9-C6CD-4FDA-B9B3-4259376B485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700C3-5AC1-43D9-9E97-6ADC1469A0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748F9-C6CD-4FDA-B9B3-4259376B485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700C3-5AC1-43D9-9E97-6ADC1469A0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748F9-C6CD-4FDA-B9B3-4259376B485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700C3-5AC1-43D9-9E97-6ADC1469A0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748F9-C6CD-4FDA-B9B3-4259376B485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700C3-5AC1-43D9-9E97-6ADC1469A0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748F9-C6CD-4FDA-B9B3-4259376B485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700C3-5AC1-43D9-9E97-6ADC1469A0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748F9-C6CD-4FDA-B9B3-4259376B485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BE700C3-5AC1-43D9-9E97-6ADC1469A03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D8748F9-C6CD-4FDA-B9B3-4259376B485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BE700C3-5AC1-43D9-9E97-6ADC1469A034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chinelearningplus.com/nlp/topic-modeling-gensim-python/#11createthedictionaryandcorpusneededfortopicmodel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990600"/>
            <a:ext cx="7851648" cy="18288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Sentiment analysis of twitter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48400" y="4038600"/>
            <a:ext cx="2673096" cy="1752600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/>
              <a:t>Created by :</a:t>
            </a:r>
          </a:p>
          <a:p>
            <a:r>
              <a:rPr lang="en-US" sz="2400" dirty="0" err="1"/>
              <a:t>Rakesh</a:t>
            </a:r>
            <a:r>
              <a:rPr lang="en-US" sz="2400" dirty="0"/>
              <a:t> </a:t>
            </a:r>
            <a:r>
              <a:rPr lang="en-US" sz="2400" dirty="0" err="1"/>
              <a:t>Kedar</a:t>
            </a:r>
            <a:endParaRPr lang="en-US" sz="2400" dirty="0"/>
          </a:p>
          <a:p>
            <a:r>
              <a:rPr lang="en-US" sz="2400" dirty="0" err="1"/>
              <a:t>Vedant</a:t>
            </a:r>
            <a:r>
              <a:rPr lang="en-US" sz="2400" dirty="0"/>
              <a:t> </a:t>
            </a:r>
            <a:r>
              <a:rPr lang="en-US" sz="2400" dirty="0" err="1"/>
              <a:t>Thapa</a:t>
            </a:r>
            <a:endParaRPr lang="en-US" sz="2400" dirty="0"/>
          </a:p>
          <a:p>
            <a:r>
              <a:rPr lang="en-US" sz="2400" dirty="0" err="1"/>
              <a:t>Pancham</a:t>
            </a:r>
            <a:r>
              <a:rPr lang="en-US" sz="2400" dirty="0"/>
              <a:t> Desai</a:t>
            </a:r>
          </a:p>
          <a:p>
            <a:r>
              <a:rPr lang="en-US" sz="2400" dirty="0" err="1"/>
              <a:t>Siddhesh</a:t>
            </a:r>
            <a:r>
              <a:rPr lang="en-US" sz="2400" dirty="0"/>
              <a:t> Gupta</a:t>
            </a:r>
          </a:p>
        </p:txBody>
      </p:sp>
      <p:pic>
        <p:nvPicPr>
          <p:cNvPr id="5" name="Picture 4" descr="Twitter-Sentiment-Analysi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3200400"/>
            <a:ext cx="6337709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399"/>
            <a:ext cx="8229600" cy="141143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Sentiments towards Apple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and Google</a:t>
            </a:r>
          </a:p>
        </p:txBody>
      </p:sp>
      <p:pic>
        <p:nvPicPr>
          <p:cNvPr id="5" name="Picture 4" descr="unnam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2400" y="0"/>
            <a:ext cx="1371600" cy="1184564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75898D6-8748-3547-8684-8533207C4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981200"/>
            <a:ext cx="8534400" cy="4571999"/>
          </a:xfrm>
        </p:spPr>
      </p:pic>
      <p:pic>
        <p:nvPicPr>
          <p:cNvPr id="10" name="Picture 9" descr="0.png">
            <a:extLst>
              <a:ext uri="{FF2B5EF4-FFF2-40B4-BE49-F238E27FC236}">
                <a16:creationId xmlns:a16="http://schemas.microsoft.com/office/drawing/2014/main" id="{41673E18-AB4C-F94D-98A1-F8FF268FD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5" y="1"/>
            <a:ext cx="1371600" cy="118456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399"/>
            <a:ext cx="8229600" cy="141143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Sentiments towards iOS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and Android</a:t>
            </a:r>
          </a:p>
        </p:txBody>
      </p:sp>
      <p:pic>
        <p:nvPicPr>
          <p:cNvPr id="5" name="Picture 4" descr="unnam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2400" y="0"/>
            <a:ext cx="1371600" cy="1184564"/>
          </a:xfrm>
          <a:prstGeom prst="rect">
            <a:avLst/>
          </a:prstGeom>
        </p:spPr>
      </p:pic>
      <p:pic>
        <p:nvPicPr>
          <p:cNvPr id="10" name="Picture 9" descr="0.png">
            <a:extLst>
              <a:ext uri="{FF2B5EF4-FFF2-40B4-BE49-F238E27FC236}">
                <a16:creationId xmlns:a16="http://schemas.microsoft.com/office/drawing/2014/main" id="{41673E18-AB4C-F94D-98A1-F8FF268FD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5" y="1"/>
            <a:ext cx="1371600" cy="1184564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A2B995F-C953-5449-AF87-CE8773274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954726"/>
            <a:ext cx="8839200" cy="4572000"/>
          </a:xfrm>
        </p:spPr>
      </p:pic>
    </p:spTree>
    <p:extLst>
      <p:ext uri="{BB962C8B-B14F-4D97-AF65-F5344CB8AC3E}">
        <p14:creationId xmlns:p14="http://schemas.microsoft.com/office/powerpoint/2010/main" val="2144704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858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Retweets for apple</a:t>
            </a:r>
          </a:p>
        </p:txBody>
      </p:sp>
      <p:pic>
        <p:nvPicPr>
          <p:cNvPr id="4" name="Content Placeholder 3" descr="retweets appl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21877"/>
            <a:ext cx="8382000" cy="4337151"/>
          </a:xfrm>
        </p:spPr>
      </p:pic>
      <p:pic>
        <p:nvPicPr>
          <p:cNvPr id="5" name="Picture 4" descr="unname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7600" y="0"/>
            <a:ext cx="1676400" cy="167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/>
              <a:t>    Lets analyze the N-grams in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52800" y="1524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Unigram words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0221C57-F323-5443-A5AC-A21721CE5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133601"/>
            <a:ext cx="8305800" cy="388620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57600" y="990600"/>
            <a:ext cx="1546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Bigram words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2C3F911-E66C-CC42-85AD-59A4D95D58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0"/>
            <a:ext cx="8229600" cy="434340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81400" y="914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Trigram words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8FB8557-A0D4-AA44-9057-F0B6E55FB2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76400"/>
            <a:ext cx="8534400" cy="426720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3DBAE-6B67-4E58-B255-91F36CA8E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</a:t>
            </a:r>
            <a:r>
              <a:rPr lang="en-IN" dirty="0" err="1"/>
              <a:t>Preprocessing</a:t>
            </a:r>
            <a:r>
              <a:rPr lang="en-IN" dirty="0"/>
              <a:t>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44255-66CF-4945-9EEA-DDAC6F6F8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latin typeface="+mj-lt"/>
              </a:rPr>
              <a:t>Initial Analysis. </a:t>
            </a:r>
          </a:p>
          <a:p>
            <a:r>
              <a:rPr lang="en-IN" sz="2400" dirty="0">
                <a:latin typeface="+mj-lt"/>
              </a:rPr>
              <a:t>Dropped blank tweet(1).</a:t>
            </a:r>
          </a:p>
          <a:p>
            <a:r>
              <a:rPr lang="en-IN" sz="2400" dirty="0">
                <a:latin typeface="+mj-lt"/>
              </a:rPr>
              <a:t>Combining Train and Test Tweets.</a:t>
            </a:r>
          </a:p>
          <a:p>
            <a:r>
              <a:rPr lang="en-IN" sz="2400" dirty="0">
                <a:latin typeface="+mj-lt"/>
              </a:rPr>
              <a:t>Removed User Handles &amp; Retweets(@mentions , RT).</a:t>
            </a:r>
          </a:p>
          <a:p>
            <a:r>
              <a:rPr lang="en-IN" sz="2400" dirty="0">
                <a:latin typeface="+mj-lt"/>
              </a:rPr>
              <a:t>Removed </a:t>
            </a:r>
            <a:r>
              <a:rPr lang="en-IN" sz="2400" dirty="0" err="1">
                <a:latin typeface="+mj-lt"/>
              </a:rPr>
              <a:t>Urls</a:t>
            </a:r>
            <a:r>
              <a:rPr lang="en-IN" sz="2400" dirty="0">
                <a:latin typeface="+mj-lt"/>
              </a:rPr>
              <a:t>.</a:t>
            </a:r>
          </a:p>
          <a:p>
            <a:r>
              <a:rPr lang="en-IN" sz="2400" dirty="0">
                <a:latin typeface="+mj-lt"/>
              </a:rPr>
              <a:t>Removed Stopwords , Punctuation and Digits.</a:t>
            </a:r>
          </a:p>
          <a:p>
            <a:r>
              <a:rPr lang="en-IN" sz="2400" dirty="0" err="1">
                <a:latin typeface="+mj-lt"/>
              </a:rPr>
              <a:t>Chatwords</a:t>
            </a:r>
            <a:r>
              <a:rPr lang="en-IN" sz="2400" dirty="0">
                <a:latin typeface="+mj-lt"/>
              </a:rPr>
              <a:t> conversion. (brb – be right back)</a:t>
            </a:r>
          </a:p>
          <a:p>
            <a:r>
              <a:rPr lang="en-IN" sz="2400" dirty="0">
                <a:latin typeface="+mj-lt"/>
              </a:rPr>
              <a:t>Replacing emoticons &amp; emojis with words.</a:t>
            </a:r>
          </a:p>
          <a:p>
            <a:r>
              <a:rPr lang="en-IN" sz="2400" dirty="0">
                <a:latin typeface="+mj-lt"/>
              </a:rPr>
              <a:t>Lemmatization &amp; Stemming with </a:t>
            </a:r>
            <a:r>
              <a:rPr lang="en-IN" sz="2400" dirty="0" err="1">
                <a:latin typeface="+mj-lt"/>
              </a:rPr>
              <a:t>pos</a:t>
            </a:r>
            <a:r>
              <a:rPr lang="en-IN" sz="2400" dirty="0">
                <a:latin typeface="+mj-lt"/>
              </a:rPr>
              <a:t> tags.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8911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1BA8-1C2C-4D1B-8131-5D831A7A0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D972A-B385-4947-B8B6-358921A00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Feature Engineering</a:t>
            </a:r>
          </a:p>
          <a:p>
            <a:pPr lvl="1"/>
            <a:r>
              <a:rPr lang="en-IN" dirty="0"/>
              <a:t>Vectorization</a:t>
            </a:r>
          </a:p>
          <a:p>
            <a:pPr lvl="2"/>
            <a:r>
              <a:rPr lang="en-IN" dirty="0"/>
              <a:t>Count vectorizer</a:t>
            </a:r>
          </a:p>
          <a:p>
            <a:pPr lvl="2"/>
            <a:r>
              <a:rPr lang="en-IN" dirty="0"/>
              <a:t>TF-IDF vectorizer</a:t>
            </a:r>
          </a:p>
          <a:p>
            <a:pPr lvl="1"/>
            <a:r>
              <a:rPr lang="en-IN" dirty="0"/>
              <a:t>Created Meta Features</a:t>
            </a:r>
          </a:p>
          <a:p>
            <a:pPr lvl="2"/>
            <a:r>
              <a:rPr lang="en-IN" dirty="0"/>
              <a:t>Word count</a:t>
            </a:r>
          </a:p>
          <a:p>
            <a:pPr lvl="2"/>
            <a:r>
              <a:rPr lang="en-IN" dirty="0"/>
              <a:t>Unique word count</a:t>
            </a:r>
          </a:p>
          <a:p>
            <a:pPr lvl="2"/>
            <a:r>
              <a:rPr lang="en-IN" dirty="0"/>
              <a:t>Mean word length</a:t>
            </a:r>
          </a:p>
          <a:p>
            <a:pPr lvl="2"/>
            <a:r>
              <a:rPr lang="en-IN" dirty="0"/>
              <a:t>Emojis/emoticons count</a:t>
            </a:r>
          </a:p>
          <a:p>
            <a:pPr lvl="2"/>
            <a:r>
              <a:rPr lang="en-IN" dirty="0" err="1"/>
              <a:t>Pos</a:t>
            </a:r>
            <a:r>
              <a:rPr lang="en-IN" dirty="0"/>
              <a:t> Count</a:t>
            </a:r>
          </a:p>
          <a:p>
            <a:pPr lvl="2"/>
            <a:r>
              <a:rPr lang="en-IN" dirty="0"/>
              <a:t>Punctuation count</a:t>
            </a:r>
          </a:p>
          <a:p>
            <a:pPr lvl="2"/>
            <a:r>
              <a:rPr lang="en-IN" dirty="0"/>
              <a:t>Hashtag count</a:t>
            </a:r>
          </a:p>
          <a:p>
            <a:pPr lvl="2"/>
            <a:r>
              <a:rPr lang="en-IN" dirty="0"/>
              <a:t>Character count</a:t>
            </a:r>
          </a:p>
          <a:p>
            <a:pPr lvl="2"/>
            <a:endParaRPr lang="en-IN" dirty="0"/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5179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9C0A7-CC95-43AB-9684-E7F481EF2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04988D-9C7C-4D7D-A531-F8F07706E9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1796"/>
            <a:ext cx="5029200" cy="614000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D746B6-6395-438B-A6CD-8ED511970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550" y="704088"/>
            <a:ext cx="4152900" cy="600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605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CE89C-7F7D-49D1-832F-E0F2E1DCD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92F292-7E3B-448C-8F78-F7CB5DE9DA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4343400" cy="63246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B561A7-83F5-429E-97AC-544B16D666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92100"/>
            <a:ext cx="4572000" cy="648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879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Problem Statement: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700" dirty="0"/>
              <a:t>Twitter has now become a useful way to build one's business as it helps in giving the brand a voice and a personality. The platform is also a quick, easy and inexpensive way to gain valuable insight from the desired audience. Identifying the sentiments about the product/brand can help the business take better actions.</a:t>
            </a:r>
          </a:p>
          <a:p>
            <a:r>
              <a:rPr lang="en-US" sz="1700" dirty="0"/>
              <a:t>You have with you evaluated tweets about multiple brands. The evaluators(random audience) were asked if the tweet expressed positive, negative, or no emotion towards a product/brand and </a:t>
            </a:r>
            <a:r>
              <a:rPr lang="en-US" sz="1700" dirty="0" err="1"/>
              <a:t>labelled</a:t>
            </a:r>
            <a:r>
              <a:rPr lang="en-US" sz="1700" dirty="0"/>
              <a:t> accordingly.</a:t>
            </a:r>
          </a:p>
          <a:p>
            <a:endParaRPr lang="en-US" dirty="0"/>
          </a:p>
        </p:txBody>
      </p:sp>
      <p:pic>
        <p:nvPicPr>
          <p:cNvPr id="4" name="Picture 3" descr="sentiment-analysi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4119476"/>
            <a:ext cx="5105400" cy="259556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3A156-6F36-4842-98E2-C8F144D53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670560"/>
            <a:ext cx="8178800" cy="1176528"/>
          </a:xfrm>
        </p:spPr>
        <p:txBody>
          <a:bodyPr/>
          <a:lstStyle/>
          <a:p>
            <a:r>
              <a:rPr lang="en-IN" dirty="0"/>
              <a:t>Final Modelling Info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9573788-DCEA-4CE4-872D-4977FD2EF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979759-5A0D-4BBE-A2FA-A274A896C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935480"/>
            <a:ext cx="8153400" cy="362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949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8FA77-F7CD-8B44-A2E6-F82843C63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 Final model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4954D2-AECC-AD46-B105-18F523FB2C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04" y="1935163"/>
            <a:ext cx="7722592" cy="4389437"/>
          </a:xfrm>
        </p:spPr>
      </p:pic>
    </p:spTree>
    <p:extLst>
      <p:ext uri="{BB962C8B-B14F-4D97-AF65-F5344CB8AC3E}">
        <p14:creationId xmlns:p14="http://schemas.microsoft.com/office/powerpoint/2010/main" val="2590148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7D205-6E5B-4DC0-8127-EC0F60515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Insights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A6783F-C9CB-4C1B-B99F-AFA0A35937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158395"/>
            <a:ext cx="8458200" cy="3942973"/>
          </a:xfrm>
        </p:spPr>
      </p:pic>
    </p:spTree>
    <p:extLst>
      <p:ext uri="{BB962C8B-B14F-4D97-AF65-F5344CB8AC3E}">
        <p14:creationId xmlns:p14="http://schemas.microsoft.com/office/powerpoint/2010/main" val="549844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90E94-103B-4A74-A096-421FF558A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/>
              <a:t>Topic Modelling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F1C30-B1E3-458B-B782-86099ACD3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LDA </a:t>
            </a:r>
          </a:p>
          <a:p>
            <a:r>
              <a:rPr lang="en-US" dirty="0"/>
              <a:t>Coherence score to find optimal no of topics</a:t>
            </a:r>
          </a:p>
          <a:p>
            <a:r>
              <a:rPr lang="en-US" dirty="0"/>
              <a:t>Dominant Topic Analysis</a:t>
            </a:r>
          </a:p>
          <a:p>
            <a:r>
              <a:rPr lang="en-US" dirty="0"/>
              <a:t>Visualization using word cloud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5719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0E311-7756-4BEC-B960-02570ABF1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Coherence Plot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C839FA-0576-46C4-99F2-674B1C3BD3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752600"/>
            <a:ext cx="7162800" cy="5410200"/>
          </a:xfrm>
        </p:spPr>
      </p:pic>
    </p:spTree>
    <p:extLst>
      <p:ext uri="{BB962C8B-B14F-4D97-AF65-F5344CB8AC3E}">
        <p14:creationId xmlns:p14="http://schemas.microsoft.com/office/powerpoint/2010/main" val="3168441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2">
            <a:extLst>
              <a:ext uri="{FF2B5EF4-FFF2-40B4-BE49-F238E27FC236}">
                <a16:creationId xmlns:a16="http://schemas.microsoft.com/office/drawing/2014/main" id="{76000022-4F8C-4C52-A58A-66E987BCB4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38200"/>
            <a:ext cx="7467600" cy="5466556"/>
          </a:xfrm>
        </p:spPr>
      </p:pic>
    </p:spTree>
    <p:extLst>
      <p:ext uri="{BB962C8B-B14F-4D97-AF65-F5344CB8AC3E}">
        <p14:creationId xmlns:p14="http://schemas.microsoft.com/office/powerpoint/2010/main" val="26016292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A81EF-D12E-483C-9DAE-1BBD98D9B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CF89B-3E5D-4A33-8BEF-4EF7D418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https://www.machinelearningplus.com/nlp/topic-modeling-gensim-python/#11createthedictionaryandcorpusneededfortopicmodeling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3856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Outline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438400"/>
            <a:ext cx="4495800" cy="309372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>
                <a:latin typeface="+mj-lt"/>
              </a:rPr>
              <a:t>A festival called SXSW ‘South by Southwest’ takes place in USA, Texas, Austin City. It is happens generally in month of march . This festival is taking place for last 32 years in Austin city.</a:t>
            </a:r>
          </a:p>
          <a:p>
            <a:r>
              <a:rPr lang="en-US" sz="2000" dirty="0">
                <a:latin typeface="+mj-lt"/>
              </a:rPr>
              <a:t>The twitter data provided to us is during the period  of this festival.</a:t>
            </a:r>
          </a:p>
          <a:p>
            <a:r>
              <a:rPr lang="en-US" sz="2000" dirty="0">
                <a:latin typeface="+mj-lt"/>
              </a:rPr>
              <a:t>Many events takes place during this festival. And the Analysis which is done is based on the reaction of people on various events </a:t>
            </a:r>
            <a:r>
              <a:rPr lang="en-US" sz="2000" dirty="0" err="1">
                <a:latin typeface="+mj-lt"/>
              </a:rPr>
              <a:t>occured</a:t>
            </a:r>
            <a:r>
              <a:rPr lang="en-US" sz="2000" dirty="0">
                <a:latin typeface="+mj-lt"/>
              </a:rPr>
              <a:t> during this festival</a:t>
            </a:r>
          </a:p>
        </p:txBody>
      </p:sp>
      <p:pic>
        <p:nvPicPr>
          <p:cNvPr id="5" name="Picture 4" descr="imag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371600"/>
            <a:ext cx="3923760" cy="1219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38800" y="2590800"/>
            <a:ext cx="236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Official Logo of the festival </a:t>
            </a:r>
          </a:p>
        </p:txBody>
      </p:sp>
      <p:pic>
        <p:nvPicPr>
          <p:cNvPr id="7" name="Picture 6" descr="SXSW-blo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3657600"/>
            <a:ext cx="4216400" cy="23717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Dataset Description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This dataset contains around 7k tweet text with the sentiment label.</a:t>
            </a:r>
          </a:p>
          <a:p>
            <a:r>
              <a:rPr lang="en-US" sz="1800" dirty="0"/>
              <a:t>The file train.csv has 3 columns</a:t>
            </a:r>
          </a:p>
          <a:p>
            <a:r>
              <a:rPr lang="en-US" sz="1800" dirty="0"/>
              <a:t>Tweet ID - Unique id for tweets.</a:t>
            </a:r>
          </a:p>
          <a:p>
            <a:r>
              <a:rPr lang="en-US" sz="1800" dirty="0"/>
              <a:t> Tweet - Tweet about the brand/product </a:t>
            </a:r>
          </a:p>
          <a:p>
            <a:r>
              <a:rPr lang="en-US" sz="1800" dirty="0"/>
              <a:t>Sentiment - </a:t>
            </a:r>
            <a:r>
              <a:rPr lang="en-US" sz="1800" b="1" dirty="0"/>
              <a:t>0: Negative, 1: Neutral, 2: Positive, 3: Can't Tell</a:t>
            </a:r>
            <a:endParaRPr lang="en-US" sz="1800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Overall Sentiments of people during the span of this festival</a:t>
            </a:r>
          </a:p>
        </p:txBody>
      </p:sp>
      <p:pic>
        <p:nvPicPr>
          <p:cNvPr id="4" name="Content Placeholder 3" descr="target distribution in train se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187979"/>
            <a:ext cx="9144000" cy="4656666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Lets see What people are happy about and sad about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00200" y="1752600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Positive Words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0" y="1676400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Negative Words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A3F3E9-2EF8-459A-8B31-A9DE9CD40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09800"/>
            <a:ext cx="4180828" cy="29554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749E37-3CD2-424D-B100-7FBD930C0D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006" y="2264148"/>
            <a:ext cx="4624593" cy="276505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438912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Wordcloud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of hashtags</a:t>
            </a:r>
          </a:p>
        </p:txBody>
      </p:sp>
      <p:pic>
        <p:nvPicPr>
          <p:cNvPr id="4" name="Content Placeholder 3" descr="positive hashtags wordclou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24000"/>
            <a:ext cx="4621427" cy="2514600"/>
          </a:xfrm>
        </p:spPr>
      </p:pic>
      <p:sp>
        <p:nvSpPr>
          <p:cNvPr id="6" name="TextBox 5"/>
          <p:cNvSpPr txBox="1"/>
          <p:nvPr/>
        </p:nvSpPr>
        <p:spPr>
          <a:xfrm>
            <a:off x="1219200" y="1219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 #tags</a:t>
            </a:r>
          </a:p>
        </p:txBody>
      </p:sp>
      <p:pic>
        <p:nvPicPr>
          <p:cNvPr id="7" name="Picture 6" descr="negative hashtags wordclou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447800"/>
            <a:ext cx="4261334" cy="25243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0" y="1143000"/>
            <a:ext cx="169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Negative  #tags</a:t>
            </a:r>
          </a:p>
        </p:txBody>
      </p:sp>
      <p:pic>
        <p:nvPicPr>
          <p:cNvPr id="9" name="Picture 8" descr="neutral Hashtag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84641"/>
            <a:ext cx="4648200" cy="247335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24000" y="4038600"/>
            <a:ext cx="1523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Neutral #tags</a:t>
            </a:r>
          </a:p>
        </p:txBody>
      </p:sp>
      <p:pic>
        <p:nvPicPr>
          <p:cNvPr id="11" name="Picture 10" descr="cant say hashtag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400" y="4348745"/>
            <a:ext cx="4419600" cy="250925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96000" y="4038600"/>
            <a:ext cx="163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Can’t say #tags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590800"/>
            <a:ext cx="7851648" cy="6096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FFFF00"/>
                </a:solidFill>
              </a:rPr>
              <a:t>Why APPLE’s name is everywhere?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352800"/>
            <a:ext cx="7854696" cy="6096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FF00"/>
                </a:solidFill>
              </a:rPr>
              <a:t>Why People are tweeting about it so much 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All About Apple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057400"/>
            <a:ext cx="4038600" cy="22860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Looking at the popularity of festival Apple has used this opportunity to open a temporary store during festival days to sell their brand new iPad 2</a:t>
            </a:r>
          </a:p>
        </p:txBody>
      </p:sp>
      <p:pic>
        <p:nvPicPr>
          <p:cNvPr id="4" name="Picture 3" descr="ipad2_sxsw.to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2438400"/>
            <a:ext cx="4752975" cy="3652286"/>
          </a:xfrm>
          <a:prstGeom prst="rect">
            <a:avLst/>
          </a:prstGeom>
        </p:spPr>
      </p:pic>
      <p:pic>
        <p:nvPicPr>
          <p:cNvPr id="5" name="Picture 4" descr="unname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7600" y="0"/>
            <a:ext cx="1676400" cy="16764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389</TotalTime>
  <Words>514</Words>
  <Application>Microsoft Office PowerPoint</Application>
  <PresentationFormat>On-screen Show (4:3)</PresentationFormat>
  <Paragraphs>77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Calibri</vt:lpstr>
      <vt:lpstr>Constantia</vt:lpstr>
      <vt:lpstr>Wingdings 2</vt:lpstr>
      <vt:lpstr>Flow</vt:lpstr>
      <vt:lpstr>Sentiment analysis of twitter data</vt:lpstr>
      <vt:lpstr>Problem Statement:</vt:lpstr>
      <vt:lpstr>Outline story</vt:lpstr>
      <vt:lpstr>Dataset Description :</vt:lpstr>
      <vt:lpstr>Overall Sentiments of people during the span of this festival</vt:lpstr>
      <vt:lpstr>Lets see What people are happy about and sad about</vt:lpstr>
      <vt:lpstr>Wordcloud of hashtags</vt:lpstr>
      <vt:lpstr>Why APPLE’s name is everywhere?</vt:lpstr>
      <vt:lpstr>All About Apple</vt:lpstr>
      <vt:lpstr>Sentiments towards Apple and Google</vt:lpstr>
      <vt:lpstr>Sentiments towards iOS and Android</vt:lpstr>
      <vt:lpstr>Retweets for apple</vt:lpstr>
      <vt:lpstr>    Lets analyze the N-grams in data</vt:lpstr>
      <vt:lpstr>PowerPoint Presentation</vt:lpstr>
      <vt:lpstr>PowerPoint Presentation</vt:lpstr>
      <vt:lpstr>Data Preprocessing Approach</vt:lpstr>
      <vt:lpstr>Modelling Approach</vt:lpstr>
      <vt:lpstr>PowerPoint Presentation</vt:lpstr>
      <vt:lpstr>PowerPoint Presentation</vt:lpstr>
      <vt:lpstr>Final Modelling Info</vt:lpstr>
      <vt:lpstr>  Final model </vt:lpstr>
      <vt:lpstr>Model Insights </vt:lpstr>
      <vt:lpstr>Topic Modelling </vt:lpstr>
      <vt:lpstr>Coherence Plot</vt:lpstr>
      <vt:lpstr>PowerPoint Presentation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COMPAQ</dc:creator>
  <cp:lastModifiedBy>rakesh kedar</cp:lastModifiedBy>
  <cp:revision>42</cp:revision>
  <dcterms:created xsi:type="dcterms:W3CDTF">2020-02-29T09:37:52Z</dcterms:created>
  <dcterms:modified xsi:type="dcterms:W3CDTF">2020-03-01T08:29:05Z</dcterms:modified>
</cp:coreProperties>
</file>