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7" d="100"/>
          <a:sy n="117"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ap.stanford.edu/data/egonets-Gplu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raphlab.org/"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giraph.apach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914" y="2404534"/>
            <a:ext cx="8599089" cy="1646302"/>
          </a:xfrm>
        </p:spPr>
        <p:txBody>
          <a:bodyPr/>
          <a:lstStyle/>
          <a:p>
            <a:r>
              <a:rPr lang="en-US" b="1" u="sng" dirty="0"/>
              <a:t>Google+ Recommendation  System and Analysis</a:t>
            </a:r>
            <a:r>
              <a:rPr lang="en-US" dirty="0"/>
              <a:t/>
            </a:r>
            <a:br>
              <a:rPr lang="en-US" dirty="0"/>
            </a:br>
            <a:endParaRPr lang="en-US" b="1" dirty="0"/>
          </a:p>
        </p:txBody>
      </p:sp>
      <p:sp>
        <p:nvSpPr>
          <p:cNvPr id="3" name="Subtitle 2"/>
          <p:cNvSpPr>
            <a:spLocks noGrp="1"/>
          </p:cNvSpPr>
          <p:nvPr>
            <p:ph type="subTitle" idx="1"/>
          </p:nvPr>
        </p:nvSpPr>
        <p:spPr>
          <a:xfrm>
            <a:off x="1032614" y="3748909"/>
            <a:ext cx="7947484" cy="2496616"/>
          </a:xfrm>
        </p:spPr>
        <p:txBody>
          <a:bodyPr>
            <a:normAutofit fontScale="70000" lnSpcReduction="20000"/>
          </a:bodyPr>
          <a:lstStyle/>
          <a:p>
            <a:r>
              <a:rPr lang="en-US" b="1" dirty="0"/>
              <a:t/>
            </a:r>
            <a:br>
              <a:rPr lang="en-US" b="1" dirty="0"/>
            </a:br>
            <a:r>
              <a:rPr lang="en-US" b="1" dirty="0"/>
              <a:t>Harsha Deep Reddy (vdr140330)</a:t>
            </a:r>
            <a:endParaRPr lang="en-US" dirty="0"/>
          </a:p>
          <a:p>
            <a:r>
              <a:rPr lang="en-US" b="1" dirty="0"/>
              <a:t>Rahul Pinjani (rkp140230)</a:t>
            </a:r>
            <a:endParaRPr lang="en-US" dirty="0"/>
          </a:p>
          <a:p>
            <a:r>
              <a:rPr lang="en-US" b="1" dirty="0" err="1"/>
              <a:t>Namrata</a:t>
            </a:r>
            <a:r>
              <a:rPr lang="en-US" b="1" dirty="0"/>
              <a:t> Singh (nxs142830)</a:t>
            </a:r>
            <a:endParaRPr lang="en-US" dirty="0"/>
          </a:p>
          <a:p>
            <a:r>
              <a:rPr lang="en-US" b="1" dirty="0" err="1"/>
              <a:t>Nivesh</a:t>
            </a:r>
            <a:r>
              <a:rPr lang="en-US" b="1" dirty="0"/>
              <a:t> </a:t>
            </a:r>
            <a:r>
              <a:rPr lang="en-US" b="1" dirty="0" err="1"/>
              <a:t>Naramsetti</a:t>
            </a:r>
            <a:r>
              <a:rPr lang="en-US" b="1" dirty="0"/>
              <a:t> (nxn132030)</a:t>
            </a:r>
            <a:endParaRPr lang="en-US" dirty="0"/>
          </a:p>
          <a:p>
            <a:r>
              <a:rPr lang="en-US" b="1" dirty="0" err="1"/>
              <a:t>Priyadarshini</a:t>
            </a:r>
            <a:r>
              <a:rPr lang="en-US" b="1" dirty="0"/>
              <a:t> </a:t>
            </a:r>
            <a:r>
              <a:rPr lang="en-US" b="1" dirty="0" err="1"/>
              <a:t>Rajendran</a:t>
            </a:r>
            <a:r>
              <a:rPr lang="en-US" b="1" dirty="0"/>
              <a:t>(pxr143830)</a:t>
            </a:r>
            <a:endParaRPr lang="en-US" dirty="0"/>
          </a:p>
          <a:p>
            <a:r>
              <a:rPr lang="en-US" b="1" dirty="0" err="1"/>
              <a:t>Vivek</a:t>
            </a:r>
            <a:r>
              <a:rPr lang="en-US" b="1" dirty="0"/>
              <a:t> </a:t>
            </a:r>
            <a:r>
              <a:rPr lang="en-US" b="1" dirty="0" err="1"/>
              <a:t>Kumandan</a:t>
            </a:r>
            <a:r>
              <a:rPr lang="en-US" b="1" dirty="0"/>
              <a:t> </a:t>
            </a:r>
            <a:r>
              <a:rPr lang="en-US" b="1" dirty="0" err="1"/>
              <a:t>Kothakota</a:t>
            </a:r>
            <a:r>
              <a:rPr lang="en-US" b="1" dirty="0"/>
              <a:t> (vxk142530)</a:t>
            </a:r>
            <a:endParaRPr lang="en-US" dirty="0"/>
          </a:p>
          <a:p>
            <a:r>
              <a:rPr lang="en-US" b="1" dirty="0"/>
              <a:t>Mohan Sai </a:t>
            </a:r>
            <a:r>
              <a:rPr lang="en-US" b="1" dirty="0" err="1"/>
              <a:t>Ghattamaneni</a:t>
            </a:r>
            <a:r>
              <a:rPr lang="en-US" b="1" dirty="0"/>
              <a:t> (mxg141530)</a:t>
            </a:r>
            <a:endParaRPr lang="en-US" dirty="0"/>
          </a:p>
          <a:p>
            <a:r>
              <a:rPr lang="en-US" b="1" dirty="0" err="1"/>
              <a:t>Aravinder</a:t>
            </a:r>
            <a:r>
              <a:rPr lang="en-US" b="1" dirty="0"/>
              <a:t> Reddy </a:t>
            </a:r>
            <a:r>
              <a:rPr lang="en-US" b="1" dirty="0" err="1"/>
              <a:t>Bandi</a:t>
            </a:r>
            <a:r>
              <a:rPr lang="en-US" b="1" dirty="0"/>
              <a:t> (axb144730)</a:t>
            </a:r>
            <a:endParaRPr lang="en-US" dirty="0"/>
          </a:p>
          <a:p>
            <a:endParaRPr lang="en-US" dirty="0"/>
          </a:p>
        </p:txBody>
      </p:sp>
    </p:spTree>
    <p:extLst>
      <p:ext uri="{BB962C8B-B14F-4D97-AF65-F5344CB8AC3E}">
        <p14:creationId xmlns:p14="http://schemas.microsoft.com/office/powerpoint/2010/main" val="4091604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03" y="782363"/>
            <a:ext cx="8596668" cy="3880773"/>
          </a:xfrm>
        </p:spPr>
        <p:txBody>
          <a:bodyPr>
            <a:normAutofit/>
          </a:bodyPr>
          <a:lstStyle/>
          <a:p>
            <a:pPr marL="0" marR="0">
              <a:lnSpc>
                <a:spcPct val="115000"/>
              </a:lnSpc>
              <a:spcBef>
                <a:spcPts val="0"/>
              </a:spcBef>
              <a:spcAft>
                <a:spcPts val="1000"/>
              </a:spcAft>
            </a:pPr>
            <a:r>
              <a:rPr lang="en-US" sz="3600" b="1" u="sng" dirty="0">
                <a:latin typeface="Calibri" panose="020F0502020204030204" pitchFamily="34" charset="0"/>
                <a:ea typeface="Calibri" panose="020F0502020204030204" pitchFamily="34" charset="0"/>
                <a:cs typeface="Times New Roman" panose="02020603050405020304" pitchFamily="18" charset="0"/>
              </a:rPr>
              <a:t>Introduction </a:t>
            </a:r>
            <a:r>
              <a:rPr lang="en-US" sz="3600" b="1" u="sng" dirty="0" smtClean="0">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We </a:t>
            </a:r>
            <a:r>
              <a:rPr lang="en-US" sz="2400" dirty="0">
                <a:latin typeface="Calibri" panose="020F0502020204030204" pitchFamily="34" charset="0"/>
                <a:ea typeface="Calibri" panose="020F0502020204030204" pitchFamily="34" charset="0"/>
                <a:cs typeface="Times New Roman" panose="02020603050405020304" pitchFamily="18" charset="0"/>
              </a:rPr>
              <a:t>are creating a recommendation system </a:t>
            </a:r>
            <a:r>
              <a:rPr lang="en-US" sz="2400" dirty="0" smtClean="0">
                <a:latin typeface="Calibri" panose="020F0502020204030204" pitchFamily="34" charset="0"/>
                <a:ea typeface="Calibri" panose="020F0502020204030204" pitchFamily="34" charset="0"/>
                <a:cs typeface="Times New Roman" panose="02020603050405020304" pitchFamily="18" charset="0"/>
              </a:rPr>
              <a:t>and data analysis of various features using </a:t>
            </a:r>
            <a:r>
              <a:rPr lang="en-US" sz="2400" dirty="0">
                <a:latin typeface="Calibri" panose="020F0502020204030204" pitchFamily="34" charset="0"/>
                <a:ea typeface="Calibri" panose="020F0502020204030204" pitchFamily="34" charset="0"/>
                <a:cs typeface="Times New Roman" panose="02020603050405020304" pitchFamily="18" charset="0"/>
              </a:rPr>
              <a:t>the Google Plus dataset </a:t>
            </a:r>
            <a:r>
              <a:rPr lang="en-US" sz="2400" dirty="0" smtClean="0">
                <a:latin typeface="Calibri" panose="020F0502020204030204" pitchFamily="34" charset="0"/>
                <a:ea typeface="Calibri" panose="020F0502020204030204" pitchFamily="34" charset="0"/>
                <a:cs typeface="Times New Roman" panose="02020603050405020304" pitchFamily="18" charset="0"/>
              </a:rPr>
              <a:t>provided here ‘https</a:t>
            </a:r>
            <a:r>
              <a:rPr lang="en-US" sz="2400" dirty="0">
                <a:latin typeface="Calibri" panose="020F0502020204030204" pitchFamily="34" charset="0"/>
                <a:ea typeface="Calibri" panose="020F0502020204030204" pitchFamily="34" charset="0"/>
                <a:cs typeface="Times New Roman" panose="02020603050405020304" pitchFamily="18" charset="0"/>
              </a:rPr>
              <a:t>://snap.stanford.edu/data/egonets-Gplus.html’. The recommendation mechanism  is aiming at providing the user with suggestions for  friends based on various criteria </a:t>
            </a:r>
            <a:r>
              <a:rPr lang="en-US" sz="2400" dirty="0" smtClean="0">
                <a:latin typeface="Calibri" panose="020F0502020204030204" pitchFamily="34" charset="0"/>
                <a:ea typeface="Calibri" panose="020F0502020204030204" pitchFamily="34" charset="0"/>
                <a:cs typeface="Times New Roman" panose="02020603050405020304" pitchFamily="18" charset="0"/>
              </a:rPr>
              <a:t>like ego networks and common features.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65864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9113"/>
            <a:ext cx="8596668" cy="5352249"/>
          </a:xfrm>
        </p:spPr>
        <p:txBody>
          <a:bodyPr>
            <a:normAutofit/>
          </a:bodyPr>
          <a:lstStyle/>
          <a:p>
            <a:r>
              <a:rPr lang="en-US" b="1" u="sng" dirty="0"/>
              <a:t>Background :</a:t>
            </a:r>
            <a:r>
              <a:rPr lang="en-US" dirty="0"/>
              <a:t> </a:t>
            </a:r>
            <a:endParaRPr lang="en-US" dirty="0" smtClean="0"/>
          </a:p>
          <a:p>
            <a:pPr marL="0" indent="0">
              <a:buNone/>
            </a:pPr>
            <a:r>
              <a:rPr lang="en-US" dirty="0" smtClean="0"/>
              <a:t> </a:t>
            </a:r>
            <a:r>
              <a:rPr lang="en-US" dirty="0"/>
              <a:t>A computer system that makes suggestions is called a </a:t>
            </a:r>
            <a:r>
              <a:rPr lang="en-US" dirty="0" smtClean="0"/>
              <a:t>.  </a:t>
            </a:r>
            <a:r>
              <a:rPr lang="en-US" dirty="0"/>
              <a:t>As background, there are two general approaches: </a:t>
            </a:r>
            <a:r>
              <a:rPr lang="en-US" dirty="0" smtClean="0"/>
              <a:t>collaborative</a:t>
            </a:r>
            <a:r>
              <a:rPr lang="en-US" dirty="0" smtClean="0"/>
              <a:t> </a:t>
            </a:r>
            <a:r>
              <a:rPr lang="en-US" dirty="0" smtClean="0"/>
              <a:t>filtering </a:t>
            </a:r>
            <a:r>
              <a:rPr lang="en-US" dirty="0"/>
              <a:t>and content-based filtering.</a:t>
            </a:r>
          </a:p>
          <a:p>
            <a:pPr lvl="0"/>
            <a:r>
              <a:rPr lang="en-US" b="1" dirty="0"/>
              <a:t>Collaborative filtering</a:t>
            </a:r>
            <a:r>
              <a:rPr lang="en-US" dirty="0"/>
              <a:t> says that, if your past behavior/preferences were similar to some other user's, then your future behavior may be as well. As a concrete example, suppose that you like John, Paul, and George, and other people like John, Paul, George, and Ringo. Then it stands to reason that you will like Ringo as well, even if you had never previously heard of him. The recommender system does not have to understand anything about what “John”, “Paul”, “George”, and “Ringo” are they could even be brands of toilet paper, and the algorithm would work identically.</a:t>
            </a:r>
          </a:p>
          <a:p>
            <a:pPr lvl="0"/>
            <a:r>
              <a:rPr lang="en-US" b="1" dirty="0"/>
              <a:t>Content-based filtering</a:t>
            </a:r>
            <a:r>
              <a:rPr lang="en-US" dirty="0"/>
              <a:t> considers the characteristics of the things you like, and it recommends similar sorts of things. For instance, if you like “Billie Jean”, “Crazy Train”, and “Don't Stop the Music”, then you might like other songs in the key of F-sharp minor, such as Rachmaninoff's “Piano Concerto No. 1”, even if no one else has ever had that particular set of favorite songs before.</a:t>
            </a:r>
          </a:p>
        </p:txBody>
      </p:sp>
    </p:spTree>
    <p:extLst>
      <p:ext uri="{BB962C8B-B14F-4D97-AF65-F5344CB8AC3E}">
        <p14:creationId xmlns:p14="http://schemas.microsoft.com/office/powerpoint/2010/main" val="208870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7079"/>
            <a:ext cx="8596668" cy="5564284"/>
          </a:xfrm>
        </p:spPr>
        <p:txBody>
          <a:bodyPr/>
          <a:lstStyle/>
          <a:p>
            <a:pPr marL="0" indent="0">
              <a:buNone/>
            </a:pPr>
            <a:r>
              <a:rPr lang="en-US" sz="2400" b="1" u="sng" dirty="0"/>
              <a:t>More about Recommending </a:t>
            </a:r>
            <a:r>
              <a:rPr lang="en-US" sz="2400" b="1" u="sng" dirty="0" smtClean="0"/>
              <a:t>People:</a:t>
            </a:r>
            <a:endParaRPr lang="en-US" sz="2400" dirty="0"/>
          </a:p>
          <a:p>
            <a:r>
              <a:rPr lang="en-US" sz="2400" dirty="0" smtClean="0"/>
              <a:t>We implemented mechanisms </a:t>
            </a:r>
            <a:r>
              <a:rPr lang="en-US" sz="2400" dirty="0"/>
              <a:t>for recommending </a:t>
            </a:r>
            <a:r>
              <a:rPr lang="en-US" sz="2400" dirty="0" smtClean="0"/>
              <a:t>people in </a:t>
            </a:r>
            <a:r>
              <a:rPr lang="en-US" sz="2400" dirty="0"/>
              <a:t>a social network. A simple way to state this question is, “For user X, who </a:t>
            </a:r>
            <a:r>
              <a:rPr lang="en-US" sz="2400" dirty="0" smtClean="0"/>
              <a:t>are the </a:t>
            </a:r>
            <a:r>
              <a:rPr lang="en-US" sz="2400" dirty="0"/>
              <a:t>best </a:t>
            </a:r>
            <a:r>
              <a:rPr lang="en-US" sz="2400" dirty="0" smtClean="0"/>
              <a:t>people to recommend?”</a:t>
            </a:r>
            <a:endParaRPr lang="en-US" sz="2400" dirty="0"/>
          </a:p>
          <a:p>
            <a:r>
              <a:rPr lang="en-US" sz="2400" dirty="0" smtClean="0"/>
              <a:t>We implemented LinkedIn Style shortest path recommendations to suggest friends and also used PageRank algorithm to pick out the most famous users in the dataset provided.</a:t>
            </a:r>
          </a:p>
        </p:txBody>
      </p:sp>
    </p:spTree>
    <p:extLst>
      <p:ext uri="{BB962C8B-B14F-4D97-AF65-F5344CB8AC3E}">
        <p14:creationId xmlns:p14="http://schemas.microsoft.com/office/powerpoint/2010/main" val="3079456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1925"/>
            <a:ext cx="8596668" cy="5739437"/>
          </a:xfrm>
        </p:spPr>
        <p:txBody>
          <a:bodyPr/>
          <a:lstStyle/>
          <a:p>
            <a:pPr marL="0" indent="0">
              <a:buNone/>
            </a:pPr>
            <a:r>
              <a:rPr lang="en-US" sz="2800" b="1" u="sng" dirty="0"/>
              <a:t>Dataset Description:</a:t>
            </a:r>
            <a:endParaRPr lang="en-US" sz="2800" dirty="0"/>
          </a:p>
          <a:p>
            <a:r>
              <a:rPr lang="en-US" dirty="0"/>
              <a:t>Our goal is to evaluate our unsupervised method on ground-truth data. We expended significant time, effort, and resources to obtain high quality hand-labeled data.2 We were able to obtain ego-networks and ground-truth </a:t>
            </a:r>
            <a:r>
              <a:rPr lang="en-US" dirty="0" smtClean="0"/>
              <a:t>from Google</a:t>
            </a:r>
            <a:r>
              <a:rPr lang="en-US" dirty="0" smtClean="0"/>
              <a:t>+</a:t>
            </a:r>
            <a:r>
              <a:rPr lang="en-US" dirty="0" smtClean="0"/>
              <a:t>.</a:t>
            </a:r>
          </a:p>
          <a:p>
            <a:r>
              <a:rPr lang="en-US" dirty="0" err="1" smtClean="0">
                <a:hlinkClick r:id="rId2"/>
              </a:rPr>
              <a:t>snap.stanford.edu</a:t>
            </a:r>
            <a:r>
              <a:rPr lang="en-US" dirty="0" smtClean="0">
                <a:hlinkClick r:id="rId2"/>
              </a:rPr>
              <a:t>/data/</a:t>
            </a:r>
            <a:r>
              <a:rPr lang="en-US" dirty="0" err="1" smtClean="0">
                <a:hlinkClick r:id="rId2"/>
              </a:rPr>
              <a:t>egonets-Gplus.html</a:t>
            </a:r>
            <a:r>
              <a:rPr lang="en-US" dirty="0" smtClean="0"/>
              <a:t> </a:t>
            </a:r>
            <a:endParaRPr lang="en-US" dirty="0" smtClean="0"/>
          </a:p>
          <a:p>
            <a:r>
              <a:rPr lang="en-US" dirty="0" smtClean="0"/>
              <a:t>Datasets we were provided are:</a:t>
            </a:r>
          </a:p>
          <a:p>
            <a:pPr lvl="1"/>
            <a:r>
              <a:rPr lang="en-US" dirty="0" smtClean="0"/>
              <a:t>A circles file</a:t>
            </a:r>
          </a:p>
          <a:p>
            <a:pPr lvl="1"/>
            <a:r>
              <a:rPr lang="en-US" dirty="0" smtClean="0"/>
              <a:t>A feature names file</a:t>
            </a:r>
          </a:p>
          <a:p>
            <a:pPr lvl="1"/>
            <a:r>
              <a:rPr lang="en-US" dirty="0" smtClean="0"/>
              <a:t>An Edges file</a:t>
            </a:r>
          </a:p>
          <a:p>
            <a:pPr lvl="1"/>
            <a:r>
              <a:rPr lang="en-US" dirty="0" smtClean="0"/>
              <a:t>An User’s Features file</a:t>
            </a:r>
          </a:p>
          <a:p>
            <a:pPr lvl="1"/>
            <a:r>
              <a:rPr lang="en-US" dirty="0" smtClean="0"/>
              <a:t>All features of a user’s network</a:t>
            </a:r>
          </a:p>
          <a:p>
            <a:pPr lvl="1"/>
            <a:r>
              <a:rPr lang="en-US" dirty="0" smtClean="0"/>
              <a:t>Followers files</a:t>
            </a:r>
          </a:p>
          <a:p>
            <a:pPr lvl="1"/>
            <a:r>
              <a:rPr lang="en-US" dirty="0" smtClean="0"/>
              <a:t>A combined massive dataset containing all items</a:t>
            </a:r>
            <a:endParaRPr lang="en-US" dirty="0" smtClean="0"/>
          </a:p>
        </p:txBody>
      </p:sp>
    </p:spTree>
    <p:extLst>
      <p:ext uri="{BB962C8B-B14F-4D97-AF65-F5344CB8AC3E}">
        <p14:creationId xmlns:p14="http://schemas.microsoft.com/office/powerpoint/2010/main" val="2851188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213" y="504317"/>
            <a:ext cx="9044635" cy="5672196"/>
          </a:xfrm>
        </p:spPr>
        <p:txBody>
          <a:bodyPr>
            <a:normAutofit fontScale="70000" lnSpcReduction="20000"/>
          </a:bodyPr>
          <a:lstStyle/>
          <a:p>
            <a:pPr marL="0" indent="0">
              <a:buNone/>
            </a:pPr>
            <a:endParaRPr lang="en-US" sz="3200" dirty="0" smtClean="0"/>
          </a:p>
          <a:p>
            <a:pPr marL="0" indent="0">
              <a:buNone/>
            </a:pPr>
            <a:r>
              <a:rPr lang="en-US" sz="3200" b="1" u="sng" dirty="0" smtClean="0"/>
              <a:t>Recommendation </a:t>
            </a:r>
            <a:r>
              <a:rPr lang="en-US" sz="3200" b="1" u="sng" dirty="0"/>
              <a:t>and Analysis :</a:t>
            </a:r>
            <a:endParaRPr lang="en-US" sz="3200" dirty="0"/>
          </a:p>
          <a:p>
            <a:pPr lvl="0"/>
            <a:r>
              <a:rPr lang="en-US" sz="3200" dirty="0" smtClean="0"/>
              <a:t>Suggest people based on </a:t>
            </a:r>
            <a:r>
              <a:rPr lang="en-US" sz="3200" dirty="0" err="1" smtClean="0"/>
              <a:t>Jaccard</a:t>
            </a:r>
            <a:r>
              <a:rPr lang="en-US" sz="3200" dirty="0" smtClean="0"/>
              <a:t> </a:t>
            </a:r>
            <a:r>
              <a:rPr lang="en-US" sz="3200" dirty="0"/>
              <a:t>Similarity and Cosine Similarity.</a:t>
            </a:r>
          </a:p>
          <a:p>
            <a:pPr lvl="0"/>
            <a:r>
              <a:rPr lang="en-US" sz="3200" dirty="0" smtClean="0"/>
              <a:t>User pairs with most number </a:t>
            </a:r>
            <a:r>
              <a:rPr lang="en-US" sz="3200" dirty="0"/>
              <a:t>of </a:t>
            </a:r>
            <a:r>
              <a:rPr lang="en-US" sz="3200" dirty="0" smtClean="0"/>
              <a:t>common </a:t>
            </a:r>
            <a:r>
              <a:rPr lang="en-US" sz="3200" dirty="0"/>
              <a:t>Friends </a:t>
            </a:r>
            <a:r>
              <a:rPr lang="en-US" sz="3200" dirty="0">
                <a:sym typeface="Wingdings" panose="05000000000000000000" pitchFamily="2" charset="2"/>
              </a:rPr>
              <a:t></a:t>
            </a:r>
            <a:r>
              <a:rPr lang="en-US" sz="3200" dirty="0"/>
              <a:t> Top 10.</a:t>
            </a:r>
          </a:p>
          <a:p>
            <a:pPr lvl="0"/>
            <a:r>
              <a:rPr lang="en-US" sz="3200" dirty="0" smtClean="0"/>
              <a:t>Recommending friends </a:t>
            </a:r>
            <a:r>
              <a:rPr lang="en-US" sz="3200" dirty="0"/>
              <a:t>based on the shortest path between the Users along the Graph</a:t>
            </a:r>
            <a:r>
              <a:rPr lang="en-US" sz="3200" dirty="0" smtClean="0"/>
              <a:t>. (Friend of Friend)</a:t>
            </a:r>
            <a:endParaRPr lang="en-US" sz="3200" dirty="0"/>
          </a:p>
          <a:p>
            <a:pPr lvl="0"/>
            <a:r>
              <a:rPr lang="en-US" sz="3200" dirty="0"/>
              <a:t>Page </a:t>
            </a:r>
            <a:r>
              <a:rPr lang="en-US" sz="3200" dirty="0" smtClean="0"/>
              <a:t>Rank to pick the most famous people.</a:t>
            </a:r>
            <a:endParaRPr lang="en-US" sz="3200" dirty="0"/>
          </a:p>
          <a:p>
            <a:pPr lvl="0"/>
            <a:r>
              <a:rPr lang="en-US" sz="3200" dirty="0"/>
              <a:t>Suggesting Friends based on common </a:t>
            </a:r>
            <a:r>
              <a:rPr lang="en-US" sz="3200" dirty="0" smtClean="0"/>
              <a:t>interests from the features dataset.</a:t>
            </a:r>
            <a:endParaRPr lang="en-US" sz="3200" dirty="0"/>
          </a:p>
          <a:p>
            <a:pPr lvl="1"/>
            <a:r>
              <a:rPr lang="en-US" sz="3000" dirty="0"/>
              <a:t>Similar users with identical interests using cosine similarity.</a:t>
            </a:r>
          </a:p>
          <a:p>
            <a:pPr lvl="0"/>
            <a:r>
              <a:rPr lang="en-US" sz="3200" dirty="0" smtClean="0"/>
              <a:t>Segregate people in a user’s ego network </a:t>
            </a:r>
            <a:r>
              <a:rPr lang="en-US" sz="3200" dirty="0" smtClean="0"/>
              <a:t>by </a:t>
            </a:r>
            <a:r>
              <a:rPr lang="en-US" sz="3200" dirty="0"/>
              <a:t>gender.</a:t>
            </a:r>
          </a:p>
          <a:p>
            <a:pPr lvl="0"/>
            <a:r>
              <a:rPr lang="en-US" sz="3200" dirty="0"/>
              <a:t>Segregate people in </a:t>
            </a:r>
            <a:r>
              <a:rPr lang="en-US" sz="3200" dirty="0"/>
              <a:t>the user’s network by place/University or any other Filter.</a:t>
            </a:r>
          </a:p>
          <a:p>
            <a:pPr lvl="0"/>
            <a:r>
              <a:rPr lang="en-US" sz="3200" dirty="0"/>
              <a:t>Find the top 5 users with most number of followers in the complete dataset.</a:t>
            </a:r>
          </a:p>
          <a:p>
            <a:pPr lvl="0"/>
            <a:endParaRPr lang="en-US" sz="3200" dirty="0"/>
          </a:p>
          <a:p>
            <a:endParaRPr lang="en-US" dirty="0"/>
          </a:p>
        </p:txBody>
      </p:sp>
    </p:spTree>
    <p:extLst>
      <p:ext uri="{BB962C8B-B14F-4D97-AF65-F5344CB8AC3E}">
        <p14:creationId xmlns:p14="http://schemas.microsoft.com/office/powerpoint/2010/main" val="2884630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431" y="344557"/>
            <a:ext cx="8596668" cy="5285988"/>
          </a:xfrm>
        </p:spPr>
        <p:txBody>
          <a:bodyPr/>
          <a:lstStyle/>
          <a:p>
            <a:pPr marL="0" indent="0">
              <a:buNone/>
            </a:pPr>
            <a:r>
              <a:rPr lang="en-US" sz="2000" b="1" u="sng" dirty="0"/>
              <a:t>Technologies used:</a:t>
            </a:r>
            <a:endParaRPr lang="en-US" sz="2000" dirty="0"/>
          </a:p>
          <a:p>
            <a:pPr lvl="0"/>
            <a:r>
              <a:rPr lang="en-US" dirty="0" smtClean="0"/>
              <a:t>Apache Graph-X</a:t>
            </a:r>
            <a:endParaRPr lang="en-US" dirty="0"/>
          </a:p>
          <a:p>
            <a:pPr lvl="0"/>
            <a:r>
              <a:rPr lang="en-US" dirty="0" smtClean="0"/>
              <a:t>Apache Spark</a:t>
            </a:r>
            <a:endParaRPr lang="en-US" dirty="0" smtClean="0"/>
          </a:p>
          <a:p>
            <a:pPr lvl="0"/>
            <a:r>
              <a:rPr lang="en-US" dirty="0" smtClean="0"/>
              <a:t>Scala</a:t>
            </a:r>
            <a:endParaRPr lang="en-US" dirty="0"/>
          </a:p>
          <a:p>
            <a:pPr marL="0" indent="0">
              <a:buNone/>
            </a:pPr>
            <a:r>
              <a:rPr lang="en-US" b="1" u="sng" dirty="0"/>
              <a:t>Graph-X  example Implementation : </a:t>
            </a:r>
            <a:endParaRPr lang="en-US" dirty="0"/>
          </a:p>
          <a:p>
            <a:r>
              <a:rPr lang="en-US" dirty="0"/>
              <a:t>From social networks to language modeling, the growing scale and importance of graph data has driven the development of numerous </a:t>
            </a:r>
            <a:r>
              <a:rPr lang="en-US" dirty="0" err="1"/>
              <a:t>new</a:t>
            </a:r>
            <a:r>
              <a:rPr lang="en-US" i="1" dirty="0" err="1"/>
              <a:t>graph</a:t>
            </a:r>
            <a:r>
              <a:rPr lang="en-US" i="1" dirty="0"/>
              <a:t>-parallel</a:t>
            </a:r>
            <a:r>
              <a:rPr lang="en-US" dirty="0"/>
              <a:t> systems (e.g., </a:t>
            </a:r>
            <a:r>
              <a:rPr lang="en-US" u="sng" dirty="0" err="1">
                <a:hlinkClick r:id="rId2"/>
              </a:rPr>
              <a:t>Giraph</a:t>
            </a:r>
            <a:r>
              <a:rPr lang="en-US" dirty="0"/>
              <a:t> and </a:t>
            </a:r>
            <a:r>
              <a:rPr lang="en-US" u="sng" dirty="0" err="1">
                <a:hlinkClick r:id="rId3"/>
              </a:rPr>
              <a:t>GraphLab</a:t>
            </a:r>
            <a:r>
              <a:rPr lang="en-US" dirty="0"/>
              <a:t>). By restricting the types of computation that can be expressed and introducing new techniques to partition and distribute graphs, these systems can efficiently execute sophisticated graph algorithms orders of magnitude faster than more general </a:t>
            </a:r>
            <a:r>
              <a:rPr lang="en-US" i="1" dirty="0"/>
              <a:t>data-parallel</a:t>
            </a:r>
            <a:r>
              <a:rPr lang="en-US" dirty="0"/>
              <a:t> </a:t>
            </a:r>
            <a:r>
              <a:rPr lang="en-US" dirty="0" smtClean="0"/>
              <a:t>systems</a:t>
            </a:r>
          </a:p>
          <a:p>
            <a:endParaRPr lang="en-US" dirty="0"/>
          </a:p>
        </p:txBody>
      </p:sp>
      <p:pic>
        <p:nvPicPr>
          <p:cNvPr id="4" name="Picture 3" descr="Data-Parallel vs. Graph-Parallel"/>
          <p:cNvPicPr/>
          <p:nvPr/>
        </p:nvPicPr>
        <p:blipFill>
          <a:blip r:embed="rId4" cstate="print"/>
          <a:srcRect/>
          <a:stretch>
            <a:fillRect/>
          </a:stretch>
        </p:blipFill>
        <p:spPr bwMode="auto">
          <a:xfrm>
            <a:off x="2906414" y="4366764"/>
            <a:ext cx="3810000" cy="2266950"/>
          </a:xfrm>
          <a:prstGeom prst="rect">
            <a:avLst/>
          </a:prstGeom>
          <a:noFill/>
          <a:ln w="9525">
            <a:noFill/>
            <a:miter lim="800000"/>
            <a:headEnd/>
            <a:tailEnd/>
          </a:ln>
        </p:spPr>
      </p:pic>
    </p:spTree>
    <p:extLst>
      <p:ext uri="{BB962C8B-B14F-4D97-AF65-F5344CB8AC3E}">
        <p14:creationId xmlns:p14="http://schemas.microsoft.com/office/powerpoint/2010/main" val="2465633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56" y="610084"/>
            <a:ext cx="8596668" cy="5464145"/>
          </a:xfrm>
        </p:spPr>
        <p:txBody>
          <a:bodyPr>
            <a:normAutofit fontScale="92500"/>
          </a:bodyPr>
          <a:lstStyle/>
          <a:p>
            <a:pPr marL="0" indent="0">
              <a:buNone/>
            </a:pPr>
            <a:r>
              <a:rPr lang="en-US" sz="2800" b="1" u="sng" dirty="0"/>
              <a:t>Challenges Faced</a:t>
            </a:r>
            <a:r>
              <a:rPr lang="en-US" sz="2800" b="1" u="sng" dirty="0" smtClean="0"/>
              <a:t>:</a:t>
            </a:r>
          </a:p>
          <a:p>
            <a:pPr marL="0" indent="0">
              <a:buNone/>
            </a:pPr>
            <a:endParaRPr lang="en-US" sz="2800" dirty="0"/>
          </a:p>
          <a:p>
            <a:pPr lvl="0"/>
            <a:r>
              <a:rPr lang="en-US" sz="3200" dirty="0"/>
              <a:t>Getting </a:t>
            </a:r>
            <a:r>
              <a:rPr lang="en-US" sz="3200" dirty="0" smtClean="0"/>
              <a:t>well acquainted </a:t>
            </a:r>
            <a:r>
              <a:rPr lang="en-US" sz="3200" dirty="0"/>
              <a:t>with Graph-x and Spark Technologies</a:t>
            </a:r>
            <a:r>
              <a:rPr lang="en-US" sz="3200" dirty="0" smtClean="0"/>
              <a:t>.</a:t>
            </a:r>
            <a:endParaRPr lang="en-US" sz="3200" dirty="0"/>
          </a:p>
          <a:p>
            <a:pPr lvl="0"/>
            <a:r>
              <a:rPr lang="en-US" sz="3200" dirty="0" smtClean="0"/>
              <a:t>Implementing </a:t>
            </a:r>
            <a:r>
              <a:rPr lang="en-US" sz="3200" dirty="0"/>
              <a:t>the recommendations based on mutual </a:t>
            </a:r>
            <a:r>
              <a:rPr lang="en-US" sz="3200" dirty="0" smtClean="0"/>
              <a:t>interests in the features data set.</a:t>
            </a:r>
          </a:p>
          <a:p>
            <a:r>
              <a:rPr lang="en-US" sz="3200" dirty="0"/>
              <a:t>We learnt having many nodes in a cluster is very important even for data with a few million rows as the processing would have been much faster and without memory errors. </a:t>
            </a:r>
          </a:p>
          <a:p>
            <a:pPr lvl="0"/>
            <a:endParaRPr lang="en-US" sz="3200" dirty="0"/>
          </a:p>
          <a:p>
            <a:endParaRPr lang="en-US" dirty="0"/>
          </a:p>
        </p:txBody>
      </p:sp>
    </p:spTree>
    <p:extLst>
      <p:ext uri="{BB962C8B-B14F-4D97-AF65-F5344CB8AC3E}">
        <p14:creationId xmlns:p14="http://schemas.microsoft.com/office/powerpoint/2010/main" val="3272615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64" y="742607"/>
            <a:ext cx="8596668" cy="5697950"/>
          </a:xfrm>
        </p:spPr>
        <p:txBody>
          <a:bodyPr/>
          <a:lstStyle/>
          <a:p>
            <a:pPr marL="0" indent="0">
              <a:buNone/>
            </a:pPr>
            <a:r>
              <a:rPr lang="en-US" sz="2400" b="1" u="sng" dirty="0"/>
              <a:t>Conclusion:</a:t>
            </a:r>
            <a:endParaRPr lang="en-US" sz="2400" dirty="0"/>
          </a:p>
          <a:p>
            <a:r>
              <a:rPr lang="en-US" dirty="0"/>
              <a:t>Social networks provide an important source of information regarding users and their interactions. This is especially valuable to recommender systems. In this paper we presented a social network-based recommender system (SNRS) which makes recommendations by considering a user's own preference, an item's general </a:t>
            </a:r>
            <a:r>
              <a:rPr lang="en-US" dirty="0" smtClean="0"/>
              <a:t>acceptance </a:t>
            </a:r>
            <a:r>
              <a:rPr lang="en-US" dirty="0"/>
              <a:t>and influence from friends. </a:t>
            </a:r>
            <a:endParaRPr lang="en-US" dirty="0" smtClean="0"/>
          </a:p>
          <a:p>
            <a:r>
              <a:rPr lang="en-US" dirty="0" smtClean="0"/>
              <a:t>Using the results we have obtained we can improve suggestion based on various features like places common and same university attended. We can also recommend based on mixture of these to find the best suitable people.</a:t>
            </a:r>
          </a:p>
          <a:p>
            <a:endParaRPr lang="en-US" dirty="0" smtClean="0"/>
          </a:p>
        </p:txBody>
      </p:sp>
    </p:spTree>
    <p:extLst>
      <p:ext uri="{BB962C8B-B14F-4D97-AF65-F5344CB8AC3E}">
        <p14:creationId xmlns:p14="http://schemas.microsoft.com/office/powerpoint/2010/main" val="557174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Headlines</Template>
  <TotalTime>168</TotalTime>
  <Words>507</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Times New Roman</vt:lpstr>
      <vt:lpstr>Trebuchet MS</vt:lpstr>
      <vt:lpstr>Wingdings</vt:lpstr>
      <vt:lpstr>Wingdings 3</vt:lpstr>
      <vt:lpstr>Arial</vt:lpstr>
      <vt:lpstr>Facet</vt:lpstr>
      <vt:lpstr>Google+ Recommendation  System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Pinjani</dc:creator>
  <cp:lastModifiedBy>Reddy, Vuyyuru Harsha</cp:lastModifiedBy>
  <cp:revision>6</cp:revision>
  <cp:lastPrinted>2015-12-15T17:15:43Z</cp:lastPrinted>
  <dcterms:created xsi:type="dcterms:W3CDTF">2015-12-15T22:36:16Z</dcterms:created>
  <dcterms:modified xsi:type="dcterms:W3CDTF">2015-12-15T19:30:45Z</dcterms:modified>
</cp:coreProperties>
</file>