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49" r:id="rId5"/>
    <p:sldId id="347" r:id="rId6"/>
    <p:sldId id="316" r:id="rId7"/>
    <p:sldId id="259" r:id="rId8"/>
    <p:sldId id="295" r:id="rId9"/>
    <p:sldId id="348" r:id="rId10"/>
    <p:sldId id="266" r:id="rId11"/>
    <p:sldId id="268" r:id="rId12"/>
    <p:sldId id="265" r:id="rId13"/>
    <p:sldId id="292" r:id="rId14"/>
    <p:sldId id="293" r:id="rId15"/>
    <p:sldId id="350" r:id="rId16"/>
    <p:sldId id="273" r:id="rId17"/>
    <p:sldId id="298" r:id="rId18"/>
    <p:sldId id="299" r:id="rId19"/>
    <p:sldId id="300" r:id="rId20"/>
    <p:sldId id="301" r:id="rId21"/>
    <p:sldId id="339" r:id="rId22"/>
    <p:sldId id="307" r:id="rId23"/>
    <p:sldId id="308" r:id="rId24"/>
    <p:sldId id="351" r:id="rId25"/>
    <p:sldId id="303" r:id="rId26"/>
    <p:sldId id="373" r:id="rId27"/>
    <p:sldId id="352" r:id="rId28"/>
    <p:sldId id="376" r:id="rId29"/>
    <p:sldId id="25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380"/>
      </p:cViewPr>
      <p:guideLst>
        <p:guide orient="horz" pos="2132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D1B-BDD6-40C2-B844-1E83EBF422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0943" y="62992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image" Target="../media/image8.emf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8.emf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8.emf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8.emf"/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8.emf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31.png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2.png"/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17101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b="63982"/>
          <a:stretch>
            <a:fillRect/>
          </a:stretch>
        </p:blipFill>
        <p:spPr>
          <a:xfrm>
            <a:off x="-851021" y="-278657"/>
            <a:ext cx="11867535" cy="75989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1325" y="5866130"/>
            <a:ext cx="9027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小组成员：张皓玥、潘昌华、沈文佳、徐海鹏、徐亮勇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5547360" y="477520"/>
            <a:ext cx="1097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p>
            <a:pPr algn="ctr"/>
            <a:r>
              <a:rPr lang="en-US" altLang="zh-CN" sz="7200" b="1">
                <a:blipFill>
                  <a:blip r:embed="rId4"/>
                  <a:stretch>
                    <a:fillRect/>
                  </a:stretch>
                </a:blipFill>
                <a:effectLst>
                  <a:glow rad="228600">
                    <a:srgbClr val="A5A5A5">
                      <a:satMod val="175000"/>
                      <a:alpha val="40000"/>
                    </a:srgbClr>
                  </a:glow>
                  <a:outerShdw blurRad="50800" dir="5400000" algn="ctr" rotWithShape="0">
                    <a:srgbClr val="000000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sz="7200" b="1">
              <a:ln w="0" cmpd="sng">
                <a:solidFill>
                  <a:srgbClr val="FFFFFF"/>
                </a:solidFill>
                <a:prstDash val="solid"/>
              </a:ln>
              <a:blipFill>
                <a:blip r:embed="rId5">
                  <a:alphaModFix amt="99000"/>
                </a:blip>
                <a:tile tx="139700" sx="59000" sy="42000" algn="b"/>
              </a:blipFill>
              <a:effectLst>
                <a:glow rad="139700">
                  <a:srgbClr val="809CE2">
                    <a:alpha val="40000"/>
                  </a:srgb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8" y="477520"/>
            <a:ext cx="120948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sym typeface="+mn-ea"/>
              </a:rPr>
              <a:t>Execllent-SYNC</a:t>
            </a:r>
            <a:r>
              <a:rPr lang="zh-CN" altLang="en-US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文件同步工具</a:t>
            </a:r>
            <a:endParaRPr lang="zh-CN" altLang="en-US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 descr="选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901700"/>
            <a:ext cx="5744845" cy="523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8860" y="971550"/>
            <a:ext cx="2232025" cy="6610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5000" y="971550"/>
            <a:ext cx="2232025" cy="6610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45510" y="959485"/>
            <a:ext cx="773430" cy="6483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1820" y="1333500"/>
            <a:ext cx="5082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选择文件夹</a:t>
            </a:r>
            <a:endParaRPr lang="zh-CN" altLang="en-US" sz="2800"/>
          </a:p>
          <a:p>
            <a:r>
              <a:rPr lang="zh-CN" altLang="en-US" sz="2800"/>
              <a:t>可以选择五个不同的选项，分别对应不同的功能。</a:t>
            </a:r>
            <a:endParaRPr lang="zh-CN" altLang="en-US" sz="2800"/>
          </a:p>
          <a:p>
            <a:r>
              <a:rPr lang="zh-CN" altLang="en-US" sz="2800"/>
              <a:t>左右文件夹必须都选择，否则无法进行下面的工作。</a:t>
            </a:r>
            <a:endParaRPr lang="zh-CN" altLang="en-US" sz="2800"/>
          </a:p>
        </p:txBody>
      </p:sp>
      <p:sp>
        <p:nvSpPr>
          <p:cNvPr id="11" name="右箭头 10"/>
          <p:cNvSpPr/>
          <p:nvPr/>
        </p:nvSpPr>
        <p:spPr>
          <a:xfrm rot="9900000">
            <a:off x="4236720" y="471170"/>
            <a:ext cx="1712595" cy="3581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17895" y="208280"/>
            <a:ext cx="2213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交换路径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8" name="图片 7" descr="分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55" y="1982470"/>
            <a:ext cx="7066280" cy="41859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26055" y="2057400"/>
            <a:ext cx="697865" cy="76073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7985" y="2057400"/>
            <a:ext cx="4324350" cy="76073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弧形箭头 10"/>
          <p:cNvSpPr/>
          <p:nvPr/>
        </p:nvSpPr>
        <p:spPr>
          <a:xfrm rot="5400000">
            <a:off x="4567555" y="1259205"/>
            <a:ext cx="1409065" cy="49002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4785" y="213995"/>
            <a:ext cx="58572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3.</a:t>
            </a:r>
            <a:r>
              <a:rPr lang="zh-CN" altLang="en-US" sz="2800"/>
              <a:t>点击分析按钮</a:t>
            </a:r>
            <a:endParaRPr lang="zh-CN" altLang="en-US" sz="2800"/>
          </a:p>
          <a:p>
            <a:r>
              <a:rPr lang="zh-CN" altLang="en-US" sz="2800"/>
              <a:t>两个文件夹选择成功以后，可以点击分析按钮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9" name="图片 8" descr="同步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95" y="500380"/>
            <a:ext cx="6953250" cy="58578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15305" y="610235"/>
            <a:ext cx="822960" cy="7105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50790" y="1407795"/>
            <a:ext cx="531749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6445" y="5088890"/>
            <a:ext cx="946150" cy="9975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30230" y="1320800"/>
            <a:ext cx="1162050" cy="5137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2455" y="1258570"/>
            <a:ext cx="38773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同步</a:t>
            </a:r>
            <a:endParaRPr lang="zh-CN" altLang="en-US" sz="2800"/>
          </a:p>
          <a:p>
            <a:r>
              <a:rPr lang="zh-CN" altLang="en-US" sz="2800"/>
              <a:t>点击同步按钮，会对左右两个文件夹的内容进行分析，得到是左右两边文件夹相同的操作，同时会显示出各项操作的个数，根据自己的需求选择文件同步的方向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3676" y="2799654"/>
            <a:ext cx="1106170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418590" y="4139565"/>
            <a:ext cx="8007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）本地计算机中的文件夹的同步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）本地计算机和另一主机之间的文件同步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）本地计算机和手机以有线形式进行文件同步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）本地计算机和手机以无线形式进行文件同步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</a:t>
            </a:r>
            <a:r>
              <a:rPr lang="en-US" altLang="zh-CN" sz="2800"/>
              <a:t>Linux</a:t>
            </a:r>
            <a:r>
              <a:rPr lang="zh-CN" altLang="en-US" sz="2800"/>
              <a:t>和</a:t>
            </a:r>
            <a:r>
              <a:rPr lang="en-US" altLang="zh-CN" sz="2800"/>
              <a:t>Windows</a:t>
            </a:r>
            <a:r>
              <a:rPr lang="zh-CN" altLang="en-US" sz="2800"/>
              <a:t>系统之间进行文件夹同步</a:t>
            </a:r>
            <a:endParaRPr lang="zh-CN" altLang="en-US" sz="280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05" y="-123825"/>
            <a:ext cx="207200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$B6I_5LX5}WJ}1~F{H~4(D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90" y="213995"/>
            <a:ext cx="4909185" cy="38106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9248" t="6959" r="2056" b="4108"/>
          <a:stretch>
            <a:fillRect/>
          </a:stretch>
        </p:blipFill>
        <p:spPr>
          <a:xfrm>
            <a:off x="560705" y="906145"/>
            <a:ext cx="5337175" cy="4779010"/>
          </a:xfrm>
          <a:prstGeom prst="rect">
            <a:avLst/>
          </a:prstGeom>
        </p:spPr>
      </p:pic>
      <p:pic>
        <p:nvPicPr>
          <p:cNvPr id="4" name="图片 3" descr="$B6I_5LX5}WJ}1~F{H~4(D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05" y="1067435"/>
            <a:ext cx="4909185" cy="3810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95465" y="1452245"/>
            <a:ext cx="3486785" cy="6883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 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同步场景一</a:t>
              </a:r>
              <a:endParaRPr lang="zh-CN" altLang="en-US" sz="28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燕尾形箭头 1"/>
          <p:cNvSpPr/>
          <p:nvPr/>
        </p:nvSpPr>
        <p:spPr>
          <a:xfrm rot="10800000">
            <a:off x="5958205" y="2019300"/>
            <a:ext cx="748030" cy="83502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$B6I_5LX5}WJ}1~F{H~4(D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176020"/>
            <a:ext cx="5395595" cy="4188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36345" t="34624" r="25928" b="26843"/>
          <a:stretch>
            <a:fillRect/>
          </a:stretch>
        </p:blipFill>
        <p:spPr>
          <a:xfrm>
            <a:off x="135890" y="1176020"/>
            <a:ext cx="5199380" cy="43218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14795" y="2307590"/>
            <a:ext cx="4157345" cy="7962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 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同步场景二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燕尾形箭头 1"/>
          <p:cNvSpPr/>
          <p:nvPr/>
        </p:nvSpPr>
        <p:spPr>
          <a:xfrm rot="10800000">
            <a:off x="5430520" y="2630805"/>
            <a:ext cx="1071880" cy="83502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$B6I_5LX5}WJ}1~F{H~4(D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10" y="1077595"/>
            <a:ext cx="5012690" cy="3891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22" r="3310" b="32187"/>
          <a:stretch>
            <a:fillRect/>
          </a:stretch>
        </p:blipFill>
        <p:spPr>
          <a:xfrm>
            <a:off x="139700" y="1276350"/>
            <a:ext cx="5764530" cy="34817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71640" y="2912110"/>
            <a:ext cx="3871595" cy="5930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 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同步场景三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燕尾形箭头 1"/>
          <p:cNvSpPr/>
          <p:nvPr/>
        </p:nvSpPr>
        <p:spPr>
          <a:xfrm rot="10800000">
            <a:off x="6001385" y="2661920"/>
            <a:ext cx="598170" cy="71056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$B6I_5LX5}WJ}1~F{H~4(D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1512570"/>
            <a:ext cx="4909185" cy="3810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36259" t="31438" r="26887" b="34452"/>
          <a:stretch>
            <a:fillRect/>
          </a:stretch>
        </p:blipFill>
        <p:spPr>
          <a:xfrm>
            <a:off x="413385" y="1512570"/>
            <a:ext cx="5087620" cy="42456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89725" y="3898900"/>
            <a:ext cx="3773170" cy="7689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 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同步场景四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燕尾形箭头 1"/>
          <p:cNvSpPr/>
          <p:nvPr/>
        </p:nvSpPr>
        <p:spPr>
          <a:xfrm rot="10800000">
            <a:off x="5796915" y="3898900"/>
            <a:ext cx="598170" cy="71056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$B6I_5LX5}WJ}1~F{H~4(D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25" y="1153795"/>
            <a:ext cx="5389880" cy="4184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34128" t="34740" r="27683" b="25300"/>
          <a:stretch>
            <a:fillRect/>
          </a:stretch>
        </p:blipFill>
        <p:spPr>
          <a:xfrm>
            <a:off x="233680" y="1276350"/>
            <a:ext cx="5098415" cy="4191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21120" y="4471670"/>
            <a:ext cx="3576320" cy="7423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 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同步场景五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燕尾形箭头 1"/>
          <p:cNvSpPr/>
          <p:nvPr/>
        </p:nvSpPr>
        <p:spPr>
          <a:xfrm rot="10800000">
            <a:off x="5472430" y="4471670"/>
            <a:ext cx="598170" cy="71056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87119" y="2044778"/>
            <a:ext cx="10818055" cy="410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60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625686" y="11945"/>
            <a:ext cx="4436468" cy="30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3982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5156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64892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80285" y="3093720"/>
            <a:ext cx="613410" cy="2009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软件简介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46811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34155" y="3067050"/>
            <a:ext cx="613410" cy="2414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软件使用过程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5390" y="3091879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9295" y="3331845"/>
            <a:ext cx="613410" cy="153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同步场景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60474" y="3079530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13295" y="3371215"/>
            <a:ext cx="613410" cy="1423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菜单栏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1262" y="3096040"/>
            <a:ext cx="551815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35415" y="3096260"/>
            <a:ext cx="1044575" cy="20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技术分析及难点问题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4" grpId="0"/>
      <p:bldP spid="5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" grpId="0" bldLvl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48665"/>
            <a:ext cx="3119120" cy="5649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-2740" r="-11120" b="-928"/>
          <a:stretch>
            <a:fillRect/>
          </a:stretch>
        </p:blipFill>
        <p:spPr>
          <a:xfrm>
            <a:off x="3993515" y="615315"/>
            <a:ext cx="3585210" cy="5814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65" y="748665"/>
            <a:ext cx="2919730" cy="55600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 bwMode="auto">
          <a:xfrm>
            <a:off x="347345" y="-195580"/>
            <a:ext cx="7412990" cy="714625"/>
            <a:chOff x="0" y="0"/>
            <a:chExt cx="4369648" cy="140018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857161" y="338415"/>
              <a:ext cx="3512487" cy="102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附属</a:t>
              </a:r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APP</a:t>
              </a:r>
              <a:endParaRPr lang="en-US" altLang="zh-CN" sz="28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293860" y="1656080"/>
            <a:ext cx="1371600" cy="9855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直角上箭头 3"/>
          <p:cNvSpPr/>
          <p:nvPr/>
        </p:nvSpPr>
        <p:spPr>
          <a:xfrm rot="16200000">
            <a:off x="10752455" y="2054860"/>
            <a:ext cx="910590" cy="760730"/>
          </a:xfrm>
          <a:prstGeom prst="bentUpArrow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23600" y="3168015"/>
            <a:ext cx="894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28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设置</a:t>
            </a:r>
            <a:endParaRPr lang="zh-CN" altLang="en-US" sz="28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0970" y="2641600"/>
            <a:ext cx="1043305" cy="7810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10970" y="2251075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软件</a:t>
            </a:r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818755" y="226695"/>
            <a:ext cx="3258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设置时需关闭服务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57615" y="3168015"/>
            <a:ext cx="1358900" cy="4349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1118870"/>
            <a:ext cx="3424555" cy="5318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5" y="1379220"/>
            <a:ext cx="3366770" cy="522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60" y="1092200"/>
            <a:ext cx="3458845" cy="537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291330" y="518795"/>
            <a:ext cx="44145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solidFill>
                  <a:schemeClr val="accent2"/>
                </a:solidFill>
              </a:rPr>
              <a:t>如果输入的目录路径不存在，会提示目录不存在。</a:t>
            </a:r>
            <a:endParaRPr lang="zh-CN" altLang="zh-CN" sz="2800" b="1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47650" y="-175895"/>
            <a:ext cx="7051675" cy="714625"/>
            <a:chOff x="0" y="0"/>
            <a:chExt cx="4156668" cy="140018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857161" y="338415"/>
              <a:ext cx="3299507" cy="102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 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附属</a:t>
              </a:r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APP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28090" y="2754630"/>
            <a:ext cx="1720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端口设置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5390" y="2894330"/>
            <a:ext cx="2141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根目录设置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98940" y="2232660"/>
            <a:ext cx="1720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/>
                </a:solidFill>
              </a:rPr>
              <a:t>账户设置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3676" y="2799654"/>
            <a:ext cx="1106170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的菜单栏</a:t>
              </a:r>
              <a:endParaRPr lang="zh-CN" altLang="en-US" sz="28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7" name="图片 6" descr="1"/>
          <p:cNvPicPr>
            <a:picLocks noChangeAspect="1"/>
          </p:cNvPicPr>
          <p:nvPr/>
        </p:nvPicPr>
        <p:blipFill>
          <a:blip r:embed="rId3"/>
          <a:srcRect l="4710" r="64583" b="84458"/>
          <a:stretch>
            <a:fillRect/>
          </a:stretch>
        </p:blipFill>
        <p:spPr>
          <a:xfrm>
            <a:off x="155575" y="1416685"/>
            <a:ext cx="5163820" cy="1670685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4"/>
          <a:srcRect l="4836" r="70290" b="72768"/>
          <a:stretch>
            <a:fillRect/>
          </a:stretch>
        </p:blipFill>
        <p:spPr>
          <a:xfrm>
            <a:off x="5593715" y="1936115"/>
            <a:ext cx="6067425" cy="2813685"/>
          </a:xfrm>
          <a:prstGeom prst="rect">
            <a:avLst/>
          </a:prstGeom>
        </p:spPr>
      </p:pic>
      <p:pic>
        <p:nvPicPr>
          <p:cNvPr id="14" name="图片 13" descr="3"/>
          <p:cNvPicPr>
            <a:picLocks noChangeAspect="1"/>
          </p:cNvPicPr>
          <p:nvPr/>
        </p:nvPicPr>
        <p:blipFill>
          <a:blip r:embed="rId5"/>
          <a:srcRect l="863" t="-3305" r="67026" b="81618"/>
          <a:stretch>
            <a:fillRect/>
          </a:stretch>
        </p:blipFill>
        <p:spPr>
          <a:xfrm>
            <a:off x="243840" y="3768725"/>
            <a:ext cx="5075555" cy="19272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2219960" y="735965"/>
            <a:ext cx="499110" cy="56134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95525" y="775335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2"/>
                </a:solidFill>
              </a:rPr>
              <a:t>1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27635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2"/>
                </a:solidFill>
              </a:rPr>
              <a:t>2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810375" y="1236980"/>
            <a:ext cx="499110" cy="56134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219960" y="3431540"/>
            <a:ext cx="499110" cy="56134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5525" y="3451225"/>
            <a:ext cx="502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2"/>
                </a:solidFill>
              </a:rPr>
              <a:t>3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44235" y="3244850"/>
            <a:ext cx="30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2"/>
                </a:solidFill>
                <a:sym typeface="+mn-ea"/>
              </a:rPr>
              <a:t>1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44235" y="3244850"/>
            <a:ext cx="30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2"/>
                </a:solidFill>
                <a:sym typeface="+mn-ea"/>
              </a:rPr>
              <a:t>1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 bwMode="auto">
          <a:xfrm>
            <a:off x="332105" y="-123825"/>
            <a:ext cx="7875906" cy="1350645"/>
            <a:chOff x="0" y="0"/>
            <a:chExt cx="4997181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944400" y="429205"/>
              <a:ext cx="4052781" cy="54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的帮助文档（网页形式）</a:t>
              </a:r>
              <a:endParaRPr lang="zh-CN" altLang="en-US" sz="28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 descr="bangzhuwenda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955675"/>
            <a:ext cx="9635490" cy="5485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3676" y="2799654"/>
            <a:ext cx="1106170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伍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 bwMode="auto">
          <a:xfrm>
            <a:off x="332105" y="-123825"/>
            <a:ext cx="7875906" cy="1350645"/>
            <a:chOff x="0" y="0"/>
            <a:chExt cx="4997181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944400" y="429205"/>
              <a:ext cx="4052781" cy="54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开发技术及问题</a:t>
              </a:r>
              <a:endParaRPr lang="zh-CN" altLang="en-US" sz="28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0550" y="1369695"/>
            <a:ext cx="1077277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Execllent-SYNC</a:t>
            </a:r>
            <a:r>
              <a:rPr lang="zh-CN" altLang="en-US" sz="2400"/>
              <a:t>主要集成了</a:t>
            </a:r>
            <a:r>
              <a:rPr lang="en-US" altLang="zh-CN" sz="2400"/>
              <a:t>QT</a:t>
            </a:r>
            <a:r>
              <a:rPr lang="zh-CN" altLang="en-US" sz="2400"/>
              <a:t>下的</a:t>
            </a:r>
            <a:r>
              <a:rPr lang="en-US" altLang="zh-CN" sz="2400"/>
              <a:t>UI</a:t>
            </a:r>
            <a:r>
              <a:rPr lang="zh-CN" altLang="en-US" sz="2400"/>
              <a:t>界面开发，控件设置，安卓软件开发  </a:t>
            </a:r>
            <a:endParaRPr lang="zh-CN" altLang="en-US" sz="2400"/>
          </a:p>
          <a:p>
            <a:r>
              <a:rPr lang="zh-CN" altLang="en-US" sz="2400"/>
              <a:t>         </a:t>
            </a:r>
            <a:r>
              <a:rPr lang="en-US" altLang="zh-CN" sz="2400"/>
              <a:t>ftp</a:t>
            </a:r>
            <a:r>
              <a:rPr lang="zh-CN" altLang="en-US" sz="2400"/>
              <a:t>网络挂载等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Linux</a:t>
            </a:r>
            <a:r>
              <a:rPr lang="zh-CN" altLang="en-US" sz="2400"/>
              <a:t>下在</a:t>
            </a:r>
            <a:r>
              <a:rPr lang="en-US" altLang="zh-CN" sz="2400"/>
              <a:t>QT</a:t>
            </a:r>
            <a:r>
              <a:rPr lang="zh-CN" altLang="en-US" sz="2400"/>
              <a:t>获得</a:t>
            </a:r>
            <a:r>
              <a:rPr lang="en-US" altLang="zh-CN" sz="2400"/>
              <a:t>sudo</a:t>
            </a:r>
            <a:r>
              <a:rPr lang="zh-CN" altLang="en-US" sz="2400"/>
              <a:t>权限（</a:t>
            </a:r>
            <a:r>
              <a:rPr lang="en-US" altLang="zh-CN" sz="2400"/>
              <a:t>echo +</a:t>
            </a:r>
            <a:r>
              <a:rPr lang="zh-CN" altLang="en-US" sz="2400"/>
              <a:t>密码 </a:t>
            </a:r>
            <a:r>
              <a:rPr lang="en-US" altLang="zh-CN" sz="2400"/>
              <a:t>| sudo -S +</a:t>
            </a:r>
            <a:r>
              <a:rPr lang="zh-CN" altLang="en-US" sz="2400"/>
              <a:t>操作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UI</a:t>
            </a:r>
            <a:r>
              <a:rPr lang="zh-CN" altLang="en-US" sz="2400"/>
              <a:t>布局的规划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Linux</a:t>
            </a:r>
            <a:r>
              <a:rPr lang="zh-CN" altLang="en-US" sz="2400"/>
              <a:t>和</a:t>
            </a:r>
            <a:r>
              <a:rPr lang="en-US" altLang="zh-CN" sz="2400"/>
              <a:t>Windows</a:t>
            </a:r>
            <a:r>
              <a:rPr lang="zh-CN" altLang="en-US" sz="2400"/>
              <a:t>系统之间文件编码格式的不同，出现乱码。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）实现文件夹的一键同步按钮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6</a:t>
            </a:r>
            <a:r>
              <a:rPr lang="zh-CN" altLang="en-US" sz="2400"/>
              <a:t>）文件夹名称和文件的名称冲突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7</a:t>
            </a:r>
            <a:r>
              <a:rPr lang="zh-CN" altLang="en-US" sz="2400"/>
              <a:t>）</a:t>
            </a:r>
            <a:r>
              <a:rPr lang="en-US" altLang="zh-CN" sz="2400"/>
              <a:t>QT</a:t>
            </a:r>
            <a:r>
              <a:rPr lang="zh-CN" altLang="en-US" sz="2400"/>
              <a:t>程序打包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8</a:t>
            </a:r>
            <a:r>
              <a:rPr lang="zh-CN" altLang="en-US" sz="2400"/>
              <a:t>）多个窗口显示内容的覆盖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9</a:t>
            </a:r>
            <a:r>
              <a:rPr lang="zh-CN" altLang="en-US" sz="2400"/>
              <a:t>）同步方向的修改会影响分析计数的内容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10</a:t>
            </a:r>
            <a:r>
              <a:rPr lang="zh-CN" altLang="en-US" sz="2400"/>
              <a:t>）</a:t>
            </a:r>
            <a:r>
              <a:rPr lang="zh-CN" altLang="en-US" sz="2400">
                <a:sym typeface="+mn-ea"/>
              </a:rPr>
              <a:t>安卓软件获得储存权限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11</a:t>
            </a:r>
            <a:r>
              <a:rPr lang="zh-CN" altLang="en-US" sz="2400"/>
              <a:t>）</a:t>
            </a:r>
            <a:r>
              <a:rPr lang="zh-CN" altLang="en-US" sz="2400">
                <a:sym typeface="+mn-ea"/>
              </a:rPr>
              <a:t>安卓软件根目录的判断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12</a:t>
            </a:r>
            <a:r>
              <a:rPr lang="zh-CN" altLang="en-US" sz="2400">
                <a:sym typeface="+mn-ea"/>
              </a:rPr>
              <a:t>）任务的记忆功能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 l="27444" t="9632" r="23378" b="21559"/>
          <a:stretch>
            <a:fillRect/>
          </a:stretch>
        </p:blipFill>
        <p:spPr>
          <a:xfrm>
            <a:off x="4102258" y="1299938"/>
            <a:ext cx="1514210" cy="3175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/>
          <a:srcRect l="4689" t="46192" r="71105" b="-1"/>
          <a:stretch>
            <a:fillRect/>
          </a:stretch>
        </p:blipFill>
        <p:spPr>
          <a:xfrm flipH="1">
            <a:off x="5253021" y="-98477"/>
            <a:ext cx="4499354" cy="666808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05" y="-135890"/>
            <a:ext cx="207200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6070" y="695325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成员分工：</a:t>
            </a:r>
            <a:endParaRPr lang="zh-CN" altLang="en-US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560" y="2054860"/>
            <a:ext cx="1026160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沈文佳：软件布局的搭建，ui控件界面的优化。</a:t>
            </a:r>
            <a:endParaRPr lang="zh-CN" altLang="en-US" sz="2800"/>
          </a:p>
          <a:p>
            <a:r>
              <a:rPr lang="zh-CN" altLang="en-US" sz="2800"/>
              <a:t>徐亮勇：挂载的研究，主要手机无线挂载，手机软件的研究。</a:t>
            </a:r>
            <a:endParaRPr lang="zh-CN" altLang="en-US" sz="2800"/>
          </a:p>
          <a:p>
            <a:r>
              <a:rPr lang="zh-CN" altLang="en-US" sz="2800"/>
              <a:t>潘昌华：挂载的研究，主要手机无线挂载，手机软件的研究。</a:t>
            </a:r>
            <a:endParaRPr lang="zh-CN" altLang="en-US" sz="2800"/>
          </a:p>
          <a:p>
            <a:r>
              <a:rPr lang="zh-CN" altLang="en-US" sz="2800"/>
              <a:t>张皓玥：分析，同步代码的编写，代码的优化。</a:t>
            </a:r>
            <a:endParaRPr lang="zh-CN" altLang="en-US" sz="2800"/>
          </a:p>
          <a:p>
            <a:r>
              <a:rPr lang="zh-CN" altLang="en-US" sz="2800"/>
              <a:t>徐海鹏：挂载的研究，主要有网络挂载，和Linux到window挂载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共同：共同解决各个成员在任务中遇到的问题，组员共同讨论，共同研究。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569388" y="0"/>
            <a:ext cx="3356830" cy="44453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54471" y="2440424"/>
            <a:ext cx="1013460" cy="2449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765" y="1290955"/>
            <a:ext cx="75374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sym typeface="+mn-ea"/>
              </a:rPr>
              <a:t>Execllent-SYNC </a:t>
            </a:r>
            <a:r>
              <a:rPr lang="zh-CN" altLang="en-US" sz="28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sym typeface="+mn-ea"/>
              </a:rPr>
              <a:t>的主要功能：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一种简单和可靠的文件备份和文件同步软件。它会自动分析、同步，并备份您的电子邮件、珍贵的家庭照片、联系人，MP3歌曲，财务文件和其他重要文件。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82625" y="4445635"/>
            <a:ext cx="10715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sym typeface="+mn-ea"/>
              </a:rPr>
              <a:t>Execllent-SYNC </a:t>
            </a:r>
            <a:r>
              <a:rPr lang="zh-CN" altLang="en-US" sz="2400"/>
              <a:t>可用于以下日常场景：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）本地计算机上两个文件夹的同步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）两台计算机之间的文件夹的同步（包括</a:t>
            </a:r>
            <a:r>
              <a:rPr lang="en-US" altLang="zh-CN" sz="2400"/>
              <a:t>Linux</a:t>
            </a:r>
            <a:r>
              <a:rPr lang="zh-CN" altLang="en-US" sz="2400"/>
              <a:t>对</a:t>
            </a:r>
            <a:r>
              <a:rPr lang="en-US" altLang="zh-CN" sz="2400"/>
              <a:t>Linux</a:t>
            </a:r>
            <a:r>
              <a:rPr lang="zh-CN" altLang="en-US" sz="2400"/>
              <a:t>，</a:t>
            </a:r>
            <a:r>
              <a:rPr lang="en-US" altLang="zh-CN" sz="2400"/>
              <a:t>Linux</a:t>
            </a:r>
            <a:r>
              <a:rPr lang="zh-CN" altLang="en-US" sz="2400"/>
              <a:t>对</a:t>
            </a:r>
            <a:r>
              <a:rPr lang="en-US" altLang="zh-CN" sz="2400"/>
              <a:t>Windows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）计算机与手机之间的文件夹同步（包括手机有线，手机无线功能）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332105" y="-123825"/>
            <a:ext cx="6977380" cy="1400175"/>
            <a:chOff x="0" y="0"/>
            <a:chExt cx="3929090" cy="140018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32105" y="1661160"/>
            <a:ext cx="112960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同步规则的概述</a:t>
            </a:r>
            <a:endParaRPr lang="zh-CN" altLang="en-US" sz="2400"/>
          </a:p>
          <a:p>
            <a:r>
              <a:rPr lang="zh-CN" altLang="en-US" sz="2400"/>
              <a:t>（</a:t>
            </a:r>
            <a:r>
              <a:rPr lang="en-US" altLang="zh-CN" sz="2400"/>
              <a:t>1</a:t>
            </a:r>
            <a:r>
              <a:rPr lang="zh-CN" altLang="en-US" sz="2400"/>
              <a:t>）分析左侧文件夹的当前文件状态和存储文件状态之间的差异，</a:t>
            </a:r>
            <a:endParaRPr lang="zh-CN" altLang="en-US" sz="2400"/>
          </a:p>
          <a:p>
            <a:r>
              <a:rPr lang="zh-CN" altLang="en-US" sz="2400"/>
              <a:t>（</a:t>
            </a:r>
            <a:r>
              <a:rPr lang="en-US" altLang="zh-CN" sz="2400"/>
              <a:t>2</a:t>
            </a:r>
            <a:r>
              <a:rPr lang="zh-CN" altLang="en-US" sz="2400"/>
              <a:t>）分析右侧文件夹的当前文件状态和存储文件状态之间的差异，</a:t>
            </a:r>
            <a:endParaRPr lang="zh-CN" altLang="en-US" sz="2400"/>
          </a:p>
          <a:p>
            <a:r>
              <a:rPr lang="zh-CN" altLang="en-US" sz="2400"/>
              <a:t>（</a:t>
            </a:r>
            <a:r>
              <a:rPr lang="en-US" altLang="zh-CN" sz="2400"/>
              <a:t>3</a:t>
            </a:r>
            <a:r>
              <a:rPr lang="zh-CN" altLang="en-US" sz="2400"/>
              <a:t>）左侧有而右侧没有某个文件或文件夹，自动设定同步方向为向右侧同步</a:t>
            </a:r>
            <a:endParaRPr lang="zh-CN" altLang="en-US" sz="2400"/>
          </a:p>
          <a:p>
            <a:r>
              <a:rPr lang="zh-CN" altLang="en-US" sz="2400"/>
              <a:t>（</a:t>
            </a:r>
            <a:r>
              <a:rPr lang="en-US" altLang="zh-CN" sz="2400"/>
              <a:t>4</a:t>
            </a:r>
            <a:r>
              <a:rPr lang="zh-CN" altLang="en-US" sz="2400"/>
              <a:t>）右侧有而左侧没有某个文件或文件夹，自动设定同步方向为向左侧同步</a:t>
            </a:r>
            <a:endParaRPr lang="zh-CN" altLang="en-US" sz="2400"/>
          </a:p>
          <a:p>
            <a:r>
              <a:rPr lang="zh-CN" altLang="en-US" sz="2400"/>
              <a:t>（</a:t>
            </a:r>
            <a:r>
              <a:rPr lang="en-US" altLang="zh-CN" sz="2400"/>
              <a:t>5</a:t>
            </a:r>
            <a:r>
              <a:rPr lang="zh-CN" altLang="en-US" sz="2400"/>
              <a:t>）双方拥有相同名字的文件或文件夹（同时内容不相同），则声明冲突。</a:t>
            </a:r>
            <a:endParaRPr lang="zh-CN" altLang="en-US" sz="2400"/>
          </a:p>
          <a:p>
            <a:r>
              <a:rPr lang="zh-CN" altLang="en-US" sz="2400"/>
              <a:t>             冲突需要用户自己进行选择同步方向，否则不能进行同步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（</a:t>
            </a:r>
            <a:r>
              <a:rPr lang="en-US" altLang="zh-CN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/>
              <a:t>左右文件夹中的某个文件（文件夹）完全相同，无需同步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3676" y="2799654"/>
            <a:ext cx="1106170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pic>
        <p:nvPicPr>
          <p:cNvPr id="3" name="图片 219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339090"/>
            <a:ext cx="10940415" cy="6179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55840" y="5535930"/>
            <a:ext cx="1842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日志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5570" y="4088765"/>
            <a:ext cx="1842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分析结果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49390" y="1645285"/>
            <a:ext cx="1842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分析统计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7680" y="339090"/>
            <a:ext cx="2877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选择的文件夹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770" y="3653790"/>
            <a:ext cx="1842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任务列表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3300" y="339090"/>
            <a:ext cx="1842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分析同步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2130" y="20320"/>
            <a:ext cx="1842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新建删除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485" y="20320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工具栏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9800000">
            <a:off x="3363595" y="972820"/>
            <a:ext cx="895350" cy="23114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 rot="19800000">
            <a:off x="1085215" y="547370"/>
            <a:ext cx="895350" cy="23114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340948" y="3333481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211580" y="1017270"/>
            <a:ext cx="882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1.新建任务</a:t>
            </a:r>
            <a:endParaRPr lang="zh-CN" altLang="en-US"/>
          </a:p>
          <a:p>
            <a:r>
              <a:rPr lang="zh-CN" altLang="en-US"/>
              <a:t>用户新建任务并输入任务名（用户名不能为空，长度不得超过</a:t>
            </a:r>
            <a:r>
              <a:rPr lang="en-US" altLang="zh-CN"/>
              <a:t>20</a:t>
            </a:r>
            <a:r>
              <a:rPr lang="zh-CN" altLang="en-US"/>
              <a:t>个字符不得重复）。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32105" y="-123825"/>
            <a:ext cx="7220585" cy="1400175"/>
            <a:chOff x="0" y="0"/>
            <a:chExt cx="4066043" cy="140018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994209" y="350839"/>
              <a:ext cx="3071834" cy="52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Execllent-SYNC</a:t>
              </a:r>
              <a:r>
                <a:rPr lang="zh-CN" altLang="en-US" sz="2800" b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gradFill>
                    <a:gsLst>
                      <a:gs pos="79000">
                        <a:srgbClr val="CCFF66"/>
                      </a:gs>
                      <a:gs pos="94000">
                        <a:srgbClr val="FFFF00">
                          <a:alpha val="50000"/>
                        </a:srgbClr>
                      </a:gs>
                      <a:gs pos="70000">
                        <a:srgbClr val="00FF00">
                          <a:alpha val="13000"/>
                        </a:srgbClr>
                      </a:gs>
                      <a:gs pos="56000">
                        <a:srgbClr val="00FFFF">
                          <a:alpha val="50000"/>
                        </a:srgbClr>
                      </a:gs>
                      <a:gs pos="43000">
                        <a:srgbClr val="00FFFF">
                          <a:alpha val="13000"/>
                        </a:srgbClr>
                      </a:gs>
                      <a:gs pos="22000">
                        <a:srgbClr val="FF00FF">
                          <a:alpha val="50000"/>
                        </a:srgbClr>
                      </a:gs>
                      <a:gs pos="33000">
                        <a:srgbClr val="9900FF">
                          <a:alpha val="50000"/>
                        </a:srgbClr>
                      </a:gs>
                      <a:gs pos="5000">
                        <a:srgbClr val="FF00FF">
                          <a:alpha val="50000"/>
                        </a:srgbClr>
                      </a:gs>
                      <a:gs pos="0">
                        <a:srgbClr val="FF3300">
                          <a:alpha val="50000"/>
                        </a:srgbClr>
                      </a:gs>
                      <a:gs pos="100000">
                        <a:srgbClr val="FF3300">
                          <a:alpha val="30000"/>
                        </a:srgbClr>
                      </a:gs>
                    </a:gsLst>
                    <a:lin ang="0"/>
                  </a:gra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sym typeface="+mn-ea"/>
                </a:rPr>
                <a:t>使用的基本流程</a:t>
              </a:r>
              <a:endParaRPr lang="zh-CN" altLang="en-US" sz="28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 descr="新建任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45" y="1828800"/>
            <a:ext cx="6668770" cy="4498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6345" y="2233295"/>
            <a:ext cx="843915" cy="10236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SLIDE_ID_2" val="{FDDDD1CA-C686-4F16-A5FB-150E20BF87C1}"/>
  <p:tag name="GENSWF_ADVANCE_TIME" val="5"/>
  <p:tag name="ISPRING_CUSTOM_TIMING_USED" val="1"/>
</p:tagLst>
</file>

<file path=ppt/tags/tag10.xml><?xml version="1.0" encoding="utf-8"?>
<p:tagLst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11.xml><?xml version="1.0" encoding="utf-8"?>
<p:tagLst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12.xml><?xml version="1.0" encoding="utf-8"?>
<p:tagLst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13.xml><?xml version="1.0" encoding="utf-8"?>
<p:tagLst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14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15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16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17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18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19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.xml><?xml version="1.0" encoding="utf-8"?>
<p:tagLst xmlns:p="http://schemas.openxmlformats.org/presentationml/2006/main">
  <p:tag name="ISPRING_SLIDE_ID_2" val="{20EA45A2-1464-4165-B831-0111A52574D1}"/>
  <p:tag name="GENSWF_ADVANCE_TIME" val="8.5"/>
  <p:tag name="ISPRING_CUSTOM_TIMING_USED" val="1"/>
</p:tagLst>
</file>

<file path=ppt/tags/tag20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1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2.xml><?xml version="1.0" encoding="utf-8"?>
<p:tagLst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23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4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5.xml><?xml version="1.0" encoding="utf-8"?>
<p:tagLst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26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27.xml><?xml version="1.0" encoding="utf-8"?>
<p:tagLst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3.xml><?xml version="1.0" encoding="utf-8"?>
<p:tagLst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4.xml><?xml version="1.0" encoding="utf-8"?>
<p:tagLst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5.xml><?xml version="1.0" encoding="utf-8"?>
<p:tagLst xmlns:p="http://schemas.openxmlformats.org/presentationml/2006/main">
  <p:tag name="ISPRING_SLIDE_ID_2" val="{1CA094BE-B88A-4BA9-B456-AF7DD6297AE9}"/>
  <p:tag name="GENSWF_ADVANCE_TIME" val="5"/>
  <p:tag name="ISPRING_CUSTOM_TIMING_USED" val="1"/>
</p:tagLst>
</file>

<file path=ppt/tags/tag6.xml><?xml version="1.0" encoding="utf-8"?>
<p:tagLst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7.xml><?xml version="1.0" encoding="utf-8"?>
<p:tagLst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8.xml><?xml version="1.0" encoding="utf-8"?>
<p:tagLst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9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WPS 演示</Application>
  <PresentationFormat>自定义</PresentationFormat>
  <Paragraphs>177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淡雅中国风</dc:title>
  <dc:creator>第一PPT</dc:creator>
  <cp:keywords>www.1ppt.com</cp:keywords>
  <dc:description>www.1ppt.com</dc:description>
  <cp:lastModifiedBy>huashuo</cp:lastModifiedBy>
  <cp:revision>49</cp:revision>
  <dcterms:created xsi:type="dcterms:W3CDTF">2017-05-03T23:55:00Z</dcterms:created>
  <dcterms:modified xsi:type="dcterms:W3CDTF">2019-01-18T02:43:58Z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