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80" r:id="rId5"/>
    <p:sldId id="259" r:id="rId6"/>
    <p:sldId id="281" r:id="rId7"/>
    <p:sldId id="282" r:id="rId8"/>
    <p:sldId id="260" r:id="rId9"/>
    <p:sldId id="261" r:id="rId10"/>
    <p:sldId id="262" r:id="rId11"/>
    <p:sldId id="263" r:id="rId12"/>
    <p:sldId id="286" r:id="rId13"/>
    <p:sldId id="265" r:id="rId14"/>
    <p:sldId id="266" r:id="rId15"/>
    <p:sldId id="268" r:id="rId16"/>
    <p:sldId id="269" r:id="rId17"/>
    <p:sldId id="270" r:id="rId18"/>
    <p:sldId id="287" r:id="rId19"/>
    <p:sldId id="272" r:id="rId20"/>
    <p:sldId id="273" r:id="rId21"/>
    <p:sldId id="274" r:id="rId22"/>
    <p:sldId id="288" r:id="rId23"/>
    <p:sldId id="289" r:id="rId24"/>
    <p:sldId id="283" r:id="rId25"/>
    <p:sldId id="275" r:id="rId26"/>
    <p:sldId id="276" r:id="rId27"/>
    <p:sldId id="284" r:id="rId28"/>
    <p:sldId id="277" r:id="rId29"/>
    <p:sldId id="285" r:id="rId30"/>
    <p:sldId id="278" r:id="rId31"/>
    <p:sldId id="27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3"/>
    <p:restoredTop sz="75415" autoAdjust="0"/>
  </p:normalViewPr>
  <p:slideViewPr>
    <p:cSldViewPr snapToGrid="0" snapToObjects="1">
      <p:cViewPr varScale="1">
        <p:scale>
          <a:sx n="94" d="100"/>
          <a:sy n="94" d="100"/>
        </p:scale>
        <p:origin x="1790"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EA17A-D846-A544-8A1D-12EE1862F4F4}" type="datetimeFigureOut">
              <a:rPr kumimoji="1" lang="zh-CN" altLang="en-US" smtClean="0"/>
              <a:t>2018/10/4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2E090-D01F-2B45-AD78-4C36387D88DB}" type="slidenum">
              <a:rPr kumimoji="1" lang="zh-CN" altLang="en-US" smtClean="0"/>
              <a:t>‹#›</a:t>
            </a:fld>
            <a:endParaRPr kumimoji="1" lang="zh-CN" altLang="en-US"/>
          </a:p>
        </p:txBody>
      </p:sp>
    </p:spTree>
    <p:extLst>
      <p:ext uri="{BB962C8B-B14F-4D97-AF65-F5344CB8AC3E}">
        <p14:creationId xmlns:p14="http://schemas.microsoft.com/office/powerpoint/2010/main" val="9652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大家好，</a:t>
            </a:r>
            <a:r>
              <a:rPr lang="zh-CN" altLang="en-US" sz="1200" kern="1200" dirty="0">
                <a:solidFill>
                  <a:schemeClr val="tx1"/>
                </a:solidFill>
                <a:effectLst/>
                <a:latin typeface="+mn-lt"/>
                <a:ea typeface="+mn-ea"/>
                <a:cs typeface="+mn-cs"/>
              </a:rPr>
              <a:t>我是来自森亿智能</a:t>
            </a:r>
            <a:r>
              <a:rPr lang="zh-CN" altLang="zh-CN" sz="1200" kern="1200" dirty="0">
                <a:solidFill>
                  <a:schemeClr val="tx1"/>
                </a:solidFill>
                <a:effectLst/>
                <a:latin typeface="+mn-lt"/>
                <a:ea typeface="+mn-ea"/>
                <a:cs typeface="+mn-cs"/>
              </a:rPr>
              <a:t>的开发工程师，潘成涛</a:t>
            </a:r>
            <a:r>
              <a:rPr lang="zh-CN" altLang="en-US" sz="1200" kern="1200" dirty="0">
                <a:solidFill>
                  <a:schemeClr val="tx1"/>
                </a:solidFill>
                <a:effectLst/>
                <a:latin typeface="+mn-lt"/>
                <a:ea typeface="+mn-ea"/>
                <a:cs typeface="+mn-cs"/>
              </a:rPr>
              <a:t>，目前和你们的沈老板在同个部门，当然工作内容还是有区别的。这次</a:t>
            </a:r>
            <a:r>
              <a:rPr lang="zh-CN" altLang="zh-CN" sz="1200" kern="1200" dirty="0">
                <a:solidFill>
                  <a:schemeClr val="tx1"/>
                </a:solidFill>
                <a:effectLst/>
                <a:latin typeface="+mn-lt"/>
                <a:ea typeface="+mn-ea"/>
                <a:cs typeface="+mn-cs"/>
              </a:rPr>
              <a:t>很高兴</a:t>
            </a:r>
            <a:r>
              <a:rPr lang="zh-CN" altLang="en-US" sz="1200" kern="1200" dirty="0">
                <a:solidFill>
                  <a:schemeClr val="tx1"/>
                </a:solidFill>
                <a:effectLst/>
                <a:latin typeface="+mn-lt"/>
                <a:ea typeface="+mn-ea"/>
                <a:cs typeface="+mn-cs"/>
              </a:rPr>
              <a:t>能够来到这里和各位同学面对面地进行技术上的讨论，当然也很感谢大家</a:t>
            </a:r>
            <a:r>
              <a:rPr lang="zh-CN" altLang="zh-CN" sz="1200" kern="1200" dirty="0">
                <a:solidFill>
                  <a:schemeClr val="tx1"/>
                </a:solidFill>
                <a:effectLst/>
                <a:latin typeface="+mn-lt"/>
                <a:ea typeface="+mn-ea"/>
                <a:cs typeface="+mn-cs"/>
              </a:rPr>
              <a:t>能抽出时间</a:t>
            </a:r>
            <a:r>
              <a:rPr lang="zh-CN" altLang="en-US" sz="1200" kern="1200" dirty="0">
                <a:solidFill>
                  <a:schemeClr val="tx1"/>
                </a:solidFill>
                <a:effectLst/>
                <a:latin typeface="+mn-lt"/>
                <a:ea typeface="+mn-ea"/>
                <a:cs typeface="+mn-cs"/>
              </a:rPr>
              <a:t>参加</a:t>
            </a:r>
            <a:r>
              <a:rPr lang="zh-CN" altLang="zh-CN" sz="1200" kern="1200" dirty="0">
                <a:solidFill>
                  <a:schemeClr val="tx1"/>
                </a:solidFill>
                <a:effectLst/>
                <a:latin typeface="+mn-lt"/>
                <a:ea typeface="+mn-ea"/>
                <a:cs typeface="+mn-cs"/>
              </a:rPr>
              <a:t>，特别是现在已经临近饭点</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据我所知，之前我们部门的另一位同事，殷佳珩也来做过关于 </a:t>
            </a:r>
            <a:r>
              <a:rPr lang="en-US" altLang="zh-CN" sz="1200" kern="1200" dirty="0" err="1">
                <a:solidFill>
                  <a:schemeClr val="tx1"/>
                </a:solidFill>
                <a:effectLst/>
                <a:latin typeface="+mn-lt"/>
                <a:ea typeface="+mn-ea"/>
                <a:cs typeface="+mn-cs"/>
              </a:rPr>
              <a:t>Postgresql</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的分享，</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前几天在公司内部他也做了一次对于</a:t>
            </a:r>
            <a:r>
              <a:rPr lang="en-US" altLang="zh-CN" sz="1200" kern="1200" dirty="0" err="1">
                <a:solidFill>
                  <a:schemeClr val="tx1"/>
                </a:solidFill>
                <a:effectLst/>
                <a:latin typeface="+mn-lt"/>
                <a:ea typeface="+mn-ea"/>
                <a:cs typeface="+mn-cs"/>
              </a:rPr>
              <a:t>pg</a:t>
            </a:r>
            <a:r>
              <a:rPr lang="zh-CN" altLang="en-US" sz="1200" kern="1200" dirty="0">
                <a:solidFill>
                  <a:schemeClr val="tx1"/>
                </a:solidFill>
                <a:effectLst/>
                <a:latin typeface="+mn-lt"/>
                <a:ea typeface="+mn-ea"/>
                <a:cs typeface="+mn-cs"/>
              </a:rPr>
              <a:t>性能调优的演讲。老实说我今年也在更深入地接触数据库相关技术，希望以后有机会也能继续分享给大家。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我本人</a:t>
            </a:r>
            <a:r>
              <a:rPr lang="zh-CN" altLang="en-US" sz="1200" kern="1200" dirty="0">
                <a:solidFill>
                  <a:schemeClr val="tx1"/>
                </a:solidFill>
                <a:effectLst/>
                <a:latin typeface="+mn-lt"/>
                <a:ea typeface="+mn-ea"/>
                <a:cs typeface="+mn-cs"/>
              </a:rPr>
              <a:t>去年毕业</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大学里用得比较多的其实是 </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，工作后也是继续在 </a:t>
            </a:r>
            <a:r>
              <a:rPr lang="en-US" altLang="zh-CN" sz="1200" kern="1200" dirty="0">
                <a:solidFill>
                  <a:schemeClr val="tx1"/>
                </a:solidFill>
                <a:effectLst/>
                <a:latin typeface="+mn-lt"/>
                <a:ea typeface="+mn-ea"/>
                <a:cs typeface="+mn-cs"/>
              </a:rPr>
              <a:t>.NET Core </a:t>
            </a:r>
            <a:r>
              <a:rPr lang="zh-CN" altLang="en-US" sz="1200" kern="1200" dirty="0">
                <a:solidFill>
                  <a:schemeClr val="tx1"/>
                </a:solidFill>
                <a:effectLst/>
                <a:latin typeface="+mn-lt"/>
                <a:ea typeface="+mn-ea"/>
                <a:cs typeface="+mn-cs"/>
              </a:rPr>
              <a:t>平台上继续输出。转到沈老板这一组后本来想着有机会多用用  </a:t>
            </a:r>
            <a:r>
              <a:rPr lang="en-US" altLang="zh-CN" sz="1200" kern="1200" dirty="0">
                <a:solidFill>
                  <a:schemeClr val="tx1"/>
                </a:solidFill>
                <a:effectLst/>
                <a:latin typeface="+mn-lt"/>
                <a:ea typeface="+mn-ea"/>
                <a:cs typeface="+mn-cs"/>
              </a:rPr>
              <a:t>node </a:t>
            </a:r>
            <a:r>
              <a:rPr lang="zh-CN" altLang="en-US" sz="1200" kern="1200" dirty="0">
                <a:solidFill>
                  <a:schemeClr val="tx1"/>
                </a:solidFill>
                <a:effectLst/>
                <a:latin typeface="+mn-lt"/>
                <a:ea typeface="+mn-ea"/>
                <a:cs typeface="+mn-cs"/>
              </a:rPr>
              <a:t>或者 </a:t>
            </a:r>
            <a:r>
              <a:rPr lang="en-US" altLang="zh-CN" sz="1200" kern="1200" dirty="0">
                <a:solidFill>
                  <a:schemeClr val="tx1"/>
                </a:solidFill>
                <a:effectLst/>
                <a:latin typeface="+mn-lt"/>
                <a:ea typeface="+mn-ea"/>
                <a:cs typeface="+mn-cs"/>
              </a:rPr>
              <a:t>python</a:t>
            </a:r>
            <a:r>
              <a:rPr lang="zh-CN" altLang="en-US" sz="1200" kern="1200" dirty="0">
                <a:solidFill>
                  <a:schemeClr val="tx1"/>
                </a:solidFill>
                <a:effectLst/>
                <a:latin typeface="+mn-lt"/>
                <a:ea typeface="+mn-ea"/>
                <a:cs typeface="+mn-cs"/>
              </a:rPr>
              <a:t>，结果临时任命，被委派了一个帮助公司的</a:t>
            </a:r>
            <a:r>
              <a:rPr lang="en-US" altLang="zh-CN" sz="1200" kern="1200" dirty="0">
                <a:solidFill>
                  <a:schemeClr val="tx1"/>
                </a:solidFill>
                <a:effectLst/>
                <a:latin typeface="+mn-lt"/>
                <a:ea typeface="+mn-ea"/>
                <a:cs typeface="+mn-cs"/>
              </a:rPr>
              <a:t>AI</a:t>
            </a:r>
            <a:r>
              <a:rPr lang="zh-CN" altLang="en-US" sz="1200" kern="1200" dirty="0">
                <a:solidFill>
                  <a:schemeClr val="tx1"/>
                </a:solidFill>
                <a:effectLst/>
                <a:latin typeface="+mn-lt"/>
                <a:ea typeface="+mn-ea"/>
                <a:cs typeface="+mn-cs"/>
              </a:rPr>
              <a:t>开发人员迁移一个机器学习工程，负责框架代码和部署上的事情。这个项目原先是用 </a:t>
            </a:r>
            <a:r>
              <a:rPr lang="en-US" altLang="zh-CN" sz="1200" kern="1200" dirty="0">
                <a:solidFill>
                  <a:schemeClr val="tx1"/>
                </a:solidFill>
                <a:effectLst/>
                <a:latin typeface="+mn-lt"/>
                <a:ea typeface="+mn-ea"/>
                <a:cs typeface="+mn-cs"/>
              </a:rPr>
              <a:t>python </a:t>
            </a:r>
            <a:r>
              <a:rPr lang="zh-CN" altLang="en-US" sz="1200" kern="1200" dirty="0">
                <a:solidFill>
                  <a:schemeClr val="tx1"/>
                </a:solidFill>
                <a:effectLst/>
                <a:latin typeface="+mn-lt"/>
                <a:ea typeface="+mn-ea"/>
                <a:cs typeface="+mn-cs"/>
              </a:rPr>
              <a:t>写的，但是安全性和性能都不是非常乐观，所以最后拍板使用 </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重写。大概是</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月底到现在的事情</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所以使用 </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大概也有两个月了，</a:t>
            </a:r>
            <a:r>
              <a:rPr lang="zh-CN" altLang="zh-CN" sz="1200" kern="1200" dirty="0">
                <a:solidFill>
                  <a:schemeClr val="tx1"/>
                </a:solidFill>
                <a:effectLst/>
                <a:latin typeface="+mn-lt"/>
                <a:ea typeface="+mn-ea"/>
                <a:cs typeface="+mn-cs"/>
              </a:rPr>
              <a:t>勉强</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算是</a:t>
            </a:r>
            <a:r>
              <a:rPr lang="zh-CN" altLang="en-US" sz="1200" kern="1200" dirty="0">
                <a:solidFill>
                  <a:schemeClr val="tx1"/>
                </a:solidFill>
                <a:effectLst/>
                <a:latin typeface="+mn-lt"/>
                <a:ea typeface="+mn-ea"/>
                <a:cs typeface="+mn-cs"/>
              </a:rPr>
              <a:t>入门</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趁</a:t>
            </a:r>
            <a:r>
              <a:rPr lang="zh-CN" altLang="en-US" sz="1200" kern="1200" dirty="0">
                <a:solidFill>
                  <a:schemeClr val="tx1"/>
                </a:solidFill>
                <a:effectLst/>
                <a:latin typeface="+mn-lt"/>
                <a:ea typeface="+mn-ea"/>
                <a:cs typeface="+mn-cs"/>
              </a:rPr>
              <a:t>着</a:t>
            </a:r>
            <a:r>
              <a:rPr lang="zh-CN" altLang="zh-CN" sz="1200" kern="1200" dirty="0">
                <a:solidFill>
                  <a:schemeClr val="tx1"/>
                </a:solidFill>
                <a:effectLst/>
                <a:latin typeface="+mn-lt"/>
                <a:ea typeface="+mn-ea"/>
                <a:cs typeface="+mn-cs"/>
              </a:rPr>
              <a:t>这个机会，向大家介绍下</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这</a:t>
            </a:r>
            <a:r>
              <a:rPr lang="zh-CN" altLang="en-US" sz="1200" kern="1200" dirty="0">
                <a:solidFill>
                  <a:schemeClr val="tx1"/>
                </a:solidFill>
                <a:effectLst/>
                <a:latin typeface="+mn-lt"/>
                <a:ea typeface="+mn-ea"/>
                <a:cs typeface="+mn-cs"/>
              </a:rPr>
              <a:t>样一</a:t>
            </a:r>
            <a:r>
              <a:rPr lang="zh-CN" altLang="zh-CN" sz="1200" kern="1200" dirty="0">
                <a:solidFill>
                  <a:schemeClr val="tx1"/>
                </a:solidFill>
                <a:effectLst/>
                <a:latin typeface="+mn-lt"/>
                <a:ea typeface="+mn-ea"/>
                <a:cs typeface="+mn-cs"/>
              </a:rPr>
              <a:t>门简单实用的语言</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这次</a:t>
            </a:r>
            <a:r>
              <a:rPr lang="zh-CN" altLang="en-US" sz="1200" kern="1200" dirty="0">
                <a:solidFill>
                  <a:schemeClr val="tx1"/>
                </a:solidFill>
                <a:effectLst/>
                <a:latin typeface="+mn-lt"/>
                <a:ea typeface="+mn-ea"/>
                <a:cs typeface="+mn-cs"/>
              </a:rPr>
              <a:t>准备得有点仓促，</a:t>
            </a:r>
            <a:r>
              <a:rPr lang="zh-CN" altLang="zh-CN" sz="1200" kern="1200" dirty="0">
                <a:solidFill>
                  <a:schemeClr val="tx1"/>
                </a:solidFill>
                <a:effectLst/>
                <a:latin typeface="+mn-lt"/>
                <a:ea typeface="+mn-ea"/>
                <a:cs typeface="+mn-cs"/>
              </a:rPr>
              <a:t>成稿时间</a:t>
            </a:r>
            <a:r>
              <a:rPr lang="zh-CN" altLang="en-US" sz="1200" kern="1200" dirty="0">
                <a:solidFill>
                  <a:schemeClr val="tx1"/>
                </a:solidFill>
                <a:effectLst/>
                <a:latin typeface="+mn-lt"/>
                <a:ea typeface="+mn-ea"/>
                <a:cs typeface="+mn-cs"/>
              </a:rPr>
              <a:t>也比较短</a:t>
            </a:r>
            <a:r>
              <a:rPr lang="zh-CN" altLang="zh-CN" sz="1200" kern="1200" dirty="0">
                <a:solidFill>
                  <a:schemeClr val="tx1"/>
                </a:solidFill>
                <a:effectLst/>
                <a:latin typeface="+mn-lt"/>
                <a:ea typeface="+mn-ea"/>
                <a:cs typeface="+mn-cs"/>
              </a:rPr>
              <a:t>，而且本人的</a:t>
            </a:r>
            <a:r>
              <a:rPr lang="en-US" altLang="zh-CN" sz="1200" kern="1200" dirty="0">
                <a:solidFill>
                  <a:schemeClr val="tx1"/>
                </a:solidFill>
                <a:effectLst/>
                <a:latin typeface="+mn-lt"/>
                <a:ea typeface="+mn-ea"/>
                <a:cs typeface="+mn-cs"/>
              </a:rPr>
              <a:t>PPT</a:t>
            </a:r>
            <a:r>
              <a:rPr lang="zh-CN" altLang="zh-CN" sz="1200" kern="1200" dirty="0">
                <a:solidFill>
                  <a:schemeClr val="tx1"/>
                </a:solidFill>
                <a:effectLst/>
                <a:latin typeface="+mn-lt"/>
                <a:ea typeface="+mn-ea"/>
                <a:cs typeface="+mn-cs"/>
              </a:rPr>
              <a:t>能力比</a:t>
            </a:r>
            <a:r>
              <a:rPr lang="zh-CN" altLang="en-US" sz="1200" kern="1200" dirty="0">
                <a:solidFill>
                  <a:schemeClr val="tx1"/>
                </a:solidFill>
                <a:effectLst/>
                <a:latin typeface="+mn-lt"/>
                <a:ea typeface="+mn-ea"/>
                <a:cs typeface="+mn-cs"/>
              </a:rPr>
              <a:t>在座的某些人</a:t>
            </a:r>
            <a:r>
              <a:rPr lang="zh-CN" altLang="zh-CN" sz="1200" kern="1200" dirty="0">
                <a:solidFill>
                  <a:schemeClr val="tx1"/>
                </a:solidFill>
                <a:effectLst/>
                <a:latin typeface="+mn-lt"/>
                <a:ea typeface="+mn-ea"/>
                <a:cs typeface="+mn-cs"/>
              </a:rPr>
              <a:t>控制自己</a:t>
            </a:r>
            <a:r>
              <a:rPr lang="zh-CN" altLang="en-US" sz="1200" kern="1200" dirty="0">
                <a:solidFill>
                  <a:schemeClr val="tx1"/>
                </a:solidFill>
                <a:effectLst/>
                <a:latin typeface="+mn-lt"/>
                <a:ea typeface="+mn-ea"/>
                <a:cs typeface="+mn-cs"/>
              </a:rPr>
              <a:t>不碰女装</a:t>
            </a:r>
            <a:r>
              <a:rPr lang="zh-CN" altLang="zh-CN" sz="1200" kern="1200" dirty="0">
                <a:solidFill>
                  <a:schemeClr val="tx1"/>
                </a:solidFill>
                <a:effectLst/>
                <a:latin typeface="+mn-lt"/>
                <a:ea typeface="+mn-ea"/>
                <a:cs typeface="+mn-cs"/>
              </a:rPr>
              <a:t>的能力还要差劲，所以，水平一般，能力有限，还请大家多多批评指正。</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闲话说了这么多，让我们正式进入今天的正题吧。</a:t>
            </a: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a:t>
            </a:fld>
            <a:endParaRPr kumimoji="1" lang="zh-CN" altLang="en-US"/>
          </a:p>
        </p:txBody>
      </p:sp>
    </p:spTree>
    <p:extLst>
      <p:ext uri="{BB962C8B-B14F-4D97-AF65-F5344CB8AC3E}">
        <p14:creationId xmlns:p14="http://schemas.microsoft.com/office/powerpoint/2010/main" val="27978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接下来的这一张图片算个小甜点，跟正文没有很大关系。它列出了目前主流语言的静态，动态，强类型，弱类型的象限分类</a:t>
            </a:r>
            <a:r>
              <a:rPr lang="zh-CN" altLang="en-US" sz="1200" kern="1200" dirty="0">
                <a:solidFill>
                  <a:schemeClr val="tx1"/>
                </a:solidFill>
                <a:effectLst/>
                <a:latin typeface="+mn-lt"/>
                <a:ea typeface="+mn-ea"/>
                <a:cs typeface="+mn-cs"/>
              </a:rPr>
              <a:t>（大家觉得</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属于哪个象限？）</a:t>
            </a:r>
            <a:r>
              <a:rPr lang="zh-CN" altLang="zh-CN" sz="1200" kern="1200" dirty="0">
                <a:solidFill>
                  <a:schemeClr val="tx1"/>
                </a:solidFill>
                <a:effectLst/>
                <a:latin typeface="+mn-lt"/>
                <a:ea typeface="+mn-ea"/>
                <a:cs typeface="+mn-cs"/>
              </a:rPr>
              <a:t>。至于划分的</a:t>
            </a:r>
            <a:r>
              <a:rPr lang="zh-CN" altLang="en-US" sz="1200" kern="1200" dirty="0">
                <a:solidFill>
                  <a:schemeClr val="tx1"/>
                </a:solidFill>
                <a:effectLst/>
                <a:latin typeface="+mn-lt"/>
                <a:ea typeface="+mn-ea"/>
                <a:cs typeface="+mn-cs"/>
              </a:rPr>
              <a:t>一般</a:t>
            </a:r>
            <a:r>
              <a:rPr lang="zh-CN" altLang="zh-CN" sz="1200" kern="1200" dirty="0">
                <a:solidFill>
                  <a:schemeClr val="tx1"/>
                </a:solidFill>
                <a:effectLst/>
                <a:latin typeface="+mn-lt"/>
                <a:ea typeface="+mn-ea"/>
                <a:cs typeface="+mn-cs"/>
              </a:rPr>
              <a:t>标准，静态动态是根据编译时或者运行时是否会出现类型错误检查区分，强弱类型则一般是根据是否允许隐式的类型转换来区分，如</a:t>
            </a:r>
            <a:r>
              <a:rPr lang="en-US" altLang="zh-CN" sz="1200" kern="1200" dirty="0">
                <a:solidFill>
                  <a:schemeClr val="tx1"/>
                </a:solidFill>
                <a:effectLst/>
                <a:latin typeface="+mn-lt"/>
                <a:ea typeface="+mn-ea"/>
                <a:cs typeface="+mn-cs"/>
              </a:rPr>
              <a:t>Haskell</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语言中的</a:t>
            </a:r>
            <a:r>
              <a:rPr lang="en-US" altLang="zh-CN" sz="1200" kern="1200" dirty="0">
                <a:solidFill>
                  <a:schemeClr val="tx1"/>
                </a:solidFill>
                <a:effectLst/>
                <a:latin typeface="+mn-lt"/>
                <a:ea typeface="+mn-ea"/>
                <a:cs typeface="+mn-cs"/>
              </a:rPr>
              <a:t>int double</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隐式类型转换</a:t>
            </a:r>
            <a:r>
              <a:rPr lang="zh-CN" altLang="en-US" sz="1200" kern="1200" dirty="0">
                <a:solidFill>
                  <a:schemeClr val="tx1"/>
                </a:solidFill>
                <a:effectLst/>
                <a:latin typeface="+mn-lt"/>
                <a:ea typeface="+mn-ea"/>
                <a:cs typeface="+mn-cs"/>
              </a:rPr>
              <a:t>容忍程度的区别</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OK</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目前为止，所有的开发者实力，背景，动机，设计原则等条件都已经具备了，终于可以实实在在地开始设计实现</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了。我相信这一点，编程语言的演化类似于生物的演化，会受到祖先或者环境的影响，取其精华去其糟粕，又</a:t>
            </a:r>
            <a:r>
              <a:rPr lang="zh-CN" altLang="en-US" sz="1200" kern="1200" dirty="0">
                <a:solidFill>
                  <a:schemeClr val="tx1"/>
                </a:solidFill>
                <a:effectLst/>
                <a:latin typeface="+mn-lt"/>
                <a:ea typeface="+mn-ea"/>
                <a:cs typeface="+mn-cs"/>
              </a:rPr>
              <a:t>伴随着功能和复杂性</a:t>
            </a:r>
            <a:r>
              <a:rPr lang="zh-CN" altLang="zh-CN" sz="1200" kern="1200" dirty="0">
                <a:solidFill>
                  <a:schemeClr val="tx1"/>
                </a:solidFill>
                <a:effectLst/>
                <a:latin typeface="+mn-lt"/>
                <a:ea typeface="+mn-ea"/>
                <a:cs typeface="+mn-cs"/>
              </a:rPr>
              <a:t>的妥协。</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的演变同样如此，让我们看一下这张图。</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10</a:t>
            </a:fld>
            <a:endParaRPr kumimoji="1" lang="zh-CN" altLang="en-US"/>
          </a:p>
        </p:txBody>
      </p:sp>
    </p:spTree>
    <p:extLst>
      <p:ext uri="{BB962C8B-B14F-4D97-AF65-F5344CB8AC3E}">
        <p14:creationId xmlns:p14="http://schemas.microsoft.com/office/powerpoint/2010/main" val="218322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0"/>
              </a:spcAft>
            </a:pPr>
            <a:r>
              <a:rPr lang="zh-CN" altLang="en-US" kern="100" dirty="0">
                <a:latin typeface="等线" panose="02010600030101010101" pitchFamily="2" charset="-122"/>
                <a:cs typeface="Times New Roman" panose="02020603050405020304" pitchFamily="18" charset="0"/>
              </a:rPr>
              <a:t>图中一共有三列分支，分别代表了</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的三个祖先</a:t>
            </a:r>
            <a:endParaRPr lang="en-US" altLang="zh-CN" kern="100" dirty="0">
              <a:latin typeface="等线" panose="02010600030101010101" pitchFamily="2" charset="-122"/>
              <a:cs typeface="Times New Roman" panose="02020603050405020304" pitchFamily="18" charset="0"/>
            </a:endParaRPr>
          </a:p>
          <a:p>
            <a:pPr algn="just">
              <a:spcAft>
                <a:spcPts val="0"/>
              </a:spcAft>
            </a:pPr>
            <a:endParaRPr lang="en-US"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Left. 	</a:t>
            </a:r>
            <a:r>
              <a:rPr lang="zh-CN" altLang="zh-CN" kern="100" dirty="0">
                <a:latin typeface="等线" panose="02010600030101010101" pitchFamily="2" charset="-122"/>
                <a:cs typeface="Times New Roman" panose="02020603050405020304" pitchFamily="18" charset="0"/>
              </a:rPr>
              <a:t>左列分支直接促成了</a:t>
            </a:r>
            <a:r>
              <a:rPr lang="en-US" altLang="zh-CN" kern="100" dirty="0">
                <a:latin typeface="等线" panose="02010600030101010101" pitchFamily="2" charset="-122"/>
                <a:cs typeface="Times New Roman" panose="02020603050405020304" pitchFamily="18" charset="0"/>
              </a:rPr>
              <a:t>Go</a:t>
            </a:r>
            <a:r>
              <a:rPr lang="zh-CN" altLang="zh-CN" kern="100" dirty="0">
                <a:latin typeface="等线" panose="02010600030101010101" pitchFamily="2" charset="-122"/>
                <a:cs typeface="Times New Roman" panose="02020603050405020304" pitchFamily="18" charset="0"/>
              </a:rPr>
              <a:t>中最吸引开发者的基于</a:t>
            </a:r>
            <a:r>
              <a:rPr lang="en-US" altLang="zh-CN" kern="100" dirty="0">
                <a:latin typeface="等线" panose="02010600030101010101" pitchFamily="2" charset="-122"/>
                <a:cs typeface="Times New Roman" panose="02020603050405020304" pitchFamily="18" charset="0"/>
              </a:rPr>
              <a:t>CSP</a:t>
            </a:r>
            <a:r>
              <a:rPr lang="zh-CN" altLang="zh-CN" kern="100" dirty="0">
                <a:latin typeface="等线" panose="02010600030101010101" pitchFamily="2" charset="-122"/>
                <a:cs typeface="Times New Roman" panose="02020603050405020304" pitchFamily="18" charset="0"/>
              </a:rPr>
              <a:t>并发模型的协程</a:t>
            </a: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信道</a:t>
            </a:r>
            <a:r>
              <a:rPr lang="zh-CN" altLang="en-US" kern="100" dirty="0">
                <a:latin typeface="等线" panose="02010600030101010101" pitchFamily="2" charset="-122"/>
                <a:cs typeface="Times New Roman" panose="02020603050405020304" pitchFamily="18" charset="0"/>
              </a:rPr>
              <a:t>功能</a:t>
            </a:r>
            <a:r>
              <a:rPr lang="zh-CN" altLang="zh-CN" kern="100" dirty="0">
                <a:latin typeface="等线" panose="02010600030101010101" pitchFamily="2" charset="-122"/>
                <a:cs typeface="Times New Roman" panose="02020603050405020304" pitchFamily="18" charset="0"/>
              </a:rPr>
              <a:t>。</a:t>
            </a:r>
          </a:p>
          <a:p>
            <a:pPr algn="just">
              <a:spcAft>
                <a:spcPts val="0"/>
              </a:spcAft>
            </a:pPr>
            <a:r>
              <a:rPr lang="en-US" altLang="zh-CN" kern="100" dirty="0">
                <a:latin typeface="等线" panose="02010600030101010101" pitchFamily="2" charset="-122"/>
                <a:cs typeface="Times New Roman" panose="02020603050405020304" pitchFamily="18" charset="0"/>
              </a:rPr>
              <a:t>Middle.	Go</a:t>
            </a:r>
            <a:r>
              <a:rPr lang="zh-CN" altLang="zh-CN" kern="100" dirty="0">
                <a:latin typeface="等线" panose="02010600030101010101" pitchFamily="2" charset="-122"/>
                <a:cs typeface="Times New Roman" panose="02020603050405020304" pitchFamily="18" charset="0"/>
              </a:rPr>
              <a:t>从这一脉分支上吸取了包的声明和导入方式，以及方法的命名方式。</a:t>
            </a:r>
          </a:p>
          <a:p>
            <a:pPr algn="just">
              <a:spcAft>
                <a:spcPts val="0"/>
              </a:spcAft>
            </a:pPr>
            <a:r>
              <a:rPr lang="en-US" altLang="zh-CN" kern="100" dirty="0">
                <a:latin typeface="等线" panose="02010600030101010101" pitchFamily="2" charset="-122"/>
                <a:cs typeface="Times New Roman" panose="02020603050405020304" pitchFamily="18" charset="0"/>
              </a:rPr>
              <a:t>Right. 	Go</a:t>
            </a:r>
            <a:r>
              <a:rPr lang="zh-CN" altLang="zh-CN" kern="100" dirty="0">
                <a:latin typeface="等线" panose="02010600030101010101" pitchFamily="2" charset="-122"/>
                <a:cs typeface="Times New Roman" panose="02020603050405020304" pitchFamily="18" charset="0"/>
              </a:rPr>
              <a:t>从</a:t>
            </a:r>
            <a:r>
              <a:rPr lang="en-US" altLang="zh-CN" kern="100" dirty="0">
                <a:latin typeface="等线" panose="02010600030101010101" pitchFamily="2" charset="-122"/>
                <a:cs typeface="Times New Roman" panose="02020603050405020304" pitchFamily="18" charset="0"/>
              </a:rPr>
              <a:t>C</a:t>
            </a:r>
            <a:r>
              <a:rPr lang="zh-CN" altLang="zh-CN" kern="100" dirty="0">
                <a:latin typeface="等线" panose="02010600030101010101" pitchFamily="2" charset="-122"/>
                <a:cs typeface="Times New Roman" panose="02020603050405020304" pitchFamily="18" charset="0"/>
              </a:rPr>
              <a:t>语言继承了相似的表达式语法、控制流结构、基础数据类型、</a:t>
            </a:r>
            <a:r>
              <a:rPr lang="zh-CN" altLang="en-US" kern="100" dirty="0">
                <a:latin typeface="等线" panose="02010600030101010101" pitchFamily="2" charset="-122"/>
                <a:cs typeface="Times New Roman" panose="02020603050405020304" pitchFamily="18" charset="0"/>
              </a:rPr>
              <a:t>值传递</a:t>
            </a:r>
            <a:r>
              <a:rPr lang="zh-CN" altLang="zh-CN" kern="100" dirty="0">
                <a:latin typeface="等线" panose="02010600030101010101" pitchFamily="2" charset="-122"/>
                <a:cs typeface="Times New Roman" panose="02020603050405020304" pitchFamily="18" charset="0"/>
              </a:rPr>
              <a:t>、指针等很多思想，还有</a:t>
            </a:r>
            <a:r>
              <a:rPr lang="en-US" altLang="zh-CN" kern="100" dirty="0">
                <a:latin typeface="等线" panose="02010600030101010101" pitchFamily="2" charset="-122"/>
                <a:cs typeface="Times New Roman" panose="02020603050405020304" pitchFamily="18" charset="0"/>
              </a:rPr>
              <a:t>C</a:t>
            </a:r>
            <a:r>
              <a:rPr lang="zh-CN" altLang="zh-CN" kern="100" dirty="0">
                <a:latin typeface="等线" panose="02010600030101010101" pitchFamily="2" charset="-122"/>
                <a:cs typeface="Times New Roman" panose="02020603050405020304" pitchFamily="18" charset="0"/>
              </a:rPr>
              <a:t>语言一直所看中的编译后机器码的运行效率以及和现有操作系统的无缝适配。</a:t>
            </a:r>
            <a:endParaRPr lang="en-US" altLang="zh-CN" kern="100" dirty="0">
              <a:latin typeface="等线" panose="02010600030101010101" pitchFamily="2" charset="-122"/>
              <a:cs typeface="Times New Roman" panose="02020603050405020304" pitchFamily="18" charset="0"/>
            </a:endParaRPr>
          </a:p>
          <a:p>
            <a:pPr algn="just">
              <a:spcAft>
                <a:spcPts val="0"/>
              </a:spcAft>
            </a:pPr>
            <a:endParaRPr lang="en-US" altLang="zh-CN" kern="100" dirty="0">
              <a:latin typeface="等线" panose="02010600030101010101" pitchFamily="2" charset="-122"/>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cs typeface="Times New Roman" panose="02020603050405020304" pitchFamily="18" charset="0"/>
              </a:rPr>
              <a:t>总而言之，正是由这些形形色色的语言和特性，才有了今天的</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a:t>
            </a:r>
            <a:r>
              <a:rPr lang="zh-CN" altLang="zh-CN" sz="1200" kern="1200" dirty="0">
                <a:solidFill>
                  <a:schemeClr val="tx1"/>
                </a:solidFill>
                <a:effectLst/>
                <a:latin typeface="+mn-lt"/>
                <a:ea typeface="+mn-ea"/>
                <a:cs typeface="+mn-cs"/>
              </a:rPr>
              <a:t>我们可以先看一段涵盖了上述</a:t>
            </a:r>
            <a:r>
              <a:rPr lang="zh-CN" altLang="en-US" sz="1200" kern="1200" dirty="0">
                <a:solidFill>
                  <a:schemeClr val="tx1"/>
                </a:solidFill>
                <a:effectLst/>
                <a:latin typeface="+mn-lt"/>
                <a:ea typeface="+mn-ea"/>
                <a:cs typeface="+mn-cs"/>
              </a:rPr>
              <a:t>大部分</a:t>
            </a:r>
            <a:r>
              <a:rPr lang="zh-CN" altLang="zh-CN" sz="1200" kern="1200" dirty="0">
                <a:solidFill>
                  <a:schemeClr val="tx1"/>
                </a:solidFill>
                <a:effectLst/>
                <a:latin typeface="+mn-lt"/>
                <a:ea typeface="+mn-ea"/>
                <a:cs typeface="+mn-cs"/>
              </a:rPr>
              <a:t>描述特点的</a:t>
            </a:r>
            <a:r>
              <a:rPr lang="zh-CN" altLang="en-US" sz="1200" kern="1200" dirty="0">
                <a:solidFill>
                  <a:schemeClr val="tx1"/>
                </a:solidFill>
                <a:effectLst/>
                <a:latin typeface="+mn-lt"/>
                <a:ea typeface="+mn-ea"/>
                <a:cs typeface="+mn-cs"/>
              </a:rPr>
              <a:t>一个</a:t>
            </a:r>
            <a:r>
              <a:rPr lang="zh-CN" altLang="zh-CN" sz="1200" kern="1200" dirty="0">
                <a:solidFill>
                  <a:schemeClr val="tx1"/>
                </a:solidFill>
                <a:effectLst/>
                <a:latin typeface="+mn-lt"/>
                <a:ea typeface="+mn-ea"/>
                <a:cs typeface="+mn-cs"/>
              </a:rPr>
              <a:t>典型生产者消费者代码，右侧则是相应的输出。</a:t>
            </a:r>
          </a:p>
          <a:p>
            <a:pPr algn="just">
              <a:spcAft>
                <a:spcPts val="0"/>
              </a:spcAft>
            </a:pPr>
            <a:endParaRPr lang="zh-CN" altLang="zh-CN"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11</a:t>
            </a:fld>
            <a:endParaRPr kumimoji="1" lang="zh-CN" altLang="en-US"/>
          </a:p>
        </p:txBody>
      </p:sp>
    </p:spTree>
    <p:extLst>
      <p:ext uri="{BB962C8B-B14F-4D97-AF65-F5344CB8AC3E}">
        <p14:creationId xmlns:p14="http://schemas.microsoft.com/office/powerpoint/2010/main" val="185021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这张图片上展示的则是截止至目前最新的</a:t>
            </a:r>
            <a:r>
              <a:rPr lang="en-US" altLang="zh-CN" sz="1200" kern="1200" dirty="0">
                <a:solidFill>
                  <a:schemeClr val="tx1"/>
                </a:solidFill>
                <a:effectLst/>
                <a:latin typeface="+mn-lt"/>
                <a:ea typeface="+mn-ea"/>
                <a:cs typeface="+mn-cs"/>
              </a:rPr>
              <a:t>1.11</a:t>
            </a:r>
            <a:r>
              <a:rPr lang="zh-CN" altLang="en-US" sz="1200" kern="1200" dirty="0">
                <a:solidFill>
                  <a:schemeClr val="tx1"/>
                </a:solidFill>
                <a:effectLst/>
                <a:latin typeface="+mn-lt"/>
                <a:ea typeface="+mn-ea"/>
                <a:cs typeface="+mn-cs"/>
              </a:rPr>
              <a:t>版本，</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这门编程语言所具备的部分语言特色。在之后的内容中我也将作更多的讲解。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12</a:t>
            </a:fld>
            <a:endParaRPr kumimoji="1" lang="zh-CN" altLang="en-US"/>
          </a:p>
        </p:txBody>
      </p:sp>
    </p:spTree>
    <p:extLst>
      <p:ext uri="{BB962C8B-B14F-4D97-AF65-F5344CB8AC3E}">
        <p14:creationId xmlns:p14="http://schemas.microsoft.com/office/powerpoint/2010/main" val="33538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在前面我曾经说过我并不想介绍</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的</a:t>
            </a:r>
            <a:r>
              <a:rPr lang="zh-CN" altLang="zh-CN" kern="100" dirty="0">
                <a:latin typeface="等线" panose="02010600030101010101" pitchFamily="2" charset="-122"/>
                <a:cs typeface="Times New Roman" panose="02020603050405020304" pitchFamily="18" charset="0"/>
              </a:rPr>
              <a:t>用法和语法，</a:t>
            </a:r>
            <a:r>
              <a:rPr lang="zh-CN" altLang="en-US" kern="100" dirty="0">
                <a:latin typeface="等线" panose="02010600030101010101" pitchFamily="2" charset="-122"/>
                <a:cs typeface="Times New Roman" panose="02020603050405020304" pitchFamily="18" charset="0"/>
              </a:rPr>
              <a:t>因为我觉得这对于分享的初衷来说实在是无关紧要。</a:t>
            </a:r>
            <a:endParaRPr lang="en-US" altLang="zh-CN" kern="100" dirty="0">
              <a:latin typeface="等线" panose="02010600030101010101" pitchFamily="2" charset="-122"/>
              <a:cs typeface="Times New Roman" panose="02020603050405020304" pitchFamily="18" charset="0"/>
            </a:endParaRPr>
          </a:p>
          <a:p>
            <a:pPr algn="just">
              <a:spcAft>
                <a:spcPts val="0"/>
              </a:spcAft>
            </a:pPr>
            <a:endParaRPr lang="en-US" altLang="zh-CN" kern="100" dirty="0">
              <a:latin typeface="等线" panose="02010600030101010101" pitchFamily="2" charset="-122"/>
              <a:cs typeface="Times New Roman" panose="02020603050405020304" pitchFamily="18" charset="0"/>
            </a:endParaRPr>
          </a:p>
          <a:p>
            <a:r>
              <a:rPr lang="zh-CN" altLang="zh-CN" sz="1200" kern="1200" dirty="0">
                <a:solidFill>
                  <a:schemeClr val="tx1"/>
                </a:solidFill>
                <a:effectLst/>
                <a:latin typeface="+mn-lt"/>
                <a:ea typeface="+mn-ea"/>
                <a:cs typeface="+mn-cs"/>
              </a:rPr>
              <a:t>所以这一节基础概念的意义</a:t>
            </a:r>
            <a:r>
              <a:rPr lang="zh-CN" altLang="en-US" sz="1200" kern="1200" dirty="0">
                <a:solidFill>
                  <a:schemeClr val="tx1"/>
                </a:solidFill>
                <a:effectLst/>
                <a:latin typeface="+mn-lt"/>
                <a:ea typeface="+mn-ea"/>
                <a:cs typeface="+mn-cs"/>
              </a:rPr>
              <a:t>更多的是想</a:t>
            </a:r>
            <a:r>
              <a:rPr lang="zh-CN" altLang="zh-CN" sz="1200" kern="1200" dirty="0">
                <a:solidFill>
                  <a:schemeClr val="tx1"/>
                </a:solidFill>
                <a:effectLst/>
                <a:latin typeface="+mn-lt"/>
                <a:ea typeface="+mn-ea"/>
                <a:cs typeface="+mn-cs"/>
              </a:rPr>
              <a:t>向大家介绍</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语言本身的设计实现和主要特性的魅力。为了显得不那么无聊，针对我觉得重要的</a:t>
            </a:r>
            <a:r>
              <a:rPr lang="zh-CN" altLang="en-US" sz="1200" kern="1200" dirty="0">
                <a:solidFill>
                  <a:schemeClr val="tx1"/>
                </a:solidFill>
                <a:effectLst/>
                <a:latin typeface="+mn-lt"/>
                <a:ea typeface="+mn-ea"/>
                <a:cs typeface="+mn-cs"/>
              </a:rPr>
              <a:t>特性</a:t>
            </a:r>
            <a:r>
              <a:rPr lang="zh-CN" altLang="zh-CN" sz="1200" kern="1200" dirty="0">
                <a:solidFill>
                  <a:schemeClr val="tx1"/>
                </a:solidFill>
                <a:effectLst/>
                <a:latin typeface="+mn-lt"/>
                <a:ea typeface="+mn-ea"/>
                <a:cs typeface="+mn-cs"/>
              </a:rPr>
              <a:t>，我会根据经验来</a:t>
            </a:r>
            <a:r>
              <a:rPr lang="zh-CN" altLang="en-US" sz="1200" kern="1200" dirty="0">
                <a:solidFill>
                  <a:schemeClr val="tx1"/>
                </a:solidFill>
                <a:effectLst/>
                <a:latin typeface="+mn-lt"/>
                <a:ea typeface="+mn-ea"/>
                <a:cs typeface="+mn-cs"/>
              </a:rPr>
              <a:t>简单</a:t>
            </a:r>
            <a:r>
              <a:rPr lang="zh-CN" altLang="zh-CN" sz="1200" kern="1200" dirty="0">
                <a:solidFill>
                  <a:schemeClr val="tx1"/>
                </a:solidFill>
                <a:effectLst/>
                <a:latin typeface="+mn-lt"/>
                <a:ea typeface="+mn-ea"/>
                <a:cs typeface="+mn-cs"/>
              </a:rPr>
              <a:t>做些讲解和评价，同时也会与</a:t>
            </a:r>
            <a:r>
              <a:rPr lang="zh-CN" altLang="en-US" sz="1200" kern="1200" dirty="0">
                <a:solidFill>
                  <a:schemeClr val="tx1"/>
                </a:solidFill>
                <a:effectLst/>
                <a:latin typeface="+mn-lt"/>
                <a:ea typeface="+mn-ea"/>
                <a:cs typeface="+mn-cs"/>
              </a:rPr>
              <a:t>自己</a:t>
            </a:r>
            <a:r>
              <a:rPr lang="zh-CN" altLang="zh-CN" sz="1200" kern="1200" dirty="0">
                <a:solidFill>
                  <a:schemeClr val="tx1"/>
                </a:solidFill>
                <a:effectLst/>
                <a:latin typeface="+mn-lt"/>
                <a:ea typeface="+mn-ea"/>
                <a:cs typeface="+mn-cs"/>
              </a:rPr>
              <a:t>熟悉的语言做些比较。实际上，</a:t>
            </a:r>
            <a:r>
              <a:rPr lang="en-US" altLang="zh-CN" sz="1200" kern="1200" dirty="0">
                <a:solidFill>
                  <a:schemeClr val="tx1"/>
                </a:solidFill>
                <a:effectLst/>
                <a:latin typeface="+mn-lt"/>
                <a:ea typeface="+mn-ea"/>
                <a:cs typeface="+mn-cs"/>
              </a:rPr>
              <a:t>Go </a:t>
            </a:r>
            <a:r>
              <a:rPr lang="zh-CN" altLang="zh-CN" sz="1200" kern="1200" dirty="0">
                <a:solidFill>
                  <a:schemeClr val="tx1"/>
                </a:solidFill>
                <a:effectLst/>
                <a:latin typeface="+mn-lt"/>
                <a:ea typeface="+mn-ea"/>
                <a:cs typeface="+mn-cs"/>
              </a:rPr>
              <a:t>的基本特性和重要特性并不多。如果大家听完后觉得这些特性</a:t>
            </a:r>
            <a:r>
              <a:rPr lang="zh-CN" altLang="en-US" sz="1200" kern="1200" dirty="0">
                <a:solidFill>
                  <a:schemeClr val="tx1"/>
                </a:solidFill>
                <a:effectLst/>
                <a:latin typeface="+mn-lt"/>
                <a:ea typeface="+mn-ea"/>
                <a:cs typeface="+mn-cs"/>
              </a:rPr>
              <a:t>甚至</a:t>
            </a:r>
            <a:r>
              <a:rPr lang="zh-CN" altLang="zh-CN" sz="1200" kern="1200" dirty="0">
                <a:solidFill>
                  <a:schemeClr val="tx1"/>
                </a:solidFill>
                <a:effectLst/>
                <a:latin typeface="+mn-lt"/>
                <a:ea typeface="+mn-ea"/>
                <a:cs typeface="+mn-cs"/>
              </a:rPr>
              <a:t>有些简陋，我觉得也是完全可以理解的。</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13</a:t>
            </a:fld>
            <a:endParaRPr kumimoji="1" lang="zh-CN" altLang="en-US"/>
          </a:p>
        </p:txBody>
      </p:sp>
    </p:spTree>
    <p:extLst>
      <p:ext uri="{BB962C8B-B14F-4D97-AF65-F5344CB8AC3E}">
        <p14:creationId xmlns:p14="http://schemas.microsoft.com/office/powerpoint/2010/main" val="89511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cs typeface="Times New Roman" panose="02020603050405020304" pitchFamily="18" charset="0"/>
              </a:rPr>
              <a:t>安装完</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后，主要关注两个环境变量，一个是</a:t>
            </a:r>
            <a:r>
              <a:rPr lang="en-US" altLang="zh-CN" kern="100" dirty="0">
                <a:latin typeface="等线" panose="02010600030101010101" pitchFamily="2" charset="-122"/>
                <a:cs typeface="Times New Roman" panose="02020603050405020304" pitchFamily="18" charset="0"/>
              </a:rPr>
              <a:t>GOROOT</a:t>
            </a:r>
            <a:r>
              <a:rPr lang="zh-CN" altLang="en-US" kern="100" dirty="0">
                <a:latin typeface="等线" panose="02010600030101010101" pitchFamily="2" charset="-122"/>
                <a:cs typeface="Times New Roman" panose="02020603050405020304" pitchFamily="18" charset="0"/>
              </a:rPr>
              <a:t>，一个是</a:t>
            </a:r>
            <a:r>
              <a:rPr lang="en-US" altLang="zh-CN" kern="100" dirty="0">
                <a:latin typeface="等线" panose="02010600030101010101" pitchFamily="2" charset="-122"/>
                <a:cs typeface="Times New Roman" panose="02020603050405020304" pitchFamily="18" charset="0"/>
              </a:rPr>
              <a:t>GOPATH</a:t>
            </a:r>
            <a:r>
              <a:rPr lang="zh-CN" altLang="en-US" kern="100" dirty="0">
                <a:latin typeface="等线" panose="02010600030101010101" pitchFamily="2" charset="-122"/>
                <a:cs typeface="Times New Roman" panose="02020603050405020304" pitchFamily="18" charset="0"/>
              </a:rPr>
              <a:t>，前者是</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的安装目录，后者则是</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的项目代码</a:t>
            </a:r>
            <a:r>
              <a:rPr lang="zh-CN" altLang="zh-CN" kern="100" dirty="0">
                <a:latin typeface="等线" panose="02010600030101010101" pitchFamily="2" charset="-122"/>
                <a:cs typeface="Times New Roman" panose="02020603050405020304" pitchFamily="18" charset="0"/>
              </a:rPr>
              <a:t>工作区</a:t>
            </a:r>
            <a:r>
              <a:rPr lang="zh-CN" altLang="en-US" kern="100" dirty="0">
                <a:latin typeface="等线" panose="02010600030101010101" pitchFamily="2" charset="-122"/>
                <a:cs typeface="Times New Roman" panose="02020603050405020304" pitchFamily="18" charset="0"/>
              </a:rPr>
              <a:t>，可以由开发者手动指定多个路径。当然了，一般情况下，我们都在一个目录下进行工作。如果未确定</a:t>
            </a:r>
            <a:r>
              <a:rPr lang="en-US" altLang="zh-CN" kern="100" dirty="0">
                <a:latin typeface="等线" panose="02010600030101010101" pitchFamily="2" charset="-122"/>
                <a:cs typeface="Times New Roman" panose="02020603050405020304" pitchFamily="18" charset="0"/>
              </a:rPr>
              <a:t>GOPATH</a:t>
            </a:r>
            <a:r>
              <a:rPr lang="zh-CN" altLang="en-US" kern="100" dirty="0">
                <a:latin typeface="等线" panose="02010600030101010101" pitchFamily="2" charset="-122"/>
                <a:cs typeface="Times New Roman" panose="02020603050405020304" pitchFamily="18" charset="0"/>
              </a:rPr>
              <a:t>，你编写的</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编码将不能正确地由</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的工具链，如</a:t>
            </a:r>
            <a:r>
              <a:rPr lang="en-US" altLang="zh-CN" kern="100" dirty="0">
                <a:latin typeface="等线" panose="02010600030101010101" pitchFamily="2" charset="-122"/>
                <a:cs typeface="Times New Roman" panose="02020603050405020304" pitchFamily="18" charset="0"/>
              </a:rPr>
              <a:t>Go build</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Go install </a:t>
            </a:r>
            <a:r>
              <a:rPr lang="zh-CN" altLang="en-US" kern="100" dirty="0">
                <a:latin typeface="等线" panose="02010600030101010101" pitchFamily="2" charset="-122"/>
                <a:cs typeface="Times New Roman" panose="02020603050405020304" pitchFamily="18" charset="0"/>
              </a:rPr>
              <a:t>正确编译安装。在将根路径写入环境变量后，</a:t>
            </a:r>
            <a:r>
              <a:rPr lang="zh-CN" altLang="zh-CN" kern="100" dirty="0">
                <a:latin typeface="等线" panose="02010600030101010101" pitchFamily="2" charset="-122"/>
                <a:cs typeface="Times New Roman" panose="02020603050405020304" pitchFamily="18" charset="0"/>
              </a:rPr>
              <a:t>你</a:t>
            </a:r>
            <a:r>
              <a:rPr lang="zh-CN" altLang="en-US" kern="100" dirty="0">
                <a:latin typeface="等线" panose="02010600030101010101" pitchFamily="2" charset="-122"/>
                <a:cs typeface="Times New Roman" panose="02020603050405020304" pitchFamily="18" charset="0"/>
              </a:rPr>
              <a:t>还</a:t>
            </a:r>
            <a:r>
              <a:rPr lang="zh-CN" altLang="zh-CN" kern="100" dirty="0">
                <a:latin typeface="等线" panose="02010600030101010101" pitchFamily="2" charset="-122"/>
                <a:cs typeface="Times New Roman" panose="02020603050405020304" pitchFamily="18" charset="0"/>
              </a:rPr>
              <a:t>手动创建对应的</a:t>
            </a:r>
            <a:r>
              <a:rPr lang="en-US" altLang="zh-CN" kern="100" dirty="0" err="1">
                <a:latin typeface="等线" panose="02010600030101010101" pitchFamily="2" charset="-122"/>
                <a:cs typeface="Times New Roman" panose="02020603050405020304" pitchFamily="18" charset="0"/>
              </a:rPr>
              <a:t>bin,pkg</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和</a:t>
            </a:r>
            <a:r>
              <a:rPr lang="en-US" altLang="zh-CN" kern="100" dirty="0" err="1">
                <a:latin typeface="等线" panose="02010600030101010101" pitchFamily="2" charset="-122"/>
                <a:cs typeface="Times New Roman" panose="02020603050405020304" pitchFamily="18" charset="0"/>
              </a:rPr>
              <a:t>src</a:t>
            </a:r>
            <a:r>
              <a:rPr lang="zh-CN" altLang="en-US" kern="100" dirty="0">
                <a:latin typeface="等线" panose="02010600030101010101" pitchFamily="2" charset="-122"/>
                <a:cs typeface="Times New Roman" panose="02020603050405020304" pitchFamily="18" charset="0"/>
              </a:rPr>
              <a:t>文件夹。而</a:t>
            </a:r>
            <a:r>
              <a:rPr lang="en-US" altLang="zh-CN" kern="100" dirty="0" err="1">
                <a:latin typeface="等线" panose="02010600030101010101" pitchFamily="2" charset="-122"/>
                <a:cs typeface="Times New Roman" panose="02020603050405020304" pitchFamily="18" charset="0"/>
              </a:rPr>
              <a:t>src</a:t>
            </a:r>
            <a:r>
              <a:rPr lang="zh-CN" altLang="en-US" kern="100" dirty="0">
                <a:latin typeface="等线" panose="02010600030101010101" pitchFamily="2" charset="-122"/>
                <a:cs typeface="Times New Roman" panose="02020603050405020304" pitchFamily="18" charset="0"/>
              </a:rPr>
              <a:t>文件夹正是我们的项目存放的地方。</a:t>
            </a:r>
            <a:endParaRPr lang="zh-CN" altLang="zh-CN" kern="100" dirty="0">
              <a:latin typeface="等线" panose="02010600030101010101" pitchFamily="2" charset="-122"/>
              <a:cs typeface="Times New Roman" panose="02020603050405020304" pitchFamily="18" charset="0"/>
            </a:endParaRPr>
          </a:p>
          <a:p>
            <a:endParaRPr lang="en-US" altLang="zh-CN" dirty="0"/>
          </a:p>
          <a:p>
            <a:pPr algn="just">
              <a:spcAft>
                <a:spcPts val="0"/>
              </a:spcAft>
            </a:pPr>
            <a:r>
              <a:rPr lang="zh-CN" altLang="zh-CN" kern="100" dirty="0">
                <a:latin typeface="等线" panose="02010600030101010101" pitchFamily="2" charset="-122"/>
                <a:cs typeface="Times New Roman" panose="02020603050405020304" pitchFamily="18" charset="0"/>
              </a:rPr>
              <a:t>同时因为</a:t>
            </a:r>
            <a:r>
              <a:rPr lang="en-US" altLang="zh-CN" kern="100" dirty="0">
                <a:latin typeface="等线" panose="02010600030101010101" pitchFamily="2" charset="-122"/>
                <a:cs typeface="Times New Roman" panose="02020603050405020304" pitchFamily="18" charset="0"/>
              </a:rPr>
              <a:t>go</a:t>
            </a:r>
            <a:r>
              <a:rPr lang="zh-CN" altLang="en-US" kern="100" dirty="0">
                <a:latin typeface="等线" panose="02010600030101010101" pitchFamily="2" charset="-122"/>
                <a:cs typeface="Times New Roman" panose="02020603050405020304" pitchFamily="18" charset="0"/>
              </a:rPr>
              <a:t>语言采用 </a:t>
            </a:r>
            <a:r>
              <a:rPr lang="en-US" altLang="zh-CN" kern="100" dirty="0">
                <a:latin typeface="等线" panose="02010600030101010101" pitchFamily="2" charset="-122"/>
                <a:cs typeface="Times New Roman" panose="02020603050405020304" pitchFamily="18" charset="0"/>
              </a:rPr>
              <a:t>package </a:t>
            </a:r>
            <a:r>
              <a:rPr lang="zh-CN" altLang="en-US" kern="100" dirty="0">
                <a:latin typeface="等线" panose="02010600030101010101" pitchFamily="2" charset="-122"/>
                <a:cs typeface="Times New Roman" panose="02020603050405020304" pitchFamily="18" charset="0"/>
              </a:rPr>
              <a:t>来组织代码，这一点类似于 </a:t>
            </a:r>
            <a:r>
              <a:rPr lang="en-US" altLang="zh-CN" kern="100" dirty="0">
                <a:latin typeface="等线" panose="02010600030101010101" pitchFamily="2" charset="-122"/>
                <a:cs typeface="Times New Roman" panose="02020603050405020304" pitchFamily="18" charset="0"/>
              </a:rPr>
              <a:t>python </a:t>
            </a:r>
            <a:r>
              <a:rPr lang="zh-CN" altLang="en-US" kern="100" dirty="0">
                <a:latin typeface="等线" panose="02010600030101010101" pitchFamily="2" charset="-122"/>
                <a:cs typeface="Times New Roman" panose="02020603050405020304" pitchFamily="18" charset="0"/>
              </a:rPr>
              <a:t>中的模块。</a:t>
            </a:r>
            <a:r>
              <a:rPr lang="zh-CN" altLang="zh-CN" kern="100" dirty="0">
                <a:latin typeface="等线" panose="02010600030101010101" pitchFamily="2" charset="-122"/>
                <a:cs typeface="Times New Roman" panose="02020603050405020304" pitchFamily="18" charset="0"/>
              </a:rPr>
              <a:t>在项目中，你可以直接使用</a:t>
            </a:r>
            <a:r>
              <a:rPr lang="zh-CN" altLang="en-US" kern="100" dirty="0">
                <a:latin typeface="等线" panose="02010600030101010101" pitchFamily="2" charset="-122"/>
                <a:cs typeface="Times New Roman" panose="02020603050405020304" pitchFamily="18" charset="0"/>
              </a:rPr>
              <a:t>工具链中的</a:t>
            </a:r>
            <a:r>
              <a:rPr lang="en-US" altLang="zh-CN" kern="100" dirty="0">
                <a:latin typeface="等线" panose="02010600030101010101" pitchFamily="2" charset="-122"/>
                <a:cs typeface="Times New Roman" panose="02020603050405020304" pitchFamily="18" charset="0"/>
              </a:rPr>
              <a:t>go get</a:t>
            </a:r>
            <a:r>
              <a:rPr lang="zh-CN" altLang="zh-CN" kern="100" dirty="0">
                <a:latin typeface="等线" panose="02010600030101010101" pitchFamily="2" charset="-122"/>
                <a:cs typeface="Times New Roman" panose="02020603050405020304" pitchFamily="18" charset="0"/>
              </a:rPr>
              <a:t>命令下载</a:t>
            </a:r>
            <a:r>
              <a:rPr lang="en-US" altLang="zh-CN" kern="100" dirty="0" err="1">
                <a:latin typeface="等线" panose="02010600030101010101" pitchFamily="2" charset="-122"/>
                <a:cs typeface="Times New Roman" panose="02020603050405020304" pitchFamily="18" charset="0"/>
              </a:rPr>
              <a:t>github</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上的开源项目并导入到项目中，如这</a:t>
            </a:r>
            <a:r>
              <a:rPr lang="zh-CN" altLang="en-US" kern="100" dirty="0">
                <a:latin typeface="等线" panose="02010600030101010101" pitchFamily="2" charset="-122"/>
                <a:cs typeface="Times New Roman" panose="02020603050405020304" pitchFamily="18" charset="0"/>
              </a:rPr>
              <a:t>个应用了缓存系统</a:t>
            </a:r>
            <a:r>
              <a:rPr lang="zh-CN" altLang="zh-CN" kern="100" dirty="0">
                <a:latin typeface="等线" panose="02010600030101010101" pitchFamily="2" charset="-122"/>
                <a:cs typeface="Times New Roman" panose="02020603050405020304" pitchFamily="18" charset="0"/>
              </a:rPr>
              <a:t>的</a:t>
            </a:r>
            <a:r>
              <a:rPr lang="en-US" altLang="zh-CN" kern="100" dirty="0">
                <a:latin typeface="等线" panose="02010600030101010101" pitchFamily="2" charset="-122"/>
                <a:cs typeface="Times New Roman" panose="02020603050405020304" pitchFamily="18" charset="0"/>
              </a:rPr>
              <a:t>HELLO WORLD</a:t>
            </a:r>
            <a:r>
              <a:rPr lang="zh-CN" altLang="en-US" kern="100" dirty="0">
                <a:latin typeface="等线" panose="02010600030101010101" pitchFamily="2" charset="-122"/>
                <a:cs typeface="Times New Roman" panose="02020603050405020304" pitchFamily="18" charset="0"/>
              </a:rPr>
              <a:t>项目，包名和入口函数都叫作</a:t>
            </a:r>
            <a:r>
              <a:rPr lang="en-US" altLang="zh-CN" kern="100" dirty="0">
                <a:latin typeface="等线" panose="02010600030101010101" pitchFamily="2" charset="-122"/>
                <a:cs typeface="Times New Roman" panose="02020603050405020304" pitchFamily="18" charset="0"/>
              </a:rPr>
              <a:t>main</a:t>
            </a:r>
            <a:r>
              <a:rPr lang="zh-CN" altLang="en-US" kern="100" dirty="0">
                <a:latin typeface="等线" panose="02010600030101010101" pitchFamily="2" charset="-122"/>
                <a:cs typeface="Times New Roman" panose="02020603050405020304" pitchFamily="18" charset="0"/>
              </a:rPr>
              <a:t>，也必须叫作</a:t>
            </a:r>
            <a:r>
              <a:rPr lang="en-US" altLang="zh-CN" kern="100" dirty="0">
                <a:latin typeface="等线" panose="02010600030101010101" pitchFamily="2" charset="-122"/>
                <a:cs typeface="Times New Roman" panose="02020603050405020304" pitchFamily="18" charset="0"/>
              </a:rPr>
              <a:t>main</a:t>
            </a:r>
            <a:r>
              <a:rPr lang="zh-CN" altLang="en-US" kern="100" dirty="0">
                <a:latin typeface="等线" panose="02010600030101010101" pitchFamily="2" charset="-122"/>
                <a:cs typeface="Times New Roman" panose="02020603050405020304" pitchFamily="18" charset="0"/>
              </a:rPr>
              <a:t>。第五行导入</a:t>
            </a:r>
            <a:r>
              <a:rPr lang="zh-CN" altLang="zh-CN" kern="100" dirty="0">
                <a:latin typeface="等线" panose="02010600030101010101" pitchFamily="2" charset="-122"/>
                <a:cs typeface="Times New Roman" panose="02020603050405020304" pitchFamily="18" charset="0"/>
              </a:rPr>
              <a:t>了</a:t>
            </a:r>
            <a:r>
              <a:rPr lang="en-US" altLang="zh-CN" kern="100" dirty="0" err="1">
                <a:latin typeface="等线" panose="02010600030101010101" pitchFamily="2" charset="-122"/>
                <a:cs typeface="Times New Roman" panose="02020603050405020304" pitchFamily="18" charset="0"/>
              </a:rPr>
              <a:t>github</a:t>
            </a:r>
            <a:r>
              <a:rPr lang="zh-CN" altLang="zh-CN" kern="100" dirty="0">
                <a:latin typeface="等线" panose="02010600030101010101" pitchFamily="2" charset="-122"/>
                <a:cs typeface="Times New Roman" panose="02020603050405020304" pitchFamily="18" charset="0"/>
              </a:rPr>
              <a:t>的一个开源的</a:t>
            </a:r>
            <a:r>
              <a:rPr lang="en-US" altLang="zh-CN" kern="100" dirty="0">
                <a:latin typeface="等线" panose="02010600030101010101" pitchFamily="2" charset="-122"/>
                <a:cs typeface="Times New Roman" panose="02020603050405020304" pitchFamily="18" charset="0"/>
              </a:rPr>
              <a:t>go-cache</a:t>
            </a:r>
            <a:r>
              <a:rPr lang="zh-CN" altLang="zh-CN" kern="100" dirty="0">
                <a:latin typeface="等线" panose="02010600030101010101" pitchFamily="2" charset="-122"/>
                <a:cs typeface="Times New Roman" panose="02020603050405020304" pitchFamily="18" charset="0"/>
              </a:rPr>
              <a:t>缓存包。</a:t>
            </a:r>
            <a:endParaRPr lang="en-US" altLang="zh-CN" kern="100" dirty="0">
              <a:latin typeface="等线" panose="02010600030101010101" pitchFamily="2" charset="-122"/>
              <a:cs typeface="Times New Roman" panose="02020603050405020304" pitchFamily="18" charset="0"/>
            </a:endParaRPr>
          </a:p>
          <a:p>
            <a:pPr algn="just">
              <a:spcAft>
                <a:spcPts val="0"/>
              </a:spcAft>
            </a:pP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cs typeface="Times New Roman" panose="02020603050405020304" pitchFamily="18" charset="0"/>
              </a:rPr>
              <a:t>其实原理</a:t>
            </a:r>
            <a:r>
              <a:rPr lang="zh-CN" altLang="en-US" kern="100" dirty="0">
                <a:latin typeface="等线" panose="02010600030101010101" pitchFamily="2" charset="-122"/>
                <a:cs typeface="Times New Roman" panose="02020603050405020304" pitchFamily="18" charset="0"/>
              </a:rPr>
              <a:t>非常</a:t>
            </a:r>
            <a:r>
              <a:rPr lang="zh-CN" altLang="zh-CN" kern="100" dirty="0">
                <a:latin typeface="等线" panose="02010600030101010101" pitchFamily="2" charset="-122"/>
                <a:cs typeface="Times New Roman" panose="02020603050405020304" pitchFamily="18" charset="0"/>
              </a:rPr>
              <a:t>简单，就是</a:t>
            </a:r>
            <a:r>
              <a:rPr lang="en-US" altLang="zh-CN" kern="100" dirty="0">
                <a:latin typeface="等线" panose="02010600030101010101" pitchFamily="2" charset="-122"/>
                <a:cs typeface="Times New Roman" panose="02020603050405020304" pitchFamily="18" charset="0"/>
              </a:rPr>
              <a:t>go get</a:t>
            </a:r>
            <a:r>
              <a:rPr lang="zh-CN" altLang="zh-CN" kern="100" dirty="0">
                <a:latin typeface="等线" panose="02010600030101010101" pitchFamily="2" charset="-122"/>
                <a:cs typeface="Times New Roman" panose="02020603050405020304" pitchFamily="18" charset="0"/>
              </a:rPr>
              <a:t>命令</a:t>
            </a:r>
            <a:r>
              <a:rPr lang="zh-CN" altLang="en-US" kern="100" dirty="0">
                <a:latin typeface="等线" panose="02010600030101010101" pitchFamily="2" charset="-122"/>
                <a:cs typeface="Times New Roman" panose="02020603050405020304" pitchFamily="18" charset="0"/>
              </a:rPr>
              <a:t>封装</a:t>
            </a:r>
            <a:r>
              <a:rPr lang="zh-CN" altLang="zh-CN" kern="100" dirty="0">
                <a:latin typeface="等线" panose="02010600030101010101" pitchFamily="2" charset="-122"/>
                <a:cs typeface="Times New Roman" panose="02020603050405020304" pitchFamily="18" charset="0"/>
              </a:rPr>
              <a:t>了</a:t>
            </a:r>
            <a:r>
              <a:rPr lang="en-US" altLang="zh-CN" kern="100" dirty="0" err="1">
                <a:latin typeface="等线" panose="02010600030101010101" pitchFamily="2" charset="-122"/>
                <a:cs typeface="Times New Roman" panose="02020603050405020304" pitchFamily="18" charset="0"/>
              </a:rPr>
              <a:t>git</a:t>
            </a:r>
            <a:r>
              <a:rPr lang="zh-CN" altLang="zh-CN" kern="100" dirty="0">
                <a:latin typeface="等线" panose="02010600030101010101" pitchFamily="2" charset="-122"/>
                <a:cs typeface="Times New Roman" panose="02020603050405020304" pitchFamily="18" charset="0"/>
              </a:rPr>
              <a:t>功能，相当于任意实现了</a:t>
            </a:r>
            <a:r>
              <a:rPr lang="en-US" altLang="zh-CN" kern="100" dirty="0" err="1">
                <a:latin typeface="等线" panose="02010600030101010101" pitchFamily="2" charset="-122"/>
                <a:cs typeface="Times New Roman" panose="02020603050405020304" pitchFamily="18" charset="0"/>
              </a:rPr>
              <a:t>git</a:t>
            </a:r>
            <a:r>
              <a:rPr lang="zh-CN" altLang="zh-CN" kern="100" dirty="0">
                <a:latin typeface="等线" panose="02010600030101010101" pitchFamily="2" charset="-122"/>
                <a:cs typeface="Times New Roman" panose="02020603050405020304" pitchFamily="18" charset="0"/>
              </a:rPr>
              <a:t>协议的</a:t>
            </a:r>
            <a:r>
              <a:rPr lang="zh-CN" altLang="en-US" kern="100" dirty="0">
                <a:latin typeface="等线" panose="02010600030101010101" pitchFamily="2" charset="-122"/>
                <a:cs typeface="Times New Roman" panose="02020603050405020304" pitchFamily="18" charset="0"/>
              </a:rPr>
              <a:t>版本</a:t>
            </a:r>
            <a:r>
              <a:rPr lang="zh-CN" altLang="zh-CN" kern="100" dirty="0">
                <a:latin typeface="等线" panose="02010600030101010101" pitchFamily="2" charset="-122"/>
                <a:cs typeface="Times New Roman" panose="02020603050405020304" pitchFamily="18" charset="0"/>
              </a:rPr>
              <a:t>管理系统上的</a:t>
            </a:r>
            <a:r>
              <a:rPr lang="en-US" altLang="zh-CN" kern="100" dirty="0">
                <a:latin typeface="等线" panose="02010600030101010101" pitchFamily="2" charset="-122"/>
                <a:cs typeface="Times New Roman" panose="02020603050405020304" pitchFamily="18" charset="0"/>
              </a:rPr>
              <a:t>go</a:t>
            </a:r>
            <a:r>
              <a:rPr lang="zh-CN" altLang="zh-CN" kern="100" dirty="0">
                <a:latin typeface="等线" panose="02010600030101010101" pitchFamily="2" charset="-122"/>
                <a:cs typeface="Times New Roman" panose="02020603050405020304" pitchFamily="18" charset="0"/>
              </a:rPr>
              <a:t>项目，都能用</a:t>
            </a:r>
            <a:r>
              <a:rPr lang="en-US" altLang="zh-CN" kern="100" dirty="0">
                <a:latin typeface="等线" panose="02010600030101010101" pitchFamily="2" charset="-122"/>
                <a:cs typeface="Times New Roman" panose="02020603050405020304" pitchFamily="18" charset="0"/>
              </a:rPr>
              <a:t>go get</a:t>
            </a:r>
            <a:r>
              <a:rPr lang="zh-CN" altLang="zh-CN" kern="100" dirty="0">
                <a:latin typeface="等线" panose="02010600030101010101" pitchFamily="2" charset="-122"/>
                <a:cs typeface="Times New Roman" panose="02020603050405020304" pitchFamily="18" charset="0"/>
              </a:rPr>
              <a:t>下载到本地。</a:t>
            </a:r>
            <a:r>
              <a:rPr lang="zh-CN" altLang="en-US" kern="100" dirty="0">
                <a:latin typeface="等线" panose="02010600030101010101" pitchFamily="2" charset="-122"/>
                <a:cs typeface="Times New Roman" panose="02020603050405020304" pitchFamily="18" charset="0"/>
              </a:rPr>
              <a:t>每一级名称都是一个文件夹。</a:t>
            </a:r>
            <a:r>
              <a:rPr lang="zh-CN" altLang="zh-CN" kern="100" dirty="0">
                <a:latin typeface="等线" panose="02010600030101010101" pitchFamily="2" charset="-122"/>
                <a:cs typeface="Times New Roman" panose="02020603050405020304" pitchFamily="18" charset="0"/>
              </a:rPr>
              <a:t>不过我觉得</a:t>
            </a:r>
            <a:r>
              <a:rPr lang="zh-CN" altLang="en-US" kern="100" dirty="0">
                <a:latin typeface="等线" panose="02010600030101010101" pitchFamily="2" charset="-122"/>
                <a:cs typeface="Times New Roman" panose="02020603050405020304" pitchFamily="18" charset="0"/>
              </a:rPr>
              <a:t>这种特性</a:t>
            </a:r>
            <a:r>
              <a:rPr lang="zh-CN" altLang="zh-CN" kern="100" dirty="0">
                <a:latin typeface="等线" panose="02010600030101010101" pitchFamily="2" charset="-122"/>
                <a:cs typeface="Times New Roman" panose="02020603050405020304" pitchFamily="18" charset="0"/>
              </a:rPr>
              <a:t>在</a:t>
            </a:r>
            <a:r>
              <a:rPr lang="zh-CN" altLang="en-US" kern="100" dirty="0">
                <a:latin typeface="等线" panose="02010600030101010101" pitchFamily="2" charset="-122"/>
                <a:cs typeface="Times New Roman" panose="02020603050405020304" pitchFamily="18" charset="0"/>
              </a:rPr>
              <a:t>新手</a:t>
            </a:r>
            <a:r>
              <a:rPr lang="zh-CN" altLang="zh-CN" kern="100" dirty="0">
                <a:latin typeface="等线" panose="02010600030101010101" pitchFamily="2" charset="-122"/>
                <a:cs typeface="Times New Roman" panose="02020603050405020304" pitchFamily="18" charset="0"/>
              </a:rPr>
              <a:t>项目开发中，也会隐含包版本管理混乱的问题</a:t>
            </a:r>
            <a:r>
              <a:rPr lang="zh-CN" altLang="en-US" kern="100" dirty="0">
                <a:latin typeface="等线" panose="02010600030101010101" pitchFamily="2" charset="-122"/>
                <a:cs typeface="Times New Roman" panose="02020603050405020304" pitchFamily="18" charset="0"/>
              </a:rPr>
              <a:t>。写完代码后，你可以使用</a:t>
            </a:r>
            <a:r>
              <a:rPr lang="en-US" altLang="zh-CN" kern="100" dirty="0">
                <a:latin typeface="等线" panose="02010600030101010101" pitchFamily="2" charset="-122"/>
                <a:cs typeface="Times New Roman" panose="02020603050405020304" pitchFamily="18" charset="0"/>
              </a:rPr>
              <a:t>go build </a:t>
            </a:r>
            <a:r>
              <a:rPr lang="zh-CN" altLang="en-US" kern="100" dirty="0">
                <a:latin typeface="等线" panose="02010600030101010101" pitchFamily="2" charset="-122"/>
                <a:cs typeface="Times New Roman" panose="02020603050405020304" pitchFamily="18" charset="0"/>
              </a:rPr>
              <a:t>或者一步到位直接使用 </a:t>
            </a:r>
            <a:r>
              <a:rPr lang="en-US" altLang="zh-CN" kern="100" dirty="0">
                <a:latin typeface="等线" panose="02010600030101010101" pitchFamily="2" charset="-122"/>
                <a:cs typeface="Times New Roman" panose="02020603050405020304" pitchFamily="18" charset="0"/>
              </a:rPr>
              <a:t>go install </a:t>
            </a:r>
            <a:r>
              <a:rPr lang="zh-CN" altLang="en-US" kern="100" dirty="0">
                <a:latin typeface="等线" panose="02010600030101010101" pitchFamily="2" charset="-122"/>
                <a:cs typeface="Times New Roman" panose="02020603050405020304" pitchFamily="18" charset="0"/>
              </a:rPr>
              <a:t>命令将你的命令入口源代码编译成二进制可执行文件。</a:t>
            </a:r>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14</a:t>
            </a:fld>
            <a:endParaRPr kumimoji="1" lang="zh-CN" altLang="en-US"/>
          </a:p>
        </p:txBody>
      </p:sp>
    </p:spTree>
    <p:extLst>
      <p:ext uri="{BB962C8B-B14F-4D97-AF65-F5344CB8AC3E}">
        <p14:creationId xmlns:p14="http://schemas.microsoft.com/office/powerpoint/2010/main" val="2905621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a:t>
            </a:r>
            <a:r>
              <a:rPr lang="zh-CN" altLang="zh-CN" sz="1200" kern="1200" dirty="0">
                <a:solidFill>
                  <a:schemeClr val="tx1"/>
                </a:solidFill>
                <a:effectLst/>
                <a:latin typeface="+mn-lt"/>
                <a:ea typeface="+mn-ea"/>
                <a:cs typeface="+mn-cs"/>
              </a:rPr>
              <a:t>一张图，</a:t>
            </a:r>
            <a:r>
              <a:rPr lang="zh-CN" altLang="en-US" sz="1200" kern="1200" dirty="0">
                <a:solidFill>
                  <a:schemeClr val="tx1"/>
                </a:solidFill>
                <a:effectLst/>
                <a:latin typeface="+mn-lt"/>
                <a:ea typeface="+mn-ea"/>
                <a:cs typeface="+mn-cs"/>
              </a:rPr>
              <a:t>便是你在使用了 </a:t>
            </a:r>
            <a:r>
              <a:rPr lang="en-US" altLang="zh-CN" sz="1200" kern="1200" dirty="0">
                <a:solidFill>
                  <a:schemeClr val="tx1"/>
                </a:solidFill>
                <a:effectLst/>
                <a:latin typeface="+mn-lt"/>
                <a:ea typeface="+mn-ea"/>
                <a:cs typeface="+mn-cs"/>
              </a:rPr>
              <a:t>go install </a:t>
            </a:r>
            <a:r>
              <a:rPr lang="zh-CN" altLang="en-US" sz="1200" kern="1200" dirty="0">
                <a:solidFill>
                  <a:schemeClr val="tx1"/>
                </a:solidFill>
                <a:effectLst/>
                <a:latin typeface="+mn-lt"/>
                <a:ea typeface="+mn-ea"/>
                <a:cs typeface="+mn-cs"/>
              </a:rPr>
              <a:t>命令后的工作区文件夹的组织情况。</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src</a:t>
            </a:r>
            <a:r>
              <a:rPr lang="zh-CN" altLang="en-US" sz="1200" kern="1200" dirty="0">
                <a:solidFill>
                  <a:schemeClr val="tx1"/>
                </a:solidFill>
                <a:effectLst/>
                <a:latin typeface="+mn-lt"/>
                <a:ea typeface="+mn-ea"/>
                <a:cs typeface="+mn-cs"/>
              </a:rPr>
              <a:t>文件夹不变，仍然存放了 </a:t>
            </a:r>
            <a:r>
              <a:rPr lang="en-US" altLang="zh-CN" sz="1200" kern="1200" dirty="0">
                <a:solidFill>
                  <a:schemeClr val="tx1"/>
                </a:solidFill>
                <a:effectLst/>
                <a:latin typeface="+mn-lt"/>
                <a:ea typeface="+mn-ea"/>
                <a:cs typeface="+mn-cs"/>
              </a:rPr>
              <a:t>cache </a:t>
            </a:r>
            <a:r>
              <a:rPr lang="zh-CN" altLang="en-US" sz="1200" kern="1200" dirty="0">
                <a:solidFill>
                  <a:schemeClr val="tx1"/>
                </a:solidFill>
                <a:effectLst/>
                <a:latin typeface="+mn-lt"/>
                <a:ea typeface="+mn-ea"/>
                <a:cs typeface="+mn-cs"/>
              </a:rPr>
              <a:t>包和 </a:t>
            </a:r>
            <a:r>
              <a:rPr lang="en-US" altLang="zh-CN" sz="1200" kern="1200" dirty="0">
                <a:solidFill>
                  <a:schemeClr val="tx1"/>
                </a:solidFill>
                <a:effectLst/>
                <a:latin typeface="+mn-lt"/>
                <a:ea typeface="+mn-ea"/>
                <a:cs typeface="+mn-cs"/>
              </a:rPr>
              <a:t>hello world </a:t>
            </a:r>
            <a:r>
              <a:rPr lang="zh-CN" altLang="en-US" sz="1200" kern="1200" dirty="0">
                <a:solidFill>
                  <a:schemeClr val="tx1"/>
                </a:solidFill>
                <a:effectLst/>
                <a:latin typeface="+mn-lt"/>
                <a:ea typeface="+mn-ea"/>
                <a:cs typeface="+mn-cs"/>
              </a:rPr>
              <a:t>包。</a:t>
            </a:r>
            <a:r>
              <a:rPr lang="en-US" altLang="zh-CN" sz="1200" kern="1200" dirty="0">
                <a:solidFill>
                  <a:schemeClr val="tx1"/>
                </a:solidFill>
                <a:effectLst/>
                <a:latin typeface="+mn-lt"/>
                <a:ea typeface="+mn-ea"/>
                <a:cs typeface="+mn-cs"/>
              </a:rPr>
              <a:t>Pkg</a:t>
            </a:r>
            <a:r>
              <a:rPr lang="zh-CN" altLang="en-US" sz="1200" kern="1200" dirty="0">
                <a:solidFill>
                  <a:schemeClr val="tx1"/>
                </a:solidFill>
                <a:effectLst/>
                <a:latin typeface="+mn-lt"/>
                <a:ea typeface="+mn-ea"/>
                <a:cs typeface="+mn-cs"/>
              </a:rPr>
              <a:t> 文件夹下则生成了 </a:t>
            </a:r>
            <a:r>
              <a:rPr lang="en-US" altLang="zh-CN" sz="1200" kern="1200" dirty="0">
                <a:solidFill>
                  <a:schemeClr val="tx1"/>
                </a:solidFill>
                <a:effectLst/>
                <a:latin typeface="+mn-lt"/>
                <a:ea typeface="+mn-ea"/>
                <a:cs typeface="+mn-cs"/>
              </a:rPr>
              <a:t>cache </a:t>
            </a:r>
            <a:r>
              <a:rPr lang="zh-CN" altLang="en-US" sz="1200" kern="1200" dirty="0">
                <a:solidFill>
                  <a:schemeClr val="tx1"/>
                </a:solidFill>
                <a:effectLst/>
                <a:latin typeface="+mn-lt"/>
                <a:ea typeface="+mn-ea"/>
                <a:cs typeface="+mn-cs"/>
              </a:rPr>
              <a:t>包的静态库文件。</a:t>
            </a:r>
            <a:r>
              <a:rPr lang="en-US" altLang="zh-CN" sz="1200" kern="1200" dirty="0">
                <a:solidFill>
                  <a:schemeClr val="tx1"/>
                </a:solidFill>
                <a:effectLst/>
                <a:latin typeface="+mn-lt"/>
                <a:ea typeface="+mn-ea"/>
                <a:cs typeface="+mn-cs"/>
              </a:rPr>
              <a:t>Bin </a:t>
            </a:r>
            <a:r>
              <a:rPr lang="zh-CN" altLang="en-US" sz="1200" kern="1200" dirty="0">
                <a:solidFill>
                  <a:schemeClr val="tx1"/>
                </a:solidFill>
                <a:effectLst/>
                <a:latin typeface="+mn-lt"/>
                <a:ea typeface="+mn-ea"/>
                <a:cs typeface="+mn-cs"/>
              </a:rPr>
              <a:t>文件夹下生成了 </a:t>
            </a:r>
            <a:r>
              <a:rPr lang="en-US" altLang="zh-CN" sz="1200" kern="1200" dirty="0">
                <a:solidFill>
                  <a:schemeClr val="tx1"/>
                </a:solidFill>
                <a:effectLst/>
                <a:latin typeface="+mn-lt"/>
                <a:ea typeface="+mn-ea"/>
                <a:cs typeface="+mn-cs"/>
              </a:rPr>
              <a:t>hello world </a:t>
            </a:r>
            <a:r>
              <a:rPr lang="zh-CN" altLang="en-US" sz="1200" kern="1200" dirty="0">
                <a:solidFill>
                  <a:schemeClr val="tx1"/>
                </a:solidFill>
                <a:effectLst/>
                <a:latin typeface="+mn-lt"/>
                <a:ea typeface="+mn-ea"/>
                <a:cs typeface="+mn-cs"/>
              </a:rPr>
              <a:t>可</a:t>
            </a:r>
            <a:r>
              <a:rPr lang="zh-CN" altLang="en-US" sz="1200" kern="1200">
                <a:solidFill>
                  <a:schemeClr val="tx1"/>
                </a:solidFill>
                <a:effectLst/>
                <a:latin typeface="+mn-lt"/>
                <a:ea typeface="+mn-ea"/>
                <a:cs typeface="+mn-cs"/>
              </a:rPr>
              <a:t>执行文件，你可以拿着这个可执行文件去任何同类平台上执行。</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这个案例介绍了单个项目工作区的代码组织情况，介绍了</a:t>
            </a:r>
            <a:r>
              <a:rPr lang="en-US" altLang="zh-CN" sz="1200" kern="1200" dirty="0">
                <a:solidFill>
                  <a:schemeClr val="tx1"/>
                </a:solidFill>
                <a:effectLst/>
                <a:latin typeface="+mn-lt"/>
                <a:ea typeface="+mn-ea"/>
                <a:cs typeface="+mn-cs"/>
              </a:rPr>
              <a:t>GOPATH</a:t>
            </a:r>
            <a:r>
              <a:rPr lang="zh-CN" altLang="en-US" sz="1200" kern="1200" dirty="0">
                <a:solidFill>
                  <a:schemeClr val="tx1"/>
                </a:solidFill>
                <a:effectLst/>
                <a:latin typeface="+mn-lt"/>
                <a:ea typeface="+mn-ea"/>
                <a:cs typeface="+mn-cs"/>
              </a:rPr>
              <a:t>这个可以说是唯一需要手动指定的环境变量，也看到了 使用 </a:t>
            </a:r>
            <a:r>
              <a:rPr lang="en-US" altLang="zh-CN" sz="1200" kern="1200" dirty="0">
                <a:solidFill>
                  <a:schemeClr val="tx1"/>
                </a:solidFill>
                <a:effectLst/>
                <a:latin typeface="+mn-lt"/>
                <a:ea typeface="+mn-ea"/>
                <a:cs typeface="+mn-cs"/>
              </a:rPr>
              <a:t>import </a:t>
            </a:r>
            <a:r>
              <a:rPr lang="zh-CN" altLang="en-US" sz="1200" kern="1200" dirty="0">
                <a:solidFill>
                  <a:schemeClr val="tx1"/>
                </a:solidFill>
                <a:effectLst/>
                <a:latin typeface="+mn-lt"/>
                <a:ea typeface="+mn-ea"/>
                <a:cs typeface="+mn-cs"/>
              </a:rPr>
              <a:t>关键字导入其他模块的功能。而项目代码的入口和大多数语言也没有什么区别，都有一个</a:t>
            </a:r>
            <a:r>
              <a:rPr lang="en-US" altLang="zh-CN" sz="1200" kern="1200" dirty="0">
                <a:solidFill>
                  <a:schemeClr val="tx1"/>
                </a:solidFill>
                <a:effectLst/>
                <a:latin typeface="+mn-lt"/>
                <a:ea typeface="+mn-ea"/>
                <a:cs typeface="+mn-cs"/>
              </a:rPr>
              <a:t>main</a:t>
            </a:r>
            <a:r>
              <a:rPr lang="zh-CN" altLang="en-US" sz="1200" kern="1200" dirty="0">
                <a:solidFill>
                  <a:schemeClr val="tx1"/>
                </a:solidFill>
                <a:effectLst/>
                <a:latin typeface="+mn-lt"/>
                <a:ea typeface="+mn-ea"/>
                <a:cs typeface="+mn-cs"/>
              </a:rPr>
              <a:t>函数，唯一要注意的是，入口函数所在的包名称也必须是</a:t>
            </a:r>
            <a:r>
              <a:rPr lang="en-US" altLang="zh-CN" sz="1200" kern="1200" dirty="0">
                <a:solidFill>
                  <a:schemeClr val="tx1"/>
                </a:solidFill>
                <a:effectLst/>
                <a:latin typeface="+mn-lt"/>
                <a:ea typeface="+mn-ea"/>
                <a:cs typeface="+mn-cs"/>
              </a:rPr>
              <a:t>main</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15</a:t>
            </a:fld>
            <a:endParaRPr kumimoji="1" lang="zh-CN" altLang="en-US"/>
          </a:p>
        </p:txBody>
      </p:sp>
    </p:spTree>
    <p:extLst>
      <p:ext uri="{BB962C8B-B14F-4D97-AF65-F5344CB8AC3E}">
        <p14:creationId xmlns:p14="http://schemas.microsoft.com/office/powerpoint/2010/main" val="2413018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刚才所讲的是项目</a:t>
            </a:r>
            <a:r>
              <a:rPr lang="zh-CN" altLang="en-US" sz="1200" kern="1200" dirty="0">
                <a:solidFill>
                  <a:schemeClr val="tx1"/>
                </a:solidFill>
                <a:effectLst/>
                <a:latin typeface="+mn-lt"/>
                <a:ea typeface="+mn-ea"/>
                <a:cs typeface="+mn-cs"/>
              </a:rPr>
              <a:t>构建</a:t>
            </a:r>
            <a:r>
              <a:rPr lang="zh-CN" altLang="zh-CN" sz="1200" kern="1200" dirty="0">
                <a:solidFill>
                  <a:schemeClr val="tx1"/>
                </a:solidFill>
                <a:effectLst/>
                <a:latin typeface="+mn-lt"/>
                <a:ea typeface="+mn-ea"/>
                <a:cs typeface="+mn-cs"/>
              </a:rPr>
              <a:t>格式，</a:t>
            </a:r>
            <a:r>
              <a:rPr lang="zh-CN" altLang="en-US" sz="1200" kern="1200" dirty="0">
                <a:solidFill>
                  <a:schemeClr val="tx1"/>
                </a:solidFill>
                <a:effectLst/>
                <a:latin typeface="+mn-lt"/>
                <a:ea typeface="+mn-ea"/>
                <a:cs typeface="+mn-cs"/>
              </a:rPr>
              <a:t>从这上面也可以看出</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还是挺</a:t>
            </a:r>
            <a:r>
              <a:rPr lang="zh-CN" altLang="zh-CN" sz="1200" kern="1200" dirty="0">
                <a:solidFill>
                  <a:schemeClr val="tx1"/>
                </a:solidFill>
                <a:effectLst/>
                <a:latin typeface="+mn-lt"/>
                <a:ea typeface="+mn-ea"/>
                <a:cs typeface="+mn-cs"/>
              </a:rPr>
              <a:t>严格</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。接下来</a:t>
            </a:r>
            <a:r>
              <a:rPr lang="zh-CN" altLang="en-US" sz="1200" kern="1200" dirty="0">
                <a:solidFill>
                  <a:schemeClr val="tx1"/>
                </a:solidFill>
                <a:effectLst/>
                <a:latin typeface="+mn-lt"/>
                <a:ea typeface="+mn-ea"/>
                <a:cs typeface="+mn-cs"/>
              </a:rPr>
              <a:t>我</a:t>
            </a:r>
            <a:r>
              <a:rPr lang="zh-CN" altLang="zh-CN" sz="1200" kern="1200" dirty="0">
                <a:solidFill>
                  <a:schemeClr val="tx1"/>
                </a:solidFill>
                <a:effectLst/>
                <a:latin typeface="+mn-lt"/>
                <a:ea typeface="+mn-ea"/>
                <a:cs typeface="+mn-cs"/>
              </a:rPr>
              <a:t>想讲讲</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代码风格相关的一些有趣的事。在我看来，在一个团队中，代码风格能比所谓的</a:t>
            </a:r>
            <a:r>
              <a:rPr lang="en-US" altLang="zh-CN" sz="1200" kern="1200" dirty="0" err="1">
                <a:solidFill>
                  <a:schemeClr val="tx1"/>
                </a:solidFill>
                <a:effectLst/>
                <a:latin typeface="+mn-lt"/>
                <a:ea typeface="+mn-ea"/>
                <a:cs typeface="+mn-cs"/>
              </a:rPr>
              <a:t>git</a:t>
            </a:r>
            <a:r>
              <a:rPr lang="zh-CN" altLang="zh-CN" sz="1200" kern="1200" dirty="0">
                <a:solidFill>
                  <a:schemeClr val="tx1"/>
                </a:solidFill>
                <a:effectLst/>
                <a:latin typeface="+mn-lt"/>
                <a:ea typeface="+mn-ea"/>
                <a:cs typeface="+mn-cs"/>
              </a:rPr>
              <a:t>账号更鲜明地体现程序员的个性。你</a:t>
            </a:r>
            <a:r>
              <a:rPr lang="zh-CN" altLang="en-US" sz="1200" kern="1200" dirty="0">
                <a:solidFill>
                  <a:schemeClr val="tx1"/>
                </a:solidFill>
                <a:effectLst/>
                <a:latin typeface="+mn-lt"/>
                <a:ea typeface="+mn-ea"/>
                <a:cs typeface="+mn-cs"/>
              </a:rPr>
              <a:t>单</a:t>
            </a:r>
            <a:r>
              <a:rPr lang="zh-CN" altLang="zh-CN" sz="1200" kern="1200" dirty="0">
                <a:solidFill>
                  <a:schemeClr val="tx1"/>
                </a:solidFill>
                <a:effectLst/>
                <a:latin typeface="+mn-lt"/>
                <a:ea typeface="+mn-ea"/>
                <a:cs typeface="+mn-cs"/>
              </a:rPr>
              <a:t>看某个</a:t>
            </a:r>
            <a:r>
              <a:rPr lang="zh-CN" altLang="en-US" sz="1200" kern="1200" dirty="0">
                <a:solidFill>
                  <a:schemeClr val="tx1"/>
                </a:solidFill>
                <a:effectLst/>
                <a:latin typeface="+mn-lt"/>
                <a:ea typeface="+mn-ea"/>
                <a:cs typeface="+mn-cs"/>
              </a:rPr>
              <a:t>叫作女装大佬</a:t>
            </a:r>
            <a:r>
              <a:rPr lang="zh-CN" altLang="zh-CN" sz="1200" kern="1200" dirty="0">
                <a:solidFill>
                  <a:schemeClr val="tx1"/>
                </a:solidFill>
                <a:effectLst/>
                <a:latin typeface="+mn-lt"/>
                <a:ea typeface="+mn-ea"/>
                <a:cs typeface="+mn-cs"/>
              </a:rPr>
              <a:t>的用户名可能不知道他是谁，</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L3</a:t>
            </a:r>
            <a:r>
              <a:rPr lang="zh-CN" altLang="zh-CN" sz="1200" kern="1200" dirty="0">
                <a:solidFill>
                  <a:schemeClr val="tx1"/>
                </a:solidFill>
                <a:effectLst/>
                <a:latin typeface="+mn-lt"/>
                <a:ea typeface="+mn-ea"/>
                <a:cs typeface="+mn-cs"/>
              </a:rPr>
              <a:t>级缓存吗？但是你看他的代码可能就知道了，他</a:t>
            </a:r>
            <a:r>
              <a:rPr lang="zh-CN" altLang="en-US" sz="1200" kern="1200" dirty="0">
                <a:solidFill>
                  <a:schemeClr val="tx1"/>
                </a:solidFill>
                <a:effectLst/>
                <a:latin typeface="+mn-lt"/>
                <a:ea typeface="+mn-ea"/>
                <a:cs typeface="+mn-cs"/>
              </a:rPr>
              <a:t>是丁一凡</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当然这只是开个玩笑。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但是在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中，你的代码个性可能要被打个折扣。比如说比如为了写出统一，优雅，可读性强的代码，</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有自己的一套官方的代码格式工具，分别是</a:t>
            </a:r>
            <a:r>
              <a:rPr lang="en-US" altLang="zh-CN" sz="1200" kern="1200" dirty="0" err="1">
                <a:solidFill>
                  <a:schemeClr val="tx1"/>
                </a:solidFill>
                <a:effectLst/>
                <a:latin typeface="+mn-lt"/>
                <a:ea typeface="+mn-ea"/>
                <a:cs typeface="+mn-cs"/>
              </a:rPr>
              <a:t>gofmt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 </a:t>
            </a:r>
            <a:r>
              <a:rPr lang="en-US" altLang="zh-CN" sz="1200" kern="1200" dirty="0" err="1">
                <a:solidFill>
                  <a:schemeClr val="tx1"/>
                </a:solidFill>
                <a:effectLst/>
                <a:latin typeface="+mn-lt"/>
                <a:ea typeface="+mn-ea"/>
                <a:cs typeface="+mn-cs"/>
              </a:rPr>
              <a:t>fmt</a:t>
            </a:r>
            <a:r>
              <a:rPr lang="zh-CN" altLang="zh-CN" sz="1200" kern="1200" dirty="0">
                <a:solidFill>
                  <a:schemeClr val="tx1"/>
                </a:solidFill>
                <a:effectLst/>
                <a:latin typeface="+mn-lt"/>
                <a:ea typeface="+mn-ea"/>
                <a:cs typeface="+mn-cs"/>
              </a:rPr>
              <a:t>，一个格式化单个源文件，一个格式化整个项目文件。它们都有对应的参数，</a:t>
            </a:r>
            <a:r>
              <a:rPr lang="zh-CN" altLang="en-US" sz="1200" kern="1200" dirty="0">
                <a:solidFill>
                  <a:schemeClr val="tx1"/>
                </a:solidFill>
                <a:effectLst/>
                <a:latin typeface="+mn-lt"/>
                <a:ea typeface="+mn-ea"/>
                <a:cs typeface="+mn-cs"/>
              </a:rPr>
              <a:t>能够</a:t>
            </a:r>
            <a:r>
              <a:rPr lang="zh-CN" altLang="zh-CN" sz="1200" kern="1200" dirty="0">
                <a:solidFill>
                  <a:schemeClr val="tx1"/>
                </a:solidFill>
                <a:effectLst/>
                <a:latin typeface="+mn-lt"/>
                <a:ea typeface="+mn-ea"/>
                <a:cs typeface="+mn-cs"/>
              </a:rPr>
              <a:t>指定</a:t>
            </a:r>
            <a:r>
              <a:rPr lang="zh-CN" altLang="en-US" sz="1200" kern="1200" dirty="0">
                <a:solidFill>
                  <a:schemeClr val="tx1"/>
                </a:solidFill>
                <a:effectLst/>
                <a:latin typeface="+mn-lt"/>
                <a:ea typeface="+mn-ea"/>
                <a:cs typeface="+mn-cs"/>
              </a:rPr>
              <a:t>格式化</a:t>
            </a:r>
            <a:r>
              <a:rPr lang="zh-CN" altLang="zh-CN" sz="1200" kern="1200" dirty="0">
                <a:solidFill>
                  <a:schemeClr val="tx1"/>
                </a:solidFill>
                <a:effectLst/>
                <a:latin typeface="+mn-lt"/>
                <a:ea typeface="+mn-ea"/>
                <a:cs typeface="+mn-cs"/>
              </a:rPr>
              <a:t>的替换内容，或者指定函数参数的位置。</a:t>
            </a:r>
            <a:r>
              <a:rPr lang="zh-CN" altLang="en-US" sz="1200" kern="1200" dirty="0">
                <a:solidFill>
                  <a:schemeClr val="tx1"/>
                </a:solidFill>
                <a:effectLst/>
                <a:latin typeface="+mn-lt"/>
                <a:ea typeface="+mn-ea"/>
                <a:cs typeface="+mn-cs"/>
              </a:rPr>
              <a:t>当然</a:t>
            </a:r>
            <a:r>
              <a:rPr lang="zh-CN" altLang="zh-CN" sz="1200" kern="1200" dirty="0">
                <a:solidFill>
                  <a:schemeClr val="tx1"/>
                </a:solidFill>
                <a:effectLst/>
                <a:latin typeface="+mn-lt"/>
                <a:ea typeface="+mn-ea"/>
                <a:cs typeface="+mn-cs"/>
              </a:rPr>
              <a:t>最基础的</a:t>
            </a:r>
            <a:r>
              <a:rPr lang="zh-CN" altLang="en-US" sz="1200" kern="1200" dirty="0">
                <a:solidFill>
                  <a:schemeClr val="tx1"/>
                </a:solidFill>
                <a:effectLst/>
                <a:latin typeface="+mn-lt"/>
                <a:ea typeface="+mn-ea"/>
                <a:cs typeface="+mn-cs"/>
              </a:rPr>
              <a:t>代码规范</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甚至会影响到项目编译的，比如如图的这个</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的控制结构</a:t>
            </a:r>
            <a:r>
              <a:rPr lang="zh-CN" altLang="en-US" sz="1200" kern="1200" dirty="0">
                <a:solidFill>
                  <a:schemeClr val="tx1"/>
                </a:solidFill>
                <a:effectLst/>
                <a:latin typeface="+mn-lt"/>
                <a:ea typeface="+mn-ea"/>
                <a:cs typeface="+mn-cs"/>
              </a:rPr>
              <a:t>例子。在控制结构中，左起的花括号必须紧跟在表达式之后，否则</a:t>
            </a:r>
            <a:r>
              <a:rPr lang="zh-CN" altLang="zh-CN" sz="1200" kern="1200" dirty="0">
                <a:solidFill>
                  <a:schemeClr val="tx1"/>
                </a:solidFill>
                <a:effectLst/>
                <a:latin typeface="+mn-lt"/>
                <a:ea typeface="+mn-ea"/>
                <a:cs typeface="+mn-cs"/>
              </a:rPr>
              <a:t>会报编译</a:t>
            </a:r>
            <a:r>
              <a:rPr lang="zh-CN" altLang="en-US" sz="1200" kern="1200" dirty="0">
                <a:solidFill>
                  <a:schemeClr val="tx1"/>
                </a:solidFill>
                <a:effectLst/>
                <a:latin typeface="+mn-lt"/>
                <a:ea typeface="+mn-ea"/>
                <a:cs typeface="+mn-cs"/>
              </a:rPr>
              <a:t>器</a:t>
            </a:r>
            <a:r>
              <a:rPr lang="zh-CN" altLang="zh-CN" sz="1200" kern="1200" dirty="0">
                <a:solidFill>
                  <a:schemeClr val="tx1"/>
                </a:solidFill>
                <a:effectLst/>
                <a:latin typeface="+mn-lt"/>
                <a:ea typeface="+mn-ea"/>
                <a:cs typeface="+mn-cs"/>
              </a:rPr>
              <a:t>错误，原因也很简单，</a:t>
            </a:r>
            <a:r>
              <a:rPr lang="zh-CN" altLang="en-US" sz="1200" kern="1200" dirty="0">
                <a:solidFill>
                  <a:schemeClr val="tx1"/>
                </a:solidFill>
                <a:effectLst/>
                <a:latin typeface="+mn-lt"/>
                <a:ea typeface="+mn-ea"/>
                <a:cs typeface="+mn-cs"/>
              </a:rPr>
              <a:t>比如编译器校验第七行时</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编译器会</a:t>
            </a:r>
            <a:r>
              <a:rPr lang="zh-CN" altLang="zh-CN" sz="1200" kern="1200" dirty="0">
                <a:solidFill>
                  <a:schemeClr val="tx1"/>
                </a:solidFill>
                <a:effectLst/>
                <a:latin typeface="+mn-lt"/>
                <a:ea typeface="+mn-ea"/>
                <a:cs typeface="+mn-cs"/>
              </a:rPr>
              <a:t>自动地在</a:t>
            </a:r>
            <a:r>
              <a:rPr lang="zh-CN" altLang="en-US" sz="1200" kern="1200" dirty="0">
                <a:solidFill>
                  <a:schemeClr val="tx1"/>
                </a:solidFill>
                <a:effectLst/>
                <a:latin typeface="+mn-lt"/>
                <a:ea typeface="+mn-ea"/>
                <a:cs typeface="+mn-cs"/>
              </a:rPr>
              <a:t>小括号</a:t>
            </a:r>
            <a:r>
              <a:rPr lang="zh-CN" altLang="zh-CN" sz="1200" kern="1200" dirty="0">
                <a:solidFill>
                  <a:schemeClr val="tx1"/>
                </a:solidFill>
                <a:effectLst/>
                <a:latin typeface="+mn-lt"/>
                <a:ea typeface="+mn-ea"/>
                <a:cs typeface="+mn-cs"/>
              </a:rPr>
              <a:t>后加上一个分号，</a:t>
            </a:r>
            <a:r>
              <a:rPr lang="zh-CN" altLang="en-US" sz="1200" kern="1200" dirty="0">
                <a:solidFill>
                  <a:schemeClr val="tx1"/>
                </a:solidFill>
                <a:effectLst/>
                <a:latin typeface="+mn-lt"/>
                <a:ea typeface="+mn-ea"/>
                <a:cs typeface="+mn-cs"/>
              </a:rPr>
              <a:t>代表一行的终结，</a:t>
            </a:r>
            <a:r>
              <a:rPr lang="zh-CN" altLang="zh-CN" sz="1200" kern="1200" dirty="0">
                <a:solidFill>
                  <a:schemeClr val="tx1"/>
                </a:solidFill>
                <a:effectLst/>
                <a:latin typeface="+mn-lt"/>
                <a:ea typeface="+mn-ea"/>
                <a:cs typeface="+mn-cs"/>
              </a:rPr>
              <a:t>所以</a:t>
            </a:r>
            <a:r>
              <a:rPr lang="zh-CN" altLang="en-US" sz="1200" kern="1200" dirty="0">
                <a:solidFill>
                  <a:schemeClr val="tx1"/>
                </a:solidFill>
                <a:effectLst/>
                <a:latin typeface="+mn-lt"/>
                <a:ea typeface="+mn-ea"/>
                <a:cs typeface="+mn-cs"/>
              </a:rPr>
              <a:t>此时</a:t>
            </a:r>
            <a:r>
              <a:rPr lang="zh-CN" altLang="zh-CN" sz="1200" kern="1200" dirty="0">
                <a:solidFill>
                  <a:schemeClr val="tx1"/>
                </a:solidFill>
                <a:effectLst/>
                <a:latin typeface="+mn-lt"/>
                <a:ea typeface="+mn-ea"/>
                <a:cs typeface="+mn-cs"/>
              </a:rPr>
              <a:t>就出错了</a:t>
            </a:r>
            <a:r>
              <a:rPr lang="zh-CN" altLang="en-US" sz="1200" kern="1200" dirty="0">
                <a:solidFill>
                  <a:schemeClr val="tx1"/>
                </a:solidFill>
                <a:effectLst/>
                <a:latin typeface="+mn-lt"/>
                <a:ea typeface="+mn-ea"/>
                <a:cs typeface="+mn-cs"/>
              </a:rPr>
              <a:t>。而遇到花括号时，则能延续这类控制结构，将它和后面的代码看作同一个逻辑块。所以这也意味着</a:t>
            </a:r>
            <a:r>
              <a:rPr lang="zh-CN" altLang="zh-CN" sz="1200" kern="1200" dirty="0">
                <a:solidFill>
                  <a:schemeClr val="tx1"/>
                </a:solidFill>
                <a:effectLst/>
                <a:latin typeface="+mn-lt"/>
                <a:ea typeface="+mn-ea"/>
                <a:cs typeface="+mn-cs"/>
              </a:rPr>
              <a:t>所有的函数，方法，</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一定要遵循花括号必须</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跟在</a:t>
            </a:r>
            <a:r>
              <a:rPr lang="zh-CN" altLang="en-US" sz="1200" kern="1200" dirty="0">
                <a:solidFill>
                  <a:schemeClr val="tx1"/>
                </a:solidFill>
                <a:effectLst/>
                <a:latin typeface="+mn-lt"/>
                <a:ea typeface="+mn-ea"/>
                <a:cs typeface="+mn-cs"/>
              </a:rPr>
              <a:t>表达式</a:t>
            </a:r>
            <a:r>
              <a:rPr lang="zh-CN" altLang="zh-CN" sz="1200" kern="1200" dirty="0">
                <a:solidFill>
                  <a:schemeClr val="tx1"/>
                </a:solidFill>
                <a:effectLst/>
                <a:latin typeface="+mn-lt"/>
                <a:ea typeface="+mn-ea"/>
                <a:cs typeface="+mn-cs"/>
              </a:rPr>
              <a:t>后的规则。</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除此之外，还有一个会引起编译错误，但是初次上手 </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的程序员可能不会注意到的地方。当你在文件的逻辑块中定义了不使用的局部变量，比如你在示例代码的</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声明后又紧接着声明了一个</a:t>
            </a:r>
            <a:r>
              <a:rPr lang="en-US" altLang="zh-CN" sz="1200" kern="1200" dirty="0">
                <a:solidFill>
                  <a:schemeClr val="tx1"/>
                </a:solidFill>
                <a:effectLst/>
                <a:latin typeface="+mn-lt"/>
                <a:ea typeface="+mn-ea"/>
                <a:cs typeface="+mn-cs"/>
              </a:rPr>
              <a:t>j</a:t>
            </a:r>
            <a:r>
              <a:rPr lang="zh-CN" altLang="en-US" sz="1200" kern="1200" dirty="0">
                <a:solidFill>
                  <a:schemeClr val="tx1"/>
                </a:solidFill>
                <a:effectLst/>
                <a:latin typeface="+mn-lt"/>
                <a:ea typeface="+mn-ea"/>
                <a:cs typeface="+mn-cs"/>
              </a:rPr>
              <a:t>，但是在整个函数生命周期内并没有使用它，即编译器编译时发现对象图上没有指向该变量的引用，也会引发编译错误。同样的，如果你</a:t>
            </a:r>
            <a:r>
              <a:rPr lang="en-US" altLang="zh-CN" sz="1200" kern="1200" dirty="0">
                <a:solidFill>
                  <a:schemeClr val="tx1"/>
                </a:solidFill>
                <a:effectLst/>
                <a:latin typeface="+mn-lt"/>
                <a:ea typeface="+mn-ea"/>
                <a:cs typeface="+mn-cs"/>
              </a:rPr>
              <a:t>import </a:t>
            </a:r>
            <a:r>
              <a:rPr lang="zh-CN" altLang="en-US" sz="1200" kern="1200" dirty="0">
                <a:solidFill>
                  <a:schemeClr val="tx1"/>
                </a:solidFill>
                <a:effectLst/>
                <a:latin typeface="+mn-lt"/>
                <a:ea typeface="+mn-ea"/>
                <a:cs typeface="+mn-cs"/>
              </a:rPr>
              <a:t>了不使用的包，同样会引起编译错误，当然高级的</a:t>
            </a:r>
            <a:r>
              <a:rPr lang="en-US" altLang="zh-CN" sz="1200" kern="1200" dirty="0">
                <a:solidFill>
                  <a:schemeClr val="tx1"/>
                </a:solidFill>
                <a:effectLst/>
                <a:latin typeface="+mn-lt"/>
                <a:ea typeface="+mn-ea"/>
                <a:cs typeface="+mn-cs"/>
              </a:rPr>
              <a:t>IDE</a:t>
            </a:r>
            <a:r>
              <a:rPr lang="zh-CN" altLang="en-US" sz="1200" kern="1200" dirty="0">
                <a:solidFill>
                  <a:schemeClr val="tx1"/>
                </a:solidFill>
                <a:effectLst/>
                <a:latin typeface="+mn-lt"/>
                <a:ea typeface="+mn-ea"/>
                <a:cs typeface="+mn-cs"/>
              </a:rPr>
              <a:t>会帮你自动清除这种引用。不能说这种做法是好还是坏，至少在真正的项目中，它能帮你尽可能地精简代码，删除无用的代码，同时也能帮助你发现长函数中的变量引用情况。</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16</a:t>
            </a:fld>
            <a:endParaRPr kumimoji="1" lang="zh-CN" altLang="en-US"/>
          </a:p>
        </p:txBody>
      </p:sp>
    </p:spTree>
    <p:extLst>
      <p:ext uri="{BB962C8B-B14F-4D97-AF65-F5344CB8AC3E}">
        <p14:creationId xmlns:p14="http://schemas.microsoft.com/office/powerpoint/2010/main" val="4007633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紧接着代码格式的问题，让我们来看看</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的命名。常规的驼峰和帕斯卡我在这里就不介绍了，关于命名有个比较好玩的地方就是</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的命名</a:t>
            </a:r>
            <a:r>
              <a:rPr lang="zh-CN" altLang="zh-CN" sz="1200" kern="1200" dirty="0">
                <a:solidFill>
                  <a:schemeClr val="tx1"/>
                </a:solidFill>
                <a:effectLst/>
                <a:latin typeface="+mn-lt"/>
                <a:ea typeface="+mn-ea"/>
                <a:cs typeface="+mn-cs"/>
              </a:rPr>
              <a:t>还承担了可见性语义的功能，</a:t>
            </a:r>
            <a:r>
              <a:rPr lang="zh-CN" altLang="en-US" sz="1200" kern="1200" dirty="0">
                <a:solidFill>
                  <a:schemeClr val="tx1"/>
                </a:solidFill>
                <a:effectLst/>
                <a:latin typeface="+mn-lt"/>
                <a:ea typeface="+mn-ea"/>
                <a:cs typeface="+mn-cs"/>
              </a:rPr>
              <a:t>这和</a:t>
            </a:r>
            <a:r>
              <a:rPr lang="en-US" altLang="zh-CN" sz="1200" kern="1200" dirty="0">
                <a:solidFill>
                  <a:schemeClr val="tx1"/>
                </a:solidFill>
                <a:effectLst/>
                <a:latin typeface="+mn-lt"/>
                <a:ea typeface="+mn-ea"/>
                <a:cs typeface="+mn-cs"/>
              </a:rPr>
              <a:t>Python</a:t>
            </a:r>
            <a:r>
              <a:rPr lang="zh-CN" altLang="en-US" sz="1200" kern="1200" dirty="0">
                <a:solidFill>
                  <a:schemeClr val="tx1"/>
                </a:solidFill>
                <a:effectLst/>
                <a:latin typeface="+mn-lt"/>
                <a:ea typeface="+mn-ea"/>
                <a:cs typeface="+mn-cs"/>
              </a:rPr>
              <a:t>中的单双下划线命名有异曲同工之妙。只是</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的更粗暴一些。我们知道在</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ts</a:t>
            </a:r>
            <a:r>
              <a:rPr lang="zh-CN" altLang="zh-CN" sz="1200" kern="1200" dirty="0">
                <a:solidFill>
                  <a:schemeClr val="tx1"/>
                </a:solidFill>
                <a:effectLst/>
                <a:latin typeface="+mn-lt"/>
                <a:ea typeface="+mn-ea"/>
                <a:cs typeface="+mn-cs"/>
              </a:rPr>
              <a:t>里</a:t>
            </a:r>
            <a:r>
              <a:rPr lang="zh-CN" altLang="en-US" sz="1200" kern="1200" dirty="0">
                <a:solidFill>
                  <a:schemeClr val="tx1"/>
                </a:solidFill>
                <a:effectLst/>
                <a:latin typeface="+mn-lt"/>
                <a:ea typeface="+mn-ea"/>
                <a:cs typeface="+mn-cs"/>
              </a:rPr>
              <a:t>，如果你</a:t>
            </a:r>
            <a:r>
              <a:rPr lang="zh-CN" altLang="zh-CN" sz="1200" kern="1200" dirty="0">
                <a:solidFill>
                  <a:schemeClr val="tx1"/>
                </a:solidFill>
                <a:effectLst/>
                <a:latin typeface="+mn-lt"/>
                <a:ea typeface="+mn-ea"/>
                <a:cs typeface="+mn-cs"/>
              </a:rPr>
              <a:t>想要让某个变量</a:t>
            </a:r>
            <a:r>
              <a:rPr lang="zh-CN" altLang="en-US" sz="1200" kern="1200" dirty="0">
                <a:solidFill>
                  <a:schemeClr val="tx1"/>
                </a:solidFill>
                <a:effectLst/>
                <a:latin typeface="+mn-lt"/>
                <a:ea typeface="+mn-ea"/>
                <a:cs typeface="+mn-cs"/>
              </a:rPr>
              <a:t>或函数</a:t>
            </a:r>
            <a:r>
              <a:rPr lang="zh-CN" altLang="zh-CN" sz="1200" kern="1200" dirty="0">
                <a:solidFill>
                  <a:schemeClr val="tx1"/>
                </a:solidFill>
                <a:effectLst/>
                <a:latin typeface="+mn-lt"/>
                <a:ea typeface="+mn-ea"/>
                <a:cs typeface="+mn-cs"/>
              </a:rPr>
              <a:t>对外不可见，通常都是指定可见性等级，</a:t>
            </a:r>
            <a:r>
              <a:rPr lang="zh-CN" altLang="en-US"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public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private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protect,internal</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之类的</a:t>
            </a:r>
            <a:r>
              <a:rPr lang="zh-CN" altLang="zh-CN" sz="1200" kern="1200" dirty="0">
                <a:solidFill>
                  <a:schemeClr val="tx1"/>
                </a:solidFill>
                <a:effectLst/>
                <a:latin typeface="+mn-lt"/>
                <a:ea typeface="+mn-ea"/>
                <a:cs typeface="+mn-cs"/>
              </a:rPr>
              <a:t>，而在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里面，一个最简单的规则就是，</a:t>
            </a:r>
            <a:r>
              <a:rPr lang="zh-CN" altLang="en-US" sz="1200" kern="1200" dirty="0">
                <a:solidFill>
                  <a:schemeClr val="tx1"/>
                </a:solidFill>
                <a:effectLst/>
                <a:latin typeface="+mn-lt"/>
                <a:ea typeface="+mn-ea"/>
                <a:cs typeface="+mn-cs"/>
              </a:rPr>
              <a:t>某个包中的常量，方法或者函数</a:t>
            </a:r>
            <a:r>
              <a:rPr lang="zh-CN" altLang="zh-CN" sz="1200" kern="1200" dirty="0">
                <a:solidFill>
                  <a:schemeClr val="tx1"/>
                </a:solidFill>
                <a:effectLst/>
                <a:latin typeface="+mn-lt"/>
                <a:ea typeface="+mn-ea"/>
                <a:cs typeface="+mn-cs"/>
              </a:rPr>
              <a:t>名称首字母</a:t>
            </a:r>
            <a:r>
              <a:rPr lang="zh-CN" altLang="en-US" sz="1200" kern="1200" dirty="0">
                <a:solidFill>
                  <a:schemeClr val="tx1"/>
                </a:solidFill>
                <a:effectLst/>
                <a:latin typeface="+mn-lt"/>
                <a:ea typeface="+mn-ea"/>
                <a:cs typeface="+mn-cs"/>
              </a:rPr>
              <a:t>如果</a:t>
            </a:r>
            <a:r>
              <a:rPr lang="zh-CN" altLang="zh-CN" sz="1200" kern="1200" dirty="0">
                <a:solidFill>
                  <a:schemeClr val="tx1"/>
                </a:solidFill>
                <a:effectLst/>
                <a:latin typeface="+mn-lt"/>
                <a:ea typeface="+mn-ea"/>
                <a:cs typeface="+mn-cs"/>
              </a:rPr>
              <a:t>大写就对外部包可见，名称首字母</a:t>
            </a:r>
            <a:r>
              <a:rPr lang="zh-CN" altLang="en-US" sz="1200" kern="1200" dirty="0">
                <a:solidFill>
                  <a:schemeClr val="tx1"/>
                </a:solidFill>
                <a:effectLst/>
                <a:latin typeface="+mn-lt"/>
                <a:ea typeface="+mn-ea"/>
                <a:cs typeface="+mn-cs"/>
              </a:rPr>
              <a:t>如果</a:t>
            </a:r>
            <a:r>
              <a:rPr lang="zh-CN" altLang="zh-CN" sz="1200" kern="1200" dirty="0">
                <a:solidFill>
                  <a:schemeClr val="tx1"/>
                </a:solidFill>
                <a:effectLst/>
                <a:latin typeface="+mn-lt"/>
                <a:ea typeface="+mn-ea"/>
                <a:cs typeface="+mn-cs"/>
              </a:rPr>
              <a:t>小写就对外部包不可见。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另外的一件事情便是，</a:t>
            </a:r>
            <a:r>
              <a:rPr lang="en-US" altLang="zh-CN" sz="1200" kern="1200" dirty="0">
                <a:solidFill>
                  <a:schemeClr val="tx1"/>
                </a:solidFill>
                <a:effectLst/>
                <a:latin typeface="+mn-lt"/>
                <a:ea typeface="+mn-ea"/>
                <a:cs typeface="+mn-cs"/>
              </a:rPr>
              <a:t>go </a:t>
            </a:r>
            <a:r>
              <a:rPr lang="zh-CN" altLang="zh-CN" sz="1200" kern="1200" dirty="0">
                <a:solidFill>
                  <a:schemeClr val="tx1"/>
                </a:solidFill>
                <a:effectLst/>
                <a:latin typeface="+mn-lt"/>
                <a:ea typeface="+mn-ea"/>
                <a:cs typeface="+mn-cs"/>
              </a:rPr>
              <a:t>的参数类型名称都是后置的，和</a:t>
            </a:r>
            <a:r>
              <a:rPr lang="en-US" altLang="zh-CN" sz="1200" kern="1200" dirty="0" err="1">
                <a:solidFill>
                  <a:schemeClr val="tx1"/>
                </a:solidFill>
                <a:effectLst/>
                <a:latin typeface="+mn-lt"/>
                <a:ea typeface="+mn-ea"/>
                <a:cs typeface="+mn-cs"/>
              </a:rPr>
              <a:t>ts</a:t>
            </a:r>
            <a:r>
              <a:rPr lang="zh-CN" altLang="zh-CN" sz="1200" kern="1200" dirty="0">
                <a:solidFill>
                  <a:schemeClr val="tx1"/>
                </a:solidFill>
                <a:effectLst/>
                <a:latin typeface="+mn-lt"/>
                <a:ea typeface="+mn-ea"/>
                <a:cs typeface="+mn-cs"/>
              </a:rPr>
              <a:t>有些相似，不过</a:t>
            </a:r>
            <a:r>
              <a:rPr lang="en-US" altLang="zh-CN" sz="1200" kern="1200" dirty="0" err="1">
                <a:solidFill>
                  <a:schemeClr val="tx1"/>
                </a:solidFill>
                <a:effectLst/>
                <a:latin typeface="+mn-lt"/>
                <a:ea typeface="+mn-ea"/>
                <a:cs typeface="+mn-cs"/>
              </a:rPr>
              <a:t>ts</a:t>
            </a:r>
            <a:r>
              <a:rPr lang="zh-CN" altLang="zh-CN" sz="1200" kern="1200" dirty="0">
                <a:solidFill>
                  <a:schemeClr val="tx1"/>
                </a:solidFill>
                <a:effectLst/>
                <a:latin typeface="+mn-lt"/>
                <a:ea typeface="+mn-ea"/>
                <a:cs typeface="+mn-cs"/>
              </a:rPr>
              <a:t>中间有个冒号，这也是个有趣的传承故事，因为</a:t>
            </a:r>
            <a:r>
              <a:rPr lang="en-US" altLang="zh-CN" sz="1200" kern="1200" dirty="0" err="1">
                <a:solidFill>
                  <a:schemeClr val="tx1"/>
                </a:solidFill>
                <a:effectLst/>
                <a:latin typeface="+mn-lt"/>
                <a:ea typeface="+mn-ea"/>
                <a:cs typeface="+mn-cs"/>
              </a:rPr>
              <a:t>pascal</a:t>
            </a:r>
            <a:r>
              <a:rPr lang="zh-CN" altLang="zh-CN" sz="1200" kern="1200" dirty="0">
                <a:solidFill>
                  <a:schemeClr val="tx1"/>
                </a:solidFill>
                <a:effectLst/>
                <a:latin typeface="+mn-lt"/>
                <a:ea typeface="+mn-ea"/>
                <a:cs typeface="+mn-cs"/>
              </a:rPr>
              <a:t>语言的类型名称也是后置的，而</a:t>
            </a:r>
            <a:r>
              <a:rPr lang="en-US" altLang="zh-CN" sz="1200" kern="1200" dirty="0" err="1">
                <a:solidFill>
                  <a:schemeClr val="tx1"/>
                </a:solidFill>
                <a:effectLst/>
                <a:latin typeface="+mn-lt"/>
                <a:ea typeface="+mn-ea"/>
                <a:cs typeface="+mn-cs"/>
              </a:rPr>
              <a:t>ts</a:t>
            </a:r>
            <a:r>
              <a:rPr lang="zh-CN" altLang="zh-CN" sz="1200" kern="1200" dirty="0">
                <a:solidFill>
                  <a:schemeClr val="tx1"/>
                </a:solidFill>
                <a:effectLst/>
                <a:latin typeface="+mn-lt"/>
                <a:ea typeface="+mn-ea"/>
                <a:cs typeface="+mn-cs"/>
              </a:rPr>
              <a:t>之父安德斯海尔斯伯格正是靠写</a:t>
            </a:r>
            <a:r>
              <a:rPr lang="en-US" altLang="zh-CN" sz="1200" kern="1200" dirty="0" err="1">
                <a:solidFill>
                  <a:schemeClr val="tx1"/>
                </a:solidFill>
                <a:effectLst/>
                <a:latin typeface="+mn-lt"/>
                <a:ea typeface="+mn-ea"/>
                <a:cs typeface="+mn-cs"/>
              </a:rPr>
              <a:t>pascal</a:t>
            </a:r>
            <a:r>
              <a:rPr lang="zh-CN" altLang="zh-CN" sz="1200" kern="1200" dirty="0">
                <a:solidFill>
                  <a:schemeClr val="tx1"/>
                </a:solidFill>
                <a:effectLst/>
                <a:latin typeface="+mn-lt"/>
                <a:ea typeface="+mn-ea"/>
                <a:cs typeface="+mn-cs"/>
              </a:rPr>
              <a:t>编译器起家的。</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的官方发言人罗伯派克也对此做出过解释，强调了这是为了增强代码的可读性和编译器的可解释性。</a:t>
            </a: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17</a:t>
            </a:fld>
            <a:endParaRPr kumimoji="1" lang="zh-CN" altLang="en-US"/>
          </a:p>
        </p:txBody>
      </p:sp>
    </p:spTree>
    <p:extLst>
      <p:ext uri="{BB962C8B-B14F-4D97-AF65-F5344CB8AC3E}">
        <p14:creationId xmlns:p14="http://schemas.microsoft.com/office/powerpoint/2010/main" val="2632996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接下来介绍的是</a:t>
            </a:r>
            <a:r>
              <a:rPr lang="en-US" altLang="zh-CN" dirty="0"/>
              <a:t>Go</a:t>
            </a:r>
            <a:r>
              <a:rPr lang="zh-CN" altLang="en-US" dirty="0"/>
              <a:t>中普通测试和基准测试的功能，仍然是约定大于配置的原则，加入我们有一个</a:t>
            </a:r>
            <a:r>
              <a:rPr lang="en-US" altLang="zh-CN" dirty="0"/>
              <a:t>calculator</a:t>
            </a:r>
            <a:r>
              <a:rPr lang="zh-CN" altLang="en-US" dirty="0"/>
              <a:t>的文件，里面有一个累加函数，只要我们定义了一个</a:t>
            </a:r>
            <a:r>
              <a:rPr lang="en-US" altLang="zh-CN" dirty="0" err="1"/>
              <a:t>calculator_test</a:t>
            </a:r>
            <a:r>
              <a:rPr lang="zh-CN" altLang="en-US" dirty="0"/>
              <a:t>的文件，并在定义测试函数时使用</a:t>
            </a:r>
            <a:r>
              <a:rPr lang="en-US" altLang="zh-CN" dirty="0"/>
              <a:t>Test</a:t>
            </a:r>
            <a:r>
              <a:rPr lang="zh-CN" altLang="en-US" dirty="0"/>
              <a:t>或</a:t>
            </a:r>
            <a:r>
              <a:rPr lang="en-US" altLang="zh-CN" dirty="0"/>
              <a:t>Benchmark</a:t>
            </a:r>
            <a:r>
              <a:rPr lang="zh-CN" altLang="en-US" dirty="0"/>
              <a:t>函数，</a:t>
            </a:r>
            <a:r>
              <a:rPr lang="en-US" altLang="zh-CN" dirty="0"/>
              <a:t>Go test</a:t>
            </a:r>
            <a:r>
              <a:rPr lang="zh-CN" altLang="en-US" dirty="0"/>
              <a:t>命令便能自动检测并执行，实际上，很多语言或开发平台的自带测试框架也都是贯彻约定大于配置原则，所以这对于新手来说看起来惊奇，其实也是由历史渊源的。当然也不是每个成熟的语言都会由官方实现基准测试功能，这倒是个很棒的功能了。大家可以稍微关注下右侧的基准测试输出，共运行</a:t>
            </a:r>
            <a:r>
              <a:rPr lang="en-US" altLang="zh-CN" dirty="0"/>
              <a:t>20E</a:t>
            </a:r>
            <a:r>
              <a:rPr lang="zh-CN" altLang="en-US" dirty="0"/>
              <a:t>次，每次平均耗时</a:t>
            </a:r>
            <a:r>
              <a:rPr lang="en-US" altLang="zh-CN" dirty="0"/>
              <a:t>0.29</a:t>
            </a:r>
            <a:r>
              <a:rPr lang="zh-CN" altLang="en-US" dirty="0"/>
              <a:t>纳秒。</a:t>
            </a:r>
            <a:endParaRPr lang="en-US" altLang="zh-CN" dirty="0"/>
          </a:p>
          <a:p>
            <a:endParaRPr lang="en-US" altLang="zh-CN" dirty="0"/>
          </a:p>
          <a:p>
            <a:r>
              <a:rPr lang="zh-CN" altLang="en-US" dirty="0"/>
              <a:t>至此呢，我已经花了几页</a:t>
            </a:r>
            <a:r>
              <a:rPr lang="en-US" altLang="zh-CN" dirty="0"/>
              <a:t>PPT</a:t>
            </a:r>
            <a:r>
              <a:rPr lang="zh-CN" altLang="en-US" dirty="0"/>
              <a:t>来向大家介绍了</a:t>
            </a:r>
            <a:r>
              <a:rPr lang="en-US" altLang="zh-CN" dirty="0"/>
              <a:t>Go</a:t>
            </a:r>
            <a:r>
              <a:rPr lang="zh-CN" altLang="en-US" dirty="0"/>
              <a:t>的关键变量，项目组织，工具链，以及几个我认为值得介绍的约定大于配置的功能体现。不知道大家对于使用</a:t>
            </a:r>
            <a:r>
              <a:rPr lang="en-US" altLang="zh-CN" dirty="0"/>
              <a:t>Go</a:t>
            </a:r>
            <a:r>
              <a:rPr lang="zh-CN" altLang="en-US" dirty="0"/>
              <a:t>来进行工程开发有没有一定的认识了。不过针对没有一开始就向大家介绍基础用法的做法还希望大家谅解，还是那句话，我相信基础用法对于各位来说应该不算什么，哪怕是在座的可能还有大一大二的萌新同学，只要你对</a:t>
            </a:r>
            <a:r>
              <a:rPr lang="en-US" altLang="zh-CN" dirty="0"/>
              <a:t>C</a:t>
            </a:r>
            <a:r>
              <a:rPr lang="zh-CN" altLang="en-US" dirty="0"/>
              <a:t>语言有一定了解，上手</a:t>
            </a:r>
            <a:r>
              <a:rPr lang="en-US" altLang="zh-CN" dirty="0"/>
              <a:t>Go</a:t>
            </a:r>
            <a:r>
              <a:rPr lang="zh-CN" altLang="en-US" dirty="0"/>
              <a:t>的难度也会变得很低。什么？没有学过</a:t>
            </a:r>
            <a:r>
              <a:rPr lang="en-US" altLang="zh-CN" dirty="0"/>
              <a:t>C</a:t>
            </a:r>
            <a:r>
              <a:rPr lang="zh-CN" altLang="en-US" dirty="0"/>
              <a:t>吗，那你还学什么</a:t>
            </a:r>
            <a:r>
              <a:rPr lang="en-US" altLang="zh-CN" dirty="0"/>
              <a:t>go</a:t>
            </a:r>
            <a:r>
              <a:rPr lang="zh-CN" altLang="en-US" dirty="0"/>
              <a:t>的基础用法？不过出于人道考虑，也为了更之后的话题能顺利地展开，接下来的几页</a:t>
            </a:r>
            <a:r>
              <a:rPr lang="en-US" altLang="zh-CN" dirty="0"/>
              <a:t>PPT</a:t>
            </a:r>
            <a:r>
              <a:rPr lang="zh-CN" altLang="en-US" dirty="0"/>
              <a:t>将向大家介绍一些</a:t>
            </a:r>
            <a:endParaRPr lang="en-US" altLang="zh-CN" dirty="0"/>
          </a:p>
        </p:txBody>
      </p:sp>
      <p:sp>
        <p:nvSpPr>
          <p:cNvPr id="4" name="灯片编号占位符 3"/>
          <p:cNvSpPr>
            <a:spLocks noGrp="1"/>
          </p:cNvSpPr>
          <p:nvPr>
            <p:ph type="sldNum" sz="quarter" idx="5"/>
          </p:nvPr>
        </p:nvSpPr>
        <p:spPr/>
        <p:txBody>
          <a:bodyPr/>
          <a:lstStyle/>
          <a:p>
            <a:fld id="{7E12E090-D01F-2B45-AD78-4C36387D88DB}" type="slidenum">
              <a:rPr kumimoji="1" lang="zh-CN" altLang="en-US" smtClean="0"/>
              <a:t>18</a:t>
            </a:fld>
            <a:endParaRPr kumimoji="1" lang="zh-CN" altLang="en-US"/>
          </a:p>
        </p:txBody>
      </p:sp>
    </p:spTree>
    <p:extLst>
      <p:ext uri="{BB962C8B-B14F-4D97-AF65-F5344CB8AC3E}">
        <p14:creationId xmlns:p14="http://schemas.microsoft.com/office/powerpoint/2010/main" val="809615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了解了</a:t>
            </a:r>
            <a:r>
              <a:rPr lang="zh-CN" altLang="en-US" sz="1200" kern="1200" dirty="0">
                <a:solidFill>
                  <a:schemeClr val="tx1"/>
                </a:solidFill>
                <a:effectLst/>
                <a:latin typeface="+mn-lt"/>
                <a:ea typeface="+mn-ea"/>
                <a:cs typeface="+mn-cs"/>
              </a:rPr>
              <a:t>项目</a:t>
            </a:r>
            <a:r>
              <a:rPr lang="zh-CN" altLang="zh-CN" sz="1200" kern="1200" dirty="0">
                <a:solidFill>
                  <a:schemeClr val="tx1"/>
                </a:solidFill>
                <a:effectLst/>
                <a:latin typeface="+mn-lt"/>
                <a:ea typeface="+mn-ea"/>
                <a:cs typeface="+mn-cs"/>
              </a:rPr>
              <a:t>风格，代码</a:t>
            </a:r>
            <a:r>
              <a:rPr lang="zh-CN" altLang="en-US" sz="1200" kern="1200" dirty="0">
                <a:solidFill>
                  <a:schemeClr val="tx1"/>
                </a:solidFill>
                <a:effectLst/>
                <a:latin typeface="+mn-lt"/>
                <a:ea typeface="+mn-ea"/>
                <a:cs typeface="+mn-cs"/>
              </a:rPr>
              <a:t>格式，</a:t>
            </a:r>
            <a:r>
              <a:rPr lang="zh-CN" altLang="zh-CN" sz="1200" kern="1200" dirty="0">
                <a:solidFill>
                  <a:schemeClr val="tx1"/>
                </a:solidFill>
                <a:effectLst/>
                <a:latin typeface="+mn-lt"/>
                <a:ea typeface="+mn-ea"/>
                <a:cs typeface="+mn-cs"/>
              </a:rPr>
              <a:t>命名</a:t>
            </a:r>
            <a:r>
              <a:rPr lang="zh-CN" altLang="en-US" sz="1200" kern="1200" dirty="0">
                <a:solidFill>
                  <a:schemeClr val="tx1"/>
                </a:solidFill>
                <a:effectLst/>
                <a:latin typeface="+mn-lt"/>
                <a:ea typeface="+mn-ea"/>
                <a:cs typeface="+mn-cs"/>
              </a:rPr>
              <a:t>风格后</a:t>
            </a:r>
            <a:r>
              <a:rPr lang="zh-CN" altLang="zh-CN" sz="1200" kern="1200" dirty="0">
                <a:solidFill>
                  <a:schemeClr val="tx1"/>
                </a:solidFill>
                <a:effectLst/>
                <a:latin typeface="+mn-lt"/>
                <a:ea typeface="+mn-ea"/>
                <a:cs typeface="+mn-cs"/>
              </a:rPr>
              <a:t>，接下来的这节内容，让我们稍微加速，深入到语言中。</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语言中继承了部分数据类型，如基本的元类型，</a:t>
            </a:r>
            <a:r>
              <a:rPr lang="en-US" altLang="zh-CN" sz="1200" kern="1200" dirty="0">
                <a:solidFill>
                  <a:schemeClr val="tx1"/>
                </a:solidFill>
                <a:effectLst/>
                <a:latin typeface="+mn-lt"/>
                <a:ea typeface="+mn-ea"/>
                <a:cs typeface="+mn-cs"/>
              </a:rPr>
              <a:t>int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string</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指针</a:t>
            </a:r>
            <a:r>
              <a:rPr lang="zh-CN" altLang="zh-CN" sz="1200" kern="1200" dirty="0">
                <a:solidFill>
                  <a:schemeClr val="tx1"/>
                </a:solidFill>
                <a:effectLst/>
                <a:latin typeface="+mn-lt"/>
                <a:ea typeface="+mn-ea"/>
                <a:cs typeface="+mn-cs"/>
              </a:rPr>
              <a:t>，数组等，而在这之外，</a:t>
            </a:r>
            <a:r>
              <a:rPr lang="zh-CN" altLang="en-US" sz="1200" kern="1200" dirty="0">
                <a:solidFill>
                  <a:schemeClr val="tx1"/>
                </a:solidFill>
                <a:effectLst/>
                <a:latin typeface="+mn-lt"/>
                <a:ea typeface="+mn-ea"/>
                <a:cs typeface="+mn-cs"/>
              </a:rPr>
              <a:t>还有</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等</a:t>
            </a:r>
            <a:r>
              <a:rPr lang="zh-CN" altLang="en-US" sz="1200" kern="1200" dirty="0">
                <a:solidFill>
                  <a:schemeClr val="tx1"/>
                </a:solidFill>
                <a:effectLst/>
                <a:latin typeface="+mn-lt"/>
                <a:ea typeface="+mn-ea"/>
                <a:cs typeface="+mn-cs"/>
              </a:rPr>
              <a:t>高级</a:t>
            </a:r>
            <a:r>
              <a:rPr lang="zh-CN" altLang="zh-CN" sz="1200" kern="1200" dirty="0">
                <a:solidFill>
                  <a:schemeClr val="tx1"/>
                </a:solidFill>
                <a:effectLst/>
                <a:latin typeface="+mn-lt"/>
                <a:ea typeface="+mn-ea"/>
                <a:cs typeface="+mn-cs"/>
              </a:rPr>
              <a:t>数据类型。</a:t>
            </a:r>
          </a:p>
          <a:p>
            <a:r>
              <a:rPr lang="zh-CN" altLang="zh-CN" sz="1200" kern="1200" dirty="0">
                <a:solidFill>
                  <a:schemeClr val="tx1"/>
                </a:solidFill>
                <a:effectLst/>
                <a:latin typeface="+mn-lt"/>
                <a:ea typeface="+mn-ea"/>
                <a:cs typeface="+mn-cs"/>
              </a:rPr>
              <a:t>基本类型没有介绍的必要，我想讲讲关于复合数据类型的一些知识。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a:latin typeface="等线" panose="0201060003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等线" panose="02010600030101010101" pitchFamily="2" charset="-122"/>
                <a:cs typeface="Times New Roman" panose="02020603050405020304" pitchFamily="18" charset="0"/>
              </a:rPr>
              <a:t>PPT</a:t>
            </a:r>
            <a:r>
              <a:rPr lang="zh-CN" altLang="en-US" kern="100" dirty="0">
                <a:latin typeface="等线" panose="02010600030101010101" pitchFamily="2" charset="-122"/>
                <a:cs typeface="Times New Roman" panose="02020603050405020304" pitchFamily="18" charset="0"/>
              </a:rPr>
              <a:t>上给出了五种数据类型，分别是指针</a:t>
            </a:r>
            <a:r>
              <a:rPr lang="en-US" altLang="zh-CN" kern="100" dirty="0">
                <a:latin typeface="等线" panose="02010600030101010101" pitchFamily="2" charset="-122"/>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a:latin typeface="等线" panose="02010600030101010101" pitchFamily="2" charset="-122"/>
              <a:cs typeface="Times New Roman" panose="02020603050405020304" pitchFamily="18" charset="0"/>
            </a:endParaRPr>
          </a:p>
          <a:p>
            <a:r>
              <a:rPr lang="zh-CN" altLang="en-US" dirty="0"/>
              <a:t>后面箭头所指的则是他们在</a:t>
            </a:r>
            <a:r>
              <a:rPr lang="en-US" altLang="zh-CN" dirty="0"/>
              <a:t>C#</a:t>
            </a:r>
            <a:r>
              <a:rPr lang="zh-CN" altLang="en-US" dirty="0"/>
              <a:t>中的映射关系</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一个个</a:t>
            </a:r>
            <a:r>
              <a:rPr lang="zh-CN" altLang="zh-CN" sz="1200" kern="1200" dirty="0">
                <a:solidFill>
                  <a:schemeClr val="tx1"/>
                </a:solidFill>
                <a:effectLst/>
                <a:latin typeface="+mn-lt"/>
                <a:ea typeface="+mn-ea"/>
                <a:cs typeface="+mn-cs"/>
              </a:rPr>
              <a:t>分析下来</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19</a:t>
            </a:fld>
            <a:endParaRPr kumimoji="1" lang="zh-CN" altLang="en-US"/>
          </a:p>
        </p:txBody>
      </p:sp>
    </p:spTree>
    <p:extLst>
      <p:ext uri="{BB962C8B-B14F-4D97-AF65-F5344CB8AC3E}">
        <p14:creationId xmlns:p14="http://schemas.microsoft.com/office/powerpoint/2010/main" val="366108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首先让我们看看这次的分享大纲。</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在第一节中，我将向大家介绍</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语言的</a:t>
            </a:r>
            <a:r>
              <a:rPr lang="zh-CN" altLang="en-US" sz="1200" kern="1200" dirty="0">
                <a:solidFill>
                  <a:schemeClr val="tx1"/>
                </a:solidFill>
                <a:effectLst/>
                <a:latin typeface="+mn-lt"/>
                <a:ea typeface="+mn-ea"/>
                <a:cs typeface="+mn-cs"/>
              </a:rPr>
              <a:t>诞生</a:t>
            </a:r>
            <a:r>
              <a:rPr lang="zh-CN" altLang="zh-CN" sz="1200" kern="1200" dirty="0">
                <a:solidFill>
                  <a:schemeClr val="tx1"/>
                </a:solidFill>
                <a:effectLst/>
                <a:latin typeface="+mn-lt"/>
                <a:ea typeface="+mn-ea"/>
                <a:cs typeface="+mn-cs"/>
              </a:rPr>
              <a:t>契机</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背景，</a:t>
            </a:r>
            <a:r>
              <a:rPr lang="zh-CN" altLang="en-US" sz="1200" kern="1200" dirty="0">
                <a:solidFill>
                  <a:schemeClr val="tx1"/>
                </a:solidFill>
                <a:effectLst/>
                <a:latin typeface="+mn-lt"/>
                <a:ea typeface="+mn-ea"/>
                <a:cs typeface="+mn-cs"/>
              </a:rPr>
              <a:t>以及目前的</a:t>
            </a:r>
            <a:r>
              <a:rPr lang="zh-CN" altLang="zh-CN" sz="1200" kern="1200" dirty="0">
                <a:solidFill>
                  <a:schemeClr val="tx1"/>
                </a:solidFill>
                <a:effectLst/>
                <a:latin typeface="+mn-lt"/>
                <a:ea typeface="+mn-ea"/>
                <a:cs typeface="+mn-cs"/>
              </a:rPr>
              <a:t>发展，这是我们旅程的起点</a:t>
            </a:r>
            <a:r>
              <a:rPr lang="zh-CN" altLang="en-US" sz="1200" kern="1200" dirty="0">
                <a:solidFill>
                  <a:schemeClr val="tx1"/>
                </a:solidFill>
                <a:effectLst/>
                <a:latin typeface="+mn-lt"/>
                <a:ea typeface="+mn-ea"/>
                <a:cs typeface="+mn-cs"/>
              </a:rPr>
              <a:t>，我觉得这一节对于大家了解 </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十分的重要。</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在第</a:t>
            </a:r>
            <a:r>
              <a:rPr lang="zh-CN" altLang="en-US" sz="1200" kern="1200" dirty="0">
                <a:solidFill>
                  <a:schemeClr val="tx1"/>
                </a:solidFill>
                <a:effectLst/>
                <a:latin typeface="+mn-lt"/>
                <a:ea typeface="+mn-ea"/>
                <a:cs typeface="+mn-cs"/>
              </a:rPr>
              <a:t>三</a:t>
            </a:r>
            <a:r>
              <a:rPr lang="zh-CN" altLang="zh-CN" sz="1200" kern="1200" dirty="0">
                <a:solidFill>
                  <a:schemeClr val="tx1"/>
                </a:solidFill>
                <a:effectLst/>
                <a:latin typeface="+mn-lt"/>
                <a:ea typeface="+mn-ea"/>
                <a:cs typeface="+mn-cs"/>
              </a:rPr>
              <a:t>节中，我们将比第一节更加深入，了解</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语言中有趣的地方</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基础用法，</a:t>
            </a:r>
            <a:r>
              <a:rPr lang="zh-CN" altLang="zh-CN" sz="1200" kern="1200" dirty="0">
                <a:solidFill>
                  <a:schemeClr val="tx1"/>
                </a:solidFill>
                <a:effectLst/>
                <a:latin typeface="+mn-lt"/>
                <a:ea typeface="+mn-ea"/>
                <a:cs typeface="+mn-cs"/>
              </a:rPr>
              <a:t>项目风格，代码格式，</a:t>
            </a:r>
            <a:r>
              <a:rPr lang="zh-CN" altLang="en-US" sz="1200" kern="1200" dirty="0">
                <a:solidFill>
                  <a:schemeClr val="tx1"/>
                </a:solidFill>
                <a:effectLst/>
                <a:latin typeface="+mn-lt"/>
                <a:ea typeface="+mn-ea"/>
                <a:cs typeface="+mn-cs"/>
              </a:rPr>
              <a:t>重要的</a:t>
            </a:r>
            <a:r>
              <a:rPr lang="zh-CN" altLang="zh-CN" sz="1200" kern="1200" dirty="0">
                <a:solidFill>
                  <a:schemeClr val="tx1"/>
                </a:solidFill>
                <a:effectLst/>
                <a:latin typeface="+mn-lt"/>
                <a:ea typeface="+mn-ea"/>
                <a:cs typeface="+mn-cs"/>
              </a:rPr>
              <a:t>特性，甚至是作为一门静态强类型语言不足的地方。而且考虑到</a:t>
            </a:r>
            <a:r>
              <a:rPr lang="zh-CN" altLang="en-US" sz="1200" kern="1200" dirty="0">
                <a:solidFill>
                  <a:schemeClr val="tx1"/>
                </a:solidFill>
                <a:effectLst/>
                <a:latin typeface="+mn-lt"/>
                <a:ea typeface="+mn-ea"/>
                <a:cs typeface="+mn-cs"/>
              </a:rPr>
              <a:t>目前业界主流的编程思维仍然是面向对象编程，包括现在的</a:t>
            </a:r>
            <a:r>
              <a:rPr lang="zh-CN" altLang="zh-CN" sz="1200" kern="1200" dirty="0">
                <a:solidFill>
                  <a:schemeClr val="tx1"/>
                </a:solidFill>
                <a:effectLst/>
                <a:latin typeface="+mn-lt"/>
                <a:ea typeface="+mn-ea"/>
                <a:cs typeface="+mn-cs"/>
              </a:rPr>
              <a:t>前端</a:t>
            </a:r>
            <a:r>
              <a:rPr lang="zh-CN" altLang="en-US" sz="1200" kern="1200" dirty="0">
                <a:solidFill>
                  <a:schemeClr val="tx1"/>
                </a:solidFill>
                <a:effectLst/>
                <a:latin typeface="+mn-lt"/>
                <a:ea typeface="+mn-ea"/>
                <a:cs typeface="+mn-cs"/>
              </a:rPr>
              <a:t>同学很多也</a:t>
            </a:r>
            <a:r>
              <a:rPr lang="zh-CN" altLang="zh-CN" sz="1200" kern="1200" dirty="0">
                <a:solidFill>
                  <a:schemeClr val="tx1"/>
                </a:solidFill>
                <a:effectLst/>
                <a:latin typeface="+mn-lt"/>
                <a:ea typeface="+mn-ea"/>
                <a:cs typeface="+mn-cs"/>
              </a:rPr>
              <a:t>是使用</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的孪生兄弟，同样由安德斯海尔斯伯格</a:t>
            </a:r>
            <a:r>
              <a:rPr lang="zh-CN" altLang="en-US" sz="1200" kern="1200" dirty="0">
                <a:solidFill>
                  <a:schemeClr val="tx1"/>
                </a:solidFill>
                <a:effectLst/>
                <a:latin typeface="+mn-lt"/>
                <a:ea typeface="+mn-ea"/>
                <a:cs typeface="+mn-cs"/>
              </a:rPr>
              <a:t>主持</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Typescript</a:t>
            </a:r>
            <a:r>
              <a:rPr lang="zh-CN" altLang="en-US" sz="1200" kern="1200" dirty="0">
                <a:solidFill>
                  <a:schemeClr val="tx1"/>
                </a:solidFill>
                <a:effectLst/>
                <a:latin typeface="+mn-lt"/>
                <a:ea typeface="+mn-ea"/>
                <a:cs typeface="+mn-cs"/>
              </a:rPr>
              <a:t>进行开发。</a:t>
            </a:r>
            <a:r>
              <a:rPr lang="zh-CN" altLang="zh-CN" sz="1200" kern="1200" dirty="0">
                <a:solidFill>
                  <a:schemeClr val="tx1"/>
                </a:solidFill>
                <a:effectLst/>
                <a:latin typeface="+mn-lt"/>
                <a:ea typeface="+mn-ea"/>
                <a:cs typeface="+mn-cs"/>
              </a:rPr>
              <a:t>而在使用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的过程中，从某种意义上来说大家也仍然可以采用熟悉的面向对象编程思想，所以我也会做相应的介绍。</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最后一节，假如时间充裕，我</a:t>
            </a:r>
            <a:r>
              <a:rPr lang="zh-CN" altLang="en-US" sz="1200" kern="1200" dirty="0">
                <a:solidFill>
                  <a:schemeClr val="tx1"/>
                </a:solidFill>
                <a:effectLst/>
                <a:latin typeface="+mn-lt"/>
                <a:ea typeface="+mn-ea"/>
                <a:cs typeface="+mn-cs"/>
              </a:rPr>
              <a:t>想</a:t>
            </a:r>
            <a:r>
              <a:rPr lang="zh-CN" altLang="zh-CN" sz="1200" kern="1200" dirty="0">
                <a:solidFill>
                  <a:schemeClr val="tx1"/>
                </a:solidFill>
                <a:effectLst/>
                <a:latin typeface="+mn-lt"/>
                <a:ea typeface="+mn-ea"/>
                <a:cs typeface="+mn-cs"/>
              </a:rPr>
              <a:t>随便</a:t>
            </a:r>
            <a:r>
              <a:rPr lang="zh-CN" altLang="en-US" sz="1200" kern="1200" dirty="0">
                <a:solidFill>
                  <a:schemeClr val="tx1"/>
                </a:solidFill>
                <a:effectLst/>
                <a:latin typeface="+mn-lt"/>
                <a:ea typeface="+mn-ea"/>
                <a:cs typeface="+mn-cs"/>
              </a:rPr>
              <a:t>谈谈一些有趣的事情，</a:t>
            </a:r>
            <a:r>
              <a:rPr lang="zh-CN" altLang="zh-CN" sz="1200" kern="1200" dirty="0">
                <a:solidFill>
                  <a:schemeClr val="tx1"/>
                </a:solidFill>
                <a:effectLst/>
                <a:latin typeface="+mn-lt"/>
                <a:ea typeface="+mn-ea"/>
                <a:cs typeface="+mn-cs"/>
              </a:rPr>
              <a:t>包括我也用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写了一个</a:t>
            </a:r>
            <a:r>
              <a:rPr lang="en-US" altLang="zh-CN" sz="1200" kern="1200" dirty="0">
                <a:solidFill>
                  <a:schemeClr val="tx1"/>
                </a:solidFill>
                <a:effectLst/>
                <a:latin typeface="+mn-lt"/>
                <a:ea typeface="+mn-ea"/>
                <a:cs typeface="+mn-cs"/>
              </a:rPr>
              <a:t>Pipeline</a:t>
            </a:r>
            <a:r>
              <a:rPr lang="zh-CN" altLang="zh-CN" sz="1200" kern="1200" dirty="0">
                <a:solidFill>
                  <a:schemeClr val="tx1"/>
                </a:solidFill>
                <a:effectLst/>
                <a:latin typeface="+mn-lt"/>
                <a:ea typeface="+mn-ea"/>
                <a:cs typeface="+mn-cs"/>
              </a:rPr>
              <a:t>模型库，</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我自己学习的过程中，</a:t>
            </a:r>
            <a:r>
              <a:rPr lang="zh-CN" altLang="zh-CN" sz="1200" kern="1200" dirty="0">
                <a:solidFill>
                  <a:schemeClr val="tx1"/>
                </a:solidFill>
                <a:effectLst/>
                <a:latin typeface="+mn-lt"/>
                <a:ea typeface="+mn-ea"/>
                <a:cs typeface="+mn-cs"/>
              </a:rPr>
              <a:t>也经历了一些框架设计思维上的转变，我觉得都是可以分享给大家的。当然最主要的，我也准备了一些对于使用</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的过程中</a:t>
            </a:r>
            <a:r>
              <a:rPr lang="zh-CN" altLang="zh-CN" sz="1200" kern="1200" dirty="0">
                <a:solidFill>
                  <a:schemeClr val="tx1"/>
                </a:solidFill>
                <a:effectLst/>
                <a:latin typeface="+mn-lt"/>
                <a:ea typeface="+mn-ea"/>
                <a:cs typeface="+mn-cs"/>
              </a:rPr>
              <a:t>遇到的不舒心的地方的吐槽。</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a:t>
            </a:fld>
            <a:endParaRPr kumimoji="1" lang="zh-CN" altLang="en-US"/>
          </a:p>
        </p:txBody>
      </p:sp>
    </p:spTree>
    <p:extLst>
      <p:ext uri="{BB962C8B-B14F-4D97-AF65-F5344CB8AC3E}">
        <p14:creationId xmlns:p14="http://schemas.microsoft.com/office/powerpoint/2010/main" val="424023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指针：</a:t>
            </a:r>
            <a:r>
              <a:rPr lang="zh-CN" altLang="en-US" sz="1200" kern="1200" dirty="0">
                <a:solidFill>
                  <a:schemeClr val="tx1"/>
                </a:solidFill>
                <a:effectLst/>
                <a:latin typeface="+mn-lt"/>
                <a:ea typeface="+mn-ea"/>
                <a:cs typeface="+mn-cs"/>
              </a:rPr>
              <a:t>想必大家都是科班出身，所以这个概念应该都很清晰</a:t>
            </a:r>
            <a:r>
              <a:rPr lang="zh-CN" altLang="zh-CN" sz="1200" kern="1200" dirty="0">
                <a:solidFill>
                  <a:schemeClr val="tx1"/>
                </a:solidFill>
                <a:effectLst/>
                <a:latin typeface="+mn-lt"/>
                <a:ea typeface="+mn-ea"/>
                <a:cs typeface="+mn-cs"/>
              </a:rPr>
              <a:t>。简单来说，一个指针</a:t>
            </a:r>
            <a:r>
              <a:rPr lang="zh-CN" altLang="en-US" sz="1200" kern="1200" dirty="0">
                <a:solidFill>
                  <a:schemeClr val="tx1"/>
                </a:solidFill>
                <a:effectLst/>
                <a:latin typeface="+mn-lt"/>
                <a:ea typeface="+mn-ea"/>
                <a:cs typeface="+mn-cs"/>
              </a:rPr>
              <a:t>对象</a:t>
            </a:r>
            <a:r>
              <a:rPr lang="zh-CN" altLang="zh-CN" sz="1200" kern="1200" dirty="0">
                <a:solidFill>
                  <a:schemeClr val="tx1"/>
                </a:solidFill>
                <a:effectLst/>
                <a:latin typeface="+mn-lt"/>
                <a:ea typeface="+mn-ea"/>
                <a:cs typeface="+mn-cs"/>
              </a:rPr>
              <a:t>保存一个变量的地址，通过</a:t>
            </a:r>
            <a:r>
              <a:rPr lang="en-US" altLang="zh-CN" sz="1200" kern="1200" dirty="0">
                <a:solidFill>
                  <a:schemeClr val="tx1"/>
                </a:solidFill>
                <a:effectLst/>
                <a:latin typeface="+mn-lt"/>
                <a:ea typeface="+mn-ea"/>
                <a:cs typeface="+mn-cs"/>
              </a:rPr>
              <a:t>&amp;</a:t>
            </a:r>
            <a:r>
              <a:rPr lang="zh-CN" altLang="en-US" sz="1200" kern="1200" dirty="0">
                <a:solidFill>
                  <a:schemeClr val="tx1"/>
                </a:solidFill>
                <a:effectLst/>
                <a:latin typeface="+mn-lt"/>
                <a:ea typeface="+mn-ea"/>
                <a:cs typeface="+mn-cs"/>
              </a:rPr>
              <a:t>（读作</a:t>
            </a:r>
            <a:r>
              <a:rPr lang="en-US" altLang="zh-CN" sz="1200" kern="1200" dirty="0" err="1">
                <a:solidFill>
                  <a:schemeClr val="tx1"/>
                </a:solidFill>
                <a:effectLst/>
                <a:latin typeface="+mn-lt"/>
                <a:ea typeface="+mn-ea"/>
                <a:cs typeface="+mn-cs"/>
              </a:rPr>
              <a:t>amper</a:t>
            </a:r>
            <a:r>
              <a:rPr lang="en-US" altLang="zh-CN" sz="1200" kern="1200" dirty="0">
                <a:solidFill>
                  <a:schemeClr val="tx1"/>
                </a:solidFill>
                <a:effectLst/>
                <a:latin typeface="+mn-lt"/>
                <a:ea typeface="+mn-ea"/>
                <a:cs typeface="+mn-cs"/>
              </a:rPr>
              <a:t> sand</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运算符和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运算符，我们可以</a:t>
            </a:r>
            <a:r>
              <a:rPr lang="zh-CN" altLang="en-US" sz="1200" kern="1200" dirty="0">
                <a:solidFill>
                  <a:schemeClr val="tx1"/>
                </a:solidFill>
                <a:effectLst/>
                <a:latin typeface="+mn-lt"/>
                <a:ea typeface="+mn-ea"/>
                <a:cs typeface="+mn-cs"/>
              </a:rPr>
              <a:t>对</a:t>
            </a:r>
            <a:r>
              <a:rPr lang="zh-CN" altLang="zh-CN" sz="1200" kern="1200" dirty="0">
                <a:solidFill>
                  <a:schemeClr val="tx1"/>
                </a:solidFill>
                <a:effectLst/>
                <a:latin typeface="+mn-lt"/>
                <a:ea typeface="+mn-ea"/>
                <a:cs typeface="+mn-cs"/>
              </a:rPr>
              <a:t>原始变量进行</a:t>
            </a:r>
            <a:r>
              <a:rPr lang="zh-CN" altLang="en-US" sz="1200" kern="1200" dirty="0">
                <a:solidFill>
                  <a:schemeClr val="tx1"/>
                </a:solidFill>
                <a:effectLst/>
                <a:latin typeface="+mn-lt"/>
                <a:ea typeface="+mn-ea"/>
                <a:cs typeface="+mn-cs"/>
              </a:rPr>
              <a:t>某些语言中所谓</a:t>
            </a:r>
            <a:r>
              <a:rPr lang="zh-CN" altLang="zh-CN" sz="1200" kern="1200" dirty="0">
                <a:solidFill>
                  <a:schemeClr val="tx1"/>
                </a:solidFill>
                <a:effectLst/>
                <a:latin typeface="+mn-lt"/>
                <a:ea typeface="+mn-ea"/>
                <a:cs typeface="+mn-cs"/>
              </a:rPr>
              <a:t>装箱和拆箱的操作。</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a:t>
            </a:r>
            <a:r>
              <a:rPr lang="zh-CN" altLang="en-US" sz="1200" kern="1200" dirty="0">
                <a:solidFill>
                  <a:schemeClr val="tx1"/>
                </a:solidFill>
                <a:effectLst/>
                <a:latin typeface="+mn-lt"/>
                <a:ea typeface="+mn-ea"/>
                <a:cs typeface="+mn-cs"/>
              </a:rPr>
              <a:t>并没有太过于区分</a:t>
            </a:r>
            <a:r>
              <a:rPr lang="zh-CN" altLang="zh-CN" sz="1200" kern="1200" dirty="0">
                <a:solidFill>
                  <a:schemeClr val="tx1"/>
                </a:solidFill>
                <a:effectLst/>
                <a:latin typeface="+mn-lt"/>
                <a:ea typeface="+mn-ea"/>
                <a:cs typeface="+mn-cs"/>
              </a:rPr>
              <a:t>值类型</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引用类型，</a:t>
            </a:r>
            <a:r>
              <a:rPr lang="zh-CN" altLang="en-US" sz="1200" kern="1200" dirty="0">
                <a:solidFill>
                  <a:schemeClr val="tx1"/>
                </a:solidFill>
                <a:effectLst/>
                <a:latin typeface="+mn-lt"/>
                <a:ea typeface="+mn-ea"/>
                <a:cs typeface="+mn-cs"/>
              </a:rPr>
              <a:t>而在方法传递时，使用的也是标准的值传递概念，即传递副本的方式。包括 </a:t>
            </a:r>
            <a:r>
              <a:rPr lang="en-US" altLang="zh-CN" sz="1200" kern="1200" dirty="0">
                <a:solidFill>
                  <a:schemeClr val="tx1"/>
                </a:solidFill>
                <a:effectLst/>
                <a:latin typeface="+mn-lt"/>
                <a:ea typeface="+mn-ea"/>
                <a:cs typeface="+mn-cs"/>
              </a:rPr>
              <a:t>struct </a:t>
            </a:r>
            <a:r>
              <a:rPr lang="zh-CN" altLang="en-US" sz="1200" kern="1200" dirty="0">
                <a:solidFill>
                  <a:schemeClr val="tx1"/>
                </a:solidFill>
                <a:effectLst/>
                <a:latin typeface="+mn-lt"/>
                <a:ea typeface="+mn-ea"/>
                <a:cs typeface="+mn-cs"/>
              </a:rPr>
              <a:t>也是如此。所以当传递参数很大的时候，可能会造成性能损失。</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特别是</a:t>
            </a:r>
            <a:r>
              <a:rPr lang="zh-CN" altLang="zh-CN" sz="1200" kern="1200" dirty="0">
                <a:solidFill>
                  <a:schemeClr val="tx1"/>
                </a:solidFill>
                <a:effectLst/>
                <a:latin typeface="+mn-lt"/>
                <a:ea typeface="+mn-ea"/>
                <a:cs typeface="+mn-cs"/>
              </a:rPr>
              <a:t>当你只想要更新某个变量的某个属性时，</a:t>
            </a:r>
            <a:r>
              <a:rPr lang="zh-CN" altLang="en-US" sz="1200" kern="1200" dirty="0">
                <a:solidFill>
                  <a:schemeClr val="tx1"/>
                </a:solidFill>
                <a:effectLst/>
                <a:latin typeface="+mn-lt"/>
                <a:ea typeface="+mn-ea"/>
                <a:cs typeface="+mn-cs"/>
              </a:rPr>
              <a:t>你并不想将整个对象传过去再接收。这时候你就可以</a:t>
            </a:r>
            <a:r>
              <a:rPr lang="zh-CN" altLang="zh-CN" sz="1200" kern="1200" dirty="0">
                <a:solidFill>
                  <a:schemeClr val="tx1"/>
                </a:solidFill>
                <a:effectLst/>
                <a:latin typeface="+mn-lt"/>
                <a:ea typeface="+mn-ea"/>
                <a:cs typeface="+mn-cs"/>
              </a:rPr>
              <a:t>采取指针传递的方式，</a:t>
            </a:r>
            <a:r>
              <a:rPr lang="zh-CN" altLang="en-US" sz="1200" kern="1200" dirty="0">
                <a:solidFill>
                  <a:schemeClr val="tx1"/>
                </a:solidFill>
                <a:effectLst/>
                <a:latin typeface="+mn-lt"/>
                <a:ea typeface="+mn-ea"/>
                <a:cs typeface="+mn-cs"/>
              </a:rPr>
              <a:t>这样能直接</a:t>
            </a:r>
            <a:r>
              <a:rPr lang="zh-CN" altLang="zh-CN" sz="1200" kern="1200" dirty="0">
                <a:solidFill>
                  <a:schemeClr val="tx1"/>
                </a:solidFill>
                <a:effectLst/>
                <a:latin typeface="+mn-lt"/>
                <a:ea typeface="+mn-ea"/>
                <a:cs typeface="+mn-cs"/>
              </a:rPr>
              <a:t>实现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中的</a:t>
            </a:r>
            <a:r>
              <a:rPr lang="zh-CN" altLang="en-US" sz="1200" kern="1200" dirty="0">
                <a:solidFill>
                  <a:schemeClr val="tx1"/>
                </a:solidFill>
                <a:effectLst/>
                <a:latin typeface="+mn-lt"/>
                <a:ea typeface="+mn-ea"/>
                <a:cs typeface="+mn-cs"/>
              </a:rPr>
              <a:t>值类型需要加</a:t>
            </a:r>
            <a:r>
              <a:rPr lang="en-US" altLang="zh-CN" sz="1200" kern="1200" dirty="0" err="1">
                <a:solidFill>
                  <a:schemeClr val="tx1"/>
                </a:solidFill>
                <a:effectLst/>
                <a:latin typeface="+mn-lt"/>
                <a:ea typeface="+mn-ea"/>
                <a:cs typeface="+mn-cs"/>
              </a:rPr>
              <a:t>ref,out</a:t>
            </a:r>
            <a:r>
              <a:rPr lang="zh-CN" altLang="en-US" sz="1200" kern="1200" dirty="0">
                <a:solidFill>
                  <a:schemeClr val="tx1"/>
                </a:solidFill>
                <a:effectLst/>
                <a:latin typeface="+mn-lt"/>
                <a:ea typeface="+mn-ea"/>
                <a:cs typeface="+mn-cs"/>
              </a:rPr>
              <a:t>传递</a:t>
            </a:r>
            <a:r>
              <a:rPr lang="zh-CN" altLang="zh-CN" sz="1200" kern="1200" dirty="0">
                <a:solidFill>
                  <a:schemeClr val="tx1"/>
                </a:solidFill>
                <a:effectLst/>
                <a:latin typeface="+mn-lt"/>
                <a:ea typeface="+mn-ea"/>
                <a:cs typeface="+mn-cs"/>
              </a:rPr>
              <a:t>或是</a:t>
            </a:r>
            <a:r>
              <a:rPr lang="zh-CN" altLang="en-US" sz="1200" kern="1200" dirty="0">
                <a:solidFill>
                  <a:schemeClr val="tx1"/>
                </a:solidFill>
                <a:effectLst/>
                <a:latin typeface="+mn-lt"/>
                <a:ea typeface="+mn-ea"/>
                <a:cs typeface="+mn-cs"/>
              </a:rPr>
              <a:t>引用类型直接传递</a:t>
            </a:r>
            <a:r>
              <a:rPr lang="zh-CN" altLang="zh-CN" sz="1200" kern="1200" dirty="0">
                <a:solidFill>
                  <a:schemeClr val="tx1"/>
                </a:solidFill>
                <a:effectLst/>
                <a:latin typeface="+mn-lt"/>
                <a:ea typeface="+mn-ea"/>
                <a:cs typeface="+mn-cs"/>
              </a:rPr>
              <a:t>的修改效果</a:t>
            </a:r>
            <a:r>
              <a:rPr lang="zh-CN" altLang="en-US" sz="1200" kern="1200" dirty="0">
                <a:solidFill>
                  <a:schemeClr val="tx1"/>
                </a:solidFill>
                <a:effectLst/>
                <a:latin typeface="+mn-lt"/>
                <a:ea typeface="+mn-ea"/>
                <a:cs typeface="+mn-cs"/>
              </a:rPr>
              <a:t>。同时</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也不支持</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中可能会很复杂的指针运算。加减乘除，或者是声明一个 </a:t>
            </a:r>
            <a:r>
              <a:rPr lang="en-US" altLang="zh-CN" sz="1200" kern="1200" dirty="0">
                <a:solidFill>
                  <a:schemeClr val="tx1"/>
                </a:solidFill>
                <a:effectLst/>
                <a:latin typeface="+mn-lt"/>
                <a:ea typeface="+mn-ea"/>
                <a:cs typeface="+mn-cs"/>
              </a:rPr>
              <a:t>void </a:t>
            </a:r>
            <a:r>
              <a:rPr lang="zh-CN" altLang="en-US" sz="1200" kern="1200" dirty="0">
                <a:solidFill>
                  <a:schemeClr val="tx1"/>
                </a:solidFill>
                <a:effectLst/>
                <a:latin typeface="+mn-lt"/>
                <a:ea typeface="+mn-ea"/>
                <a:cs typeface="+mn-cs"/>
              </a:rPr>
              <a:t>再进行类型转换。归根到底便是执行某个变量的指针和原变量，除了中间多了个引用的关系，类型上已经完全不同了。尽管</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还提供了对 </a:t>
            </a:r>
            <a:r>
              <a:rPr lang="en-US" altLang="zh-CN" sz="1200" kern="1200" dirty="0" err="1">
                <a:solidFill>
                  <a:schemeClr val="tx1"/>
                </a:solidFill>
                <a:effectLst/>
                <a:latin typeface="+mn-lt"/>
                <a:ea typeface="+mn-ea"/>
                <a:cs typeface="+mn-cs"/>
              </a:rPr>
              <a:t>strcut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的解引用时，指针符号可以省略的功能。</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的这种简化版的</a:t>
            </a:r>
            <a:r>
              <a:rPr lang="zh-CN" altLang="en-US" sz="1200" kern="1200" dirty="0">
                <a:solidFill>
                  <a:schemeClr val="tx1"/>
                </a:solidFill>
                <a:effectLst/>
                <a:latin typeface="+mn-lt"/>
                <a:ea typeface="+mn-ea"/>
                <a:cs typeface="+mn-cs"/>
              </a:rPr>
              <a:t>引用</a:t>
            </a:r>
            <a:r>
              <a:rPr lang="zh-CN" altLang="zh-CN" sz="1200" kern="1200" dirty="0">
                <a:solidFill>
                  <a:schemeClr val="tx1"/>
                </a:solidFill>
                <a:effectLst/>
                <a:latin typeface="+mn-lt"/>
                <a:ea typeface="+mn-ea"/>
                <a:cs typeface="+mn-cs"/>
              </a:rPr>
              <a:t>操作，在我看来，</a:t>
            </a:r>
            <a:r>
              <a:rPr lang="zh-CN" altLang="en-US" sz="1200" kern="1200" dirty="0">
                <a:solidFill>
                  <a:schemeClr val="tx1"/>
                </a:solidFill>
                <a:effectLst/>
                <a:latin typeface="+mn-lt"/>
                <a:ea typeface="+mn-ea"/>
                <a:cs typeface="+mn-cs"/>
              </a:rPr>
              <a:t>算是很不错的功能了。</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大家可以看下</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上的代码，展示了刚才所讲的指针传递并修改值的功能。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20</a:t>
            </a:fld>
            <a:endParaRPr kumimoji="1" lang="zh-CN" altLang="en-US"/>
          </a:p>
        </p:txBody>
      </p:sp>
    </p:spTree>
    <p:extLst>
      <p:ext uri="{BB962C8B-B14F-4D97-AF65-F5344CB8AC3E}">
        <p14:creationId xmlns:p14="http://schemas.microsoft.com/office/powerpoint/2010/main" val="224406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OK</a:t>
            </a:r>
            <a:r>
              <a:rPr lang="zh-CN" altLang="en-US" sz="1200" kern="1200" dirty="0">
                <a:solidFill>
                  <a:schemeClr val="tx1"/>
                </a:solidFill>
                <a:effectLst/>
                <a:latin typeface="+mn-lt"/>
                <a:ea typeface="+mn-ea"/>
                <a:cs typeface="+mn-cs"/>
              </a:rPr>
              <a:t>，接下来让我们看看</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中的复合类型，</a:t>
            </a:r>
            <a:r>
              <a:rPr lang="en-US" altLang="zh-CN" sz="1200" kern="1200" dirty="0">
                <a:solidFill>
                  <a:schemeClr val="tx1"/>
                </a:solidFill>
                <a:effectLst/>
                <a:latin typeface="+mn-lt"/>
                <a:ea typeface="+mn-ea"/>
                <a:cs typeface="+mn-cs"/>
              </a:rPr>
              <a:t>Slice</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。先说 </a:t>
            </a:r>
            <a:r>
              <a:rPr lang="en-US" altLang="zh-CN" sz="1200" kern="1200" dirty="0">
                <a:solidFill>
                  <a:schemeClr val="tx1"/>
                </a:solidFill>
                <a:effectLst/>
                <a:latin typeface="+mn-lt"/>
                <a:ea typeface="+mn-ea"/>
                <a:cs typeface="+mn-cs"/>
              </a:rPr>
              <a:t>slice</a:t>
            </a:r>
            <a:r>
              <a:rPr lang="zh-CN" altLang="en-US" sz="1200" kern="1200" dirty="0">
                <a:solidFill>
                  <a:schemeClr val="tx1"/>
                </a:solidFill>
                <a:effectLst/>
                <a:latin typeface="+mn-lt"/>
                <a:ea typeface="+mn-ea"/>
                <a:cs typeface="+mn-cs"/>
              </a:rPr>
              <a:t>。虽然刚才说了</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并不区分值类型和引用类型的说法，但是一般认为 </a:t>
            </a:r>
            <a:r>
              <a:rPr lang="en-US" altLang="zh-CN" sz="1200" kern="1200" dirty="0">
                <a:solidFill>
                  <a:schemeClr val="tx1"/>
                </a:solidFill>
                <a:effectLst/>
                <a:latin typeface="+mn-lt"/>
                <a:ea typeface="+mn-ea"/>
                <a:cs typeface="+mn-cs"/>
              </a:rPr>
              <a:t>slice </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中的引用类型。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是数组的抽象类型，</a:t>
            </a:r>
            <a:r>
              <a:rPr lang="zh-CN" altLang="en-US" sz="1200" kern="1200" dirty="0">
                <a:solidFill>
                  <a:schemeClr val="tx1"/>
                </a:solidFill>
                <a:effectLst/>
                <a:latin typeface="+mn-lt"/>
                <a:ea typeface="+mn-ea"/>
                <a:cs typeface="+mn-cs"/>
              </a:rPr>
              <a:t>可以这么说。</a:t>
            </a:r>
            <a:r>
              <a:rPr lang="zh-CN" altLang="zh-CN" sz="1200" kern="1200" dirty="0">
                <a:solidFill>
                  <a:schemeClr val="tx1"/>
                </a:solidFill>
                <a:effectLst/>
                <a:latin typeface="+mn-lt"/>
                <a:ea typeface="+mn-ea"/>
                <a:cs typeface="+mn-cs"/>
              </a:rPr>
              <a:t>唯一的显著区别就是数组初始化时需要显示指定长度，而</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并不需要。一个</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维护一个指向内部数组起始位置的</a:t>
            </a:r>
            <a:r>
              <a:rPr lang="en-US" altLang="zh-CN" sz="1200" kern="1200" dirty="0" err="1">
                <a:solidFill>
                  <a:schemeClr val="tx1"/>
                </a:solidFill>
                <a:effectLst/>
                <a:latin typeface="+mn-lt"/>
                <a:ea typeface="+mn-ea"/>
                <a:cs typeface="+mn-cs"/>
              </a:rPr>
              <a:t>StartPoint</a:t>
            </a:r>
            <a:r>
              <a:rPr lang="zh-CN" altLang="zh-CN" sz="1200" kern="1200" dirty="0">
                <a:solidFill>
                  <a:schemeClr val="tx1"/>
                </a:solidFill>
                <a:effectLst/>
                <a:latin typeface="+mn-lt"/>
                <a:ea typeface="+mn-ea"/>
                <a:cs typeface="+mn-cs"/>
              </a:rPr>
              <a:t>指针，长度以及容量。如果仍要类比</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中的概念，</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和泛型</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的用法和原理几乎一模一样，不过</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支持类似于</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中的切片功能。</a:t>
            </a:r>
            <a:r>
              <a:rPr lang="zh-CN" altLang="en-US" sz="1200" kern="1200" dirty="0">
                <a:solidFill>
                  <a:schemeClr val="tx1"/>
                </a:solidFill>
                <a:effectLst/>
                <a:latin typeface="+mn-lt"/>
                <a:ea typeface="+mn-ea"/>
                <a:cs typeface="+mn-cs"/>
              </a:rPr>
              <a:t>而且</a:t>
            </a:r>
            <a:r>
              <a:rPr lang="zh-CN" altLang="zh-CN" sz="1200" kern="1200" dirty="0">
                <a:solidFill>
                  <a:schemeClr val="tx1"/>
                </a:solidFill>
                <a:effectLst/>
                <a:latin typeface="+mn-lt"/>
                <a:ea typeface="+mn-ea"/>
                <a:cs typeface="+mn-cs"/>
              </a:rPr>
              <a:t>由于实现上的区别，</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的使用也有一些坑。</a:t>
            </a:r>
          </a:p>
          <a:p>
            <a:r>
              <a:rPr lang="zh-CN" altLang="zh-CN" sz="1200" kern="1200" dirty="0">
                <a:solidFill>
                  <a:schemeClr val="tx1"/>
                </a:solidFill>
                <a:effectLst/>
                <a:latin typeface="+mn-lt"/>
                <a:ea typeface="+mn-ea"/>
                <a:cs typeface="+mn-cs"/>
              </a:rPr>
              <a:t>例如图中这段代码，一个简单的</a:t>
            </a:r>
            <a:r>
              <a:rPr lang="en-US" altLang="zh-CN" sz="1200" kern="1200" dirty="0">
                <a:solidFill>
                  <a:schemeClr val="tx1"/>
                </a:solidFill>
                <a:effectLst/>
                <a:latin typeface="+mn-lt"/>
                <a:ea typeface="+mn-ea"/>
                <a:cs typeface="+mn-cs"/>
              </a:rPr>
              <a:t>append</a:t>
            </a:r>
            <a:r>
              <a:rPr lang="zh-CN" altLang="en-US" sz="1200" kern="1200" dirty="0">
                <a:solidFill>
                  <a:schemeClr val="tx1"/>
                </a:solidFill>
                <a:effectLst/>
                <a:latin typeface="+mn-lt"/>
                <a:ea typeface="+mn-ea"/>
                <a:cs typeface="+mn-cs"/>
              </a:rPr>
              <a:t>操作</a:t>
            </a:r>
            <a:r>
              <a:rPr lang="zh-CN" altLang="zh-CN" sz="1200" kern="1200" dirty="0">
                <a:solidFill>
                  <a:schemeClr val="tx1"/>
                </a:solidFill>
                <a:effectLst/>
                <a:latin typeface="+mn-lt"/>
                <a:ea typeface="+mn-ea"/>
                <a:cs typeface="+mn-cs"/>
              </a:rPr>
              <a:t>，也就是</a:t>
            </a:r>
            <a:r>
              <a:rPr lang="zh-CN" altLang="en-US" sz="1200" kern="1200" dirty="0">
                <a:solidFill>
                  <a:schemeClr val="tx1"/>
                </a:solidFill>
                <a:effectLst/>
                <a:latin typeface="+mn-lt"/>
                <a:ea typeface="+mn-ea"/>
                <a:cs typeface="+mn-cs"/>
              </a:rPr>
              <a:t>所谓的</a:t>
            </a:r>
            <a:r>
              <a:rPr lang="en-US" altLang="zh-CN" sz="1200" kern="1200" dirty="0" err="1">
                <a:solidFill>
                  <a:schemeClr val="tx1"/>
                </a:solidFill>
                <a:effectLst/>
                <a:latin typeface="+mn-lt"/>
                <a:ea typeface="+mn-ea"/>
                <a:cs typeface="+mn-cs"/>
              </a:rPr>
              <a:t>list.add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的最后一位竟然变成了</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，唯有删除对原始</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append</a:t>
            </a:r>
            <a:r>
              <a:rPr lang="zh-CN" altLang="zh-CN" sz="1200" kern="1200" dirty="0">
                <a:solidFill>
                  <a:schemeClr val="tx1"/>
                </a:solidFill>
                <a:effectLst/>
                <a:latin typeface="+mn-lt"/>
                <a:ea typeface="+mn-ea"/>
                <a:cs typeface="+mn-cs"/>
              </a:rPr>
              <a:t>操作后，</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才能恢复正常。具体的原因需要看源码</a:t>
            </a:r>
            <a:r>
              <a:rPr lang="zh-CN" altLang="en-US" sz="1200" kern="1200" dirty="0">
                <a:solidFill>
                  <a:schemeClr val="tx1"/>
                </a:solidFill>
                <a:effectLst/>
                <a:latin typeface="+mn-lt"/>
                <a:ea typeface="+mn-ea"/>
                <a:cs typeface="+mn-cs"/>
              </a:rPr>
              <a:t>解释</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知乎上也有相应的问题，回答里也有我的一个，这里就不提及了</a:t>
            </a:r>
            <a:r>
              <a:rPr lang="zh-CN" altLang="zh-CN" sz="1200" kern="1200" dirty="0">
                <a:solidFill>
                  <a:schemeClr val="tx1"/>
                </a:solidFill>
                <a:effectLst/>
                <a:latin typeface="+mn-lt"/>
                <a:ea typeface="+mn-ea"/>
                <a:cs typeface="+mn-cs"/>
              </a:rPr>
              <a:t>，但是如此违背直觉的输出，老实说我觉得是不可谅解的。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而且再多说一句，</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语言中存在一些内置函数，如</a:t>
            </a:r>
            <a:r>
              <a:rPr lang="en-US" altLang="zh-CN" sz="1200" kern="1200" dirty="0">
                <a:solidFill>
                  <a:schemeClr val="tx1"/>
                </a:solidFill>
                <a:effectLst/>
                <a:latin typeface="+mn-lt"/>
                <a:ea typeface="+mn-ea"/>
                <a:cs typeface="+mn-cs"/>
              </a:rPr>
              <a:t>append</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copy</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len</a:t>
            </a:r>
            <a:r>
              <a:rPr lang="zh-CN" altLang="en-US" sz="1200" kern="1200" dirty="0">
                <a:solidFill>
                  <a:schemeClr val="tx1"/>
                </a:solidFill>
                <a:effectLst/>
                <a:latin typeface="+mn-lt"/>
                <a:ea typeface="+mn-ea"/>
                <a:cs typeface="+mn-cs"/>
              </a:rPr>
              <a:t>等，他们的接收参数通常可以是任意类型，所以说</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中没有泛型支持是不准确的，它们在编译器中偷偷支持了特殊的一套。</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第二个要介绍的复合类型是</a:t>
            </a:r>
            <a:r>
              <a:rPr lang="en-US" altLang="zh-CN" dirty="0"/>
              <a:t>Map</a:t>
            </a:r>
            <a:r>
              <a:rPr lang="zh-CN" altLang="en-US" dirty="0"/>
              <a:t>，</a:t>
            </a:r>
            <a:r>
              <a:rPr lang="en-US" altLang="zh-CN" dirty="0"/>
              <a:t>Map</a:t>
            </a:r>
            <a:r>
              <a:rPr lang="zh-CN" altLang="en-US" dirty="0"/>
              <a:t>也就是</a:t>
            </a:r>
            <a:r>
              <a:rPr lang="en-US" altLang="zh-CN" dirty="0"/>
              <a:t>Go</a:t>
            </a:r>
            <a:r>
              <a:rPr lang="zh-CN" altLang="en-US" dirty="0"/>
              <a:t>中的简单哈希表，当然也可以叫作字典，这个名称其实更准确一些。用法和和常见语言中的字典或哈希表用法都是很相似的。比如我定义了一个年龄的</a:t>
            </a:r>
            <a:r>
              <a:rPr lang="en-US" altLang="zh-CN" dirty="0" err="1"/>
              <a:t>kv</a:t>
            </a:r>
            <a:r>
              <a:rPr lang="zh-CN" altLang="en-US" dirty="0"/>
              <a:t>结构，潘成涛</a:t>
            </a:r>
            <a:r>
              <a:rPr lang="en-US" altLang="zh-CN" dirty="0"/>
              <a:t>23</a:t>
            </a:r>
            <a:r>
              <a:rPr lang="zh-CN" altLang="en-US" dirty="0"/>
              <a:t>岁，殷佳珩</a:t>
            </a:r>
            <a:r>
              <a:rPr lang="en-US" altLang="zh-CN" dirty="0"/>
              <a:t>26</a:t>
            </a:r>
            <a:r>
              <a:rPr lang="zh-CN" altLang="en-US" dirty="0"/>
              <a:t>岁，组里的另一位运维工程师彭文明</a:t>
            </a:r>
            <a:r>
              <a:rPr lang="en-US" altLang="zh-CN" dirty="0"/>
              <a:t>32</a:t>
            </a:r>
            <a:r>
              <a:rPr lang="zh-CN" altLang="en-US" dirty="0"/>
              <a:t>岁，然后马云是</a:t>
            </a:r>
            <a:r>
              <a:rPr lang="en-US" altLang="zh-CN" dirty="0"/>
              <a:t>55</a:t>
            </a:r>
            <a:r>
              <a:rPr lang="zh-CN" altLang="en-US" dirty="0"/>
              <a:t>岁，但是我考虑到他前几天刚刚退休，就把他删除了，最后通过两个逻辑块将这个结构打印出来。可以看到，这里我用了一个</a:t>
            </a:r>
            <a:r>
              <a:rPr lang="en-US" altLang="zh-CN" dirty="0"/>
              <a:t>delete</a:t>
            </a:r>
            <a:r>
              <a:rPr lang="zh-CN" altLang="en-US" dirty="0"/>
              <a:t>内置函数，他同样接受泛型参数的输入。</a:t>
            </a:r>
            <a:endParaRPr lang="en-US" altLang="zh-CN" dirty="0"/>
          </a:p>
          <a:p>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21</a:t>
            </a:fld>
            <a:endParaRPr kumimoji="1" lang="zh-CN" altLang="en-US"/>
          </a:p>
        </p:txBody>
      </p:sp>
    </p:spTree>
    <p:extLst>
      <p:ext uri="{BB962C8B-B14F-4D97-AF65-F5344CB8AC3E}">
        <p14:creationId xmlns:p14="http://schemas.microsoft.com/office/powerpoint/2010/main" val="4180552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老实说，</a:t>
            </a:r>
            <a:r>
              <a:rPr lang="en-US" altLang="zh-CN" dirty="0"/>
              <a:t>struct </a:t>
            </a:r>
            <a:r>
              <a:rPr lang="zh-CN" altLang="en-US" dirty="0"/>
              <a:t>和 </a:t>
            </a:r>
            <a:r>
              <a:rPr lang="en-US" altLang="zh-CN" dirty="0"/>
              <a:t>interface </a:t>
            </a:r>
            <a:r>
              <a:rPr lang="zh-CN" altLang="en-US" dirty="0"/>
              <a:t>的内容我其实想直接和 </a:t>
            </a:r>
            <a:r>
              <a:rPr lang="en-US" altLang="zh-CN" dirty="0"/>
              <a:t>OOP</a:t>
            </a:r>
            <a:r>
              <a:rPr lang="zh-CN" altLang="en-US" dirty="0"/>
              <a:t> 话题一起说，但是考虑到除了这两个复合结构外，函数和方法的区别在 </a:t>
            </a:r>
            <a:r>
              <a:rPr lang="en-US" altLang="zh-CN" dirty="0"/>
              <a:t>go </a:t>
            </a:r>
            <a:r>
              <a:rPr lang="zh-CN" altLang="en-US" dirty="0"/>
              <a:t>中也是很重要的关系，甚至直接影响到对于 </a:t>
            </a:r>
            <a:r>
              <a:rPr lang="en-US" altLang="zh-CN" dirty="0"/>
              <a:t>OOP</a:t>
            </a:r>
            <a:r>
              <a:rPr lang="zh-CN" altLang="en-US" dirty="0"/>
              <a:t> 的实现和理解，所以还是按照小节的方式展示出来。</a:t>
            </a:r>
            <a:r>
              <a:rPr lang="en-US" altLang="zh-CN" dirty="0"/>
              <a:t>struct </a:t>
            </a:r>
            <a:r>
              <a:rPr lang="zh-CN" altLang="en-US" dirty="0"/>
              <a:t>直接取材于 </a:t>
            </a:r>
            <a:r>
              <a:rPr lang="en-US" altLang="zh-CN" dirty="0"/>
              <a:t>c </a:t>
            </a:r>
            <a:r>
              <a:rPr lang="zh-CN" altLang="en-US" dirty="0"/>
              <a:t>的 </a:t>
            </a:r>
            <a:r>
              <a:rPr lang="en-US" altLang="zh-CN" dirty="0"/>
              <a:t>struct</a:t>
            </a:r>
            <a:r>
              <a:rPr lang="zh-CN" altLang="en-US" dirty="0"/>
              <a:t>，但是功能表现形上更接近 </a:t>
            </a:r>
            <a:r>
              <a:rPr lang="en-US" altLang="zh-CN" dirty="0"/>
              <a:t>java </a:t>
            </a:r>
            <a:r>
              <a:rPr lang="zh-CN" altLang="en-US" dirty="0"/>
              <a:t>或 </a:t>
            </a:r>
            <a:r>
              <a:rPr lang="en-US" altLang="zh-CN" dirty="0" err="1"/>
              <a:t>csharp</a:t>
            </a:r>
            <a:r>
              <a:rPr lang="en-US" altLang="zh-CN" dirty="0"/>
              <a:t> </a:t>
            </a:r>
            <a:r>
              <a:rPr lang="zh-CN" altLang="en-US" dirty="0"/>
              <a:t>的 </a:t>
            </a:r>
            <a:r>
              <a:rPr lang="en-US" altLang="zh-CN" dirty="0"/>
              <a:t>class </a:t>
            </a:r>
            <a:r>
              <a:rPr lang="zh-CN" altLang="en-US" dirty="0"/>
              <a:t>类型。 </a:t>
            </a:r>
            <a:r>
              <a:rPr lang="en-US" altLang="zh-CN" dirty="0"/>
              <a:t>Interface </a:t>
            </a:r>
            <a:r>
              <a:rPr lang="zh-CN" altLang="en-US" dirty="0"/>
              <a:t>呢，顾名思义，就是接口，而</a:t>
            </a:r>
            <a:r>
              <a:rPr lang="en-US" altLang="zh-CN" dirty="0"/>
              <a:t>Go</a:t>
            </a:r>
            <a:r>
              <a:rPr lang="zh-CN" altLang="en-US" dirty="0"/>
              <a:t>中也没有什么抽象类的说法，一个接口，组合上其他的特性就能实现其他语言中</a:t>
            </a:r>
            <a:r>
              <a:rPr lang="en-US" altLang="zh-CN" dirty="0"/>
              <a:t>80%</a:t>
            </a:r>
            <a:r>
              <a:rPr lang="zh-CN" altLang="en-US" dirty="0"/>
              <a:t>的功能了，这里也没有什么</a:t>
            </a:r>
            <a:r>
              <a:rPr lang="en-US" altLang="zh-CN" dirty="0"/>
              <a:t>2/8</a:t>
            </a:r>
            <a:r>
              <a:rPr lang="zh-CN" altLang="en-US" dirty="0"/>
              <a:t>原则的说法，剩下的</a:t>
            </a:r>
            <a:r>
              <a:rPr lang="en-US" altLang="zh-CN" dirty="0"/>
              <a:t>20%</a:t>
            </a:r>
            <a:r>
              <a:rPr lang="zh-CN" altLang="en-US" dirty="0"/>
              <a:t>可不一定就是最重要的，只是写起来仍然有些别扭。在我看来，从 </a:t>
            </a:r>
            <a:r>
              <a:rPr lang="en-US" altLang="zh-CN" dirty="0"/>
              <a:t>java </a:t>
            </a:r>
            <a:r>
              <a:rPr lang="zh-CN" altLang="en-US" dirty="0"/>
              <a:t>或者其他语言迁移过来的开发者其实也可以把 </a:t>
            </a:r>
            <a:r>
              <a:rPr lang="en-US" altLang="zh-CN" dirty="0"/>
              <a:t>interface </a:t>
            </a:r>
            <a:r>
              <a:rPr lang="zh-CN" altLang="en-US" dirty="0"/>
              <a:t>当做抽象类使用。我们继续往下看就知道了。</a:t>
            </a:r>
            <a:endParaRPr lang="en-US" altLang="zh-CN" dirty="0"/>
          </a:p>
          <a:p>
            <a:endParaRPr lang="en-US" altLang="zh-CN" dirty="0"/>
          </a:p>
          <a:p>
            <a:r>
              <a:rPr lang="zh-CN" altLang="en-US" dirty="0"/>
              <a:t>首先呢，我们声明了一个 </a:t>
            </a:r>
            <a:r>
              <a:rPr lang="en-US" altLang="zh-CN" dirty="0"/>
              <a:t>Person </a:t>
            </a:r>
            <a:r>
              <a:rPr lang="zh-CN" altLang="en-US" dirty="0"/>
              <a:t>结构体，里面定义了一个</a:t>
            </a:r>
            <a:r>
              <a:rPr lang="en-US" altLang="zh-CN" dirty="0" err="1"/>
              <a:t>SkinColor</a:t>
            </a:r>
            <a:r>
              <a:rPr lang="zh-CN" altLang="en-US" dirty="0"/>
              <a:t>属性，然后又分别定义了亚洲人，欧洲人和非酋，以匿名方式内嵌入了 </a:t>
            </a:r>
            <a:r>
              <a:rPr lang="en-US" altLang="zh-CN" dirty="0"/>
              <a:t>Person </a:t>
            </a:r>
            <a:r>
              <a:rPr lang="zh-CN" altLang="en-US" dirty="0"/>
              <a:t>结构，这也是 </a:t>
            </a:r>
            <a:r>
              <a:rPr lang="en-US" altLang="zh-CN" dirty="0"/>
              <a:t>go </a:t>
            </a:r>
            <a:r>
              <a:rPr lang="zh-CN" altLang="en-US" dirty="0"/>
              <a:t>提供的功能。这么几行代码，我们就实现了普通的面向对象语言中子类继承父类的功能，相当于现在的亚洲人，欧洲人和非酋都有了对应的 </a:t>
            </a:r>
            <a:r>
              <a:rPr lang="en-US" altLang="zh-CN" dirty="0" err="1"/>
              <a:t>SkinColor</a:t>
            </a:r>
            <a:r>
              <a:rPr lang="en-US" altLang="zh-CN" dirty="0"/>
              <a:t> </a:t>
            </a:r>
            <a:r>
              <a:rPr lang="zh-CN" altLang="en-US" dirty="0"/>
              <a:t>属性。</a:t>
            </a:r>
            <a:r>
              <a:rPr lang="en-US" altLang="zh-CN" dirty="0"/>
              <a:t>Struct </a:t>
            </a:r>
            <a:r>
              <a:rPr lang="zh-CN" altLang="en-US" dirty="0"/>
              <a:t>在使用上确实和 </a:t>
            </a:r>
            <a:r>
              <a:rPr lang="en-US" altLang="zh-CN" dirty="0"/>
              <a:t>class </a:t>
            </a:r>
            <a:r>
              <a:rPr lang="zh-CN" altLang="en-US" dirty="0"/>
              <a:t>没什么区别。再来看看 </a:t>
            </a:r>
            <a:r>
              <a:rPr lang="en-US" altLang="zh-CN" dirty="0"/>
              <a:t>interface </a:t>
            </a:r>
            <a:r>
              <a:rPr lang="zh-CN" altLang="en-US" dirty="0"/>
              <a:t>，在很多设计模式的书籍中，作者都倾向于将 </a:t>
            </a:r>
            <a:r>
              <a:rPr lang="en-US" altLang="zh-CN" dirty="0"/>
              <a:t>interface </a:t>
            </a:r>
            <a:r>
              <a:rPr lang="zh-CN" altLang="en-US" dirty="0"/>
              <a:t>作为行为接口，这有一部分原因是因为接口常常和超类或者抽象类组合使用，各自体现做什么和是什么，甚至命名上也是倾向于将</a:t>
            </a:r>
            <a:r>
              <a:rPr lang="en-US" altLang="zh-CN" dirty="0"/>
              <a:t>interface </a:t>
            </a:r>
            <a:r>
              <a:rPr lang="zh-CN" altLang="en-US" dirty="0"/>
              <a:t>做形容词或动词，抽象类做名词。 </a:t>
            </a:r>
            <a:r>
              <a:rPr lang="en-US" altLang="zh-CN" dirty="0"/>
              <a:t>Go </a:t>
            </a:r>
            <a:r>
              <a:rPr lang="zh-CN" altLang="en-US" dirty="0"/>
              <a:t>里没有这种讲究，至少我看过不少标准库里对于接口的使用都是不区分的，也区分不了，毕竟只有这么个东西。所以我这里定义了一个抱怨者的接口，里面有一个抱怨的契约函数。在 </a:t>
            </a:r>
            <a:r>
              <a:rPr lang="en-US" altLang="zh-CN" dirty="0"/>
              <a:t>go </a:t>
            </a:r>
            <a:r>
              <a:rPr lang="zh-CN" altLang="en-US" dirty="0"/>
              <a:t>中，你在接口中无法定义除了函数外的所有东西。</a:t>
            </a:r>
            <a:endParaRPr lang="en-US" altLang="zh-CN" dirty="0"/>
          </a:p>
          <a:p>
            <a:endParaRPr lang="en-US" altLang="zh-CN" dirty="0"/>
          </a:p>
          <a:p>
            <a:r>
              <a:rPr lang="zh-CN" altLang="en-US" dirty="0"/>
              <a:t>先抛开实现的语法，可以看到在几个实现方法上，并没有出现显示引用接口名称的情况，这也是 </a:t>
            </a:r>
            <a:r>
              <a:rPr lang="en-US" altLang="zh-CN" dirty="0"/>
              <a:t>Go </a:t>
            </a:r>
            <a:r>
              <a:rPr lang="zh-CN" altLang="en-US" dirty="0"/>
              <a:t>里除了匿名组合外一个有趣的特性。即存在任意类型</a:t>
            </a:r>
            <a:r>
              <a:rPr lang="en-US" altLang="zh-CN" dirty="0"/>
              <a:t>T</a:t>
            </a:r>
            <a:r>
              <a:rPr lang="zh-CN" altLang="en-US" dirty="0"/>
              <a:t>和</a:t>
            </a:r>
            <a:r>
              <a:rPr lang="en-US" altLang="zh-CN" dirty="0"/>
              <a:t>T</a:t>
            </a:r>
            <a:r>
              <a:rPr lang="zh-CN" altLang="en-US" dirty="0"/>
              <a:t>的实现方法集合，只要</a:t>
            </a:r>
            <a:r>
              <a:rPr lang="en-US" altLang="zh-CN" dirty="0"/>
              <a:t>T</a:t>
            </a:r>
            <a:r>
              <a:rPr lang="zh-CN" altLang="en-US" dirty="0"/>
              <a:t>的实现方法集合的子集里包含了某个接口</a:t>
            </a:r>
            <a:r>
              <a:rPr lang="en-US" altLang="zh-CN" dirty="0"/>
              <a:t>I</a:t>
            </a:r>
            <a:r>
              <a:rPr lang="zh-CN" altLang="en-US" dirty="0"/>
              <a:t>的所有定义函数，就可以认为类型</a:t>
            </a:r>
            <a:r>
              <a:rPr lang="en-US" altLang="zh-CN" dirty="0"/>
              <a:t>T</a:t>
            </a:r>
            <a:r>
              <a:rPr lang="zh-CN" altLang="en-US" dirty="0"/>
              <a:t>实现了接口</a:t>
            </a:r>
            <a:r>
              <a:rPr lang="en-US" altLang="zh-CN" dirty="0"/>
              <a:t>I</a:t>
            </a:r>
            <a:r>
              <a:rPr lang="zh-CN" altLang="en-US" dirty="0"/>
              <a:t>，能作为</a:t>
            </a:r>
            <a:r>
              <a:rPr lang="en-US" altLang="zh-CN" dirty="0"/>
              <a:t>I</a:t>
            </a:r>
            <a:r>
              <a:rPr lang="zh-CN" altLang="en-US" dirty="0"/>
              <a:t>的实例在任意方法和函数内传递。业界上把这种做法称为 </a:t>
            </a:r>
            <a:r>
              <a:rPr lang="en-US" altLang="zh-CN" dirty="0"/>
              <a:t>Structural type system</a:t>
            </a:r>
            <a:r>
              <a:rPr lang="zh-CN" altLang="en-US" dirty="0"/>
              <a:t>，结构化类型系统。甚至因为这种特性，</a:t>
            </a:r>
            <a:r>
              <a:rPr lang="en-US" altLang="zh-CN" dirty="0"/>
              <a:t>go</a:t>
            </a:r>
            <a:r>
              <a:rPr lang="zh-CN" altLang="en-US" dirty="0"/>
              <a:t>中会有一件比较好玩的事情，这个之后在讲泛型时会介绍下。</a:t>
            </a:r>
            <a:endParaRPr lang="en-US" altLang="zh-CN" dirty="0"/>
          </a:p>
        </p:txBody>
      </p:sp>
      <p:sp>
        <p:nvSpPr>
          <p:cNvPr id="4" name="灯片编号占位符 3"/>
          <p:cNvSpPr>
            <a:spLocks noGrp="1"/>
          </p:cNvSpPr>
          <p:nvPr>
            <p:ph type="sldNum" sz="quarter" idx="5"/>
          </p:nvPr>
        </p:nvSpPr>
        <p:spPr/>
        <p:txBody>
          <a:bodyPr/>
          <a:lstStyle/>
          <a:p>
            <a:fld id="{7E12E090-D01F-2B45-AD78-4C36387D88DB}" type="slidenum">
              <a:rPr kumimoji="1" lang="zh-CN" altLang="en-US" smtClean="0"/>
              <a:t>22</a:t>
            </a:fld>
            <a:endParaRPr kumimoji="1" lang="zh-CN" altLang="en-US"/>
          </a:p>
        </p:txBody>
      </p:sp>
    </p:spTree>
    <p:extLst>
      <p:ext uri="{BB962C8B-B14F-4D97-AF65-F5344CB8AC3E}">
        <p14:creationId xmlns:p14="http://schemas.microsoft.com/office/powerpoint/2010/main" val="3257045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当然啦，不需要显式实现接口的特性，有人喜欢也有人不喜欢。我举一个简单的例子大家就知道这种特性下不好的地方。比如我们有一个 </a:t>
            </a:r>
            <a:r>
              <a:rPr lang="en-US" altLang="zh-CN" dirty="0"/>
              <a:t>cowboy</a:t>
            </a:r>
            <a:r>
              <a:rPr lang="zh-CN" altLang="en-US" dirty="0"/>
              <a:t>接口和</a:t>
            </a:r>
            <a:r>
              <a:rPr lang="en-US" altLang="zh-CN" dirty="0"/>
              <a:t>painter</a:t>
            </a:r>
            <a:r>
              <a:rPr lang="zh-CN" altLang="en-US" dirty="0"/>
              <a:t>接口，（自由介绍）。如果这么说的话，假如接口不能保证行为特征，那么面向接口编程的意义就要大打折扣了。比如像</a:t>
            </a:r>
            <a:r>
              <a:rPr lang="en-US" altLang="zh-CN" dirty="0"/>
              <a:t>java</a:t>
            </a:r>
            <a:r>
              <a:rPr lang="zh-CN" altLang="en-US" dirty="0"/>
              <a:t>和</a:t>
            </a:r>
            <a:r>
              <a:rPr lang="en-US" altLang="zh-CN" dirty="0" err="1"/>
              <a:t>c#</a:t>
            </a:r>
            <a:r>
              <a:rPr lang="zh-CN" altLang="en-US" dirty="0"/>
              <a:t>这样的语言中，你还能同时继承 </a:t>
            </a:r>
            <a:r>
              <a:rPr lang="en-US" altLang="zh-CN" dirty="0"/>
              <a:t>cowboy </a:t>
            </a:r>
            <a:r>
              <a:rPr lang="zh-CN" altLang="en-US" dirty="0"/>
              <a:t>和 </a:t>
            </a:r>
            <a:r>
              <a:rPr lang="en-US" altLang="zh-CN" dirty="0"/>
              <a:t>painter </a:t>
            </a:r>
            <a:r>
              <a:rPr lang="zh-CN" altLang="en-US" dirty="0"/>
              <a:t>接口，并且通过匿名接口实现和显示接口实现来区分，但是在</a:t>
            </a:r>
            <a:r>
              <a:rPr lang="en-US" altLang="zh-CN" dirty="0"/>
              <a:t>go</a:t>
            </a:r>
            <a:r>
              <a:rPr lang="zh-CN" altLang="en-US" dirty="0"/>
              <a:t>中，确实就不太方便了。不过这很难说是好或者不好，只是取舍而已。</a:t>
            </a:r>
            <a:endParaRPr lang="en-US" altLang="zh-CN" dirty="0"/>
          </a:p>
          <a:p>
            <a:endParaRPr lang="en-US" altLang="zh-CN" dirty="0"/>
          </a:p>
          <a:p>
            <a:r>
              <a:rPr lang="zh-CN" altLang="en-US" dirty="0"/>
              <a:t>那 </a:t>
            </a:r>
            <a:r>
              <a:rPr lang="en-US" altLang="zh-CN" dirty="0"/>
              <a:t>struct </a:t>
            </a:r>
            <a:r>
              <a:rPr lang="zh-CN" altLang="en-US" dirty="0"/>
              <a:t>和 </a:t>
            </a:r>
            <a:r>
              <a:rPr lang="en-US" altLang="zh-CN" dirty="0"/>
              <a:t>interface </a:t>
            </a:r>
            <a:r>
              <a:rPr lang="zh-CN" altLang="en-US" dirty="0"/>
              <a:t>的基础内容我就先介绍到这里，至少通过这两种复合类型，以及匿名嵌入和隐式实现接口的特性，我们以及能实现</a:t>
            </a:r>
            <a:r>
              <a:rPr lang="en-US" altLang="zh-CN" dirty="0"/>
              <a:t>OOP</a:t>
            </a:r>
            <a:r>
              <a:rPr lang="zh-CN" altLang="en-US" dirty="0"/>
              <a:t>中的多态和继承的效果。之后会有一个更详细的例子带给大家。不过在这之前，我要把一个坑给填</a:t>
            </a:r>
            <a:r>
              <a:rPr lang="zh-CN" altLang="en-US"/>
              <a:t>上。</a:t>
            </a:r>
            <a:endParaRPr lang="en-US" altLang="zh-CN"/>
          </a:p>
        </p:txBody>
      </p:sp>
      <p:sp>
        <p:nvSpPr>
          <p:cNvPr id="4" name="灯片编号占位符 3"/>
          <p:cNvSpPr>
            <a:spLocks noGrp="1"/>
          </p:cNvSpPr>
          <p:nvPr>
            <p:ph type="sldNum" sz="quarter" idx="5"/>
          </p:nvPr>
        </p:nvSpPr>
        <p:spPr/>
        <p:txBody>
          <a:bodyPr/>
          <a:lstStyle/>
          <a:p>
            <a:fld id="{7E12E090-D01F-2B45-AD78-4C36387D88DB}" type="slidenum">
              <a:rPr kumimoji="1" lang="zh-CN" altLang="en-US" smtClean="0"/>
              <a:t>23</a:t>
            </a:fld>
            <a:endParaRPr kumimoji="1" lang="zh-CN" altLang="en-US"/>
          </a:p>
        </p:txBody>
      </p:sp>
    </p:spTree>
    <p:extLst>
      <p:ext uri="{BB962C8B-B14F-4D97-AF65-F5344CB8AC3E}">
        <p14:creationId xmlns:p14="http://schemas.microsoft.com/office/powerpoint/2010/main" val="348641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到目前为止的分享中，我一直很注意自己对于函数和方法的口述区分，这两个名词在</a:t>
            </a:r>
            <a:r>
              <a:rPr lang="en-US" altLang="zh-CN" dirty="0"/>
              <a:t>go</a:t>
            </a:r>
            <a:r>
              <a:rPr lang="zh-CN" altLang="en-US" dirty="0"/>
              <a:t>中也是严格区分的，虽然他们都是由</a:t>
            </a:r>
            <a:r>
              <a:rPr lang="en-US" altLang="zh-CN" dirty="0" err="1"/>
              <a:t>func</a:t>
            </a:r>
            <a:r>
              <a:rPr lang="zh-CN" altLang="en-US" dirty="0"/>
              <a:t>关键字定义，唯一的区别就是 </a:t>
            </a:r>
            <a:r>
              <a:rPr lang="en-US" altLang="zh-CN" dirty="0" err="1"/>
              <a:t>func</a:t>
            </a:r>
            <a:r>
              <a:rPr lang="en-US" altLang="zh-CN" dirty="0"/>
              <a:t> </a:t>
            </a:r>
            <a:r>
              <a:rPr lang="zh-CN" altLang="en-US" dirty="0"/>
              <a:t>关键字与名称之间有没有结构体定义。同时方法也只能定义在结构体上，所以像针对基本类型，如</a:t>
            </a:r>
            <a:r>
              <a:rPr lang="en-US" altLang="zh-CN" dirty="0"/>
              <a:t>int</a:t>
            </a:r>
            <a:r>
              <a:rPr lang="zh-CN" altLang="en-US" dirty="0"/>
              <a:t>，</a:t>
            </a:r>
            <a:r>
              <a:rPr lang="en-US" altLang="zh-CN" dirty="0"/>
              <a:t>double</a:t>
            </a:r>
            <a:r>
              <a:rPr lang="zh-CN" altLang="en-US" dirty="0"/>
              <a:t>，</a:t>
            </a:r>
            <a:r>
              <a:rPr lang="en-US" altLang="zh-CN" dirty="0"/>
              <a:t>go</a:t>
            </a:r>
            <a:r>
              <a:rPr lang="zh-CN" altLang="en-US" dirty="0"/>
              <a:t>是无法实现诸如</a:t>
            </a:r>
            <a:r>
              <a:rPr lang="en-US" altLang="zh-CN" dirty="0"/>
              <a:t>java</a:t>
            </a:r>
            <a:r>
              <a:rPr lang="zh-CN" altLang="en-US" dirty="0"/>
              <a:t>的流式方法，或是</a:t>
            </a:r>
            <a:r>
              <a:rPr lang="en-US" altLang="zh-CN" dirty="0"/>
              <a:t>C#</a:t>
            </a:r>
            <a:r>
              <a:rPr lang="zh-CN" altLang="en-US" dirty="0"/>
              <a:t>的扩展方法的。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24</a:t>
            </a:fld>
            <a:endParaRPr kumimoji="1" lang="zh-CN" altLang="en-US"/>
          </a:p>
        </p:txBody>
      </p:sp>
    </p:spTree>
    <p:extLst>
      <p:ext uri="{BB962C8B-B14F-4D97-AF65-F5344CB8AC3E}">
        <p14:creationId xmlns:p14="http://schemas.microsoft.com/office/powerpoint/2010/main" val="269710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 </a:t>
            </a:r>
            <a:r>
              <a:rPr lang="en-US" altLang="zh-CN" dirty="0"/>
              <a:t>OOP </a:t>
            </a:r>
            <a:r>
              <a:rPr lang="zh-CN" altLang="en-US" dirty="0"/>
              <a:t>的内容以及讲得差不多了，在组合了 </a:t>
            </a:r>
            <a:r>
              <a:rPr lang="en-US" altLang="zh-CN" dirty="0"/>
              <a:t>struct </a:t>
            </a:r>
            <a:r>
              <a:rPr lang="zh-CN" altLang="en-US" dirty="0"/>
              <a:t>，</a:t>
            </a:r>
            <a:r>
              <a:rPr lang="en-US" altLang="zh-CN" dirty="0"/>
              <a:t>interface</a:t>
            </a:r>
            <a:r>
              <a:rPr lang="zh-CN" altLang="en-US" dirty="0"/>
              <a:t>，匿名嵌入结构体，隐式接口实现的特性后。这也是体现正交性的绝佳例子。</a:t>
            </a:r>
            <a:endParaRPr lang="en-US" altLang="zh-CN" dirty="0"/>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不过在最后呢，我也用了一个鸭子类型的例子来作为</a:t>
            </a:r>
            <a:r>
              <a:rPr lang="en-US" altLang="zh-CN" sz="1200" kern="1200" dirty="0">
                <a:solidFill>
                  <a:schemeClr val="tx1"/>
                </a:solidFill>
                <a:effectLst/>
                <a:latin typeface="+mn-lt"/>
                <a:ea typeface="+mn-ea"/>
                <a:cs typeface="+mn-cs"/>
              </a:rPr>
              <a:t>OOP</a:t>
            </a:r>
            <a:r>
              <a:rPr lang="zh-CN" altLang="en-US" sz="1200" kern="1200" dirty="0">
                <a:solidFill>
                  <a:schemeClr val="tx1"/>
                </a:solidFill>
                <a:effectLst/>
                <a:latin typeface="+mn-lt"/>
                <a:ea typeface="+mn-ea"/>
                <a:cs typeface="+mn-cs"/>
              </a:rPr>
              <a:t>的总结。</a:t>
            </a:r>
            <a:r>
              <a:rPr lang="en-US" altLang="zh-CN" sz="1200" kern="1200" dirty="0" err="1">
                <a:solidFill>
                  <a:schemeClr val="tx1"/>
                </a:solidFill>
                <a:effectLst/>
                <a:latin typeface="+mn-lt"/>
                <a:ea typeface="+mn-ea"/>
                <a:cs typeface="+mn-cs"/>
              </a:rPr>
              <a:t>Blahblah</a:t>
            </a:r>
            <a:r>
              <a:rPr lang="zh-CN" altLang="en-US" sz="1200" kern="1200" dirty="0">
                <a:solidFill>
                  <a:schemeClr val="tx1"/>
                </a:solidFill>
                <a:effectLst/>
                <a:latin typeface="+mn-lt"/>
                <a:ea typeface="+mn-ea"/>
                <a:cs typeface="+mn-cs"/>
              </a:rPr>
              <a:t>自由发挥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确实做到了特性的简洁和组合的强大，罗伯派克在谈到</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是不是一门面向对象语言的时候也用到了“</a:t>
            </a:r>
            <a:r>
              <a:rPr lang="en-US" altLang="zh-CN" sz="1200" kern="1200" dirty="0">
                <a:solidFill>
                  <a:schemeClr val="tx1"/>
                </a:solidFill>
                <a:effectLst/>
                <a:latin typeface="+mn-lt"/>
                <a:ea typeface="+mn-ea"/>
                <a:cs typeface="+mn-cs"/>
              </a:rPr>
              <a:t>Yes and No</a:t>
            </a:r>
            <a:r>
              <a:rPr lang="zh-CN" altLang="zh-CN" sz="1200" kern="1200" dirty="0">
                <a:solidFill>
                  <a:schemeClr val="tx1"/>
                </a:solidFill>
                <a:effectLst/>
                <a:latin typeface="+mn-lt"/>
                <a:ea typeface="+mn-ea"/>
                <a:cs typeface="+mn-cs"/>
              </a:rPr>
              <a:t>”这样的评价。</a:t>
            </a:r>
            <a:r>
              <a:rPr lang="en-US" altLang="zh-CN" sz="1200" kern="1200" dirty="0">
                <a:solidFill>
                  <a:schemeClr val="tx1"/>
                </a:solidFill>
                <a:effectLst/>
                <a:latin typeface="+mn-lt"/>
                <a:ea typeface="+mn-ea"/>
                <a:cs typeface="+mn-cs"/>
              </a:rPr>
              <a:t>Yes</a:t>
            </a:r>
            <a:r>
              <a:rPr lang="zh-CN" altLang="zh-CN" sz="1200" kern="1200" dirty="0">
                <a:solidFill>
                  <a:schemeClr val="tx1"/>
                </a:solidFill>
                <a:effectLst/>
                <a:latin typeface="+mn-lt"/>
                <a:ea typeface="+mn-ea"/>
                <a:cs typeface="+mn-cs"/>
              </a:rPr>
              <a:t>指的是它确实可以用接口，结构和方法以及结构体内嵌的方式实现继承，封装和多态，但是一开始这些特性设计的初衷并不是为了</a:t>
            </a:r>
            <a:r>
              <a:rPr lang="zh-CN" altLang="en-US" sz="1200" kern="1200" dirty="0">
                <a:solidFill>
                  <a:schemeClr val="tx1"/>
                </a:solidFill>
                <a:effectLst/>
                <a:latin typeface="+mn-lt"/>
                <a:ea typeface="+mn-ea"/>
                <a:cs typeface="+mn-cs"/>
              </a:rPr>
              <a:t>面向对象</a:t>
            </a:r>
            <a:r>
              <a:rPr lang="zh-CN" altLang="zh-CN" sz="1200" kern="1200" dirty="0">
                <a:solidFill>
                  <a:schemeClr val="tx1"/>
                </a:solidFill>
                <a:effectLst/>
                <a:latin typeface="+mn-lt"/>
                <a:ea typeface="+mn-ea"/>
                <a:cs typeface="+mn-cs"/>
              </a:rPr>
              <a:t>，同时每种特性能做的事情相比于</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也更自由，更轻量。</a:t>
            </a:r>
            <a:r>
              <a:rPr lang="zh-CN" altLang="en-US" sz="1200" kern="1200" dirty="0">
                <a:solidFill>
                  <a:schemeClr val="tx1"/>
                </a:solidFill>
                <a:effectLst/>
                <a:latin typeface="+mn-lt"/>
                <a:ea typeface="+mn-ea"/>
                <a:cs typeface="+mn-cs"/>
              </a:rPr>
              <a:t>当然啦，跟</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实现的完整的</a:t>
            </a:r>
            <a:r>
              <a:rPr lang="en-US" altLang="zh-CN" sz="1200" kern="1200" dirty="0">
                <a:solidFill>
                  <a:schemeClr val="tx1"/>
                </a:solidFill>
                <a:effectLst/>
                <a:latin typeface="+mn-lt"/>
                <a:ea typeface="+mn-ea"/>
                <a:cs typeface="+mn-cs"/>
              </a:rPr>
              <a:t>OOP</a:t>
            </a:r>
            <a:r>
              <a:rPr lang="zh-CN" altLang="en-US" sz="1200" kern="1200" dirty="0">
                <a:solidFill>
                  <a:schemeClr val="tx1"/>
                </a:solidFill>
                <a:effectLst/>
                <a:latin typeface="+mn-lt"/>
                <a:ea typeface="+mn-ea"/>
                <a:cs typeface="+mn-cs"/>
              </a:rPr>
              <a:t>功能，</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仍然缺少了</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，这是嵌入式继承机制天生的缺陷，感兴趣的同学可以自己去了解下。</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25</a:t>
            </a:fld>
            <a:endParaRPr kumimoji="1" lang="zh-CN" altLang="en-US"/>
          </a:p>
        </p:txBody>
      </p:sp>
    </p:spTree>
    <p:extLst>
      <p:ext uri="{BB962C8B-B14F-4D97-AF65-F5344CB8AC3E}">
        <p14:creationId xmlns:p14="http://schemas.microsoft.com/office/powerpoint/2010/main" val="1721209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本节的最后一个内容让我们来看看</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的主打功能，协程与信道。</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想必大家有听过</a:t>
            </a:r>
            <a:r>
              <a:rPr lang="zh-CN" altLang="zh-CN" sz="1200" kern="1200" dirty="0">
                <a:solidFill>
                  <a:schemeClr val="tx1"/>
                </a:solidFill>
                <a:effectLst/>
                <a:latin typeface="+mn-lt"/>
                <a:ea typeface="+mn-ea"/>
                <a:cs typeface="+mn-cs"/>
              </a:rPr>
              <a:t>一本科普性质的图书，叫做《七周七并发》，详细介绍了七种并发模型，</a:t>
            </a:r>
            <a:r>
              <a:rPr lang="zh-CN" altLang="en-US" sz="1200" kern="1200" dirty="0">
                <a:solidFill>
                  <a:schemeClr val="tx1"/>
                </a:solidFill>
                <a:effectLst/>
                <a:latin typeface="+mn-lt"/>
                <a:ea typeface="+mn-ea"/>
                <a:cs typeface="+mn-cs"/>
              </a:rPr>
              <a:t>我将它们展示在了</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上</a:t>
            </a:r>
            <a:endParaRPr lang="zh-CN" altLang="zh-CN" sz="1200" kern="1200" dirty="0">
              <a:solidFill>
                <a:schemeClr val="tx1"/>
              </a:solidFill>
              <a:effectLst/>
              <a:latin typeface="+mn-lt"/>
              <a:ea typeface="+mn-ea"/>
              <a:cs typeface="+mn-cs"/>
            </a:endParaRP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至于</a:t>
            </a:r>
            <a:r>
              <a:rPr lang="en-US" altLang="zh-CN" sz="1200" kern="1200" dirty="0">
                <a:solidFill>
                  <a:schemeClr val="tx1"/>
                </a:solidFill>
                <a:effectLst/>
                <a:latin typeface="+mn-lt"/>
                <a:ea typeface="+mn-ea"/>
                <a:cs typeface="+mn-cs"/>
              </a:rPr>
              <a:t>node</a:t>
            </a:r>
            <a:r>
              <a:rPr lang="zh-CN" altLang="zh-CN" sz="1200" kern="1200" dirty="0">
                <a:solidFill>
                  <a:schemeClr val="tx1"/>
                </a:solidFill>
                <a:effectLst/>
                <a:latin typeface="+mn-lt"/>
                <a:ea typeface="+mn-ea"/>
                <a:cs typeface="+mn-cs"/>
              </a:rPr>
              <a:t>的事件</a:t>
            </a:r>
            <a:r>
              <a:rPr lang="zh-CN" altLang="en-US" sz="1200" kern="1200" dirty="0">
                <a:solidFill>
                  <a:schemeClr val="tx1"/>
                </a:solidFill>
                <a:effectLst/>
                <a:latin typeface="+mn-lt"/>
                <a:ea typeface="+mn-ea"/>
                <a:cs typeface="+mn-cs"/>
              </a:rPr>
              <a:t>驱动架构</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应该</a:t>
            </a:r>
            <a:r>
              <a:rPr lang="zh-CN" altLang="zh-CN" sz="1200" kern="1200" dirty="0">
                <a:solidFill>
                  <a:schemeClr val="tx1"/>
                </a:solidFill>
                <a:effectLst/>
                <a:latin typeface="+mn-lt"/>
                <a:ea typeface="+mn-ea"/>
                <a:cs typeface="+mn-cs"/>
              </a:rPr>
              <a:t>算是单独的第八种。但如果只是针对这七种而言，我觉得我们也可以把他们简单分为两种，</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一种</a:t>
            </a:r>
            <a:r>
              <a:rPr lang="zh-CN" altLang="zh-CN" sz="1200" kern="1200" dirty="0">
                <a:solidFill>
                  <a:schemeClr val="tx1"/>
                </a:solidFill>
                <a:effectLst/>
                <a:latin typeface="+mn-lt"/>
                <a:ea typeface="+mn-ea"/>
                <a:cs typeface="+mn-cs"/>
              </a:rPr>
              <a:t>使用共享内存进行通信，</a:t>
            </a:r>
            <a:r>
              <a:rPr lang="zh-CN" altLang="en-US" sz="1200" kern="1200" dirty="0">
                <a:solidFill>
                  <a:schemeClr val="tx1"/>
                </a:solidFill>
                <a:effectLst/>
                <a:latin typeface="+mn-lt"/>
                <a:ea typeface="+mn-ea"/>
                <a:cs typeface="+mn-cs"/>
              </a:rPr>
              <a:t>另一种是</a:t>
            </a:r>
            <a:r>
              <a:rPr lang="zh-CN" altLang="zh-CN" sz="1200" kern="1200" dirty="0">
                <a:solidFill>
                  <a:schemeClr val="tx1"/>
                </a:solidFill>
                <a:effectLst/>
                <a:latin typeface="+mn-lt"/>
                <a:ea typeface="+mn-ea"/>
                <a:cs typeface="+mn-cs"/>
              </a:rPr>
              <a:t>通信来共享内存。</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的早前版本</a:t>
            </a:r>
            <a:r>
              <a:rPr lang="zh-CN" altLang="zh-CN" sz="1200" kern="1200" dirty="0">
                <a:solidFill>
                  <a:schemeClr val="tx1"/>
                </a:solidFill>
                <a:effectLst/>
                <a:latin typeface="+mn-lt"/>
                <a:ea typeface="+mn-ea"/>
                <a:cs typeface="+mn-cs"/>
              </a:rPr>
              <a:t>采用多线程与锁模型，属于前者，而</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属于后者。而</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的并发模型则借鉴了</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一些</a:t>
            </a:r>
            <a:r>
              <a:rPr lang="zh-CN" altLang="zh-CN" sz="1200" kern="1200" dirty="0">
                <a:solidFill>
                  <a:schemeClr val="tx1"/>
                </a:solidFill>
                <a:effectLst/>
                <a:latin typeface="+mn-lt"/>
                <a:ea typeface="+mn-ea"/>
                <a:cs typeface="+mn-cs"/>
              </a:rPr>
              <a:t>思路，</a:t>
            </a:r>
            <a:r>
              <a:rPr lang="zh-CN" altLang="en-US" sz="1200" kern="1200" dirty="0">
                <a:solidFill>
                  <a:schemeClr val="tx1"/>
                </a:solidFill>
                <a:effectLst/>
                <a:latin typeface="+mn-lt"/>
                <a:ea typeface="+mn-ea"/>
                <a:cs typeface="+mn-cs"/>
              </a:rPr>
              <a:t>注意是借鉴。</a:t>
            </a:r>
            <a:r>
              <a:rPr lang="zh-CN" altLang="zh-CN" sz="1200" kern="1200" dirty="0">
                <a:solidFill>
                  <a:schemeClr val="tx1"/>
                </a:solidFill>
                <a:effectLst/>
                <a:latin typeface="+mn-lt"/>
                <a:ea typeface="+mn-ea"/>
                <a:cs typeface="+mn-cs"/>
              </a:rPr>
              <a:t>这无非是因为线程和锁模型，确实太低级别了，低级别而不是低级，互斥，同步，条件</a:t>
            </a:r>
            <a:r>
              <a:rPr lang="zh-CN" altLang="en-US" sz="1200" kern="1200" dirty="0">
                <a:solidFill>
                  <a:schemeClr val="tx1"/>
                </a:solidFill>
                <a:effectLst/>
                <a:latin typeface="+mn-lt"/>
                <a:ea typeface="+mn-ea"/>
                <a:cs typeface="+mn-cs"/>
              </a:rPr>
              <a:t>变量</a:t>
            </a:r>
            <a:r>
              <a:rPr lang="zh-CN" altLang="zh-CN" sz="1200" kern="1200" dirty="0">
                <a:solidFill>
                  <a:schemeClr val="tx1"/>
                </a:solidFill>
                <a:effectLst/>
                <a:latin typeface="+mn-lt"/>
                <a:ea typeface="+mn-ea"/>
                <a:cs typeface="+mn-cs"/>
              </a:rPr>
              <a:t>，都得程序员自己去</a:t>
            </a:r>
            <a:r>
              <a:rPr lang="zh-CN" altLang="en-US" sz="1200" kern="1200" dirty="0">
                <a:solidFill>
                  <a:schemeClr val="tx1"/>
                </a:solidFill>
                <a:effectLst/>
                <a:latin typeface="+mn-lt"/>
                <a:ea typeface="+mn-ea"/>
                <a:cs typeface="+mn-cs"/>
              </a:rPr>
              <a:t>手动</a:t>
            </a:r>
            <a:r>
              <a:rPr lang="zh-CN" altLang="zh-CN" sz="1200" kern="1200" dirty="0">
                <a:solidFill>
                  <a:schemeClr val="tx1"/>
                </a:solidFill>
                <a:effectLst/>
                <a:latin typeface="+mn-lt"/>
                <a:ea typeface="+mn-ea"/>
                <a:cs typeface="+mn-cs"/>
              </a:rPr>
              <a:t>处理。而</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的设计原则是简洁，在应对</a:t>
            </a:r>
            <a:r>
              <a:rPr lang="zh-CN" altLang="en-US" sz="1200" kern="1200" dirty="0">
                <a:solidFill>
                  <a:schemeClr val="tx1"/>
                </a:solidFill>
                <a:effectLst/>
                <a:latin typeface="+mn-lt"/>
                <a:ea typeface="+mn-ea"/>
                <a:cs typeface="+mn-cs"/>
              </a:rPr>
              <a:t>复杂的</a:t>
            </a:r>
            <a:r>
              <a:rPr lang="zh-CN" altLang="zh-CN" sz="1200" kern="1200" dirty="0">
                <a:solidFill>
                  <a:schemeClr val="tx1"/>
                </a:solidFill>
                <a:effectLst/>
                <a:latin typeface="+mn-lt"/>
                <a:ea typeface="+mn-ea"/>
                <a:cs typeface="+mn-cs"/>
              </a:rPr>
              <a:t>并发问题时，</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采取了这样一种高级别，简洁的思路去帮助程序员书写处理并发问题的代码</a:t>
            </a:r>
            <a:r>
              <a:rPr lang="zh-CN" altLang="en-US" sz="1200" kern="1200" dirty="0">
                <a:solidFill>
                  <a:schemeClr val="tx1"/>
                </a:solidFill>
                <a:effectLst/>
                <a:latin typeface="+mn-lt"/>
                <a:ea typeface="+mn-ea"/>
                <a:cs typeface="+mn-cs"/>
              </a:rPr>
              <a:t>，不过这也不意味着</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中就不需要处理互斥，同步，死锁的问题了，只是更容易一些</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当然了，我们可以明确一点的是，在现代计算机中，程序的系统抽象是进程，进程内的最小处理单元抽象自然是线程，无论是</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模型还是</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模型，在具体的实现中仍然是依靠线程来执行最后的工作，只是这两种模型都会抽象出自己的执行实体，说不定将来随着计算机科学的不断发展，又有其他的操作系统</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工作单元概念出现，</a:t>
            </a:r>
            <a:r>
              <a:rPr lang="zh-CN" altLang="en-US" sz="1200" kern="1200" dirty="0">
                <a:solidFill>
                  <a:schemeClr val="tx1"/>
                </a:solidFill>
                <a:effectLst/>
                <a:latin typeface="+mn-lt"/>
                <a:ea typeface="+mn-ea"/>
                <a:cs typeface="+mn-cs"/>
              </a:rPr>
              <a:t>那时候可能</a:t>
            </a:r>
            <a:r>
              <a:rPr lang="zh-CN" altLang="zh-CN" sz="1200" kern="1200" dirty="0">
                <a:solidFill>
                  <a:schemeClr val="tx1"/>
                </a:solidFill>
                <a:effectLst/>
                <a:latin typeface="+mn-lt"/>
                <a:ea typeface="+mn-ea"/>
                <a:cs typeface="+mn-cs"/>
              </a:rPr>
              <a:t>也就不叫线程了。</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26</a:t>
            </a:fld>
            <a:endParaRPr kumimoji="1" lang="zh-CN" altLang="en-US"/>
          </a:p>
        </p:txBody>
      </p:sp>
    </p:spTree>
    <p:extLst>
      <p:ext uri="{BB962C8B-B14F-4D97-AF65-F5344CB8AC3E}">
        <p14:creationId xmlns:p14="http://schemas.microsoft.com/office/powerpoint/2010/main" val="2388884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OK</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理论中，执</a:t>
            </a:r>
            <a:r>
              <a:rPr lang="zh-CN" altLang="en-US" sz="1200" kern="1200" dirty="0">
                <a:solidFill>
                  <a:schemeClr val="tx1"/>
                </a:solidFill>
                <a:effectLst/>
                <a:latin typeface="+mn-lt"/>
                <a:ea typeface="+mn-ea"/>
                <a:cs typeface="+mn-cs"/>
              </a:rPr>
              <a:t>定义了</a:t>
            </a:r>
            <a:r>
              <a:rPr lang="zh-CN" altLang="zh-CN" sz="1200" kern="1200" dirty="0">
                <a:solidFill>
                  <a:schemeClr val="tx1"/>
                </a:solidFill>
                <a:effectLst/>
                <a:latin typeface="+mn-lt"/>
                <a:ea typeface="+mn-ea"/>
                <a:cs typeface="+mn-cs"/>
              </a:rPr>
              <a:t>独立并发执行的实体，同时实体间</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通过消息在信道中进行交流。这个信道，学名叫</a:t>
            </a:r>
            <a:r>
              <a:rPr lang="en-US" altLang="zh-CN" sz="1200"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中最重要的概念。</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语言中，</a:t>
            </a:r>
            <a:r>
              <a:rPr lang="zh-CN" altLang="en-US" sz="1200" kern="1200" dirty="0">
                <a:solidFill>
                  <a:schemeClr val="tx1"/>
                </a:solidFill>
                <a:effectLst/>
                <a:latin typeface="+mn-lt"/>
                <a:ea typeface="+mn-ea"/>
                <a:cs typeface="+mn-cs"/>
              </a:rPr>
              <a:t>借鉴过来的</a:t>
            </a:r>
            <a:r>
              <a:rPr lang="zh-CN" altLang="zh-CN" sz="1200" kern="1200" dirty="0">
                <a:solidFill>
                  <a:schemeClr val="tx1"/>
                </a:solidFill>
                <a:effectLst/>
                <a:latin typeface="+mn-lt"/>
                <a:ea typeface="+mn-ea"/>
                <a:cs typeface="+mn-cs"/>
              </a:rPr>
              <a:t>对应数据类型也叫</a:t>
            </a:r>
            <a:r>
              <a:rPr lang="en-US" altLang="zh-CN" sz="1200"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，它是一个类似于先入先出的队列的数据结构，可以被单独的创建和读写，而</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中的执行实体在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中叫</a:t>
            </a:r>
            <a:r>
              <a:rPr lang="en-US" altLang="zh-CN" sz="1200" kern="1200" dirty="0">
                <a:solidFill>
                  <a:schemeClr val="tx1"/>
                </a:solidFill>
                <a:effectLst/>
                <a:latin typeface="+mn-lt"/>
                <a:ea typeface="+mn-ea"/>
                <a:cs typeface="+mn-cs"/>
              </a:rPr>
              <a:t>Goroutine</a:t>
            </a:r>
            <a:r>
              <a:rPr lang="zh-CN" altLang="zh-CN" sz="1200" kern="1200" dirty="0">
                <a:solidFill>
                  <a:schemeClr val="tx1"/>
                </a:solidFill>
                <a:effectLst/>
                <a:latin typeface="+mn-lt"/>
                <a:ea typeface="+mn-ea"/>
                <a:cs typeface="+mn-cs"/>
              </a:rPr>
              <a:t>，一般称为协程。</a:t>
            </a:r>
            <a:r>
              <a:rPr lang="zh-CN" altLang="en-US" sz="1200" b="0" i="0" kern="1200" dirty="0">
                <a:solidFill>
                  <a:schemeClr val="tx1"/>
                </a:solidFill>
                <a:effectLst/>
                <a:latin typeface="+mn-lt"/>
                <a:ea typeface="+mn-ea"/>
                <a:cs typeface="+mn-cs"/>
              </a:rPr>
              <a:t>协程从本质上来说是一种用户态的线程，不需要系统来执行抢占式调度，而是在语言层面实现线程的调度。</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中起一个</a:t>
            </a:r>
            <a:r>
              <a:rPr lang="zh-CN" altLang="en-US" sz="1200" kern="1200" dirty="0">
                <a:solidFill>
                  <a:schemeClr val="tx1"/>
                </a:solidFill>
                <a:effectLst/>
                <a:latin typeface="+mn-lt"/>
                <a:ea typeface="+mn-ea"/>
                <a:cs typeface="+mn-cs"/>
              </a:rPr>
              <a:t>执行单元</a:t>
            </a:r>
            <a:r>
              <a:rPr lang="zh-CN" altLang="zh-CN" sz="1200" kern="1200" dirty="0">
                <a:solidFill>
                  <a:schemeClr val="tx1"/>
                </a:solidFill>
                <a:effectLst/>
                <a:latin typeface="+mn-lt"/>
                <a:ea typeface="+mn-ea"/>
                <a:cs typeface="+mn-cs"/>
              </a:rPr>
              <a:t>通常是</a:t>
            </a:r>
            <a:r>
              <a:rPr lang="en-US" altLang="zh-CN" sz="1200" kern="1200" dirty="0">
                <a:solidFill>
                  <a:schemeClr val="tx1"/>
                </a:solidFill>
                <a:effectLst/>
                <a:latin typeface="+mn-lt"/>
                <a:ea typeface="+mn-ea"/>
                <a:cs typeface="+mn-cs"/>
              </a:rPr>
              <a:t>New Thread</a:t>
            </a:r>
            <a:r>
              <a:rPr lang="zh-CN" altLang="en-US" sz="1200" kern="1200" dirty="0">
                <a:solidFill>
                  <a:schemeClr val="tx1"/>
                </a:solidFill>
                <a:effectLst/>
                <a:latin typeface="+mn-lt"/>
                <a:ea typeface="+mn-ea"/>
                <a:cs typeface="+mn-cs"/>
              </a:rPr>
              <a:t>或者</a:t>
            </a:r>
            <a:r>
              <a:rPr lang="en-US" altLang="zh-CN" sz="1200" kern="1200" dirty="0">
                <a:solidFill>
                  <a:schemeClr val="tx1"/>
                </a:solidFill>
                <a:effectLst/>
                <a:latin typeface="+mn-lt"/>
                <a:ea typeface="+mn-ea"/>
                <a:cs typeface="+mn-cs"/>
              </a:rPr>
              <a:t>New Task</a:t>
            </a:r>
            <a:r>
              <a:rPr lang="zh-CN" altLang="zh-CN" sz="1200" kern="1200" dirty="0">
                <a:solidFill>
                  <a:schemeClr val="tx1"/>
                </a:solidFill>
                <a:effectLst/>
                <a:latin typeface="+mn-lt"/>
                <a:ea typeface="+mn-ea"/>
                <a:cs typeface="+mn-cs"/>
              </a:rPr>
              <a:t>，而在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中却很别致。一个简简单单的</a:t>
            </a:r>
            <a:r>
              <a:rPr lang="en-US" altLang="zh-CN" sz="1200" kern="1200" dirty="0">
                <a:solidFill>
                  <a:schemeClr val="tx1"/>
                </a:solidFill>
                <a:effectLst/>
                <a:latin typeface="+mn-lt"/>
                <a:ea typeface="+mn-ea"/>
                <a:cs typeface="+mn-cs"/>
              </a:rPr>
              <a:t>go </a:t>
            </a:r>
            <a:r>
              <a:rPr lang="zh-CN" altLang="zh-CN" sz="1200" kern="1200" dirty="0">
                <a:solidFill>
                  <a:schemeClr val="tx1"/>
                </a:solidFill>
                <a:effectLst/>
                <a:latin typeface="+mn-lt"/>
                <a:ea typeface="+mn-ea"/>
                <a:cs typeface="+mn-cs"/>
              </a:rPr>
              <a:t>关键字</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一个函数名称，就相当于起了一个协程</a:t>
            </a:r>
            <a:r>
              <a:rPr lang="zh-CN" altLang="en-US" sz="1200" kern="1200" dirty="0">
                <a:solidFill>
                  <a:schemeClr val="tx1"/>
                </a:solidFill>
                <a:effectLst/>
                <a:latin typeface="+mn-lt"/>
                <a:ea typeface="+mn-ea"/>
                <a:cs typeface="+mn-cs"/>
              </a:rPr>
              <a:t>，这就是所谓的语言层面的支持</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非常简洁的声明，同时</a:t>
            </a:r>
            <a:r>
              <a:rPr lang="zh-CN" altLang="zh-CN" sz="1200" kern="1200" dirty="0">
                <a:solidFill>
                  <a:schemeClr val="tx1"/>
                </a:solidFill>
                <a:effectLst/>
                <a:latin typeface="+mn-lt"/>
                <a:ea typeface="+mn-ea"/>
                <a:cs typeface="+mn-cs"/>
              </a:rPr>
              <a:t>开销也非常小，通常一个线程栈是几</a:t>
            </a:r>
            <a:r>
              <a:rPr lang="en-US" altLang="zh-CN" sz="1200" kern="1200" dirty="0">
                <a:solidFill>
                  <a:schemeClr val="tx1"/>
                </a:solidFill>
                <a:effectLst/>
                <a:latin typeface="+mn-lt"/>
                <a:ea typeface="+mn-ea"/>
                <a:cs typeface="+mn-cs"/>
              </a:rPr>
              <a:t>MB</a:t>
            </a:r>
            <a:r>
              <a:rPr lang="zh-CN" altLang="zh-CN" sz="1200" kern="1200" dirty="0">
                <a:solidFill>
                  <a:schemeClr val="tx1"/>
                </a:solidFill>
                <a:effectLst/>
                <a:latin typeface="+mn-lt"/>
                <a:ea typeface="+mn-ea"/>
                <a:cs typeface="+mn-cs"/>
              </a:rPr>
              <a:t>，而一个协程栈才几</a:t>
            </a:r>
            <a:r>
              <a:rPr lang="en-US" altLang="zh-CN" sz="1200" kern="1200" dirty="0">
                <a:solidFill>
                  <a:schemeClr val="tx1"/>
                </a:solidFill>
                <a:effectLst/>
                <a:latin typeface="+mn-lt"/>
                <a:ea typeface="+mn-ea"/>
                <a:cs typeface="+mn-cs"/>
              </a:rPr>
              <a:t>KB</a:t>
            </a:r>
            <a:r>
              <a:rPr lang="zh-CN" altLang="zh-CN" sz="1200" kern="1200" dirty="0">
                <a:solidFill>
                  <a:schemeClr val="tx1"/>
                </a:solidFill>
                <a:effectLst/>
                <a:latin typeface="+mn-lt"/>
                <a:ea typeface="+mn-ea"/>
                <a:cs typeface="+mn-cs"/>
              </a:rPr>
              <a:t>，所以一次请求里我们起几千个协程的开销都很小。当然了，计算机行单元仍然是线程，所以这些协程，同样也是由</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为每个线程实现绑定</a:t>
            </a:r>
            <a:r>
              <a:rPr lang="zh-CN" altLang="zh-CN" sz="1200" kern="1200" dirty="0">
                <a:solidFill>
                  <a:schemeClr val="tx1"/>
                </a:solidFill>
                <a:effectLst/>
                <a:latin typeface="+mn-lt"/>
                <a:ea typeface="+mn-ea"/>
                <a:cs typeface="+mn-cs"/>
              </a:rPr>
              <a:t>的调度</a:t>
            </a:r>
            <a:r>
              <a:rPr lang="zh-CN" altLang="en-US" sz="1200" kern="1200" dirty="0">
                <a:solidFill>
                  <a:schemeClr val="tx1"/>
                </a:solidFill>
                <a:effectLst/>
                <a:latin typeface="+mn-lt"/>
                <a:ea typeface="+mn-ea"/>
                <a:cs typeface="+mn-cs"/>
              </a:rPr>
              <a:t>器</a:t>
            </a:r>
            <a:r>
              <a:rPr lang="zh-CN" altLang="zh-CN" sz="1200" kern="1200" dirty="0">
                <a:solidFill>
                  <a:schemeClr val="tx1"/>
                </a:solidFill>
                <a:effectLst/>
                <a:latin typeface="+mn-lt"/>
                <a:ea typeface="+mn-ea"/>
                <a:cs typeface="+mn-cs"/>
              </a:rPr>
              <a:t>，分配到可运行的线程中执行</a:t>
            </a:r>
            <a:r>
              <a:rPr lang="zh-CN" altLang="en-US" sz="1200" kern="1200" dirty="0">
                <a:solidFill>
                  <a:schemeClr val="tx1"/>
                </a:solidFill>
                <a:effectLst/>
                <a:latin typeface="+mn-lt"/>
                <a:ea typeface="+mn-ea"/>
                <a:cs typeface="+mn-cs"/>
              </a:rPr>
              <a:t>，这是一种</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的映射方式，其实很多依赖于运行时的语言也是如此，只是</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的执行单元更轻量，可以这么说的是，在我看来，在</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中，你可以不用理会</a:t>
            </a:r>
            <a:r>
              <a:rPr lang="en-US" altLang="zh-CN" sz="1200" kern="1200" dirty="0">
                <a:solidFill>
                  <a:schemeClr val="tx1"/>
                </a:solidFill>
                <a:effectLst/>
                <a:latin typeface="+mn-lt"/>
                <a:ea typeface="+mn-ea"/>
                <a:cs typeface="+mn-cs"/>
              </a:rPr>
              <a:t>CSP</a:t>
            </a:r>
            <a:r>
              <a:rPr lang="zh-CN" altLang="en-US" sz="1200" kern="1200" dirty="0">
                <a:solidFill>
                  <a:schemeClr val="tx1"/>
                </a:solidFill>
                <a:effectLst/>
                <a:latin typeface="+mn-lt"/>
                <a:ea typeface="+mn-ea"/>
                <a:cs typeface="+mn-cs"/>
              </a:rPr>
              <a:t>，除了借鉴了原语，</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csp</a:t>
            </a:r>
            <a:r>
              <a:rPr lang="zh-CN" altLang="en-US" sz="1200" kern="1200" dirty="0">
                <a:solidFill>
                  <a:schemeClr val="tx1"/>
                </a:solidFill>
                <a:effectLst/>
                <a:latin typeface="+mn-lt"/>
                <a:ea typeface="+mn-ea"/>
                <a:cs typeface="+mn-cs"/>
              </a:rPr>
              <a:t>并无关联，而绑定到每个逻辑线程上的调度器才是重中之重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另外，由于</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天生是异步非阻塞式</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，所以无论是应对</a:t>
            </a:r>
            <a:r>
              <a:rPr lang="en-US" altLang="zh-CN" sz="1200" kern="1200" dirty="0">
                <a:solidFill>
                  <a:schemeClr val="tx1"/>
                </a:solidFill>
                <a:effectLst/>
                <a:latin typeface="+mn-lt"/>
                <a:ea typeface="+mn-ea"/>
                <a:cs typeface="+mn-cs"/>
              </a:rPr>
              <a:t>CPU</a:t>
            </a:r>
            <a:r>
              <a:rPr lang="zh-CN" altLang="en-US" sz="1200" kern="1200" dirty="0">
                <a:solidFill>
                  <a:schemeClr val="tx1"/>
                </a:solidFill>
                <a:effectLst/>
                <a:latin typeface="+mn-lt"/>
                <a:ea typeface="+mn-ea"/>
                <a:cs typeface="+mn-cs"/>
              </a:rPr>
              <a:t>密集型应用或是</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密集型应用，都有不错的性能。</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27</a:t>
            </a:fld>
            <a:endParaRPr kumimoji="1" lang="zh-CN" altLang="en-US"/>
          </a:p>
        </p:txBody>
      </p:sp>
    </p:spTree>
    <p:extLst>
      <p:ext uri="{BB962C8B-B14F-4D97-AF65-F5344CB8AC3E}">
        <p14:creationId xmlns:p14="http://schemas.microsoft.com/office/powerpoint/2010/main" val="3780876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PPT</a:t>
            </a:r>
            <a:r>
              <a:rPr lang="zh-CN" altLang="zh-CN" sz="1200" kern="1200" dirty="0">
                <a:solidFill>
                  <a:schemeClr val="tx1"/>
                </a:solidFill>
                <a:effectLst/>
                <a:latin typeface="+mn-lt"/>
                <a:ea typeface="+mn-ea"/>
                <a:cs typeface="+mn-cs"/>
              </a:rPr>
              <a:t>上，就是一个典型的生产者消费者的例子，我们也通过</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关键字起了两个协程。而通信的</a:t>
            </a:r>
            <a:r>
              <a:rPr lang="zh-CN" altLang="en-US" sz="1200" kern="1200" dirty="0">
                <a:solidFill>
                  <a:schemeClr val="tx1"/>
                </a:solidFill>
                <a:effectLst/>
                <a:latin typeface="+mn-lt"/>
                <a:ea typeface="+mn-ea"/>
                <a:cs typeface="+mn-cs"/>
              </a:rPr>
              <a:t>信号</a:t>
            </a:r>
            <a:r>
              <a:rPr lang="zh-CN" altLang="zh-CN" sz="1200" kern="1200" dirty="0">
                <a:solidFill>
                  <a:schemeClr val="tx1"/>
                </a:solidFill>
                <a:effectLst/>
                <a:latin typeface="+mn-lt"/>
                <a:ea typeface="+mn-ea"/>
                <a:cs typeface="+mn-cs"/>
              </a:rPr>
              <a:t>，则是我们</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Main</a:t>
            </a:r>
            <a:r>
              <a:rPr lang="zh-CN" altLang="zh-CN" sz="1200" kern="1200" dirty="0">
                <a:solidFill>
                  <a:schemeClr val="tx1"/>
                </a:solidFill>
                <a:effectLst/>
                <a:latin typeface="+mn-lt"/>
                <a:ea typeface="+mn-ea"/>
                <a:cs typeface="+mn-cs"/>
              </a:rPr>
              <a:t>函数中定义的一个</a:t>
            </a:r>
            <a:r>
              <a:rPr lang="en-US" altLang="zh-CN" sz="1200" kern="1200" dirty="0" err="1">
                <a:solidFill>
                  <a:schemeClr val="tx1"/>
                </a:solidFill>
                <a:effectLst/>
                <a:latin typeface="+mn-lt"/>
                <a:ea typeface="+mn-ea"/>
                <a:cs typeface="+mn-cs"/>
              </a:rPr>
              <a:t>int</a:t>
            </a:r>
            <a:r>
              <a:rPr lang="zh-CN" altLang="zh-CN" sz="1200" kern="1200" dirty="0">
                <a:solidFill>
                  <a:schemeClr val="tx1"/>
                </a:solidFill>
                <a:effectLst/>
                <a:latin typeface="+mn-lt"/>
                <a:ea typeface="+mn-ea"/>
                <a:cs typeface="+mn-cs"/>
              </a:rPr>
              <a:t>类型的</a:t>
            </a:r>
            <a:r>
              <a:rPr lang="en-US" altLang="zh-CN" sz="1200" kern="1200" dirty="0" err="1">
                <a:solidFill>
                  <a:schemeClr val="tx1"/>
                </a:solidFill>
                <a:effectLst/>
                <a:latin typeface="+mn-lt"/>
                <a:ea typeface="+mn-ea"/>
                <a:cs typeface="+mn-cs"/>
              </a:rPr>
              <a:t>chan</a:t>
            </a:r>
            <a:r>
              <a:rPr lang="zh-CN" altLang="zh-CN" sz="1200" kern="1200" dirty="0">
                <a:solidFill>
                  <a:schemeClr val="tx1"/>
                </a:solidFill>
                <a:effectLst/>
                <a:latin typeface="+mn-lt"/>
                <a:ea typeface="+mn-ea"/>
                <a:cs typeface="+mn-cs"/>
              </a:rPr>
              <a:t>。为什么说并发模型是</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的主打功能，你看这个关键字都叫</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了是不是。不过信道塞数据和取数据的语法大家目前倒是不用关心。同样的，右边则是</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版本的生产者消费者实现，代码和</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的几乎一致，当然你也可以使用裸露的线程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队列</a:t>
            </a:r>
            <a:r>
              <a:rPr lang="zh-CN" altLang="en-US" sz="1200" kern="1200" dirty="0">
                <a:solidFill>
                  <a:schemeClr val="tx1"/>
                </a:solidFill>
                <a:effectLst/>
                <a:latin typeface="+mn-lt"/>
                <a:ea typeface="+mn-ea"/>
                <a:cs typeface="+mn-cs"/>
              </a:rPr>
              <a:t>结构</a:t>
            </a:r>
            <a:r>
              <a:rPr lang="zh-CN" altLang="zh-CN" sz="1200" kern="1200" dirty="0">
                <a:solidFill>
                  <a:schemeClr val="tx1"/>
                </a:solidFill>
                <a:effectLst/>
                <a:latin typeface="+mn-lt"/>
                <a:ea typeface="+mn-ea"/>
                <a:cs typeface="+mn-cs"/>
              </a:rPr>
              <a:t>的模式来重写，而不是用上</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这种抽象执行实体。抽象，</a:t>
            </a:r>
            <a:r>
              <a:rPr lang="zh-CN" altLang="en-US" sz="1200" kern="1200" dirty="0">
                <a:solidFill>
                  <a:schemeClr val="tx1"/>
                </a:solidFill>
                <a:effectLst/>
                <a:latin typeface="+mn-lt"/>
                <a:ea typeface="+mn-ea"/>
                <a:cs typeface="+mn-cs"/>
              </a:rPr>
              <a:t>确实</a:t>
            </a:r>
            <a:r>
              <a:rPr lang="zh-CN" altLang="zh-CN" sz="1200" kern="1200" dirty="0">
                <a:solidFill>
                  <a:schemeClr val="tx1"/>
                </a:solidFill>
                <a:effectLst/>
                <a:latin typeface="+mn-lt"/>
                <a:ea typeface="+mn-ea"/>
                <a:cs typeface="+mn-cs"/>
              </a:rPr>
              <a:t>是计算机科学中最重要的概念之一。</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多说一句的是，</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的版本之后，也逐渐抛弃了对于线程的直接使用，取而代之的是所谓 </a:t>
            </a:r>
            <a:r>
              <a:rPr lang="en-US" altLang="zh-CN" sz="1200" kern="1200" dirty="0">
                <a:solidFill>
                  <a:schemeClr val="tx1"/>
                </a:solidFill>
                <a:effectLst/>
                <a:latin typeface="+mn-lt"/>
                <a:ea typeface="+mn-ea"/>
                <a:cs typeface="+mn-cs"/>
              </a:rPr>
              <a:t>Task </a:t>
            </a:r>
            <a:r>
              <a:rPr lang="zh-CN" altLang="en-US" sz="1200" kern="1200" dirty="0">
                <a:solidFill>
                  <a:schemeClr val="tx1"/>
                </a:solidFill>
                <a:effectLst/>
                <a:latin typeface="+mn-lt"/>
                <a:ea typeface="+mn-ea"/>
                <a:cs typeface="+mn-cs"/>
              </a:rPr>
              <a:t>的概念。而</a:t>
            </a:r>
            <a:r>
              <a:rPr lang="en-US" altLang="zh-CN" sz="1200" kern="1200" dirty="0">
                <a:solidFill>
                  <a:schemeClr val="tx1"/>
                </a:solidFill>
                <a:effectLst/>
                <a:latin typeface="+mn-lt"/>
                <a:ea typeface="+mn-ea"/>
                <a:cs typeface="+mn-cs"/>
              </a:rPr>
              <a:t>Task</a:t>
            </a:r>
            <a:r>
              <a:rPr lang="zh-CN" altLang="en-US" sz="1200" kern="1200" dirty="0">
                <a:solidFill>
                  <a:schemeClr val="tx1"/>
                </a:solidFill>
                <a:effectLst/>
                <a:latin typeface="+mn-lt"/>
                <a:ea typeface="+mn-ea"/>
                <a:cs typeface="+mn-cs"/>
              </a:rPr>
              <a:t>的实现是一种基于</a:t>
            </a:r>
            <a:r>
              <a:rPr lang="en-US" altLang="zh-CN" sz="1200" kern="1200" dirty="0">
                <a:solidFill>
                  <a:schemeClr val="tx1"/>
                </a:solidFill>
                <a:effectLst/>
                <a:latin typeface="+mn-lt"/>
                <a:ea typeface="+mn-ea"/>
                <a:cs typeface="+mn-cs"/>
              </a:rPr>
              <a:t>feature/promise</a:t>
            </a:r>
            <a:r>
              <a:rPr lang="zh-CN" altLang="en-US" sz="1200" kern="1200" dirty="0">
                <a:solidFill>
                  <a:schemeClr val="tx1"/>
                </a:solidFill>
                <a:effectLst/>
                <a:latin typeface="+mn-lt"/>
                <a:ea typeface="+mn-ea"/>
                <a:cs typeface="+mn-cs"/>
              </a:rPr>
              <a:t>的事件回调处理模型，底部仍然是线程池，这也是由</a:t>
            </a:r>
            <a:r>
              <a:rPr lang="en-US" altLang="zh-CN" sz="1200" kern="1200" dirty="0" err="1">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在编译器层面实现的。所以 </a:t>
            </a:r>
            <a:r>
              <a:rPr lang="en-US" altLang="zh-CN" sz="1200" kern="1200" dirty="0" err="1">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引入 </a:t>
            </a:r>
            <a:r>
              <a:rPr lang="en-US" altLang="zh-CN" sz="1200" kern="1200" dirty="0">
                <a:solidFill>
                  <a:schemeClr val="tx1"/>
                </a:solidFill>
                <a:effectLst/>
                <a:latin typeface="+mn-lt"/>
                <a:ea typeface="+mn-ea"/>
                <a:cs typeface="+mn-cs"/>
              </a:rPr>
              <a:t>async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await </a:t>
            </a:r>
            <a:r>
              <a:rPr lang="zh-CN" altLang="en-US" sz="1200" kern="1200" dirty="0">
                <a:solidFill>
                  <a:schemeClr val="tx1"/>
                </a:solidFill>
                <a:effectLst/>
                <a:latin typeface="+mn-lt"/>
                <a:ea typeface="+mn-ea"/>
                <a:cs typeface="+mn-cs"/>
              </a:rPr>
              <a:t>的时间其实也是够早的。</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28</a:t>
            </a:fld>
            <a:endParaRPr kumimoji="1" lang="zh-CN" altLang="en-US"/>
          </a:p>
        </p:txBody>
      </p:sp>
    </p:spTree>
    <p:extLst>
      <p:ext uri="{BB962C8B-B14F-4D97-AF65-F5344CB8AC3E}">
        <p14:creationId xmlns:p14="http://schemas.microsoft.com/office/powerpoint/2010/main" val="1461797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第二节的内容也已经全部结束。我们分享了</a:t>
            </a:r>
            <a:r>
              <a:rPr lang="en-US" altLang="zh-CN" dirty="0"/>
              <a:t>go </a:t>
            </a:r>
            <a:r>
              <a:rPr lang="zh-CN" altLang="en-US" dirty="0"/>
              <a:t>的工程环境，开发工具链，重要的特性和类型，以及高屋建瓴地体会了一番 </a:t>
            </a:r>
            <a:r>
              <a:rPr lang="en-US" altLang="zh-CN" dirty="0"/>
              <a:t>OOP</a:t>
            </a:r>
            <a:r>
              <a:rPr lang="zh-CN" altLang="en-US" dirty="0"/>
              <a:t> 和并发模型的使用，可以说，刚才所讲的内容以及涵盖了</a:t>
            </a:r>
            <a:r>
              <a:rPr lang="en-US" altLang="zh-CN" dirty="0"/>
              <a:t>go</a:t>
            </a:r>
            <a:r>
              <a:rPr lang="zh-CN" altLang="en-US" dirty="0"/>
              <a:t>语言中的大部分基础知识点。没有介绍到的有错误处理，垃圾回收机制，内存管理，版本管理等。</a:t>
            </a:r>
            <a:endParaRPr lang="en-US" altLang="zh-CN" dirty="0"/>
          </a:p>
          <a:p>
            <a:r>
              <a:rPr lang="zh-CN" altLang="en-US" dirty="0"/>
              <a:t>（要做的事情是否要说取决于时间，看手机时间，如果还有十分钟就介绍下，五分钟就</a:t>
            </a:r>
            <a:r>
              <a:rPr lang="en-US" altLang="zh-CN" dirty="0"/>
              <a:t>pass</a:t>
            </a:r>
            <a:r>
              <a:rPr lang="zh-CN" altLang="en-US" dirty="0"/>
              <a:t>）</a:t>
            </a:r>
            <a:endParaRPr lang="en-US" altLang="zh-CN" dirty="0"/>
          </a:p>
          <a:p>
            <a:endParaRPr lang="en-US" altLang="zh-CN" dirty="0"/>
          </a:p>
          <a:p>
            <a:r>
              <a:rPr lang="zh-CN" altLang="en-US" dirty="0"/>
              <a:t>最后一节，老实说我今天之前都没有确定好要讲什么，所以只能天马行空的跟大家聊聊我使用</a:t>
            </a:r>
            <a:r>
              <a:rPr lang="en-US" altLang="zh-CN" dirty="0"/>
              <a:t>go</a:t>
            </a:r>
            <a:r>
              <a:rPr lang="zh-CN" altLang="en-US" dirty="0"/>
              <a:t>语言下来想吐槽的地方了。</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29</a:t>
            </a:fld>
            <a:endParaRPr kumimoji="1" lang="zh-CN" altLang="en-US"/>
          </a:p>
        </p:txBody>
      </p:sp>
    </p:spTree>
    <p:extLst>
      <p:ext uri="{BB962C8B-B14F-4D97-AF65-F5344CB8AC3E}">
        <p14:creationId xmlns:p14="http://schemas.microsoft.com/office/powerpoint/2010/main" val="48871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本次分享中，我只是想让各位同学能多了解一些有趣的技术和理念，倒不是真的想去教大家怎么去使用</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，因为我觉得如果只是这样，对大家将毫无用处，而我也没有这样的能力教会各位工学。</a:t>
            </a:r>
            <a:r>
              <a:rPr lang="zh-CN" altLang="zh-CN" sz="1200" kern="1200" dirty="0">
                <a:solidFill>
                  <a:schemeClr val="tx1"/>
                </a:solidFill>
                <a:effectLst/>
                <a:latin typeface="+mn-lt"/>
                <a:ea typeface="+mn-ea"/>
                <a:cs typeface="+mn-cs"/>
              </a:rPr>
              <a:t>实际上，我</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问了一些开发人员，</a:t>
            </a:r>
            <a:r>
              <a:rPr lang="zh-CN" altLang="en-US" sz="1200" kern="1200" dirty="0">
                <a:solidFill>
                  <a:schemeClr val="tx1"/>
                </a:solidFill>
                <a:effectLst/>
                <a:latin typeface="+mn-lt"/>
                <a:ea typeface="+mn-ea"/>
                <a:cs typeface="+mn-cs"/>
              </a:rPr>
              <a:t>包括自己。</a:t>
            </a:r>
            <a:r>
              <a:rPr lang="zh-CN" altLang="zh-CN" sz="1200" kern="1200" dirty="0">
                <a:solidFill>
                  <a:schemeClr val="tx1"/>
                </a:solidFill>
                <a:effectLst/>
                <a:latin typeface="+mn-lt"/>
                <a:ea typeface="+mn-ea"/>
                <a:cs typeface="+mn-cs"/>
              </a:rPr>
              <a:t>我想从这短短的</a:t>
            </a:r>
            <a:r>
              <a:rPr lang="zh-CN" altLang="en-US" sz="1200" kern="1200" dirty="0">
                <a:solidFill>
                  <a:schemeClr val="tx1"/>
                </a:solidFill>
                <a:effectLst/>
                <a:latin typeface="+mn-lt"/>
                <a:ea typeface="+mn-ea"/>
                <a:cs typeface="+mn-cs"/>
              </a:rPr>
              <a:t>一个</a:t>
            </a:r>
            <a:r>
              <a:rPr lang="zh-CN" altLang="zh-CN" sz="1200" kern="1200" dirty="0">
                <a:solidFill>
                  <a:schemeClr val="tx1"/>
                </a:solidFill>
                <a:effectLst/>
                <a:latin typeface="+mn-lt"/>
                <a:ea typeface="+mn-ea"/>
                <a:cs typeface="+mn-cs"/>
              </a:rPr>
              <a:t>小时中了解到一门语言或者一门技术的什么方面呢，我相信并不是所谓的用法和语法。而这次分享也是基于这个初衷，我更想大家在这次分享结束后，会有一种想去了解它，或者学习的冲动。就</a:t>
            </a:r>
            <a:r>
              <a:rPr lang="zh-CN" altLang="en-US" sz="1200" kern="1200" dirty="0">
                <a:solidFill>
                  <a:schemeClr val="tx1"/>
                </a:solidFill>
                <a:effectLst/>
                <a:latin typeface="+mn-lt"/>
                <a:ea typeface="+mn-ea"/>
                <a:cs typeface="+mn-cs"/>
              </a:rPr>
              <a:t>好</a:t>
            </a:r>
            <a:r>
              <a:rPr lang="zh-CN" altLang="zh-CN" sz="1200" kern="1200" dirty="0">
                <a:solidFill>
                  <a:schemeClr val="tx1"/>
                </a:solidFill>
                <a:effectLst/>
                <a:latin typeface="+mn-lt"/>
                <a:ea typeface="+mn-ea"/>
                <a:cs typeface="+mn-cs"/>
              </a:rPr>
              <a:t>像游戏</a:t>
            </a:r>
            <a:r>
              <a:rPr lang="en-US" altLang="zh-CN" sz="1200" kern="1200" dirty="0">
                <a:solidFill>
                  <a:schemeClr val="tx1"/>
                </a:solidFill>
                <a:effectLst/>
                <a:latin typeface="+mn-lt"/>
                <a:ea typeface="+mn-ea"/>
                <a:cs typeface="+mn-cs"/>
              </a:rPr>
              <a:t>Cg</a:t>
            </a:r>
            <a:r>
              <a:rPr lang="zh-CN" altLang="zh-CN" sz="1200" kern="1200" dirty="0">
                <a:solidFill>
                  <a:schemeClr val="tx1"/>
                </a:solidFill>
                <a:effectLst/>
                <a:latin typeface="+mn-lt"/>
                <a:ea typeface="+mn-ea"/>
                <a:cs typeface="+mn-cs"/>
              </a:rPr>
              <a:t>宣传片，没有具体的键位和装备属性介绍，只有</a:t>
            </a:r>
            <a:r>
              <a:rPr lang="zh-CN" altLang="en-US" sz="1200" kern="1200" dirty="0">
                <a:solidFill>
                  <a:schemeClr val="tx1"/>
                </a:solidFill>
                <a:effectLst/>
                <a:latin typeface="+mn-lt"/>
                <a:ea typeface="+mn-ea"/>
                <a:cs typeface="+mn-cs"/>
              </a:rPr>
              <a:t>吸引人的</a:t>
            </a:r>
            <a:r>
              <a:rPr lang="zh-CN" altLang="zh-CN" sz="1200" kern="1200" dirty="0">
                <a:solidFill>
                  <a:schemeClr val="tx1"/>
                </a:solidFill>
                <a:effectLst/>
                <a:latin typeface="+mn-lt"/>
                <a:ea typeface="+mn-ea"/>
                <a:cs typeface="+mn-cs"/>
              </a:rPr>
              <a:t>剧情和旁白。</a:t>
            </a:r>
            <a:r>
              <a:rPr lang="zh-CN" altLang="en-US" sz="1200" kern="1200" dirty="0">
                <a:solidFill>
                  <a:schemeClr val="tx1"/>
                </a:solidFill>
                <a:effectLst/>
                <a:latin typeface="+mn-lt"/>
                <a:ea typeface="+mn-ea"/>
                <a:cs typeface="+mn-cs"/>
              </a:rPr>
              <a:t>所以老实说，我觉得第一节的内容，挺重要的。</a:t>
            </a:r>
            <a:r>
              <a:rPr lang="en-US" altLang="zh-CN" sz="1200" kern="1200" dirty="0">
                <a:solidFill>
                  <a:schemeClr val="tx1"/>
                </a:solidFill>
                <a:effectLst/>
                <a:latin typeface="+mn-lt"/>
                <a:ea typeface="+mn-ea"/>
                <a:cs typeface="+mn-cs"/>
              </a:rPr>
              <a:t>ok</a:t>
            </a:r>
            <a:r>
              <a:rPr lang="zh-CN" altLang="zh-CN" sz="1200" kern="1200" dirty="0">
                <a:solidFill>
                  <a:schemeClr val="tx1"/>
                </a:solidFill>
                <a:effectLst/>
                <a:latin typeface="+mn-lt"/>
                <a:ea typeface="+mn-ea"/>
                <a:cs typeface="+mn-cs"/>
              </a:rPr>
              <a:t>，希望大家多多批评指正吧。</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作为一门</a:t>
            </a:r>
            <a:r>
              <a:rPr lang="en-US" altLang="zh-CN" sz="1200" kern="1200" dirty="0">
                <a:solidFill>
                  <a:schemeClr val="tx1"/>
                </a:solidFill>
                <a:effectLst/>
                <a:latin typeface="+mn-lt"/>
                <a:ea typeface="+mn-ea"/>
                <a:cs typeface="+mn-cs"/>
              </a:rPr>
              <a:t>09</a:t>
            </a:r>
            <a:r>
              <a:rPr lang="zh-CN" altLang="zh-CN" sz="1200" kern="1200" dirty="0">
                <a:solidFill>
                  <a:schemeClr val="tx1"/>
                </a:solidFill>
                <a:effectLst/>
                <a:latin typeface="+mn-lt"/>
                <a:ea typeface="+mn-ea"/>
                <a:cs typeface="+mn-cs"/>
              </a:rPr>
              <a:t>年才由谷歌正式推出的开源语言，即便是在目前的主流开发语言</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圈子中，</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也算得上是年纪最小的那批。尽管年纪小，</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却已经两次获得</a:t>
            </a:r>
            <a:r>
              <a:rPr lang="en-US" altLang="zh-CN" sz="1200" kern="1200" dirty="0">
                <a:solidFill>
                  <a:schemeClr val="tx1"/>
                </a:solidFill>
                <a:effectLst/>
                <a:latin typeface="+mn-lt"/>
                <a:ea typeface="+mn-ea"/>
                <a:cs typeface="+mn-cs"/>
              </a:rPr>
              <a:t>TIOBE</a:t>
            </a:r>
            <a:r>
              <a:rPr lang="zh-CN" altLang="zh-CN" sz="1200" kern="1200" dirty="0">
                <a:solidFill>
                  <a:schemeClr val="tx1"/>
                </a:solidFill>
                <a:effectLst/>
                <a:latin typeface="+mn-lt"/>
                <a:ea typeface="+mn-ea"/>
                <a:cs typeface="+mn-cs"/>
              </a:rPr>
              <a:t>的年度编程语言称号，分别是</a:t>
            </a:r>
            <a:r>
              <a:rPr lang="en-US" altLang="zh-CN" sz="1200" kern="1200" dirty="0">
                <a:solidFill>
                  <a:schemeClr val="tx1"/>
                </a:solidFill>
                <a:effectLst/>
                <a:latin typeface="+mn-lt"/>
                <a:ea typeface="+mn-ea"/>
                <a:cs typeface="+mn-cs"/>
              </a:rPr>
              <a:t>09</a:t>
            </a:r>
            <a:r>
              <a:rPr lang="zh-CN" altLang="zh-CN" sz="1200" kern="1200" dirty="0">
                <a:solidFill>
                  <a:schemeClr val="tx1"/>
                </a:solidFill>
                <a:effectLst/>
                <a:latin typeface="+mn-lt"/>
                <a:ea typeface="+mn-ea"/>
                <a:cs typeface="+mn-cs"/>
              </a:rPr>
              <a:t>年和</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09</a:t>
            </a:r>
            <a:r>
              <a:rPr lang="zh-CN" altLang="zh-CN" sz="1200" kern="1200" dirty="0">
                <a:solidFill>
                  <a:schemeClr val="tx1"/>
                </a:solidFill>
                <a:effectLst/>
                <a:latin typeface="+mn-lt"/>
                <a:ea typeface="+mn-ea"/>
                <a:cs typeface="+mn-cs"/>
              </a:rPr>
              <a:t>年可以理解，毕竟有着谷歌和多个知名开发者的背书，</a:t>
            </a:r>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年那次</a:t>
            </a:r>
            <a:r>
              <a:rPr lang="zh-CN" altLang="en-US" sz="1200" kern="1200" dirty="0">
                <a:solidFill>
                  <a:schemeClr val="tx1"/>
                </a:solidFill>
                <a:effectLst/>
                <a:latin typeface="+mn-lt"/>
                <a:ea typeface="+mn-ea"/>
                <a:cs typeface="+mn-cs"/>
              </a:rPr>
              <a:t>我觉得</a:t>
            </a:r>
            <a:r>
              <a:rPr lang="zh-CN" altLang="zh-CN" sz="1200" kern="1200" dirty="0">
                <a:solidFill>
                  <a:schemeClr val="tx1"/>
                </a:solidFill>
                <a:effectLst/>
                <a:latin typeface="+mn-lt"/>
                <a:ea typeface="+mn-ea"/>
                <a:cs typeface="+mn-cs"/>
              </a:rPr>
              <a:t>可能是因为那几年容器和微服务的火爆</a:t>
            </a:r>
            <a:r>
              <a:rPr lang="zh-CN" altLang="en-US" sz="1200" kern="1200" dirty="0">
                <a:solidFill>
                  <a:schemeClr val="tx1"/>
                </a:solidFill>
                <a:effectLst/>
                <a:latin typeface="+mn-lt"/>
                <a:ea typeface="+mn-ea"/>
                <a:cs typeface="+mn-cs"/>
              </a:rPr>
              <a:t>，得益于开发效率和开发性能的完美平衡，众多使用 </a:t>
            </a:r>
            <a:r>
              <a:rPr lang="en-US" altLang="zh-CN" sz="1200" kern="1200" dirty="0">
                <a:solidFill>
                  <a:schemeClr val="tx1"/>
                </a:solidFill>
                <a:effectLst/>
                <a:latin typeface="+mn-lt"/>
                <a:ea typeface="+mn-ea"/>
                <a:cs typeface="+mn-cs"/>
              </a:rPr>
              <a:t>Go </a:t>
            </a:r>
            <a:r>
              <a:rPr lang="zh-CN" altLang="en-US" sz="1200" kern="1200" dirty="0">
                <a:solidFill>
                  <a:schemeClr val="tx1"/>
                </a:solidFill>
                <a:effectLst/>
                <a:latin typeface="+mn-lt"/>
                <a:ea typeface="+mn-ea"/>
                <a:cs typeface="+mn-cs"/>
              </a:rPr>
              <a:t>编写的适用于云计算开发的开源项目也慢慢被发掘了出来。而</a:t>
            </a:r>
            <a:r>
              <a:rPr lang="en-US" altLang="zh-CN" sz="1200" kern="1200" dirty="0">
                <a:solidFill>
                  <a:schemeClr val="tx1"/>
                </a:solidFill>
                <a:effectLst/>
                <a:latin typeface="+mn-lt"/>
                <a:ea typeface="+mn-ea"/>
                <a:cs typeface="+mn-cs"/>
              </a:rPr>
              <a:t>CNCF</a:t>
            </a:r>
            <a:r>
              <a:rPr lang="zh-CN" altLang="en-US" sz="1200" kern="1200" dirty="0">
                <a:solidFill>
                  <a:schemeClr val="tx1"/>
                </a:solidFill>
                <a:effectLst/>
                <a:latin typeface="+mn-lt"/>
                <a:ea typeface="+mn-ea"/>
                <a:cs typeface="+mn-cs"/>
              </a:rPr>
              <a:t>，也就是云原生计算基金会，在</a:t>
            </a:r>
            <a:r>
              <a:rPr lang="en-US" altLang="zh-CN" sz="1200" kern="1200" dirty="0">
                <a:solidFill>
                  <a:schemeClr val="tx1"/>
                </a:solidFill>
                <a:effectLst/>
                <a:latin typeface="+mn-lt"/>
                <a:ea typeface="+mn-ea"/>
                <a:cs typeface="+mn-cs"/>
              </a:rPr>
              <a:t>2015</a:t>
            </a:r>
            <a:r>
              <a:rPr lang="zh-CN" altLang="en-US" sz="1200" kern="1200" dirty="0">
                <a:solidFill>
                  <a:schemeClr val="tx1"/>
                </a:solidFill>
                <a:effectLst/>
                <a:latin typeface="+mn-lt"/>
                <a:ea typeface="+mn-ea"/>
                <a:cs typeface="+mn-cs"/>
              </a:rPr>
              <a:t>年正式成立。</a:t>
            </a:r>
            <a:endParaRPr lang="en-US" altLang="zh-CN"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3</a:t>
            </a:fld>
            <a:endParaRPr kumimoji="1" lang="zh-CN" altLang="en-US"/>
          </a:p>
        </p:txBody>
      </p:sp>
    </p:spTree>
    <p:extLst>
      <p:ext uri="{BB962C8B-B14F-4D97-AF65-F5344CB8AC3E}">
        <p14:creationId xmlns:p14="http://schemas.microsoft.com/office/powerpoint/2010/main" val="1346534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a:t>
            </a:r>
            <a:r>
              <a:rPr lang="zh-CN" altLang="en-US" sz="1200" kern="1200" dirty="0">
                <a:solidFill>
                  <a:schemeClr val="tx1"/>
                </a:solidFill>
                <a:effectLst/>
                <a:latin typeface="+mn-lt"/>
                <a:ea typeface="+mn-ea"/>
                <a:cs typeface="+mn-cs"/>
              </a:rPr>
              <a:t>上</a:t>
            </a:r>
            <a:r>
              <a:rPr lang="zh-CN" altLang="zh-CN" sz="1200" kern="1200" dirty="0">
                <a:solidFill>
                  <a:schemeClr val="tx1"/>
                </a:solidFill>
                <a:effectLst/>
                <a:latin typeface="+mn-lt"/>
                <a:ea typeface="+mn-ea"/>
                <a:cs typeface="+mn-cs"/>
              </a:rPr>
              <a:t>我列出了</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为人诟病的一些地方，泛型，错误处理，</a:t>
            </a:r>
            <a:r>
              <a:rPr lang="en-US" altLang="zh-CN" sz="1200" kern="1200" dirty="0">
                <a:solidFill>
                  <a:schemeClr val="tx1"/>
                </a:solidFill>
                <a:effectLst/>
                <a:latin typeface="+mn-lt"/>
                <a:ea typeface="+mn-ea"/>
                <a:cs typeface="+mn-cs"/>
              </a:rPr>
              <a:t>slice</a:t>
            </a:r>
            <a:r>
              <a:rPr lang="zh-CN" altLang="en-US" sz="1200" kern="1200" dirty="0">
                <a:solidFill>
                  <a:schemeClr val="tx1"/>
                </a:solidFill>
                <a:effectLst/>
                <a:latin typeface="+mn-lt"/>
                <a:ea typeface="+mn-ea"/>
                <a:cs typeface="+mn-cs"/>
              </a:rPr>
              <a:t>处理</a:t>
            </a:r>
            <a:r>
              <a:rPr lang="zh-CN" altLang="zh-CN" sz="1200" kern="1200" dirty="0">
                <a:solidFill>
                  <a:schemeClr val="tx1"/>
                </a:solidFill>
                <a:effectLst/>
                <a:latin typeface="+mn-lt"/>
                <a:ea typeface="+mn-ea"/>
                <a:cs typeface="+mn-cs"/>
              </a:rPr>
              <a:t>，包版本，我觉得我有必要简单说一下泛型。</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泛型的好处很多，它通常意味着更自动的类型检查和安全性，更好的性能，更好的可读性。</a:t>
            </a:r>
          </a:p>
          <a:p>
            <a:pPr lvl="0"/>
            <a:endParaRPr lang="en-US"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更好的安全性和更自动的类型检查，在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中，很难听到所谓类似于</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object</a:t>
            </a:r>
            <a:r>
              <a:rPr lang="zh-CN" altLang="zh-CN" sz="1200" kern="1200" dirty="0">
                <a:solidFill>
                  <a:schemeClr val="tx1"/>
                </a:solidFill>
                <a:effectLst/>
                <a:latin typeface="+mn-lt"/>
                <a:ea typeface="+mn-ea"/>
                <a:cs typeface="+mn-cs"/>
              </a:rPr>
              <a:t>基类的说法，但是确实也是存在的，他就是空的</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，还记得我们刚才说的吗，</a:t>
            </a:r>
            <a:r>
              <a:rPr lang="zh-CN" altLang="en-US" sz="1200" kern="1200" dirty="0">
                <a:solidFill>
                  <a:schemeClr val="tx1"/>
                </a:solidFill>
                <a:effectLst/>
                <a:latin typeface="+mn-lt"/>
                <a:ea typeface="+mn-ea"/>
                <a:cs typeface="+mn-cs"/>
              </a:rPr>
              <a:t>由于接口的隐式实现，</a:t>
            </a:r>
            <a:r>
              <a:rPr lang="zh-CN" altLang="zh-CN" sz="1200" kern="1200" dirty="0">
                <a:solidFill>
                  <a:schemeClr val="tx1"/>
                </a:solidFill>
                <a:effectLst/>
                <a:latin typeface="+mn-lt"/>
                <a:ea typeface="+mn-ea"/>
                <a:cs typeface="+mn-cs"/>
              </a:rPr>
              <a:t>实现了某个</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所有方法的结构体相当于是这个</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的实现类，但假如这个</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没有方法呢，那是不是就意味着所有的结构体或者其他类型，都实现了空</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我觉得</a:t>
            </a:r>
            <a:r>
              <a:rPr lang="zh-CN" altLang="zh-CN" sz="1200" kern="1200" dirty="0">
                <a:solidFill>
                  <a:schemeClr val="tx1"/>
                </a:solidFill>
                <a:effectLst/>
                <a:latin typeface="+mn-lt"/>
                <a:ea typeface="+mn-ea"/>
                <a:cs typeface="+mn-cs"/>
              </a:rPr>
              <a:t>这是一个很</a:t>
            </a:r>
            <a:r>
              <a:rPr lang="zh-CN" altLang="en-US" sz="1200" kern="1200" dirty="0">
                <a:solidFill>
                  <a:schemeClr val="tx1"/>
                </a:solidFill>
                <a:effectLst/>
                <a:latin typeface="+mn-lt"/>
                <a:ea typeface="+mn-ea"/>
                <a:cs typeface="+mn-cs"/>
              </a:rPr>
              <a:t>取巧</a:t>
            </a:r>
            <a:r>
              <a:rPr lang="zh-CN" altLang="zh-CN" sz="1200" kern="1200" dirty="0">
                <a:solidFill>
                  <a:schemeClr val="tx1"/>
                </a:solidFill>
                <a:effectLst/>
                <a:latin typeface="+mn-lt"/>
                <a:ea typeface="+mn-ea"/>
                <a:cs typeface="+mn-cs"/>
              </a:rPr>
              <a:t>的设计，而我在项目中，确实</a:t>
            </a:r>
            <a:r>
              <a:rPr lang="zh-CN" altLang="en-US" sz="1200" kern="1200" dirty="0">
                <a:solidFill>
                  <a:schemeClr val="tx1"/>
                </a:solidFill>
                <a:effectLst/>
                <a:latin typeface="+mn-lt"/>
                <a:ea typeface="+mn-ea"/>
                <a:cs typeface="+mn-cs"/>
              </a:rPr>
              <a:t>就是把空</a:t>
            </a:r>
            <a:r>
              <a:rPr lang="en-US" altLang="zh-CN" sz="1200" kern="1200" dirty="0">
                <a:solidFill>
                  <a:schemeClr val="tx1"/>
                </a:solidFill>
                <a:effectLst/>
                <a:latin typeface="+mn-lt"/>
                <a:ea typeface="+mn-ea"/>
                <a:cs typeface="+mn-cs"/>
              </a:rPr>
              <a:t>interface</a:t>
            </a:r>
            <a:r>
              <a:rPr lang="zh-CN" altLang="en-US" sz="1200" kern="1200" dirty="0">
                <a:solidFill>
                  <a:schemeClr val="tx1"/>
                </a:solidFill>
                <a:effectLst/>
                <a:latin typeface="+mn-lt"/>
                <a:ea typeface="+mn-ea"/>
                <a:cs typeface="+mn-cs"/>
              </a:rPr>
              <a:t>类型当做基类处理</a:t>
            </a:r>
            <a:r>
              <a:rPr lang="zh-CN" altLang="zh-CN" sz="1200" kern="1200" dirty="0">
                <a:solidFill>
                  <a:schemeClr val="tx1"/>
                </a:solidFill>
                <a:effectLst/>
                <a:latin typeface="+mn-lt"/>
                <a:ea typeface="+mn-ea"/>
                <a:cs typeface="+mn-cs"/>
              </a:rPr>
              <a:t>。所以如果</a:t>
            </a:r>
            <a:r>
              <a:rPr lang="en-US" altLang="zh-CN" sz="1200" kern="1200" dirty="0">
                <a:solidFill>
                  <a:schemeClr val="tx1"/>
                </a:solidFill>
                <a:effectLst/>
                <a:latin typeface="+mn-lt"/>
                <a:ea typeface="+mn-ea"/>
                <a:cs typeface="+mn-cs"/>
              </a:rPr>
              <a:t>slice</a:t>
            </a:r>
            <a:r>
              <a:rPr lang="zh-CN" altLang="zh-CN" sz="1200" kern="1200" dirty="0">
                <a:solidFill>
                  <a:schemeClr val="tx1"/>
                </a:solidFill>
                <a:effectLst/>
                <a:latin typeface="+mn-lt"/>
                <a:ea typeface="+mn-ea"/>
                <a:cs typeface="+mn-cs"/>
              </a:rPr>
              <a:t>的类型是</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，那就意味着你可以往里面</a:t>
            </a:r>
            <a:r>
              <a:rPr lang="en-US" altLang="zh-CN" sz="1200" kern="1200" dirty="0">
                <a:solidFill>
                  <a:schemeClr val="tx1"/>
                </a:solidFill>
                <a:effectLst/>
                <a:latin typeface="+mn-lt"/>
                <a:ea typeface="+mn-ea"/>
                <a:cs typeface="+mn-cs"/>
              </a:rPr>
              <a:t>append</a:t>
            </a:r>
            <a:r>
              <a:rPr lang="zh-CN" altLang="zh-CN" sz="1200" kern="1200" dirty="0">
                <a:solidFill>
                  <a:schemeClr val="tx1"/>
                </a:solidFill>
                <a:effectLst/>
                <a:latin typeface="+mn-lt"/>
                <a:ea typeface="+mn-ea"/>
                <a:cs typeface="+mn-cs"/>
              </a:rPr>
              <a:t>任何东西，实际使用时的安全性也就需要你自己保证了，跟</a:t>
            </a:r>
            <a:r>
              <a:rPr lang="en-US" altLang="zh-CN" sz="1200" kern="1200" dirty="0">
                <a:solidFill>
                  <a:schemeClr val="tx1"/>
                </a:solidFill>
                <a:effectLst/>
                <a:latin typeface="+mn-lt"/>
                <a:ea typeface="+mn-ea"/>
                <a:cs typeface="+mn-cs"/>
              </a:rPr>
              <a:t>java </a:t>
            </a:r>
            <a:r>
              <a:rPr lang="zh-CN" altLang="en-US" sz="1200" kern="1200" dirty="0">
                <a:solidFill>
                  <a:schemeClr val="tx1"/>
                </a:solidFill>
                <a:effectLst/>
                <a:latin typeface="+mn-lt"/>
                <a:ea typeface="+mn-ea"/>
                <a:cs typeface="+mn-cs"/>
              </a:rPr>
              <a:t>或者 </a:t>
            </a:r>
            <a:r>
              <a:rPr lang="en-US" altLang="zh-CN" sz="1200" kern="1200" dirty="0" err="1">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 1.0</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ArrayList</a:t>
            </a:r>
            <a:r>
              <a:rPr lang="zh-CN" altLang="zh-CN" sz="1200" kern="1200" dirty="0">
                <a:solidFill>
                  <a:schemeClr val="tx1"/>
                </a:solidFill>
                <a:effectLst/>
                <a:latin typeface="+mn-lt"/>
                <a:ea typeface="+mn-ea"/>
                <a:cs typeface="+mn-cs"/>
              </a:rPr>
              <a:t>困境如出一辙。同样的，对于涉及到</a:t>
            </a:r>
            <a:r>
              <a:rPr lang="en-US" altLang="zh-CN" sz="1200" kern="1200" dirty="0">
                <a:solidFill>
                  <a:schemeClr val="tx1"/>
                </a:solidFill>
                <a:effectLst/>
                <a:latin typeface="+mn-lt"/>
                <a:ea typeface="+mn-ea"/>
                <a:cs typeface="+mn-cs"/>
              </a:rPr>
              <a:t>interface</a:t>
            </a:r>
            <a:r>
              <a:rPr lang="zh-CN" altLang="zh-CN" sz="1200" kern="1200" dirty="0">
                <a:solidFill>
                  <a:schemeClr val="tx1"/>
                </a:solidFill>
                <a:effectLst/>
                <a:latin typeface="+mn-lt"/>
                <a:ea typeface="+mn-ea"/>
                <a:cs typeface="+mn-cs"/>
              </a:rPr>
              <a:t>的实际类型检查和转换，在支持泛型的语言中</a:t>
            </a:r>
            <a:r>
              <a:rPr lang="zh-CN" altLang="en-US" sz="1200" kern="1200" dirty="0">
                <a:solidFill>
                  <a:schemeClr val="tx1"/>
                </a:solidFill>
                <a:effectLst/>
                <a:latin typeface="+mn-lt"/>
                <a:ea typeface="+mn-ea"/>
                <a:cs typeface="+mn-cs"/>
              </a:rPr>
              <a:t>其实</a:t>
            </a:r>
            <a:r>
              <a:rPr lang="zh-CN" altLang="zh-CN" sz="1200" kern="1200" dirty="0">
                <a:solidFill>
                  <a:schemeClr val="tx1"/>
                </a:solidFill>
                <a:effectLst/>
                <a:latin typeface="+mn-lt"/>
                <a:ea typeface="+mn-ea"/>
                <a:cs typeface="+mn-cs"/>
              </a:rPr>
              <a:t>都可以交给编译器去执行。 </a:t>
            </a:r>
            <a:r>
              <a:rPr lang="zh-CN" altLang="en-US" sz="1200" kern="1200" dirty="0">
                <a:solidFill>
                  <a:schemeClr val="tx1"/>
                </a:solidFill>
                <a:effectLst/>
                <a:latin typeface="+mn-lt"/>
                <a:ea typeface="+mn-ea"/>
                <a:cs typeface="+mn-cs"/>
              </a:rPr>
              <a:t>但是在</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中，却也只能手动处理。</a:t>
            </a:r>
            <a:endParaRPr lang="zh-CN"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更好的性能，这点很难说得清楚，其实很简单的一点，编译时的检查多了，执行时的检查不就少了吗，包括刚才的类型检查和转换也都会影响性能。同时是不是也可以猜测</a:t>
            </a:r>
            <a:r>
              <a:rPr lang="zh-CN" altLang="en-US" sz="1200" kern="1200" dirty="0">
                <a:solidFill>
                  <a:schemeClr val="tx1"/>
                </a:solidFill>
                <a:effectLst/>
                <a:latin typeface="+mn-lt"/>
                <a:ea typeface="+mn-ea"/>
                <a:cs typeface="+mn-cs"/>
              </a:rPr>
              <a:t>在实现泛型后，</a:t>
            </a:r>
            <a:r>
              <a:rPr lang="zh-CN" altLang="zh-CN" sz="1200" kern="1200" dirty="0">
                <a:solidFill>
                  <a:schemeClr val="tx1"/>
                </a:solidFill>
                <a:effectLst/>
                <a:latin typeface="+mn-lt"/>
                <a:ea typeface="+mn-ea"/>
                <a:cs typeface="+mn-cs"/>
              </a:rPr>
              <a:t>对于同样大小的类型和指针而言</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编译器能够</a:t>
            </a:r>
            <a:r>
              <a:rPr lang="zh-CN" altLang="en-US" sz="1200" kern="1200" dirty="0">
                <a:solidFill>
                  <a:schemeClr val="tx1"/>
                </a:solidFill>
                <a:effectLst/>
                <a:latin typeface="+mn-lt"/>
                <a:ea typeface="+mn-ea"/>
                <a:cs typeface="+mn-cs"/>
              </a:rPr>
              <a:t>为他们</a:t>
            </a:r>
            <a:r>
              <a:rPr lang="zh-CN" altLang="zh-CN" sz="1200" kern="1200" dirty="0">
                <a:solidFill>
                  <a:schemeClr val="tx1"/>
                </a:solidFill>
                <a:effectLst/>
                <a:latin typeface="+mn-lt"/>
                <a:ea typeface="+mn-ea"/>
                <a:cs typeface="+mn-cs"/>
              </a:rPr>
              <a:t>生成相同的机器码，</a:t>
            </a:r>
            <a:r>
              <a:rPr lang="zh-CN" altLang="en-US" sz="1200" kern="1200" dirty="0">
                <a:solidFill>
                  <a:schemeClr val="tx1"/>
                </a:solidFill>
                <a:effectLst/>
                <a:latin typeface="+mn-lt"/>
                <a:ea typeface="+mn-ea"/>
                <a:cs typeface="+mn-cs"/>
              </a:rPr>
              <a:t>这也有效</a:t>
            </a:r>
            <a:r>
              <a:rPr lang="zh-CN" altLang="zh-CN" sz="1200" kern="1200" dirty="0">
                <a:solidFill>
                  <a:schemeClr val="tx1"/>
                </a:solidFill>
                <a:effectLst/>
                <a:latin typeface="+mn-lt"/>
                <a:ea typeface="+mn-ea"/>
                <a:cs typeface="+mn-cs"/>
              </a:rPr>
              <a:t>减少</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内存占用。不过说到这里，鸡贼的地方是，</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一些</a:t>
            </a:r>
            <a:r>
              <a:rPr lang="zh-CN" altLang="zh-CN" sz="1200" kern="1200" dirty="0">
                <a:solidFill>
                  <a:schemeClr val="tx1"/>
                </a:solidFill>
                <a:effectLst/>
                <a:latin typeface="+mn-lt"/>
                <a:ea typeface="+mn-ea"/>
                <a:cs typeface="+mn-cs"/>
              </a:rPr>
              <a:t>内置方法，</a:t>
            </a:r>
            <a:r>
              <a:rPr lang="zh-CN" altLang="en-US" sz="1200" kern="1200" dirty="0">
                <a:solidFill>
                  <a:schemeClr val="tx1"/>
                </a:solidFill>
                <a:effectLst/>
                <a:latin typeface="+mn-lt"/>
                <a:ea typeface="+mn-ea"/>
                <a:cs typeface="+mn-cs"/>
              </a:rPr>
              <a:t>比如</a:t>
            </a:r>
            <a:r>
              <a:rPr lang="en-US" altLang="zh-CN" sz="1200" kern="1200" dirty="0">
                <a:solidFill>
                  <a:schemeClr val="tx1"/>
                </a:solidFill>
                <a:effectLst/>
                <a:latin typeface="+mn-lt"/>
                <a:ea typeface="+mn-ea"/>
                <a:cs typeface="+mn-cs"/>
              </a:rPr>
              <a:t>slice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Append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Copy</a:t>
            </a:r>
            <a:r>
              <a:rPr lang="zh-CN" altLang="en-US" sz="1200" kern="1200" dirty="0">
                <a:solidFill>
                  <a:schemeClr val="tx1"/>
                </a:solidFill>
                <a:effectLst/>
                <a:latin typeface="+mn-lt"/>
                <a:ea typeface="+mn-ea"/>
                <a:cs typeface="+mn-cs"/>
              </a:rPr>
              <a:t>方法</a:t>
            </a:r>
            <a:r>
              <a:rPr lang="zh-CN" altLang="zh-CN" sz="1200" kern="1200" dirty="0">
                <a:solidFill>
                  <a:schemeClr val="tx1"/>
                </a:solidFill>
                <a:effectLst/>
                <a:latin typeface="+mn-lt"/>
                <a:ea typeface="+mn-ea"/>
                <a:cs typeface="+mn-cs"/>
              </a:rPr>
              <a:t>，都类似于泛型方法，这</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的编译器</a:t>
            </a:r>
            <a:r>
              <a:rPr lang="zh-CN" altLang="zh-CN" sz="1200" kern="1200" dirty="0">
                <a:solidFill>
                  <a:schemeClr val="tx1"/>
                </a:solidFill>
                <a:effectLst/>
                <a:latin typeface="+mn-lt"/>
                <a:ea typeface="+mn-ea"/>
                <a:cs typeface="+mn-cs"/>
              </a:rPr>
              <a:t>亲自为这些内置方法在做了类似泛型的</a:t>
            </a:r>
            <a:r>
              <a:rPr lang="zh-CN" altLang="en-US" sz="1200" kern="1200" dirty="0">
                <a:solidFill>
                  <a:schemeClr val="tx1"/>
                </a:solidFill>
                <a:effectLst/>
                <a:latin typeface="+mn-lt"/>
                <a:ea typeface="+mn-ea"/>
                <a:cs typeface="+mn-cs"/>
              </a:rPr>
              <a:t>实现和</a:t>
            </a:r>
            <a:r>
              <a:rPr lang="zh-CN" altLang="zh-CN" sz="1200" kern="1200" dirty="0">
                <a:solidFill>
                  <a:schemeClr val="tx1"/>
                </a:solidFill>
                <a:effectLst/>
                <a:latin typeface="+mn-lt"/>
                <a:ea typeface="+mn-ea"/>
                <a:cs typeface="+mn-cs"/>
              </a:rPr>
              <a:t>优化。</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tiobe</a:t>
            </a:r>
            <a:r>
              <a:rPr lang="zh-CN" altLang="zh-CN" sz="1200" kern="1200" dirty="0">
                <a:solidFill>
                  <a:schemeClr val="tx1"/>
                </a:solidFill>
                <a:effectLst/>
                <a:latin typeface="+mn-lt"/>
                <a:ea typeface="+mn-ea"/>
                <a:cs typeface="+mn-cs"/>
              </a:rPr>
              <a:t>排名靠前的语言中，</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支持泛型，</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支持泛型，</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支持泛型，所以很多人都无法理解为什么</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这样一门强类型静态语言不支持泛型。官方的回答自然是很马虎，</a:t>
            </a:r>
            <a:r>
              <a:rPr lang="zh-CN" altLang="en-US" sz="1200" kern="1200" dirty="0">
                <a:solidFill>
                  <a:schemeClr val="tx1"/>
                </a:solidFill>
                <a:effectLst/>
                <a:latin typeface="+mn-lt"/>
                <a:ea typeface="+mn-ea"/>
                <a:cs typeface="+mn-cs"/>
              </a:rPr>
              <a:t>什么</a:t>
            </a:r>
            <a:r>
              <a:rPr lang="zh-CN" altLang="zh-CN" sz="1200" kern="1200" dirty="0">
                <a:solidFill>
                  <a:schemeClr val="tx1"/>
                </a:solidFill>
                <a:effectLst/>
                <a:latin typeface="+mn-lt"/>
                <a:ea typeface="+mn-ea"/>
                <a:cs typeface="+mn-cs"/>
              </a:rPr>
              <a:t>程序员觉得没关系呀，目前的编译器实现泛型很困难啊之类的，官方觉得这可以理解，所以这也并不妨碍我们吐槽，据说一两年后的</a:t>
            </a:r>
            <a:r>
              <a:rPr lang="en-US" altLang="zh-CN" sz="1200" kern="1200" dirty="0">
                <a:solidFill>
                  <a:schemeClr val="tx1"/>
                </a:solidFill>
                <a:effectLst/>
                <a:latin typeface="+mn-lt"/>
                <a:ea typeface="+mn-ea"/>
                <a:cs typeface="+mn-cs"/>
              </a:rPr>
              <a:t>Go2.0</a:t>
            </a:r>
            <a:r>
              <a:rPr lang="zh-CN" altLang="zh-CN" sz="1200" kern="1200" dirty="0">
                <a:solidFill>
                  <a:schemeClr val="tx1"/>
                </a:solidFill>
                <a:effectLst/>
                <a:latin typeface="+mn-lt"/>
                <a:ea typeface="+mn-ea"/>
                <a:cs typeface="+mn-cs"/>
              </a:rPr>
              <a:t>中会出现泛型的身影。</a:t>
            </a:r>
            <a:r>
              <a:rPr lang="zh-CN" altLang="en-US" sz="1200" kern="1200" dirty="0">
                <a:solidFill>
                  <a:schemeClr val="tx1"/>
                </a:solidFill>
                <a:effectLst/>
                <a:latin typeface="+mn-lt"/>
                <a:ea typeface="+mn-ea"/>
                <a:cs typeface="+mn-cs"/>
              </a:rPr>
              <a:t>月初也发了对于泛型支持的油管视频，虽然不支持协变逆变，表现形式上也只需要定义最基础的约束规则，但是也是值得期待的事情。</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不过可以顺嘴一提的是，想实现泛型一般都要趁早，</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的泛型实现也都有着历史的包袱。</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特别实现了一套新的泛型类型，所以出现了</a:t>
            </a:r>
            <a:r>
              <a:rPr lang="en-US" altLang="zh-CN" sz="1200" kern="1200" dirty="0" err="1">
                <a:solidFill>
                  <a:schemeClr val="tx1"/>
                </a:solidFill>
                <a:effectLst/>
                <a:latin typeface="+mn-lt"/>
                <a:ea typeface="+mn-ea"/>
                <a:cs typeface="+mn-cs"/>
              </a:rPr>
              <a:t>IEnumerable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IEnumerable</a:t>
            </a:r>
            <a:r>
              <a:rPr lang="en-US" altLang="zh-CN" sz="1200" kern="1200" dirty="0">
                <a:solidFill>
                  <a:schemeClr val="tx1"/>
                </a:solidFill>
                <a:effectLst/>
                <a:latin typeface="+mn-lt"/>
                <a:ea typeface="+mn-ea"/>
                <a:cs typeface="+mn-cs"/>
              </a:rPr>
              <a:t>&lt;T&gt;</a:t>
            </a:r>
            <a:r>
              <a:rPr lang="zh-CN" altLang="zh-CN" sz="1200" kern="1200" dirty="0">
                <a:solidFill>
                  <a:schemeClr val="tx1"/>
                </a:solidFill>
                <a:effectLst/>
                <a:latin typeface="+mn-lt"/>
                <a:ea typeface="+mn-ea"/>
                <a:cs typeface="+mn-cs"/>
              </a:rPr>
              <a:t>这样的奇怪孪生兄弟。而</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似乎</a:t>
            </a:r>
            <a:r>
              <a:rPr lang="zh-CN" altLang="zh-CN" sz="1200" kern="1200" dirty="0">
                <a:solidFill>
                  <a:schemeClr val="tx1"/>
                </a:solidFill>
                <a:effectLst/>
                <a:latin typeface="+mn-lt"/>
                <a:ea typeface="+mn-ea"/>
                <a:cs typeface="+mn-cs"/>
              </a:rPr>
              <a:t>就更可悲了，他只是在在你写代码的时候能用泛型的方式去写，而在运行时层面，</a:t>
            </a:r>
            <a:r>
              <a:rPr lang="zh-CN" altLang="en-US" sz="1200" kern="1200" dirty="0">
                <a:solidFill>
                  <a:schemeClr val="tx1"/>
                </a:solidFill>
                <a:effectLst/>
                <a:latin typeface="+mn-lt"/>
                <a:ea typeface="+mn-ea"/>
                <a:cs typeface="+mn-cs"/>
              </a:rPr>
              <a:t>看到的仍然只是</a:t>
            </a:r>
            <a:r>
              <a:rPr lang="en-US" altLang="zh-CN" sz="1200" kern="1200" dirty="0">
                <a:solidFill>
                  <a:schemeClr val="tx1"/>
                </a:solidFill>
                <a:effectLst/>
                <a:latin typeface="+mn-lt"/>
                <a:ea typeface="+mn-ea"/>
                <a:cs typeface="+mn-cs"/>
              </a:rPr>
              <a:t>object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选择了一条类型原地泛型化</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类型擦除的道路，</a:t>
            </a:r>
            <a:r>
              <a:rPr lang="zh-CN" altLang="en-US" sz="1200" kern="1200" dirty="0">
                <a:solidFill>
                  <a:schemeClr val="tx1"/>
                </a:solidFill>
                <a:effectLst/>
                <a:latin typeface="+mn-lt"/>
                <a:ea typeface="+mn-ea"/>
                <a:cs typeface="+mn-cs"/>
              </a:rPr>
              <a:t>尽管</a:t>
            </a:r>
            <a:r>
              <a:rPr lang="zh-CN" altLang="zh-CN" sz="1200" kern="1200" dirty="0">
                <a:solidFill>
                  <a:schemeClr val="tx1"/>
                </a:solidFill>
                <a:effectLst/>
                <a:latin typeface="+mn-lt"/>
                <a:ea typeface="+mn-ea"/>
                <a:cs typeface="+mn-cs"/>
              </a:rPr>
              <a:t>这有个好处，</a:t>
            </a:r>
            <a:r>
              <a:rPr lang="zh-CN" altLang="en-US" sz="1200" kern="1200" dirty="0">
                <a:solidFill>
                  <a:schemeClr val="tx1"/>
                </a:solidFill>
                <a:effectLst/>
                <a:latin typeface="+mn-lt"/>
                <a:ea typeface="+mn-ea"/>
                <a:cs typeface="+mn-cs"/>
              </a:rPr>
              <a:t>那就</a:t>
            </a:r>
            <a:r>
              <a:rPr lang="zh-CN" altLang="zh-CN" sz="1200" kern="1200" dirty="0">
                <a:solidFill>
                  <a:schemeClr val="tx1"/>
                </a:solidFill>
                <a:effectLst/>
                <a:latin typeface="+mn-lt"/>
                <a:ea typeface="+mn-ea"/>
                <a:cs typeface="+mn-cs"/>
              </a:rPr>
              <a:t>运行时不知道泛型</a:t>
            </a:r>
            <a:r>
              <a:rPr lang="zh-CN" altLang="en-US" sz="1200"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的信息，</a:t>
            </a:r>
            <a:r>
              <a:rPr lang="zh-CN" altLang="en-US" sz="1200" kern="1200" dirty="0">
                <a:solidFill>
                  <a:schemeClr val="tx1"/>
                </a:solidFill>
                <a:effectLst/>
                <a:latin typeface="+mn-lt"/>
                <a:ea typeface="+mn-ea"/>
                <a:cs typeface="+mn-cs"/>
              </a:rPr>
              <a:t>在允许的情况下程序可以做</a:t>
            </a:r>
            <a:r>
              <a:rPr lang="zh-CN" altLang="zh-CN" sz="1200" kern="1200" dirty="0">
                <a:solidFill>
                  <a:schemeClr val="tx1"/>
                </a:solidFill>
                <a:effectLst/>
                <a:latin typeface="+mn-lt"/>
                <a:ea typeface="+mn-ea"/>
                <a:cs typeface="+mn-cs"/>
              </a:rPr>
              <a:t>向前兼容，</a:t>
            </a:r>
            <a:r>
              <a:rPr lang="zh-CN" altLang="en-US" sz="1200" kern="1200" dirty="0">
                <a:solidFill>
                  <a:schemeClr val="tx1"/>
                </a:solidFill>
                <a:effectLst/>
                <a:latin typeface="+mn-lt"/>
                <a:ea typeface="+mn-ea"/>
                <a:cs typeface="+mn-cs"/>
              </a:rPr>
              <a:t>尽管这个功能没有被打开</a:t>
            </a:r>
            <a:r>
              <a:rPr lang="zh-CN" altLang="zh-CN" sz="1200" kern="1200" dirty="0">
                <a:solidFill>
                  <a:schemeClr val="tx1"/>
                </a:solidFill>
                <a:effectLst/>
                <a:latin typeface="+mn-lt"/>
                <a:ea typeface="+mn-ea"/>
                <a:cs typeface="+mn-cs"/>
              </a:rPr>
              <a:t>。而且学习成本上，相信</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的泛型也比</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的要好。我只是趁着这两天看了下</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这方面的相关代码，所以如果有说的不对的地方，还请大家指出。</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30</a:t>
            </a:fld>
            <a:endParaRPr kumimoji="1" lang="zh-CN" altLang="en-US"/>
          </a:p>
        </p:txBody>
      </p:sp>
    </p:spTree>
    <p:extLst>
      <p:ext uri="{BB962C8B-B14F-4D97-AF65-F5344CB8AC3E}">
        <p14:creationId xmlns:p14="http://schemas.microsoft.com/office/powerpoint/2010/main" val="3971403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至此，终于结束了所有主题的分享，实在要对</a:t>
            </a:r>
            <a:r>
              <a:rPr lang="en-US" altLang="zh-CN" sz="1200" kern="1200" dirty="0">
                <a:solidFill>
                  <a:schemeClr val="tx1"/>
                </a:solidFill>
                <a:effectLst/>
                <a:latin typeface="+mn-lt"/>
                <a:ea typeface="+mn-ea"/>
                <a:cs typeface="+mn-cs"/>
              </a:rPr>
              <a:t>Bank</a:t>
            </a:r>
            <a:r>
              <a:rPr lang="zh-CN" altLang="zh-CN" sz="1200" kern="1200" dirty="0">
                <a:solidFill>
                  <a:schemeClr val="tx1"/>
                </a:solidFill>
                <a:effectLst/>
                <a:latin typeface="+mn-lt"/>
                <a:ea typeface="+mn-ea"/>
                <a:cs typeface="+mn-cs"/>
              </a:rPr>
              <a:t>组的同事说声抱歉了，这么简洁的语言，被我用这么不简洁的方式分享给了大家。语言设计确实要考虑很多，开发者的接受程度，功能和复杂性的妥协等等。在我短短的学习使用期间，</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在我看来确实是一门简洁高效的语言，难能可贵的是也没有沉重的历史包袱。在自己的主要语言之余，能够再接触这样一门语言其实挺值得的。我还想多说一句的是，对于程序员而言，掌握的语言和框架，技术等等都算是硬技能，而设计思维，框架设计算是软技能，但是我觉得应该还有一些更软的技能，需要我们去培养。学习不同的技术和语言，了解思维本质，可能算是这</a:t>
            </a:r>
            <a:r>
              <a:rPr lang="zh-CN" altLang="zh-CN" sz="1200" kern="1200">
                <a:solidFill>
                  <a:schemeClr val="tx1"/>
                </a:solidFill>
                <a:effectLst/>
                <a:latin typeface="+mn-lt"/>
                <a:ea typeface="+mn-ea"/>
                <a:cs typeface="+mn-cs"/>
              </a:rPr>
              <a:t>一方面。</a:t>
            </a:r>
            <a:r>
              <a:rPr lang="zh-CN" altLang="en-US" sz="1200" kern="1200">
                <a:solidFill>
                  <a:schemeClr val="tx1"/>
                </a:solidFill>
                <a:effectLst/>
                <a:latin typeface="+mn-lt"/>
                <a:ea typeface="+mn-ea"/>
                <a:cs typeface="+mn-cs"/>
              </a:rPr>
              <a:t>所以，</a:t>
            </a:r>
            <a:r>
              <a:rPr lang="zh-CN" altLang="zh-CN" sz="1200" kern="1200">
                <a:solidFill>
                  <a:schemeClr val="tx1"/>
                </a:solidFill>
                <a:effectLst/>
                <a:latin typeface="+mn-lt"/>
                <a:ea typeface="+mn-ea"/>
                <a:cs typeface="+mn-cs"/>
              </a:rPr>
              <a:t>谢谢大家</a:t>
            </a:r>
            <a:r>
              <a:rPr lang="zh-CN" altLang="en-US" sz="1200" kern="1200">
                <a:solidFill>
                  <a:schemeClr val="tx1"/>
                </a:solidFill>
                <a:effectLst/>
                <a:latin typeface="+mn-lt"/>
                <a:ea typeface="+mn-ea"/>
                <a:cs typeface="+mn-cs"/>
              </a:rPr>
              <a:t>了。最后图上是我支付宝的转账二维码，大家多多支持下。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31</a:t>
            </a:fld>
            <a:endParaRPr kumimoji="1" lang="zh-CN" altLang="en-US"/>
          </a:p>
        </p:txBody>
      </p:sp>
    </p:spTree>
    <p:extLst>
      <p:ext uri="{BB962C8B-B14F-4D97-AF65-F5344CB8AC3E}">
        <p14:creationId xmlns:p14="http://schemas.microsoft.com/office/powerpoint/2010/main" val="123738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如今</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已经应用在了</a:t>
            </a:r>
            <a:r>
              <a:rPr lang="zh-CN" altLang="en-US" sz="1200" kern="1200" dirty="0">
                <a:solidFill>
                  <a:schemeClr val="tx1"/>
                </a:solidFill>
                <a:effectLst/>
                <a:latin typeface="+mn-lt"/>
                <a:ea typeface="+mn-ea"/>
                <a:cs typeface="+mn-cs"/>
              </a:rPr>
              <a:t>互联网</a:t>
            </a:r>
            <a:r>
              <a:rPr lang="zh-CN" altLang="zh-CN" sz="1200" kern="1200" dirty="0">
                <a:solidFill>
                  <a:schemeClr val="tx1"/>
                </a:solidFill>
                <a:effectLst/>
                <a:latin typeface="+mn-lt"/>
                <a:ea typeface="+mn-ea"/>
                <a:cs typeface="+mn-cs"/>
              </a:rPr>
              <a:t>云计算的方方面面，</a:t>
            </a:r>
            <a:r>
              <a:rPr lang="en-US" altLang="zh-CN" sz="1200" kern="1200" dirty="0">
                <a:solidFill>
                  <a:schemeClr val="tx1"/>
                </a:solidFill>
                <a:effectLst/>
                <a:latin typeface="+mn-lt"/>
                <a:ea typeface="+mn-ea"/>
                <a:cs typeface="+mn-cs"/>
              </a:rPr>
              <a:t>CNCF</a:t>
            </a:r>
            <a:r>
              <a:rPr lang="zh-CN" altLang="en-US" sz="1200" kern="1200" dirty="0">
                <a:solidFill>
                  <a:schemeClr val="tx1"/>
                </a:solidFill>
                <a:effectLst/>
                <a:latin typeface="+mn-lt"/>
                <a:ea typeface="+mn-ea"/>
                <a:cs typeface="+mn-cs"/>
              </a:rPr>
              <a:t>蓝图中</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的项目都是由</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编写</a:t>
            </a:r>
            <a:r>
              <a:rPr lang="zh-CN" altLang="en-US" sz="1200" kern="1200" dirty="0">
                <a:solidFill>
                  <a:schemeClr val="tx1"/>
                </a:solidFill>
                <a:effectLst/>
                <a:latin typeface="+mn-lt"/>
                <a:ea typeface="+mn-ea"/>
                <a:cs typeface="+mn-cs"/>
              </a:rPr>
              <a:t>。值得介绍一句的是，</a:t>
            </a:r>
            <a:r>
              <a:rPr lang="en-US" altLang="zh-CN" sz="1200" kern="1200" dirty="0">
                <a:solidFill>
                  <a:schemeClr val="tx1"/>
                </a:solidFill>
                <a:effectLst/>
                <a:latin typeface="+mn-lt"/>
                <a:ea typeface="+mn-ea"/>
                <a:cs typeface="+mn-cs"/>
              </a:rPr>
              <a:t>K8S</a:t>
            </a:r>
            <a:r>
              <a:rPr lang="zh-CN" altLang="en-US" sz="1200" kern="1200" dirty="0">
                <a:solidFill>
                  <a:schemeClr val="tx1"/>
                </a:solidFill>
                <a:effectLst/>
                <a:latin typeface="+mn-lt"/>
                <a:ea typeface="+mn-ea"/>
                <a:cs typeface="+mn-cs"/>
              </a:rPr>
              <a:t>和普罗米修斯项目今年相继从</a:t>
            </a:r>
            <a:r>
              <a:rPr lang="en-US" altLang="zh-CN" sz="1200" kern="1200" dirty="0">
                <a:solidFill>
                  <a:schemeClr val="tx1"/>
                </a:solidFill>
                <a:effectLst/>
                <a:latin typeface="+mn-lt"/>
                <a:ea typeface="+mn-ea"/>
                <a:cs typeface="+mn-cs"/>
              </a:rPr>
              <a:t>CNCF</a:t>
            </a:r>
            <a:r>
              <a:rPr lang="zh-CN" altLang="en-US" sz="1200" kern="1200" dirty="0">
                <a:solidFill>
                  <a:schemeClr val="tx1"/>
                </a:solidFill>
                <a:effectLst/>
                <a:latin typeface="+mn-lt"/>
                <a:ea typeface="+mn-ea"/>
                <a:cs typeface="+mn-cs"/>
              </a:rPr>
              <a:t>毕业。</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的主场</a:t>
            </a:r>
            <a:r>
              <a:rPr lang="zh-CN" altLang="zh-CN" sz="1200" kern="1200" dirty="0">
                <a:solidFill>
                  <a:schemeClr val="tx1"/>
                </a:solidFill>
                <a:effectLst/>
                <a:latin typeface="+mn-lt"/>
                <a:ea typeface="+mn-ea"/>
                <a:cs typeface="+mn-cs"/>
              </a:rPr>
              <a:t>涉及到了</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开发，</a:t>
            </a:r>
            <a:r>
              <a:rPr lang="zh-CN" altLang="en-US" sz="1200" kern="1200" dirty="0">
                <a:solidFill>
                  <a:schemeClr val="tx1"/>
                </a:solidFill>
                <a:effectLst/>
                <a:latin typeface="+mn-lt"/>
                <a:ea typeface="+mn-ea"/>
                <a:cs typeface="+mn-cs"/>
              </a:rPr>
              <a:t>代理服务器，数据库，消息队列，</a:t>
            </a:r>
            <a:r>
              <a:rPr lang="zh-CN" altLang="zh-CN" sz="1200" kern="1200" dirty="0">
                <a:solidFill>
                  <a:schemeClr val="tx1"/>
                </a:solidFill>
                <a:effectLst/>
                <a:latin typeface="+mn-lt"/>
                <a:ea typeface="+mn-ea"/>
                <a:cs typeface="+mn-cs"/>
              </a:rPr>
              <a:t>容器，监控，日志框架，云基础设施，系统服务等等方面。而且前两年很火的区块链技术，</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在其中混得也是如鱼得水。</a:t>
            </a:r>
            <a:r>
              <a:rPr lang="zh-CN" altLang="en-US" sz="1200" kern="1200" dirty="0">
                <a:solidFill>
                  <a:schemeClr val="tx1"/>
                </a:solidFill>
                <a:effectLst/>
                <a:latin typeface="+mn-lt"/>
                <a:ea typeface="+mn-ea"/>
                <a:cs typeface="+mn-cs"/>
              </a:rPr>
              <a:t>热门的开源项目除了刚才提到的</a:t>
            </a:r>
            <a:r>
              <a:rPr lang="en-US" altLang="zh-CN" sz="1200" kern="1200" dirty="0">
                <a:solidFill>
                  <a:schemeClr val="tx1"/>
                </a:solidFill>
                <a:effectLst/>
                <a:latin typeface="+mn-lt"/>
                <a:ea typeface="+mn-ea"/>
                <a:cs typeface="+mn-cs"/>
              </a:rPr>
              <a:t>K8S</a:t>
            </a:r>
            <a:r>
              <a:rPr lang="zh-CN" altLang="en-US" sz="1200" kern="1200" dirty="0">
                <a:solidFill>
                  <a:schemeClr val="tx1"/>
                </a:solidFill>
                <a:effectLst/>
                <a:latin typeface="+mn-lt"/>
                <a:ea typeface="+mn-ea"/>
                <a:cs typeface="+mn-cs"/>
              </a:rPr>
              <a:t>，普罗米修斯，还有诸如 </a:t>
            </a:r>
            <a:r>
              <a:rPr lang="en-US" altLang="zh-CN" sz="1200" kern="1200" dirty="0" err="1">
                <a:solidFill>
                  <a:schemeClr val="tx1"/>
                </a:solidFill>
                <a:effectLst/>
                <a:latin typeface="+mn-lt"/>
                <a:ea typeface="+mn-ea"/>
                <a:cs typeface="+mn-cs"/>
              </a:rPr>
              <a:t>etcd</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tidb</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influxdb</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grafana</a:t>
            </a:r>
            <a:r>
              <a:rPr lang="zh-CN" altLang="en-US" sz="1200" kern="1200" dirty="0">
                <a:solidFill>
                  <a:schemeClr val="tx1"/>
                </a:solidFill>
                <a:effectLst/>
                <a:latin typeface="+mn-lt"/>
                <a:ea typeface="+mn-ea"/>
                <a:cs typeface="+mn-cs"/>
              </a:rPr>
              <a:t>，还有需要消音的 </a:t>
            </a:r>
            <a:r>
              <a:rPr lang="en-US" altLang="zh-CN" sz="1200" kern="1200" dirty="0" err="1">
                <a:solidFill>
                  <a:schemeClr val="tx1"/>
                </a:solidFill>
                <a:effectLst/>
                <a:latin typeface="+mn-lt"/>
                <a:ea typeface="+mn-ea"/>
                <a:cs typeface="+mn-cs"/>
              </a:rPr>
              <a:t>shadowsocks</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在国内大规模应用</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语言的比较知名的互联网公司</a:t>
            </a:r>
            <a:r>
              <a:rPr lang="zh-CN" altLang="en-US" sz="1200" kern="1200" dirty="0">
                <a:solidFill>
                  <a:schemeClr val="tx1"/>
                </a:solidFill>
                <a:effectLst/>
                <a:latin typeface="+mn-lt"/>
                <a:ea typeface="+mn-ea"/>
                <a:cs typeface="+mn-cs"/>
              </a:rPr>
              <a:t>则</a:t>
            </a:r>
            <a:r>
              <a:rPr lang="zh-CN" altLang="zh-CN" sz="1200" kern="1200" dirty="0">
                <a:solidFill>
                  <a:schemeClr val="tx1"/>
                </a:solidFill>
                <a:effectLst/>
                <a:latin typeface="+mn-lt"/>
                <a:ea typeface="+mn-ea"/>
                <a:cs typeface="+mn-cs"/>
              </a:rPr>
              <a:t>有七牛云，滴滴，新浪，小米</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PingCAP</a:t>
            </a:r>
            <a:r>
              <a:rPr lang="zh-CN" altLang="zh-CN" sz="1200" kern="1200" dirty="0">
                <a:solidFill>
                  <a:schemeClr val="tx1"/>
                </a:solidFill>
                <a:effectLst/>
                <a:latin typeface="+mn-lt"/>
                <a:ea typeface="+mn-ea"/>
                <a:cs typeface="+mn-cs"/>
              </a:rPr>
              <a:t>等。</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这样看起来，</a:t>
            </a:r>
            <a:r>
              <a:rPr lang="en-US" altLang="zh-CN" dirty="0"/>
              <a:t>Go</a:t>
            </a:r>
            <a:r>
              <a:rPr lang="zh-CN" altLang="en-US" dirty="0"/>
              <a:t>确实是挺火爆的。</a:t>
            </a:r>
            <a:r>
              <a:rPr lang="zh-CN" altLang="zh-CN" sz="1200" kern="1200" dirty="0">
                <a:solidFill>
                  <a:schemeClr val="tx1"/>
                </a:solidFill>
                <a:effectLst/>
                <a:latin typeface="+mn-lt"/>
                <a:ea typeface="+mn-ea"/>
                <a:cs typeface="+mn-cs"/>
              </a:rPr>
              <a:t>不过我还想分享一张很有趣的图片。</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4</a:t>
            </a:fld>
            <a:endParaRPr kumimoji="1" lang="zh-CN" altLang="en-US"/>
          </a:p>
        </p:txBody>
      </p:sp>
    </p:spTree>
    <p:extLst>
      <p:ext uri="{BB962C8B-B14F-4D97-AF65-F5344CB8AC3E}">
        <p14:creationId xmlns:p14="http://schemas.microsoft.com/office/powerpoint/2010/main" val="268966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可以看到</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是，不同于刚才的介绍，如今的</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语言不仅是热度腰斩，而且</a:t>
            </a:r>
            <a:r>
              <a:rPr lang="zh-CN" altLang="en-US" sz="1200" kern="1200" dirty="0">
                <a:solidFill>
                  <a:schemeClr val="tx1"/>
                </a:solidFill>
                <a:effectLst/>
                <a:latin typeface="+mn-lt"/>
                <a:ea typeface="+mn-ea"/>
                <a:cs typeface="+mn-cs"/>
              </a:rPr>
              <a:t>似乎很难断言最近的上升趋势是否能继续持续下去</a:t>
            </a:r>
            <a:r>
              <a:rPr lang="zh-CN" altLang="zh-CN" sz="1200" kern="1200" dirty="0">
                <a:solidFill>
                  <a:schemeClr val="tx1"/>
                </a:solidFill>
                <a:effectLst/>
                <a:latin typeface="+mn-lt"/>
                <a:ea typeface="+mn-ea"/>
                <a:cs typeface="+mn-cs"/>
              </a:rPr>
              <a:t>。其实对于一门新语言来说，热度确实是很重要的一方面，因为这往往意味着社区支持力度的大小和官方对于</a:t>
            </a:r>
            <a:r>
              <a:rPr lang="zh-CN" altLang="en-US" sz="1200" kern="1200" dirty="0">
                <a:solidFill>
                  <a:schemeClr val="tx1"/>
                </a:solidFill>
                <a:effectLst/>
                <a:latin typeface="+mn-lt"/>
                <a:ea typeface="+mn-ea"/>
                <a:cs typeface="+mn-cs"/>
              </a:rPr>
              <a:t>技术</a:t>
            </a:r>
            <a:r>
              <a:rPr lang="zh-CN" altLang="zh-CN" sz="1200" kern="1200" dirty="0">
                <a:solidFill>
                  <a:schemeClr val="tx1"/>
                </a:solidFill>
                <a:effectLst/>
                <a:latin typeface="+mn-lt"/>
                <a:ea typeface="+mn-ea"/>
                <a:cs typeface="+mn-cs"/>
              </a:rPr>
              <a:t>方向的把握</a:t>
            </a:r>
            <a:r>
              <a:rPr lang="zh-CN" altLang="en-US" sz="1200" kern="1200" dirty="0">
                <a:solidFill>
                  <a:schemeClr val="tx1"/>
                </a:solidFill>
                <a:effectLst/>
                <a:latin typeface="+mn-lt"/>
                <a:ea typeface="+mn-ea"/>
                <a:cs typeface="+mn-cs"/>
              </a:rPr>
              <a:t>能力</a:t>
            </a:r>
            <a:r>
              <a:rPr lang="zh-CN" altLang="zh-CN" sz="1200" kern="1200" dirty="0">
                <a:solidFill>
                  <a:schemeClr val="tx1"/>
                </a:solidFill>
                <a:effectLst/>
                <a:latin typeface="+mn-lt"/>
                <a:ea typeface="+mn-ea"/>
                <a:cs typeface="+mn-cs"/>
              </a:rPr>
              <a:t>。这算是因因果果的关系。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但是在我看来，等所谓的热度真正冷却的时候，</a:t>
            </a:r>
            <a:r>
              <a:rPr lang="zh-CN" altLang="en-US" sz="1200" kern="1200" dirty="0">
                <a:solidFill>
                  <a:schemeClr val="tx1"/>
                </a:solidFill>
                <a:effectLst/>
                <a:latin typeface="+mn-lt"/>
                <a:ea typeface="+mn-ea"/>
                <a:cs typeface="+mn-cs"/>
              </a:rPr>
              <a:t>等普通开发者不再跟风的时候，</a:t>
            </a:r>
            <a:r>
              <a:rPr lang="zh-CN" altLang="zh-CN" sz="1200" kern="1200" dirty="0">
                <a:solidFill>
                  <a:schemeClr val="tx1"/>
                </a:solidFill>
                <a:effectLst/>
                <a:latin typeface="+mn-lt"/>
                <a:ea typeface="+mn-ea"/>
                <a:cs typeface="+mn-cs"/>
              </a:rPr>
              <a:t>影响我们学习它的就是所谓迁移难度，语言特性，编程模型以及开发生态这些切身体验了。</a:t>
            </a:r>
            <a:r>
              <a:rPr lang="zh-CN" altLang="en-US" sz="1200" kern="1200" dirty="0">
                <a:solidFill>
                  <a:schemeClr val="tx1"/>
                </a:solidFill>
                <a:effectLst/>
                <a:latin typeface="+mn-lt"/>
                <a:ea typeface="+mn-ea"/>
                <a:cs typeface="+mn-cs"/>
              </a:rPr>
              <a:t>在这里，我不想针对这幅图说什么。</a:t>
            </a:r>
            <a:r>
              <a:rPr lang="zh-CN" altLang="zh-CN" sz="1200" kern="1200" dirty="0">
                <a:solidFill>
                  <a:schemeClr val="tx1"/>
                </a:solidFill>
                <a:effectLst/>
                <a:latin typeface="+mn-lt"/>
                <a:ea typeface="+mn-ea"/>
                <a:cs typeface="+mn-cs"/>
              </a:rPr>
              <a:t>对于我而言，</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语言简单易学，高效务实，同时也具有强大的官方与社区支持。而基于</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并发模型的协程与信道</a:t>
            </a:r>
            <a:r>
              <a:rPr lang="zh-CN" altLang="en-US" sz="1200" kern="1200" dirty="0">
                <a:solidFill>
                  <a:schemeClr val="tx1"/>
                </a:solidFill>
                <a:effectLst/>
                <a:latin typeface="+mn-lt"/>
                <a:ea typeface="+mn-ea"/>
                <a:cs typeface="+mn-cs"/>
              </a:rPr>
              <a:t>功能</a:t>
            </a:r>
            <a:r>
              <a:rPr lang="zh-CN" altLang="zh-CN" sz="1200" kern="1200" dirty="0">
                <a:solidFill>
                  <a:schemeClr val="tx1"/>
                </a:solidFill>
                <a:effectLst/>
                <a:latin typeface="+mn-lt"/>
                <a:ea typeface="+mn-ea"/>
                <a:cs typeface="+mn-cs"/>
              </a:rPr>
              <a:t>对于我们这些开发者而言也是值得深入的技术概念。</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5</a:t>
            </a:fld>
            <a:endParaRPr kumimoji="1" lang="zh-CN" altLang="en-US"/>
          </a:p>
        </p:txBody>
      </p:sp>
    </p:spTree>
    <p:extLst>
      <p:ext uri="{BB962C8B-B14F-4D97-AF65-F5344CB8AC3E}">
        <p14:creationId xmlns:p14="http://schemas.microsoft.com/office/powerpoint/2010/main" val="369992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了解了</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的现状后，让我来向大家介绍下</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语言的创始人。我们知道</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typescript</a:t>
            </a:r>
            <a:r>
              <a:rPr lang="zh-CN" altLang="en-US" sz="1200" kern="1200" dirty="0">
                <a:solidFill>
                  <a:schemeClr val="tx1"/>
                </a:solidFill>
                <a:effectLst/>
                <a:latin typeface="+mn-lt"/>
                <a:ea typeface="+mn-ea"/>
                <a:cs typeface="+mn-cs"/>
              </a:rPr>
              <a:t>的爸爸</a:t>
            </a:r>
            <a:r>
              <a:rPr lang="zh-CN" altLang="zh-CN" sz="1200" kern="1200" dirty="0">
                <a:solidFill>
                  <a:schemeClr val="tx1"/>
                </a:solidFill>
                <a:effectLst/>
                <a:latin typeface="+mn-lt"/>
                <a:ea typeface="+mn-ea"/>
                <a:cs typeface="+mn-cs"/>
              </a:rPr>
              <a:t>是安德斯海尔斯伯格，而</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则</a:t>
            </a:r>
            <a:r>
              <a:rPr lang="zh-CN" altLang="zh-CN" sz="1200" kern="1200" dirty="0">
                <a:solidFill>
                  <a:schemeClr val="tx1"/>
                </a:solidFill>
                <a:effectLst/>
                <a:latin typeface="+mn-lt"/>
                <a:ea typeface="+mn-ea"/>
                <a:cs typeface="+mn-cs"/>
              </a:rPr>
              <a:t>有很多个爸爸，最有名的那个叫肯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汤普森，</a:t>
            </a:r>
            <a:r>
              <a:rPr lang="zh-CN" altLang="en-US" sz="1200" kern="1200" dirty="0">
                <a:solidFill>
                  <a:schemeClr val="tx1"/>
                </a:solidFill>
                <a:effectLst/>
                <a:latin typeface="+mn-lt"/>
                <a:ea typeface="+mn-ea"/>
                <a:cs typeface="+mn-cs"/>
              </a:rPr>
              <a:t>成就实在是惊人，当了这么多热门技术的爸爸，有点以父之名的意思。</a:t>
            </a:r>
            <a:r>
              <a:rPr lang="zh-CN" altLang="zh-CN" sz="1200" kern="1200" dirty="0">
                <a:solidFill>
                  <a:schemeClr val="tx1"/>
                </a:solidFill>
                <a:effectLst/>
                <a:latin typeface="+mn-lt"/>
                <a:ea typeface="+mn-ea"/>
                <a:cs typeface="+mn-cs"/>
              </a:rPr>
              <a:t>他早先设计了</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系统以及</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语言的前身</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语言。</a:t>
            </a:r>
            <a:r>
              <a:rPr lang="en-US" altLang="zh-CN" sz="1200" kern="1200" dirty="0">
                <a:solidFill>
                  <a:schemeClr val="tx1"/>
                </a:solidFill>
                <a:effectLst/>
                <a:latin typeface="+mn-lt"/>
                <a:ea typeface="+mn-ea"/>
                <a:cs typeface="+mn-cs"/>
              </a:rPr>
              <a:t>06</a:t>
            </a:r>
            <a:r>
              <a:rPr lang="zh-CN" altLang="zh-CN" sz="1200" kern="1200" dirty="0">
                <a:solidFill>
                  <a:schemeClr val="tx1"/>
                </a:solidFill>
                <a:effectLst/>
                <a:latin typeface="+mn-lt"/>
                <a:ea typeface="+mn-ea"/>
                <a:cs typeface="+mn-cs"/>
              </a:rPr>
              <a:t>年加入谷歌，</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年的时候和另</a:t>
            </a:r>
            <a:r>
              <a:rPr lang="zh-CN" altLang="en-US" sz="1200" kern="1200" dirty="0">
                <a:solidFill>
                  <a:schemeClr val="tx1"/>
                </a:solidFill>
                <a:effectLst/>
                <a:latin typeface="+mn-lt"/>
                <a:ea typeface="+mn-ea"/>
                <a:cs typeface="+mn-cs"/>
              </a:rPr>
              <a:t>几</a:t>
            </a:r>
            <a:r>
              <a:rPr lang="zh-CN" altLang="zh-CN" sz="1200" kern="1200" dirty="0">
                <a:solidFill>
                  <a:schemeClr val="tx1"/>
                </a:solidFill>
                <a:effectLst/>
                <a:latin typeface="+mn-lt"/>
                <a:ea typeface="+mn-ea"/>
                <a:cs typeface="+mn-cs"/>
              </a:rPr>
              <a:t>个同事开始了</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语言的设计。</a:t>
            </a:r>
          </a:p>
          <a:p>
            <a:endParaRPr lang="zh-CN" altLang="en-US" dirty="0"/>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6</a:t>
            </a:fld>
            <a:endParaRPr kumimoji="1" lang="zh-CN" altLang="en-US"/>
          </a:p>
        </p:txBody>
      </p:sp>
    </p:spTree>
    <p:extLst>
      <p:ext uri="{BB962C8B-B14F-4D97-AF65-F5344CB8AC3E}">
        <p14:creationId xmlns:p14="http://schemas.microsoft.com/office/powerpoint/2010/main" val="276150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另一位比较知名的作者叫</a:t>
            </a:r>
            <a:r>
              <a:rPr lang="zh-CN" altLang="zh-CN" sz="1200" kern="1200" dirty="0">
                <a:solidFill>
                  <a:schemeClr val="tx1"/>
                </a:solidFill>
                <a:effectLst/>
                <a:latin typeface="+mn-lt"/>
                <a:ea typeface="+mn-ea"/>
                <a:cs typeface="+mn-cs"/>
              </a:rPr>
              <a:t>罗伯派克</a:t>
            </a:r>
            <a:r>
              <a:rPr lang="zh-CN" altLang="en-US" sz="1200" kern="1200" dirty="0">
                <a:solidFill>
                  <a:schemeClr val="tx1"/>
                </a:solidFill>
                <a:effectLst/>
                <a:latin typeface="+mn-lt"/>
                <a:ea typeface="+mn-ea"/>
                <a:cs typeface="+mn-cs"/>
              </a:rPr>
              <a:t>，又是一位同时有很多技术儿子的爸爸级人物。和这些开发者不一样，我最多只能在我的简历里写个斯诺鲍之父，而斯诺鲍是我养的一只猫，沈杨华有很多手办，也算是有很多孩子，虽然私下里他和我说过那些全都是老婆。</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这里的</a:t>
            </a:r>
            <a:r>
              <a:rPr lang="en-US" altLang="zh-CN" sz="1200" b="0" i="0" kern="1200" dirty="0">
                <a:solidFill>
                  <a:schemeClr val="tx1"/>
                </a:solidFill>
                <a:effectLst/>
                <a:latin typeface="+mn-lt"/>
                <a:ea typeface="+mn-ea"/>
                <a:cs typeface="+mn-cs"/>
              </a:rPr>
              <a:t>Limbo</a:t>
            </a:r>
            <a:r>
              <a:rPr lang="zh-CN" altLang="en-US" sz="1200" b="0" i="0" kern="1200" dirty="0">
                <a:solidFill>
                  <a:schemeClr val="tx1"/>
                </a:solidFill>
                <a:effectLst/>
                <a:latin typeface="+mn-lt"/>
                <a:ea typeface="+mn-ea"/>
                <a:cs typeface="+mn-cs"/>
              </a:rPr>
              <a:t>既不是盗梦空间里的第四层梦境，也不是鬼泣里的灵薄域，而是一门用于开发运行在小型计算机上的分布式应用的编程语言。</a:t>
            </a:r>
            <a:r>
              <a:rPr lang="zh-CN" altLang="zh-CN" sz="1200" kern="1200" dirty="0">
                <a:solidFill>
                  <a:schemeClr val="tx1"/>
                </a:solidFill>
                <a:effectLst/>
                <a:latin typeface="+mn-lt"/>
                <a:ea typeface="+mn-ea"/>
                <a:cs typeface="+mn-cs"/>
              </a:rPr>
              <a:t>有趣的是</a:t>
            </a:r>
            <a:r>
              <a:rPr lang="en-US" altLang="zh-CN" sz="1200" kern="1200" dirty="0">
                <a:solidFill>
                  <a:schemeClr val="tx1"/>
                </a:solidFill>
                <a:effectLst/>
                <a:latin typeface="+mn-lt"/>
                <a:ea typeface="+mn-ea"/>
                <a:cs typeface="+mn-cs"/>
              </a:rPr>
              <a:t>Limbo</a:t>
            </a:r>
            <a:r>
              <a:rPr lang="zh-CN" altLang="zh-CN" sz="1200" kern="1200" dirty="0">
                <a:solidFill>
                  <a:schemeClr val="tx1"/>
                </a:solidFill>
                <a:effectLst/>
                <a:latin typeface="+mn-lt"/>
                <a:ea typeface="+mn-ea"/>
                <a:cs typeface="+mn-cs"/>
              </a:rPr>
              <a:t>语言中的并发模型也是基于</a:t>
            </a:r>
            <a:r>
              <a:rPr lang="en-US" altLang="zh-CN" sz="1200" kern="1200" dirty="0">
                <a:solidFill>
                  <a:schemeClr val="tx1"/>
                </a:solidFill>
                <a:effectLst/>
                <a:latin typeface="+mn-lt"/>
                <a:ea typeface="+mn-ea"/>
                <a:cs typeface="+mn-cs"/>
              </a:rPr>
              <a:t>CSP</a:t>
            </a:r>
            <a:r>
              <a:rPr lang="zh-CN" altLang="zh-CN" sz="1200" kern="1200" dirty="0">
                <a:solidFill>
                  <a:schemeClr val="tx1"/>
                </a:solidFill>
                <a:effectLst/>
                <a:latin typeface="+mn-lt"/>
                <a:ea typeface="+mn-ea"/>
                <a:cs typeface="+mn-cs"/>
              </a:rPr>
              <a:t>，所以也就可以</a:t>
            </a:r>
            <a:r>
              <a:rPr lang="zh-CN" altLang="en-US" sz="1200" kern="1200" dirty="0">
                <a:solidFill>
                  <a:schemeClr val="tx1"/>
                </a:solidFill>
                <a:effectLst/>
                <a:latin typeface="+mn-lt"/>
                <a:ea typeface="+mn-ea"/>
                <a:cs typeface="+mn-cs"/>
              </a:rPr>
              <a:t>稍微</a:t>
            </a:r>
            <a:r>
              <a:rPr lang="zh-CN" altLang="zh-CN" sz="1200" kern="1200" dirty="0">
                <a:solidFill>
                  <a:schemeClr val="tx1"/>
                </a:solidFill>
                <a:effectLst/>
                <a:latin typeface="+mn-lt"/>
                <a:ea typeface="+mn-ea"/>
                <a:cs typeface="+mn-cs"/>
              </a:rPr>
              <a:t>理解</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并发模型</a:t>
            </a:r>
            <a:r>
              <a:rPr lang="zh-CN" altLang="zh-CN" sz="1200" kern="1200" dirty="0">
                <a:solidFill>
                  <a:schemeClr val="tx1"/>
                </a:solidFill>
                <a:effectLst/>
                <a:latin typeface="+mn-lt"/>
                <a:ea typeface="+mn-ea"/>
                <a:cs typeface="+mn-cs"/>
              </a:rPr>
              <a:t>设计思路了。而且</a:t>
            </a:r>
            <a:r>
              <a:rPr lang="zh-CN" altLang="en-US" sz="1200" kern="1200" dirty="0">
                <a:solidFill>
                  <a:schemeClr val="tx1"/>
                </a:solidFill>
                <a:effectLst/>
                <a:latin typeface="+mn-lt"/>
                <a:ea typeface="+mn-ea"/>
                <a:cs typeface="+mn-cs"/>
              </a:rPr>
              <a:t>肯汤普森和罗伯派克</a:t>
            </a:r>
            <a:r>
              <a:rPr lang="zh-CN" altLang="zh-CN" sz="1200" kern="1200" dirty="0">
                <a:solidFill>
                  <a:schemeClr val="tx1"/>
                </a:solidFill>
                <a:effectLst/>
                <a:latin typeface="+mn-lt"/>
                <a:ea typeface="+mn-ea"/>
                <a:cs typeface="+mn-cs"/>
              </a:rPr>
              <a:t>都是</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的开发者，</a:t>
            </a:r>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中的字符串处理也是基于</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方案，可以这么说，这个世界上没有其他人比他们更了解字符编码方案了。</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作为大多数时候</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语言的官方发言人</a:t>
            </a:r>
            <a:r>
              <a:rPr lang="zh-CN" altLang="en-US" sz="1200" kern="1200" dirty="0">
                <a:solidFill>
                  <a:schemeClr val="tx1"/>
                </a:solidFill>
                <a:effectLst/>
                <a:latin typeface="+mn-lt"/>
                <a:ea typeface="+mn-ea"/>
                <a:cs typeface="+mn-cs"/>
              </a:rPr>
              <a:t>之一</a:t>
            </a:r>
            <a:r>
              <a:rPr lang="zh-CN" altLang="zh-CN" sz="1200" kern="1200" dirty="0">
                <a:solidFill>
                  <a:schemeClr val="tx1"/>
                </a:solidFill>
                <a:effectLst/>
                <a:latin typeface="+mn-lt"/>
                <a:ea typeface="+mn-ea"/>
                <a:cs typeface="+mn-cs"/>
              </a:rPr>
              <a:t>，罗伯派克前几年也专门写了一篇介绍</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语言演化的文章，</a:t>
            </a:r>
            <a:r>
              <a:rPr lang="zh-CN" altLang="en-US" sz="1200" kern="1200" dirty="0">
                <a:solidFill>
                  <a:schemeClr val="tx1"/>
                </a:solidFill>
                <a:effectLst/>
                <a:latin typeface="+mn-lt"/>
                <a:ea typeface="+mn-ea"/>
                <a:cs typeface="+mn-cs"/>
              </a:rPr>
              <a:t>我在后面附上了部分，</a:t>
            </a:r>
            <a:r>
              <a:rPr lang="zh-CN" altLang="zh-CN" sz="1200" kern="1200" dirty="0">
                <a:solidFill>
                  <a:schemeClr val="tx1"/>
                </a:solidFill>
                <a:effectLst/>
                <a:latin typeface="+mn-lt"/>
                <a:ea typeface="+mn-ea"/>
                <a:cs typeface="+mn-cs"/>
              </a:rPr>
              <a:t>从中我们可以更加深入地了解到</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的一些设计动机和原则。</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7</a:t>
            </a:fld>
            <a:endParaRPr kumimoji="1" lang="zh-CN" altLang="en-US"/>
          </a:p>
        </p:txBody>
      </p:sp>
    </p:spTree>
    <p:extLst>
      <p:ext uri="{BB962C8B-B14F-4D97-AF65-F5344CB8AC3E}">
        <p14:creationId xmlns:p14="http://schemas.microsoft.com/office/powerpoint/2010/main" val="178552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两位作者之前的常用语言是</a:t>
            </a:r>
            <a:r>
              <a:rPr lang="en-US" altLang="zh-CN" sz="1200" kern="1200" dirty="0">
                <a:solidFill>
                  <a:schemeClr val="tx1"/>
                </a:solidFill>
                <a:effectLst/>
                <a:latin typeface="+mn-lt"/>
                <a:ea typeface="+mn-ea"/>
                <a:cs typeface="+mn-cs"/>
              </a:rPr>
              <a:t>C/C++</a:t>
            </a:r>
            <a:r>
              <a:rPr lang="zh-CN" altLang="en-US" sz="1200" kern="1200" dirty="0">
                <a:solidFill>
                  <a:schemeClr val="tx1"/>
                </a:solidFill>
                <a:effectLst/>
                <a:latin typeface="+mn-lt"/>
                <a:ea typeface="+mn-ea"/>
                <a:cs typeface="+mn-cs"/>
              </a:rPr>
              <a:t>，罗伯派克也提到</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语言的诞生主要是为解决工作上的问题，比如</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虽然我觉得最后一点可能才是真正的理由</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结合</a:t>
            </a:r>
            <a:r>
              <a:rPr lang="en-US" altLang="zh-CN" sz="1200" kern="1200" dirty="0">
                <a:solidFill>
                  <a:schemeClr val="tx1"/>
                </a:solidFill>
                <a:effectLst/>
                <a:latin typeface="+mn-lt"/>
                <a:ea typeface="+mn-ea"/>
                <a:cs typeface="+mn-cs"/>
              </a:rPr>
              <a:t>Google</a:t>
            </a:r>
            <a:r>
              <a:rPr lang="zh-CN" altLang="en-US" sz="1200" kern="1200" dirty="0">
                <a:solidFill>
                  <a:schemeClr val="tx1"/>
                </a:solidFill>
                <a:effectLst/>
                <a:latin typeface="+mn-lt"/>
                <a:ea typeface="+mn-ea"/>
                <a:cs typeface="+mn-cs"/>
              </a:rPr>
              <a:t>当时内部的一些现实情况，如很多工程师都是</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系的，所以新设计的语言一定要易学习，最好是</a:t>
            </a:r>
            <a:r>
              <a:rPr lang="en-US" altLang="zh-CN" sz="1200" kern="1200" dirty="0">
                <a:solidFill>
                  <a:schemeClr val="tx1"/>
                </a:solidFill>
                <a:effectLst/>
                <a:latin typeface="+mn-lt"/>
                <a:ea typeface="+mn-ea"/>
                <a:cs typeface="+mn-cs"/>
              </a:rPr>
              <a:t>C-like</a:t>
            </a:r>
            <a:r>
              <a:rPr lang="zh-CN" altLang="en-US" sz="1200" kern="1200" dirty="0">
                <a:solidFill>
                  <a:schemeClr val="tx1"/>
                </a:solidFill>
                <a:effectLst/>
                <a:latin typeface="+mn-lt"/>
                <a:ea typeface="+mn-ea"/>
                <a:cs typeface="+mn-cs"/>
              </a:rPr>
              <a:t>的语言；因为有太多的分布式系统、太多的开发者，所以新的语言一定要可以</a:t>
            </a:r>
            <a:r>
              <a:rPr lang="en-US" altLang="zh-CN" sz="1200" kern="1200" dirty="0">
                <a:solidFill>
                  <a:schemeClr val="tx1"/>
                </a:solidFill>
                <a:effectLst/>
                <a:latin typeface="+mn-lt"/>
                <a:ea typeface="+mn-ea"/>
                <a:cs typeface="+mn-cs"/>
              </a:rPr>
              <a:t>Scale</a:t>
            </a:r>
            <a:r>
              <a:rPr lang="zh-CN" altLang="en-US" sz="1200" kern="1200" dirty="0">
                <a:solidFill>
                  <a:schemeClr val="tx1"/>
                </a:solidFill>
                <a:effectLst/>
                <a:latin typeface="+mn-lt"/>
                <a:ea typeface="+mn-ea"/>
                <a:cs typeface="+mn-cs"/>
              </a:rPr>
              <a:t>，这个包括开发、工程师、代码、部署和依赖；</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年没有出新的语言了，所以新设计的语言必须是现代化的（例如内置</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）等情况，他们觉得要实现这个目标就需要</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成为一个大家都认可的语言。</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所以，就有了以下几个创始人认为的他们所要设计的一门优秀语言的</a:t>
            </a:r>
            <a:r>
              <a:rPr lang="zh-CN" altLang="zh-CN" sz="1200" kern="1200" dirty="0">
                <a:solidFill>
                  <a:schemeClr val="tx1"/>
                </a:solidFill>
                <a:effectLst/>
                <a:latin typeface="+mn-lt"/>
                <a:ea typeface="+mn-ea"/>
                <a:cs typeface="+mn-cs"/>
              </a:rPr>
              <a:t>设计原则。</a:t>
            </a: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8</a:t>
            </a:fld>
            <a:endParaRPr kumimoji="1" lang="zh-CN" altLang="en-US"/>
          </a:p>
        </p:txBody>
      </p:sp>
    </p:spTree>
    <p:extLst>
      <p:ext uri="{BB962C8B-B14F-4D97-AF65-F5344CB8AC3E}">
        <p14:creationId xmlns:p14="http://schemas.microsoft.com/office/powerpoint/2010/main" val="392253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时至今日，</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基本都已经</a:t>
            </a:r>
            <a:r>
              <a:rPr lang="zh-CN" altLang="zh-CN" sz="1200" kern="1200" dirty="0">
                <a:solidFill>
                  <a:schemeClr val="tx1"/>
                </a:solidFill>
                <a:effectLst/>
                <a:latin typeface="+mn-lt"/>
                <a:ea typeface="+mn-ea"/>
                <a:cs typeface="+mn-cs"/>
              </a:rPr>
              <a:t>将这些美好的期望</a:t>
            </a:r>
            <a:r>
              <a:rPr lang="zh-CN" altLang="en-US" sz="1200" kern="1200" dirty="0">
                <a:solidFill>
                  <a:schemeClr val="tx1"/>
                </a:solidFill>
                <a:effectLst/>
                <a:latin typeface="+mn-lt"/>
                <a:ea typeface="+mn-ea"/>
                <a:cs typeface="+mn-cs"/>
              </a:rPr>
              <a:t>都贯彻并</a:t>
            </a:r>
            <a:r>
              <a:rPr lang="zh-CN" altLang="zh-CN" sz="1200" kern="1200" dirty="0">
                <a:solidFill>
                  <a:schemeClr val="tx1"/>
                </a:solidFill>
                <a:effectLst/>
                <a:latin typeface="+mn-lt"/>
                <a:ea typeface="+mn-ea"/>
                <a:cs typeface="+mn-cs"/>
              </a:rPr>
              <a:t>实现。不过我觉得我还是有必要做几点解释。</a:t>
            </a:r>
          </a:p>
          <a:p>
            <a:r>
              <a:rPr lang="zh-CN" altLang="zh-CN" sz="1200" kern="1200" dirty="0">
                <a:solidFill>
                  <a:schemeClr val="tx1"/>
                </a:solidFill>
                <a:effectLst/>
                <a:latin typeface="+mn-lt"/>
                <a:ea typeface="+mn-ea"/>
                <a:cs typeface="+mn-cs"/>
              </a:rPr>
              <a:t>第一</a:t>
            </a:r>
            <a:r>
              <a:rPr lang="zh-CN" altLang="en-US" sz="1200" kern="1200" dirty="0">
                <a:solidFill>
                  <a:schemeClr val="tx1"/>
                </a:solidFill>
                <a:effectLst/>
                <a:latin typeface="+mn-lt"/>
                <a:ea typeface="+mn-ea"/>
                <a:cs typeface="+mn-cs"/>
              </a:rPr>
              <a:t>点</a:t>
            </a:r>
            <a:r>
              <a:rPr lang="zh-CN" altLang="zh-CN" sz="1200" kern="1200" dirty="0">
                <a:solidFill>
                  <a:schemeClr val="tx1"/>
                </a:solidFill>
                <a:effectLst/>
                <a:latin typeface="+mn-lt"/>
                <a:ea typeface="+mn-ea"/>
                <a:cs typeface="+mn-cs"/>
              </a:rPr>
              <a:t>，映射到</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语言中。</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语言可以由编译器直接编译成对应系统和平台的机器码，而不是先翻译成中间代码，然后由运行时编译执行。</a:t>
            </a:r>
          </a:p>
          <a:p>
            <a:r>
              <a:rPr lang="zh-CN" altLang="zh-CN" sz="1200" kern="1200" dirty="0">
                <a:solidFill>
                  <a:schemeClr val="tx1"/>
                </a:solidFill>
                <a:effectLst/>
                <a:latin typeface="+mn-lt"/>
                <a:ea typeface="+mn-ea"/>
                <a:cs typeface="+mn-cs"/>
              </a:rPr>
              <a:t>这样有两</a:t>
            </a:r>
            <a:r>
              <a:rPr lang="zh-CN" altLang="en-US" sz="1200" kern="1200" dirty="0">
                <a:solidFill>
                  <a:schemeClr val="tx1"/>
                </a:solidFill>
                <a:effectLst/>
                <a:latin typeface="+mn-lt"/>
                <a:ea typeface="+mn-ea"/>
                <a:cs typeface="+mn-cs"/>
              </a:rPr>
              <a:t>个好处</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第一</a:t>
            </a:r>
            <a:r>
              <a:rPr lang="zh-CN" altLang="en-US" sz="1200" kern="1200" dirty="0">
                <a:solidFill>
                  <a:schemeClr val="tx1"/>
                </a:solidFill>
                <a:effectLst/>
                <a:latin typeface="+mn-lt"/>
                <a:ea typeface="+mn-ea"/>
                <a:cs typeface="+mn-cs"/>
              </a:rPr>
              <a:t>个好处</a:t>
            </a:r>
            <a:r>
              <a:rPr lang="zh-CN" altLang="zh-CN" sz="1200" kern="1200" dirty="0">
                <a:solidFill>
                  <a:schemeClr val="tx1"/>
                </a:solidFill>
                <a:effectLst/>
                <a:latin typeface="+mn-lt"/>
                <a:ea typeface="+mn-ea"/>
                <a:cs typeface="+mn-cs"/>
              </a:rPr>
              <a:t>，不需要依赖运行时，不然运行的时候还要安装虚拟机，违背了设计初衷和软件分发。</a:t>
            </a:r>
          </a:p>
          <a:p>
            <a:r>
              <a:rPr lang="zh-CN" altLang="zh-CN" sz="1200" kern="1200" dirty="0">
                <a:solidFill>
                  <a:schemeClr val="tx1"/>
                </a:solidFill>
                <a:effectLst/>
                <a:latin typeface="+mn-lt"/>
                <a:ea typeface="+mn-ea"/>
                <a:cs typeface="+mn-cs"/>
              </a:rPr>
              <a:t>第二个，</a:t>
            </a:r>
            <a:r>
              <a:rPr lang="zh-CN" altLang="en-US" sz="1200" kern="1200" dirty="0">
                <a:solidFill>
                  <a:schemeClr val="tx1"/>
                </a:solidFill>
                <a:effectLst/>
                <a:latin typeface="+mn-lt"/>
                <a:ea typeface="+mn-ea"/>
                <a:cs typeface="+mn-cs"/>
              </a:rPr>
              <a:t>可能带来的</a:t>
            </a:r>
            <a:r>
              <a:rPr lang="zh-CN" altLang="zh-CN" sz="1200" kern="1200" dirty="0">
                <a:solidFill>
                  <a:schemeClr val="tx1"/>
                </a:solidFill>
                <a:effectLst/>
                <a:latin typeface="+mn-lt"/>
                <a:ea typeface="+mn-ea"/>
                <a:cs typeface="+mn-cs"/>
              </a:rPr>
              <a:t>性能损耗，</a:t>
            </a:r>
            <a:r>
              <a:rPr lang="zh-CN" altLang="en-US" sz="1200" kern="1200" dirty="0">
                <a:solidFill>
                  <a:schemeClr val="tx1"/>
                </a:solidFill>
                <a:effectLst/>
                <a:latin typeface="+mn-lt"/>
                <a:ea typeface="+mn-ea"/>
                <a:cs typeface="+mn-cs"/>
              </a:rPr>
              <a:t>在一般的认知中</a:t>
            </a:r>
            <a:r>
              <a:rPr lang="zh-CN" altLang="zh-CN" sz="1200" kern="1200" dirty="0">
                <a:solidFill>
                  <a:schemeClr val="tx1"/>
                </a:solidFill>
                <a:effectLst/>
                <a:latin typeface="+mn-lt"/>
                <a:ea typeface="+mn-ea"/>
                <a:cs typeface="+mn-cs"/>
              </a:rPr>
              <a:t>，多了个中间过程，总是不如直接由</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处理机器码来得快。当然这个值得商榷，上次</a:t>
            </a:r>
            <a:r>
              <a:rPr lang="zh-CN" altLang="en-US" sz="1200" kern="1200" dirty="0">
                <a:solidFill>
                  <a:schemeClr val="tx1"/>
                </a:solidFill>
                <a:effectLst/>
                <a:latin typeface="+mn-lt"/>
                <a:ea typeface="+mn-ea"/>
                <a:cs typeface="+mn-cs"/>
              </a:rPr>
              <a:t>我在</a:t>
            </a:r>
            <a:r>
              <a:rPr lang="zh-CN" altLang="zh-CN" sz="1200" kern="1200" dirty="0">
                <a:solidFill>
                  <a:schemeClr val="tx1"/>
                </a:solidFill>
                <a:effectLst/>
                <a:latin typeface="+mn-lt"/>
                <a:ea typeface="+mn-ea"/>
                <a:cs typeface="+mn-cs"/>
              </a:rPr>
              <a:t>用最新版的</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.net</a:t>
            </a:r>
            <a:r>
              <a:rPr lang="en-US" altLang="zh-CN" sz="1200" kern="1200" dirty="0">
                <a:solidFill>
                  <a:schemeClr val="tx1"/>
                </a:solidFill>
                <a:effectLst/>
                <a:latin typeface="+mn-lt"/>
                <a:ea typeface="+mn-ea"/>
                <a:cs typeface="+mn-cs"/>
              </a:rPr>
              <a:t> core</a:t>
            </a:r>
            <a:r>
              <a:rPr lang="zh-CN" altLang="zh-CN" sz="1200" kern="1200" dirty="0">
                <a:solidFill>
                  <a:schemeClr val="tx1"/>
                </a:solidFill>
                <a:effectLst/>
                <a:latin typeface="+mn-lt"/>
                <a:ea typeface="+mn-ea"/>
                <a:cs typeface="+mn-cs"/>
              </a:rPr>
              <a:t>跑了下数组的</a:t>
            </a:r>
            <a:r>
              <a:rPr lang="en-US" altLang="zh-CN" sz="1200" kern="1200" dirty="0">
                <a:solidFill>
                  <a:schemeClr val="tx1"/>
                </a:solidFill>
                <a:effectLst/>
                <a:latin typeface="+mn-lt"/>
                <a:ea typeface="+mn-ea"/>
                <a:cs typeface="+mn-cs"/>
              </a:rPr>
              <a:t>Append</a:t>
            </a:r>
            <a:r>
              <a:rPr lang="zh-CN" altLang="zh-CN" sz="1200" kern="1200" dirty="0">
                <a:solidFill>
                  <a:schemeClr val="tx1"/>
                </a:solidFill>
                <a:effectLst/>
                <a:latin typeface="+mn-lt"/>
                <a:ea typeface="+mn-ea"/>
                <a:cs typeface="+mn-cs"/>
              </a:rPr>
              <a:t>操作，发现类似的数据结构下，</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快了一倍，而</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的正则实现更是惨不忍睹，这是有权威</a:t>
            </a:r>
            <a:r>
              <a:rPr lang="zh-CN" altLang="en-US" sz="1200" kern="1200" dirty="0">
                <a:solidFill>
                  <a:schemeClr val="tx1"/>
                </a:solidFill>
                <a:effectLst/>
                <a:latin typeface="+mn-lt"/>
                <a:ea typeface="+mn-ea"/>
                <a:cs typeface="+mn-cs"/>
              </a:rPr>
              <a:t>的测试平台</a:t>
            </a:r>
            <a:r>
              <a:rPr lang="zh-CN" altLang="zh-CN" sz="1200" kern="1200" dirty="0">
                <a:solidFill>
                  <a:schemeClr val="tx1"/>
                </a:solidFill>
                <a:effectLst/>
                <a:latin typeface="+mn-lt"/>
                <a:ea typeface="+mn-ea"/>
                <a:cs typeface="+mn-cs"/>
              </a:rPr>
              <a:t>支持的，</a:t>
            </a:r>
            <a:r>
              <a:rPr lang="zh-CN" altLang="en-US" sz="1200" kern="1200" dirty="0">
                <a:solidFill>
                  <a:schemeClr val="tx1"/>
                </a:solidFill>
                <a:effectLst/>
                <a:latin typeface="+mn-lt"/>
                <a:ea typeface="+mn-ea"/>
                <a:cs typeface="+mn-cs"/>
              </a:rPr>
              <a:t>甚至可以这么说，已经</a:t>
            </a:r>
            <a:r>
              <a:rPr lang="zh-CN" altLang="zh-CN" sz="1200" kern="1200" dirty="0">
                <a:solidFill>
                  <a:schemeClr val="tx1"/>
                </a:solidFill>
                <a:effectLst/>
                <a:latin typeface="+mn-lt"/>
                <a:ea typeface="+mn-ea"/>
                <a:cs typeface="+mn-cs"/>
              </a:rPr>
              <a:t>没有主流语言和平台比他更差了</a:t>
            </a:r>
            <a:r>
              <a:rPr lang="zh-CN" altLang="en-US" sz="1200" kern="1200" dirty="0">
                <a:solidFill>
                  <a:schemeClr val="tx1"/>
                </a:solidFill>
                <a:effectLst/>
                <a:latin typeface="+mn-lt"/>
                <a:ea typeface="+mn-ea"/>
                <a:cs typeface="+mn-cs"/>
              </a:rPr>
              <a:t>，而且现在的主流</a:t>
            </a:r>
            <a:r>
              <a:rPr lang="en-US" altLang="zh-CN" sz="1200" kern="1200" dirty="0" err="1">
                <a:solidFill>
                  <a:schemeClr val="tx1"/>
                </a:solidFill>
                <a:effectLst/>
                <a:latin typeface="+mn-lt"/>
                <a:ea typeface="+mn-ea"/>
                <a:cs typeface="+mn-cs"/>
              </a:rPr>
              <a:t>jvm</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clr</a:t>
            </a:r>
            <a:r>
              <a:rPr lang="zh-CN" altLang="en-US" sz="1200" kern="1200" dirty="0">
                <a:solidFill>
                  <a:schemeClr val="tx1"/>
                </a:solidFill>
                <a:effectLst/>
                <a:latin typeface="+mn-lt"/>
                <a:ea typeface="+mn-ea"/>
                <a:cs typeface="+mn-cs"/>
              </a:rPr>
              <a:t>版本对内存管理的优化都已经很好了，编译器的前端优化，运行时中的</a:t>
            </a:r>
            <a:r>
              <a:rPr lang="en-US" altLang="zh-CN" sz="1200" kern="1200" dirty="0" err="1">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经过这么多年发展，我觉得也不会比</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的主流版本差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不过</a:t>
            </a:r>
            <a:r>
              <a:rPr lang="zh-CN" altLang="zh-CN" sz="1200" kern="1200" dirty="0">
                <a:solidFill>
                  <a:schemeClr val="tx1"/>
                </a:solidFill>
                <a:effectLst/>
                <a:latin typeface="+mn-lt"/>
                <a:ea typeface="+mn-ea"/>
                <a:cs typeface="+mn-cs"/>
              </a:rPr>
              <a:t>刚才也提到了，</a:t>
            </a:r>
            <a:r>
              <a:rPr lang="zh-CN" altLang="en-US" sz="1200" kern="1200" dirty="0">
                <a:solidFill>
                  <a:schemeClr val="tx1"/>
                </a:solidFill>
                <a:effectLst/>
                <a:latin typeface="+mn-lt"/>
                <a:ea typeface="+mn-ea"/>
                <a:cs typeface="+mn-cs"/>
              </a:rPr>
              <a:t>设计</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语言</a:t>
            </a:r>
            <a:r>
              <a:rPr lang="zh-CN" altLang="en-US" sz="1200" kern="1200" dirty="0">
                <a:solidFill>
                  <a:schemeClr val="tx1"/>
                </a:solidFill>
                <a:effectLst/>
                <a:latin typeface="+mn-lt"/>
                <a:ea typeface="+mn-ea"/>
                <a:cs typeface="+mn-cs"/>
              </a:rPr>
              <a:t>就是为了</a:t>
            </a:r>
            <a:r>
              <a:rPr lang="zh-CN" altLang="zh-CN" sz="1200" kern="1200" dirty="0">
                <a:solidFill>
                  <a:schemeClr val="tx1"/>
                </a:solidFill>
                <a:effectLst/>
                <a:latin typeface="+mn-lt"/>
                <a:ea typeface="+mn-ea"/>
                <a:cs typeface="+mn-cs"/>
              </a:rPr>
              <a:t>给谷歌这种</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大户用，作者也亲口说过要打造一个更好的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语言。运行时</a:t>
            </a:r>
            <a:r>
              <a:rPr lang="zh-CN" altLang="en-US" sz="1200" kern="1200" dirty="0">
                <a:solidFill>
                  <a:schemeClr val="tx1"/>
                </a:solidFill>
                <a:effectLst/>
                <a:latin typeface="+mn-lt"/>
                <a:ea typeface="+mn-ea"/>
                <a:cs typeface="+mn-cs"/>
              </a:rPr>
              <a:t>这种东西</a:t>
            </a:r>
            <a:r>
              <a:rPr lang="zh-CN" altLang="zh-CN" sz="1200" kern="1200" dirty="0">
                <a:solidFill>
                  <a:schemeClr val="tx1"/>
                </a:solidFill>
                <a:effectLst/>
                <a:latin typeface="+mn-lt"/>
                <a:ea typeface="+mn-ea"/>
                <a:cs typeface="+mn-cs"/>
              </a:rPr>
              <a:t>当然是要被抛弃的。</a:t>
            </a:r>
            <a:r>
              <a:rPr lang="zh-CN" altLang="en-US" sz="1200" kern="1200" dirty="0">
                <a:solidFill>
                  <a:schemeClr val="tx1"/>
                </a:solidFill>
                <a:effectLst/>
                <a:latin typeface="+mn-lt"/>
                <a:ea typeface="+mn-ea"/>
                <a:cs typeface="+mn-cs"/>
              </a:rPr>
              <a:t>同时，和</a:t>
            </a:r>
            <a:r>
              <a:rPr lang="en-US" altLang="zh-CN" sz="1200" kern="1200" dirty="0">
                <a:solidFill>
                  <a:schemeClr val="tx1"/>
                </a:solidFill>
                <a:effectLst/>
                <a:latin typeface="+mn-lt"/>
                <a:ea typeface="+mn-ea"/>
                <a:cs typeface="+mn-cs"/>
              </a:rPr>
              <a:t>Python</a:t>
            </a:r>
            <a:r>
              <a:rPr lang="zh-CN" altLang="en-US" sz="1200" kern="1200" dirty="0">
                <a:solidFill>
                  <a:schemeClr val="tx1"/>
                </a:solidFill>
                <a:effectLst/>
                <a:latin typeface="+mn-lt"/>
                <a:ea typeface="+mn-ea"/>
                <a:cs typeface="+mn-cs"/>
              </a:rPr>
              <a:t>类似，</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语言中也提供了</a:t>
            </a:r>
            <a:r>
              <a:rPr lang="en-US" altLang="zh-CN" sz="1200" kern="1200" dirty="0" err="1">
                <a:solidFill>
                  <a:schemeClr val="tx1"/>
                </a:solidFill>
                <a:effectLst/>
                <a:latin typeface="+mn-lt"/>
                <a:ea typeface="+mn-ea"/>
                <a:cs typeface="+mn-cs"/>
              </a:rPr>
              <a:t>Cgo</a:t>
            </a:r>
            <a:r>
              <a:rPr lang="zh-CN" altLang="en-US" sz="1200" kern="1200" dirty="0">
                <a:solidFill>
                  <a:schemeClr val="tx1"/>
                </a:solidFill>
                <a:effectLst/>
                <a:latin typeface="+mn-lt"/>
                <a:ea typeface="+mn-ea"/>
                <a:cs typeface="+mn-cs"/>
              </a:rPr>
              <a:t>用以支持</a:t>
            </a:r>
            <a:r>
              <a:rPr lang="en-US" altLang="zh-CN" sz="1200" kern="1200" dirty="0">
                <a:solidFill>
                  <a:schemeClr val="tx1"/>
                </a:solidFill>
                <a:effectLst/>
                <a:latin typeface="+mn-lt"/>
                <a:ea typeface="+mn-ea"/>
                <a:cs typeface="+mn-cs"/>
              </a:rPr>
              <a:t>Go</a:t>
            </a:r>
            <a:r>
              <a:rPr lang="zh-CN" altLang="en-US" sz="1200" kern="1200" dirty="0">
                <a:solidFill>
                  <a:schemeClr val="tx1"/>
                </a:solidFill>
                <a:effectLst/>
                <a:latin typeface="+mn-lt"/>
                <a:ea typeface="+mn-ea"/>
                <a:cs typeface="+mn-cs"/>
              </a:rPr>
              <a:t>代码直接调用</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代码的功能。</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第二点，正交性。这里我可以解释下，对于一门语言而言，语言特性这东西应该是</a:t>
            </a:r>
            <a:r>
              <a:rPr lang="zh-CN" altLang="en-US" sz="1200" kern="1200" dirty="0">
                <a:solidFill>
                  <a:schemeClr val="tx1"/>
                </a:solidFill>
                <a:effectLst/>
                <a:latin typeface="+mn-lt"/>
                <a:ea typeface="+mn-ea"/>
                <a:cs typeface="+mn-cs"/>
              </a:rPr>
              <a:t>没有依赖，</a:t>
            </a:r>
            <a:r>
              <a:rPr lang="zh-CN" altLang="zh-CN" sz="1200" kern="1200" dirty="0">
                <a:solidFill>
                  <a:schemeClr val="tx1"/>
                </a:solidFill>
                <a:effectLst/>
                <a:latin typeface="+mn-lt"/>
                <a:ea typeface="+mn-ea"/>
                <a:cs typeface="+mn-cs"/>
              </a:rPr>
              <a:t>相辅相成的，也就是说语言想要实现的所有功能应该是由语言特性相互组合而来，而不是所谓的你中有我我中有你。</a:t>
            </a:r>
            <a:r>
              <a:rPr lang="zh-CN" altLang="en-US" sz="1200" kern="1200" dirty="0">
                <a:solidFill>
                  <a:schemeClr val="tx1"/>
                </a:solidFill>
                <a:effectLst/>
                <a:latin typeface="+mn-lt"/>
                <a:ea typeface="+mn-ea"/>
                <a:cs typeface="+mn-cs"/>
              </a:rPr>
              <a:t>类比</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，正面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例子便是匿名委托，泛型等特性支持着语言集成查询系统</a:t>
            </a:r>
            <a:r>
              <a:rPr lang="en-US" altLang="zh-CN" sz="1200" kern="1200" dirty="0" err="1">
                <a:solidFill>
                  <a:schemeClr val="tx1"/>
                </a:solidFill>
                <a:effectLst/>
                <a:latin typeface="+mn-lt"/>
                <a:ea typeface="+mn-ea"/>
                <a:cs typeface="+mn-cs"/>
              </a:rPr>
              <a:t>Linq</a:t>
            </a:r>
            <a:r>
              <a:rPr lang="zh-CN" altLang="zh-CN" sz="1200" kern="1200" dirty="0">
                <a:solidFill>
                  <a:schemeClr val="tx1"/>
                </a:solidFill>
                <a:effectLst/>
                <a:latin typeface="+mn-lt"/>
                <a:ea typeface="+mn-ea"/>
                <a:cs typeface="+mn-cs"/>
              </a:rPr>
              <a:t>的实现。反例是什么呢，就我个人而言，我觉得</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接口和抽象类</a:t>
            </a:r>
            <a:r>
              <a:rPr lang="zh-CN" altLang="en-US" sz="1200" kern="1200" dirty="0">
                <a:solidFill>
                  <a:schemeClr val="tx1"/>
                </a:solidFill>
                <a:effectLst/>
                <a:latin typeface="+mn-lt"/>
                <a:ea typeface="+mn-ea"/>
                <a:cs typeface="+mn-cs"/>
              </a:rPr>
              <a:t>的设计</a:t>
            </a:r>
            <a:r>
              <a:rPr lang="zh-CN" altLang="zh-CN" sz="1200" kern="1200" dirty="0">
                <a:solidFill>
                  <a:schemeClr val="tx1"/>
                </a:solidFill>
                <a:effectLst/>
                <a:latin typeface="+mn-lt"/>
                <a:ea typeface="+mn-ea"/>
                <a:cs typeface="+mn-cs"/>
              </a:rPr>
              <a:t>。新手是知道所谓的行为组合和类型继承，但是这两个的功能又互有重叠。所以实际上，我觉得这就是设计失误。我在之前也专门写过一篇澄清的文章——《使用抽象类和接口的优解》，感兴趣的同学可以在会后找我</a:t>
            </a:r>
            <a:r>
              <a:rPr lang="zh-CN" altLang="en-US" sz="1200" kern="1200" dirty="0">
                <a:solidFill>
                  <a:schemeClr val="tx1"/>
                </a:solidFill>
                <a:effectLst/>
                <a:latin typeface="+mn-lt"/>
                <a:ea typeface="+mn-ea"/>
                <a:cs typeface="+mn-cs"/>
              </a:rPr>
              <a:t>讨论</a:t>
            </a:r>
            <a:r>
              <a:rPr lang="zh-CN" altLang="zh-CN" sz="1200" kern="1200" dirty="0">
                <a:solidFill>
                  <a:schemeClr val="tx1"/>
                </a:solidFill>
                <a:effectLst/>
                <a:latin typeface="+mn-lt"/>
                <a:ea typeface="+mn-ea"/>
                <a:cs typeface="+mn-cs"/>
              </a:rPr>
              <a:t>一下链接或者</a:t>
            </a:r>
            <a:r>
              <a:rPr lang="zh-CN" altLang="en-US" sz="1200" kern="1200" dirty="0">
                <a:solidFill>
                  <a:schemeClr val="tx1"/>
                </a:solidFill>
                <a:effectLst/>
                <a:latin typeface="+mn-lt"/>
                <a:ea typeface="+mn-ea"/>
                <a:cs typeface="+mn-cs"/>
              </a:rPr>
              <a:t>按照名称</a:t>
            </a:r>
            <a:r>
              <a:rPr lang="zh-CN" altLang="zh-CN" sz="1200" kern="1200" dirty="0">
                <a:solidFill>
                  <a:schemeClr val="tx1"/>
                </a:solidFill>
                <a:effectLst/>
                <a:latin typeface="+mn-lt"/>
                <a:ea typeface="+mn-ea"/>
                <a:cs typeface="+mn-cs"/>
              </a:rPr>
              <a:t>搜索一下。</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所以总而言之，仅从前两点我们就可以归纳出</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的主要设计原则，</a:t>
            </a:r>
            <a:r>
              <a:rPr lang="zh-CN" altLang="en-US" sz="1200" kern="1200" dirty="0">
                <a:solidFill>
                  <a:schemeClr val="tx1"/>
                </a:solidFill>
                <a:effectLst/>
                <a:latin typeface="+mn-lt"/>
                <a:ea typeface="+mn-ea"/>
                <a:cs typeface="+mn-cs"/>
              </a:rPr>
              <a:t>简洁</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其实</a:t>
            </a:r>
            <a:r>
              <a:rPr lang="zh-CN" altLang="zh-CN" sz="1200" kern="1200" dirty="0">
                <a:solidFill>
                  <a:schemeClr val="tx1"/>
                </a:solidFill>
                <a:effectLst/>
                <a:latin typeface="+mn-lt"/>
                <a:ea typeface="+mn-ea"/>
                <a:cs typeface="+mn-cs"/>
              </a:rPr>
              <a:t>我说一个数据大家大概就理解了，</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个关键字，</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则是</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多个，</a:t>
            </a:r>
            <a:r>
              <a:rPr lang="en-US" altLang="zh-CN" sz="1200" kern="1200" dirty="0">
                <a:solidFill>
                  <a:schemeClr val="tx1"/>
                </a:solidFill>
                <a:effectLst/>
                <a:latin typeface="+mn-lt"/>
                <a:ea typeface="+mn-ea"/>
                <a:cs typeface="+mn-cs"/>
              </a:rPr>
              <a:t>java50</a:t>
            </a:r>
            <a:r>
              <a:rPr lang="zh-CN" altLang="zh-CN" sz="1200" kern="1200" dirty="0">
                <a:solidFill>
                  <a:schemeClr val="tx1"/>
                </a:solidFill>
                <a:effectLst/>
                <a:latin typeface="+mn-lt"/>
                <a:ea typeface="+mn-ea"/>
                <a:cs typeface="+mn-cs"/>
              </a:rPr>
              <a:t>多个，</a:t>
            </a:r>
            <a:r>
              <a:rPr lang="zh-CN" altLang="en-US" sz="1200" kern="1200" dirty="0">
                <a:solidFill>
                  <a:schemeClr val="tx1"/>
                </a:solidFill>
                <a:effectLst/>
                <a:latin typeface="+mn-lt"/>
                <a:ea typeface="+mn-ea"/>
                <a:cs typeface="+mn-cs"/>
              </a:rPr>
              <a:t>我常用的</a:t>
            </a:r>
            <a:r>
              <a:rPr lang="en-US" altLang="zh-CN" sz="1200" kern="1200" dirty="0" err="1">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大家不妨猜猜有多少。</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连个事件加减都要有个</a:t>
            </a:r>
            <a:r>
              <a:rPr lang="en-US" altLang="zh-CN" sz="1200" kern="1200" dirty="0">
                <a:solidFill>
                  <a:schemeClr val="tx1"/>
                </a:solidFill>
                <a:effectLst/>
                <a:latin typeface="+mn-lt"/>
                <a:ea typeface="+mn-ea"/>
                <a:cs typeface="+mn-cs"/>
              </a:rPr>
              <a:t>add remove</a:t>
            </a:r>
            <a:r>
              <a:rPr lang="zh-CN" altLang="en-US" sz="1200" kern="1200" dirty="0">
                <a:solidFill>
                  <a:schemeClr val="tx1"/>
                </a:solidFill>
                <a:effectLst/>
                <a:latin typeface="+mn-lt"/>
                <a:ea typeface="+mn-ea"/>
                <a:cs typeface="+mn-cs"/>
              </a:rPr>
              <a:t>操作，真的服。</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所以你可以说</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并没有创新，但是它做了很多减法，它足够简洁。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E12E090-D01F-2B45-AD78-4C36387D88DB}" type="slidenum">
              <a:rPr kumimoji="1" lang="zh-CN" altLang="en-US" smtClean="0"/>
              <a:t>9</a:t>
            </a:fld>
            <a:endParaRPr kumimoji="1" lang="zh-CN" altLang="en-US"/>
          </a:p>
        </p:txBody>
      </p:sp>
    </p:spTree>
    <p:extLst>
      <p:ext uri="{BB962C8B-B14F-4D97-AF65-F5344CB8AC3E}">
        <p14:creationId xmlns:p14="http://schemas.microsoft.com/office/powerpoint/2010/main" val="171078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17944-A231-8341-8645-1DCDF736631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1D9D42-D17C-3949-B0D5-637685535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525638D-44AE-8643-BEAE-A2E7B41953CB}"/>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F6DD0072-6B95-2746-8C13-9AB3F3BF854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BE438E-3AF7-974D-8532-233DE984AF0F}"/>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89872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358BC-9C0B-274E-9090-9868274BCF9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8FC1E8-89D8-8D4A-9EA7-6A6F19B3A23D}"/>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1405A29-778D-3F49-97A5-3A7FC51C8DB5}"/>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382CFC45-B655-9E4F-9356-7266A14366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A1E5AC2-F074-9544-85F8-0E12667E3BEA}"/>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350962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4230C2-D205-0749-A167-FC9F523096E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AEBE17C-F8AF-5945-8534-4070D7AB29A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042A008-FCA3-394B-8713-B8A1A3C48CCC}"/>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9A5B7B59-EC16-1449-985F-5D5E48F753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15C226-6ADE-CF47-BC10-2434D5421581}"/>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72469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CA6A7-5666-D84E-A1CE-A196A7637EE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0326A56-EA07-F54C-83AB-8642581F30D9}"/>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4775A5B-F69D-A54E-BB88-A76A02CCC3CB}"/>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05C9A37F-BD3F-1B44-827C-BBA6C411D7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43987A-C603-4D43-951C-3E15D6433F03}"/>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63256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E16AC-B83C-FE48-BA71-6850D7ED4C4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D72198E-E4D7-2C47-A181-AFF26E2FA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891D7CA-55C0-3343-836B-8F9F74B4E37F}"/>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B120E91E-9B09-754E-85C4-BB8A696DD5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3FABD5-F4AE-3B4C-827A-515B32C2B780}"/>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12079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23041-D1EA-9B41-B209-9869662E80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B0B46B5-7A42-2740-AE7C-123537E5E9BC}"/>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286409B-B8DD-574F-A000-28A13C791734}"/>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C8B35E0-40AA-1749-9717-AA77534C24BD}"/>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6" name="页脚占位符 5">
            <a:extLst>
              <a:ext uri="{FF2B5EF4-FFF2-40B4-BE49-F238E27FC236}">
                <a16:creationId xmlns:a16="http://schemas.microsoft.com/office/drawing/2014/main" id="{76978E5F-5400-7D40-B01E-51C4443530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F6DA49A-D2C4-BC41-9605-C9C701926E1B}"/>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347147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8C9D6-83D9-C447-92A7-900DC129D21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F3282A8-4075-3844-A4F5-F0D8AFCB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BF572D2-58D4-F943-9AB7-3196CFE10FF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F4103AA2-BE67-5C4D-8E21-A8C408BBC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4B3A9533-FD92-ED49-AAB5-F7E18F08883F}"/>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29E696F-4F5B-7B48-A9E5-6C29EC6AD738}"/>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8" name="页脚占位符 7">
            <a:extLst>
              <a:ext uri="{FF2B5EF4-FFF2-40B4-BE49-F238E27FC236}">
                <a16:creationId xmlns:a16="http://schemas.microsoft.com/office/drawing/2014/main" id="{068CCB3E-C6CA-AC49-86D5-97D8AE33F1B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EC4618F-C947-7246-BB34-3753247BED91}"/>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166237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79DE-63B4-4A41-88B7-33D54E63E19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BC04665-47B5-6041-AF0A-BE23D5EDE885}"/>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4" name="页脚占位符 3">
            <a:extLst>
              <a:ext uri="{FF2B5EF4-FFF2-40B4-BE49-F238E27FC236}">
                <a16:creationId xmlns:a16="http://schemas.microsoft.com/office/drawing/2014/main" id="{B3A36DC7-9E91-384E-943C-06CA16D97B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D4E2DC7-5683-9744-9C43-64CE36A06FAA}"/>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45250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38529-A8C3-C54C-8161-C3485800740F}"/>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3" name="页脚占位符 2">
            <a:extLst>
              <a:ext uri="{FF2B5EF4-FFF2-40B4-BE49-F238E27FC236}">
                <a16:creationId xmlns:a16="http://schemas.microsoft.com/office/drawing/2014/main" id="{484A8273-D02C-B04C-8E5B-53D0AF9CA8C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91C2836-61AC-4342-ACA6-ABA0E098C686}"/>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6637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CD3BD-72EF-424A-A06E-9457B2332A2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C5C85E8-4B04-AA4D-93B9-18A055AFE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D0421D4F-DFD5-E647-B195-A97C7360E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2562841-4CAD-4149-B5D2-D7E4276777AB}"/>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6" name="页脚占位符 5">
            <a:extLst>
              <a:ext uri="{FF2B5EF4-FFF2-40B4-BE49-F238E27FC236}">
                <a16:creationId xmlns:a16="http://schemas.microsoft.com/office/drawing/2014/main" id="{165F62B6-5B49-1445-BD7A-98B4F2ED150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87C49C-FFF0-6848-A541-D040A1DCF566}"/>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1861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EB76B-4E50-7C48-9D5F-8462F13BF97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5E75C4E-1E6C-D640-A9F7-2066EE418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38378B2-8B19-D948-A0C9-6F5336C43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C6EF7100-6041-D444-BA2E-BAD73EDDD42E}"/>
              </a:ext>
            </a:extLst>
          </p:cNvPr>
          <p:cNvSpPr>
            <a:spLocks noGrp="1"/>
          </p:cNvSpPr>
          <p:nvPr>
            <p:ph type="dt" sz="half" idx="10"/>
          </p:nvPr>
        </p:nvSpPr>
        <p:spPr/>
        <p:txBody>
          <a:bodyPr/>
          <a:lstStyle/>
          <a:p>
            <a:fld id="{161E9ECA-0A5A-BB46-B2AB-A4FABFABB8BE}" type="datetimeFigureOut">
              <a:rPr kumimoji="1" lang="zh-CN" altLang="en-US" smtClean="0"/>
              <a:t>2018/10/4</a:t>
            </a:fld>
            <a:endParaRPr kumimoji="1" lang="zh-CN" altLang="en-US"/>
          </a:p>
        </p:txBody>
      </p:sp>
      <p:sp>
        <p:nvSpPr>
          <p:cNvPr id="6" name="页脚占位符 5">
            <a:extLst>
              <a:ext uri="{FF2B5EF4-FFF2-40B4-BE49-F238E27FC236}">
                <a16:creationId xmlns:a16="http://schemas.microsoft.com/office/drawing/2014/main" id="{728BBABF-8825-494D-B9F0-A46AF8F7ED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83C28E-6FAF-774E-BDA6-E48551C205B0}"/>
              </a:ext>
            </a:extLst>
          </p:cNvPr>
          <p:cNvSpPr>
            <a:spLocks noGrp="1"/>
          </p:cNvSpPr>
          <p:nvPr>
            <p:ph type="sldNum" sz="quarter" idx="12"/>
          </p:nvPr>
        </p:nvSpPr>
        <p:spPr/>
        <p:txBody>
          <a:body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25888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11C4AD-3966-A54A-A6CC-4CC5A8BE0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F831B0C-0EFE-7B40-8BF7-B4C93F3D5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E59157F-4930-264D-96E3-2A3C97877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E9ECA-0A5A-BB46-B2AB-A4FABFABB8BE}" type="datetimeFigureOut">
              <a:rPr kumimoji="1" lang="zh-CN" altLang="en-US" smtClean="0"/>
              <a:t>2018/10/4</a:t>
            </a:fld>
            <a:endParaRPr kumimoji="1" lang="zh-CN" altLang="en-US"/>
          </a:p>
        </p:txBody>
      </p:sp>
      <p:sp>
        <p:nvSpPr>
          <p:cNvPr id="5" name="页脚占位符 4">
            <a:extLst>
              <a:ext uri="{FF2B5EF4-FFF2-40B4-BE49-F238E27FC236}">
                <a16:creationId xmlns:a16="http://schemas.microsoft.com/office/drawing/2014/main" id="{23B697F4-2C4B-6942-86CD-FD41C8954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719B168-59A9-044B-9A91-40AA84EE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5D13C-24A1-714F-8805-6E75BAC1E4A5}" type="slidenum">
              <a:rPr kumimoji="1" lang="zh-CN" altLang="en-US" smtClean="0"/>
              <a:t>‹#›</a:t>
            </a:fld>
            <a:endParaRPr kumimoji="1" lang="zh-CN" altLang="en-US"/>
          </a:p>
        </p:txBody>
      </p:sp>
    </p:spTree>
    <p:extLst>
      <p:ext uri="{BB962C8B-B14F-4D97-AF65-F5344CB8AC3E}">
        <p14:creationId xmlns:p14="http://schemas.microsoft.com/office/powerpoint/2010/main" val="379471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6549B67-6A50-3347-86A4-1DD825114557}"/>
              </a:ext>
            </a:extLst>
          </p:cNvPr>
          <p:cNvSpPr/>
          <p:nvPr/>
        </p:nvSpPr>
        <p:spPr>
          <a:xfrm>
            <a:off x="1056332" y="1958320"/>
            <a:ext cx="10544437" cy="850105"/>
          </a:xfrm>
          <a:prstGeom prst="rect">
            <a:avLst/>
          </a:prstGeom>
        </p:spPr>
        <p:txBody>
          <a:bodyPr wrap="square">
            <a:spAutoFit/>
          </a:bodyPr>
          <a:lstStyle/>
          <a:p>
            <a:pPr>
              <a:lnSpc>
                <a:spcPct val="150000"/>
              </a:lnSpc>
            </a:pP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An Introduction To Go Programming Language</a:t>
            </a:r>
          </a:p>
        </p:txBody>
      </p:sp>
      <p:pic>
        <p:nvPicPr>
          <p:cNvPr id="3" name="图片 2">
            <a:extLst>
              <a:ext uri="{FF2B5EF4-FFF2-40B4-BE49-F238E27FC236}">
                <a16:creationId xmlns:a16="http://schemas.microsoft.com/office/drawing/2014/main" id="{C0958F03-9B79-C34D-B807-829D57C4C197}"/>
              </a:ext>
            </a:extLst>
          </p:cNvPr>
          <p:cNvPicPr/>
          <p:nvPr/>
        </p:nvPicPr>
        <p:blipFill>
          <a:blip r:embed="rId3">
            <a:extLst>
              <a:ext uri="{BEBA8EAE-BF5A-486C-A8C5-ECC9F3942E4B}">
                <a14:imgProps xmlns:a14="http://schemas.microsoft.com/office/drawing/2010/main">
                  <a14:imgLayer r:embed="rId4">
                    <a14:imgEffect>
                      <a14:backgroundRemoval t="5846" b="95616" l="132" r="97237">
                        <a14:foregroundMark x1="38684" y1="17745" x2="30658" y2="55950"/>
                        <a14:foregroundMark x1="30658" y1="55950" x2="30132" y2="72860"/>
                        <a14:foregroundMark x1="30132" y1="72860" x2="38553" y2="84760"/>
                        <a14:foregroundMark x1="38553" y1="84760" x2="56974" y2="87265"/>
                        <a14:foregroundMark x1="56974" y1="87265" x2="67500" y2="87056"/>
                        <a14:foregroundMark x1="67500" y1="87056" x2="74474" y2="70355"/>
                        <a14:foregroundMark x1="74474" y1="70355" x2="74342" y2="50522"/>
                        <a14:foregroundMark x1="74342" y1="50522" x2="67895" y2="37161"/>
                        <a14:foregroundMark x1="67895" y1="37161" x2="54211" y2="22965"/>
                        <a14:foregroundMark x1="54605" y1="22547" x2="45132" y2="62004"/>
                        <a14:foregroundMark x1="45132" y1="62004" x2="45263" y2="79332"/>
                        <a14:foregroundMark x1="45263" y1="79332" x2="66184" y2="89144"/>
                        <a14:foregroundMark x1="66184" y1="89144" x2="55263" y2="94781"/>
                        <a14:foregroundMark x1="55263" y1="94781" x2="34474" y2="93737"/>
                        <a14:foregroundMark x1="34474" y1="93737" x2="26974" y2="76827"/>
                        <a14:foregroundMark x1="26974" y1="76827" x2="25000" y2="57829"/>
                        <a14:foregroundMark x1="25000" y1="57829" x2="26316" y2="38831"/>
                        <a14:foregroundMark x1="26316" y1="38831" x2="34079" y2="26931"/>
                        <a14:foregroundMark x1="34079" y1="26931" x2="43026" y2="38413"/>
                        <a14:foregroundMark x1="43026" y1="38413" x2="38158" y2="54071"/>
                        <a14:foregroundMark x1="38158" y1="54071" x2="41316" y2="35699"/>
                        <a14:foregroundMark x1="41316" y1="35699" x2="62895" y2="45929"/>
                        <a14:foregroundMark x1="62895" y1="45929" x2="67763" y2="45720"/>
                        <a14:foregroundMark x1="51053" y1="67223" x2="51053" y2="89353"/>
                        <a14:foregroundMark x1="51053" y1="89353" x2="45395" y2="38205"/>
                        <a14:foregroundMark x1="45395" y1="38205" x2="54079" y2="71816"/>
                        <a14:foregroundMark x1="54079" y1="71816" x2="49868" y2="55115"/>
                        <a14:foregroundMark x1="49868" y1="55115" x2="56711" y2="41962"/>
                        <a14:foregroundMark x1="56711" y1="41962" x2="51053" y2="92067"/>
                        <a14:foregroundMark x1="51053" y1="92067" x2="52500" y2="58873"/>
                        <a14:foregroundMark x1="38684" y1="7516" x2="49211" y2="6263"/>
                        <a14:foregroundMark x1="49211" y1="6263" x2="60132" y2="6263"/>
                        <a14:foregroundMark x1="80658" y1="33612" x2="80132" y2="30480"/>
                        <a14:foregroundMark x1="81842" y1="34238" x2="80132" y2="31733"/>
                        <a14:foregroundMark x1="17237" y1="44885" x2="22895" y2="31733"/>
                        <a14:foregroundMark x1="22895" y1="31733" x2="23684" y2="32359"/>
                        <a14:foregroundMark x1="20526" y1="31733" x2="20526" y2="46764"/>
                        <a14:foregroundMark x1="26316" y1="77035" x2="28684" y2="93111"/>
                        <a14:foregroundMark x1="28684" y1="93111" x2="66184" y2="88309"/>
                        <a14:foregroundMark x1="66184" y1="88309" x2="75526" y2="95407"/>
                        <a14:foregroundMark x1="75526" y1="95407" x2="79474" y2="60752"/>
                        <a14:foregroundMark x1="4079" y1="91441" x2="626" y2="83507"/>
                        <a14:foregroundMark x1="88553" y1="93946" x2="96974" y2="83716"/>
                        <a14:foregroundMark x1="96974" y1="83716" x2="97237" y2="84969"/>
                        <a14:foregroundMark x1="90263" y1="95616" x2="87368" y2="94154"/>
                        <a14:foregroundMark x1="76053" y1="59708" x2="76053" y2="59708"/>
                        <a14:backgroundMark x1="7500" y1="11691" x2="5789" y2="45720"/>
                        <a14:backgroundMark x1="9079" y1="77035" x2="8421" y2="20668"/>
                        <a14:backgroundMark x1="8421" y1="20668" x2="9079" y2="17328"/>
                        <a14:backgroundMark x1="0" y1="81420" x2="0" y2="83507"/>
                      </a14:backgroundRemoval>
                    </a14:imgEffect>
                  </a14:imgLayer>
                </a14:imgProps>
              </a:ext>
              <a:ext uri="{28A0092B-C50C-407E-A947-70E740481C1C}">
                <a14:useLocalDpi xmlns:a14="http://schemas.microsoft.com/office/drawing/2010/main" val="0"/>
              </a:ext>
            </a:extLst>
          </a:blip>
          <a:stretch>
            <a:fillRect/>
          </a:stretch>
        </p:blipFill>
        <p:spPr>
          <a:xfrm>
            <a:off x="3610896" y="3840480"/>
            <a:ext cx="4788535" cy="3017520"/>
          </a:xfrm>
          <a:prstGeom prst="rect">
            <a:avLst/>
          </a:prstGeom>
        </p:spPr>
      </p:pic>
      <p:sp>
        <p:nvSpPr>
          <p:cNvPr id="2" name="文本框 1">
            <a:extLst>
              <a:ext uri="{FF2B5EF4-FFF2-40B4-BE49-F238E27FC236}">
                <a16:creationId xmlns:a16="http://schemas.microsoft.com/office/drawing/2014/main" id="{39423A7D-8F64-474A-B4D2-5F1C2B20EB35}"/>
              </a:ext>
            </a:extLst>
          </p:cNvPr>
          <p:cNvSpPr txBox="1"/>
          <p:nvPr/>
        </p:nvSpPr>
        <p:spPr>
          <a:xfrm>
            <a:off x="4356191" y="2808425"/>
            <a:ext cx="3174267" cy="369332"/>
          </a:xfrm>
          <a:prstGeom prst="rect">
            <a:avLst/>
          </a:prstGeom>
          <a:noFill/>
        </p:spPr>
        <p:txBody>
          <a:bodyPr wrap="none" rtlCol="0">
            <a:spAutoFit/>
          </a:bodyPr>
          <a:lstStyle/>
          <a:p>
            <a:pPr algn="ctr"/>
            <a:r>
              <a:rPr kumimoji="1" lang="en-US" altLang="zh-CN" dirty="0">
                <a:solidFill>
                  <a:schemeClr val="bg1">
                    <a:lumMod val="65000"/>
                  </a:schemeClr>
                </a:solidFill>
              </a:rPr>
              <a:t>@</a:t>
            </a:r>
            <a:r>
              <a:rPr kumimoji="1" lang="zh-CN" altLang="en-US" dirty="0">
                <a:solidFill>
                  <a:schemeClr val="bg1">
                    <a:lumMod val="65000"/>
                  </a:schemeClr>
                </a:solidFill>
              </a:rPr>
              <a:t>森亿智能</a:t>
            </a:r>
            <a:r>
              <a:rPr kumimoji="1" lang="en-US" altLang="zh-CN" dirty="0">
                <a:solidFill>
                  <a:schemeClr val="bg1">
                    <a:lumMod val="65000"/>
                  </a:schemeClr>
                </a:solidFill>
              </a:rPr>
              <a:t>-</a:t>
            </a:r>
            <a:r>
              <a:rPr kumimoji="1" lang="zh-CN" altLang="en-US" dirty="0">
                <a:solidFill>
                  <a:schemeClr val="bg1">
                    <a:lumMod val="65000"/>
                  </a:schemeClr>
                </a:solidFill>
              </a:rPr>
              <a:t>基础架构</a:t>
            </a:r>
            <a:r>
              <a:rPr kumimoji="1" lang="en-US" altLang="zh-CN" dirty="0">
                <a:solidFill>
                  <a:schemeClr val="bg1">
                    <a:lumMod val="65000"/>
                  </a:schemeClr>
                </a:solidFill>
              </a:rPr>
              <a:t>-</a:t>
            </a:r>
            <a:r>
              <a:rPr kumimoji="1" lang="zh-CN" altLang="en-US" dirty="0">
                <a:solidFill>
                  <a:schemeClr val="bg1">
                    <a:lumMod val="65000"/>
                  </a:schemeClr>
                </a:solidFill>
              </a:rPr>
              <a:t>潘成涛</a:t>
            </a:r>
          </a:p>
        </p:txBody>
      </p:sp>
    </p:spTree>
    <p:extLst>
      <p:ext uri="{BB962C8B-B14F-4D97-AF65-F5344CB8AC3E}">
        <p14:creationId xmlns:p14="http://schemas.microsoft.com/office/powerpoint/2010/main" val="24602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箭头连接符 3">
            <a:extLst>
              <a:ext uri="{FF2B5EF4-FFF2-40B4-BE49-F238E27FC236}">
                <a16:creationId xmlns:a16="http://schemas.microsoft.com/office/drawing/2014/main" id="{F1204932-A565-0C4E-B34C-969D1C751657}"/>
              </a:ext>
            </a:extLst>
          </p:cNvPr>
          <p:cNvCxnSpPr/>
          <p:nvPr/>
        </p:nvCxnSpPr>
        <p:spPr>
          <a:xfrm>
            <a:off x="6055360" y="469052"/>
            <a:ext cx="0" cy="5757334"/>
          </a:xfrm>
          <a:prstGeom prst="straightConnector1">
            <a:avLst/>
          </a:prstGeom>
          <a:ln w="60325" cap="sq">
            <a:solidFill>
              <a:schemeClr val="tx1">
                <a:lumMod val="65000"/>
                <a:lumOff val="35000"/>
              </a:schemeClr>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线箭头连接符 4">
            <a:extLst>
              <a:ext uri="{FF2B5EF4-FFF2-40B4-BE49-F238E27FC236}">
                <a16:creationId xmlns:a16="http://schemas.microsoft.com/office/drawing/2014/main" id="{90209F38-E87B-0B42-9551-9CF700B66AC6}"/>
              </a:ext>
            </a:extLst>
          </p:cNvPr>
          <p:cNvCxnSpPr>
            <a:cxnSpLocks/>
          </p:cNvCxnSpPr>
          <p:nvPr/>
        </p:nvCxnSpPr>
        <p:spPr>
          <a:xfrm flipH="1">
            <a:off x="1534160" y="3347719"/>
            <a:ext cx="9042400" cy="0"/>
          </a:xfrm>
          <a:prstGeom prst="straightConnector1">
            <a:avLst/>
          </a:prstGeom>
          <a:ln w="60325" cap="sq">
            <a:solidFill>
              <a:schemeClr val="tx1">
                <a:lumMod val="65000"/>
                <a:lumOff val="35000"/>
              </a:schemeClr>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F31B9FB-6632-414E-BD08-5564BA487888}"/>
              </a:ext>
            </a:extLst>
          </p:cNvPr>
          <p:cNvSpPr/>
          <p:nvPr/>
        </p:nvSpPr>
        <p:spPr>
          <a:xfrm>
            <a:off x="6442261" y="1012082"/>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1EFE447A-721E-9A4A-ADD0-11EEB24E09DC}"/>
              </a:ext>
            </a:extLst>
          </p:cNvPr>
          <p:cNvSpPr/>
          <p:nvPr/>
        </p:nvSpPr>
        <p:spPr>
          <a:xfrm>
            <a:off x="7965851" y="1609618"/>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Java</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389D0CE-08AE-3A4B-910A-A1D310FD64B7}"/>
              </a:ext>
            </a:extLst>
          </p:cNvPr>
          <p:cNvSpPr/>
          <p:nvPr/>
        </p:nvSpPr>
        <p:spPr>
          <a:xfrm>
            <a:off x="9387841" y="574780"/>
            <a:ext cx="13715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Scala</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044537D0-1E23-DC4B-BA55-2AF79703B5EE}"/>
              </a:ext>
            </a:extLst>
          </p:cNvPr>
          <p:cNvSpPr/>
          <p:nvPr/>
        </p:nvSpPr>
        <p:spPr>
          <a:xfrm>
            <a:off x="9032241" y="2312881"/>
            <a:ext cx="1371599" cy="597536"/>
          </a:xfrm>
          <a:prstGeom prst="rect">
            <a:avLst/>
          </a:prstGeom>
        </p:spPr>
        <p:txBody>
          <a:bodyPr wrap="square">
            <a:spAutoFit/>
          </a:bodyPr>
          <a:lstStyle/>
          <a:p>
            <a:pPr lvl="0" algn="just">
              <a:lnSpc>
                <a:spcPct val="150000"/>
              </a:lnSpc>
              <a:spcAft>
                <a:spcPts val="0"/>
              </a:spcAft>
            </a:pPr>
            <a:r>
              <a:rPr lang="en-US" altLang="zh-CN" sz="2400" kern="100" dirty="0" err="1">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Haskel</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342720B8-6107-D047-A69A-557BD7220213}"/>
              </a:ext>
            </a:extLst>
          </p:cNvPr>
          <p:cNvSpPr/>
          <p:nvPr/>
        </p:nvSpPr>
        <p:spPr>
          <a:xfrm>
            <a:off x="6569056" y="2337858"/>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F#</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3662A4C2-E414-604E-A1AA-C82CB344F727}"/>
              </a:ext>
            </a:extLst>
          </p:cNvPr>
          <p:cNvSpPr/>
          <p:nvPr/>
        </p:nvSpPr>
        <p:spPr>
          <a:xfrm>
            <a:off x="7325360" y="4075959"/>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D89430AC-CA43-C643-96E3-E598973BC53C}"/>
              </a:ext>
            </a:extLst>
          </p:cNvPr>
          <p:cNvSpPr/>
          <p:nvPr/>
        </p:nvSpPr>
        <p:spPr>
          <a:xfrm>
            <a:off x="8616092" y="4673495"/>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EF8F5195-00B0-CD43-9A5F-B1DAC6E394EA}"/>
              </a:ext>
            </a:extLst>
          </p:cNvPr>
          <p:cNvSpPr/>
          <p:nvPr/>
        </p:nvSpPr>
        <p:spPr>
          <a:xfrm>
            <a:off x="4735908" y="3890749"/>
            <a:ext cx="883099"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PHP</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83E9A8A6-479F-F04D-9F4F-0C89D822C8C8}"/>
              </a:ext>
            </a:extLst>
          </p:cNvPr>
          <p:cNvSpPr/>
          <p:nvPr/>
        </p:nvSpPr>
        <p:spPr>
          <a:xfrm>
            <a:off x="4134710" y="4925587"/>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JavaScript</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9E2722A7-D199-5041-A041-FBE0BDF82B3A}"/>
              </a:ext>
            </a:extLst>
          </p:cNvPr>
          <p:cNvSpPr/>
          <p:nvPr/>
        </p:nvSpPr>
        <p:spPr>
          <a:xfrm>
            <a:off x="1528260" y="4787053"/>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VB</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B24CB916-09D3-CF43-8ECE-30CFC11E7812}"/>
              </a:ext>
            </a:extLst>
          </p:cNvPr>
          <p:cNvSpPr/>
          <p:nvPr/>
        </p:nvSpPr>
        <p:spPr>
          <a:xfrm>
            <a:off x="2333954" y="3648180"/>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Perl</a:t>
            </a:r>
          </a:p>
        </p:txBody>
      </p:sp>
      <p:sp>
        <p:nvSpPr>
          <p:cNvPr id="19" name="矩形 18">
            <a:extLst>
              <a:ext uri="{FF2B5EF4-FFF2-40B4-BE49-F238E27FC236}">
                <a16:creationId xmlns:a16="http://schemas.microsoft.com/office/drawing/2014/main" id="{9E7A530E-F058-E24E-9237-29974EB04A2B}"/>
              </a:ext>
            </a:extLst>
          </p:cNvPr>
          <p:cNvSpPr/>
          <p:nvPr/>
        </p:nvSpPr>
        <p:spPr>
          <a:xfrm>
            <a:off x="1433870" y="2370773"/>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Python</a:t>
            </a:r>
          </a:p>
        </p:txBody>
      </p:sp>
      <p:sp>
        <p:nvSpPr>
          <p:cNvPr id="20" name="矩形 19">
            <a:extLst>
              <a:ext uri="{FF2B5EF4-FFF2-40B4-BE49-F238E27FC236}">
                <a16:creationId xmlns:a16="http://schemas.microsoft.com/office/drawing/2014/main" id="{5277E1DB-6AF7-204C-BFE4-30F47443656F}"/>
              </a:ext>
            </a:extLst>
          </p:cNvPr>
          <p:cNvSpPr/>
          <p:nvPr/>
        </p:nvSpPr>
        <p:spPr>
          <a:xfrm>
            <a:off x="4292922" y="2488088"/>
            <a:ext cx="2652170" cy="597536"/>
          </a:xfrm>
          <a:prstGeom prst="rect">
            <a:avLst/>
          </a:prstGeom>
        </p:spPr>
        <p:txBody>
          <a:bodyPr wrap="square">
            <a:spAutoFit/>
          </a:bodyPr>
          <a:lstStyle/>
          <a:p>
            <a:pPr lvl="0" algn="just">
              <a:lnSpc>
                <a:spcPct val="150000"/>
              </a:lnSpc>
              <a:spcAft>
                <a:spcPts val="0"/>
              </a:spcAft>
            </a:pPr>
            <a:r>
              <a:rPr lang="en-US" altLang="zh-CN" sz="2400" kern="100" dirty="0" err="1">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Magik</a:t>
            </a:r>
            <a:endPar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EF9B4FC2-BBEE-B640-9621-3D88B7E973A1}"/>
              </a:ext>
            </a:extLst>
          </p:cNvPr>
          <p:cNvSpPr/>
          <p:nvPr/>
        </p:nvSpPr>
        <p:spPr>
          <a:xfrm>
            <a:off x="3916886" y="1402079"/>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Ruby</a:t>
            </a:r>
          </a:p>
        </p:txBody>
      </p:sp>
      <p:sp>
        <p:nvSpPr>
          <p:cNvPr id="22" name="矩形 21">
            <a:extLst>
              <a:ext uri="{FF2B5EF4-FFF2-40B4-BE49-F238E27FC236}">
                <a16:creationId xmlns:a16="http://schemas.microsoft.com/office/drawing/2014/main" id="{B629DF77-E7D0-CF4E-944E-9D63281D48A5}"/>
              </a:ext>
            </a:extLst>
          </p:cNvPr>
          <p:cNvSpPr/>
          <p:nvPr/>
        </p:nvSpPr>
        <p:spPr>
          <a:xfrm>
            <a:off x="3962812" y="375071"/>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Groovy</a:t>
            </a:r>
          </a:p>
        </p:txBody>
      </p:sp>
      <p:sp>
        <p:nvSpPr>
          <p:cNvPr id="23" name="矩形 22">
            <a:extLst>
              <a:ext uri="{FF2B5EF4-FFF2-40B4-BE49-F238E27FC236}">
                <a16:creationId xmlns:a16="http://schemas.microsoft.com/office/drawing/2014/main" id="{A91FD432-A743-124D-9A1D-D407FE74C214}"/>
              </a:ext>
            </a:extLst>
          </p:cNvPr>
          <p:cNvSpPr/>
          <p:nvPr/>
        </p:nvSpPr>
        <p:spPr>
          <a:xfrm>
            <a:off x="1492700" y="525301"/>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Erlang</a:t>
            </a:r>
          </a:p>
        </p:txBody>
      </p:sp>
      <p:sp>
        <p:nvSpPr>
          <p:cNvPr id="24" name="矩形 23">
            <a:extLst>
              <a:ext uri="{FF2B5EF4-FFF2-40B4-BE49-F238E27FC236}">
                <a16:creationId xmlns:a16="http://schemas.microsoft.com/office/drawing/2014/main" id="{CCD6A981-30E7-A14E-9903-934DA98835F9}"/>
              </a:ext>
            </a:extLst>
          </p:cNvPr>
          <p:cNvSpPr/>
          <p:nvPr/>
        </p:nvSpPr>
        <p:spPr>
          <a:xfrm>
            <a:off x="789362" y="1343766"/>
            <a:ext cx="2652170" cy="597536"/>
          </a:xfrm>
          <a:prstGeom prst="rect">
            <a:avLst/>
          </a:prstGeom>
        </p:spPr>
        <p:txBody>
          <a:bodyPr wrap="square">
            <a:spAutoFit/>
          </a:bodyPr>
          <a:lstStyle/>
          <a:p>
            <a:pPr lvl="0" algn="just">
              <a:lnSpc>
                <a:spcPct val="150000"/>
              </a:lnSpc>
              <a:spcAft>
                <a:spcPts val="0"/>
              </a:spcAft>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Clojure</a:t>
            </a:r>
          </a:p>
        </p:txBody>
      </p:sp>
      <p:sp>
        <p:nvSpPr>
          <p:cNvPr id="25" name="矩形 24">
            <a:extLst>
              <a:ext uri="{FF2B5EF4-FFF2-40B4-BE49-F238E27FC236}">
                <a16:creationId xmlns:a16="http://schemas.microsoft.com/office/drawing/2014/main" id="{882902FC-D6A2-D24B-BEFE-AE1276F0D354}"/>
              </a:ext>
            </a:extLst>
          </p:cNvPr>
          <p:cNvSpPr/>
          <p:nvPr/>
        </p:nvSpPr>
        <p:spPr>
          <a:xfrm>
            <a:off x="5380863" y="-142348"/>
            <a:ext cx="2652170" cy="597536"/>
          </a:xfrm>
          <a:prstGeom prst="rect">
            <a:avLst/>
          </a:prstGeom>
        </p:spPr>
        <p:txBody>
          <a:bodyPr wrap="square">
            <a:spAutoFit/>
          </a:bodyPr>
          <a:lstStyle/>
          <a:p>
            <a:pPr lvl="0" algn="just">
              <a:lnSpc>
                <a:spcPct val="150000"/>
              </a:lnSpc>
              <a:spcAft>
                <a:spcPts val="0"/>
              </a:spcAft>
            </a:pPr>
            <a:r>
              <a:rPr lang="en-US" altLang="zh-CN" sz="2400" b="1"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Strong</a:t>
            </a:r>
          </a:p>
        </p:txBody>
      </p:sp>
      <p:sp>
        <p:nvSpPr>
          <p:cNvPr id="26" name="矩形 25">
            <a:extLst>
              <a:ext uri="{FF2B5EF4-FFF2-40B4-BE49-F238E27FC236}">
                <a16:creationId xmlns:a16="http://schemas.microsoft.com/office/drawing/2014/main" id="{1E18B55E-7A56-2B42-8E5F-6DACFD4380B5}"/>
              </a:ext>
            </a:extLst>
          </p:cNvPr>
          <p:cNvSpPr/>
          <p:nvPr/>
        </p:nvSpPr>
        <p:spPr>
          <a:xfrm>
            <a:off x="11007833" y="2973599"/>
            <a:ext cx="2652170" cy="597536"/>
          </a:xfrm>
          <a:prstGeom prst="rect">
            <a:avLst/>
          </a:prstGeom>
        </p:spPr>
        <p:txBody>
          <a:bodyPr wrap="square">
            <a:spAutoFit/>
          </a:bodyPr>
          <a:lstStyle/>
          <a:p>
            <a:pPr lvl="0" algn="just">
              <a:lnSpc>
                <a:spcPct val="150000"/>
              </a:lnSpc>
              <a:spcAft>
                <a:spcPts val="0"/>
              </a:spcAft>
            </a:pPr>
            <a:r>
              <a:rPr lang="en-US" altLang="zh-CN" sz="2400" b="1"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Static</a:t>
            </a:r>
          </a:p>
        </p:txBody>
      </p:sp>
      <p:sp>
        <p:nvSpPr>
          <p:cNvPr id="27" name="矩形 26">
            <a:extLst>
              <a:ext uri="{FF2B5EF4-FFF2-40B4-BE49-F238E27FC236}">
                <a16:creationId xmlns:a16="http://schemas.microsoft.com/office/drawing/2014/main" id="{6624FD01-B82B-FF47-B5E2-A5EEE103E7DD}"/>
              </a:ext>
            </a:extLst>
          </p:cNvPr>
          <p:cNvSpPr/>
          <p:nvPr/>
        </p:nvSpPr>
        <p:spPr>
          <a:xfrm>
            <a:off x="5684520" y="6189713"/>
            <a:ext cx="2652170" cy="597536"/>
          </a:xfrm>
          <a:prstGeom prst="rect">
            <a:avLst/>
          </a:prstGeom>
        </p:spPr>
        <p:txBody>
          <a:bodyPr wrap="square">
            <a:spAutoFit/>
          </a:bodyPr>
          <a:lstStyle/>
          <a:p>
            <a:pPr lvl="0" algn="just">
              <a:lnSpc>
                <a:spcPct val="150000"/>
              </a:lnSpc>
              <a:spcAft>
                <a:spcPts val="0"/>
              </a:spcAft>
            </a:pPr>
            <a:r>
              <a:rPr lang="en-US" altLang="zh-CN" sz="2400" b="1"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Weak</a:t>
            </a:r>
          </a:p>
        </p:txBody>
      </p:sp>
      <p:sp>
        <p:nvSpPr>
          <p:cNvPr id="28" name="矩形 27">
            <a:extLst>
              <a:ext uri="{FF2B5EF4-FFF2-40B4-BE49-F238E27FC236}">
                <a16:creationId xmlns:a16="http://schemas.microsoft.com/office/drawing/2014/main" id="{0F3D98C2-54BA-474B-8154-85C1332AD102}"/>
              </a:ext>
            </a:extLst>
          </p:cNvPr>
          <p:cNvSpPr/>
          <p:nvPr/>
        </p:nvSpPr>
        <p:spPr>
          <a:xfrm>
            <a:off x="166615" y="2981377"/>
            <a:ext cx="2652170" cy="597536"/>
          </a:xfrm>
          <a:prstGeom prst="rect">
            <a:avLst/>
          </a:prstGeom>
        </p:spPr>
        <p:txBody>
          <a:bodyPr wrap="square">
            <a:spAutoFit/>
          </a:bodyPr>
          <a:lstStyle/>
          <a:p>
            <a:pPr lvl="0" algn="just">
              <a:lnSpc>
                <a:spcPct val="150000"/>
              </a:lnSpc>
              <a:spcAft>
                <a:spcPts val="0"/>
              </a:spcAft>
            </a:pPr>
            <a:r>
              <a:rPr lang="en-US" altLang="zh-CN" sz="2400" b="1"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Dynamic</a:t>
            </a:r>
          </a:p>
        </p:txBody>
      </p:sp>
    </p:spTree>
    <p:extLst>
      <p:ext uri="{BB962C8B-B14F-4D97-AF65-F5344CB8AC3E}">
        <p14:creationId xmlns:p14="http://schemas.microsoft.com/office/powerpoint/2010/main" val="357880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764E5F5-2B12-674F-BB04-DCA5F06ED988}"/>
              </a:ext>
            </a:extLst>
          </p:cNvPr>
          <p:cNvPicPr/>
          <p:nvPr/>
        </p:nvPicPr>
        <p:blipFill>
          <a:blip r:embed="rId3">
            <a:extLst>
              <a:ext uri="{28A0092B-C50C-407E-A947-70E740481C1C}">
                <a14:useLocalDpi xmlns:a14="http://schemas.microsoft.com/office/drawing/2010/main" val="0"/>
              </a:ext>
            </a:extLst>
          </a:blip>
          <a:stretch>
            <a:fillRect/>
          </a:stretch>
        </p:blipFill>
        <p:spPr>
          <a:xfrm>
            <a:off x="2492188" y="-3631"/>
            <a:ext cx="7203813" cy="6861631"/>
          </a:xfrm>
          <a:prstGeom prst="rect">
            <a:avLst/>
          </a:prstGeom>
        </p:spPr>
      </p:pic>
      <p:sp>
        <p:nvSpPr>
          <p:cNvPr id="3" name="矩形 2">
            <a:extLst>
              <a:ext uri="{FF2B5EF4-FFF2-40B4-BE49-F238E27FC236}">
                <a16:creationId xmlns:a16="http://schemas.microsoft.com/office/drawing/2014/main" id="{7E24AC56-8C02-4953-9656-2194D52CB7D7}"/>
              </a:ext>
            </a:extLst>
          </p:cNvPr>
          <p:cNvSpPr/>
          <p:nvPr/>
        </p:nvSpPr>
        <p:spPr>
          <a:xfrm>
            <a:off x="-2665897" y="947746"/>
            <a:ext cx="4825657" cy="581057"/>
          </a:xfrm>
          <a:prstGeom prst="rect">
            <a:avLst/>
          </a:prstGeom>
        </p:spPr>
        <p:txBody>
          <a:bodyPr wrap="square">
            <a:spAutoFit/>
          </a:bodyPr>
          <a:lstStyle/>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left is right</a:t>
            </a:r>
            <a:endParaRPr lang="en" altLang="zh-CN" sz="2400" dirty="0">
              <a:solidFill>
                <a:schemeClr val="bg1">
                  <a:lumMod val="50000"/>
                </a:schemeClr>
              </a:solidFill>
              <a:latin typeface="PingFang SC Light" panose="020B0300000000000000" pitchFamily="34" charset="-122"/>
              <a:ea typeface="PingFang SC Light" panose="020B0300000000000000" pitchFamily="34" charset="-122"/>
            </a:endParaRPr>
          </a:p>
        </p:txBody>
      </p:sp>
      <p:sp>
        <p:nvSpPr>
          <p:cNvPr id="4" name="矩形 3">
            <a:extLst>
              <a:ext uri="{FF2B5EF4-FFF2-40B4-BE49-F238E27FC236}">
                <a16:creationId xmlns:a16="http://schemas.microsoft.com/office/drawing/2014/main" id="{71C4B0F0-BFB0-4620-9D1F-CDB314C0FC8C}"/>
              </a:ext>
            </a:extLst>
          </p:cNvPr>
          <p:cNvSpPr/>
          <p:nvPr/>
        </p:nvSpPr>
        <p:spPr>
          <a:xfrm>
            <a:off x="7132294" y="932879"/>
            <a:ext cx="4825657" cy="581057"/>
          </a:xfrm>
          <a:prstGeom prst="rect">
            <a:avLst/>
          </a:prstGeom>
        </p:spPr>
        <p:txBody>
          <a:bodyPr wrap="square">
            <a:spAutoFit/>
          </a:bodyPr>
          <a:lstStyle/>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right is right</a:t>
            </a:r>
            <a:endParaRPr lang="en" altLang="zh-CN" sz="24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185610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DE3485-A2D0-CE4E-B8EE-A75A8AA0FDDA}"/>
              </a:ext>
            </a:extLst>
          </p:cNvPr>
          <p:cNvSpPr/>
          <p:nvPr/>
        </p:nvSpPr>
        <p:spPr>
          <a:xfrm>
            <a:off x="651061" y="2060416"/>
            <a:ext cx="9001760" cy="2797048"/>
          </a:xfrm>
          <a:prstGeom prst="rect">
            <a:avLst/>
          </a:prstGeom>
        </p:spPr>
        <p:txBody>
          <a:bodyPr wrap="square">
            <a:spAutoFit/>
          </a:bodyPr>
          <a:lstStyle/>
          <a:p>
            <a:pPr marL="457200" lvl="0" indent="-457200" algn="just">
              <a:lnSpc>
                <a:spcPct val="150000"/>
              </a:lnSpc>
              <a:spcAft>
                <a:spcPts val="0"/>
              </a:spcAft>
              <a:buFont typeface="Arial" panose="020B0604020202020204" pitchFamily="34" charset="0"/>
              <a:buChar char="•"/>
            </a:pP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没有继承的</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OO</a:t>
            </a:r>
          </a:p>
          <a:p>
            <a:pPr marL="457200" lvl="0" indent="-457200" algn="just">
              <a:lnSpc>
                <a:spcPct val="150000"/>
              </a:lnSpc>
              <a:spcAft>
                <a:spcPts val="0"/>
              </a:spcAft>
              <a:buFont typeface="Arial" panose="020B0604020202020204" pitchFamily="34" charset="0"/>
              <a:buChar char="•"/>
            </a:pP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强一致类型</a:t>
            </a:r>
          </a:p>
          <a:p>
            <a:pPr marL="457200" lvl="0" indent="-457200" algn="just">
              <a:lnSpc>
                <a:spcPct val="150000"/>
              </a:lnSpc>
              <a:spcAft>
                <a:spcPts val="0"/>
              </a:spcAft>
              <a:buFont typeface="Arial" panose="020B0604020202020204" pitchFamily="34" charset="0"/>
              <a:buChar char="•"/>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Interface</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但是不需要显示申明</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(Duck Type)</a:t>
            </a:r>
          </a:p>
          <a:p>
            <a:pPr marL="457200" lvl="0" indent="-457200" algn="just">
              <a:lnSpc>
                <a:spcPct val="150000"/>
              </a:lnSpc>
              <a:spcAft>
                <a:spcPts val="0"/>
              </a:spcAft>
              <a:buFont typeface="Arial" panose="020B0604020202020204" pitchFamily="34" charset="0"/>
              <a:buChar char="•"/>
            </a:pP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Function </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和</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Method</a:t>
            </a:r>
          </a:p>
          <a:p>
            <a:pPr marL="457200" lvl="0" indent="-457200" algn="just">
              <a:lnSpc>
                <a:spcPct val="150000"/>
              </a:lnSpc>
              <a:spcAft>
                <a:spcPts val="0"/>
              </a:spcAft>
              <a:buFont typeface="Arial" panose="020B0604020202020204" pitchFamily="34" charset="0"/>
              <a:buChar char="•"/>
            </a:pP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没有异常处理</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(Error is value) </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完整而卓越的标准库包</a:t>
            </a:r>
            <a:endPar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CB2353F4-3609-6541-811D-6ED3246FE03B}"/>
              </a:ext>
            </a:extLst>
          </p:cNvPr>
          <p:cNvSpPr/>
          <p:nvPr/>
        </p:nvSpPr>
        <p:spPr>
          <a:xfrm>
            <a:off x="651061" y="623054"/>
            <a:ext cx="10544437" cy="850105"/>
          </a:xfrm>
          <a:prstGeom prst="rect">
            <a:avLst/>
          </a:prstGeom>
        </p:spPr>
        <p:txBody>
          <a:bodyPr wrap="square">
            <a:spAutoFit/>
          </a:bodyPr>
          <a:lstStyle/>
          <a:p>
            <a:pPr>
              <a:lnSpc>
                <a:spcPct val="150000"/>
              </a:lnSpc>
            </a:pPr>
            <a:r>
              <a:rPr lang="en" altLang="zh-CN" sz="3600" dirty="0">
                <a:solidFill>
                  <a:schemeClr val="bg1">
                    <a:lumMod val="50000"/>
                  </a:schemeClr>
                </a:solidFill>
                <a:latin typeface="PingFang SC Light" panose="020B0300000000000000" pitchFamily="34" charset="-122"/>
                <a:ea typeface="PingFang SC Light" panose="020B0300000000000000" pitchFamily="34" charset="-122"/>
              </a:rPr>
              <a:t>Design </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Features</a:t>
            </a:r>
            <a:endParaRPr lang="en" altLang="zh-CN" sz="36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25025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000D17-3DC3-0541-AAFD-8B3A7E6B80A5}"/>
              </a:ext>
            </a:extLst>
          </p:cNvPr>
          <p:cNvSpPr/>
          <p:nvPr/>
        </p:nvSpPr>
        <p:spPr>
          <a:xfrm>
            <a:off x="0" y="2751346"/>
            <a:ext cx="12192001" cy="1355307"/>
          </a:xfrm>
          <a:prstGeom prst="rect">
            <a:avLst/>
          </a:prstGeom>
        </p:spPr>
        <p:txBody>
          <a:bodyPr wrap="square">
            <a:spAutoFit/>
          </a:bodyPr>
          <a:lstStyle/>
          <a:p>
            <a:pPr algn="ctr">
              <a:lnSpc>
                <a:spcPct val="150000"/>
              </a:lnSpc>
            </a:pPr>
            <a:r>
              <a:rPr lang="en" altLang="zh-CN" sz="6000" dirty="0">
                <a:solidFill>
                  <a:schemeClr val="bg1">
                    <a:lumMod val="50000"/>
                  </a:schemeClr>
                </a:solidFill>
                <a:latin typeface="PingFang SC Light" panose="020B0300000000000000" pitchFamily="34" charset="-122"/>
                <a:ea typeface="PingFang SC Light" panose="020B0300000000000000" pitchFamily="34" charset="-122"/>
              </a:rPr>
              <a:t>Basic Concepts</a:t>
            </a:r>
          </a:p>
        </p:txBody>
      </p:sp>
    </p:spTree>
    <p:extLst>
      <p:ext uri="{BB962C8B-B14F-4D97-AF65-F5344CB8AC3E}">
        <p14:creationId xmlns:p14="http://schemas.microsoft.com/office/powerpoint/2010/main" val="194471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D880F76-BC52-1A44-8DAB-F110AA56B7B3}"/>
              </a:ext>
            </a:extLst>
          </p:cNvPr>
          <p:cNvPicPr/>
          <p:nvPr/>
        </p:nvPicPr>
        <p:blipFill>
          <a:blip r:embed="rId3">
            <a:extLst>
              <a:ext uri="{BEBA8EAE-BF5A-486C-A8C5-ECC9F3942E4B}">
                <a14:imgProps xmlns:a14="http://schemas.microsoft.com/office/drawing/2010/main">
                  <a14:imgLayer>
                    <a14:imgEffect>
                      <a14:saturation sat="200000"/>
                    </a14:imgEffect>
                  </a14:imgLayer>
                </a14:imgProps>
              </a:ext>
            </a:extLst>
          </a:blip>
          <a:stretch>
            <a:fillRect/>
          </a:stretch>
        </p:blipFill>
        <p:spPr>
          <a:xfrm>
            <a:off x="651061" y="1473159"/>
            <a:ext cx="5559599" cy="4574061"/>
          </a:xfrm>
          <a:prstGeom prst="rect">
            <a:avLst/>
          </a:prstGeom>
        </p:spPr>
      </p:pic>
      <p:pic>
        <p:nvPicPr>
          <p:cNvPr id="6" name="图片 5">
            <a:extLst>
              <a:ext uri="{FF2B5EF4-FFF2-40B4-BE49-F238E27FC236}">
                <a16:creationId xmlns:a16="http://schemas.microsoft.com/office/drawing/2014/main" id="{96366FEB-EA98-8545-8512-97DCAB42FA6E}"/>
              </a:ext>
            </a:extLst>
          </p:cNvPr>
          <p:cNvPicPr/>
          <p:nvPr/>
        </p:nvPicPr>
        <p:blipFill>
          <a:blip r:embed="rId4"/>
          <a:stretch>
            <a:fillRect/>
          </a:stretch>
        </p:blipFill>
        <p:spPr>
          <a:xfrm>
            <a:off x="6242320" y="1456348"/>
            <a:ext cx="5274310" cy="4590872"/>
          </a:xfrm>
          <a:prstGeom prst="rect">
            <a:avLst/>
          </a:prstGeom>
        </p:spPr>
      </p:pic>
      <p:sp>
        <p:nvSpPr>
          <p:cNvPr id="5" name="矩形 4">
            <a:extLst>
              <a:ext uri="{FF2B5EF4-FFF2-40B4-BE49-F238E27FC236}">
                <a16:creationId xmlns:a16="http://schemas.microsoft.com/office/drawing/2014/main" id="{0EB410FE-9C09-C14D-B19F-DE66A1DFD800}"/>
              </a:ext>
            </a:extLst>
          </p:cNvPr>
          <p:cNvSpPr/>
          <p:nvPr/>
        </p:nvSpPr>
        <p:spPr>
          <a:xfrm>
            <a:off x="528398" y="198001"/>
            <a:ext cx="10544437" cy="850105"/>
          </a:xfrm>
          <a:prstGeom prst="rect">
            <a:avLst/>
          </a:prstGeom>
        </p:spPr>
        <p:txBody>
          <a:bodyPr wrap="square">
            <a:spAutoFit/>
          </a:bodyPr>
          <a:lstStyle/>
          <a:p>
            <a:pPr>
              <a:lnSpc>
                <a:spcPct val="150000"/>
              </a:lnSpc>
            </a:pP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第一个 </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Go </a:t>
            </a: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程序，</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go get</a:t>
            </a: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go build</a:t>
            </a: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go install</a:t>
            </a:r>
            <a:endParaRPr lang="en" altLang="zh-CN" sz="36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34850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8422A7-1038-45B0-8B3A-40CA5A9D6946}"/>
              </a:ext>
            </a:extLst>
          </p:cNvPr>
          <p:cNvPicPr>
            <a:picLocks noChangeAspect="1"/>
          </p:cNvPicPr>
          <p:nvPr/>
        </p:nvPicPr>
        <p:blipFill>
          <a:blip r:embed="rId3"/>
          <a:stretch>
            <a:fillRect/>
          </a:stretch>
        </p:blipFill>
        <p:spPr>
          <a:xfrm>
            <a:off x="2005823" y="0"/>
            <a:ext cx="8180354" cy="6858000"/>
          </a:xfrm>
          <a:prstGeom prst="rect">
            <a:avLst/>
          </a:prstGeom>
        </p:spPr>
      </p:pic>
    </p:spTree>
    <p:extLst>
      <p:ext uri="{BB962C8B-B14F-4D97-AF65-F5344CB8AC3E}">
        <p14:creationId xmlns:p14="http://schemas.microsoft.com/office/powerpoint/2010/main" val="26804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1146EC-1BDE-42C4-8463-81DFA8C7167C}"/>
              </a:ext>
            </a:extLst>
          </p:cNvPr>
          <p:cNvSpPr/>
          <p:nvPr/>
        </p:nvSpPr>
        <p:spPr>
          <a:xfrm>
            <a:off x="0" y="132401"/>
            <a:ext cx="10544437" cy="850105"/>
          </a:xfrm>
          <a:prstGeom prst="rect">
            <a:avLst/>
          </a:prstGeom>
        </p:spPr>
        <p:txBody>
          <a:bodyPr wrap="square">
            <a:spAutoFit/>
          </a:bodyPr>
          <a:lstStyle/>
          <a:p>
            <a:pPr>
              <a:lnSpc>
                <a:spcPct val="150000"/>
              </a:lnSpc>
            </a:pP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代码格式化，</a:t>
            </a:r>
            <a:r>
              <a:rPr lang="en-US" altLang="zh-CN" sz="3600" dirty="0" err="1">
                <a:solidFill>
                  <a:schemeClr val="bg1">
                    <a:lumMod val="50000"/>
                  </a:schemeClr>
                </a:solidFill>
                <a:latin typeface="PingFang SC Light" panose="020B0300000000000000" pitchFamily="34" charset="-122"/>
                <a:ea typeface="PingFang SC Light" panose="020B0300000000000000" pitchFamily="34" charset="-122"/>
              </a:rPr>
              <a:t>gofmt</a:t>
            </a:r>
            <a:r>
              <a:rPr lang="zh-CN" altLang="en-US" sz="3600" dirty="0">
                <a:solidFill>
                  <a:schemeClr val="bg1">
                    <a:lumMod val="50000"/>
                  </a:schemeClr>
                </a:solidFill>
                <a:latin typeface="PingFang SC Light" panose="020B0300000000000000" pitchFamily="34" charset="-122"/>
                <a:ea typeface="PingFang SC Light" panose="020B0300000000000000" pitchFamily="34" charset="-122"/>
              </a:rPr>
              <a:t>，</a:t>
            </a:r>
            <a:r>
              <a:rPr lang="en-US" altLang="zh-CN" sz="3600" dirty="0">
                <a:solidFill>
                  <a:schemeClr val="bg1">
                    <a:lumMod val="50000"/>
                  </a:schemeClr>
                </a:solidFill>
                <a:latin typeface="PingFang SC Light" panose="020B0300000000000000" pitchFamily="34" charset="-122"/>
                <a:ea typeface="PingFang SC Light" panose="020B0300000000000000" pitchFamily="34" charset="-122"/>
              </a:rPr>
              <a:t>go </a:t>
            </a:r>
            <a:r>
              <a:rPr lang="en-US" altLang="zh-CN" sz="3600" dirty="0" err="1">
                <a:solidFill>
                  <a:schemeClr val="bg1">
                    <a:lumMod val="50000"/>
                  </a:schemeClr>
                </a:solidFill>
                <a:latin typeface="PingFang SC Light" panose="020B0300000000000000" pitchFamily="34" charset="-122"/>
                <a:ea typeface="PingFang SC Light" panose="020B0300000000000000" pitchFamily="34" charset="-122"/>
              </a:rPr>
              <a:t>fmt</a:t>
            </a:r>
            <a:endParaRPr lang="en" altLang="zh-CN" sz="3600" dirty="0">
              <a:solidFill>
                <a:schemeClr val="bg1">
                  <a:lumMod val="50000"/>
                </a:schemeClr>
              </a:solidFill>
              <a:latin typeface="PingFang SC Light" panose="020B0300000000000000" pitchFamily="34" charset="-122"/>
              <a:ea typeface="PingFang SC Light" panose="020B0300000000000000" pitchFamily="34" charset="-122"/>
            </a:endParaRPr>
          </a:p>
        </p:txBody>
      </p:sp>
      <p:pic>
        <p:nvPicPr>
          <p:cNvPr id="5" name="图片 4">
            <a:extLst>
              <a:ext uri="{FF2B5EF4-FFF2-40B4-BE49-F238E27FC236}">
                <a16:creationId xmlns:a16="http://schemas.microsoft.com/office/drawing/2014/main" id="{AF8D0322-C132-4B14-9E4B-77CDA99C9418}"/>
              </a:ext>
            </a:extLst>
          </p:cNvPr>
          <p:cNvPicPr>
            <a:picLocks noChangeAspect="1"/>
          </p:cNvPicPr>
          <p:nvPr/>
        </p:nvPicPr>
        <p:blipFill>
          <a:blip r:embed="rId3"/>
          <a:stretch>
            <a:fillRect/>
          </a:stretch>
        </p:blipFill>
        <p:spPr>
          <a:xfrm>
            <a:off x="0" y="1473159"/>
            <a:ext cx="6195888" cy="5295631"/>
          </a:xfrm>
          <a:prstGeom prst="rect">
            <a:avLst/>
          </a:prstGeom>
        </p:spPr>
      </p:pic>
      <p:pic>
        <p:nvPicPr>
          <p:cNvPr id="8" name="图片 7">
            <a:extLst>
              <a:ext uri="{FF2B5EF4-FFF2-40B4-BE49-F238E27FC236}">
                <a16:creationId xmlns:a16="http://schemas.microsoft.com/office/drawing/2014/main" id="{A51CDBE3-AFF1-4218-9F78-5609BF855F0E}"/>
              </a:ext>
            </a:extLst>
          </p:cNvPr>
          <p:cNvPicPr>
            <a:picLocks noChangeAspect="1"/>
          </p:cNvPicPr>
          <p:nvPr/>
        </p:nvPicPr>
        <p:blipFill>
          <a:blip r:embed="rId4"/>
          <a:stretch>
            <a:fillRect/>
          </a:stretch>
        </p:blipFill>
        <p:spPr>
          <a:xfrm>
            <a:off x="6096000" y="1453973"/>
            <a:ext cx="6096000" cy="5418667"/>
          </a:xfrm>
          <a:prstGeom prst="rect">
            <a:avLst/>
          </a:prstGeom>
        </p:spPr>
      </p:pic>
    </p:spTree>
    <p:extLst>
      <p:ext uri="{BB962C8B-B14F-4D97-AF65-F5344CB8AC3E}">
        <p14:creationId xmlns:p14="http://schemas.microsoft.com/office/powerpoint/2010/main" val="294776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264E22-B7E7-924B-8EDD-56D82DCE3864}"/>
              </a:ext>
            </a:extLst>
          </p:cNvPr>
          <p:cNvPicPr/>
          <p:nvPr/>
        </p:nvPicPr>
        <p:blipFill>
          <a:blip r:embed="rId3"/>
          <a:stretch>
            <a:fillRect/>
          </a:stretch>
        </p:blipFill>
        <p:spPr>
          <a:xfrm>
            <a:off x="2762530" y="512668"/>
            <a:ext cx="6922185" cy="5941919"/>
          </a:xfrm>
          <a:prstGeom prst="rect">
            <a:avLst/>
          </a:prstGeom>
        </p:spPr>
      </p:pic>
    </p:spTree>
    <p:extLst>
      <p:ext uri="{BB962C8B-B14F-4D97-AF65-F5344CB8AC3E}">
        <p14:creationId xmlns:p14="http://schemas.microsoft.com/office/powerpoint/2010/main" val="148613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16171-A2D3-427F-8584-8B20F54AE2BA}"/>
              </a:ext>
            </a:extLst>
          </p:cNvPr>
          <p:cNvSpPr>
            <a:spLocks noGrp="1"/>
          </p:cNvSpPr>
          <p:nvPr>
            <p:ph type="title"/>
          </p:nvPr>
        </p:nvSpPr>
        <p:spPr/>
        <p:txBody>
          <a:bodyPr/>
          <a:lstStyle/>
          <a:p>
            <a:r>
              <a:rPr lang="zh-CN" altLang="en-US" dirty="0"/>
              <a:t>测试，</a:t>
            </a:r>
            <a:r>
              <a:rPr lang="en-US" altLang="zh-CN" dirty="0"/>
              <a:t>go test</a:t>
            </a:r>
            <a:r>
              <a:rPr lang="zh-CN" altLang="en-US" dirty="0"/>
              <a:t>，</a:t>
            </a:r>
            <a:r>
              <a:rPr lang="en-US" altLang="zh-CN" dirty="0"/>
              <a:t>-bench</a:t>
            </a:r>
            <a:endParaRPr lang="zh-CN" altLang="en-US" dirty="0"/>
          </a:p>
        </p:txBody>
      </p:sp>
      <p:pic>
        <p:nvPicPr>
          <p:cNvPr id="8" name="图片 7">
            <a:extLst>
              <a:ext uri="{FF2B5EF4-FFF2-40B4-BE49-F238E27FC236}">
                <a16:creationId xmlns:a16="http://schemas.microsoft.com/office/drawing/2014/main" id="{45EDD6BB-2D3D-4F3A-BC18-29D546ACF3EF}"/>
              </a:ext>
            </a:extLst>
          </p:cNvPr>
          <p:cNvPicPr>
            <a:picLocks noChangeAspect="1"/>
          </p:cNvPicPr>
          <p:nvPr/>
        </p:nvPicPr>
        <p:blipFill>
          <a:blip r:embed="rId3"/>
          <a:stretch>
            <a:fillRect/>
          </a:stretch>
        </p:blipFill>
        <p:spPr>
          <a:xfrm>
            <a:off x="499946" y="1331297"/>
            <a:ext cx="5596054" cy="5161578"/>
          </a:xfrm>
          <a:prstGeom prst="rect">
            <a:avLst/>
          </a:prstGeom>
        </p:spPr>
      </p:pic>
      <p:pic>
        <p:nvPicPr>
          <p:cNvPr id="12" name="图片 11">
            <a:extLst>
              <a:ext uri="{FF2B5EF4-FFF2-40B4-BE49-F238E27FC236}">
                <a16:creationId xmlns:a16="http://schemas.microsoft.com/office/drawing/2014/main" id="{409B3C65-B1FF-47C0-941F-4D124098CDB8}"/>
              </a:ext>
            </a:extLst>
          </p:cNvPr>
          <p:cNvPicPr>
            <a:picLocks noChangeAspect="1"/>
          </p:cNvPicPr>
          <p:nvPr/>
        </p:nvPicPr>
        <p:blipFill>
          <a:blip r:embed="rId4"/>
          <a:stretch>
            <a:fillRect/>
          </a:stretch>
        </p:blipFill>
        <p:spPr>
          <a:xfrm>
            <a:off x="6302065" y="1331296"/>
            <a:ext cx="5317505" cy="5218421"/>
          </a:xfrm>
          <a:prstGeom prst="rect">
            <a:avLst/>
          </a:prstGeom>
        </p:spPr>
      </p:pic>
    </p:spTree>
    <p:extLst>
      <p:ext uri="{BB962C8B-B14F-4D97-AF65-F5344CB8AC3E}">
        <p14:creationId xmlns:p14="http://schemas.microsoft.com/office/powerpoint/2010/main" val="323559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A842F7-4153-5A41-9284-ED40C7BBC896}"/>
              </a:ext>
            </a:extLst>
          </p:cNvPr>
          <p:cNvSpPr/>
          <p:nvPr/>
        </p:nvSpPr>
        <p:spPr>
          <a:xfrm>
            <a:off x="1143397" y="1991037"/>
            <a:ext cx="10313497" cy="3894208"/>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Pointer</a:t>
            </a:r>
            <a:endParaRPr lang="zh-CN"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Slice </a:t>
            </a:r>
            <a:r>
              <a:rPr lang="zh-CN" altLang="en-US"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a:t>
            </a: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Map</a:t>
            </a:r>
          </a:p>
          <a:p>
            <a:pPr marL="285750" indent="-285750" algn="just">
              <a:lnSpc>
                <a:spcPct val="150000"/>
              </a:lnSpc>
              <a:spcAft>
                <a:spcPts val="0"/>
              </a:spcAft>
              <a:buFont typeface="Arial" panose="020B0604020202020204" pitchFamily="34" charset="0"/>
              <a:buChar char="•"/>
            </a:pP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Struct</a:t>
            </a:r>
            <a:r>
              <a:rPr lang="zh-CN" altLang="en-US"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a:t>
            </a: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Interface</a:t>
            </a:r>
          </a:p>
          <a:p>
            <a:pPr marL="285750" indent="-285750" algn="just">
              <a:lnSpc>
                <a:spcPct val="150000"/>
              </a:lnSpc>
              <a:spcAft>
                <a:spcPts val="0"/>
              </a:spcAft>
              <a:buFont typeface="Arial" panose="020B0604020202020204" pitchFamily="34" charset="0"/>
              <a:buChar char="•"/>
            </a:pP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Function </a:t>
            </a:r>
            <a:r>
              <a:rPr lang="zh-CN" altLang="en-US"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 </a:t>
            </a: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Method</a:t>
            </a:r>
          </a:p>
          <a:p>
            <a:pPr marL="285750" indent="-285750" algn="just">
              <a:lnSpc>
                <a:spcPct val="150000"/>
              </a:lnSpc>
              <a:spcAft>
                <a:spcPts val="0"/>
              </a:spcAft>
              <a:buFont typeface="Arial" panose="020B0604020202020204" pitchFamily="34" charset="0"/>
              <a:buChar char="•"/>
            </a:pP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OOP</a:t>
            </a:r>
          </a:p>
          <a:p>
            <a:pPr marL="285750" indent="-285750" algn="just">
              <a:lnSpc>
                <a:spcPct val="150000"/>
              </a:lnSpc>
              <a:spcAft>
                <a:spcPts val="0"/>
              </a:spcAft>
              <a:buFont typeface="Arial" panose="020B0604020202020204" pitchFamily="34" charset="0"/>
              <a:buChar char="•"/>
            </a:pPr>
            <a:r>
              <a:rPr lang="en-US" altLang="zh-CN" sz="2800" kern="100" dirty="0" err="1">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Groutine</a:t>
            </a:r>
            <a:r>
              <a:rPr lang="zh-CN" altLang="en-US"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a:t>
            </a:r>
            <a:r>
              <a:rPr lang="en-US" altLang="zh-CN" sz="2800" kern="100" dirty="0">
                <a:solidFill>
                  <a:schemeClr val="tx1">
                    <a:lumMod val="75000"/>
                    <a:lumOff val="2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Channel</a:t>
            </a:r>
          </a:p>
        </p:txBody>
      </p:sp>
      <p:sp>
        <p:nvSpPr>
          <p:cNvPr id="3" name="矩形 2">
            <a:extLst>
              <a:ext uri="{FF2B5EF4-FFF2-40B4-BE49-F238E27FC236}">
                <a16:creationId xmlns:a16="http://schemas.microsoft.com/office/drawing/2014/main" id="{1AF9F778-0FDD-1842-940E-102743006781}"/>
              </a:ext>
            </a:extLst>
          </p:cNvPr>
          <p:cNvSpPr/>
          <p:nvPr/>
        </p:nvSpPr>
        <p:spPr>
          <a:xfrm>
            <a:off x="1143397" y="877651"/>
            <a:ext cx="4889224" cy="646331"/>
          </a:xfrm>
          <a:prstGeom prst="rect">
            <a:avLst/>
          </a:prstGeom>
        </p:spPr>
        <p:txBody>
          <a:bodyPr wrap="none">
            <a:spAutoFit/>
          </a:bodyPr>
          <a:lstStyle/>
          <a:p>
            <a:r>
              <a:rPr lang="en-US" altLang="zh-CN" sz="3600">
                <a:solidFill>
                  <a:schemeClr val="tx1">
                    <a:lumMod val="50000"/>
                    <a:lumOff val="50000"/>
                  </a:schemeClr>
                </a:solidFill>
                <a:latin typeface="PingFang SC Light" panose="020B0300000000000000" pitchFamily="34" charset="-122"/>
                <a:ea typeface="PingFang SC Light" panose="020B0300000000000000" pitchFamily="34" charset="-122"/>
              </a:rPr>
              <a:t>Programing </a:t>
            </a:r>
            <a:r>
              <a:rPr lang="en-US" altLang="zh-CN" sz="3600" dirty="0">
                <a:solidFill>
                  <a:schemeClr val="tx1">
                    <a:lumMod val="50000"/>
                    <a:lumOff val="50000"/>
                  </a:schemeClr>
                </a:solidFill>
                <a:latin typeface="PingFang SC Light" panose="020B0300000000000000" pitchFamily="34" charset="-122"/>
                <a:ea typeface="PingFang SC Light" panose="020B0300000000000000" pitchFamily="34" charset="-122"/>
              </a:rPr>
              <a:t>structure</a:t>
            </a:r>
            <a:endParaRPr lang="zh-CN" altLang="en-US" sz="3600" dirty="0">
              <a:solidFill>
                <a:schemeClr val="tx1">
                  <a:lumMod val="50000"/>
                  <a:lumOff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41620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5181CA7-8E70-7246-AA1D-D709534109FE}"/>
              </a:ext>
            </a:extLst>
          </p:cNvPr>
          <p:cNvSpPr/>
          <p:nvPr/>
        </p:nvSpPr>
        <p:spPr>
          <a:xfrm>
            <a:off x="1036948" y="2019686"/>
            <a:ext cx="6332041" cy="2221314"/>
          </a:xfrm>
          <a:prstGeom prst="rect">
            <a:avLst/>
          </a:prstGeom>
        </p:spPr>
        <p:txBody>
          <a:bodyPr wrap="square">
            <a:spAutoFit/>
          </a:bodyPr>
          <a:lstStyle/>
          <a:p>
            <a:pPr marL="571500" lvl="0" indent="-571500" algn="just">
              <a:lnSpc>
                <a:spcPct val="150000"/>
              </a:lnSpc>
              <a:spcAft>
                <a:spcPts val="0"/>
              </a:spcAft>
              <a:buFont typeface="Arial" panose="020B0604020202020204" pitchFamily="34" charset="0"/>
              <a:buChar char="•"/>
            </a:pPr>
            <a:r>
              <a:rPr lang="en-US"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rPr>
              <a:t>The Evolution of Go</a:t>
            </a:r>
            <a:endParaRPr lang="zh-CN"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a:p>
            <a:pPr marL="571500" lvl="0" indent="-571500" algn="just">
              <a:lnSpc>
                <a:spcPct val="150000"/>
              </a:lnSpc>
              <a:spcAft>
                <a:spcPts val="0"/>
              </a:spcAft>
              <a:buFont typeface="Arial" panose="020B0604020202020204" pitchFamily="34" charset="0"/>
              <a:buChar char="•"/>
            </a:pPr>
            <a:r>
              <a:rPr lang="en-US"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rPr>
              <a:t>Basic Concepts</a:t>
            </a:r>
            <a:endParaRPr lang="zh-CN"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a:p>
            <a:pPr marL="571500" lvl="0" indent="-571500" algn="just">
              <a:lnSpc>
                <a:spcPct val="150000"/>
              </a:lnSpc>
              <a:spcAft>
                <a:spcPts val="0"/>
              </a:spcAft>
              <a:buFont typeface="Arial" panose="020B0604020202020204" pitchFamily="34" charset="0"/>
              <a:buChar char="•"/>
            </a:pPr>
            <a:r>
              <a:rPr lang="en-US"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rPr>
              <a:t>Chit-chat</a:t>
            </a:r>
            <a:endParaRPr lang="zh-CN" altLang="zh-CN" sz="3200"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7725FDAB-0EA8-8C44-900D-3A0FBDB4FACD}"/>
              </a:ext>
            </a:extLst>
          </p:cNvPr>
          <p:cNvSpPr/>
          <p:nvPr/>
        </p:nvSpPr>
        <p:spPr>
          <a:xfrm>
            <a:off x="1036948" y="685332"/>
            <a:ext cx="10544437" cy="850105"/>
          </a:xfrm>
          <a:prstGeom prst="rect">
            <a:avLst/>
          </a:prstGeom>
        </p:spPr>
        <p:txBody>
          <a:bodyPr wrap="square">
            <a:spAutoFit/>
          </a:bodyPr>
          <a:lstStyle/>
          <a:p>
            <a:pPr>
              <a:lnSpc>
                <a:spcPct val="150000"/>
              </a:lnSpc>
            </a:pPr>
            <a:r>
              <a:rPr lang="en" altLang="zh-CN" sz="3600" dirty="0">
                <a:solidFill>
                  <a:schemeClr val="bg1">
                    <a:lumMod val="50000"/>
                  </a:schemeClr>
                </a:solidFill>
                <a:latin typeface="PingFang SC Light" panose="020B0300000000000000" pitchFamily="34" charset="-122"/>
                <a:ea typeface="PingFang SC Light" panose="020B0300000000000000" pitchFamily="34" charset="-122"/>
              </a:rPr>
              <a:t>An Introduction To Go Programming Language</a:t>
            </a:r>
            <a:endParaRPr lang="zh-CN" altLang="en-US" sz="36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90543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60547E-D70C-034B-B3AC-E59D9E053CC7}"/>
              </a:ext>
            </a:extLst>
          </p:cNvPr>
          <p:cNvPicPr/>
          <p:nvPr/>
        </p:nvPicPr>
        <p:blipFill>
          <a:blip r:embed="rId3"/>
          <a:stretch>
            <a:fillRect/>
          </a:stretch>
        </p:blipFill>
        <p:spPr>
          <a:xfrm>
            <a:off x="2505301" y="150344"/>
            <a:ext cx="7015217" cy="6528362"/>
          </a:xfrm>
          <a:prstGeom prst="rect">
            <a:avLst/>
          </a:prstGeom>
        </p:spPr>
      </p:pic>
    </p:spTree>
    <p:extLst>
      <p:ext uri="{BB962C8B-B14F-4D97-AF65-F5344CB8AC3E}">
        <p14:creationId xmlns:p14="http://schemas.microsoft.com/office/powerpoint/2010/main" val="425372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50AD2C-806C-48F8-94F0-AEDF76085B92}"/>
              </a:ext>
            </a:extLst>
          </p:cNvPr>
          <p:cNvPicPr>
            <a:picLocks noChangeAspect="1"/>
          </p:cNvPicPr>
          <p:nvPr/>
        </p:nvPicPr>
        <p:blipFill>
          <a:blip r:embed="rId3"/>
          <a:stretch>
            <a:fillRect/>
          </a:stretch>
        </p:blipFill>
        <p:spPr>
          <a:xfrm>
            <a:off x="0" y="0"/>
            <a:ext cx="5748709" cy="6590371"/>
          </a:xfrm>
          <a:prstGeom prst="rect">
            <a:avLst/>
          </a:prstGeom>
        </p:spPr>
      </p:pic>
      <p:pic>
        <p:nvPicPr>
          <p:cNvPr id="4" name="图片 3">
            <a:extLst>
              <a:ext uri="{FF2B5EF4-FFF2-40B4-BE49-F238E27FC236}">
                <a16:creationId xmlns:a16="http://schemas.microsoft.com/office/drawing/2014/main" id="{29A97131-34D9-4697-A915-B661E7D3E254}"/>
              </a:ext>
            </a:extLst>
          </p:cNvPr>
          <p:cNvPicPr>
            <a:picLocks noChangeAspect="1"/>
          </p:cNvPicPr>
          <p:nvPr/>
        </p:nvPicPr>
        <p:blipFill>
          <a:blip r:embed="rId4"/>
          <a:stretch>
            <a:fillRect/>
          </a:stretch>
        </p:blipFill>
        <p:spPr>
          <a:xfrm>
            <a:off x="6673249" y="0"/>
            <a:ext cx="5518750" cy="6826579"/>
          </a:xfrm>
          <a:prstGeom prst="rect">
            <a:avLst/>
          </a:prstGeom>
        </p:spPr>
      </p:pic>
    </p:spTree>
    <p:extLst>
      <p:ext uri="{BB962C8B-B14F-4D97-AF65-F5344CB8AC3E}">
        <p14:creationId xmlns:p14="http://schemas.microsoft.com/office/powerpoint/2010/main" val="389388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1C2658D-4624-4B4E-8A95-8D734C12ADF2}"/>
              </a:ext>
            </a:extLst>
          </p:cNvPr>
          <p:cNvPicPr>
            <a:picLocks noChangeAspect="1"/>
          </p:cNvPicPr>
          <p:nvPr/>
        </p:nvPicPr>
        <p:blipFill>
          <a:blip r:embed="rId3"/>
          <a:stretch>
            <a:fillRect/>
          </a:stretch>
        </p:blipFill>
        <p:spPr>
          <a:xfrm>
            <a:off x="11150" y="11151"/>
            <a:ext cx="6084850" cy="6762532"/>
          </a:xfrm>
          <a:prstGeom prst="rect">
            <a:avLst/>
          </a:prstGeom>
        </p:spPr>
      </p:pic>
      <p:pic>
        <p:nvPicPr>
          <p:cNvPr id="8" name="图片 7">
            <a:extLst>
              <a:ext uri="{FF2B5EF4-FFF2-40B4-BE49-F238E27FC236}">
                <a16:creationId xmlns:a16="http://schemas.microsoft.com/office/drawing/2014/main" id="{009917D4-FF9E-4F8A-A198-DFE5B560FBC0}"/>
              </a:ext>
            </a:extLst>
          </p:cNvPr>
          <p:cNvPicPr>
            <a:picLocks noChangeAspect="1"/>
          </p:cNvPicPr>
          <p:nvPr/>
        </p:nvPicPr>
        <p:blipFill>
          <a:blip r:embed="rId4"/>
          <a:stretch>
            <a:fillRect/>
          </a:stretch>
        </p:blipFill>
        <p:spPr>
          <a:xfrm>
            <a:off x="6073931" y="11152"/>
            <a:ext cx="6038000" cy="6846848"/>
          </a:xfrm>
          <a:prstGeom prst="rect">
            <a:avLst/>
          </a:prstGeom>
        </p:spPr>
      </p:pic>
    </p:spTree>
    <p:extLst>
      <p:ext uri="{BB962C8B-B14F-4D97-AF65-F5344CB8AC3E}">
        <p14:creationId xmlns:p14="http://schemas.microsoft.com/office/powerpoint/2010/main" val="322011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17FB97-F611-4A35-B46D-2810C1A265D8}"/>
              </a:ext>
            </a:extLst>
          </p:cNvPr>
          <p:cNvPicPr>
            <a:picLocks noChangeAspect="1"/>
          </p:cNvPicPr>
          <p:nvPr/>
        </p:nvPicPr>
        <p:blipFill>
          <a:blip r:embed="rId3"/>
          <a:stretch>
            <a:fillRect/>
          </a:stretch>
        </p:blipFill>
        <p:spPr>
          <a:xfrm>
            <a:off x="2951355" y="11152"/>
            <a:ext cx="6382215" cy="6764483"/>
          </a:xfrm>
          <a:prstGeom prst="rect">
            <a:avLst/>
          </a:prstGeom>
        </p:spPr>
      </p:pic>
    </p:spTree>
    <p:extLst>
      <p:ext uri="{BB962C8B-B14F-4D97-AF65-F5344CB8AC3E}">
        <p14:creationId xmlns:p14="http://schemas.microsoft.com/office/powerpoint/2010/main" val="1359392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740542" y="267122"/>
            <a:ext cx="9104935" cy="6220666"/>
          </a:xfrm>
          <a:prstGeom prst="rect">
            <a:avLst/>
          </a:prstGeom>
        </p:spPr>
      </p:pic>
    </p:spTree>
    <p:extLst>
      <p:ext uri="{BB962C8B-B14F-4D97-AF65-F5344CB8AC3E}">
        <p14:creationId xmlns:p14="http://schemas.microsoft.com/office/powerpoint/2010/main" val="424635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593A55-D708-CD4F-AA07-47050C2BFC04}"/>
              </a:ext>
            </a:extLst>
          </p:cNvPr>
          <p:cNvSpPr/>
          <p:nvPr/>
        </p:nvSpPr>
        <p:spPr>
          <a:xfrm>
            <a:off x="4480814" y="3244334"/>
            <a:ext cx="3230372" cy="369332"/>
          </a:xfrm>
          <a:prstGeom prst="rect">
            <a:avLst/>
          </a:prstGeom>
        </p:spPr>
        <p:txBody>
          <a:bodyPr wrap="non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Struct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interface</a:t>
            </a:r>
            <a:r>
              <a:rPr lang="zh-CN" altLang="zh-CN" kern="100" dirty="0">
                <a:latin typeface="等线" panose="02010600030101010101" pitchFamily="2" charset="-122"/>
                <a:cs typeface="Times New Roman" panose="02020603050405020304" pitchFamily="18" charset="0"/>
              </a:rPr>
              <a:t>，方法和组合</a:t>
            </a:r>
          </a:p>
        </p:txBody>
      </p:sp>
      <p:pic>
        <p:nvPicPr>
          <p:cNvPr id="3" name="图片 2">
            <a:extLst>
              <a:ext uri="{FF2B5EF4-FFF2-40B4-BE49-F238E27FC236}">
                <a16:creationId xmlns:a16="http://schemas.microsoft.com/office/drawing/2014/main" id="{8C563DEF-4FCE-7F49-97C4-5044AD61A150}"/>
              </a:ext>
            </a:extLst>
          </p:cNvPr>
          <p:cNvPicPr/>
          <p:nvPr/>
        </p:nvPicPr>
        <p:blipFill>
          <a:blip r:embed="rId3"/>
          <a:stretch>
            <a:fillRect/>
          </a:stretch>
        </p:blipFill>
        <p:spPr>
          <a:xfrm>
            <a:off x="3462337" y="114300"/>
            <a:ext cx="5267325" cy="6629400"/>
          </a:xfrm>
          <a:prstGeom prst="rect">
            <a:avLst/>
          </a:prstGeom>
        </p:spPr>
      </p:pic>
    </p:spTree>
    <p:extLst>
      <p:ext uri="{BB962C8B-B14F-4D97-AF65-F5344CB8AC3E}">
        <p14:creationId xmlns:p14="http://schemas.microsoft.com/office/powerpoint/2010/main" val="151572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B8D333-51A4-4748-9CF9-11473C2E9BFB}"/>
              </a:ext>
            </a:extLst>
          </p:cNvPr>
          <p:cNvSpPr/>
          <p:nvPr/>
        </p:nvSpPr>
        <p:spPr>
          <a:xfrm>
            <a:off x="996943" y="1616058"/>
            <a:ext cx="8792515" cy="3905043"/>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线程与锁模型</a:t>
            </a:r>
          </a:p>
          <a:p>
            <a:pPr marL="285750" indent="-285750" algn="just">
              <a:lnSpc>
                <a:spcPct val="150000"/>
              </a:lnSpc>
              <a:spcAft>
                <a:spcPts val="0"/>
              </a:spcAft>
              <a:buFont typeface="Arial" panose="020B0604020202020204" pitchFamily="34" charset="0"/>
              <a:buChar char="•"/>
            </a:pP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函数式编程模型</a:t>
            </a:r>
          </a:p>
          <a:p>
            <a:pPr marL="285750" indent="-285750" algn="just">
              <a:lnSpc>
                <a:spcPct val="150000"/>
              </a:lnSpc>
              <a:spcAft>
                <a:spcPts val="0"/>
              </a:spcAft>
              <a:buFont typeface="Arial" panose="020B0604020202020204" pitchFamily="34" charset="0"/>
              <a:buChar char="•"/>
            </a:pP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混搭函数式编程和可变状态的</a:t>
            </a:r>
            <a:r>
              <a:rPr lang="en-US"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Clojure</a:t>
            </a: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并发模型</a:t>
            </a:r>
          </a:p>
          <a:p>
            <a:pPr marL="285750" indent="-285750" algn="just">
              <a:lnSpc>
                <a:spcPct val="150000"/>
              </a:lnSpc>
              <a:spcAft>
                <a:spcPts val="0"/>
              </a:spcAft>
              <a:buFont typeface="Arial" panose="020B0604020202020204" pitchFamily="34" charset="0"/>
              <a:buChar char="•"/>
            </a:pPr>
            <a:r>
              <a:rPr lang="en-US"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Actor</a:t>
            </a: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模型</a:t>
            </a:r>
          </a:p>
          <a:p>
            <a:pPr marL="285750" indent="-285750" algn="just">
              <a:lnSpc>
                <a:spcPct val="150000"/>
              </a:lnSpc>
              <a:spcAft>
                <a:spcPts val="0"/>
              </a:spcAft>
              <a:buFont typeface="Arial" panose="020B0604020202020204" pitchFamily="34" charset="0"/>
              <a:buChar char="•"/>
            </a:pPr>
            <a:r>
              <a:rPr lang="en-US"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CSP</a:t>
            </a: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通信进程模型</a:t>
            </a:r>
          </a:p>
          <a:p>
            <a:pPr marL="285750" indent="-285750" algn="just">
              <a:lnSpc>
                <a:spcPct val="150000"/>
              </a:lnSpc>
              <a:spcAft>
                <a:spcPts val="0"/>
              </a:spcAft>
              <a:buFont typeface="Arial" panose="020B0604020202020204" pitchFamily="34" charset="0"/>
              <a:buChar char="•"/>
            </a:pP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数据级并行模型</a:t>
            </a:r>
          </a:p>
          <a:p>
            <a:pPr marL="285750" indent="-285750" algn="just">
              <a:lnSpc>
                <a:spcPct val="150000"/>
              </a:lnSpc>
              <a:spcAft>
                <a:spcPts val="0"/>
              </a:spcAft>
              <a:buFont typeface="Arial" panose="020B0604020202020204" pitchFamily="34" charset="0"/>
              <a:buChar char="•"/>
            </a:pPr>
            <a:r>
              <a:rPr lang="en-US"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Lambda</a:t>
            </a:r>
            <a:r>
              <a:rPr lang="zh-CN"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rPr>
              <a:t>架构</a:t>
            </a:r>
            <a:endParaRPr lang="en-US" altLang="zh-CN" sz="2400" kern="100" dirty="0">
              <a:latin typeface="PingFang SC Light" panose="020B0300000000000000" pitchFamily="34" charset="-122"/>
              <a:ea typeface="PingFang SC Light" panose="020B0300000000000000"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F2C003F1-DE48-9143-8342-0B6BE199197E}"/>
              </a:ext>
            </a:extLst>
          </p:cNvPr>
          <p:cNvSpPr/>
          <p:nvPr/>
        </p:nvSpPr>
        <p:spPr>
          <a:xfrm>
            <a:off x="996944" y="680427"/>
            <a:ext cx="4996048" cy="707886"/>
          </a:xfrm>
          <a:prstGeom prst="rect">
            <a:avLst/>
          </a:prstGeom>
        </p:spPr>
        <p:txBody>
          <a:bodyPr wrap="none">
            <a:spAutoFit/>
          </a:bodyPr>
          <a:lstStyle/>
          <a:p>
            <a:r>
              <a:rPr lang="zh-CN" altLang="en-US" sz="4000" dirty="0">
                <a:solidFill>
                  <a:schemeClr val="tx1">
                    <a:lumMod val="50000"/>
                    <a:lumOff val="50000"/>
                  </a:schemeClr>
                </a:solidFill>
                <a:latin typeface="PingFang SC Light" panose="020B0300000000000000" pitchFamily="34" charset="-122"/>
                <a:ea typeface="PingFang SC Light" panose="020B0300000000000000" pitchFamily="34" charset="-122"/>
              </a:rPr>
              <a:t>Concurren</a:t>
            </a:r>
            <a:r>
              <a:rPr lang="en-US" altLang="zh-CN" sz="4000" dirty="0">
                <a:solidFill>
                  <a:schemeClr val="tx1">
                    <a:lumMod val="50000"/>
                    <a:lumOff val="50000"/>
                  </a:schemeClr>
                </a:solidFill>
                <a:latin typeface="PingFang SC Light" panose="020B0300000000000000" pitchFamily="34" charset="-122"/>
                <a:ea typeface="PingFang SC Light" panose="020B0300000000000000" pitchFamily="34" charset="-122"/>
              </a:rPr>
              <a:t>cy</a:t>
            </a:r>
            <a:r>
              <a:rPr lang="zh-CN" altLang="en-US" sz="4000" dirty="0">
                <a:solidFill>
                  <a:schemeClr val="tx1">
                    <a:lumMod val="50000"/>
                    <a:lumOff val="50000"/>
                  </a:schemeClr>
                </a:solidFill>
                <a:latin typeface="PingFang SC Light" panose="020B0300000000000000" pitchFamily="34" charset="-122"/>
                <a:ea typeface="PingFang SC Light" panose="020B0300000000000000" pitchFamily="34" charset="-122"/>
              </a:rPr>
              <a:t> </a:t>
            </a:r>
            <a:r>
              <a:rPr lang="en-US" altLang="zh-CN" sz="4000" dirty="0">
                <a:solidFill>
                  <a:schemeClr val="tx1">
                    <a:lumMod val="50000"/>
                    <a:lumOff val="50000"/>
                  </a:schemeClr>
                </a:solidFill>
                <a:latin typeface="PingFang SC Light" panose="020B0300000000000000" pitchFamily="34" charset="-122"/>
                <a:ea typeface="PingFang SC Light" panose="020B0300000000000000" pitchFamily="34" charset="-122"/>
              </a:rPr>
              <a:t>M</a:t>
            </a:r>
            <a:r>
              <a:rPr lang="zh-CN" altLang="en-US" sz="4000" dirty="0">
                <a:solidFill>
                  <a:schemeClr val="tx1">
                    <a:lumMod val="50000"/>
                    <a:lumOff val="50000"/>
                  </a:schemeClr>
                </a:solidFill>
                <a:latin typeface="PingFang SC Light" panose="020B0300000000000000" pitchFamily="34" charset="-122"/>
                <a:ea typeface="PingFang SC Light" panose="020B0300000000000000" pitchFamily="34" charset="-122"/>
              </a:rPr>
              <a:t>odel</a:t>
            </a:r>
          </a:p>
        </p:txBody>
      </p:sp>
    </p:spTree>
    <p:extLst>
      <p:ext uri="{BB962C8B-B14F-4D97-AF65-F5344CB8AC3E}">
        <p14:creationId xmlns:p14="http://schemas.microsoft.com/office/powerpoint/2010/main" val="3144511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07129" y="1582345"/>
            <a:ext cx="10539413" cy="3758378"/>
          </a:xfrm>
          <a:prstGeom prst="rect">
            <a:avLst/>
          </a:prstGeom>
        </p:spPr>
      </p:pic>
    </p:spTree>
    <p:extLst>
      <p:ext uri="{BB962C8B-B14F-4D97-AF65-F5344CB8AC3E}">
        <p14:creationId xmlns:p14="http://schemas.microsoft.com/office/powerpoint/2010/main" val="392069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DBF468D-CCE1-844F-A808-1C07D3E92DE3}"/>
              </a:ext>
            </a:extLst>
          </p:cNvPr>
          <p:cNvPicPr/>
          <p:nvPr/>
        </p:nvPicPr>
        <p:blipFill>
          <a:blip r:embed="rId3"/>
          <a:stretch>
            <a:fillRect/>
          </a:stretch>
        </p:blipFill>
        <p:spPr>
          <a:xfrm>
            <a:off x="0" y="0"/>
            <a:ext cx="6134582" cy="6858000"/>
          </a:xfrm>
          <a:prstGeom prst="rect">
            <a:avLst/>
          </a:prstGeom>
        </p:spPr>
      </p:pic>
      <p:pic>
        <p:nvPicPr>
          <p:cNvPr id="3" name="图片 2">
            <a:extLst>
              <a:ext uri="{FF2B5EF4-FFF2-40B4-BE49-F238E27FC236}">
                <a16:creationId xmlns:a16="http://schemas.microsoft.com/office/drawing/2014/main" id="{521996D9-C35B-5341-82A5-73D27A7F848A}"/>
              </a:ext>
            </a:extLst>
          </p:cNvPr>
          <p:cNvPicPr/>
          <p:nvPr/>
        </p:nvPicPr>
        <p:blipFill>
          <a:blip r:embed="rId4"/>
          <a:stretch>
            <a:fillRect/>
          </a:stretch>
        </p:blipFill>
        <p:spPr>
          <a:xfrm>
            <a:off x="6134582" y="0"/>
            <a:ext cx="6057418" cy="6858000"/>
          </a:xfrm>
          <a:prstGeom prst="rect">
            <a:avLst/>
          </a:prstGeom>
        </p:spPr>
      </p:pic>
    </p:spTree>
    <p:extLst>
      <p:ext uri="{BB962C8B-B14F-4D97-AF65-F5344CB8AC3E}">
        <p14:creationId xmlns:p14="http://schemas.microsoft.com/office/powerpoint/2010/main" val="16264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CDFAD3-FA09-B243-8B0F-41B4E85B6CD9}"/>
              </a:ext>
            </a:extLst>
          </p:cNvPr>
          <p:cNvSpPr txBox="1"/>
          <p:nvPr/>
        </p:nvSpPr>
        <p:spPr>
          <a:xfrm>
            <a:off x="4572000" y="1308845"/>
            <a:ext cx="2935419" cy="5062924"/>
          </a:xfrm>
          <a:prstGeom prst="rect">
            <a:avLst/>
          </a:prstGeom>
          <a:noFill/>
        </p:spPr>
        <p:txBody>
          <a:bodyPr wrap="none" rtlCol="0">
            <a:spAutoFit/>
          </a:bodyPr>
          <a:lstStyle/>
          <a:p>
            <a:r>
              <a:rPr kumimoji="1" lang="en-US" altLang="zh-CN" sz="32300" b="1" dirty="0">
                <a:solidFill>
                  <a:schemeClr val="tx1">
                    <a:lumMod val="50000"/>
                    <a:lumOff val="50000"/>
                  </a:schemeClr>
                </a:solidFill>
                <a:latin typeface="PingFang SC Semibold" panose="020B0400000000000000" pitchFamily="34" charset="-122"/>
                <a:ea typeface="PingFang SC Semibold" panose="020B0400000000000000" pitchFamily="34" charset="-122"/>
              </a:rPr>
              <a:t>X</a:t>
            </a:r>
          </a:p>
        </p:txBody>
      </p:sp>
    </p:spTree>
    <p:extLst>
      <p:ext uri="{BB962C8B-B14F-4D97-AF65-F5344CB8AC3E}">
        <p14:creationId xmlns:p14="http://schemas.microsoft.com/office/powerpoint/2010/main" val="161532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8972789-8DC8-5248-B557-BC5401B7B1B3}"/>
              </a:ext>
            </a:extLst>
          </p:cNvPr>
          <p:cNvPicPr/>
          <p:nvPr/>
        </p:nvPicPr>
        <p:blipFill>
          <a:blip r:embed="rId3">
            <a:extLst>
              <a:ext uri="{BEBA8EAE-BF5A-486C-A8C5-ECC9F3942E4B}">
                <a14:imgProps xmlns:a14="http://schemas.microsoft.com/office/drawing/2010/main">
                  <a14:imgLayer r:embed="rId4">
                    <a14:imgEffect>
                      <a14:backgroundRemoval t="10000" b="90000" l="10000" r="90000">
                        <a14:foregroundMark x1="85478" y1="69509" x2="84743" y2="79769"/>
                        <a14:foregroundMark x1="84743" y1="79769" x2="85478" y2="69798"/>
                        <a14:foregroundMark x1="69853" y1="61127" x2="69761" y2="70520"/>
                        <a14:foregroundMark x1="57263" y1="63439" x2="57169" y2="66908"/>
                        <a14:foregroundMark x1="57353" y1="60116" x2="57263" y2="63439"/>
                        <a14:foregroundMark x1="43658" y1="61561" x2="44026" y2="68353"/>
                        <a14:foregroundMark x1="30423" y1="65318" x2="30423" y2="65318"/>
                        <a14:foregroundMark x1="30607" y1="65462" x2="30699" y2="70665"/>
                        <a14:foregroundMark x1="21599" y1="68208" x2="19026" y2="71821"/>
                        <a14:backgroundMark x1="43113" y1="68475" x2="43015" y2="69220"/>
                        <a14:backgroundMark x1="44210" y1="60116" x2="44027" y2="61512"/>
                        <a14:backgroundMark x1="42739" y1="36272" x2="27206" y2="41185"/>
                        <a14:backgroundMark x1="27206" y1="41185" x2="22518" y2="46387"/>
                        <a14:backgroundMark x1="52574" y1="31647" x2="1563" y2="33526"/>
                        <a14:backgroundMark x1="59467" y1="66040" x2="59651" y2="67919"/>
                        <a14:backgroundMark x1="55607" y1="63439" x2="55607" y2="63439"/>
                        <a14:backgroundMark x1="44669" y1="76734" x2="44669" y2="76734"/>
                        <a14:backgroundMark x1="33180" y1="71821" x2="33180" y2="71821"/>
                        <a14:backgroundMark x1="33272" y1="71965" x2="33272" y2="71821"/>
                      </a14:backgroundRemoval>
                    </a14:imgEffect>
                  </a14:imgLayer>
                </a14:imgProps>
              </a:ext>
            </a:extLst>
          </a:blip>
          <a:stretch>
            <a:fillRect/>
          </a:stretch>
        </p:blipFill>
        <p:spPr>
          <a:xfrm>
            <a:off x="927809" y="160856"/>
            <a:ext cx="10529335" cy="6697144"/>
          </a:xfrm>
          <a:prstGeom prst="rect">
            <a:avLst/>
          </a:prstGeom>
        </p:spPr>
      </p:pic>
      <p:sp>
        <p:nvSpPr>
          <p:cNvPr id="4" name="矩形 3">
            <a:extLst>
              <a:ext uri="{FF2B5EF4-FFF2-40B4-BE49-F238E27FC236}">
                <a16:creationId xmlns:a16="http://schemas.microsoft.com/office/drawing/2014/main" id="{FE0DF6CB-1EE8-574B-9A2D-4CDCA3531346}"/>
              </a:ext>
            </a:extLst>
          </p:cNvPr>
          <p:cNvSpPr/>
          <p:nvPr/>
        </p:nvSpPr>
        <p:spPr>
          <a:xfrm>
            <a:off x="671381" y="539038"/>
            <a:ext cx="10544437" cy="850105"/>
          </a:xfrm>
          <a:prstGeom prst="rect">
            <a:avLst/>
          </a:prstGeom>
        </p:spPr>
        <p:txBody>
          <a:bodyPr wrap="square">
            <a:spAutoFit/>
          </a:bodyPr>
          <a:lstStyle/>
          <a:p>
            <a:pPr>
              <a:lnSpc>
                <a:spcPct val="150000"/>
              </a:lnSpc>
            </a:pPr>
            <a:r>
              <a:rPr lang="en" altLang="zh-CN" sz="3600" dirty="0">
                <a:solidFill>
                  <a:schemeClr val="bg1">
                    <a:lumMod val="50000"/>
                  </a:schemeClr>
                </a:solidFill>
                <a:latin typeface="PingFang SC Light" panose="020B0300000000000000" pitchFamily="34" charset="-122"/>
                <a:ea typeface="PingFang SC Light" panose="020B0300000000000000" pitchFamily="34" charset="-122"/>
              </a:rPr>
              <a:t>The Evolution of Go</a:t>
            </a:r>
          </a:p>
        </p:txBody>
      </p:sp>
    </p:spTree>
    <p:extLst>
      <p:ext uri="{BB962C8B-B14F-4D97-AF65-F5344CB8AC3E}">
        <p14:creationId xmlns:p14="http://schemas.microsoft.com/office/powerpoint/2010/main" val="800337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E5BC21-034F-9F4A-8218-4FF2381311CB}"/>
              </a:ext>
            </a:extLst>
          </p:cNvPr>
          <p:cNvSpPr/>
          <p:nvPr/>
        </p:nvSpPr>
        <p:spPr>
          <a:xfrm>
            <a:off x="1255059" y="1693038"/>
            <a:ext cx="6096000" cy="3913379"/>
          </a:xfrm>
          <a:prstGeom prst="rect">
            <a:avLst/>
          </a:prstGeom>
        </p:spPr>
        <p:txBody>
          <a:bodyPr>
            <a:spAutoFit/>
          </a:bodyPr>
          <a:lstStyle/>
          <a:p>
            <a:pPr marL="285750" indent="-285750" algn="just">
              <a:lnSpc>
                <a:spcPct val="150000"/>
              </a:lnSpc>
              <a:spcAft>
                <a:spcPts val="0"/>
              </a:spcAft>
              <a:buFont typeface="Arial" panose="020B0604020202020204" pitchFamily="34" charset="0"/>
              <a:buChar char="•"/>
            </a:pPr>
            <a:r>
              <a:rPr lang="zh-CN" altLang="zh-CN" sz="2800" kern="100" dirty="0">
                <a:solidFill>
                  <a:srgbClr val="FF0000"/>
                </a:solidFill>
                <a:latin typeface="PingFang SC Light" panose="020B0300000000000000" pitchFamily="34" charset="-122"/>
                <a:ea typeface="PingFang SC Light" panose="020B0300000000000000" pitchFamily="34" charset="-122"/>
                <a:cs typeface="Times New Roman" panose="02020603050405020304" pitchFamily="18" charset="0"/>
              </a:rPr>
              <a:t>泛型</a:t>
            </a:r>
          </a:p>
          <a:p>
            <a:pPr marL="285750" indent="-285750" algn="just">
              <a:lnSpc>
                <a:spcPct val="150000"/>
              </a:lnSpc>
              <a:spcAft>
                <a:spcPts val="0"/>
              </a:spcAft>
              <a:buFont typeface="Arial" panose="020B0604020202020204" pitchFamily="34" charset="0"/>
              <a:buChar char="•"/>
            </a:pPr>
            <a:r>
              <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错误处理</a:t>
            </a:r>
          </a:p>
          <a:p>
            <a:pPr marL="285750" indent="-285750" algn="just">
              <a:lnSpc>
                <a:spcPct val="150000"/>
              </a:lnSpc>
              <a:spcAft>
                <a:spcPts val="0"/>
              </a:spcAft>
              <a:buFont typeface="Arial" panose="020B0604020202020204" pitchFamily="34" charset="0"/>
              <a:buChar char="•"/>
            </a:pPr>
            <a:r>
              <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严格的格式</a:t>
            </a:r>
          </a:p>
          <a:p>
            <a:pPr marL="285750" indent="-285750" algn="just">
              <a:lnSpc>
                <a:spcPct val="150000"/>
              </a:lnSpc>
              <a:spcAft>
                <a:spcPts val="0"/>
              </a:spcAft>
              <a:buFont typeface="Arial" panose="020B0604020202020204" pitchFamily="34" charset="0"/>
              <a:buChar char="•"/>
            </a:pPr>
            <a:r>
              <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令人迷惑的</a:t>
            </a:r>
            <a:r>
              <a:rPr lang="en-US"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Slice</a:t>
            </a:r>
            <a:endPar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包版本管理</a:t>
            </a:r>
            <a:r>
              <a:rPr lang="zh-CN" altLang="en-US" sz="2800" kern="100" dirty="0">
                <a:latin typeface="PingFang SC Light" panose="020B0300000000000000" pitchFamily="34" charset="-122"/>
                <a:ea typeface="PingFang SC Light" panose="020B0300000000000000" pitchFamily="34" charset="-122"/>
                <a:cs typeface="Times New Roman" panose="02020603050405020304" pitchFamily="18" charset="0"/>
              </a:rPr>
              <a:t>之争</a:t>
            </a:r>
            <a:endPar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2800" kern="100" dirty="0">
                <a:latin typeface="PingFang SC Light" panose="020B0300000000000000" pitchFamily="34" charset="-122"/>
                <a:ea typeface="PingFang SC Light" panose="020B0300000000000000" pitchFamily="34" charset="-122"/>
                <a:cs typeface="Times New Roman" panose="02020603050405020304" pitchFamily="18" charset="0"/>
              </a:rPr>
              <a:t>……</a:t>
            </a:r>
          </a:p>
        </p:txBody>
      </p:sp>
    </p:spTree>
    <p:extLst>
      <p:ext uri="{BB962C8B-B14F-4D97-AF65-F5344CB8AC3E}">
        <p14:creationId xmlns:p14="http://schemas.microsoft.com/office/powerpoint/2010/main" val="2704018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4C89AD-5405-864B-A59E-1D3D8C9AE62D}"/>
              </a:ext>
            </a:extLst>
          </p:cNvPr>
          <p:cNvSpPr txBox="1"/>
          <p:nvPr/>
        </p:nvSpPr>
        <p:spPr>
          <a:xfrm>
            <a:off x="-2877013" y="2671483"/>
            <a:ext cx="12192000" cy="1846659"/>
          </a:xfrm>
          <a:prstGeom prst="rect">
            <a:avLst/>
          </a:prstGeom>
          <a:noFill/>
        </p:spPr>
        <p:txBody>
          <a:bodyPr wrap="square" rtlCol="0">
            <a:spAutoFit/>
          </a:bodyPr>
          <a:lstStyle/>
          <a:p>
            <a:pPr algn="ctr"/>
            <a:r>
              <a:rPr kumimoji="1" lang="en-US" altLang="zh-CN" sz="9600" dirty="0">
                <a:solidFill>
                  <a:schemeClr val="tx1">
                    <a:lumMod val="50000"/>
                    <a:lumOff val="50000"/>
                  </a:schemeClr>
                </a:solidFill>
                <a:latin typeface="PingFang SC Light" panose="020B0300000000000000" pitchFamily="34" charset="-122"/>
                <a:ea typeface="PingFang SC Light" panose="020B0300000000000000" pitchFamily="34" charset="-122"/>
              </a:rPr>
              <a:t>Thanks</a:t>
            </a:r>
          </a:p>
          <a:p>
            <a:pPr algn="ctr"/>
            <a:r>
              <a:rPr kumimoji="1" lang="en-US" altLang="zh-CN" dirty="0">
                <a:solidFill>
                  <a:schemeClr val="tx1">
                    <a:lumMod val="50000"/>
                    <a:lumOff val="50000"/>
                  </a:schemeClr>
                </a:solidFill>
                <a:latin typeface="PingFang SC Light" panose="020B0300000000000000" pitchFamily="34" charset="-122"/>
                <a:ea typeface="PingFang SC Light" panose="020B0300000000000000" pitchFamily="34" charset="-122"/>
              </a:rPr>
              <a:t>@</a:t>
            </a:r>
            <a:r>
              <a:rPr kumimoji="1" lang="zh-CN" altLang="en-US" dirty="0">
                <a:solidFill>
                  <a:schemeClr val="tx1">
                    <a:lumMod val="50000"/>
                    <a:lumOff val="50000"/>
                  </a:schemeClr>
                </a:solidFill>
                <a:latin typeface="PingFang SC Light" panose="020B0300000000000000" pitchFamily="34" charset="-122"/>
                <a:ea typeface="PingFang SC Light" panose="020B0300000000000000" pitchFamily="34" charset="-122"/>
              </a:rPr>
              <a:t>潘成涛</a:t>
            </a:r>
          </a:p>
        </p:txBody>
      </p:sp>
      <p:pic>
        <p:nvPicPr>
          <p:cNvPr id="3" name="图片 2">
            <a:extLst>
              <a:ext uri="{FF2B5EF4-FFF2-40B4-BE49-F238E27FC236}">
                <a16:creationId xmlns:a16="http://schemas.microsoft.com/office/drawing/2014/main" id="{21FEB838-7177-4B1A-84BE-E60AD341150E}"/>
              </a:ext>
            </a:extLst>
          </p:cNvPr>
          <p:cNvPicPr>
            <a:picLocks noChangeAspect="1"/>
          </p:cNvPicPr>
          <p:nvPr/>
        </p:nvPicPr>
        <p:blipFill>
          <a:blip r:embed="rId3"/>
          <a:stretch>
            <a:fillRect/>
          </a:stretch>
        </p:blipFill>
        <p:spPr>
          <a:xfrm>
            <a:off x="6698162" y="1476375"/>
            <a:ext cx="3905250" cy="3905250"/>
          </a:xfrm>
          <a:prstGeom prst="rect">
            <a:avLst/>
          </a:prstGeom>
        </p:spPr>
      </p:pic>
    </p:spTree>
    <p:extLst>
      <p:ext uri="{BB962C8B-B14F-4D97-AF65-F5344CB8AC3E}">
        <p14:creationId xmlns:p14="http://schemas.microsoft.com/office/powerpoint/2010/main" val="323228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s://raw.githubusercontent.com/cncf/landscape/master/landscape/CloudNativeLandscape_lates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35" y="26038"/>
            <a:ext cx="12262836" cy="6831962"/>
          </a:xfrm>
          <a:prstGeom prst="rect">
            <a:avLst/>
          </a:prstGeom>
          <a:noFill/>
          <a:ln>
            <a:noFill/>
          </a:ln>
        </p:spPr>
      </p:pic>
    </p:spTree>
    <p:extLst>
      <p:ext uri="{BB962C8B-B14F-4D97-AF65-F5344CB8AC3E}">
        <p14:creationId xmlns:p14="http://schemas.microsoft.com/office/powerpoint/2010/main" val="38941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5593F72-7F4C-4699-B301-EEC18415F118}"/>
              </a:ext>
            </a:extLst>
          </p:cNvPr>
          <p:cNvPicPr>
            <a:picLocks noChangeAspect="1"/>
          </p:cNvPicPr>
          <p:nvPr/>
        </p:nvPicPr>
        <p:blipFill>
          <a:blip r:embed="rId3"/>
          <a:stretch>
            <a:fillRect/>
          </a:stretch>
        </p:blipFill>
        <p:spPr>
          <a:xfrm>
            <a:off x="372399" y="533167"/>
            <a:ext cx="11447201" cy="5791665"/>
          </a:xfrm>
          <a:prstGeom prst="rect">
            <a:avLst/>
          </a:prstGeom>
        </p:spPr>
      </p:pic>
    </p:spTree>
    <p:extLst>
      <p:ext uri="{BB962C8B-B14F-4D97-AF65-F5344CB8AC3E}">
        <p14:creationId xmlns:p14="http://schemas.microsoft.com/office/powerpoint/2010/main" val="284460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âè¯æ±¤æ®æ£®âçå¾çæç´¢ç»æ"/>
          <p:cNvPicPr/>
          <p:nvPr/>
        </p:nvPicPr>
        <p:blipFill>
          <a:blip r:embed="rId3">
            <a:extLst>
              <a:ext uri="{28A0092B-C50C-407E-A947-70E740481C1C}">
                <a14:useLocalDpi xmlns:a14="http://schemas.microsoft.com/office/drawing/2010/main" val="0"/>
              </a:ext>
            </a:extLst>
          </a:blip>
          <a:srcRect/>
          <a:stretch>
            <a:fillRect/>
          </a:stretch>
        </p:blipFill>
        <p:spPr bwMode="auto">
          <a:xfrm>
            <a:off x="6034676" y="843249"/>
            <a:ext cx="5202284" cy="5125504"/>
          </a:xfrm>
          <a:prstGeom prst="rect">
            <a:avLst/>
          </a:prstGeom>
          <a:noFill/>
          <a:ln>
            <a:noFill/>
          </a:ln>
        </p:spPr>
      </p:pic>
      <p:sp>
        <p:nvSpPr>
          <p:cNvPr id="5" name="矩形 4">
            <a:extLst>
              <a:ext uri="{FF2B5EF4-FFF2-40B4-BE49-F238E27FC236}">
                <a16:creationId xmlns:a16="http://schemas.microsoft.com/office/drawing/2014/main" id="{B89CE0F5-D215-0240-809C-5DD053EE3381}"/>
              </a:ext>
            </a:extLst>
          </p:cNvPr>
          <p:cNvSpPr/>
          <p:nvPr/>
        </p:nvSpPr>
        <p:spPr>
          <a:xfrm>
            <a:off x="802983" y="4817219"/>
            <a:ext cx="4825657" cy="1151534"/>
          </a:xfrm>
          <a:prstGeom prst="rect">
            <a:avLst/>
          </a:prstGeom>
        </p:spPr>
        <p:txBody>
          <a:bodyPr wrap="square">
            <a:spAutoFit/>
          </a:bodyPr>
          <a:lstStyle/>
          <a:p>
            <a:pPr algn="r">
              <a:lnSpc>
                <a:spcPct val="150000"/>
              </a:lnSpc>
            </a:pP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肯</a:t>
            </a: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汤普森</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 altLang="zh-CN" sz="2400" dirty="0">
                <a:solidFill>
                  <a:schemeClr val="bg1">
                    <a:lumMod val="50000"/>
                  </a:schemeClr>
                </a:solidFill>
                <a:latin typeface="PingFang SC Light" panose="020B0300000000000000" pitchFamily="34" charset="-122"/>
                <a:ea typeface="PingFang SC Light" panose="020B0300000000000000" pitchFamily="34" charset="-122"/>
              </a:rPr>
              <a:t>Kenneth Lane Thompson</a:t>
            </a:r>
          </a:p>
        </p:txBody>
      </p:sp>
      <p:sp>
        <p:nvSpPr>
          <p:cNvPr id="6" name="矩形 5">
            <a:extLst>
              <a:ext uri="{FF2B5EF4-FFF2-40B4-BE49-F238E27FC236}">
                <a16:creationId xmlns:a16="http://schemas.microsoft.com/office/drawing/2014/main" id="{E489A744-B7A5-4EC4-907B-83D657D5E299}"/>
              </a:ext>
            </a:extLst>
          </p:cNvPr>
          <p:cNvSpPr/>
          <p:nvPr/>
        </p:nvSpPr>
        <p:spPr>
          <a:xfrm>
            <a:off x="802982" y="843249"/>
            <a:ext cx="4825657" cy="3905043"/>
          </a:xfrm>
          <a:prstGeom prst="rect">
            <a:avLst/>
          </a:prstGeom>
        </p:spPr>
        <p:txBody>
          <a:bodyPr wrap="square">
            <a:spAutoFit/>
          </a:bodyPr>
          <a:lstStyle/>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Unix</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 altLang="zh-CN" sz="2400" dirty="0">
                <a:solidFill>
                  <a:schemeClr val="bg1">
                    <a:lumMod val="50000"/>
                  </a:schemeClr>
                </a:solidFill>
                <a:latin typeface="PingFang SC Light" panose="020B0300000000000000" pitchFamily="34" charset="-122"/>
                <a:ea typeface="PingFang SC Light" panose="020B0300000000000000" pitchFamily="34" charset="-122"/>
              </a:rPr>
              <a:t>B</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语言之父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分布式操作系统</a:t>
            </a: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Plan 9</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UTF-8</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Go</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语言之父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1983</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年图灵奖获得者</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a:t>
            </a:r>
            <a:endParaRPr lang="en" altLang="zh-CN" sz="24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95741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ârob pikeâçå¾çæç´¢ç»æ"/>
          <p:cNvPicPr/>
          <p:nvPr/>
        </p:nvPicPr>
        <p:blipFill rotWithShape="1">
          <a:blip r:embed="rId3">
            <a:extLst>
              <a:ext uri="{28A0092B-C50C-407E-A947-70E740481C1C}">
                <a14:useLocalDpi xmlns:a14="http://schemas.microsoft.com/office/drawing/2010/main" val="0"/>
              </a:ext>
            </a:extLst>
          </a:blip>
          <a:srcRect r="38442"/>
          <a:stretch/>
        </p:blipFill>
        <p:spPr bwMode="auto">
          <a:xfrm>
            <a:off x="6669405" y="1076960"/>
            <a:ext cx="4515569" cy="4891793"/>
          </a:xfrm>
          <a:prstGeom prst="rect">
            <a:avLst/>
          </a:prstGeom>
          <a:noFill/>
          <a:ln>
            <a:noFill/>
          </a:ln>
        </p:spPr>
      </p:pic>
      <p:sp>
        <p:nvSpPr>
          <p:cNvPr id="5" name="矩形 4">
            <a:extLst>
              <a:ext uri="{FF2B5EF4-FFF2-40B4-BE49-F238E27FC236}">
                <a16:creationId xmlns:a16="http://schemas.microsoft.com/office/drawing/2014/main" id="{B58D2053-864B-A84A-9A6E-8A2AE031D94F}"/>
              </a:ext>
            </a:extLst>
          </p:cNvPr>
          <p:cNvSpPr/>
          <p:nvPr/>
        </p:nvSpPr>
        <p:spPr>
          <a:xfrm>
            <a:off x="1036308" y="4817219"/>
            <a:ext cx="4825657" cy="1151534"/>
          </a:xfrm>
          <a:prstGeom prst="rect">
            <a:avLst/>
          </a:prstGeom>
        </p:spPr>
        <p:txBody>
          <a:bodyPr wrap="square">
            <a:spAutoFit/>
          </a:bodyPr>
          <a:lstStyle/>
          <a:p>
            <a:pPr algn="r">
              <a:lnSpc>
                <a:spcPct val="150000"/>
              </a:lnSpc>
            </a:pP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罗伯</a:t>
            </a: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派克</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 altLang="zh-CN" sz="2400" dirty="0">
                <a:solidFill>
                  <a:schemeClr val="bg1">
                    <a:lumMod val="50000"/>
                  </a:schemeClr>
                </a:solidFill>
                <a:latin typeface="PingFang SC Light" panose="020B0300000000000000" pitchFamily="34" charset="-122"/>
                <a:ea typeface="PingFang SC Light" panose="020B0300000000000000" pitchFamily="34" charset="-122"/>
              </a:rPr>
              <a:t>Robert B. Parker</a:t>
            </a:r>
          </a:p>
        </p:txBody>
      </p:sp>
      <p:sp>
        <p:nvSpPr>
          <p:cNvPr id="6" name="矩形 5">
            <a:extLst>
              <a:ext uri="{FF2B5EF4-FFF2-40B4-BE49-F238E27FC236}">
                <a16:creationId xmlns:a16="http://schemas.microsoft.com/office/drawing/2014/main" id="{A3BD6AAD-7811-473C-ABD6-6CD277E88E41}"/>
              </a:ext>
            </a:extLst>
          </p:cNvPr>
          <p:cNvSpPr/>
          <p:nvPr/>
        </p:nvSpPr>
        <p:spPr>
          <a:xfrm>
            <a:off x="1036308" y="1076960"/>
            <a:ext cx="4825657" cy="2797048"/>
          </a:xfrm>
          <a:prstGeom prst="rect">
            <a:avLst/>
          </a:prstGeom>
        </p:spPr>
        <p:txBody>
          <a:bodyPr wrap="square">
            <a:spAutoFit/>
          </a:bodyPr>
          <a:lstStyle/>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Limbo</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语言之父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 altLang="zh-CN" sz="2400" dirty="0">
                <a:solidFill>
                  <a:schemeClr val="bg1">
                    <a:lumMod val="50000"/>
                  </a:schemeClr>
                </a:solidFill>
                <a:latin typeface="PingFang SC Light" panose="020B0300000000000000" pitchFamily="34" charset="-122"/>
                <a:ea typeface="PingFang SC Light" panose="020B0300000000000000" pitchFamily="34" charset="-122"/>
              </a:rPr>
              <a:t>UTF-8</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分布式操作系统</a:t>
            </a: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Plan 9</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Go</a:t>
            </a:r>
            <a:r>
              <a:rPr lang="zh-CN" altLang="en-US" sz="2400" dirty="0">
                <a:solidFill>
                  <a:schemeClr val="bg1">
                    <a:lumMod val="50000"/>
                  </a:schemeClr>
                </a:solidFill>
                <a:latin typeface="PingFang SC Light" panose="020B0300000000000000" pitchFamily="34" charset="-122"/>
                <a:ea typeface="PingFang SC Light" panose="020B0300000000000000" pitchFamily="34" charset="-122"/>
              </a:rPr>
              <a:t>语言之父</a:t>
            </a:r>
            <a:endParaRPr lang="en-US" altLang="zh-CN" sz="2400" dirty="0">
              <a:solidFill>
                <a:schemeClr val="bg1">
                  <a:lumMod val="50000"/>
                </a:schemeClr>
              </a:solidFill>
              <a:latin typeface="PingFang SC Light" panose="020B0300000000000000" pitchFamily="34" charset="-122"/>
              <a:ea typeface="PingFang SC Light" panose="020B0300000000000000" pitchFamily="34" charset="-122"/>
            </a:endParaRPr>
          </a:p>
          <a:p>
            <a:pPr algn="r">
              <a:lnSpc>
                <a:spcPct val="150000"/>
              </a:lnSpc>
            </a:pPr>
            <a:r>
              <a:rPr lang="en-US" altLang="zh-CN" sz="2400" dirty="0">
                <a:solidFill>
                  <a:schemeClr val="bg1">
                    <a:lumMod val="50000"/>
                  </a:schemeClr>
                </a:solidFill>
                <a:latin typeface="PingFang SC Light" panose="020B0300000000000000" pitchFamily="34" charset="-122"/>
                <a:ea typeface="PingFang SC Light" panose="020B0300000000000000" pitchFamily="34" charset="-122"/>
              </a:rPr>
              <a:t>……</a:t>
            </a:r>
            <a:endParaRPr lang="en" altLang="zh-CN" sz="2400" dirty="0">
              <a:solidFill>
                <a:schemeClr val="bg1">
                  <a:lumMod val="50000"/>
                </a:schemeClr>
              </a:solidFill>
              <a:latin typeface="PingFang SC Light" panose="020B0300000000000000" pitchFamily="34" charset="-122"/>
              <a:ea typeface="PingFang SC Light" panose="020B0300000000000000" pitchFamily="34" charset="-122"/>
            </a:endParaRPr>
          </a:p>
        </p:txBody>
      </p:sp>
    </p:spTree>
    <p:extLst>
      <p:ext uri="{BB962C8B-B14F-4D97-AF65-F5344CB8AC3E}">
        <p14:creationId xmlns:p14="http://schemas.microsoft.com/office/powerpoint/2010/main" val="73484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F870000-6E59-0249-A5CA-D667AAAED791}"/>
              </a:ext>
            </a:extLst>
          </p:cNvPr>
          <p:cNvSpPr/>
          <p:nvPr/>
        </p:nvSpPr>
        <p:spPr>
          <a:xfrm>
            <a:off x="671381" y="539038"/>
            <a:ext cx="10544437" cy="850105"/>
          </a:xfrm>
          <a:prstGeom prst="rect">
            <a:avLst/>
          </a:prstGeom>
        </p:spPr>
        <p:txBody>
          <a:bodyPr wrap="square">
            <a:spAutoFit/>
          </a:bodyPr>
          <a:lstStyle/>
          <a:p>
            <a:pPr>
              <a:lnSpc>
                <a:spcPct val="150000"/>
              </a:lnSpc>
            </a:pPr>
            <a:r>
              <a:rPr lang="en" altLang="zh-CN" sz="3600" dirty="0">
                <a:solidFill>
                  <a:schemeClr val="bg1">
                    <a:lumMod val="50000"/>
                  </a:schemeClr>
                </a:solidFill>
                <a:latin typeface="PingFang SC Light" panose="020B0300000000000000" pitchFamily="34" charset="-122"/>
                <a:ea typeface="PingFang SC Light" panose="020B0300000000000000" pitchFamily="34" charset="-122"/>
              </a:rPr>
              <a:t>Design motivation</a:t>
            </a:r>
          </a:p>
        </p:txBody>
      </p:sp>
      <p:sp>
        <p:nvSpPr>
          <p:cNvPr id="5" name="矩形 4">
            <a:extLst>
              <a:ext uri="{FF2B5EF4-FFF2-40B4-BE49-F238E27FC236}">
                <a16:creationId xmlns:a16="http://schemas.microsoft.com/office/drawing/2014/main" id="{3182BA3C-7EE0-B74B-97C3-8F1F16900FEE}"/>
              </a:ext>
            </a:extLst>
          </p:cNvPr>
          <p:cNvSpPr/>
          <p:nvPr/>
        </p:nvSpPr>
        <p:spPr>
          <a:xfrm>
            <a:off x="671381" y="1937342"/>
            <a:ext cx="4539686" cy="830997"/>
          </a:xfrm>
          <a:prstGeom prst="rect">
            <a:avLst/>
          </a:prstGeom>
        </p:spPr>
        <p:txBody>
          <a:bodyPr wrap="square">
            <a:spAutoFit/>
          </a:bodyPr>
          <a:lstStyle/>
          <a:p>
            <a:pPr lvl="0" algn="just">
              <a:spcAft>
                <a:spcPts val="0"/>
              </a:spcAft>
            </a:pPr>
            <a:r>
              <a:rPr lang="zh-CN" altLang="en-US" sz="4800" b="1" kern="100" dirty="0">
                <a:solidFill>
                  <a:schemeClr val="bg1">
                    <a:lumMod val="65000"/>
                  </a:schemeClr>
                </a:solidFill>
                <a:latin typeface="PingFang SC Light" panose="020B0300000000000000" pitchFamily="34" charset="-122"/>
                <a:ea typeface="PingFang SC Light" panose="020B0300000000000000" pitchFamily="34" charset="-122"/>
                <a:cs typeface="Times New Roman" panose="02020603050405020304" pitchFamily="18" charset="0"/>
              </a:rPr>
              <a:t>编译速度缓慢</a:t>
            </a:r>
          </a:p>
        </p:txBody>
      </p:sp>
      <p:sp>
        <p:nvSpPr>
          <p:cNvPr id="6" name="矩形 5">
            <a:extLst>
              <a:ext uri="{FF2B5EF4-FFF2-40B4-BE49-F238E27FC236}">
                <a16:creationId xmlns:a16="http://schemas.microsoft.com/office/drawing/2014/main" id="{7B4584C0-58A2-5D4A-8D52-DF0E168DF97B}"/>
              </a:ext>
            </a:extLst>
          </p:cNvPr>
          <p:cNvSpPr/>
          <p:nvPr/>
        </p:nvSpPr>
        <p:spPr>
          <a:xfrm>
            <a:off x="584925" y="3073141"/>
            <a:ext cx="5671745" cy="923330"/>
          </a:xfrm>
          <a:prstGeom prst="rect">
            <a:avLst/>
          </a:prstGeom>
        </p:spPr>
        <p:txBody>
          <a:bodyPr wrap="none">
            <a:spAutoFit/>
          </a:bodyPr>
          <a:lstStyle/>
          <a:p>
            <a:pPr lvl="0" algn="just">
              <a:spcAft>
                <a:spcPts val="0"/>
              </a:spcAft>
            </a:pPr>
            <a:r>
              <a:rPr lang="zh-CN" altLang="en-US" sz="5400" kern="100" spc="600" dirty="0">
                <a:solidFill>
                  <a:schemeClr val="tx1">
                    <a:lumMod val="50000"/>
                    <a:lumOff val="50000"/>
                  </a:schemeClr>
                </a:solidFill>
                <a:latin typeface="PingFang SC Ultralight" panose="020B0100000000000000" pitchFamily="34" charset="-122"/>
                <a:ea typeface="PingFang SC Ultralight" panose="020B0100000000000000" pitchFamily="34" charset="-122"/>
                <a:cs typeface="Times New Roman" panose="02020603050405020304" pitchFamily="18" charset="0"/>
              </a:rPr>
              <a:t>不受控制的依赖</a:t>
            </a:r>
          </a:p>
        </p:txBody>
      </p:sp>
      <p:sp>
        <p:nvSpPr>
          <p:cNvPr id="7" name="矩形 6">
            <a:extLst>
              <a:ext uri="{FF2B5EF4-FFF2-40B4-BE49-F238E27FC236}">
                <a16:creationId xmlns:a16="http://schemas.microsoft.com/office/drawing/2014/main" id="{647DF058-D012-F648-981E-DA8DFC26AE8F}"/>
              </a:ext>
            </a:extLst>
          </p:cNvPr>
          <p:cNvSpPr/>
          <p:nvPr/>
        </p:nvSpPr>
        <p:spPr>
          <a:xfrm>
            <a:off x="1598499" y="4551883"/>
            <a:ext cx="6647974" cy="646331"/>
          </a:xfrm>
          <a:prstGeom prst="rect">
            <a:avLst/>
          </a:prstGeom>
        </p:spPr>
        <p:txBody>
          <a:bodyPr wrap="none">
            <a:spAutoFit/>
          </a:bodyPr>
          <a:lstStyle/>
          <a:p>
            <a:pPr lvl="0" algn="just">
              <a:spcAft>
                <a:spcPts val="0"/>
              </a:spcAft>
            </a:pPr>
            <a:r>
              <a:rPr lang="zh-CN" altLang="en-US" sz="3600" kern="100" dirty="0">
                <a:solidFill>
                  <a:schemeClr val="tx1">
                    <a:lumMod val="50000"/>
                    <a:lumOff val="50000"/>
                  </a:schemeClr>
                </a:solidFill>
                <a:latin typeface="Weibei SC" panose="03000800000000000000" pitchFamily="66" charset="-128"/>
                <a:ea typeface="Weibei SC" panose="03000800000000000000" pitchFamily="66" charset="-128"/>
                <a:cs typeface="Times New Roman" panose="02020603050405020304" pitchFamily="18" charset="0"/>
              </a:rPr>
              <a:t>每个程序员使用不同的语言子集</a:t>
            </a:r>
          </a:p>
        </p:txBody>
      </p:sp>
      <p:sp>
        <p:nvSpPr>
          <p:cNvPr id="8" name="矩形 7">
            <a:extLst>
              <a:ext uri="{FF2B5EF4-FFF2-40B4-BE49-F238E27FC236}">
                <a16:creationId xmlns:a16="http://schemas.microsoft.com/office/drawing/2014/main" id="{14F29228-3AFE-EA4B-98A2-C7514340CDBB}"/>
              </a:ext>
            </a:extLst>
          </p:cNvPr>
          <p:cNvSpPr/>
          <p:nvPr/>
        </p:nvSpPr>
        <p:spPr>
          <a:xfrm>
            <a:off x="1598499" y="5503016"/>
            <a:ext cx="8690199" cy="584775"/>
          </a:xfrm>
          <a:prstGeom prst="rect">
            <a:avLst/>
          </a:prstGeom>
        </p:spPr>
        <p:txBody>
          <a:bodyPr wrap="none">
            <a:spAutoFit/>
          </a:bodyPr>
          <a:lstStyle/>
          <a:p>
            <a:pPr lvl="0" algn="just">
              <a:spcAft>
                <a:spcPts val="0"/>
              </a:spcAft>
            </a:pPr>
            <a:r>
              <a:rPr lang="zh-CN" altLang="en-US" sz="3200" b="1" kern="100" dirty="0">
                <a:solidFill>
                  <a:schemeClr val="tx1">
                    <a:lumMod val="50000"/>
                    <a:lumOff val="50000"/>
                  </a:schemeClr>
                </a:solidFill>
                <a:latin typeface="Lantinghei SC Demibold" panose="02000000000000000000" pitchFamily="2" charset="-122"/>
                <a:ea typeface="Lantinghei SC Demibold" panose="02000000000000000000" pitchFamily="2" charset="-122"/>
                <a:cs typeface="Times New Roman" panose="02020603050405020304" pitchFamily="18" charset="0"/>
              </a:rPr>
              <a:t>程序理解能力差 </a:t>
            </a:r>
            <a:r>
              <a:rPr lang="en-US" altLang="zh-CN" sz="3200" b="1" kern="100" dirty="0">
                <a:solidFill>
                  <a:schemeClr val="tx1">
                    <a:lumMod val="50000"/>
                    <a:lumOff val="50000"/>
                  </a:schemeClr>
                </a:solidFill>
                <a:latin typeface="Lantinghei SC Demibold" panose="02000000000000000000" pitchFamily="2" charset="-122"/>
                <a:ea typeface="Lantinghei SC Demibold" panose="02000000000000000000" pitchFamily="2" charset="-122"/>
                <a:cs typeface="Times New Roman" panose="02020603050405020304" pitchFamily="18" charset="0"/>
              </a:rPr>
              <a:t>/</a:t>
            </a:r>
            <a:r>
              <a:rPr lang="zh-CN" altLang="en-US" sz="3200" b="1" kern="100" dirty="0">
                <a:solidFill>
                  <a:schemeClr val="tx1">
                    <a:lumMod val="50000"/>
                    <a:lumOff val="50000"/>
                  </a:schemeClr>
                </a:solidFill>
                <a:latin typeface="Lantinghei SC Demibold" panose="02000000000000000000" pitchFamily="2" charset="-122"/>
                <a:ea typeface="Lantinghei SC Demibold" panose="02000000000000000000" pitchFamily="2" charset="-122"/>
                <a:cs typeface="Times New Roman" panose="02020603050405020304" pitchFamily="18" charset="0"/>
              </a:rPr>
              <a:t> 代码难以阅读 </a:t>
            </a:r>
            <a:r>
              <a:rPr lang="en-US" altLang="zh-CN" sz="3200" b="1" kern="100" dirty="0">
                <a:solidFill>
                  <a:schemeClr val="tx1">
                    <a:lumMod val="50000"/>
                    <a:lumOff val="50000"/>
                  </a:schemeClr>
                </a:solidFill>
                <a:latin typeface="Lantinghei SC Demibold" panose="02000000000000000000" pitchFamily="2" charset="-122"/>
                <a:ea typeface="Lantinghei SC Demibold" panose="02000000000000000000" pitchFamily="2" charset="-122"/>
                <a:cs typeface="Times New Roman" panose="02020603050405020304" pitchFamily="18" charset="0"/>
              </a:rPr>
              <a:t>/</a:t>
            </a:r>
            <a:r>
              <a:rPr lang="zh-CN" altLang="en-US" sz="3200" b="1" kern="100" dirty="0">
                <a:solidFill>
                  <a:schemeClr val="tx1">
                    <a:lumMod val="50000"/>
                    <a:lumOff val="50000"/>
                  </a:schemeClr>
                </a:solidFill>
                <a:latin typeface="Lantinghei SC Demibold" panose="02000000000000000000" pitchFamily="2" charset="-122"/>
                <a:ea typeface="Lantinghei SC Demibold" panose="02000000000000000000" pitchFamily="2" charset="-122"/>
                <a:cs typeface="Times New Roman" panose="02020603050405020304" pitchFamily="18" charset="0"/>
              </a:rPr>
              <a:t> 文档记录不清</a:t>
            </a:r>
          </a:p>
        </p:txBody>
      </p:sp>
      <p:sp>
        <p:nvSpPr>
          <p:cNvPr id="9" name="矩形 8">
            <a:extLst>
              <a:ext uri="{FF2B5EF4-FFF2-40B4-BE49-F238E27FC236}">
                <a16:creationId xmlns:a16="http://schemas.microsoft.com/office/drawing/2014/main" id="{92B8A46D-3E8E-EB4E-8944-2D34004B4448}"/>
              </a:ext>
            </a:extLst>
          </p:cNvPr>
          <p:cNvSpPr/>
          <p:nvPr/>
        </p:nvSpPr>
        <p:spPr>
          <a:xfrm>
            <a:off x="820390" y="4088234"/>
            <a:ext cx="629099" cy="2062103"/>
          </a:xfrm>
          <a:prstGeom prst="rect">
            <a:avLst/>
          </a:prstGeom>
        </p:spPr>
        <p:txBody>
          <a:bodyPr wrap="square">
            <a:spAutoFit/>
          </a:bodyPr>
          <a:lstStyle/>
          <a:p>
            <a:pPr lvl="0" algn="just">
              <a:spcAft>
                <a:spcPts val="0"/>
              </a:spcAft>
            </a:pPr>
            <a:r>
              <a:rPr lang="zh-CN" altLang="en-US" sz="3200" b="1" kern="100" dirty="0">
                <a:solidFill>
                  <a:schemeClr val="tx1">
                    <a:lumMod val="50000"/>
                    <a:lumOff val="50000"/>
                  </a:schemeClr>
                </a:solidFill>
                <a:latin typeface="PingFang SC Semibold" panose="020B0400000000000000" pitchFamily="34" charset="-122"/>
                <a:ea typeface="PingFang SC Semibold" panose="020B0400000000000000" pitchFamily="34" charset="-122"/>
                <a:cs typeface="Times New Roman" panose="02020603050405020304" pitchFamily="18" charset="0"/>
              </a:rPr>
              <a:t>重复劳动</a:t>
            </a:r>
          </a:p>
        </p:txBody>
      </p:sp>
      <p:sp>
        <p:nvSpPr>
          <p:cNvPr id="10" name="矩形 9">
            <a:extLst>
              <a:ext uri="{FF2B5EF4-FFF2-40B4-BE49-F238E27FC236}">
                <a16:creationId xmlns:a16="http://schemas.microsoft.com/office/drawing/2014/main" id="{CB8822A0-9EBE-B343-BBEB-43D307A039CF}"/>
              </a:ext>
            </a:extLst>
          </p:cNvPr>
          <p:cNvSpPr/>
          <p:nvPr/>
        </p:nvSpPr>
        <p:spPr>
          <a:xfrm>
            <a:off x="5614983" y="1836634"/>
            <a:ext cx="6322174" cy="769441"/>
          </a:xfrm>
          <a:prstGeom prst="rect">
            <a:avLst/>
          </a:prstGeom>
        </p:spPr>
        <p:txBody>
          <a:bodyPr wrap="square">
            <a:spAutoFit/>
          </a:bodyPr>
          <a:lstStyle/>
          <a:p>
            <a:pPr lvl="0" algn="just">
              <a:spcAft>
                <a:spcPts val="0"/>
              </a:spcAft>
            </a:pPr>
            <a:r>
              <a:rPr lang="zh-CN" altLang="en-US" sz="4400" kern="100" dirty="0">
                <a:solidFill>
                  <a:schemeClr val="tx1">
                    <a:lumMod val="50000"/>
                    <a:lumOff val="50000"/>
                  </a:schemeClr>
                </a:solidFill>
                <a:latin typeface="Kaiti SC" panose="02010600040101010101" pitchFamily="2" charset="-122"/>
                <a:ea typeface="Kaiti SC" panose="02010600040101010101" pitchFamily="2" charset="-122"/>
                <a:cs typeface="Times New Roman" panose="02020603050405020304" pitchFamily="18" charset="0"/>
              </a:rPr>
              <a:t>编写自动工具的难度</a:t>
            </a:r>
          </a:p>
        </p:txBody>
      </p:sp>
      <p:sp>
        <p:nvSpPr>
          <p:cNvPr id="11" name="矩形 10">
            <a:extLst>
              <a:ext uri="{FF2B5EF4-FFF2-40B4-BE49-F238E27FC236}">
                <a16:creationId xmlns:a16="http://schemas.microsoft.com/office/drawing/2014/main" id="{A5C7C5C8-8A28-8B47-B947-F9648F9D5A5B}"/>
              </a:ext>
            </a:extLst>
          </p:cNvPr>
          <p:cNvSpPr/>
          <p:nvPr/>
        </p:nvSpPr>
        <p:spPr>
          <a:xfrm>
            <a:off x="6343126" y="3067713"/>
            <a:ext cx="4897495" cy="1200329"/>
          </a:xfrm>
          <a:prstGeom prst="rect">
            <a:avLst/>
          </a:prstGeom>
        </p:spPr>
        <p:txBody>
          <a:bodyPr wrap="none">
            <a:spAutoFit/>
          </a:bodyPr>
          <a:lstStyle/>
          <a:p>
            <a:pPr lvl="0" algn="just">
              <a:spcAft>
                <a:spcPts val="0"/>
              </a:spcAft>
            </a:pPr>
            <a:r>
              <a:rPr lang="zh-CN" altLang="en-US" sz="7200" b="1" kern="100" dirty="0">
                <a:solidFill>
                  <a:schemeClr val="tx1">
                    <a:lumMod val="50000"/>
                    <a:lumOff val="50000"/>
                  </a:schemeClr>
                </a:solidFill>
                <a:latin typeface="PingFang SC Light" panose="020B0300000000000000" pitchFamily="34" charset="-122"/>
                <a:ea typeface="PingFang SC Light" panose="020B0300000000000000" pitchFamily="34" charset="-122"/>
                <a:cs typeface="Times New Roman" panose="02020603050405020304" pitchFamily="18" charset="0"/>
              </a:rPr>
              <a:t>跨语言调用</a:t>
            </a:r>
          </a:p>
        </p:txBody>
      </p:sp>
      <p:sp>
        <p:nvSpPr>
          <p:cNvPr id="12" name="矩形 11">
            <a:extLst>
              <a:ext uri="{FF2B5EF4-FFF2-40B4-BE49-F238E27FC236}">
                <a16:creationId xmlns:a16="http://schemas.microsoft.com/office/drawing/2014/main" id="{78287D58-2DE3-AD41-98F9-24BE82542526}"/>
              </a:ext>
            </a:extLst>
          </p:cNvPr>
          <p:cNvSpPr/>
          <p:nvPr/>
        </p:nvSpPr>
        <p:spPr>
          <a:xfrm>
            <a:off x="8544492" y="4560582"/>
            <a:ext cx="2458720" cy="5587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0045C6CD-786E-324E-A57E-D66359D78963}"/>
              </a:ext>
            </a:extLst>
          </p:cNvPr>
          <p:cNvSpPr/>
          <p:nvPr/>
        </p:nvSpPr>
        <p:spPr>
          <a:xfrm>
            <a:off x="10288698" y="5488154"/>
            <a:ext cx="714514" cy="5587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14">
            <a:extLst>
              <a:ext uri="{FF2B5EF4-FFF2-40B4-BE49-F238E27FC236}">
                <a16:creationId xmlns:a16="http://schemas.microsoft.com/office/drawing/2014/main" id="{25024774-B52F-6946-9254-DD931528B0CF}"/>
              </a:ext>
            </a:extLst>
          </p:cNvPr>
          <p:cNvGrpSpPr/>
          <p:nvPr/>
        </p:nvGrpSpPr>
        <p:grpSpPr>
          <a:xfrm>
            <a:off x="0" y="0"/>
            <a:ext cx="12354560" cy="6858000"/>
            <a:chOff x="0" y="0"/>
            <a:chExt cx="12354560" cy="6858000"/>
          </a:xfrm>
        </p:grpSpPr>
        <p:sp>
          <p:nvSpPr>
            <p:cNvPr id="14" name="矩形 13">
              <a:extLst>
                <a:ext uri="{FF2B5EF4-FFF2-40B4-BE49-F238E27FC236}">
                  <a16:creationId xmlns:a16="http://schemas.microsoft.com/office/drawing/2014/main" id="{654BEFBB-AE94-4D4E-9C91-21E3D7F4B738}"/>
                </a:ext>
              </a:extLst>
            </p:cNvPr>
            <p:cNvSpPr/>
            <p:nvPr/>
          </p:nvSpPr>
          <p:spPr>
            <a:xfrm>
              <a:off x="0" y="0"/>
              <a:ext cx="12354560" cy="6858000"/>
            </a:xfrm>
            <a:prstGeom prst="rect">
              <a:avLst/>
            </a:prstGeom>
            <a:solidFill>
              <a:schemeClr val="bg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B977A784-BAD4-464D-8F98-326F2D5B1B9D}"/>
                </a:ext>
              </a:extLst>
            </p:cNvPr>
            <p:cNvSpPr/>
            <p:nvPr/>
          </p:nvSpPr>
          <p:spPr>
            <a:xfrm>
              <a:off x="1598499" y="2910876"/>
              <a:ext cx="9736763" cy="1107996"/>
            </a:xfrm>
            <a:prstGeom prst="rect">
              <a:avLst/>
            </a:prstGeom>
          </p:spPr>
          <p:txBody>
            <a:bodyPr wrap="square">
              <a:spAutoFit/>
            </a:bodyPr>
            <a:lstStyle/>
            <a:p>
              <a:pPr lvl="0" algn="just">
                <a:spcAft>
                  <a:spcPts val="0"/>
                </a:spcAft>
              </a:pPr>
              <a:r>
                <a:rPr lang="zh-CN" altLang="en-US" sz="6600" b="1" kern="100" dirty="0">
                  <a:solidFill>
                    <a:schemeClr val="tx1">
                      <a:lumMod val="50000"/>
                      <a:lumOff val="50000"/>
                    </a:schemeClr>
                  </a:solidFill>
                  <a:latin typeface="PingFang SC Semibold" panose="020B0400000000000000" pitchFamily="34" charset="-122"/>
                  <a:ea typeface="PingFang SC Semibold" panose="020B0400000000000000" pitchFamily="34" charset="-122"/>
                  <a:cs typeface="Times New Roman" panose="02020603050405020304" pitchFamily="18" charset="0"/>
                </a:rPr>
                <a:t>我就是要造一门新语言</a:t>
              </a:r>
            </a:p>
          </p:txBody>
        </p:sp>
      </p:grpSp>
    </p:spTree>
    <p:extLst>
      <p:ext uri="{BB962C8B-B14F-4D97-AF65-F5344CB8AC3E}">
        <p14:creationId xmlns:p14="http://schemas.microsoft.com/office/powerpoint/2010/main" val="173527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1"/>
      <p:bldP spid="9" grpId="1"/>
      <p:bldP spid="10" grpId="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DE3485-A2D0-CE4E-B8EE-A75A8AA0FDDA}"/>
              </a:ext>
            </a:extLst>
          </p:cNvPr>
          <p:cNvSpPr/>
          <p:nvPr/>
        </p:nvSpPr>
        <p:spPr>
          <a:xfrm>
            <a:off x="651061" y="2060416"/>
            <a:ext cx="9001760" cy="2813527"/>
          </a:xfrm>
          <a:prstGeom prst="rect">
            <a:avLst/>
          </a:prstGeom>
        </p:spPr>
        <p:txBody>
          <a:bodyPr wrap="square">
            <a:spAutoFit/>
          </a:bodyPr>
          <a:lstStyle/>
          <a:p>
            <a:pPr marL="457200" lvl="0" indent="-457200" algn="just">
              <a:lnSpc>
                <a:spcPct val="150000"/>
              </a:lnSpc>
              <a:spcAft>
                <a:spcPts val="0"/>
              </a:spcAft>
              <a:buFont typeface="Arial" panose="020B0604020202020204" pitchFamily="34" charset="0"/>
              <a:buChar char="•"/>
            </a:pP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简单如</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 </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 </a:t>
            </a: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，强大如</a:t>
            </a:r>
            <a:r>
              <a:rPr lang="zh-CN" altLang="en-US"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 </a:t>
            </a:r>
            <a:r>
              <a:rPr lang="en-US"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C++</a:t>
            </a: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（为谷歌开发而设计）</a:t>
            </a:r>
          </a:p>
          <a:p>
            <a:pPr marL="457200" lvl="0" indent="-457200" algn="just">
              <a:lnSpc>
                <a:spcPct val="150000"/>
              </a:lnSpc>
              <a:spcAft>
                <a:spcPts val="0"/>
              </a:spcAft>
              <a:buFont typeface="Arial" panose="020B0604020202020204" pitchFamily="34" charset="0"/>
              <a:buChar char="•"/>
            </a:pP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设计的正交性</a:t>
            </a:r>
          </a:p>
          <a:p>
            <a:pPr marL="457200" lvl="0" indent="-457200" algn="just">
              <a:lnSpc>
                <a:spcPct val="150000"/>
              </a:lnSpc>
              <a:spcAft>
                <a:spcPts val="0"/>
              </a:spcAft>
              <a:buFont typeface="Arial" panose="020B0604020202020204" pitchFamily="34" charset="0"/>
              <a:buChar char="•"/>
            </a:pP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组合而不是继承（做减法）</a:t>
            </a:r>
          </a:p>
          <a:p>
            <a:pPr marL="457200" lvl="0" indent="-457200" algn="just">
              <a:lnSpc>
                <a:spcPct val="150000"/>
              </a:lnSpc>
              <a:spcAft>
                <a:spcPts val="0"/>
              </a:spcAft>
              <a:buFont typeface="Arial" panose="020B0604020202020204" pitchFamily="34" charset="0"/>
              <a:buChar char="•"/>
            </a:pP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简洁高效并发模型的原生支持</a:t>
            </a:r>
          </a:p>
          <a:p>
            <a:pPr marL="457200" lvl="0" indent="-457200" algn="just">
              <a:lnSpc>
                <a:spcPct val="150000"/>
              </a:lnSpc>
              <a:spcAft>
                <a:spcPts val="0"/>
              </a:spcAft>
              <a:buFont typeface="Arial" panose="020B0604020202020204" pitchFamily="34" charset="0"/>
              <a:buChar char="•"/>
            </a:pPr>
            <a:r>
              <a:rPr lang="zh-CN" altLang="zh-CN" sz="2400" kern="100" dirty="0">
                <a:solidFill>
                  <a:schemeClr val="tx1">
                    <a:lumMod val="65000"/>
                    <a:lumOff val="35000"/>
                  </a:schemeClr>
                </a:solidFill>
                <a:latin typeface="PingFang SC Light" panose="020B0300000000000000" pitchFamily="34" charset="-122"/>
                <a:ea typeface="PingFang SC Light" panose="020B0300000000000000" pitchFamily="34" charset="-122"/>
                <a:cs typeface="Times New Roman" panose="02020603050405020304" pitchFamily="18" charset="0"/>
              </a:rPr>
              <a:t>垃圾回收（自动，能让程序员更专注）</a:t>
            </a:r>
          </a:p>
        </p:txBody>
      </p:sp>
      <p:sp>
        <p:nvSpPr>
          <p:cNvPr id="4" name="矩形 3">
            <a:extLst>
              <a:ext uri="{FF2B5EF4-FFF2-40B4-BE49-F238E27FC236}">
                <a16:creationId xmlns:a16="http://schemas.microsoft.com/office/drawing/2014/main" id="{CB2353F4-3609-6541-811D-6ED3246FE03B}"/>
              </a:ext>
            </a:extLst>
          </p:cNvPr>
          <p:cNvSpPr/>
          <p:nvPr/>
        </p:nvSpPr>
        <p:spPr>
          <a:xfrm>
            <a:off x="651061" y="623054"/>
            <a:ext cx="10544437" cy="850105"/>
          </a:xfrm>
          <a:prstGeom prst="rect">
            <a:avLst/>
          </a:prstGeom>
        </p:spPr>
        <p:txBody>
          <a:bodyPr wrap="square">
            <a:spAutoFit/>
          </a:bodyPr>
          <a:lstStyle/>
          <a:p>
            <a:pPr>
              <a:lnSpc>
                <a:spcPct val="150000"/>
              </a:lnSpc>
            </a:pPr>
            <a:r>
              <a:rPr lang="en" altLang="zh-CN" sz="3600" dirty="0">
                <a:solidFill>
                  <a:schemeClr val="bg1">
                    <a:lumMod val="50000"/>
                  </a:schemeClr>
                </a:solidFill>
                <a:latin typeface="PingFang SC Light" panose="020B0300000000000000" pitchFamily="34" charset="-122"/>
                <a:ea typeface="PingFang SC Light" panose="020B0300000000000000" pitchFamily="34" charset="-122"/>
              </a:rPr>
              <a:t>Design Principles</a:t>
            </a:r>
          </a:p>
        </p:txBody>
      </p:sp>
    </p:spTree>
    <p:extLst>
      <p:ext uri="{BB962C8B-B14F-4D97-AF65-F5344CB8AC3E}">
        <p14:creationId xmlns:p14="http://schemas.microsoft.com/office/powerpoint/2010/main" val="2540967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6893</Words>
  <Application>Microsoft Office PowerPoint</Application>
  <PresentationFormat>宽屏</PresentationFormat>
  <Paragraphs>280</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Kaiti SC</vt:lpstr>
      <vt:lpstr>Lantinghei SC Demibold</vt:lpstr>
      <vt:lpstr>PingFang SC Light</vt:lpstr>
      <vt:lpstr>PingFang SC Semibold</vt:lpstr>
      <vt:lpstr>PingFang SC Ultralight</vt:lpstr>
      <vt:lpstr>Weibei SC</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测试，go test，-bench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成涛 潘</cp:lastModifiedBy>
  <cp:revision>174</cp:revision>
  <dcterms:created xsi:type="dcterms:W3CDTF">2018-07-30T07:43:38Z</dcterms:created>
  <dcterms:modified xsi:type="dcterms:W3CDTF">2018-10-04T07:37:02Z</dcterms:modified>
</cp:coreProperties>
</file>