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6" r:id="rId14"/>
    <p:sldId id="272" r:id="rId15"/>
    <p:sldId id="273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7" autoAdjust="0"/>
    <p:restoredTop sz="51534" autoAdjust="0"/>
  </p:normalViewPr>
  <p:slideViewPr>
    <p:cSldViewPr snapToGrid="0">
      <p:cViewPr>
        <p:scale>
          <a:sx n="65" d="100"/>
          <a:sy n="65" d="100"/>
        </p:scale>
        <p:origin x="2360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69C39-3528-42EC-AD51-8A6BA12DF18B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6F0E3-DFB6-4FA7-8FF5-C84E0AFC5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6F0E3-DFB6-4FA7-8FF5-C84E0AFC5C3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485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6F0E3-DFB6-4FA7-8FF5-C84E0AFC5C3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893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6F0E3-DFB6-4FA7-8FF5-C84E0AFC5C3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96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6F0E3-DFB6-4FA7-8FF5-C84E0AFC5C3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62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6F0E3-DFB6-4FA7-8FF5-C84E0AFC5C3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491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6F0E3-DFB6-4FA7-8FF5-C84E0AFC5C3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510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6F0E3-DFB6-4FA7-8FF5-C84E0AFC5C3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433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6F0E3-DFB6-4FA7-8FF5-C84E0AFC5C3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98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6F0E3-DFB6-4FA7-8FF5-C84E0AFC5C3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39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6F0E3-DFB6-4FA7-8FF5-C84E0AFC5C3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97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6F0E3-DFB6-4FA7-8FF5-C84E0AFC5C3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91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6F0E3-DFB6-4FA7-8FF5-C84E0AFC5C3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326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6F0E3-DFB6-4FA7-8FF5-C84E0AFC5C3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23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6F0E3-DFB6-4FA7-8FF5-C84E0AFC5C3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274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6F0E3-DFB6-4FA7-8FF5-C84E0AFC5C3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32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6F0E3-DFB6-4FA7-8FF5-C84E0AFC5C3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78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6F0E3-DFB6-4FA7-8FF5-C84E0AFC5C3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07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6F0E3-DFB6-4FA7-8FF5-C84E0AFC5C3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07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6F0E3-DFB6-4FA7-8FF5-C84E0AFC5C3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80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6F0E3-DFB6-4FA7-8FF5-C84E0AFC5C3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59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6F0E3-DFB6-4FA7-8FF5-C84E0AFC5C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95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6F0E3-DFB6-4FA7-8FF5-C84E0AFC5C3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34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6F0E3-DFB6-4FA7-8FF5-C84E0AFC5C3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591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6F0E3-DFB6-4FA7-8FF5-C84E0AFC5C3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3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56724-25A4-4E5E-BB7D-854E40BD1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DC5EAC-9619-4308-87DF-269610B89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13701-2057-4B34-8C62-1C2420C4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CAFB-1A32-4F97-AFBD-E6042EBB28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9A142-BCA9-402E-A63A-02E935E3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106EC-3D6C-4FEB-A16F-50790392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A732-D1B3-4009-8DDE-352E10D3A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8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E0022-31A6-4F79-B981-3B70DD99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7A9251-D1B1-4E30-991A-8AA62DE3F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91803-8276-4E26-AC4F-49D98FF0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CAFB-1A32-4F97-AFBD-E6042EBB28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9E65B-0C88-445F-B7CF-F2113967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84BDA-C180-4CB8-A54F-E085EF66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A732-D1B3-4009-8DDE-352E10D3A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2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BAB640-7B2E-46AC-9C7C-293B0907A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66C563-33CE-430F-9DB6-4D60944A5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9CBCD-D490-4C33-A80B-F403876D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CAFB-1A32-4F97-AFBD-E6042EBB28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DCBAC-4909-4358-95A5-97188B22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43D66-5383-4058-BABE-9D72A2C5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A732-D1B3-4009-8DDE-352E10D3A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0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DF2D5-656F-434E-947E-E275E4E5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D8A3C-B376-4344-A3F3-E9BD373CF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AF98C-D6BC-4034-BC59-5B7A1F45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CAFB-1A32-4F97-AFBD-E6042EBB28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1A4A5-B2FF-410A-8109-209231BA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6E7FF-870B-4955-98AB-63F76B2E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A732-D1B3-4009-8DDE-352E10D3A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49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0B02C-0BF0-45C5-AF7C-6F819A537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2C94C-7751-4EA1-8F58-3F0E09917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1D515-2849-4EC7-B95F-D8C5BDAD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CAFB-1A32-4F97-AFBD-E6042EBB28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8BE027-85A3-408D-A0C0-DBED932D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B94FD-0B97-4C79-8FA4-227DA165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A732-D1B3-4009-8DDE-352E10D3A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98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85D9A-E481-43D2-9E6D-168980E1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E7D02-22CF-4432-A68D-7374C0B99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25A434-00C9-44D2-AFB5-9ED09F43D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D05F64-1F31-4D03-B511-B0494212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CAFB-1A32-4F97-AFBD-E6042EBB28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4D3EAA-6BDD-4DCB-B94B-8722BA82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B82B3D-ECEB-4442-9630-3EA7F61E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A732-D1B3-4009-8DDE-352E10D3A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05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7516A-5855-4CAC-B30D-07797344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B6C15F-4BDE-4512-B28C-6521504A3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8D2867-6C24-463A-980F-C976A7604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2F927D-99F0-4F89-8283-1BCE9168B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5CFCFB-85A5-4601-8B2F-4852B6D8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6F7C5E-A323-4B47-A986-9CC7DF65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CAFB-1A32-4F97-AFBD-E6042EBB28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6DB2B4-6845-4C9B-B4D9-E2B3CC58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1DF98F-BEC9-4DA2-9D2C-3D48F8F8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A732-D1B3-4009-8DDE-352E10D3A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1875-FCEC-4088-AA8A-E9982B49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290A30-C4F0-4505-8636-79CA9A7C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CAFB-1A32-4F97-AFBD-E6042EBB28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8248B1-5A25-4E19-9610-52B5D81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DE5B1F-269D-4225-AC82-3373B9E1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A732-D1B3-4009-8DDE-352E10D3A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3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C8A171-75B4-439D-BBFE-A17A7F25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CAFB-1A32-4F97-AFBD-E6042EBB28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3E9F45-733B-4832-AFF9-F44D2882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AD9094-A893-434E-A459-A53E360C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A732-D1B3-4009-8DDE-352E10D3A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73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07B09-05E1-415C-8907-A12EFA1F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0AFD5-2B30-4274-8AF6-2F4EB7235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9EC7B3-46DC-4D94-8678-24498DF2F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D79B48-2F53-42E5-A04A-F0684A56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CAFB-1A32-4F97-AFBD-E6042EBB28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D885B-F7D4-4079-93B5-347EF75E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5678F-F19B-4172-96C4-0F87DCE8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A732-D1B3-4009-8DDE-352E10D3A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2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70677-9216-4717-A315-6EC157E5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E9180B-EF7A-4629-BA9A-9C0A22454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3AFA23-7DBC-4CB8-B652-94C5970DE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07009A-0874-4F72-B92C-02FB5F40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CAFB-1A32-4F97-AFBD-E6042EBB28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639B19-59EC-4F73-8105-F897D59C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3461B-7ABC-4DC7-8272-AC21785B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A732-D1B3-4009-8DDE-352E10D3A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7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A58E86-472D-4102-9854-E882CD17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AFD619-E7FD-4541-83E8-099FCCC65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EEF7F-045D-4E37-9CAF-1223A07CA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CAFB-1A32-4F97-AFBD-E6042EBB280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BC703-32C0-46E0-B379-296704CF3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4774D-3511-41CA-9567-3C3A907BC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FA732-D1B3-4009-8DDE-352E10D3A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0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802CA-EC14-41C2-8C10-5667E3C01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5391"/>
            <a:ext cx="9144000" cy="2387600"/>
          </a:xfrm>
        </p:spPr>
        <p:txBody>
          <a:bodyPr/>
          <a:lstStyle/>
          <a:p>
            <a:r>
              <a:rPr lang="zh-CN" altLang="en-US" dirty="0"/>
              <a:t>如何实现一门编程语言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65C22A-4939-4EFA-B6DC-A04D4EC5B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62991"/>
            <a:ext cx="9144000" cy="1655762"/>
          </a:xfrm>
        </p:spPr>
        <p:txBody>
          <a:bodyPr/>
          <a:lstStyle/>
          <a:p>
            <a:r>
              <a:rPr lang="zh-CN" altLang="en-US" dirty="0"/>
              <a:t>以 </a:t>
            </a:r>
            <a:r>
              <a:rPr lang="en-US" altLang="zh-CN" dirty="0"/>
              <a:t>Scheme </a:t>
            </a:r>
            <a:r>
              <a:rPr lang="zh-CN" altLang="en-US" dirty="0"/>
              <a:t>语法为例 </a:t>
            </a:r>
            <a:r>
              <a:rPr lang="en-US" altLang="zh-CN" dirty="0"/>
              <a:t>—— JMS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0C4981-0812-6D4F-AD51-C8EF21E268AB}"/>
              </a:ext>
            </a:extLst>
          </p:cNvPr>
          <p:cNvSpPr txBox="1"/>
          <p:nvPr/>
        </p:nvSpPr>
        <p:spPr>
          <a:xfrm>
            <a:off x="-1020726" y="50610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41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20526-2997-4D57-B073-CBB141BA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算术表达式 </a:t>
            </a:r>
            <a:r>
              <a:rPr lang="en-US" altLang="zh-CN" dirty="0"/>
              <a:t>— </a:t>
            </a:r>
            <a:r>
              <a:rPr lang="en-US" altLang="zh-CN" dirty="0" err="1"/>
              <a:t>Jison</a:t>
            </a:r>
            <a:r>
              <a:rPr lang="en-US" altLang="zh-CN" dirty="0"/>
              <a:t> 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BD41D-069D-405A-82D8-F00EA75C2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Parser</a:t>
            </a:r>
            <a:r>
              <a:rPr lang="zh-CN" altLang="en-US" dirty="0"/>
              <a:t>帮助计算机从符合一定文法的文本中生成</a:t>
            </a:r>
            <a:r>
              <a:rPr lang="en-US" altLang="zh-CN" dirty="0"/>
              <a:t>AST</a:t>
            </a:r>
            <a:r>
              <a:rPr lang="zh-CN" altLang="en-US" dirty="0"/>
              <a:t>。而</a:t>
            </a:r>
            <a:r>
              <a:rPr lang="en-US" altLang="zh-CN" dirty="0" err="1"/>
              <a:t>Jison</a:t>
            </a:r>
            <a:r>
              <a:rPr lang="zh-CN" altLang="en-US" dirty="0"/>
              <a:t>可以帮助您构建解析器！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Jison</a:t>
            </a:r>
            <a:r>
              <a:rPr lang="zh-CN" altLang="en-US" dirty="0"/>
              <a:t>本质上是 </a:t>
            </a:r>
            <a:r>
              <a:rPr lang="en-US" altLang="zh-CN" dirty="0"/>
              <a:t>Parser </a:t>
            </a:r>
            <a:r>
              <a:rPr lang="zh-CN" altLang="en-US" dirty="0"/>
              <a:t>生成器</a:t>
            </a:r>
            <a:r>
              <a:rPr lang="en-US" altLang="zh-CN" dirty="0"/>
              <a:t>Bison</a:t>
            </a:r>
            <a:r>
              <a:rPr lang="zh-CN" altLang="en-US" dirty="0"/>
              <a:t>（因此是</a:t>
            </a:r>
            <a:r>
              <a:rPr lang="en-US" altLang="zh-CN" dirty="0" err="1"/>
              <a:t>Yacc</a:t>
            </a:r>
            <a:r>
              <a:rPr lang="zh-CN" altLang="en-US" dirty="0"/>
              <a:t>）的克隆，但是在</a:t>
            </a:r>
            <a:r>
              <a:rPr lang="en-US" altLang="zh-CN" dirty="0"/>
              <a:t>JavaScript</a:t>
            </a:r>
            <a:r>
              <a:rPr lang="zh-CN" altLang="en-US" dirty="0"/>
              <a:t>中。它包括以</a:t>
            </a:r>
            <a:r>
              <a:rPr lang="en-US" altLang="zh-CN" dirty="0"/>
              <a:t>Flex</a:t>
            </a:r>
            <a:r>
              <a:rPr lang="zh-CN" altLang="en-US" dirty="0"/>
              <a:t>为模型的词法分析器。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它最初是由</a:t>
            </a:r>
            <a:r>
              <a:rPr lang="en-US" altLang="zh-CN" dirty="0"/>
              <a:t>Zach Carter</a:t>
            </a:r>
            <a:r>
              <a:rPr lang="zh-CN" altLang="en-US" dirty="0"/>
              <a:t>创建的，用于帮助学习编译器课程。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8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20526-2997-4D57-B073-CBB141BA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算术表达式 </a:t>
            </a:r>
            <a:r>
              <a:rPr lang="en-US" altLang="zh-CN" dirty="0"/>
              <a:t>—BNF </a:t>
            </a:r>
            <a:r>
              <a:rPr lang="zh-CN" altLang="en-US" dirty="0"/>
              <a:t>范式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BD41D-069D-405A-82D8-F00EA75C2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59699" cy="48866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// </a:t>
            </a:r>
            <a:r>
              <a:rPr lang="zh-CN" altLang="en-US" b="1" dirty="0"/>
              <a:t>词法分析部分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\s+                   </a:t>
            </a:r>
            <a:r>
              <a:rPr lang="en-US" altLang="zh-CN" b="1" dirty="0"/>
              <a:t>/* skip whitespace */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[0-9]+("."[0-9]+)?\b  </a:t>
            </a:r>
            <a:r>
              <a:rPr lang="en-US" altLang="zh-CN" b="1" dirty="0"/>
              <a:t>return '</a:t>
            </a:r>
            <a:r>
              <a:rPr lang="en-US" altLang="zh-CN" b="1" dirty="0">
                <a:solidFill>
                  <a:schemeClr val="accent5"/>
                </a:solidFill>
              </a:rPr>
              <a:t>NUMBER</a:t>
            </a:r>
            <a:r>
              <a:rPr lang="en-US" altLang="zh-CN" b="1" dirty="0"/>
              <a:t>'</a:t>
            </a:r>
          </a:p>
          <a:p>
            <a:pPr marL="0" indent="0">
              <a:buNone/>
            </a:pPr>
            <a:r>
              <a:rPr lang="en-US" altLang="zh-CN" b="1" dirty="0"/>
              <a:t>"*"                             return </a:t>
            </a:r>
            <a:r>
              <a:rPr lang="en-US" altLang="zh-CN" b="1" dirty="0">
                <a:solidFill>
                  <a:schemeClr val="accent5"/>
                </a:solidFill>
              </a:rPr>
              <a:t>'*'</a:t>
            </a:r>
          </a:p>
          <a:p>
            <a:pPr marL="0" indent="0">
              <a:buNone/>
            </a:pPr>
            <a:r>
              <a:rPr lang="en-US" altLang="zh-CN" b="1" dirty="0"/>
              <a:t>"/"                   	       return </a:t>
            </a:r>
            <a:r>
              <a:rPr lang="en-US" altLang="zh-CN" b="1" dirty="0">
                <a:solidFill>
                  <a:schemeClr val="accent5"/>
                </a:solidFill>
              </a:rPr>
              <a:t>'/'</a:t>
            </a:r>
          </a:p>
          <a:p>
            <a:pPr marL="0" indent="0">
              <a:buNone/>
            </a:pPr>
            <a:r>
              <a:rPr lang="en-US" altLang="zh-CN" b="1" dirty="0"/>
              <a:t>"-“	                    return </a:t>
            </a:r>
            <a:r>
              <a:rPr lang="en-US" altLang="zh-CN" b="1" dirty="0">
                <a:solidFill>
                  <a:schemeClr val="accent5"/>
                </a:solidFill>
              </a:rPr>
              <a:t>'-'</a:t>
            </a:r>
          </a:p>
          <a:p>
            <a:pPr marL="0" indent="0">
              <a:buNone/>
            </a:pPr>
            <a:r>
              <a:rPr lang="en-US" altLang="zh-CN" b="1" dirty="0"/>
              <a:t>"+"                            return </a:t>
            </a:r>
            <a:r>
              <a:rPr lang="en-US" altLang="zh-CN" b="1" dirty="0">
                <a:solidFill>
                  <a:schemeClr val="accent5"/>
                </a:solidFill>
              </a:rPr>
              <a:t>'+'</a:t>
            </a:r>
          </a:p>
          <a:p>
            <a:pPr marL="0" indent="0">
              <a:buNone/>
            </a:pPr>
            <a:r>
              <a:rPr lang="en-US" altLang="zh-CN" b="1" dirty="0"/>
              <a:t>"("                              return </a:t>
            </a:r>
            <a:r>
              <a:rPr lang="en-US" altLang="zh-CN" b="1" dirty="0">
                <a:solidFill>
                  <a:schemeClr val="accent5"/>
                </a:solidFill>
              </a:rPr>
              <a:t>'('</a:t>
            </a:r>
          </a:p>
          <a:p>
            <a:pPr marL="0" indent="0">
              <a:buNone/>
            </a:pPr>
            <a:r>
              <a:rPr lang="en-US" altLang="zh-CN" b="1" dirty="0"/>
              <a:t>")"                              return </a:t>
            </a:r>
            <a:r>
              <a:rPr lang="en-US" altLang="zh-CN" b="1" dirty="0">
                <a:solidFill>
                  <a:schemeClr val="accent5"/>
                </a:solidFill>
              </a:rPr>
              <a:t>')'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&lt;&lt;EOF&gt;&gt;                 </a:t>
            </a:r>
            <a:r>
              <a:rPr lang="en-US" altLang="zh-CN" b="1" dirty="0"/>
              <a:t>return </a:t>
            </a:r>
            <a:r>
              <a:rPr lang="en-US" altLang="zh-CN" b="1" dirty="0">
                <a:solidFill>
                  <a:schemeClr val="accent5"/>
                </a:solidFill>
              </a:rPr>
              <a:t>'EOF'</a:t>
            </a:r>
          </a:p>
          <a:p>
            <a:pPr marL="0" indent="0">
              <a:buNone/>
            </a:pPr>
            <a:r>
              <a:rPr lang="en-US" altLang="zh-CN" b="1" dirty="0"/>
              <a:t>.                                return </a:t>
            </a:r>
            <a:r>
              <a:rPr lang="en-US" altLang="zh-CN" b="1" dirty="0">
                <a:solidFill>
                  <a:schemeClr val="accent5"/>
                </a:solidFill>
              </a:rPr>
              <a:t>'INVALID’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// </a:t>
            </a:r>
            <a:r>
              <a:rPr lang="zh-CN" altLang="en-US" b="1" dirty="0"/>
              <a:t>词法分析部分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CAF7434-A802-4A31-AF91-C0922040A0D4}"/>
              </a:ext>
            </a:extLst>
          </p:cNvPr>
          <p:cNvSpPr txBox="1">
            <a:spLocks/>
          </p:cNvSpPr>
          <p:nvPr/>
        </p:nvSpPr>
        <p:spPr>
          <a:xfrm>
            <a:off x="6394101" y="1802351"/>
            <a:ext cx="4959699" cy="4886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/>
              <a:t>// </a:t>
            </a:r>
            <a:r>
              <a:rPr lang="zh-CN" altLang="en-US" b="1" dirty="0"/>
              <a:t>语法分析部分</a:t>
            </a:r>
            <a:endParaRPr lang="en-US" altLang="zh-CN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expressions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>
                <a:solidFill>
                  <a:schemeClr val="accent5"/>
                </a:solidFill>
              </a:rPr>
              <a:t>: e EOF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5"/>
                </a:solidFill>
              </a:rPr>
              <a:t>        {return $1;}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5"/>
                </a:solidFill>
              </a:rPr>
              <a:t>    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>
                <a:solidFill>
                  <a:schemeClr val="accent5"/>
                </a:solidFill>
              </a:rPr>
              <a:t>:  '(' operator e </a:t>
            </a:r>
            <a:r>
              <a:rPr lang="en-US" altLang="zh-CN" b="1" dirty="0" err="1">
                <a:solidFill>
                  <a:schemeClr val="accent5"/>
                </a:solidFill>
              </a:rPr>
              <a:t>e</a:t>
            </a:r>
            <a:r>
              <a:rPr lang="en-US" altLang="zh-CN" b="1" dirty="0">
                <a:solidFill>
                  <a:schemeClr val="accent5"/>
                </a:solidFill>
              </a:rPr>
              <a:t> ')'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5"/>
                </a:solidFill>
              </a:rPr>
              <a:t>        {$$ = </a:t>
            </a:r>
            <a:r>
              <a:rPr lang="en-US" altLang="zh-CN" b="1" dirty="0">
                <a:solidFill>
                  <a:srgbClr val="00B050"/>
                </a:solidFill>
              </a:rPr>
              <a:t>{ operator: $2,children: [$3,$4] } </a:t>
            </a:r>
            <a:r>
              <a:rPr lang="en-US" altLang="zh-CN" b="1" dirty="0">
                <a:solidFill>
                  <a:schemeClr val="accent5"/>
                </a:solidFill>
              </a:rPr>
              <a:t>; }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5"/>
                </a:solidFill>
              </a:rPr>
              <a:t>    | NUMBER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5"/>
                </a:solidFill>
              </a:rPr>
              <a:t>        {$$ = $1;}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5"/>
                </a:solidFill>
              </a:rPr>
              <a:t>    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operator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>
                <a:solidFill>
                  <a:schemeClr val="accent5"/>
                </a:solidFill>
              </a:rPr>
              <a:t>: '+'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5"/>
                </a:solidFill>
              </a:rPr>
              <a:t>        {$$ = $1;}</a:t>
            </a:r>
          </a:p>
        </p:txBody>
      </p:sp>
    </p:spTree>
    <p:extLst>
      <p:ext uri="{BB962C8B-B14F-4D97-AF65-F5344CB8AC3E}">
        <p14:creationId xmlns:p14="http://schemas.microsoft.com/office/powerpoint/2010/main" val="220297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20526-2997-4D57-B073-CBB141BA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算术表达式 </a:t>
            </a:r>
            <a:r>
              <a:rPr lang="en-US" altLang="zh-CN" dirty="0"/>
              <a:t>— AST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BE3109-6143-4399-BD28-E9BA3192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示例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(+ 1 2) </a:t>
            </a:r>
            <a:r>
              <a:rPr lang="en-US" altLang="zh-CN" dirty="0">
                <a:sym typeface="Wingdings" panose="05000000000000000000" pitchFamily="2" charset="2"/>
              </a:rPr>
              <a:t> 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{"operator":"+","children":[1,2]}</a:t>
            </a: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(+ 1 (+ 2 3))  {"operator":"+","children":[1,{"operator":"+","children":[2,3]}]}</a:t>
            </a: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(+ (+ 1 2) (+ 3 4)) </a:t>
            </a:r>
          </a:p>
          <a:p>
            <a:pPr marL="0" indent="0">
              <a:buNone/>
            </a:pPr>
            <a:r>
              <a:rPr lang="en-US" altLang="zh-CN" dirty="0"/>
              <a:t>{"operator":"+","children":[{"operator":"+","children":[1,2]},{"operator":"+","children":[3,4]}]}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33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20526-2997-4D57-B073-CBB141BA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9" y="0"/>
            <a:ext cx="10515600" cy="1325563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算术表达式 </a:t>
            </a:r>
            <a:r>
              <a:rPr lang="en-US" altLang="zh-CN" dirty="0"/>
              <a:t>— </a:t>
            </a:r>
            <a:r>
              <a:rPr lang="en-US" altLang="zh-CN" dirty="0" err="1"/>
              <a:t>Jison</a:t>
            </a:r>
            <a:r>
              <a:rPr lang="en-US" altLang="zh-CN" dirty="0"/>
              <a:t> </a:t>
            </a:r>
            <a:r>
              <a:rPr lang="zh-CN" altLang="en-US" dirty="0"/>
              <a:t>直接实现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CAF7434-A802-4A31-AF91-C0922040A0D4}"/>
              </a:ext>
            </a:extLst>
          </p:cNvPr>
          <p:cNvSpPr txBox="1">
            <a:spLocks/>
          </p:cNvSpPr>
          <p:nvPr/>
        </p:nvSpPr>
        <p:spPr>
          <a:xfrm>
            <a:off x="0" y="1311215"/>
            <a:ext cx="11956211" cy="5546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expressions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>
                <a:solidFill>
                  <a:schemeClr val="accent5"/>
                </a:solidFill>
              </a:rPr>
              <a:t>: e EOF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5"/>
                </a:solidFill>
              </a:rPr>
              <a:t>        {console.log($1);}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5"/>
                </a:solidFill>
              </a:rPr>
              <a:t>    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>
                <a:solidFill>
                  <a:schemeClr val="accent5"/>
                </a:solidFill>
              </a:rPr>
              <a:t>:  '(' operator e </a:t>
            </a:r>
            <a:r>
              <a:rPr lang="en-US" altLang="zh-CN" b="1" dirty="0" err="1">
                <a:solidFill>
                  <a:schemeClr val="accent5"/>
                </a:solidFill>
              </a:rPr>
              <a:t>e</a:t>
            </a:r>
            <a:r>
              <a:rPr lang="en-US" altLang="zh-CN" b="1" dirty="0">
                <a:solidFill>
                  <a:schemeClr val="accent5"/>
                </a:solidFill>
              </a:rPr>
              <a:t> ')'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5"/>
                </a:solidFill>
              </a:rPr>
              <a:t>{$$ = $2 == '+' ? $3 + $4 : ($2 == '-' ? $3 - $4 : ($2 == '*'? $3 * $4 : ($2 == '/’?  $3 / $4: 0)));}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5"/>
                </a:solidFill>
              </a:rPr>
              <a:t>    | NUMBER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5"/>
                </a:solidFill>
              </a:rPr>
              <a:t>        {$$ = $1;}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5"/>
                </a:solidFill>
              </a:rPr>
              <a:t>    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operator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>
                <a:solidFill>
                  <a:schemeClr val="accent5"/>
                </a:solidFill>
              </a:rPr>
              <a:t>: '+'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5"/>
                </a:solidFill>
              </a:rPr>
              <a:t>        {$$ = $1;}</a:t>
            </a:r>
          </a:p>
        </p:txBody>
      </p:sp>
    </p:spTree>
    <p:extLst>
      <p:ext uri="{BB962C8B-B14F-4D97-AF65-F5344CB8AC3E}">
        <p14:creationId xmlns:p14="http://schemas.microsoft.com/office/powerpoint/2010/main" val="62428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20526-2997-4D57-B073-CBB141BA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JMS</a:t>
            </a:r>
            <a:r>
              <a:rPr lang="zh-CN" altLang="en-US" dirty="0"/>
              <a:t> </a:t>
            </a:r>
            <a:r>
              <a:rPr lang="en-US" altLang="zh-CN" dirty="0"/>
              <a:t>— </a:t>
            </a:r>
            <a:r>
              <a:rPr lang="zh-CN" altLang="en-US" dirty="0"/>
              <a:t>变量，函数与环境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BE3109-6143-4399-BD28-E9BA3192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变量声明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 	</a:t>
            </a:r>
            <a:r>
              <a:rPr lang="da-DK" altLang="zh-CN" dirty="0">
                <a:solidFill>
                  <a:srgbClr val="FF0000"/>
                </a:solidFill>
              </a:rPr>
              <a:t>(let ((x 2)) (+ x 2)) 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FF0000"/>
                </a:solidFill>
              </a:rPr>
              <a:t> 	(let ([f (lambda (y) (+ x y))]) )</a:t>
            </a:r>
            <a:endParaRPr lang="da-DK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函数调用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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	(</a:t>
            </a:r>
            <a:r>
              <a:rPr lang="da-DK" altLang="zh-CN" dirty="0">
                <a:solidFill>
                  <a:srgbClr val="FF0000"/>
                </a:solidFill>
              </a:rPr>
              <a:t>f 3)</a:t>
            </a:r>
          </a:p>
          <a:p>
            <a:pPr marL="0" indent="0">
              <a:buNone/>
            </a:pPr>
            <a:r>
              <a:rPr lang="pt-BR" altLang="zh-CN" dirty="0">
                <a:solidFill>
                  <a:srgbClr val="FF0000"/>
                </a:solidFill>
              </a:rPr>
              <a:t>	((lambda (x) (+ 2 x)) 3)</a:t>
            </a:r>
          </a:p>
          <a:p>
            <a:pPr marL="0" indent="0">
              <a:buNone/>
            </a:pPr>
            <a:endParaRPr lang="pt-BR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a-DK" altLang="zh-CN" dirty="0">
                <a:solidFill>
                  <a:srgbClr val="0070C0"/>
                </a:solidFill>
              </a:rPr>
              <a:t>1. (let (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da-DK" altLang="zh-CN" dirty="0">
                <a:solidFill>
                  <a:srgbClr val="0070C0"/>
                </a:solidFill>
              </a:rPr>
              <a:t>x 2)) 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rgbClr val="0070C0"/>
                </a:solidFill>
              </a:rPr>
              <a:t>.</a:t>
            </a:r>
            <a:r>
              <a:rPr lang="da-DK" altLang="zh-CN" dirty="0">
                <a:solidFill>
                  <a:srgbClr val="0070C0"/>
                </a:solidFill>
              </a:rPr>
              <a:t>	(let ((</a:t>
            </a:r>
            <a:r>
              <a:rPr lang="en-US" altLang="zh-CN" dirty="0">
                <a:solidFill>
                  <a:srgbClr val="0070C0"/>
                </a:solidFill>
              </a:rPr>
              <a:t>f</a:t>
            </a:r>
            <a:r>
              <a:rPr lang="da-DK" altLang="zh-CN" dirty="0">
                <a:solidFill>
                  <a:srgbClr val="0070C0"/>
                </a:solidFill>
              </a:rPr>
              <a:t> (lambda (y) (+ x y)))) 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0070C0"/>
                </a:solidFill>
              </a:rPr>
              <a:t>3.		(let ((x 4)) (</a:t>
            </a:r>
            <a:r>
              <a:rPr lang="en-US" altLang="zh-CN" dirty="0">
                <a:solidFill>
                  <a:srgbClr val="0070C0"/>
                </a:solidFill>
              </a:rPr>
              <a:t>f</a:t>
            </a:r>
            <a:r>
              <a:rPr lang="da-DK" altLang="zh-CN" dirty="0">
                <a:solidFill>
                  <a:srgbClr val="0070C0"/>
                </a:solidFill>
              </a:rPr>
              <a:t> 3))))</a:t>
            </a:r>
          </a:p>
          <a:p>
            <a:pPr marL="0" indent="0">
              <a:buNone/>
            </a:pPr>
            <a:endParaRPr lang="da-DK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a-DK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0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20526-2997-4D57-B073-CBB141BA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161"/>
            <a:ext cx="10515600" cy="1808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JMS</a:t>
            </a:r>
            <a:r>
              <a:rPr lang="zh-CN" altLang="en-US" dirty="0"/>
              <a:t> </a:t>
            </a:r>
            <a:r>
              <a:rPr lang="en-US" altLang="zh-CN" dirty="0"/>
              <a:t>— </a:t>
            </a:r>
            <a:r>
              <a:rPr lang="zh-CN" altLang="en-US" dirty="0"/>
              <a:t>伪代码实现 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BE3109-6143-4399-BD28-E9BA3192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" y="633046"/>
            <a:ext cx="6025662" cy="622495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a-DK" altLang="zh-CN" dirty="0">
                <a:solidFill>
                  <a:srgbClr val="FF0000"/>
                </a:solidFill>
              </a:rPr>
              <a:t>function eval(expr,env)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FF0000"/>
                </a:solidFill>
              </a:rPr>
              <a:t>    switch expr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FF0000"/>
                </a:solidFill>
              </a:rPr>
              <a:t>        when </a:t>
            </a:r>
            <a:r>
              <a:rPr lang="da-DK" altLang="zh-CN" dirty="0">
                <a:solidFill>
                  <a:schemeClr val="accent1"/>
                </a:solidFill>
              </a:rPr>
              <a:t>number		// </a:t>
            </a:r>
            <a:r>
              <a:rPr lang="zh-CN" altLang="en-US" dirty="0">
                <a:solidFill>
                  <a:schemeClr val="accent1"/>
                </a:solidFill>
              </a:rPr>
              <a:t>数字</a:t>
            </a:r>
            <a:endParaRPr lang="da-DK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a-DK" altLang="zh-CN" dirty="0">
                <a:solidFill>
                  <a:srgbClr val="FF0000"/>
                </a:solidFill>
              </a:rPr>
              <a:t>	return expr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FF0000"/>
                </a:solidFill>
              </a:rPr>
              <a:t>        when </a:t>
            </a:r>
            <a:r>
              <a:rPr lang="da-DK" altLang="zh-CN" dirty="0">
                <a:solidFill>
                  <a:schemeClr val="accent1"/>
                </a:solidFill>
              </a:rPr>
              <a:t>variable		</a:t>
            </a:r>
            <a:r>
              <a:rPr lang="en-US" altLang="zh-CN" dirty="0">
                <a:solidFill>
                  <a:schemeClr val="accent1"/>
                </a:solidFill>
              </a:rPr>
              <a:t>//</a:t>
            </a:r>
            <a:r>
              <a:rPr lang="zh-CN" altLang="en-US" dirty="0">
                <a:solidFill>
                  <a:schemeClr val="accent1"/>
                </a:solidFill>
              </a:rPr>
              <a:t> 变量</a:t>
            </a:r>
            <a:endParaRPr lang="da-DK" altLang="zh-C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da-DK" altLang="zh-CN" dirty="0">
                <a:solidFill>
                  <a:srgbClr val="FF0000"/>
                </a:solidFill>
              </a:rPr>
              <a:t>	return lookup(expr,env)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FF0000"/>
                </a:solidFill>
              </a:rPr>
              <a:t>        when </a:t>
            </a:r>
            <a:r>
              <a:rPr lang="da-DK" altLang="zh-CN" dirty="0">
                <a:solidFill>
                  <a:schemeClr val="accent1"/>
                </a:solidFill>
              </a:rPr>
              <a:t>(lambda (x) body)                // </a:t>
            </a:r>
            <a:r>
              <a:rPr lang="en-US" altLang="zh-CN" dirty="0">
                <a:solidFill>
                  <a:schemeClr val="accent1"/>
                </a:solidFill>
              </a:rPr>
              <a:t>lambda </a:t>
            </a:r>
            <a:r>
              <a:rPr lang="zh-CN" altLang="en-US" dirty="0">
                <a:solidFill>
                  <a:schemeClr val="accent1"/>
                </a:solidFill>
              </a:rPr>
              <a:t>表达式</a:t>
            </a:r>
            <a:endParaRPr lang="da-DK" altLang="zh-C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da-DK" altLang="zh-CN" dirty="0">
                <a:solidFill>
                  <a:srgbClr val="FF0000"/>
                </a:solidFill>
              </a:rPr>
              <a:t>	return closure(expr,env)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FF0000"/>
                </a:solidFill>
              </a:rPr>
              <a:t>        when </a:t>
            </a:r>
            <a:r>
              <a:rPr lang="da-DK" altLang="zh-CN" dirty="0">
                <a:solidFill>
                  <a:schemeClr val="accent1"/>
                </a:solidFill>
              </a:rPr>
              <a:t>(let  ((x e1)) e2)	// </a:t>
            </a:r>
            <a:r>
              <a:rPr lang="en-US" altLang="zh-CN" dirty="0">
                <a:solidFill>
                  <a:schemeClr val="accent1"/>
                </a:solidFill>
              </a:rPr>
              <a:t>let </a:t>
            </a:r>
            <a:r>
              <a:rPr lang="zh-CN" altLang="en-US" dirty="0">
                <a:solidFill>
                  <a:schemeClr val="accent1"/>
                </a:solidFill>
              </a:rPr>
              <a:t>赋值执行语句</a:t>
            </a:r>
            <a:endParaRPr lang="da-DK" altLang="zh-C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da-DK" altLang="zh-CN" dirty="0">
                <a:solidFill>
                  <a:schemeClr val="accent1"/>
                </a:solidFill>
              </a:rPr>
              <a:t>	</a:t>
            </a:r>
            <a:r>
              <a:rPr lang="da-DK" altLang="zh-CN" dirty="0">
                <a:solidFill>
                  <a:srgbClr val="FF0000"/>
                </a:solidFill>
              </a:rPr>
              <a:t>v1 = eval(e1,env)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FF0000"/>
                </a:solidFill>
              </a:rPr>
              <a:t>	env = addToEn</a:t>
            </a:r>
            <a:r>
              <a:rPr lang="en-US" altLang="zh-CN" dirty="0">
                <a:solidFill>
                  <a:srgbClr val="FF0000"/>
                </a:solidFill>
              </a:rPr>
              <a:t>v(x,v1,env)</a:t>
            </a:r>
            <a:endParaRPr lang="da-DK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a-DK" altLang="zh-CN" dirty="0">
                <a:solidFill>
                  <a:srgbClr val="FF0000"/>
                </a:solidFill>
              </a:rPr>
              <a:t>	return eval(e2, env)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FF0000"/>
                </a:solidFill>
              </a:rPr>
              <a:t>        when </a:t>
            </a:r>
            <a:r>
              <a:rPr lang="da-DK" altLang="zh-CN" dirty="0">
                <a:solidFill>
                  <a:schemeClr val="accent1"/>
                </a:solidFill>
              </a:rPr>
              <a:t>(f param)	                     // </a:t>
            </a:r>
            <a:r>
              <a:rPr lang="zh-CN" altLang="en-US" dirty="0">
                <a:solidFill>
                  <a:schemeClr val="accent1"/>
                </a:solidFill>
              </a:rPr>
              <a:t>函数调用</a:t>
            </a:r>
            <a:endParaRPr lang="da-DK" altLang="zh-C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da-DK" altLang="zh-CN" dirty="0">
                <a:solidFill>
                  <a:srgbClr val="FF0000"/>
                </a:solidFill>
              </a:rPr>
              <a:t>	v1 = eval(f,env)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FF0000"/>
                </a:solidFill>
              </a:rPr>
              <a:t>	v2 = eval(param,env)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FF0000"/>
                </a:solidFill>
              </a:rPr>
              <a:t>	switch v1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FF0000"/>
                </a:solidFill>
              </a:rPr>
              <a:t>	    when </a:t>
            </a:r>
            <a:r>
              <a:rPr lang="da-DK" altLang="zh-CN" dirty="0">
                <a:solidFill>
                  <a:schemeClr val="accent1"/>
                </a:solidFill>
              </a:rPr>
              <a:t>closure (lambda (x) body) closure_env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FF0000"/>
                </a:solidFill>
              </a:rPr>
              <a:t>	        env = addToEnv(x,v2,closure_env)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FF0000"/>
                </a:solidFill>
              </a:rPr>
              <a:t>	        return eval(body,env)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FF0000"/>
                </a:solidFill>
              </a:rPr>
              <a:t>        when </a:t>
            </a:r>
            <a:r>
              <a:rPr lang="da-DK" altLang="zh-CN" dirty="0">
                <a:solidFill>
                  <a:schemeClr val="accent1"/>
                </a:solidFill>
              </a:rPr>
              <a:t>(op, v1, v2)                          // </a:t>
            </a:r>
            <a:r>
              <a:rPr lang="zh-CN" altLang="en-US" dirty="0">
                <a:solidFill>
                  <a:schemeClr val="accent1"/>
                </a:solidFill>
              </a:rPr>
              <a:t>过程表达式</a:t>
            </a:r>
            <a:endParaRPr lang="da-DK" altLang="zh-C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da-DK" altLang="zh-CN" dirty="0">
                <a:solidFill>
                  <a:srgbClr val="FF0000"/>
                </a:solidFill>
              </a:rPr>
              <a:t>            num1 = eval(v1, env)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FF0000"/>
                </a:solidFill>
              </a:rPr>
              <a:t>            num2 = eval(v2, env)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FF0000"/>
                </a:solidFill>
              </a:rPr>
              <a:t>            return </a:t>
            </a:r>
            <a:r>
              <a:rPr lang="en-US" altLang="zh-CN" dirty="0">
                <a:solidFill>
                  <a:srgbClr val="FF0000"/>
                </a:solidFill>
              </a:rPr>
              <a:t>apply(op,[num1,num2],env)</a:t>
            </a:r>
            <a:endParaRPr lang="da-DK" altLang="zh-CN" dirty="0">
              <a:solidFill>
                <a:srgbClr val="FF0000"/>
              </a:solidFill>
            </a:endParaRP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CF3F3D37-18A6-4B95-B142-5FC929782852}"/>
              </a:ext>
            </a:extLst>
          </p:cNvPr>
          <p:cNvSpPr txBox="1">
            <a:spLocks/>
          </p:cNvSpPr>
          <p:nvPr/>
        </p:nvSpPr>
        <p:spPr>
          <a:xfrm>
            <a:off x="6096000" y="633045"/>
            <a:ext cx="6025662" cy="622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zh-CN" altLang="en-US" dirty="0"/>
              <a:t>通过模式匹配的方式枚举情况，确定处理方式</a:t>
            </a:r>
            <a:endParaRPr lang="en-US" altLang="zh-CN" dirty="0"/>
          </a:p>
          <a:p>
            <a:pPr>
              <a:buAutoNum type="arabicPeriod"/>
            </a:pPr>
            <a:endParaRPr lang="en-US" altLang="zh-CN" dirty="0"/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zh-CN" altLang="en-US" dirty="0"/>
              <a:t>不断求解子表达式的值，直到有确定的返回，也就是数字或是赋值后的变量。</a:t>
            </a:r>
            <a:endParaRPr lang="en-US" altLang="zh-CN" dirty="0"/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endParaRPr lang="en-US" altLang="zh-CN" dirty="0"/>
          </a:p>
          <a:p>
            <a:pPr>
              <a:buAutoNum type="arabicPeriod"/>
            </a:pPr>
            <a:r>
              <a:rPr lang="zh-CN" altLang="en-US" dirty="0"/>
              <a:t>对于诸如需要开辟新函数栈的表达式，对环境做新的扩充，比如 </a:t>
            </a:r>
            <a:r>
              <a:rPr lang="en-US" altLang="zh-CN" dirty="0"/>
              <a:t>closure </a:t>
            </a:r>
            <a:r>
              <a:rPr lang="zh-CN" altLang="en-US" dirty="0"/>
              <a:t>和 </a:t>
            </a:r>
            <a:r>
              <a:rPr lang="en-US" altLang="zh-CN" dirty="0" err="1"/>
              <a:t>addToEnv</a:t>
            </a:r>
            <a:r>
              <a:rPr lang="en-US" altLang="zh-CN" dirty="0"/>
              <a:t> 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da-DK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19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F9A644-88C3-4182-A338-3F2E964E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2. JMS — </a:t>
            </a:r>
            <a:r>
              <a:rPr lang="zh-CN" altLang="en-US" dirty="0"/>
              <a:t>计算机语言的本质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A4DC34-9A2F-427B-9F2B-BD839D9E7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1690688"/>
            <a:ext cx="88487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40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D31B4-29F3-4CA3-9424-BBA25DC2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Omiga</a:t>
            </a:r>
            <a:r>
              <a:rPr lang="en-US" altLang="zh-CN" dirty="0"/>
              <a:t> DSL — 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6D2BE-1DA7-4C13-9D48-D257AAEB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0034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DSL </a:t>
            </a:r>
            <a:r>
              <a:rPr lang="en-US" altLang="zh-CN" dirty="0">
                <a:sym typeface="Wingdings" panose="05000000000000000000" pitchFamily="2" charset="2"/>
              </a:rPr>
              <a:t> domain specific language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为了解决某一类任务而专门设计的计算机语言。 </a:t>
            </a:r>
            <a:r>
              <a:rPr lang="en-US" altLang="zh-CN" dirty="0"/>
              <a:t>——  wiki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Omiga</a:t>
            </a:r>
            <a:r>
              <a:rPr lang="en-US" altLang="zh-CN" dirty="0"/>
              <a:t> DSL </a:t>
            </a:r>
            <a:r>
              <a:rPr lang="en-US" altLang="zh-CN" dirty="0">
                <a:sym typeface="Wingdings" panose="05000000000000000000" pitchFamily="2" charset="2"/>
              </a:rPr>
              <a:t> </a:t>
            </a:r>
            <a:r>
              <a:rPr lang="zh-CN" altLang="en-US" dirty="0">
                <a:sym typeface="Wingdings" panose="05000000000000000000" pitchFamily="2" charset="2"/>
              </a:rPr>
              <a:t>为解决数据生成过程中针对数据提取，数据转换，数据保存，即 </a:t>
            </a:r>
            <a:r>
              <a:rPr lang="en-US" altLang="zh-CN" dirty="0">
                <a:sym typeface="Wingdings" panose="05000000000000000000" pitchFamily="2" charset="2"/>
              </a:rPr>
              <a:t>E, T, L </a:t>
            </a:r>
            <a:r>
              <a:rPr lang="zh-CN" altLang="en-US" dirty="0">
                <a:sym typeface="Wingdings" panose="05000000000000000000" pitchFamily="2" charset="2"/>
              </a:rPr>
              <a:t>三大问题而设计实现的一门 </a:t>
            </a:r>
            <a:r>
              <a:rPr lang="en-US" altLang="zh-CN" dirty="0">
                <a:sym typeface="Wingdings" panose="05000000000000000000" pitchFamily="2" charset="2"/>
              </a:rPr>
              <a:t>DSL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特色 </a:t>
            </a:r>
            <a:r>
              <a:rPr lang="en-US" altLang="zh-CN" dirty="0">
                <a:sym typeface="Wingdings" panose="05000000000000000000" pitchFamily="2" charset="2"/>
              </a:rPr>
              <a:t></a:t>
            </a:r>
            <a:r>
              <a:rPr lang="zh-CN" altLang="en-US" dirty="0">
                <a:sym typeface="Wingdings" panose="05000000000000000000" pitchFamily="2" charset="2"/>
              </a:rPr>
              <a:t>为数据赋予业务关系；简化 </a:t>
            </a:r>
            <a:r>
              <a:rPr lang="en-US" altLang="zh-CN" dirty="0">
                <a:sym typeface="Wingdings" panose="05000000000000000000" pitchFamily="2" charset="2"/>
              </a:rPr>
              <a:t>SQL </a:t>
            </a:r>
            <a:r>
              <a:rPr lang="zh-CN" altLang="en-US" dirty="0">
                <a:sym typeface="Wingdings" panose="05000000000000000000" pitchFamily="2" charset="2"/>
              </a:rPr>
              <a:t>写法；高性能；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6445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D31B4-29F3-4CA3-9424-BBA25DC2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Omiga</a:t>
            </a:r>
            <a:r>
              <a:rPr lang="en-US" altLang="zh-CN" dirty="0"/>
              <a:t> DSL — </a:t>
            </a:r>
            <a:r>
              <a:rPr lang="zh-CN" altLang="en-US" dirty="0"/>
              <a:t>语法设计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6D2BE-1DA7-4C13-9D48-D257AAEB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034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DSL </a:t>
            </a:r>
            <a:r>
              <a:rPr lang="zh-CN" altLang="en-US" dirty="0"/>
              <a:t>语法形式</a:t>
            </a:r>
            <a:r>
              <a:rPr lang="en-US" altLang="zh-CN" dirty="0">
                <a:sym typeface="Wingdings" panose="05000000000000000000" pitchFamily="2" charset="2"/>
              </a:rPr>
              <a:t>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def var </a:t>
            </a:r>
            <a:r>
              <a:rPr lang="en-US" altLang="zh-CN" dirty="0" err="1">
                <a:solidFill>
                  <a:schemeClr val="accent1"/>
                </a:solidFill>
              </a:rPr>
              <a:t>variable_name</a:t>
            </a:r>
            <a:r>
              <a:rPr lang="en-US" altLang="zh-CN" dirty="0">
                <a:solidFill>
                  <a:schemeClr val="accent1"/>
                </a:solidFill>
              </a:rPr>
              <a:t> type </a:t>
            </a:r>
            <a:r>
              <a:rPr lang="en-US" altLang="zh-CN" dirty="0" err="1">
                <a:solidFill>
                  <a:schemeClr val="accent1"/>
                </a:solidFill>
              </a:rPr>
              <a:t>type_name</a:t>
            </a:r>
            <a:r>
              <a:rPr lang="en-US" altLang="zh-CN" dirty="0">
                <a:solidFill>
                  <a:schemeClr val="accent1"/>
                </a:solidFill>
              </a:rPr>
              <a:t> &lt;= body ; </a:t>
            </a:r>
          </a:p>
          <a:p>
            <a:pPr marL="0" indent="0">
              <a:buNone/>
            </a:pPr>
            <a:r>
              <a:rPr lang="zh-CN" altLang="en-US" dirty="0"/>
              <a:t>示例 </a:t>
            </a:r>
            <a:r>
              <a:rPr lang="en-US" altLang="zh-CN" dirty="0">
                <a:sym typeface="Wingdings" panose="05000000000000000000" pitchFamily="2" charset="2"/>
              </a:rPr>
              <a:t>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def var </a:t>
            </a:r>
            <a:r>
              <a:rPr lang="en-US" altLang="zh-CN" dirty="0" err="1"/>
              <a:t>visit_id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type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integer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&lt;=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sql</a:t>
            </a:r>
            <a:r>
              <a:rPr lang="en-US" altLang="zh-CN" dirty="0"/>
              <a:t>(</a:t>
            </a:r>
            <a:r>
              <a:rPr lang="en-US" altLang="zh-CN" dirty="0" err="1"/>
              <a:t>fmop.visit.visit_record.visit_id</a:t>
            </a:r>
            <a:r>
              <a:rPr lang="en-US" altLang="zh-CN" dirty="0"/>
              <a:t>);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def var </a:t>
            </a:r>
            <a:r>
              <a:rPr lang="en-US" altLang="zh-CN" dirty="0" err="1"/>
              <a:t>is_valid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type bool &lt;=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sql</a:t>
            </a:r>
            <a:r>
              <a:rPr lang="en-US" altLang="zh-CN" dirty="0"/>
              <a:t>(</a:t>
            </a:r>
            <a:r>
              <a:rPr lang="en-US" altLang="zh-CN" dirty="0" err="1"/>
              <a:t>fmop.visit.visit_record.is_valid</a:t>
            </a:r>
            <a:r>
              <a:rPr lang="en-US" altLang="zh-CN" dirty="0"/>
              <a:t>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def var </a:t>
            </a:r>
            <a:r>
              <a:rPr lang="en-US" altLang="zh-CN" dirty="0" err="1"/>
              <a:t>valid_visit_id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type integer &lt;=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select var </a:t>
            </a:r>
            <a:r>
              <a:rPr lang="en-US" altLang="zh-CN" dirty="0" err="1"/>
              <a:t>visit_id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where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is_valid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== true end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def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sex_code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type text &lt;=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sql</a:t>
            </a:r>
            <a:r>
              <a:rPr lang="en-US" altLang="zh-CN" dirty="0"/>
              <a:t>(</a:t>
            </a:r>
            <a:r>
              <a:rPr lang="en-US" altLang="zh-CN" dirty="0" err="1"/>
              <a:t>fmop.patient.pm_info.sex_code</a:t>
            </a:r>
            <a:r>
              <a:rPr lang="en-US" altLang="zh-CN" dirty="0"/>
              <a:t>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def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sex_name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type text &lt;=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case when var </a:t>
            </a:r>
            <a:r>
              <a:rPr lang="en-US" altLang="zh-CN" dirty="0" err="1"/>
              <a:t>sex_code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==</a:t>
            </a:r>
            <a:r>
              <a:rPr lang="en-US" altLang="zh-CN" dirty="0"/>
              <a:t> ‘0’ </a:t>
            </a:r>
            <a:r>
              <a:rPr lang="en-US" altLang="zh-CN" dirty="0">
                <a:solidFill>
                  <a:srgbClr val="FF0000"/>
                </a:solidFill>
              </a:rPr>
              <a:t>then</a:t>
            </a:r>
            <a:r>
              <a:rPr lang="en-US" altLang="zh-CN" dirty="0"/>
              <a:t> ‘</a:t>
            </a:r>
            <a:r>
              <a:rPr lang="zh-CN" altLang="en-US" dirty="0"/>
              <a:t>男</a:t>
            </a:r>
            <a:r>
              <a:rPr lang="en-US" altLang="zh-CN" dirty="0"/>
              <a:t>’ </a:t>
            </a:r>
            <a:r>
              <a:rPr lang="en-US" altLang="zh-CN" dirty="0">
                <a:solidFill>
                  <a:srgbClr val="FF0000"/>
                </a:solidFill>
              </a:rPr>
              <a:t>when var </a:t>
            </a:r>
            <a:r>
              <a:rPr lang="en-US" altLang="zh-CN" dirty="0" err="1"/>
              <a:t>sex_code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==</a:t>
            </a:r>
            <a:r>
              <a:rPr lang="en-US" altLang="zh-CN" dirty="0"/>
              <a:t> ‘1’ </a:t>
            </a:r>
            <a:r>
              <a:rPr lang="en-US" altLang="zh-CN" dirty="0">
                <a:solidFill>
                  <a:srgbClr val="FF0000"/>
                </a:solidFill>
              </a:rPr>
              <a:t>then</a:t>
            </a:r>
            <a:r>
              <a:rPr lang="en-US" altLang="zh-CN" dirty="0"/>
              <a:t> ‘</a:t>
            </a:r>
            <a:r>
              <a:rPr lang="zh-CN" altLang="en-US" dirty="0"/>
              <a:t>女</a:t>
            </a:r>
            <a:r>
              <a:rPr lang="en-US" altLang="zh-CN" dirty="0"/>
              <a:t>’ </a:t>
            </a:r>
            <a:r>
              <a:rPr lang="en-US" altLang="zh-CN" dirty="0">
                <a:solidFill>
                  <a:srgbClr val="FF0000"/>
                </a:solidFill>
              </a:rPr>
              <a:t>else</a:t>
            </a:r>
            <a:r>
              <a:rPr lang="en-US" altLang="zh-CN" dirty="0"/>
              <a:t> ‘LGBT’ </a:t>
            </a:r>
            <a:r>
              <a:rPr lang="en-US" altLang="zh-CN" dirty="0">
                <a:solidFill>
                  <a:srgbClr val="FF0000"/>
                </a:solidFill>
              </a:rPr>
              <a:t>end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334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D31B4-29F3-4CA3-9424-BBA25DC2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Omiga</a:t>
            </a:r>
            <a:r>
              <a:rPr lang="en-US" altLang="zh-CN" dirty="0"/>
              <a:t> DSL — AST 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6D2BE-1DA7-4C13-9D48-D257AAEB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4413"/>
            <a:ext cx="12192000" cy="58435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def var </a:t>
            </a:r>
            <a:r>
              <a:rPr lang="en-US" altLang="zh-CN" dirty="0" err="1"/>
              <a:t>visit_id</a:t>
            </a:r>
            <a:r>
              <a:rPr lang="en-US" altLang="zh-CN" dirty="0"/>
              <a:t> type integer&lt;=  </a:t>
            </a:r>
            <a:r>
              <a:rPr lang="en-US" altLang="zh-CN" dirty="0" err="1"/>
              <a:t>sql</a:t>
            </a:r>
            <a:r>
              <a:rPr lang="en-US" altLang="zh-CN" dirty="0"/>
              <a:t>(</a:t>
            </a:r>
            <a:r>
              <a:rPr lang="en-US" altLang="zh-CN" dirty="0" err="1"/>
              <a:t>fmop.visit.visit_record.visit_id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"type": "variable",</a:t>
            </a:r>
          </a:p>
          <a:p>
            <a:pPr marL="0" indent="0">
              <a:buNone/>
            </a:pPr>
            <a:r>
              <a:rPr lang="en-US" altLang="zh-CN" dirty="0"/>
              <a:t>	"variable": "</a:t>
            </a:r>
            <a:r>
              <a:rPr lang="en-US" altLang="zh-CN" dirty="0" err="1"/>
              <a:t>visit_id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	"attributes": {</a:t>
            </a:r>
          </a:p>
          <a:p>
            <a:pPr marL="0" indent="0">
              <a:buNone/>
            </a:pPr>
            <a:r>
              <a:rPr lang="en-US" altLang="zh-CN" dirty="0"/>
              <a:t>		"type": "integer"</a:t>
            </a:r>
          </a:p>
          <a:p>
            <a:pPr marL="0" indent="0">
              <a:buNone/>
            </a:pPr>
            <a:r>
              <a:rPr lang="en-US" altLang="zh-CN" dirty="0"/>
              <a:t>	},</a:t>
            </a:r>
          </a:p>
          <a:p>
            <a:pPr marL="0" indent="0">
              <a:buNone/>
            </a:pPr>
            <a:r>
              <a:rPr lang="en-US" altLang="zh-CN" dirty="0"/>
              <a:t>	"body": {</a:t>
            </a:r>
          </a:p>
          <a:p>
            <a:pPr marL="0" indent="0">
              <a:buNone/>
            </a:pPr>
            <a:r>
              <a:rPr lang="en-US" altLang="zh-CN" dirty="0"/>
              <a:t>		"type": "function",</a:t>
            </a:r>
          </a:p>
          <a:p>
            <a:pPr marL="0" indent="0">
              <a:buNone/>
            </a:pPr>
            <a:r>
              <a:rPr lang="en-US" altLang="zh-CN" dirty="0"/>
              <a:t>		"name": "</a:t>
            </a:r>
            <a:r>
              <a:rPr lang="en-US" altLang="zh-CN" dirty="0" err="1"/>
              <a:t>sql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		"children": [{</a:t>
            </a:r>
          </a:p>
          <a:p>
            <a:pPr marL="0" indent="0">
              <a:buNone/>
            </a:pPr>
            <a:r>
              <a:rPr lang="en-US" altLang="zh-CN" dirty="0"/>
              <a:t>			"type": "value",</a:t>
            </a:r>
          </a:p>
          <a:p>
            <a:pPr marL="0" indent="0">
              <a:buNone/>
            </a:pPr>
            <a:r>
              <a:rPr lang="en-US" altLang="zh-CN" dirty="0"/>
              <a:t>			"value": "</a:t>
            </a:r>
            <a:r>
              <a:rPr lang="en-US" altLang="zh-CN" dirty="0" err="1"/>
              <a:t>fmop.visit.visit_record.visit_id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		}]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07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A6201-4F7A-4E56-8A8F-4A00CD5A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JMS 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7816C-C20A-4A41-9E89-E83802C1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969"/>
            <a:ext cx="10515600" cy="4946656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数值输出 </a:t>
            </a:r>
            <a:r>
              <a:rPr lang="en-US" altLang="zh-CN" sz="3200" dirty="0">
                <a:solidFill>
                  <a:srgbClr val="FF0000"/>
                </a:solidFill>
              </a:rPr>
              <a:t>(123) </a:t>
            </a:r>
            <a:r>
              <a:rPr lang="en-US" altLang="zh-CN" sz="3200" dirty="0"/>
              <a:t>=&gt; 123</a:t>
            </a:r>
          </a:p>
          <a:p>
            <a:r>
              <a:rPr lang="zh-CN" altLang="en-US" sz="3200" dirty="0">
                <a:solidFill>
                  <a:srgbClr val="FF0000"/>
                </a:solidFill>
              </a:rPr>
              <a:t>算术操作 </a:t>
            </a:r>
            <a:r>
              <a:rPr lang="en-US" altLang="zh-CN" sz="3200" dirty="0">
                <a:solidFill>
                  <a:srgbClr val="FF0000"/>
                </a:solidFill>
              </a:rPr>
              <a:t>(+ 1 2) </a:t>
            </a:r>
            <a:r>
              <a:rPr lang="en-US" altLang="zh-CN" sz="3200" dirty="0"/>
              <a:t>=&gt; 3</a:t>
            </a:r>
          </a:p>
          <a:p>
            <a:r>
              <a:rPr lang="zh-CN" altLang="en-US" sz="3200" dirty="0">
                <a:solidFill>
                  <a:srgbClr val="FF0000"/>
                </a:solidFill>
              </a:rPr>
              <a:t>变量定义 </a:t>
            </a:r>
            <a:r>
              <a:rPr lang="da-DK" altLang="zh-CN" sz="3200" dirty="0">
                <a:solidFill>
                  <a:srgbClr val="FF0000"/>
                </a:solidFill>
              </a:rPr>
              <a:t>(let (</a:t>
            </a:r>
            <a:r>
              <a:rPr lang="en-US" altLang="zh-CN" sz="3200" dirty="0">
                <a:solidFill>
                  <a:srgbClr val="FF0000"/>
                </a:solidFill>
              </a:rPr>
              <a:t>(</a:t>
            </a:r>
            <a:r>
              <a:rPr lang="da-DK" altLang="zh-CN" sz="3200" dirty="0">
                <a:solidFill>
                  <a:srgbClr val="FF0000"/>
                </a:solidFill>
              </a:rPr>
              <a:t>x 2)) (+ x 2))</a:t>
            </a:r>
            <a:r>
              <a:rPr lang="da-DK" altLang="zh-CN" sz="3200" dirty="0"/>
              <a:t> =&gt; 4</a:t>
            </a:r>
          </a:p>
          <a:p>
            <a:r>
              <a:rPr lang="en-US" altLang="zh-CN" sz="3200" dirty="0">
                <a:solidFill>
                  <a:srgbClr val="FF0000"/>
                </a:solidFill>
              </a:rPr>
              <a:t>Lambda </a:t>
            </a:r>
            <a:r>
              <a:rPr lang="zh-CN" altLang="en-US" sz="3200" dirty="0">
                <a:solidFill>
                  <a:srgbClr val="FF0000"/>
                </a:solidFill>
              </a:rPr>
              <a:t>函数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  1. </a:t>
            </a:r>
            <a:r>
              <a:rPr lang="es-ES" altLang="zh-CN" sz="3200" dirty="0">
                <a:solidFill>
                  <a:srgbClr val="FF0000"/>
                </a:solidFill>
              </a:rPr>
              <a:t>(let ((x 2)) ((lambda (y) (+ x y)) 3))</a:t>
            </a:r>
            <a:r>
              <a:rPr lang="es-ES" altLang="zh-CN" sz="3200" dirty="0"/>
              <a:t> =&gt; 5</a:t>
            </a:r>
          </a:p>
          <a:p>
            <a:pPr marL="0" indent="0">
              <a:buNone/>
            </a:pPr>
            <a:r>
              <a:rPr lang="da-DK" altLang="zh-CN" sz="3200" dirty="0">
                <a:solidFill>
                  <a:srgbClr val="FF0000"/>
                </a:solidFill>
              </a:rPr>
              <a:t>  2. (let ((x 2)) (let ([f (lambda (y) (+ x y))]) (let ((x 4)) (f 3))))</a:t>
            </a:r>
            <a:r>
              <a:rPr lang="da-DK" altLang="zh-CN" sz="3200" dirty="0"/>
              <a:t> =&gt; 5</a:t>
            </a:r>
          </a:p>
          <a:p>
            <a:pPr marL="0" indent="0">
              <a:buNone/>
            </a:pPr>
            <a:r>
              <a:rPr lang="pt-BR" altLang="zh-CN" sz="3200" dirty="0">
                <a:solidFill>
                  <a:srgbClr val="FF0000"/>
                </a:solidFill>
              </a:rPr>
              <a:t>  3. ((lambda (x) (+ 2 x)) 3)</a:t>
            </a:r>
            <a:r>
              <a:rPr lang="pt-BR" altLang="zh-CN" sz="3200" dirty="0"/>
              <a:t> =&gt; 5</a:t>
            </a:r>
            <a:endParaRPr lang="da-DK" altLang="zh-CN" sz="3200" dirty="0">
              <a:solidFill>
                <a:srgbClr val="FF0000"/>
              </a:solidFill>
            </a:endParaRPr>
          </a:p>
          <a:p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07EC4C-EC32-404E-8CEC-8178D0C0A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511" y="365124"/>
            <a:ext cx="6891337" cy="241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11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D31B4-29F3-4CA3-9424-BBA25DC2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Omiga</a:t>
            </a:r>
            <a:r>
              <a:rPr lang="en-US" altLang="zh-CN" dirty="0"/>
              <a:t> DSL — AST 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6D2BE-1DA7-4C13-9D48-D257AAEB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4413"/>
            <a:ext cx="12192000" cy="5843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altLang="zh-CN" dirty="0"/>
              <a:t>def var valid_visit_id type integer &lt;= select var visit_id where var </a:t>
            </a:r>
            <a:r>
              <a:rPr lang="da-DK" altLang="zh-CN" dirty="0">
                <a:solidFill>
                  <a:srgbClr val="FF0000"/>
                </a:solidFill>
              </a:rPr>
              <a:t>is_valid == true</a:t>
            </a:r>
            <a:r>
              <a:rPr lang="da-DK" altLang="zh-CN" dirty="0"/>
              <a:t> end;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711FB6-5540-469F-BC79-0DCDE526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0225"/>
            <a:ext cx="12191999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92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D31B4-29F3-4CA3-9424-BBA25DC2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Omiga</a:t>
            </a:r>
            <a:r>
              <a:rPr lang="en-US" altLang="zh-CN" dirty="0"/>
              <a:t> DSL — AST 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6D2BE-1DA7-4C13-9D48-D257AAEB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4413"/>
            <a:ext cx="12192000" cy="5843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def var </a:t>
            </a:r>
            <a:r>
              <a:rPr lang="en-US" altLang="zh-CN" dirty="0" err="1"/>
              <a:t>sex_name</a:t>
            </a:r>
            <a:r>
              <a:rPr lang="en-US" altLang="zh-CN" dirty="0"/>
              <a:t> type text &lt;= case when var </a:t>
            </a:r>
            <a:r>
              <a:rPr lang="en-US" altLang="zh-CN" dirty="0" err="1"/>
              <a:t>sex_code</a:t>
            </a:r>
            <a:r>
              <a:rPr lang="en-US" altLang="zh-CN" dirty="0"/>
              <a:t> == ‘0’ then ‘</a:t>
            </a:r>
            <a:r>
              <a:rPr lang="zh-CN" altLang="en-US" dirty="0"/>
              <a:t>男’ </a:t>
            </a:r>
            <a:r>
              <a:rPr lang="en-US" altLang="zh-CN" dirty="0"/>
              <a:t>when var </a:t>
            </a:r>
            <a:r>
              <a:rPr lang="en-US" altLang="zh-CN" dirty="0" err="1"/>
              <a:t>sex_code</a:t>
            </a:r>
            <a:r>
              <a:rPr lang="en-US" altLang="zh-CN" dirty="0"/>
              <a:t> == ‘1’ then ‘</a:t>
            </a:r>
            <a:r>
              <a:rPr lang="zh-CN" altLang="en-US" dirty="0"/>
              <a:t>女’ </a:t>
            </a:r>
            <a:r>
              <a:rPr lang="en-US" altLang="zh-CN" dirty="0"/>
              <a:t>else ‘LGBT’ end;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node: &lt;case function&gt;</a:t>
            </a:r>
          </a:p>
          <a:p>
            <a:pPr marL="0" indent="0">
              <a:buNone/>
            </a:pPr>
            <a:r>
              <a:rPr lang="en-US" altLang="zh-CN" dirty="0"/>
              <a:t>children:[</a:t>
            </a:r>
          </a:p>
          <a:p>
            <a:pPr marL="0" indent="0">
              <a:buNone/>
            </a:pPr>
            <a:r>
              <a:rPr lang="en-US" altLang="zh-CN" dirty="0"/>
              <a:t>         {node: &lt;</a:t>
            </a:r>
            <a:r>
              <a:rPr lang="en-US" altLang="zh-CN" dirty="0">
                <a:solidFill>
                  <a:srgbClr val="FF0000"/>
                </a:solidFill>
              </a:rPr>
              <a:t>when</a:t>
            </a:r>
            <a:r>
              <a:rPr lang="en-US" altLang="zh-CN" dirty="0"/>
              <a:t> function&gt;,children:[…]}</a:t>
            </a:r>
          </a:p>
          <a:p>
            <a:pPr marL="0" indent="0">
              <a:buNone/>
            </a:pPr>
            <a:r>
              <a:rPr lang="en-US" altLang="zh-CN" dirty="0"/>
              <a:t>         {node: &lt;</a:t>
            </a:r>
            <a:r>
              <a:rPr lang="en-US" altLang="zh-CN" dirty="0">
                <a:solidFill>
                  <a:srgbClr val="FF0000"/>
                </a:solidFill>
              </a:rPr>
              <a:t>then</a:t>
            </a:r>
            <a:r>
              <a:rPr lang="en-US" altLang="zh-CN" dirty="0"/>
              <a:t> function&gt;,children:[…]}</a:t>
            </a:r>
          </a:p>
          <a:p>
            <a:pPr marL="0" indent="0">
              <a:buNone/>
            </a:pPr>
            <a:r>
              <a:rPr lang="en-US" altLang="zh-CN" dirty="0"/>
              <a:t>	{node: &lt;</a:t>
            </a:r>
            <a:r>
              <a:rPr lang="en-US" altLang="zh-CN" dirty="0">
                <a:solidFill>
                  <a:srgbClr val="FF0000"/>
                </a:solidFill>
              </a:rPr>
              <a:t>when</a:t>
            </a:r>
            <a:r>
              <a:rPr lang="en-US" altLang="zh-CN" dirty="0"/>
              <a:t> function&gt;,children:[…]}</a:t>
            </a:r>
          </a:p>
          <a:p>
            <a:pPr marL="0" indent="0">
              <a:buNone/>
            </a:pPr>
            <a:r>
              <a:rPr lang="en-US" altLang="zh-CN" dirty="0"/>
              <a:t>	{node: &lt;</a:t>
            </a:r>
            <a:r>
              <a:rPr lang="en-US" altLang="zh-CN" dirty="0">
                <a:solidFill>
                  <a:srgbClr val="FF0000"/>
                </a:solidFill>
              </a:rPr>
              <a:t>then</a:t>
            </a:r>
            <a:r>
              <a:rPr lang="en-US" altLang="zh-CN" dirty="0"/>
              <a:t> function&gt;,children:[…]}</a:t>
            </a:r>
          </a:p>
          <a:p>
            <a:pPr marL="0" indent="0">
              <a:buNone/>
            </a:pPr>
            <a:r>
              <a:rPr lang="en-US" altLang="zh-CN" dirty="0"/>
              <a:t>	{node: &lt;</a:t>
            </a:r>
            <a:r>
              <a:rPr lang="en-US" altLang="zh-CN" dirty="0">
                <a:solidFill>
                  <a:srgbClr val="FF0000"/>
                </a:solidFill>
              </a:rPr>
              <a:t>default</a:t>
            </a:r>
            <a:r>
              <a:rPr lang="en-US" altLang="zh-CN" dirty="0"/>
              <a:t>&gt;,children:[…]}</a:t>
            </a:r>
          </a:p>
          <a:p>
            <a:pPr marL="0" indent="0">
              <a:buNone/>
            </a:pPr>
            <a:r>
              <a:rPr lang="en-US" altLang="zh-CN" dirty="0"/>
              <a:t>]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5673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D31B4-29F3-4CA3-9424-BBA25DC2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Omiga</a:t>
            </a:r>
            <a:r>
              <a:rPr lang="en-US" altLang="zh-CN" dirty="0"/>
              <a:t> DSL — </a:t>
            </a:r>
            <a:r>
              <a:rPr lang="zh-CN" altLang="en-US" dirty="0"/>
              <a:t>伪代码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6D2BE-1DA7-4C13-9D48-D257AAEB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4413"/>
            <a:ext cx="8958263" cy="5843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Function eval(</a:t>
            </a:r>
            <a:r>
              <a:rPr lang="en-US" altLang="zh-CN" dirty="0" err="1"/>
              <a:t>variable_body,env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switch </a:t>
            </a:r>
            <a:r>
              <a:rPr lang="en-US" altLang="zh-CN" dirty="0" err="1"/>
              <a:t>variable_body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case number	 | string | bool</a:t>
            </a:r>
          </a:p>
          <a:p>
            <a:pPr marL="0" indent="0">
              <a:buNone/>
            </a:pPr>
            <a:r>
              <a:rPr lang="en-US" altLang="zh-CN" dirty="0"/>
              <a:t>	  return </a:t>
            </a:r>
            <a:r>
              <a:rPr lang="en-US" altLang="zh-CN" dirty="0" err="1"/>
              <a:t>variable_body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case variable  // </a:t>
            </a:r>
            <a:r>
              <a:rPr lang="zh-CN" altLang="en-US" dirty="0"/>
              <a:t>复用变量，比如</a:t>
            </a:r>
            <a:r>
              <a:rPr lang="en-US" altLang="zh-CN" dirty="0"/>
              <a:t>var </a:t>
            </a:r>
            <a:r>
              <a:rPr lang="en-US" altLang="zh-CN" dirty="0" err="1"/>
              <a:t>visit_id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var_result</a:t>
            </a:r>
            <a:r>
              <a:rPr lang="en-US" altLang="zh-CN" dirty="0"/>
              <a:t> = lookup(</a:t>
            </a:r>
            <a:r>
              <a:rPr lang="en-US" altLang="zh-CN" dirty="0" err="1"/>
              <a:t>expr,env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     if </a:t>
            </a:r>
            <a:r>
              <a:rPr lang="en-US" altLang="zh-CN" dirty="0" err="1"/>
              <a:t>var_result</a:t>
            </a:r>
            <a:r>
              <a:rPr lang="en-US" altLang="zh-CN" dirty="0"/>
              <a:t> == null </a:t>
            </a:r>
          </a:p>
          <a:p>
            <a:pPr marL="0" indent="0">
              <a:buNone/>
            </a:pPr>
            <a:r>
              <a:rPr lang="en-US" altLang="zh-CN" dirty="0"/>
              <a:t>		 </a:t>
            </a:r>
            <a:r>
              <a:rPr lang="en-US" altLang="zh-CN" dirty="0" err="1"/>
              <a:t>var_result</a:t>
            </a:r>
            <a:r>
              <a:rPr lang="en-US" altLang="zh-CN" dirty="0"/>
              <a:t> = eval(</a:t>
            </a:r>
            <a:r>
              <a:rPr lang="en-US" altLang="zh-CN" dirty="0" err="1"/>
              <a:t>findVariable</a:t>
            </a:r>
            <a:r>
              <a:rPr lang="en-US" altLang="zh-CN" dirty="0"/>
              <a:t>(</a:t>
            </a:r>
            <a:r>
              <a:rPr lang="en-US" altLang="zh-CN" dirty="0" err="1"/>
              <a:t>expr,env</a:t>
            </a:r>
            <a:r>
              <a:rPr lang="en-US" altLang="zh-CN" dirty="0"/>
              <a:t>),env)</a:t>
            </a:r>
          </a:p>
          <a:p>
            <a:pPr marL="0" indent="0">
              <a:buNone/>
            </a:pPr>
            <a:r>
              <a:rPr lang="en-US" altLang="zh-CN" dirty="0"/>
              <a:t>	   return </a:t>
            </a:r>
            <a:r>
              <a:rPr lang="en-US" altLang="zh-CN" dirty="0" err="1"/>
              <a:t>var_result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case  (</a:t>
            </a:r>
            <a:r>
              <a:rPr lang="en-US" altLang="zh-CN" dirty="0" err="1"/>
              <a:t>function,children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  apply(</a:t>
            </a:r>
            <a:r>
              <a:rPr lang="en-US" altLang="zh-CN" dirty="0" err="1"/>
              <a:t>function,children,env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955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D31B4-29F3-4CA3-9424-BBA25DC2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Omiga</a:t>
            </a:r>
            <a:r>
              <a:rPr lang="en-US" altLang="zh-CN" dirty="0"/>
              <a:t> DSL — </a:t>
            </a:r>
            <a:r>
              <a:rPr lang="zh-CN" altLang="en-US" dirty="0"/>
              <a:t>数据匹配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185E9CD-8AC2-4446-AC33-B461CA3A1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190803"/>
              </p:ext>
            </p:extLst>
          </p:nvPr>
        </p:nvGraphicFramePr>
        <p:xfrm>
          <a:off x="838199" y="1432017"/>
          <a:ext cx="10515600" cy="110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8209103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793381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715223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Patient_id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Birth_date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Patient_name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0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1995 </a:t>
                      </a:r>
                      <a:r>
                        <a:rPr lang="zh-CN" altLang="en-US" dirty="0"/>
                        <a:t>年 </a:t>
                      </a:r>
                      <a:r>
                        <a:rPr lang="en-US" altLang="zh-CN" dirty="0"/>
                        <a:t>11 </a:t>
                      </a:r>
                      <a:r>
                        <a:rPr lang="zh-CN" altLang="en-US" dirty="0"/>
                        <a:t>月 </a:t>
                      </a:r>
                      <a:r>
                        <a:rPr lang="en-US" altLang="zh-CN" dirty="0"/>
                        <a:t>27 </a:t>
                      </a:r>
                      <a:r>
                        <a:rPr lang="zh-CN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潘成涛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00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1964 </a:t>
                      </a:r>
                      <a:r>
                        <a:rPr lang="zh-CN" altLang="en-US" dirty="0"/>
                        <a:t>年 </a:t>
                      </a:r>
                      <a:r>
                        <a:rPr lang="en-US" altLang="zh-CN" dirty="0"/>
                        <a:t>9 </a:t>
                      </a:r>
                      <a:r>
                        <a:rPr lang="zh-CN" altLang="en-US" dirty="0"/>
                        <a:t>月 </a:t>
                      </a:r>
                      <a:r>
                        <a:rPr lang="en-US" altLang="zh-CN" dirty="0"/>
                        <a:t>15 </a:t>
                      </a:r>
                      <a:r>
                        <a:rPr lang="zh-CN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马云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5929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0EBD819-BF4C-4A03-A46B-F596A4243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19551"/>
              </p:ext>
            </p:extLst>
          </p:nvPr>
        </p:nvGraphicFramePr>
        <p:xfrm>
          <a:off x="838199" y="275758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45051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61892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3792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Visit_id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Visit_time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Patient_id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8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</a:t>
                      </a:r>
                      <a:r>
                        <a:rPr lang="zh-CN" altLang="en-US" dirty="0"/>
                        <a:t>年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30</a:t>
                      </a:r>
                      <a:r>
                        <a:rPr lang="zh-CN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51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</a:t>
                      </a:r>
                      <a:r>
                        <a:rPr lang="zh-CN" altLang="en-US" dirty="0"/>
                        <a:t>年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30</a:t>
                      </a:r>
                      <a:r>
                        <a:rPr lang="zh-CN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6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2019</a:t>
                      </a:r>
                      <a:r>
                        <a:rPr lang="zh-CN" altLang="en-US" dirty="0"/>
                        <a:t>年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28</a:t>
                      </a:r>
                      <a:r>
                        <a:rPr lang="zh-CN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4203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60F1AF3-8531-4BCD-9B06-BA1D1096D8AF}"/>
              </a:ext>
            </a:extLst>
          </p:cNvPr>
          <p:cNvSpPr/>
          <p:nvPr/>
        </p:nvSpPr>
        <p:spPr>
          <a:xfrm>
            <a:off x="691241" y="4335595"/>
            <a:ext cx="11353801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找出每个病人第一次入院时的年龄</a:t>
            </a:r>
            <a:endParaRPr lang="en-US" altLang="zh-CN" sz="2600" dirty="0"/>
          </a:p>
          <a:p>
            <a:r>
              <a:rPr lang="en-US" altLang="zh-CN" sz="2600" dirty="0"/>
              <a:t>Def var </a:t>
            </a:r>
            <a:r>
              <a:rPr lang="en-US" altLang="zh-CN" sz="2600" dirty="0" err="1"/>
              <a:t>first_visit_time</a:t>
            </a:r>
            <a:r>
              <a:rPr lang="en-US" altLang="zh-CN" sz="2600" dirty="0"/>
              <a:t> &lt;= first(</a:t>
            </a:r>
            <a:r>
              <a:rPr lang="en-US" altLang="zh-CN" sz="2600" dirty="0" err="1"/>
              <a:t>sortBy</a:t>
            </a:r>
            <a:r>
              <a:rPr lang="en-US" altLang="zh-CN" sz="2600" dirty="0"/>
              <a:t>(</a:t>
            </a:r>
            <a:r>
              <a:rPr lang="en-US" altLang="zh-CN" sz="2600" dirty="0" err="1"/>
              <a:t>sql</a:t>
            </a:r>
            <a:r>
              <a:rPr lang="en-US" altLang="zh-CN" sz="2600" dirty="0"/>
              <a:t>(</a:t>
            </a:r>
            <a:r>
              <a:rPr lang="en-US" altLang="zh-CN" sz="2600" dirty="0" err="1"/>
              <a:t>visit_time</a:t>
            </a:r>
            <a:r>
              <a:rPr lang="en-US" altLang="zh-CN" sz="2600" dirty="0"/>
              <a:t>)));</a:t>
            </a:r>
          </a:p>
          <a:p>
            <a:endParaRPr lang="en-US" altLang="zh-CN" sz="2600" dirty="0"/>
          </a:p>
          <a:p>
            <a:r>
              <a:rPr lang="en-US" altLang="zh-CN" sz="2600" dirty="0"/>
              <a:t>Def var </a:t>
            </a:r>
            <a:r>
              <a:rPr lang="en-US" altLang="zh-CN" sz="2600" dirty="0" err="1"/>
              <a:t>visit_time_span</a:t>
            </a:r>
            <a:r>
              <a:rPr lang="en-US" altLang="zh-CN" sz="2600" dirty="0"/>
              <a:t> &lt;= var </a:t>
            </a:r>
            <a:r>
              <a:rPr lang="en-US" altLang="zh-CN" sz="2600" dirty="0" err="1"/>
              <a:t>first_visit_time</a:t>
            </a:r>
            <a:r>
              <a:rPr lang="en-US" altLang="zh-CN" sz="2600" dirty="0"/>
              <a:t> – </a:t>
            </a:r>
            <a:r>
              <a:rPr lang="en-US" altLang="zh-CN" sz="2600" dirty="0" err="1"/>
              <a:t>sql</a:t>
            </a:r>
            <a:r>
              <a:rPr lang="en-US" altLang="zh-CN" sz="2600" dirty="0"/>
              <a:t>(</a:t>
            </a:r>
            <a:r>
              <a:rPr lang="en-US" altLang="zh-CN" sz="2600" dirty="0" err="1"/>
              <a:t>birth_date</a:t>
            </a:r>
            <a:r>
              <a:rPr lang="en-US" altLang="zh-CN" sz="2600" dirty="0"/>
              <a:t>);</a:t>
            </a:r>
          </a:p>
          <a:p>
            <a:endParaRPr lang="en-US" altLang="zh-CN" sz="2600" dirty="0"/>
          </a:p>
          <a:p>
            <a:r>
              <a:rPr lang="en-US" altLang="zh-CN" sz="2600" dirty="0"/>
              <a:t>Def var age &lt;= var </a:t>
            </a:r>
            <a:r>
              <a:rPr lang="en-US" altLang="zh-CN" sz="2600" dirty="0" err="1"/>
              <a:t>visit_time_span</a:t>
            </a:r>
            <a:r>
              <a:rPr lang="en-US" altLang="zh-CN" sz="2600" dirty="0"/>
              <a:t> / (1000*60*60*24*365);</a:t>
            </a:r>
          </a:p>
        </p:txBody>
      </p:sp>
    </p:spTree>
    <p:extLst>
      <p:ext uri="{BB962C8B-B14F-4D97-AF65-F5344CB8AC3E}">
        <p14:creationId xmlns:p14="http://schemas.microsoft.com/office/powerpoint/2010/main" val="171816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D31B4-29F3-4CA3-9424-BBA25DC2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Omiga</a:t>
            </a:r>
            <a:r>
              <a:rPr lang="en-US" altLang="zh-CN" dirty="0"/>
              <a:t> DSL — </a:t>
            </a:r>
            <a:r>
              <a:rPr lang="zh-CN" altLang="en-US" dirty="0"/>
              <a:t>数据匹配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113D594-DEC9-44CB-ACB5-45698A9E1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70772"/>
            <a:ext cx="12192000" cy="513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8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E3597-0E2C-4F81-8806-E0A860E8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算术表达式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2D85A-FE24-41F0-8FEE-01E81B2A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示例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(+ 1 2)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(+ 1 (+ 1 2))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(- (+ 1 2) (+ 1 2))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(* (+ 1 2) (- 1 2))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不需要考虑算术符号优先级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操作数表达式或者括号都是成对出现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优先计算“可计算表达式”（操作符旁的操作数表达式都是数字）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300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E3597-0E2C-4F81-8806-E0A860E8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算术表达式</a:t>
            </a:r>
            <a:r>
              <a:rPr lang="en-US" altLang="zh-CN" dirty="0"/>
              <a:t>—</a:t>
            </a:r>
            <a:r>
              <a:rPr lang="zh-CN" altLang="en-US" dirty="0"/>
              <a:t>基于栈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2D85A-FE24-41F0-8FEE-01E81B2A0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8470"/>
            <a:ext cx="12192000" cy="55195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示例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(()()()())()()()</a:t>
            </a:r>
          </a:p>
          <a:p>
            <a:pPr marL="0" indent="0">
              <a:buNone/>
            </a:pPr>
            <a:r>
              <a:rPr lang="zh-CN" altLang="en-US" dirty="0"/>
              <a:t>伪代码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Stack = </a:t>
            </a:r>
            <a:r>
              <a:rPr lang="en-US" altLang="zh-CN" dirty="0" err="1">
                <a:solidFill>
                  <a:srgbClr val="FF0000"/>
                </a:solidFill>
              </a:rPr>
              <a:t>NewStack</a:t>
            </a:r>
            <a:r>
              <a:rPr lang="en-US" altLang="zh-CN" dirty="0">
                <a:solidFill>
                  <a:srgbClr val="FF0000"/>
                </a:solidFill>
              </a:rPr>
              <a:t>()           //</a:t>
            </a:r>
            <a:r>
              <a:rPr lang="zh-CN" altLang="en-US" dirty="0">
                <a:solidFill>
                  <a:srgbClr val="FF0000"/>
                </a:solidFill>
              </a:rPr>
              <a:t> 初始化栈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Expression = “(()()()())()()()”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For char c in expression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if c == ‘(’     //</a:t>
            </a:r>
            <a:r>
              <a:rPr lang="zh-CN" altLang="en-US" dirty="0">
                <a:solidFill>
                  <a:srgbClr val="FF0000"/>
                </a:solidFill>
              </a:rPr>
              <a:t> 假如是左括号则入栈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stack.push</a:t>
            </a:r>
            <a:r>
              <a:rPr lang="en-US" altLang="zh-CN" dirty="0">
                <a:solidFill>
                  <a:srgbClr val="FF0000"/>
                </a:solidFill>
              </a:rPr>
              <a:t>(c)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if c == ‘)’     // </a:t>
            </a:r>
            <a:r>
              <a:rPr lang="zh-CN" altLang="en-US" dirty="0">
                <a:solidFill>
                  <a:srgbClr val="FF0000"/>
                </a:solidFill>
              </a:rPr>
              <a:t>假如是右括号则出站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stack.pop</a:t>
            </a:r>
            <a:r>
              <a:rPr lang="en-US" altLang="zh-CN" dirty="0">
                <a:solidFill>
                  <a:srgbClr val="FF0000"/>
                </a:solidFill>
              </a:rPr>
              <a:t>(c)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 如果符合要求，最后栈为空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Assert.equal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stack.length</a:t>
            </a:r>
            <a:r>
              <a:rPr lang="en-US" altLang="zh-CN" dirty="0">
                <a:solidFill>
                  <a:srgbClr val="FF0000"/>
                </a:solidFill>
              </a:rPr>
              <a:t>, 0)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0BC2DE-3FEF-4CB1-B7B9-3BC6C8294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379444"/>
            <a:ext cx="4991100" cy="51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1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E3597-0E2C-4F81-8806-E0A860E8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算术表达式</a:t>
            </a:r>
            <a:r>
              <a:rPr lang="en-US" altLang="zh-CN" dirty="0"/>
              <a:t>—</a:t>
            </a:r>
            <a:r>
              <a:rPr lang="zh-CN" altLang="en-US" dirty="0"/>
              <a:t>基于栈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2D85A-FE24-41F0-8FEE-01E81B2A0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46" y="1391478"/>
            <a:ext cx="10058400" cy="54665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OpStack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NewStack</a:t>
            </a:r>
            <a:r>
              <a:rPr lang="en-US" altLang="zh-CN" dirty="0">
                <a:solidFill>
                  <a:srgbClr val="FF0000"/>
                </a:solidFill>
              </a:rPr>
              <a:t>() // </a:t>
            </a:r>
            <a:r>
              <a:rPr lang="zh-CN" altLang="en-US" dirty="0">
                <a:solidFill>
                  <a:srgbClr val="FF0000"/>
                </a:solidFill>
              </a:rPr>
              <a:t>存放操作符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StrStack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NewStack</a:t>
            </a:r>
            <a:r>
              <a:rPr lang="en-US" altLang="zh-CN" dirty="0">
                <a:solidFill>
                  <a:srgbClr val="FF0000"/>
                </a:solidFill>
              </a:rPr>
              <a:t>()  // </a:t>
            </a:r>
            <a:r>
              <a:rPr lang="zh-CN" altLang="en-US" dirty="0">
                <a:solidFill>
                  <a:srgbClr val="FF0000"/>
                </a:solidFill>
              </a:rPr>
              <a:t>存放左括号与操作数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Expression = “(+ 1 (+ (+ 2 3) 4))”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For char c in expression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if c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‘(’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StrStack.push</a:t>
            </a:r>
            <a:r>
              <a:rPr lang="en-US" altLang="zh-CN" dirty="0">
                <a:solidFill>
                  <a:srgbClr val="FF0000"/>
                </a:solidFill>
              </a:rPr>
              <a:t>(c)                // </a:t>
            </a:r>
            <a:r>
              <a:rPr lang="zh-CN" altLang="en-US" dirty="0">
                <a:solidFill>
                  <a:srgbClr val="FF0000"/>
                </a:solidFill>
              </a:rPr>
              <a:t>塞入左括号用于匹配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OpStack.push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c_next_op</a:t>
            </a:r>
            <a:r>
              <a:rPr lang="en-US" altLang="zh-CN" dirty="0">
                <a:solidFill>
                  <a:srgbClr val="FF0000"/>
                </a:solidFill>
              </a:rPr>
              <a:t>) // </a:t>
            </a:r>
            <a:r>
              <a:rPr lang="zh-CN" altLang="en-US" dirty="0">
                <a:solidFill>
                  <a:srgbClr val="FF0000"/>
                </a:solidFill>
              </a:rPr>
              <a:t>塞入操作符 </a:t>
            </a:r>
            <a:r>
              <a:rPr lang="en-US" altLang="zh-CN" dirty="0">
                <a:solidFill>
                  <a:srgbClr val="FF0000"/>
                </a:solidFill>
              </a:rPr>
              <a:t>-&gt; </a:t>
            </a:r>
            <a:r>
              <a:rPr lang="zh-CN" altLang="en-US" dirty="0">
                <a:solidFill>
                  <a:srgbClr val="FF0000"/>
                </a:solidFill>
              </a:rPr>
              <a:t>下一个空白字符之前的符号为操作符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else if c == ‘)’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StrStack.pop</a:t>
            </a:r>
            <a:r>
              <a:rPr lang="en-US" altLang="zh-CN" dirty="0">
                <a:solidFill>
                  <a:srgbClr val="FF0000"/>
                </a:solidFill>
              </a:rPr>
              <a:t>()                   // </a:t>
            </a:r>
            <a:r>
              <a:rPr lang="zh-CN" altLang="en-US" dirty="0">
                <a:solidFill>
                  <a:srgbClr val="FF0000"/>
                </a:solidFill>
              </a:rPr>
              <a:t>推出匹配的左括号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num1 = </a:t>
            </a:r>
            <a:r>
              <a:rPr lang="en-US" altLang="zh-CN" dirty="0" err="1">
                <a:solidFill>
                  <a:srgbClr val="FF0000"/>
                </a:solidFill>
              </a:rPr>
              <a:t>StrStack.pop</a:t>
            </a:r>
            <a:r>
              <a:rPr lang="en-US" altLang="zh-CN" dirty="0">
                <a:solidFill>
                  <a:srgbClr val="FF0000"/>
                </a:solidFill>
              </a:rPr>
              <a:t>()     // </a:t>
            </a:r>
            <a:r>
              <a:rPr lang="zh-CN" altLang="en-US" dirty="0">
                <a:solidFill>
                  <a:srgbClr val="FF0000"/>
                </a:solidFill>
              </a:rPr>
              <a:t>推出第二个操作数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num2 = </a:t>
            </a:r>
            <a:r>
              <a:rPr lang="en-US" altLang="zh-CN" dirty="0" err="1">
                <a:solidFill>
                  <a:srgbClr val="FF0000"/>
                </a:solidFill>
              </a:rPr>
              <a:t>StrStack.pop</a:t>
            </a:r>
            <a:r>
              <a:rPr lang="en-US" altLang="zh-CN" dirty="0">
                <a:solidFill>
                  <a:srgbClr val="FF0000"/>
                </a:solidFill>
              </a:rPr>
              <a:t>()     // </a:t>
            </a:r>
            <a:r>
              <a:rPr lang="zh-CN" altLang="en-US" dirty="0">
                <a:solidFill>
                  <a:srgbClr val="FF0000"/>
                </a:solidFill>
              </a:rPr>
              <a:t>推出第一个操作数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op</a:t>
            </a:r>
            <a:r>
              <a:rPr lang="zh-CN" altLang="en-US" dirty="0">
                <a:solidFill>
                  <a:srgbClr val="FF0000"/>
                </a:solidFill>
              </a:rPr>
              <a:t>      </a:t>
            </a:r>
            <a:r>
              <a:rPr lang="en-US" altLang="zh-CN" dirty="0">
                <a:solidFill>
                  <a:srgbClr val="FF0000"/>
                </a:solidFill>
              </a:rPr>
              <a:t>= </a:t>
            </a:r>
            <a:r>
              <a:rPr lang="en-US" altLang="zh-CN" dirty="0" err="1">
                <a:solidFill>
                  <a:srgbClr val="FF0000"/>
                </a:solidFill>
              </a:rPr>
              <a:t>OpStack.pop</a:t>
            </a:r>
            <a:r>
              <a:rPr lang="en-US" altLang="zh-CN" dirty="0">
                <a:solidFill>
                  <a:srgbClr val="FF0000"/>
                </a:solidFill>
              </a:rPr>
              <a:t>()    // </a:t>
            </a:r>
            <a:r>
              <a:rPr lang="zh-CN" altLang="en-US" dirty="0">
                <a:solidFill>
                  <a:srgbClr val="FF0000"/>
                </a:solidFill>
              </a:rPr>
              <a:t>推出操作符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if op == ‘+’                      // </a:t>
            </a:r>
            <a:r>
              <a:rPr lang="zh-CN" altLang="en-US" dirty="0">
                <a:solidFill>
                  <a:srgbClr val="FF0000"/>
                </a:solidFill>
              </a:rPr>
              <a:t>进行算术操作，并将结果退回结果栈以供与下个操作数计算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</a:rPr>
              <a:t>StrStack.push</a:t>
            </a:r>
            <a:r>
              <a:rPr lang="en-US" altLang="zh-CN" dirty="0">
                <a:solidFill>
                  <a:srgbClr val="FF0000"/>
                </a:solidFill>
              </a:rPr>
              <a:t>(num1 + num2)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else                                                     // </a:t>
            </a:r>
            <a:r>
              <a:rPr lang="zh-CN" altLang="en-US" dirty="0">
                <a:solidFill>
                  <a:srgbClr val="FF0000"/>
                </a:solidFill>
              </a:rPr>
              <a:t>操作符已经塞入 </a:t>
            </a:r>
            <a:r>
              <a:rPr lang="en-US" altLang="zh-CN" dirty="0" err="1">
                <a:solidFill>
                  <a:srgbClr val="FF0000"/>
                </a:solidFill>
              </a:rPr>
              <a:t>OpStack</a:t>
            </a:r>
            <a:r>
              <a:rPr lang="zh-CN" altLang="en-US" dirty="0">
                <a:solidFill>
                  <a:srgbClr val="FF0000"/>
                </a:solidFill>
              </a:rPr>
              <a:t>，所以只需要塞入操作数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StrStack.push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c_next_num</a:t>
            </a:r>
            <a:r>
              <a:rPr lang="en-US" altLang="zh-CN" dirty="0">
                <a:solidFill>
                  <a:srgbClr val="FF0000"/>
                </a:solidFill>
              </a:rPr>
              <a:t>)      // </a:t>
            </a:r>
            <a:r>
              <a:rPr lang="zh-CN" altLang="en-US" dirty="0">
                <a:solidFill>
                  <a:srgbClr val="FF0000"/>
                </a:solidFill>
              </a:rPr>
              <a:t>塞入操作数 </a:t>
            </a:r>
            <a:r>
              <a:rPr lang="en-US" altLang="zh-CN" dirty="0">
                <a:solidFill>
                  <a:srgbClr val="FF0000"/>
                </a:solidFill>
              </a:rPr>
              <a:t>-&gt; </a:t>
            </a:r>
            <a:r>
              <a:rPr lang="zh-CN" altLang="en-US" dirty="0">
                <a:solidFill>
                  <a:srgbClr val="FF0000"/>
                </a:solidFill>
              </a:rPr>
              <a:t>下一个空白字符串之前的符号为操作数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c = </a:t>
            </a:r>
            <a:r>
              <a:rPr lang="en-US" altLang="zh-CN" dirty="0" err="1">
                <a:solidFill>
                  <a:srgbClr val="FF0000"/>
                </a:solidFill>
              </a:rPr>
              <a:t>c_next_null_space</a:t>
            </a:r>
            <a:r>
              <a:rPr lang="en-US" altLang="zh-CN" dirty="0">
                <a:solidFill>
                  <a:srgbClr val="FF0000"/>
                </a:solidFill>
              </a:rPr>
              <a:t>                         // </a:t>
            </a:r>
            <a:r>
              <a:rPr lang="zh-CN" altLang="en-US" dirty="0">
                <a:solidFill>
                  <a:srgbClr val="FF0000"/>
                </a:solidFill>
              </a:rPr>
              <a:t>前进轮询索引至下一个未操作字符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33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E3597-0E2C-4F81-8806-E0A860E8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算术表达式 </a:t>
            </a:r>
            <a:r>
              <a:rPr lang="en-US" altLang="zh-CN" dirty="0"/>
              <a:t>— </a:t>
            </a:r>
            <a:r>
              <a:rPr lang="zh-CN" altLang="en-US" dirty="0"/>
              <a:t>基于模式匹配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588C59-BF9B-41EB-ACF6-E416D76D5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5479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function </a:t>
            </a:r>
            <a:r>
              <a:rPr lang="en-US" altLang="zh-CN" dirty="0" err="1"/>
              <a:t>calc_expression</a:t>
            </a:r>
            <a:r>
              <a:rPr lang="en-US" altLang="zh-CN" dirty="0"/>
              <a:t>(expr)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switch</a:t>
            </a:r>
            <a:r>
              <a:rPr lang="en-US" altLang="zh-CN" dirty="0"/>
              <a:t> expr  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expr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when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number</a:t>
            </a:r>
          </a:p>
          <a:p>
            <a:pPr marL="0" indent="0">
              <a:buNone/>
            </a:pPr>
            <a:r>
              <a:rPr lang="en-US" altLang="zh-CN" dirty="0"/>
              <a:t>            return </a:t>
            </a:r>
            <a:r>
              <a:rPr lang="en-US" altLang="zh-CN" dirty="0" err="1"/>
              <a:t>toNumber</a:t>
            </a:r>
            <a:r>
              <a:rPr lang="en-US" altLang="zh-CN" dirty="0"/>
              <a:t>(expr)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when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(op, v1, v2)</a:t>
            </a:r>
          </a:p>
          <a:p>
            <a:pPr marL="0" indent="0">
              <a:buNone/>
            </a:pPr>
            <a:r>
              <a:rPr lang="en-US" altLang="zh-CN" dirty="0"/>
              <a:t>            num1 = </a:t>
            </a:r>
            <a:r>
              <a:rPr lang="en-US" altLang="zh-CN" dirty="0" err="1">
                <a:solidFill>
                  <a:srgbClr val="FF0000"/>
                </a:solidFill>
              </a:rPr>
              <a:t>calc_expression</a:t>
            </a:r>
            <a:r>
              <a:rPr lang="en-US" altLang="zh-CN" dirty="0"/>
              <a:t>(v1)</a:t>
            </a:r>
          </a:p>
          <a:p>
            <a:pPr marL="0" indent="0">
              <a:buNone/>
            </a:pPr>
            <a:r>
              <a:rPr lang="en-US" altLang="zh-CN" dirty="0"/>
              <a:t>            num2 = </a:t>
            </a:r>
            <a:r>
              <a:rPr lang="en-US" altLang="zh-CN" dirty="0" err="1">
                <a:solidFill>
                  <a:srgbClr val="FF0000"/>
                </a:solidFill>
              </a:rPr>
              <a:t>calc_expression</a:t>
            </a:r>
            <a:r>
              <a:rPr lang="en-US" altLang="zh-CN" dirty="0"/>
              <a:t>(v2)</a:t>
            </a:r>
          </a:p>
          <a:p>
            <a:pPr marL="0" indent="0">
              <a:buNone/>
            </a:pPr>
            <a:r>
              <a:rPr lang="en-US" altLang="zh-CN" dirty="0"/>
              <a:t>            if op == '+'</a:t>
            </a:r>
          </a:p>
          <a:p>
            <a:pPr marL="0" indent="0">
              <a:buNone/>
            </a:pPr>
            <a:r>
              <a:rPr lang="en-US" altLang="zh-CN" dirty="0"/>
              <a:t>                return num1 + num2      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default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FF0000"/>
                </a:solidFill>
              </a:rPr>
              <a:t>exit</a:t>
            </a:r>
            <a:r>
              <a:rPr lang="en-US" altLang="zh-CN" dirty="0"/>
              <a:t>('wrong expression format’)</a:t>
            </a:r>
          </a:p>
          <a:p>
            <a:pPr marL="0" indent="0">
              <a:buNone/>
            </a:pPr>
            <a:r>
              <a:rPr lang="en-US" altLang="zh-CN" dirty="0" err="1"/>
              <a:t>calc_expression</a:t>
            </a:r>
            <a:r>
              <a:rPr lang="en-US" altLang="zh-CN" dirty="0"/>
              <a:t>(“(+ 1 (+ 1 2))”)  // </a:t>
            </a:r>
            <a:r>
              <a:rPr lang="zh-CN" altLang="en-US" dirty="0"/>
              <a:t>启动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2CEE80-B442-4FC4-A34A-C0238FBE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608" y="1747389"/>
            <a:ext cx="4441192" cy="450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6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E3597-0E2C-4F81-8806-E0A860E8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算术表达式</a:t>
            </a:r>
            <a:r>
              <a:rPr lang="en-US" altLang="zh-CN" dirty="0"/>
              <a:t>—</a:t>
            </a:r>
            <a:r>
              <a:rPr lang="zh-CN" altLang="en-US" dirty="0"/>
              <a:t>基本字符串</a:t>
            </a:r>
            <a:r>
              <a:rPr lang="en-US" altLang="zh-CN" dirty="0"/>
              <a:t>—</a:t>
            </a:r>
            <a:r>
              <a:rPr lang="zh-CN" altLang="en-US" dirty="0"/>
              <a:t>正则表达式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588C59-BF9B-41EB-ACF6-E416D76D5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5479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字符与语法对应关系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          </a:t>
            </a:r>
            <a:r>
              <a:rPr lang="en-US" altLang="zh-CN" dirty="0">
                <a:sym typeface="Wingdings" panose="05000000000000000000" pitchFamily="2" charset="2"/>
              </a:rPr>
              <a:t>  \(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)            \)</a:t>
            </a:r>
          </a:p>
          <a:p>
            <a:pPr marL="0" indent="0">
              <a:buNone/>
            </a:pPr>
            <a:r>
              <a:rPr lang="en-US" altLang="zh-CN" dirty="0"/>
              <a:t>+ - * / </a:t>
            </a:r>
            <a:r>
              <a:rPr lang="en-US" altLang="zh-CN" dirty="0">
                <a:sym typeface="Wingdings" panose="05000000000000000000" pitchFamily="2" charset="2"/>
              </a:rPr>
              <a:t>  [+-*/]</a:t>
            </a:r>
          </a:p>
          <a:p>
            <a:pPr marL="0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整数    </a:t>
            </a:r>
            <a:r>
              <a:rPr lang="en-US" altLang="zh-CN" dirty="0">
                <a:sym typeface="Wingdings" panose="05000000000000000000" pitchFamily="2" charset="2"/>
              </a:rPr>
              <a:t>  \d+</a:t>
            </a:r>
          </a:p>
          <a:p>
            <a:pPr marL="0" indent="0">
              <a:buNone/>
            </a:pPr>
            <a:r>
              <a:rPr lang="zh-CN" altLang="en-US" dirty="0"/>
              <a:t>空格    </a:t>
            </a:r>
            <a:r>
              <a:rPr lang="en-US" altLang="zh-CN" dirty="0">
                <a:sym typeface="Wingdings" panose="05000000000000000000" pitchFamily="2" charset="2"/>
              </a:rPr>
              <a:t>  \s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(+ 1 2) </a:t>
            </a:r>
            <a:r>
              <a:rPr lang="en-US" altLang="zh-CN" dirty="0">
                <a:sym typeface="Wingdings" panose="05000000000000000000" pitchFamily="2" charset="2"/>
              </a:rPr>
              <a:t> \([+-*/]\s\d+\s\d+\)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(+ (+ 1 2) (+ 1 2)) </a:t>
            </a:r>
            <a:r>
              <a:rPr lang="en-US" altLang="zh-CN" dirty="0" err="1">
                <a:solidFill>
                  <a:srgbClr val="FF0000"/>
                </a:solidFill>
              </a:rPr>
              <a:t>XRegExp</a:t>
            </a:r>
            <a:r>
              <a:rPr lang="en-US" altLang="zh-CN" dirty="0">
                <a:solidFill>
                  <a:srgbClr val="FF0000"/>
                </a:solidFill>
              </a:rPr>
              <a:t>(expr, ‘(‘, ’)’ 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40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E3597-0E2C-4F81-8806-E0A860E8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算术表达式</a:t>
            </a:r>
            <a:r>
              <a:rPr lang="en-US" altLang="zh-CN" dirty="0"/>
              <a:t>—</a:t>
            </a:r>
            <a:r>
              <a:rPr lang="zh-CN" altLang="en-US" dirty="0"/>
              <a:t>高阶数据结构</a:t>
            </a:r>
            <a:r>
              <a:rPr lang="en-US" altLang="zh-CN" dirty="0"/>
              <a:t>—</a:t>
            </a:r>
            <a:r>
              <a:rPr lang="en-US" altLang="zh-CN" dirty="0" err="1"/>
              <a:t>Pampy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588C59-BF9B-41EB-ACF6-E416D76D5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54797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let {match, REST, _} = require("</a:t>
            </a:r>
            <a:r>
              <a:rPr lang="en-US" altLang="zh-CN" dirty="0" err="1"/>
              <a:t>pampy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function </a:t>
            </a:r>
            <a:r>
              <a:rPr lang="en-US" altLang="zh-CN" dirty="0" err="1"/>
              <a:t>calc_expression</a:t>
            </a:r>
            <a:r>
              <a:rPr lang="en-US" altLang="zh-CN" dirty="0"/>
              <a:t>(exp) {</a:t>
            </a:r>
          </a:p>
          <a:p>
            <a:pPr marL="0" indent="0">
              <a:buNone/>
            </a:pPr>
            <a:r>
              <a:rPr lang="en-US" altLang="zh-CN" dirty="0"/>
              <a:t>    return </a:t>
            </a:r>
            <a:r>
              <a:rPr lang="en-US" altLang="zh-CN" dirty="0">
                <a:solidFill>
                  <a:srgbClr val="FF0000"/>
                </a:solidFill>
              </a:rPr>
              <a:t>match(exp,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Function,           (x) =&gt; x,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[Function, REST],   (f, rest) =&gt; </a:t>
            </a:r>
            <a:r>
              <a:rPr lang="en-US" altLang="zh-CN" dirty="0" err="1">
                <a:solidFill>
                  <a:srgbClr val="FF0000"/>
                </a:solidFill>
              </a:rPr>
              <a:t>f.apply</a:t>
            </a:r>
            <a:r>
              <a:rPr lang="en-US" altLang="zh-CN" dirty="0">
                <a:solidFill>
                  <a:srgbClr val="FF0000"/>
                </a:solidFill>
              </a:rPr>
              <a:t>(null, </a:t>
            </a:r>
            <a:r>
              <a:rPr lang="en-US" altLang="zh-CN" dirty="0" err="1">
                <a:solidFill>
                  <a:srgbClr val="FF0000"/>
                </a:solidFill>
              </a:rPr>
              <a:t>rest.map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calc_expression</a:t>
            </a:r>
            <a:r>
              <a:rPr lang="en-US" altLang="zh-CN" dirty="0">
                <a:solidFill>
                  <a:srgbClr val="FF0000"/>
                </a:solidFill>
              </a:rPr>
              <a:t>)),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Array,              (l) =&gt; </a:t>
            </a:r>
            <a:r>
              <a:rPr lang="en-US" altLang="zh-CN" dirty="0" err="1">
                <a:solidFill>
                  <a:srgbClr val="FF0000"/>
                </a:solidFill>
              </a:rPr>
              <a:t>l.map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calc_expression</a:t>
            </a:r>
            <a:r>
              <a:rPr lang="en-US" altLang="zh-CN" dirty="0">
                <a:solidFill>
                  <a:srgbClr val="FF0000"/>
                </a:solidFill>
              </a:rPr>
              <a:t>),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_,                  (x) =&gt; x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let plus = (a, b) =&gt; a + b;</a:t>
            </a:r>
          </a:p>
          <a:p>
            <a:pPr marL="0" indent="0">
              <a:buNone/>
            </a:pPr>
            <a:r>
              <a:rPr lang="en-US" altLang="zh-CN" dirty="0"/>
              <a:t>let minus = (a, b) =&gt; a - b;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calc_expression</a:t>
            </a:r>
            <a:r>
              <a:rPr lang="en-US" altLang="zh-CN" dirty="0"/>
              <a:t>([plus, 1, 2]); </a:t>
            </a:r>
          </a:p>
          <a:p>
            <a:pPr marL="0" indent="0">
              <a:buNone/>
            </a:pPr>
            <a:r>
              <a:rPr lang="en-US" altLang="zh-CN" dirty="0" err="1"/>
              <a:t>calc_expression</a:t>
            </a:r>
            <a:r>
              <a:rPr lang="en-US" altLang="zh-CN" dirty="0"/>
              <a:t>([plus, 1, [minus, 4, 2]]);</a:t>
            </a:r>
          </a:p>
        </p:txBody>
      </p:sp>
    </p:spTree>
    <p:extLst>
      <p:ext uri="{BB962C8B-B14F-4D97-AF65-F5344CB8AC3E}">
        <p14:creationId xmlns:p14="http://schemas.microsoft.com/office/powerpoint/2010/main" val="50859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E3597-0E2C-4F81-8806-E0A860E87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63"/>
            <a:ext cx="10515600" cy="1325563"/>
          </a:xfrm>
        </p:spPr>
        <p:txBody>
          <a:bodyPr/>
          <a:lstStyle/>
          <a:p>
            <a:r>
              <a:rPr lang="zh-CN" altLang="en-US" dirty="0"/>
              <a:t>上述解释器的缺点和改进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588C59-BF9B-41EB-ACF6-E416D76D5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547977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zh-CN" altLang="en-US" dirty="0"/>
              <a:t>因为传进来的表达式是字符串，我们不得不手动解析表达式中的字符，这很蠢（包括</a:t>
            </a:r>
            <a:r>
              <a:rPr lang="en-US" altLang="zh-CN" dirty="0" err="1"/>
              <a:t>pampy</a:t>
            </a:r>
            <a:r>
              <a:rPr lang="zh-CN" altLang="en-US" dirty="0"/>
              <a:t>）。同时标准正则的表现能力又较差，我们需要一种更强大的描述语法的文法。</a:t>
            </a: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  </a:t>
            </a:r>
            <a:r>
              <a:rPr lang="zh-CN" altLang="en-US" dirty="0"/>
              <a:t>假定输入的都是符合正确的表达式，所以写代码的时候没有做太多的错误检查，或者说根本没有做。否则又是所谓的</a:t>
            </a:r>
            <a:r>
              <a:rPr lang="en-US" altLang="zh-CN" dirty="0" err="1"/>
              <a:t>coner</a:t>
            </a:r>
            <a:r>
              <a:rPr lang="en-US" altLang="zh-CN" dirty="0"/>
              <a:t> case</a:t>
            </a:r>
            <a:r>
              <a:rPr lang="zh-CN" altLang="en-US" dirty="0"/>
              <a:t>，需要花不少的功夫去实现。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  </a:t>
            </a:r>
            <a:r>
              <a:rPr lang="zh-CN" altLang="en-US" dirty="0"/>
              <a:t>除了依托于</a:t>
            </a:r>
            <a:r>
              <a:rPr lang="en-US" altLang="zh-CN" dirty="0" err="1"/>
              <a:t>pampy</a:t>
            </a:r>
            <a:r>
              <a:rPr lang="zh-CN" altLang="en-US" dirty="0"/>
              <a:t>的这个解释器生成了更高级的数据结构之外，其他两个解释器都是直接对字符串从头扫描到尾，边分析边执行，在算术表达式这种简单的场景中还看不出什么，如果将来的表达式更复杂一些，功能更强大一些的时候，我们甚至都不能对分析运行过程做模块化的优化，因为现在词法分析和执行的过程直接混杂在一起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473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1758</Words>
  <Application>Microsoft Macintosh PowerPoint</Application>
  <PresentationFormat>宽屏</PresentationFormat>
  <Paragraphs>309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如何实现一门编程语言</vt:lpstr>
      <vt:lpstr>JMS 语法</vt:lpstr>
      <vt:lpstr>1. 算术表达式</vt:lpstr>
      <vt:lpstr>1. 算术表达式—基于栈</vt:lpstr>
      <vt:lpstr>1. 算术表达式—基于栈</vt:lpstr>
      <vt:lpstr>1. 算术表达式 — 基于模式匹配</vt:lpstr>
      <vt:lpstr>1. 算术表达式—基本字符串—正则表达式</vt:lpstr>
      <vt:lpstr>1. 算术表达式—高阶数据结构—Pampy</vt:lpstr>
      <vt:lpstr>上述解释器的缺点和改进</vt:lpstr>
      <vt:lpstr>1. 算术表达式 — Jison 介绍</vt:lpstr>
      <vt:lpstr>1. 算术表达式 —BNF 范式</vt:lpstr>
      <vt:lpstr>1. 算术表达式 — AST</vt:lpstr>
      <vt:lpstr>1. 算术表达式 — Jison 直接实现</vt:lpstr>
      <vt:lpstr>2. JMS — 变量，函数与环境</vt:lpstr>
      <vt:lpstr>2. JMS — 伪代码实现 </vt:lpstr>
      <vt:lpstr>2. JMS — 计算机语言的本质</vt:lpstr>
      <vt:lpstr>3. Omiga DSL — 介绍</vt:lpstr>
      <vt:lpstr>3. Omiga DSL — 语法设计</vt:lpstr>
      <vt:lpstr>3. Omiga DSL — AST 示例</vt:lpstr>
      <vt:lpstr>3. Omiga DSL — AST 示例</vt:lpstr>
      <vt:lpstr>3. Omiga DSL — AST 示例</vt:lpstr>
      <vt:lpstr>3. Omiga DSL — 伪代码</vt:lpstr>
      <vt:lpstr>3. Omiga DSL — 数据匹配</vt:lpstr>
      <vt:lpstr>3. Omiga DSL — 数据匹配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如何实现一门语言</dc:title>
  <dc:creator>潘 成涛</dc:creator>
  <cp:lastModifiedBy>潘 成涛</cp:lastModifiedBy>
  <cp:revision>711</cp:revision>
  <dcterms:created xsi:type="dcterms:W3CDTF">2019-07-24T10:07:14Z</dcterms:created>
  <dcterms:modified xsi:type="dcterms:W3CDTF">2019-08-09T09:14:49Z</dcterms:modified>
</cp:coreProperties>
</file>