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9F11"/>
    <a:srgbClr val="111E31"/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2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3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69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0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72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2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0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6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75EFE-4D7A-4198-8D77-1079F9264A5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64" y="2549462"/>
            <a:ext cx="5015484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11E31"/>
                </a:solidFill>
                <a:latin typeface="+mn-lt"/>
              </a:rPr>
              <a:t>Модели жизненного цикла по</a:t>
            </a:r>
            <a:endParaRPr lang="en-US" b="1" dirty="0">
              <a:solidFill>
                <a:srgbClr val="111E3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64B2AAD-5B2F-484D-B4CD-8CE8BC3B9852}"/>
              </a:ext>
            </a:extLst>
          </p:cNvPr>
          <p:cNvSpPr txBox="1"/>
          <p:nvPr/>
        </p:nvSpPr>
        <p:spPr>
          <a:xfrm>
            <a:off x="849384" y="1459230"/>
            <a:ext cx="7445231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accent5"/>
                </a:solidFill>
              </a:rPr>
              <a:t>Преимущества</a:t>
            </a:r>
            <a:r>
              <a:rPr lang="en-US" dirty="0">
                <a:solidFill>
                  <a:schemeClr val="accent5"/>
                </a:solidFill>
              </a:rPr>
              <a:t>:</a:t>
            </a:r>
            <a:endParaRPr lang="en-US" i="0" dirty="0">
              <a:solidFill>
                <a:schemeClr val="accent5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строгая </a:t>
            </a:r>
            <a:r>
              <a:rPr lang="ru-RU" b="0" i="0" dirty="0" err="1">
                <a:effectLst/>
              </a:rPr>
              <a:t>этапизация</a:t>
            </a:r>
            <a:r>
              <a:rPr lang="ru-RU" b="0" i="0" dirty="0">
                <a:effectLst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планирование тестирования и верификация системы производятся на ранних этапах;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улучшенный, по сравнению с каскадной моделью, тайм-менеджмент;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промежуточное тестирование.</a:t>
            </a:r>
          </a:p>
          <a:p>
            <a:pPr algn="just"/>
            <a:r>
              <a:rPr lang="ru-RU" i="0" dirty="0">
                <a:solidFill>
                  <a:schemeClr val="accent5"/>
                </a:solidFill>
                <a:effectLst/>
              </a:rPr>
              <a:t>Недостатки</a:t>
            </a:r>
            <a:r>
              <a:rPr lang="en-US" i="0" dirty="0">
                <a:solidFill>
                  <a:schemeClr val="accent5"/>
                </a:solidFill>
                <a:effectLst/>
              </a:rPr>
              <a:t>:</a:t>
            </a:r>
            <a:endParaRPr lang="en-US" dirty="0">
              <a:solidFill>
                <a:schemeClr val="accent5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недостаточная гибкость модели;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собственно создание программы происходит на этапе написания кода, то есть уже в середине процесса разработки;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недостаточный анализ рисков;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нет работы с параллельными событиями и возможности динамического внесения изменений.</a:t>
            </a:r>
          </a:p>
          <a:p>
            <a:pPr algn="just"/>
            <a:endParaRPr lang="ru-RU" sz="1600" b="0" i="0" dirty="0">
              <a:effectLst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91F21A-6C24-40A4-960D-51D8181F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40888"/>
            <a:ext cx="7552944" cy="89620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V-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модель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06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9C89DF3-11AD-4371-9318-5490B221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40888"/>
            <a:ext cx="7552944" cy="896209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Сравнительная таблица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6701CBFC-5E19-4B0F-9151-4FEB317F2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82473"/>
              </p:ext>
            </p:extLst>
          </p:nvPr>
        </p:nvGraphicFramePr>
        <p:xfrm>
          <a:off x="201335" y="1396487"/>
          <a:ext cx="8741330" cy="49043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8266">
                  <a:extLst>
                    <a:ext uri="{9D8B030D-6E8A-4147-A177-3AD203B41FA5}">
                      <a16:colId xmlns:a16="http://schemas.microsoft.com/office/drawing/2014/main" val="3144212670"/>
                    </a:ext>
                  </a:extLst>
                </a:gridCol>
                <a:gridCol w="1748266">
                  <a:extLst>
                    <a:ext uri="{9D8B030D-6E8A-4147-A177-3AD203B41FA5}">
                      <a16:colId xmlns:a16="http://schemas.microsoft.com/office/drawing/2014/main" val="3620140227"/>
                    </a:ext>
                  </a:extLst>
                </a:gridCol>
                <a:gridCol w="1748266">
                  <a:extLst>
                    <a:ext uri="{9D8B030D-6E8A-4147-A177-3AD203B41FA5}">
                      <a16:colId xmlns:a16="http://schemas.microsoft.com/office/drawing/2014/main" val="1980723607"/>
                    </a:ext>
                  </a:extLst>
                </a:gridCol>
                <a:gridCol w="1748266">
                  <a:extLst>
                    <a:ext uri="{9D8B030D-6E8A-4147-A177-3AD203B41FA5}">
                      <a16:colId xmlns:a16="http://schemas.microsoft.com/office/drawing/2014/main" val="2189247373"/>
                    </a:ext>
                  </a:extLst>
                </a:gridCol>
                <a:gridCol w="1748266">
                  <a:extLst>
                    <a:ext uri="{9D8B030D-6E8A-4147-A177-3AD203B41FA5}">
                      <a16:colId xmlns:a16="http://schemas.microsoft.com/office/drawing/2014/main" val="3366518470"/>
                    </a:ext>
                  </a:extLst>
                </a:gridCol>
              </a:tblGrid>
              <a:tr h="328352">
                <a:tc rowSpan="2">
                  <a:txBody>
                    <a:bodyPr/>
                    <a:lstStyle/>
                    <a:p>
                      <a:r>
                        <a:rPr lang="ru-RU" sz="1400" dirty="0"/>
                        <a:t>Характеристика проекта</a:t>
                      </a:r>
                      <a:endParaRPr lang="ru-UA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02940"/>
                  </a:ext>
                </a:extLst>
              </a:tr>
              <a:tr h="328352">
                <a:tc v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Каскадная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Итеративная 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Спиральная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V-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8872"/>
                  </a:ext>
                </a:extLst>
              </a:tr>
              <a:tr h="591034"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 проекта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Малые и средние проекты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Малые и средние проекты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Любые проекты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Малые и средние проекты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50590"/>
                  </a:ext>
                </a:extLst>
              </a:tr>
              <a:tr h="497743"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выполнения проекта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года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года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нескольких лет. Разработка одной версии может занимать срок от нескольких недель до года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года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72637"/>
                  </a:ext>
                </a:extLst>
              </a:tr>
              <a:tr h="738792"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отдельных договоров на отдельные версии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Заключается один договор. Версия и есть итоговый результат проекта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Заключается один договор. Версия и есть итоговый результат проекта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отдельную версию или несколько последовательных версий обычно заключается отдельный договор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Заключается один договор. Версия и есть итоговый результат проекта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59474"/>
                  </a:ext>
                </a:extLst>
              </a:tr>
              <a:tr h="738792">
                <a:tc>
                  <a:txBody>
                    <a:bodyPr/>
                    <a:lstStyle/>
                    <a:p>
                      <a:pPr fontAlgn="ctr"/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 основных требований в начале проекта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56927"/>
                  </a:ext>
                </a:extLst>
              </a:tr>
              <a:tr h="497743">
                <a:tc>
                  <a:txBody>
                    <a:bodyPr/>
                    <a:lstStyle/>
                    <a:p>
                      <a:pPr fontAlgn="ctr"/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требований по мере развития проекта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353028"/>
                  </a:ext>
                </a:extLst>
              </a:tr>
              <a:tr h="497743">
                <a:tc>
                  <a:txBody>
                    <a:bodyPr/>
                    <a:lstStyle/>
                    <a:p>
                      <a:pPr fontAlgn="ctr"/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итерациями (версиями)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07110"/>
                  </a:ext>
                </a:extLst>
              </a:tr>
              <a:tr h="497743">
                <a:tc>
                  <a:txBody>
                    <a:bodyPr/>
                    <a:lstStyle/>
                    <a:p>
                      <a:pPr fontAlgn="ctr"/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Распространение промежуточного ПО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38100" marR="38100" marT="38100" marB="381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0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79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68" y="273595"/>
            <a:ext cx="7552944" cy="89620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Содержание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81" name="Group 2"/>
          <p:cNvGrpSpPr>
            <a:grpSpLocks/>
          </p:cNvGrpSpPr>
          <p:nvPr/>
        </p:nvGrpSpPr>
        <p:grpSpPr bwMode="auto">
          <a:xfrm>
            <a:off x="1996440" y="4395216"/>
            <a:ext cx="5105400" cy="555625"/>
            <a:chOff x="1248" y="1440"/>
            <a:chExt cx="3216" cy="350"/>
          </a:xfrm>
        </p:grpSpPr>
        <p:sp>
          <p:nvSpPr>
            <p:cNvPr id="82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4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9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V-</a:t>
              </a:r>
              <a:r>
                <a:rPr lang="ru-RU" sz="2400" dirty="0">
                  <a:solidFill>
                    <a:srgbClr val="000000"/>
                  </a:solidFill>
                </a:rPr>
                <a:t>модель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1996440" y="1880616"/>
            <a:ext cx="5105400" cy="555625"/>
            <a:chOff x="1248" y="2030"/>
            <a:chExt cx="3216" cy="350"/>
          </a:xfrm>
        </p:grpSpPr>
        <p:sp>
          <p:nvSpPr>
            <p:cNvPr id="87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9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6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Каскадная модель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91" name="Group 12"/>
          <p:cNvGrpSpPr>
            <a:grpSpLocks/>
          </p:cNvGrpSpPr>
          <p:nvPr/>
        </p:nvGrpSpPr>
        <p:grpSpPr bwMode="auto">
          <a:xfrm>
            <a:off x="1996440" y="2718816"/>
            <a:ext cx="5105400" cy="555625"/>
            <a:chOff x="1248" y="2640"/>
            <a:chExt cx="3216" cy="350"/>
          </a:xfrm>
        </p:grpSpPr>
        <p:sp>
          <p:nvSpPr>
            <p:cNvPr id="92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4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8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Итеративная модель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96" name="Group 17"/>
          <p:cNvGrpSpPr>
            <a:grpSpLocks/>
          </p:cNvGrpSpPr>
          <p:nvPr/>
        </p:nvGrpSpPr>
        <p:grpSpPr bwMode="auto">
          <a:xfrm>
            <a:off x="1996440" y="3557016"/>
            <a:ext cx="5105400" cy="555625"/>
            <a:chOff x="1248" y="3230"/>
            <a:chExt cx="3216" cy="350"/>
          </a:xfrm>
        </p:grpSpPr>
        <p:sp>
          <p:nvSpPr>
            <p:cNvPr id="97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9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7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Спиральная модель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0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101" name="Group 22"/>
          <p:cNvGrpSpPr>
            <a:grpSpLocks/>
          </p:cNvGrpSpPr>
          <p:nvPr/>
        </p:nvGrpSpPr>
        <p:grpSpPr bwMode="auto">
          <a:xfrm>
            <a:off x="1996440" y="5255641"/>
            <a:ext cx="5105400" cy="555625"/>
            <a:chOff x="1248" y="3230"/>
            <a:chExt cx="3216" cy="350"/>
          </a:xfrm>
        </p:grpSpPr>
        <p:sp>
          <p:nvSpPr>
            <p:cNvPr id="102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4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Сравнительная таблица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9C89DF3-11AD-4371-9318-5490B221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257797"/>
            <a:ext cx="7552944" cy="89620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Каскадная модель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4B2AAD-5B2F-484D-B4CD-8CE8BC3B9852}"/>
              </a:ext>
            </a:extLst>
          </p:cNvPr>
          <p:cNvSpPr txBox="1"/>
          <p:nvPr/>
        </p:nvSpPr>
        <p:spPr>
          <a:xfrm>
            <a:off x="1098244" y="1393827"/>
            <a:ext cx="6947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</a:rPr>
              <a:t>Основная суть модели в том, что этапы зависят друг от друга и следующий начинается, когда закончен предыдущий, образуя таким образом поступательное (каскадное) движение вперед. </a:t>
            </a:r>
            <a:endParaRPr lang="ru-UA" dirty="0"/>
          </a:p>
        </p:txBody>
      </p:sp>
      <p:pic>
        <p:nvPicPr>
          <p:cNvPr id="1026" name="Picture 2" descr="Методологии разработки: Waterfall | GeekBrains - образовательный портал">
            <a:extLst>
              <a:ext uri="{FF2B5EF4-FFF2-40B4-BE49-F238E27FC236}">
                <a16:creationId xmlns:a16="http://schemas.microsoft.com/office/drawing/2014/main" id="{37EA4AD8-D9BA-4F43-89DB-2DD2563A4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38" y="2556978"/>
            <a:ext cx="4660124" cy="321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14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64B2AAD-5B2F-484D-B4CD-8CE8BC3B9852}"/>
              </a:ext>
            </a:extLst>
          </p:cNvPr>
          <p:cNvSpPr txBox="1"/>
          <p:nvPr/>
        </p:nvSpPr>
        <p:spPr>
          <a:xfrm>
            <a:off x="849384" y="1859339"/>
            <a:ext cx="74452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accent5"/>
                </a:solidFill>
              </a:rPr>
              <a:t>Преимущества</a:t>
            </a:r>
            <a:r>
              <a:rPr lang="en-US" dirty="0">
                <a:solidFill>
                  <a:schemeClr val="accent5"/>
                </a:solidFill>
              </a:rPr>
              <a:t>:</a:t>
            </a:r>
            <a:endParaRPr lang="en-US" i="0" dirty="0">
              <a:solidFill>
                <a:schemeClr val="accent5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Полное документирование каждого этапа;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Четкое планирование сроков и затрат;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Прозрачность процессов для заказчика</a:t>
            </a:r>
            <a:r>
              <a:rPr lang="en-US" b="0" i="0" dirty="0">
                <a:effectLst/>
              </a:rPr>
              <a:t>.</a:t>
            </a:r>
          </a:p>
          <a:p>
            <a:pPr algn="just"/>
            <a:r>
              <a:rPr lang="ru-RU" i="0" dirty="0">
                <a:solidFill>
                  <a:schemeClr val="accent5"/>
                </a:solidFill>
                <a:effectLst/>
              </a:rPr>
              <a:t>Недостатки</a:t>
            </a:r>
            <a:r>
              <a:rPr lang="en-US" i="0" dirty="0">
                <a:solidFill>
                  <a:schemeClr val="accent5"/>
                </a:solidFill>
                <a:effectLst/>
              </a:rPr>
              <a:t>:</a:t>
            </a:r>
            <a:endParaRPr lang="en-US" dirty="0">
              <a:solidFill>
                <a:schemeClr val="accent5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555555"/>
                </a:solidFill>
                <a:effectLst/>
              </a:rPr>
              <a:t> </a:t>
            </a:r>
            <a:r>
              <a:rPr lang="ru-RU" dirty="0">
                <a:effectLst/>
              </a:rPr>
              <a:t>Необходимость утверждения полного объема требований к системе еще на первом этапе;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В случае необходимости внесения изменений требований – возврат к первой стадии и переделка заново всей проделанной работы;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Увеличение затрат средств и времени в случае необходимости изменения требований</a:t>
            </a:r>
            <a:r>
              <a:rPr lang="en-US" dirty="0">
                <a:effectLst/>
              </a:rPr>
              <a:t>;</a:t>
            </a:r>
            <a:endParaRPr lang="ru-RU" dirty="0">
              <a:effectLst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C51D01-2BB3-42D4-A83E-BABEC3C2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257797"/>
            <a:ext cx="7552944" cy="89620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Каскадная модель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66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9C89DF3-11AD-4371-9318-5490B221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98249"/>
            <a:ext cx="7552944" cy="89620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Итеративная модель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4B2AAD-5B2F-484D-B4CD-8CE8BC3B9852}"/>
              </a:ext>
            </a:extLst>
          </p:cNvPr>
          <p:cNvSpPr txBox="1"/>
          <p:nvPr/>
        </p:nvSpPr>
        <p:spPr>
          <a:xfrm>
            <a:off x="933275" y="1297011"/>
            <a:ext cx="72774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</a:rPr>
              <a:t>Итеративный подход в разработке программного обеспечения — это выполнение работ параллельно с непрерывным анализом полученных результатов и корректировкой предыдущих этапов работы. Проект при этом подходе в каждой фазе развития проходит повторяющийся цикл PDCA: Планирование — Реализация — Проверка — Корректировка (англ. </a:t>
            </a:r>
            <a:r>
              <a:rPr lang="ru-RU" b="0" i="0" dirty="0" err="1">
                <a:solidFill>
                  <a:srgbClr val="222222"/>
                </a:solidFill>
                <a:effectLst/>
              </a:rPr>
              <a:t>plan-do-check-act</a:t>
            </a:r>
            <a:r>
              <a:rPr lang="ru-RU" b="0" i="0" dirty="0">
                <a:solidFill>
                  <a:srgbClr val="222222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</a:rPr>
              <a:t>cycle</a:t>
            </a:r>
            <a:r>
              <a:rPr lang="ru-RU" b="0" i="0" dirty="0">
                <a:solidFill>
                  <a:srgbClr val="222222"/>
                </a:solidFill>
                <a:effectLst/>
              </a:rPr>
              <a:t>).</a:t>
            </a:r>
          </a:p>
        </p:txBody>
      </p:sp>
      <p:pic>
        <p:nvPicPr>
          <p:cNvPr id="2052" name="Picture 4" descr="iterative">
            <a:extLst>
              <a:ext uri="{FF2B5EF4-FFF2-40B4-BE49-F238E27FC236}">
                <a16:creationId xmlns:a16="http://schemas.microsoft.com/office/drawing/2014/main" id="{09849C31-12C1-40C1-B75A-AAD73D506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09" y="3322040"/>
            <a:ext cx="5042781" cy="287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51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64B2AAD-5B2F-484D-B4CD-8CE8BC3B9852}"/>
              </a:ext>
            </a:extLst>
          </p:cNvPr>
          <p:cNvSpPr txBox="1"/>
          <p:nvPr/>
        </p:nvSpPr>
        <p:spPr>
          <a:xfrm>
            <a:off x="849384" y="1736229"/>
            <a:ext cx="7445231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accent5"/>
                </a:solidFill>
              </a:rPr>
              <a:t>Преимущества</a:t>
            </a:r>
            <a:r>
              <a:rPr lang="en-US" dirty="0">
                <a:solidFill>
                  <a:schemeClr val="accent5"/>
                </a:solidFill>
              </a:rPr>
              <a:t>:</a:t>
            </a:r>
            <a:endParaRPr lang="en-US" i="0" dirty="0">
              <a:solidFill>
                <a:schemeClr val="accent5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Снижение рисков</a:t>
            </a:r>
            <a:r>
              <a:rPr lang="en-US" b="0" i="0" dirty="0">
                <a:effectLst/>
              </a:rPr>
              <a:t>;</a:t>
            </a:r>
            <a:endParaRPr lang="ru-RU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Организация эффективной обратной связи проектной команды с потребителем</a:t>
            </a:r>
            <a:r>
              <a:rPr lang="en-US" b="0" i="0" dirty="0">
                <a:effectLst/>
              </a:rPr>
              <a:t>;</a:t>
            </a:r>
            <a:endParaRPr lang="ru-RU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Быстрый выпуск минимально ценного продукта (MVP) </a:t>
            </a:r>
            <a:r>
              <a:rPr lang="en-US" b="0" i="0" dirty="0">
                <a:effectLst/>
              </a:rPr>
              <a:t>;</a:t>
            </a:r>
            <a:endParaRPr lang="ru-RU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Возможность вывести продукт на рынок и начать эксплуатацию гораздо раньше.</a:t>
            </a:r>
          </a:p>
          <a:p>
            <a:pPr algn="just"/>
            <a:r>
              <a:rPr lang="ru-RU" i="0" dirty="0">
                <a:solidFill>
                  <a:schemeClr val="accent5"/>
                </a:solidFill>
                <a:effectLst/>
              </a:rPr>
              <a:t>Недостатки</a:t>
            </a:r>
            <a:r>
              <a:rPr lang="en-US" i="0" dirty="0">
                <a:solidFill>
                  <a:schemeClr val="accent5"/>
                </a:solidFill>
                <a:effectLst/>
              </a:rPr>
              <a:t>:</a:t>
            </a:r>
            <a:endParaRPr lang="en-US" dirty="0">
              <a:solidFill>
                <a:schemeClr val="accent5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Проблемы с архитектурой и накладные расходы</a:t>
            </a:r>
            <a:r>
              <a:rPr lang="en-US" dirty="0">
                <a:effectLst/>
              </a:rPr>
              <a:t>;</a:t>
            </a:r>
            <a:endParaRPr lang="ru-RU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Нет фиксированного бюджета и сроков</a:t>
            </a:r>
            <a:r>
              <a:rPr lang="en-US" dirty="0"/>
              <a:t>;</a:t>
            </a:r>
            <a:endParaRPr lang="ru-RU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Сильная вовлеченность заказчика в процесс.</a:t>
            </a:r>
          </a:p>
          <a:p>
            <a:pPr algn="just"/>
            <a:endParaRPr lang="ru-RU" sz="1600" b="0" i="0" dirty="0">
              <a:effectLst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56651F-3520-4EF1-8CA6-B3C85572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98249"/>
            <a:ext cx="7552944" cy="89620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Итеративная модель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350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9C89DF3-11AD-4371-9318-5490B221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40888"/>
            <a:ext cx="7552944" cy="896209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Спиральная модель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4B2AAD-5B2F-484D-B4CD-8CE8BC3B9852}"/>
              </a:ext>
            </a:extLst>
          </p:cNvPr>
          <p:cNvSpPr txBox="1"/>
          <p:nvPr/>
        </p:nvSpPr>
        <p:spPr>
          <a:xfrm>
            <a:off x="795528" y="1397675"/>
            <a:ext cx="321441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</a:rPr>
              <a:t>Спиральная модель представляет шаблон процесса разработки ПО, который сочетает идеи итеративной и каскадной моделей. Суть ее в том, что весь процесс создания конечного продукта представлен в виде условной плоскости, разбитой на 4 сектора, каждый из которых представляет отдельные этапы его разработки: определение целей, оценка рисков, разработка и тестирование, планирование новой итерации.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3624C2C-59A8-42B3-92E6-BDB338CEA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494" y="1876635"/>
            <a:ext cx="4613852" cy="384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9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64B2AAD-5B2F-484D-B4CD-8CE8BC3B9852}"/>
              </a:ext>
            </a:extLst>
          </p:cNvPr>
          <p:cNvSpPr txBox="1"/>
          <p:nvPr/>
        </p:nvSpPr>
        <p:spPr>
          <a:xfrm>
            <a:off x="849384" y="1736229"/>
            <a:ext cx="744523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accent5"/>
                </a:solidFill>
              </a:rPr>
              <a:t>Преимущества</a:t>
            </a:r>
            <a:r>
              <a:rPr lang="en-US" dirty="0">
                <a:solidFill>
                  <a:schemeClr val="accent5"/>
                </a:solidFill>
              </a:rPr>
              <a:t>:</a:t>
            </a:r>
            <a:endParaRPr lang="en-US" i="0" dirty="0">
              <a:solidFill>
                <a:schemeClr val="accent5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thamPro"/>
              </a:rPr>
              <a:t>улучшенный анализ рисков;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thamPro"/>
              </a:rPr>
              <a:t>хорошая документация процесса разработки;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thamPro"/>
              </a:rPr>
              <a:t>гибкость – возможность внесения изменений и добавления новой функциональности даже на относительно поздних этапах;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thamPro"/>
              </a:rPr>
              <a:t>раннее создание рабочих прототипов.</a:t>
            </a:r>
          </a:p>
          <a:p>
            <a:pPr algn="just"/>
            <a:r>
              <a:rPr lang="ru-RU" i="0" dirty="0">
                <a:solidFill>
                  <a:schemeClr val="accent5"/>
                </a:solidFill>
                <a:effectLst/>
              </a:rPr>
              <a:t>Недостатки</a:t>
            </a:r>
            <a:r>
              <a:rPr lang="en-US" i="0" dirty="0">
                <a:solidFill>
                  <a:schemeClr val="accent5"/>
                </a:solidFill>
                <a:effectLst/>
              </a:rPr>
              <a:t>:</a:t>
            </a:r>
            <a:endParaRPr lang="en-US" dirty="0">
              <a:solidFill>
                <a:schemeClr val="accent5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thamPro"/>
              </a:rPr>
              <a:t>может быть достаточно дорогой в использовании;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thamPro"/>
              </a:rPr>
              <a:t>управление рисками требует привлечения высококлассных специалистов;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thamPro"/>
              </a:rPr>
              <a:t>успех процесса в большой степени зависит от стадии анализа рисков;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thamPro"/>
              </a:rPr>
              <a:t>не подходит для небольших проектов.</a:t>
            </a:r>
          </a:p>
          <a:p>
            <a:pPr algn="just"/>
            <a:endParaRPr lang="ru-RU" sz="1600" b="0" i="0" dirty="0">
              <a:effectLst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3784A7-4F94-4C73-A76F-307620CA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40888"/>
            <a:ext cx="7552944" cy="896209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Спиральная модель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7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9C89DF3-11AD-4371-9318-5490B221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40888"/>
            <a:ext cx="7552944" cy="89620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V-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модель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4B2AAD-5B2F-484D-B4CD-8CE8BC3B9852}"/>
              </a:ext>
            </a:extLst>
          </p:cNvPr>
          <p:cNvSpPr txBox="1"/>
          <p:nvPr/>
        </p:nvSpPr>
        <p:spPr>
          <a:xfrm>
            <a:off x="795527" y="1414454"/>
            <a:ext cx="80296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</a:rPr>
              <a:t>V-модель – это улучшенная версия классической каскадной модели. Здесь на каждом этапе происходит контроль текущего процесса, для того чтобы убедится в возможности перехода на следующий уровень. В этой модели тестирование начинается еще со стадии написания требований, причем для каждого последующего этапа предусмотрен свой уровень тестового покрытия.</a:t>
            </a:r>
          </a:p>
        </p:txBody>
      </p:sp>
      <p:pic>
        <p:nvPicPr>
          <p:cNvPr id="6146" name="Picture 2" descr="v-model">
            <a:extLst>
              <a:ext uri="{FF2B5EF4-FFF2-40B4-BE49-F238E27FC236}">
                <a16:creationId xmlns:a16="http://schemas.microsoft.com/office/drawing/2014/main" id="{C039653B-5B2E-4D66-8657-B54962FA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72" y="3235356"/>
            <a:ext cx="48006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5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Другая 1">
      <a:dk1>
        <a:sysClr val="windowText" lastClr="000000"/>
      </a:dk1>
      <a:lt1>
        <a:srgbClr val="FFFFFF"/>
      </a:lt1>
      <a:dk2>
        <a:srgbClr val="FFFFFF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606</Words>
  <Application>Microsoft Office PowerPoint</Application>
  <PresentationFormat>Экран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GothamPro</vt:lpstr>
      <vt:lpstr>Times New Roman</vt:lpstr>
      <vt:lpstr>Office Theme</vt:lpstr>
      <vt:lpstr>1_Office Theme</vt:lpstr>
      <vt:lpstr>Модели жизненного цикла по</vt:lpstr>
      <vt:lpstr>Содержание</vt:lpstr>
      <vt:lpstr>Каскадная модель</vt:lpstr>
      <vt:lpstr>Каскадная модель</vt:lpstr>
      <vt:lpstr>Итеративная модель</vt:lpstr>
      <vt:lpstr>Итеративная модель</vt:lpstr>
      <vt:lpstr>Спиральная модель</vt:lpstr>
      <vt:lpstr>Спиральная модель</vt:lpstr>
      <vt:lpstr>V-модель</vt:lpstr>
      <vt:lpstr>V-модель</vt:lpstr>
      <vt:lpstr>Сравнительная таблица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Andrey</cp:lastModifiedBy>
  <cp:revision>24</cp:revision>
  <dcterms:created xsi:type="dcterms:W3CDTF">2018-09-04T12:10:47Z</dcterms:created>
  <dcterms:modified xsi:type="dcterms:W3CDTF">2020-12-17T15:05:01Z</dcterms:modified>
</cp:coreProperties>
</file>