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182223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5437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729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2924593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1138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4243641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680978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397631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160368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BCD29-C473-4FF2-875A-2293D30FE689}"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159996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6BCD29-C473-4FF2-875A-2293D30FE689}"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322418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6BCD29-C473-4FF2-875A-2293D30FE689}"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337104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6BCD29-C473-4FF2-875A-2293D30FE689}"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205667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BCD29-C473-4FF2-875A-2293D30FE689}"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57725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6BCD29-C473-4FF2-875A-2293D30FE689}"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26348-A62E-41EA-A138-9070FBC101FC}" type="slidenum">
              <a:rPr lang="en-IN" smtClean="0"/>
              <a:t>‹#›</a:t>
            </a:fld>
            <a:endParaRPr lang="en-IN"/>
          </a:p>
        </p:txBody>
      </p:sp>
    </p:spTree>
    <p:extLst>
      <p:ext uri="{BB962C8B-B14F-4D97-AF65-F5344CB8AC3E}">
        <p14:creationId xmlns:p14="http://schemas.microsoft.com/office/powerpoint/2010/main" val="295003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26348-A62E-41EA-A138-9070FBC101FC}" type="slidenum">
              <a:rPr lang="en-IN" smtClean="0"/>
              <a:t>‹#›</a:t>
            </a:fld>
            <a:endParaRPr lang="en-IN"/>
          </a:p>
        </p:txBody>
      </p:sp>
      <p:sp>
        <p:nvSpPr>
          <p:cNvPr id="5" name="Date Placeholder 4"/>
          <p:cNvSpPr>
            <a:spLocks noGrp="1"/>
          </p:cNvSpPr>
          <p:nvPr>
            <p:ph type="dt" sz="half" idx="10"/>
          </p:nvPr>
        </p:nvSpPr>
        <p:spPr/>
        <p:txBody>
          <a:bodyPr/>
          <a:lstStyle/>
          <a:p>
            <a:fld id="{806BCD29-C473-4FF2-875A-2293D30FE689}" type="datetimeFigureOut">
              <a:rPr lang="en-IN" smtClean="0"/>
              <a:t>09-08-2022</a:t>
            </a:fld>
            <a:endParaRPr lang="en-IN"/>
          </a:p>
        </p:txBody>
      </p:sp>
    </p:spTree>
    <p:extLst>
      <p:ext uri="{BB962C8B-B14F-4D97-AF65-F5344CB8AC3E}">
        <p14:creationId xmlns:p14="http://schemas.microsoft.com/office/powerpoint/2010/main" val="397979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6BCD29-C473-4FF2-875A-2293D30FE689}" type="datetimeFigureOut">
              <a:rPr lang="en-IN" smtClean="0"/>
              <a:t>09-08-2022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226348-A62E-41EA-A138-9070FBC101FC}" type="slidenum">
              <a:rPr lang="en-IN" smtClean="0"/>
              <a:t>‹#›</a:t>
            </a:fld>
            <a:endParaRPr lang="en-IN"/>
          </a:p>
        </p:txBody>
      </p:sp>
    </p:spTree>
    <p:extLst>
      <p:ext uri="{BB962C8B-B14F-4D97-AF65-F5344CB8AC3E}">
        <p14:creationId xmlns:p14="http://schemas.microsoft.com/office/powerpoint/2010/main" val="194317394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rabisingh/symptom-checker?select=Training.cs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code/soumya044/disease-predic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8FF66E-4C9F-630A-48F4-13A306D89EA3}"/>
              </a:ext>
            </a:extLst>
          </p:cNvPr>
          <p:cNvSpPr txBox="1"/>
          <p:nvPr/>
        </p:nvSpPr>
        <p:spPr>
          <a:xfrm>
            <a:off x="2519463" y="408561"/>
            <a:ext cx="6203005"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Presentation On Disease Prediction</a:t>
            </a:r>
            <a:endParaRPr lang="en-IN" sz="28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8B6910-338D-68AA-B672-6633431BB253}"/>
              </a:ext>
            </a:extLst>
          </p:cNvPr>
          <p:cNvSpPr txBox="1"/>
          <p:nvPr/>
        </p:nvSpPr>
        <p:spPr>
          <a:xfrm flipH="1">
            <a:off x="8061308" y="5873115"/>
            <a:ext cx="4130691" cy="98488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Presenting By: Shivani Panchiwala</a:t>
            </a:r>
          </a:p>
          <a:p>
            <a:r>
              <a:rPr lang="en-US" sz="2000" b="1" dirty="0">
                <a:latin typeface="Times New Roman" panose="02020603050405020304" pitchFamily="18" charset="0"/>
                <a:cs typeface="Times New Roman" panose="02020603050405020304" pitchFamily="18" charset="0"/>
              </a:rPr>
              <a:t>UTA ID: 1001982478</a:t>
            </a:r>
          </a:p>
          <a:p>
            <a:endParaRPr lang="en-IN" dirty="0"/>
          </a:p>
        </p:txBody>
      </p:sp>
      <p:sp>
        <p:nvSpPr>
          <p:cNvPr id="8" name="TextBox 7">
            <a:extLst>
              <a:ext uri="{FF2B5EF4-FFF2-40B4-BE49-F238E27FC236}">
                <a16:creationId xmlns:a16="http://schemas.microsoft.com/office/drawing/2014/main" id="{51AE6434-83CE-254A-E9BC-80D1EA547793}"/>
              </a:ext>
            </a:extLst>
          </p:cNvPr>
          <p:cNvSpPr txBox="1"/>
          <p:nvPr/>
        </p:nvSpPr>
        <p:spPr>
          <a:xfrm flipH="1">
            <a:off x="1213037" y="1186774"/>
            <a:ext cx="2288920"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Introduction</a:t>
            </a:r>
            <a:endParaRPr lang="en-IN" sz="24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E8E427-BC76-2A85-96C4-CF4292DD30FC}"/>
              </a:ext>
            </a:extLst>
          </p:cNvPr>
          <p:cNvSpPr txBox="1"/>
          <p:nvPr/>
        </p:nvSpPr>
        <p:spPr>
          <a:xfrm>
            <a:off x="1099226" y="2130357"/>
            <a:ext cx="8647889" cy="1200329"/>
          </a:xfrm>
          <a:prstGeom prst="rect">
            <a:avLst/>
          </a:prstGeom>
          <a:noFill/>
        </p:spPr>
        <p:txBody>
          <a:bodyPr wrap="square" rtlCol="0">
            <a:spAutoFit/>
          </a:bodyPr>
          <a:lstStyle/>
          <a:p>
            <a:r>
              <a:rPr lang="en-US" i="0" dirty="0">
                <a:effectLst/>
                <a:latin typeface="Times New Roman" panose="02020603050405020304" pitchFamily="18" charset="0"/>
                <a:cs typeface="Times New Roman" panose="02020603050405020304" pitchFamily="18" charset="0"/>
              </a:rPr>
              <a:t>On a population-wide level, predictive analytics can help greatly cut costs by predicting which patients are at higher risk for disease and arrange early intervention, before problems develop. This involves aggregating data that are related to a variety of factors.  It can identify patients at risk of disease or health conditions.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BCAA1B5-92EB-B52F-B48F-A5041BCCE042}"/>
              </a:ext>
            </a:extLst>
          </p:cNvPr>
          <p:cNvSpPr txBox="1"/>
          <p:nvPr/>
        </p:nvSpPr>
        <p:spPr>
          <a:xfrm flipH="1">
            <a:off x="1099226" y="3812604"/>
            <a:ext cx="7901779" cy="1754326"/>
          </a:xfrm>
          <a:prstGeom prst="rect">
            <a:avLst/>
          </a:prstGeom>
          <a:noFill/>
        </p:spPr>
        <p:txBody>
          <a:bodyPr wrap="square" rtlCol="0">
            <a:spAutoFit/>
          </a:bodyPr>
          <a:lstStyle/>
          <a:p>
            <a:r>
              <a:rPr lang="en-IN" b="1" i="0" u="sng" dirty="0">
                <a:effectLst/>
                <a:latin typeface="Times New Roman" panose="02020603050405020304" pitchFamily="18" charset="0"/>
                <a:cs typeface="Times New Roman" panose="02020603050405020304" pitchFamily="18" charset="0"/>
              </a:rPr>
              <a:t>What is disease prediction?</a:t>
            </a:r>
          </a:p>
          <a:p>
            <a:endParaRPr lang="en-US" b="1" i="0" dirty="0">
              <a:effectLst/>
              <a:latin typeface="Times New Roman" panose="02020603050405020304" pitchFamily="18" charset="0"/>
              <a:cs typeface="Times New Roman" panose="02020603050405020304" pitchFamily="18" charset="0"/>
            </a:endParaRPr>
          </a:p>
          <a:p>
            <a:r>
              <a:rPr lang="en-US" i="0" dirty="0">
                <a:effectLst/>
                <a:latin typeface="Times New Roman" panose="02020603050405020304" pitchFamily="18" charset="0"/>
                <a:cs typeface="Times New Roman" panose="02020603050405020304" pitchFamily="18" charset="0"/>
              </a:rPr>
              <a:t>In this Project, Disease Prediction using Machine Learning is the system that is used to predict the diseases from the symptoms which are given by the patients or any user. The system processes the symptoms provided by the user as input and gives the output as the probability of the disease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64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8">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C526130B-5FFA-0E60-4937-DC0E271F3B85}"/>
              </a:ext>
            </a:extLst>
          </p:cNvPr>
          <p:cNvSpPr txBox="1"/>
          <p:nvPr/>
        </p:nvSpPr>
        <p:spPr>
          <a:xfrm>
            <a:off x="716763" y="1536970"/>
            <a:ext cx="3957349"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500" b="1" u="sng" dirty="0">
                <a:solidFill>
                  <a:schemeClr val="tx1">
                    <a:lumMod val="75000"/>
                    <a:lumOff val="25000"/>
                  </a:schemeClr>
                </a:solidFill>
              </a:rPr>
              <a:t>Getting the data</a:t>
            </a:r>
          </a:p>
          <a:p>
            <a:pPr>
              <a:lnSpc>
                <a:spcPct val="90000"/>
              </a:lnSpc>
              <a:spcBef>
                <a:spcPts val="1000"/>
              </a:spcBef>
              <a:buClr>
                <a:schemeClr val="accent1"/>
              </a:buClr>
              <a:buSzPct val="80000"/>
              <a:buFont typeface="Wingdings 3" charset="2"/>
              <a:buChar char=""/>
            </a:pPr>
            <a:endParaRPr lang="en-US" sz="1500" b="1" u="sng"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I used </a:t>
            </a:r>
            <a:r>
              <a:rPr lang="en-US" sz="1500" i="0" dirty="0">
                <a:solidFill>
                  <a:schemeClr val="tx1">
                    <a:lumMod val="75000"/>
                    <a:lumOff val="25000"/>
                  </a:schemeClr>
                </a:solidFill>
                <a:effectLst/>
              </a:rPr>
              <a:t>Symptom Prediction dataset from Kaggle. </a:t>
            </a:r>
            <a:r>
              <a:rPr lang="en-US" sz="1500" b="0" i="0" dirty="0">
                <a:solidFill>
                  <a:schemeClr val="tx1">
                    <a:lumMod val="75000"/>
                    <a:lumOff val="25000"/>
                  </a:schemeClr>
                </a:solidFill>
                <a:effectLst/>
              </a:rPr>
              <a:t>There are columns containing diseases, their symptoms , precautions to be taken, and their weights.</a:t>
            </a:r>
          </a:p>
          <a:p>
            <a:pPr>
              <a:lnSpc>
                <a:spcPct val="90000"/>
              </a:lnSpc>
              <a:spcBef>
                <a:spcPts val="1000"/>
              </a:spcBef>
              <a:buClr>
                <a:schemeClr val="accent1"/>
              </a:buClr>
              <a:buSzPct val="80000"/>
              <a:buFont typeface="Wingdings 3" charset="2"/>
              <a:buChar char=""/>
            </a:pPr>
            <a:endParaRPr lang="en-US" sz="1500" b="1" u="sng"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hlinkClick r:id="rId2"/>
              </a:rPr>
              <a:t>https://www.kaggle.com/datasets/rabisingh/symptom-checker?select=Training.csv</a:t>
            </a:r>
            <a:endParaRPr lang="en-US" sz="1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500" b="1" u="sng" dirty="0">
                <a:solidFill>
                  <a:schemeClr val="tx1">
                    <a:lumMod val="75000"/>
                    <a:lumOff val="25000"/>
                  </a:schemeClr>
                </a:solidFill>
              </a:rPr>
              <a:t>Read the Dataset</a:t>
            </a:r>
          </a:p>
          <a:p>
            <a:pPr>
              <a:lnSpc>
                <a:spcPct val="90000"/>
              </a:lnSpc>
              <a:spcBef>
                <a:spcPts val="1000"/>
              </a:spcBef>
              <a:buClr>
                <a:schemeClr val="accent1"/>
              </a:buClr>
              <a:buSzPct val="80000"/>
              <a:buFont typeface="Wingdings 3" charset="2"/>
              <a:buChar char=""/>
            </a:pPr>
            <a:endParaRPr lang="en-US" sz="1500" b="1" u="sng"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Import some libraries</a:t>
            </a:r>
          </a:p>
          <a:p>
            <a:pPr>
              <a:lnSpc>
                <a:spcPct val="90000"/>
              </a:lnSpc>
              <a:spcBef>
                <a:spcPts val="1000"/>
              </a:spcBef>
              <a:buClr>
                <a:schemeClr val="accent1"/>
              </a:buClr>
              <a:buSzPct val="80000"/>
              <a:buFont typeface="Wingdings 3" charset="2"/>
              <a:buChar char=""/>
            </a:pPr>
            <a:endParaRPr lang="en-US" sz="1500" b="1" u="sng" dirty="0">
              <a:solidFill>
                <a:schemeClr val="tx1">
                  <a:lumMod val="75000"/>
                  <a:lumOff val="25000"/>
                </a:schemeClr>
              </a:solidFill>
            </a:endParaRPr>
          </a:p>
        </p:txBody>
      </p:sp>
      <p:pic>
        <p:nvPicPr>
          <p:cNvPr id="4" name="Picture 3" descr="Table&#10;&#10;Description automatically generated with low confidence">
            <a:extLst>
              <a:ext uri="{FF2B5EF4-FFF2-40B4-BE49-F238E27FC236}">
                <a16:creationId xmlns:a16="http://schemas.microsoft.com/office/drawing/2014/main" id="{3D2B69CB-54A5-A822-FDAA-638FD67A74F3}"/>
              </a:ext>
            </a:extLst>
          </p:cNvPr>
          <p:cNvPicPr>
            <a:picLocks noChangeAspect="1"/>
          </p:cNvPicPr>
          <p:nvPr/>
        </p:nvPicPr>
        <p:blipFill rotWithShape="1">
          <a:blip r:embed="rId3"/>
          <a:srcRect r="22954"/>
          <a:stretch/>
        </p:blipFill>
        <p:spPr>
          <a:xfrm>
            <a:off x="4857450" y="1536970"/>
            <a:ext cx="5025851" cy="4504723"/>
          </a:xfrm>
          <a:prstGeom prst="rect">
            <a:avLst/>
          </a:prstGeom>
        </p:spPr>
      </p:pic>
    </p:spTree>
    <p:extLst>
      <p:ext uri="{BB962C8B-B14F-4D97-AF65-F5344CB8AC3E}">
        <p14:creationId xmlns:p14="http://schemas.microsoft.com/office/powerpoint/2010/main" val="2006274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3C829-02B2-DC93-1435-9062E90BC411}"/>
              </a:ext>
            </a:extLst>
          </p:cNvPr>
          <p:cNvPicPr>
            <a:picLocks noChangeAspect="1"/>
          </p:cNvPicPr>
          <p:nvPr/>
        </p:nvPicPr>
        <p:blipFill>
          <a:blip r:embed="rId2"/>
          <a:stretch>
            <a:fillRect/>
          </a:stretch>
        </p:blipFill>
        <p:spPr>
          <a:xfrm>
            <a:off x="510201" y="624312"/>
            <a:ext cx="5114925" cy="3248025"/>
          </a:xfrm>
          <a:prstGeom prst="rect">
            <a:avLst/>
          </a:prstGeom>
        </p:spPr>
      </p:pic>
      <p:pic>
        <p:nvPicPr>
          <p:cNvPr id="5" name="Picture 4">
            <a:extLst>
              <a:ext uri="{FF2B5EF4-FFF2-40B4-BE49-F238E27FC236}">
                <a16:creationId xmlns:a16="http://schemas.microsoft.com/office/drawing/2014/main" id="{E7A459AE-48B3-5A70-8740-9004D3C1C35C}"/>
              </a:ext>
            </a:extLst>
          </p:cNvPr>
          <p:cNvPicPr>
            <a:picLocks noChangeAspect="1"/>
          </p:cNvPicPr>
          <p:nvPr/>
        </p:nvPicPr>
        <p:blipFill>
          <a:blip r:embed="rId3"/>
          <a:stretch>
            <a:fillRect/>
          </a:stretch>
        </p:blipFill>
        <p:spPr>
          <a:xfrm>
            <a:off x="6096000" y="585402"/>
            <a:ext cx="4587843" cy="4056881"/>
          </a:xfrm>
          <a:prstGeom prst="rect">
            <a:avLst/>
          </a:prstGeom>
        </p:spPr>
      </p:pic>
      <p:sp>
        <p:nvSpPr>
          <p:cNvPr id="6" name="TextBox 5">
            <a:extLst>
              <a:ext uri="{FF2B5EF4-FFF2-40B4-BE49-F238E27FC236}">
                <a16:creationId xmlns:a16="http://schemas.microsoft.com/office/drawing/2014/main" id="{490CCD73-747B-A064-026C-9630759B0D57}"/>
              </a:ext>
            </a:extLst>
          </p:cNvPr>
          <p:cNvSpPr txBox="1"/>
          <p:nvPr/>
        </p:nvSpPr>
        <p:spPr>
          <a:xfrm flipH="1">
            <a:off x="510201" y="216070"/>
            <a:ext cx="2540165"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Cleaning Dataset</a:t>
            </a:r>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CEC6F36-799D-E31A-C943-674C591CBA14}"/>
              </a:ext>
            </a:extLst>
          </p:cNvPr>
          <p:cNvPicPr>
            <a:picLocks noChangeAspect="1"/>
          </p:cNvPicPr>
          <p:nvPr/>
        </p:nvPicPr>
        <p:blipFill>
          <a:blip r:embed="rId4"/>
          <a:stretch>
            <a:fillRect/>
          </a:stretch>
        </p:blipFill>
        <p:spPr>
          <a:xfrm>
            <a:off x="770739" y="3938558"/>
            <a:ext cx="4854387" cy="2919442"/>
          </a:xfrm>
          <a:prstGeom prst="rect">
            <a:avLst/>
          </a:prstGeom>
        </p:spPr>
      </p:pic>
      <p:sp>
        <p:nvSpPr>
          <p:cNvPr id="9" name="TextBox 8">
            <a:extLst>
              <a:ext uri="{FF2B5EF4-FFF2-40B4-BE49-F238E27FC236}">
                <a16:creationId xmlns:a16="http://schemas.microsoft.com/office/drawing/2014/main" id="{213966CB-5696-1448-136D-38132A5C370F}"/>
              </a:ext>
            </a:extLst>
          </p:cNvPr>
          <p:cNvSpPr txBox="1"/>
          <p:nvPr/>
        </p:nvSpPr>
        <p:spPr>
          <a:xfrm>
            <a:off x="6096001" y="5075113"/>
            <a:ext cx="458784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Percentage of each diseases in bar chart and Target variable distribution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03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AC92BB-E7EB-E27E-B7D2-6BC4942DD049}"/>
              </a:ext>
            </a:extLst>
          </p:cNvPr>
          <p:cNvSpPr txBox="1"/>
          <p:nvPr/>
        </p:nvSpPr>
        <p:spPr>
          <a:xfrm flipH="1">
            <a:off x="-285021" y="169482"/>
            <a:ext cx="3125499" cy="369332"/>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Train the Data</a:t>
            </a:r>
            <a:endParaRPr lang="en-IN"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0BF667F-57C5-FE58-8F78-A45DE5BE5EA5}"/>
              </a:ext>
            </a:extLst>
          </p:cNvPr>
          <p:cNvPicPr>
            <a:picLocks noChangeAspect="1"/>
          </p:cNvPicPr>
          <p:nvPr/>
        </p:nvPicPr>
        <p:blipFill>
          <a:blip r:embed="rId2"/>
          <a:stretch>
            <a:fillRect/>
          </a:stretch>
        </p:blipFill>
        <p:spPr>
          <a:xfrm>
            <a:off x="422444" y="675767"/>
            <a:ext cx="5569794" cy="1343025"/>
          </a:xfrm>
          <a:prstGeom prst="rect">
            <a:avLst/>
          </a:prstGeom>
        </p:spPr>
      </p:pic>
      <p:pic>
        <p:nvPicPr>
          <p:cNvPr id="8" name="Picture 7">
            <a:extLst>
              <a:ext uri="{FF2B5EF4-FFF2-40B4-BE49-F238E27FC236}">
                <a16:creationId xmlns:a16="http://schemas.microsoft.com/office/drawing/2014/main" id="{ECA02152-EA38-7351-66A8-9B128CCB3EED}"/>
              </a:ext>
            </a:extLst>
          </p:cNvPr>
          <p:cNvPicPr>
            <a:picLocks noChangeAspect="1"/>
          </p:cNvPicPr>
          <p:nvPr/>
        </p:nvPicPr>
        <p:blipFill>
          <a:blip r:embed="rId3"/>
          <a:stretch>
            <a:fillRect/>
          </a:stretch>
        </p:blipFill>
        <p:spPr>
          <a:xfrm>
            <a:off x="340568" y="2679359"/>
            <a:ext cx="5343525" cy="2028825"/>
          </a:xfrm>
          <a:prstGeom prst="rect">
            <a:avLst/>
          </a:prstGeom>
        </p:spPr>
      </p:pic>
      <p:sp>
        <p:nvSpPr>
          <p:cNvPr id="9" name="TextBox 8">
            <a:extLst>
              <a:ext uri="{FF2B5EF4-FFF2-40B4-BE49-F238E27FC236}">
                <a16:creationId xmlns:a16="http://schemas.microsoft.com/office/drawing/2014/main" id="{3BC2950E-844E-6D71-4136-606F68CAED4D}"/>
              </a:ext>
            </a:extLst>
          </p:cNvPr>
          <p:cNvSpPr txBox="1"/>
          <p:nvPr/>
        </p:nvSpPr>
        <p:spPr>
          <a:xfrm flipH="1">
            <a:off x="422444" y="2173074"/>
            <a:ext cx="4360911" cy="369332"/>
          </a:xfrm>
          <a:prstGeom prst="rect">
            <a:avLst/>
          </a:prstGeom>
          <a:noFill/>
        </p:spPr>
        <p:txBody>
          <a:bodyPr wrap="square" rtlCol="0">
            <a:spAutoFit/>
          </a:bodyPr>
          <a:lstStyle/>
          <a:p>
            <a:r>
              <a:rPr lang="en-IN" b="1" i="0" dirty="0">
                <a:effectLst/>
                <a:latin typeface="Times New Roman" panose="02020603050405020304" pitchFamily="18" charset="0"/>
                <a:cs typeface="Times New Roman" panose="02020603050405020304" pitchFamily="18" charset="0"/>
              </a:rPr>
              <a:t>K-Fold Cross-Validation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0853E9-2E9A-292C-48E4-3E1A6E04BA0E}"/>
              </a:ext>
            </a:extLst>
          </p:cNvPr>
          <p:cNvPicPr>
            <a:picLocks noChangeAspect="1"/>
          </p:cNvPicPr>
          <p:nvPr/>
        </p:nvPicPr>
        <p:blipFill>
          <a:blip r:embed="rId4"/>
          <a:stretch>
            <a:fillRect/>
          </a:stretch>
        </p:blipFill>
        <p:spPr>
          <a:xfrm>
            <a:off x="6309434" y="675767"/>
            <a:ext cx="5541998" cy="4554874"/>
          </a:xfrm>
          <a:prstGeom prst="rect">
            <a:avLst/>
          </a:prstGeom>
        </p:spPr>
      </p:pic>
      <p:sp>
        <p:nvSpPr>
          <p:cNvPr id="5" name="TextBox 4">
            <a:extLst>
              <a:ext uri="{FF2B5EF4-FFF2-40B4-BE49-F238E27FC236}">
                <a16:creationId xmlns:a16="http://schemas.microsoft.com/office/drawing/2014/main" id="{8A033172-E1A0-64D9-FCC6-99DD31CA23CE}"/>
              </a:ext>
            </a:extLst>
          </p:cNvPr>
          <p:cNvSpPr txBox="1"/>
          <p:nvPr/>
        </p:nvSpPr>
        <p:spPr>
          <a:xfrm>
            <a:off x="6309434" y="5230641"/>
            <a:ext cx="5000915" cy="64633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Check predicted and actual values are same else give wrong prediction</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93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59790-B470-0952-BC12-DCDD8645C059}"/>
              </a:ext>
            </a:extLst>
          </p:cNvPr>
          <p:cNvSpPr txBox="1"/>
          <p:nvPr/>
        </p:nvSpPr>
        <p:spPr>
          <a:xfrm>
            <a:off x="1906621" y="252919"/>
            <a:ext cx="6770451" cy="369332"/>
          </a:xfrm>
          <a:prstGeom prst="rect">
            <a:avLst/>
          </a:prstGeom>
          <a:noFill/>
        </p:spPr>
        <p:txBody>
          <a:bodyPr wrap="square" rtlCol="0">
            <a:spAutoFit/>
          </a:bodyPr>
          <a:lstStyle/>
          <a:p>
            <a:pPr algn="ctr"/>
            <a:r>
              <a:rPr lang="en-IN" b="1" i="0" u="sng" dirty="0">
                <a:solidFill>
                  <a:srgbClr val="404040"/>
                </a:solidFill>
                <a:effectLst/>
                <a:latin typeface="Times New Roman" panose="02020603050405020304" pitchFamily="18" charset="0"/>
                <a:cs typeface="Times New Roman" panose="02020603050405020304" pitchFamily="18" charset="0"/>
              </a:rPr>
              <a:t>K-fold cross-validation</a:t>
            </a:r>
            <a:endParaRPr lang="en-IN"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88391D-2B25-49BB-DB98-61D6FCA86E3D}"/>
              </a:ext>
            </a:extLst>
          </p:cNvPr>
          <p:cNvSpPr txBox="1"/>
          <p:nvPr/>
        </p:nvSpPr>
        <p:spPr>
          <a:xfrm>
            <a:off x="612842" y="622251"/>
            <a:ext cx="9163456" cy="923330"/>
          </a:xfrm>
          <a:prstGeom prst="rect">
            <a:avLst/>
          </a:prstGeom>
          <a:noFill/>
        </p:spPr>
        <p:txBody>
          <a:bodyPr wrap="square" rtlCol="0">
            <a:spAutoFit/>
          </a:bodyPr>
          <a:lstStyle/>
          <a:p>
            <a:r>
              <a:rPr lang="en-US" dirty="0">
                <a:solidFill>
                  <a:srgbClr val="404040"/>
                </a:solidFill>
                <a:latin typeface="Times New Roman" panose="02020603050405020304" pitchFamily="18" charset="0"/>
                <a:cs typeface="Times New Roman" panose="02020603050405020304" pitchFamily="18" charset="0"/>
              </a:rPr>
              <a:t>D</a:t>
            </a:r>
            <a:r>
              <a:rPr lang="en-US" b="0" i="0" dirty="0">
                <a:solidFill>
                  <a:srgbClr val="404040"/>
                </a:solidFill>
                <a:effectLst/>
                <a:latin typeface="Times New Roman" panose="02020603050405020304" pitchFamily="18" charset="0"/>
                <a:cs typeface="Times New Roman" panose="02020603050405020304" pitchFamily="18" charset="0"/>
              </a:rPr>
              <a:t>ivide data set into K-folds. K represents the number of folds into which you want to split your data. If we use 5-folds, the data set divides into five sections. In different iterations, one part becomes the validation set.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ACD1480-87A8-84D6-3BDA-4DECFC1458A1}"/>
              </a:ext>
            </a:extLst>
          </p:cNvPr>
          <p:cNvPicPr>
            <a:picLocks noChangeAspect="1"/>
          </p:cNvPicPr>
          <p:nvPr/>
        </p:nvPicPr>
        <p:blipFill>
          <a:blip r:embed="rId2"/>
          <a:stretch>
            <a:fillRect/>
          </a:stretch>
        </p:blipFill>
        <p:spPr>
          <a:xfrm>
            <a:off x="612842" y="1545581"/>
            <a:ext cx="5013844" cy="4129855"/>
          </a:xfrm>
          <a:prstGeom prst="rect">
            <a:avLst/>
          </a:prstGeom>
        </p:spPr>
      </p:pic>
      <p:pic>
        <p:nvPicPr>
          <p:cNvPr id="9" name="Picture 8" descr="Text&#10;&#10;Description automatically generated">
            <a:extLst>
              <a:ext uri="{FF2B5EF4-FFF2-40B4-BE49-F238E27FC236}">
                <a16:creationId xmlns:a16="http://schemas.microsoft.com/office/drawing/2014/main" id="{ED767CAD-8792-9B71-530D-5CAF7C8F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985" y="1545582"/>
            <a:ext cx="3366176" cy="3940888"/>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5FE99132-A1C4-FA57-D6B1-EE76543F9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707" y="4824946"/>
            <a:ext cx="2284547" cy="1700980"/>
          </a:xfrm>
          <a:prstGeom prst="rect">
            <a:avLst/>
          </a:prstGeom>
        </p:spPr>
      </p:pic>
    </p:spTree>
    <p:extLst>
      <p:ext uri="{BB962C8B-B14F-4D97-AF65-F5344CB8AC3E}">
        <p14:creationId xmlns:p14="http://schemas.microsoft.com/office/powerpoint/2010/main" val="250124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B2803-A8F0-543D-973F-4B28DB6D66B3}"/>
              </a:ext>
            </a:extLst>
          </p:cNvPr>
          <p:cNvSpPr txBox="1"/>
          <p:nvPr/>
        </p:nvSpPr>
        <p:spPr>
          <a:xfrm>
            <a:off x="2340077" y="481781"/>
            <a:ext cx="7364361" cy="369332"/>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Symptoms </a:t>
            </a:r>
            <a:r>
              <a:rPr lang="en-US" b="1" i="0" dirty="0" err="1">
                <a:effectLst/>
                <a:latin typeface="Times New Roman" panose="02020603050405020304" pitchFamily="18" charset="0"/>
                <a:cs typeface="Times New Roman" panose="02020603050405020304" pitchFamily="18" charset="0"/>
              </a:rPr>
              <a:t>Similarirty</a:t>
            </a:r>
            <a:r>
              <a:rPr lang="en-US" b="1" i="0" dirty="0">
                <a:effectLst/>
                <a:latin typeface="Times New Roman" panose="02020603050405020304" pitchFamily="18" charset="0"/>
                <a:cs typeface="Times New Roman" panose="02020603050405020304" pitchFamily="18" charset="0"/>
              </a:rPr>
              <a:t> Matching [Future Scope] and extract keywords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BC0756-D8D2-4EDC-C1AB-054A58178178}"/>
              </a:ext>
            </a:extLst>
          </p:cNvPr>
          <p:cNvPicPr>
            <a:picLocks noChangeAspect="1"/>
          </p:cNvPicPr>
          <p:nvPr/>
        </p:nvPicPr>
        <p:blipFill>
          <a:blip r:embed="rId2"/>
          <a:stretch>
            <a:fillRect/>
          </a:stretch>
        </p:blipFill>
        <p:spPr>
          <a:xfrm>
            <a:off x="831411" y="1099428"/>
            <a:ext cx="5762625" cy="5048250"/>
          </a:xfrm>
          <a:prstGeom prst="rect">
            <a:avLst/>
          </a:prstGeom>
        </p:spPr>
      </p:pic>
    </p:spTree>
    <p:extLst>
      <p:ext uri="{BB962C8B-B14F-4D97-AF65-F5344CB8AC3E}">
        <p14:creationId xmlns:p14="http://schemas.microsoft.com/office/powerpoint/2010/main" val="278176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F5C237-835B-6F49-E734-5D2A21BCA09C}"/>
              </a:ext>
            </a:extLst>
          </p:cNvPr>
          <p:cNvPicPr>
            <a:picLocks noChangeAspect="1"/>
          </p:cNvPicPr>
          <p:nvPr/>
        </p:nvPicPr>
        <p:blipFill>
          <a:blip r:embed="rId2"/>
          <a:stretch>
            <a:fillRect/>
          </a:stretch>
        </p:blipFill>
        <p:spPr>
          <a:xfrm>
            <a:off x="266853" y="4195761"/>
            <a:ext cx="5740656" cy="1153581"/>
          </a:xfrm>
          <a:prstGeom prst="rect">
            <a:avLst/>
          </a:prstGeom>
        </p:spPr>
      </p:pic>
      <p:pic>
        <p:nvPicPr>
          <p:cNvPr id="4" name="Picture 3">
            <a:extLst>
              <a:ext uri="{FF2B5EF4-FFF2-40B4-BE49-F238E27FC236}">
                <a16:creationId xmlns:a16="http://schemas.microsoft.com/office/drawing/2014/main" id="{5756E085-9A2A-517E-4E5F-3FC7CAEE8201}"/>
              </a:ext>
            </a:extLst>
          </p:cNvPr>
          <p:cNvPicPr>
            <a:picLocks noChangeAspect="1"/>
          </p:cNvPicPr>
          <p:nvPr/>
        </p:nvPicPr>
        <p:blipFill>
          <a:blip r:embed="rId3"/>
          <a:stretch>
            <a:fillRect/>
          </a:stretch>
        </p:blipFill>
        <p:spPr>
          <a:xfrm>
            <a:off x="357003" y="220880"/>
            <a:ext cx="6398065" cy="2554429"/>
          </a:xfrm>
          <a:prstGeom prst="rect">
            <a:avLst/>
          </a:prstGeom>
        </p:spPr>
      </p:pic>
      <p:pic>
        <p:nvPicPr>
          <p:cNvPr id="7" name="Picture 6">
            <a:extLst>
              <a:ext uri="{FF2B5EF4-FFF2-40B4-BE49-F238E27FC236}">
                <a16:creationId xmlns:a16="http://schemas.microsoft.com/office/drawing/2014/main" id="{E40199D4-C088-92C7-6751-DC92AE06795B}"/>
              </a:ext>
            </a:extLst>
          </p:cNvPr>
          <p:cNvPicPr>
            <a:picLocks noChangeAspect="1"/>
          </p:cNvPicPr>
          <p:nvPr/>
        </p:nvPicPr>
        <p:blipFill>
          <a:blip r:embed="rId4"/>
          <a:stretch>
            <a:fillRect/>
          </a:stretch>
        </p:blipFill>
        <p:spPr>
          <a:xfrm>
            <a:off x="357003" y="2971185"/>
            <a:ext cx="4844262" cy="1028700"/>
          </a:xfrm>
          <a:prstGeom prst="rect">
            <a:avLst/>
          </a:prstGeom>
        </p:spPr>
      </p:pic>
      <p:pic>
        <p:nvPicPr>
          <p:cNvPr id="9" name="Picture 8">
            <a:extLst>
              <a:ext uri="{FF2B5EF4-FFF2-40B4-BE49-F238E27FC236}">
                <a16:creationId xmlns:a16="http://schemas.microsoft.com/office/drawing/2014/main" id="{A879BD09-32D7-7DD6-3448-11141FF9F4A0}"/>
              </a:ext>
            </a:extLst>
          </p:cNvPr>
          <p:cNvPicPr>
            <a:picLocks noChangeAspect="1"/>
          </p:cNvPicPr>
          <p:nvPr/>
        </p:nvPicPr>
        <p:blipFill>
          <a:blip r:embed="rId5"/>
          <a:stretch>
            <a:fillRect/>
          </a:stretch>
        </p:blipFill>
        <p:spPr>
          <a:xfrm>
            <a:off x="357003" y="5607744"/>
            <a:ext cx="4629150" cy="1162050"/>
          </a:xfrm>
          <a:prstGeom prst="rect">
            <a:avLst/>
          </a:prstGeom>
        </p:spPr>
      </p:pic>
    </p:spTree>
    <p:extLst>
      <p:ext uri="{BB962C8B-B14F-4D97-AF65-F5344CB8AC3E}">
        <p14:creationId xmlns:p14="http://schemas.microsoft.com/office/powerpoint/2010/main" val="223946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C4EA6-0B3B-4C7D-1323-9564EBD027DD}"/>
              </a:ext>
            </a:extLst>
          </p:cNvPr>
          <p:cNvSpPr txBox="1"/>
          <p:nvPr/>
        </p:nvSpPr>
        <p:spPr>
          <a:xfrm>
            <a:off x="4212077" y="496110"/>
            <a:ext cx="2879387" cy="369332"/>
          </a:xfrm>
          <a:prstGeom prst="rect">
            <a:avLst/>
          </a:prstGeom>
          <a:noFill/>
        </p:spPr>
        <p:txBody>
          <a:bodyPr wrap="square" rtlCol="0">
            <a:spAutoFit/>
          </a:bodyPr>
          <a:lstStyle/>
          <a:p>
            <a:pPr algn="ctr"/>
            <a:r>
              <a:rPr lang="en-US" b="1" u="sng" dirty="0"/>
              <a:t>References</a:t>
            </a:r>
            <a:endParaRPr lang="en-IN" b="1" u="sng" dirty="0"/>
          </a:p>
        </p:txBody>
      </p:sp>
      <p:sp>
        <p:nvSpPr>
          <p:cNvPr id="4" name="TextBox 3">
            <a:extLst>
              <a:ext uri="{FF2B5EF4-FFF2-40B4-BE49-F238E27FC236}">
                <a16:creationId xmlns:a16="http://schemas.microsoft.com/office/drawing/2014/main" id="{31370A69-A06C-8F88-7BAE-5B71B3E775DF}"/>
              </a:ext>
            </a:extLst>
          </p:cNvPr>
          <p:cNvSpPr txBox="1"/>
          <p:nvPr/>
        </p:nvSpPr>
        <p:spPr>
          <a:xfrm>
            <a:off x="1084633" y="1238124"/>
            <a:ext cx="6099242" cy="646331"/>
          </a:xfrm>
          <a:prstGeom prst="rect">
            <a:avLst/>
          </a:prstGeom>
          <a:noFill/>
        </p:spPr>
        <p:txBody>
          <a:bodyPr wrap="square">
            <a:spAutoFit/>
          </a:bodyPr>
          <a:lstStyle/>
          <a:p>
            <a:r>
              <a:rPr lang="en-IN" dirty="0">
                <a:hlinkClick r:id="rId2"/>
              </a:rPr>
              <a:t>https://www.kaggle.com/code/soumya044/disease-prediction</a:t>
            </a:r>
            <a:endParaRPr lang="en-IN" dirty="0"/>
          </a:p>
        </p:txBody>
      </p:sp>
      <p:sp>
        <p:nvSpPr>
          <p:cNvPr id="6" name="TextBox 5">
            <a:extLst>
              <a:ext uri="{FF2B5EF4-FFF2-40B4-BE49-F238E27FC236}">
                <a16:creationId xmlns:a16="http://schemas.microsoft.com/office/drawing/2014/main" id="{CC0AC79D-5B02-CAD6-CF0E-25CAC59E6B52}"/>
              </a:ext>
            </a:extLst>
          </p:cNvPr>
          <p:cNvSpPr txBox="1"/>
          <p:nvPr/>
        </p:nvSpPr>
        <p:spPr>
          <a:xfrm>
            <a:off x="1084633" y="2113614"/>
            <a:ext cx="6099242" cy="646331"/>
          </a:xfrm>
          <a:prstGeom prst="rect">
            <a:avLst/>
          </a:prstGeom>
          <a:noFill/>
        </p:spPr>
        <p:txBody>
          <a:bodyPr wrap="square">
            <a:spAutoFit/>
          </a:bodyPr>
          <a:lstStyle/>
          <a:p>
            <a:r>
              <a:rPr lang="en-IN" dirty="0">
                <a:hlinkClick r:id="rId2"/>
              </a:rPr>
              <a:t>https://github.com/anujdutt9/Disease-Prediction-from-Symptoms/blob/master/dataset/test_data.csv</a:t>
            </a:r>
            <a:endParaRPr lang="en-IN" dirty="0"/>
          </a:p>
        </p:txBody>
      </p:sp>
    </p:spTree>
    <p:extLst>
      <p:ext uri="{BB962C8B-B14F-4D97-AF65-F5344CB8AC3E}">
        <p14:creationId xmlns:p14="http://schemas.microsoft.com/office/powerpoint/2010/main" val="3421422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1171</TotalTime>
  <Words>303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Panchiwala</dc:creator>
  <cp:lastModifiedBy>Shivani Panchiwala</cp:lastModifiedBy>
  <cp:revision>40</cp:revision>
  <dcterms:created xsi:type="dcterms:W3CDTF">2022-08-09T00:11:49Z</dcterms:created>
  <dcterms:modified xsi:type="dcterms:W3CDTF">2022-08-09T21:17:30Z</dcterms:modified>
</cp:coreProperties>
</file>