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2" r:id="rId8"/>
    <p:sldId id="265" r:id="rId9"/>
    <p:sldId id="260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46BE-96E9-4A8C-84B7-32075502C6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969E-32F9-4CA3-8AD1-96DB3049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1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46BE-96E9-4A8C-84B7-32075502C6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969E-32F9-4CA3-8AD1-96DB3049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7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46BE-96E9-4A8C-84B7-32075502C6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969E-32F9-4CA3-8AD1-96DB3049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0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46BE-96E9-4A8C-84B7-32075502C6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969E-32F9-4CA3-8AD1-96DB3049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6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46BE-96E9-4A8C-84B7-32075502C6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969E-32F9-4CA3-8AD1-96DB3049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3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46BE-96E9-4A8C-84B7-32075502C6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969E-32F9-4CA3-8AD1-96DB3049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6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46BE-96E9-4A8C-84B7-32075502C6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969E-32F9-4CA3-8AD1-96DB3049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4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46BE-96E9-4A8C-84B7-32075502C6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969E-32F9-4CA3-8AD1-96DB3049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46BE-96E9-4A8C-84B7-32075502C6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969E-32F9-4CA3-8AD1-96DB3049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9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46BE-96E9-4A8C-84B7-32075502C6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969E-32F9-4CA3-8AD1-96DB3049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0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46BE-96E9-4A8C-84B7-32075502C6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969E-32F9-4CA3-8AD1-96DB3049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3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E46BE-96E9-4A8C-84B7-32075502C6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969E-32F9-4CA3-8AD1-96DB3049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dk.rethinkrobotics.com/wiki/Workstation_Setup" TargetMode="External"/><Relationship Id="rId2" Type="http://schemas.openxmlformats.org/officeDocument/2006/relationships/hyperlink" Target="http://wiki.ros.org/ROS/Instal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earn.turtlebot.com/2015/02/01/5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ROS/Introdu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.org/browse/list.php?package_type=package&amp;distro=indig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py" TargetMode="External"/><Relationship Id="rId2" Type="http://schemas.openxmlformats.org/officeDocument/2006/relationships/hyperlink" Target="http://wiki.ros.org/roscp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IDEs" TargetMode="External"/><Relationship Id="rId5" Type="http://schemas.openxmlformats.org/officeDocument/2006/relationships/hyperlink" Target="http://wiki.ros.org/roslisp" TargetMode="External"/><Relationship Id="rId4" Type="http://schemas.openxmlformats.org/officeDocument/2006/relationships/hyperlink" Target="http://wiki.ros.org/rosjav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APIs" TargetMode="External"/><Relationship Id="rId2" Type="http://schemas.openxmlformats.org/officeDocument/2006/relationships/hyperlink" Target="http://wiki.ro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nswers.ros.org/questions/" TargetMode="External"/><Relationship Id="rId4" Type="http://schemas.openxmlformats.org/officeDocument/2006/relationships/hyperlink" Target="http://wiki.ros.org/ROS/Tutorial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55581"/>
            <a:ext cx="9144000" cy="84744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ROS Tutorial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5082" y="4235305"/>
            <a:ext cx="2052918" cy="369327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Vishal Gaurav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and configuring ROS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details about installation please visit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wiki.ros.org/ROS/Installation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For Baxter 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For </a:t>
            </a:r>
            <a:r>
              <a:rPr lang="en-US" dirty="0" err="1">
                <a:hlinkClick r:id="rId4"/>
              </a:rPr>
              <a:t>T</a:t>
            </a:r>
            <a:r>
              <a:rPr lang="en-US" dirty="0" err="1" smtClean="0">
                <a:hlinkClick r:id="rId4"/>
              </a:rPr>
              <a:t>urtleBot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Content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5672"/>
            <a:ext cx="10515600" cy="4351338"/>
          </a:xfrm>
        </p:spPr>
        <p:txBody>
          <a:bodyPr/>
          <a:lstStyle/>
          <a:p>
            <a:r>
              <a:rPr lang="en-US" dirty="0" smtClean="0"/>
              <a:t>Installing and configuring ROS environment</a:t>
            </a:r>
          </a:p>
          <a:p>
            <a:r>
              <a:rPr lang="en-US" dirty="0" smtClean="0"/>
              <a:t>Navigating the ROS File system</a:t>
            </a:r>
          </a:p>
          <a:p>
            <a:r>
              <a:rPr lang="en-US" dirty="0" smtClean="0"/>
              <a:t>Creating a ROS package</a:t>
            </a:r>
          </a:p>
          <a:p>
            <a:r>
              <a:rPr lang="en-US" dirty="0" smtClean="0"/>
              <a:t>Building a ROS package</a:t>
            </a:r>
          </a:p>
          <a:p>
            <a:r>
              <a:rPr lang="en-US" dirty="0" smtClean="0"/>
              <a:t>Understanding ROS nodes</a:t>
            </a:r>
          </a:p>
          <a:p>
            <a:r>
              <a:rPr lang="en-US" dirty="0" smtClean="0"/>
              <a:t>Understanding ROS Topics</a:t>
            </a:r>
          </a:p>
          <a:p>
            <a:r>
              <a:rPr lang="en-US" dirty="0" smtClean="0"/>
              <a:t>Understanding ROS Services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35956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What is ROS?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The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Robot Operating System </a:t>
            </a:r>
            <a:r>
              <a:rPr lang="en-IN" sz="2400" dirty="0"/>
              <a:t>(ROS) is a flexible framework for writing robot software. It is a collection of tools, libraries, and conventions that aim to simplify the task of creating complex and robust robot </a:t>
            </a:r>
            <a:r>
              <a:rPr lang="en-IN" sz="2400" dirty="0" smtClean="0"/>
              <a:t>behaviour </a:t>
            </a:r>
            <a:r>
              <a:rPr lang="en-IN" sz="2400" dirty="0"/>
              <a:t>across a wide variety of robotic </a:t>
            </a:r>
            <a:r>
              <a:rPr lang="en-IN" sz="2400" dirty="0" smtClean="0"/>
              <a:t>platforms.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Why?</a:t>
            </a:r>
            <a:r>
              <a:rPr lang="en-IN" sz="2400" dirty="0"/>
              <a:t> Because creating truly robust, general-purpose robot software is </a:t>
            </a:r>
            <a:r>
              <a:rPr lang="en-IN" sz="2400" i="1" dirty="0" smtClean="0"/>
              <a:t>difficult</a:t>
            </a:r>
            <a:r>
              <a:rPr lang="en-IN" sz="2400" dirty="0" smtClean="0"/>
              <a:t>. </a:t>
            </a:r>
            <a:r>
              <a:rPr lang="en-IN" sz="2400" dirty="0"/>
              <a:t>From the robot's perspective, problems that seem trivial to humans often vary wildly between instances of tasks </a:t>
            </a:r>
            <a:r>
              <a:rPr lang="en-IN" sz="2400" dirty="0" smtClean="0"/>
              <a:t>and environments</a:t>
            </a:r>
            <a:r>
              <a:rPr lang="en-IN" sz="2400" dirty="0"/>
              <a:t>. Dealing with these variations is so hard that no single individual, laboratory, or institution can hope to do it on their own.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45775" y="5647765"/>
            <a:ext cx="890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ROS was built from the ground up to encourage 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collaborative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robotics software development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4327" y="6314440"/>
            <a:ext cx="192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More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2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Benefits of ROS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6424"/>
            <a:ext cx="10515600" cy="4351338"/>
          </a:xfrm>
        </p:spPr>
        <p:txBody>
          <a:bodyPr>
            <a:normAutofit/>
          </a:bodyPr>
          <a:lstStyle/>
          <a:p>
            <a:r>
              <a:rPr lang="en-IN" sz="2600" dirty="0">
                <a:solidFill>
                  <a:schemeClr val="accent1">
                    <a:lumMod val="75000"/>
                  </a:schemeClr>
                </a:solidFill>
              </a:rPr>
              <a:t>Distributed computation </a:t>
            </a:r>
            <a:r>
              <a:rPr lang="en-IN" sz="2600" dirty="0" smtClean="0"/>
              <a:t>Many modern </a:t>
            </a:r>
            <a:r>
              <a:rPr lang="en-IN" sz="2600" dirty="0"/>
              <a:t>robot systems rely on software that </a:t>
            </a:r>
            <a:r>
              <a:rPr lang="en-IN" sz="2600" dirty="0" smtClean="0"/>
              <a:t>spans many different </a:t>
            </a:r>
            <a:r>
              <a:rPr lang="en-IN" sz="2600" dirty="0"/>
              <a:t>processes and runs across several different computers. For example:</a:t>
            </a:r>
          </a:p>
          <a:p>
            <a:pPr lvl="1"/>
            <a:r>
              <a:rPr lang="en-IN" sz="2000" dirty="0" smtClean="0"/>
              <a:t>Some </a:t>
            </a:r>
            <a:r>
              <a:rPr lang="en-IN" sz="2000" dirty="0"/>
              <a:t>robots </a:t>
            </a:r>
            <a:r>
              <a:rPr lang="en-IN" sz="2000" dirty="0" smtClean="0"/>
              <a:t>carry multiple </a:t>
            </a:r>
            <a:r>
              <a:rPr lang="en-IN" sz="2000" dirty="0"/>
              <a:t>computers, each </a:t>
            </a:r>
            <a:r>
              <a:rPr lang="en-IN" sz="2000" dirty="0" smtClean="0"/>
              <a:t>of which </a:t>
            </a:r>
            <a:r>
              <a:rPr lang="en-IN" sz="2000" dirty="0"/>
              <a:t>controls a subset of the </a:t>
            </a:r>
            <a:r>
              <a:rPr lang="en-IN" sz="2000" dirty="0" smtClean="0"/>
              <a:t>robot’s sensors </a:t>
            </a:r>
            <a:r>
              <a:rPr lang="en-IN" sz="2000" dirty="0"/>
              <a:t>or actuators.</a:t>
            </a:r>
          </a:p>
          <a:p>
            <a:pPr lvl="1"/>
            <a:r>
              <a:rPr lang="en-IN" sz="2000" dirty="0" smtClean="0"/>
              <a:t>Even </a:t>
            </a:r>
            <a:r>
              <a:rPr lang="en-IN" sz="2000" dirty="0"/>
              <a:t>within a single computer, it’s often a good idea to divide the robot’s </a:t>
            </a:r>
            <a:r>
              <a:rPr lang="en-IN" sz="2000" dirty="0" smtClean="0"/>
              <a:t>software into </a:t>
            </a:r>
            <a:r>
              <a:rPr lang="en-IN" sz="2000" dirty="0"/>
              <a:t>small, stand-alone parts that cooperate to achieve the overall goal. This </a:t>
            </a:r>
            <a:r>
              <a:rPr lang="en-IN" sz="2000" dirty="0" smtClean="0"/>
              <a:t>approach is </a:t>
            </a:r>
            <a:r>
              <a:rPr lang="en-IN" sz="2000" dirty="0"/>
              <a:t>sometimes called “complexity via composition.”</a:t>
            </a:r>
          </a:p>
          <a:p>
            <a:pPr lvl="1"/>
            <a:r>
              <a:rPr lang="en-IN" sz="2000" dirty="0" smtClean="0"/>
              <a:t>When </a:t>
            </a:r>
            <a:r>
              <a:rPr lang="en-IN" sz="2000" dirty="0"/>
              <a:t>multiple robots attempt to cooperate on a shared task, they often need </a:t>
            </a:r>
            <a:r>
              <a:rPr lang="en-IN" sz="2000" dirty="0" smtClean="0"/>
              <a:t>to communicate </a:t>
            </a:r>
            <a:r>
              <a:rPr lang="en-IN" sz="2000" dirty="0"/>
              <a:t>with one another to coordinate their efforts.</a:t>
            </a:r>
          </a:p>
          <a:p>
            <a:pPr lvl="1"/>
            <a:r>
              <a:rPr lang="en-IN" sz="2000" dirty="0" smtClean="0"/>
              <a:t>Human </a:t>
            </a:r>
            <a:r>
              <a:rPr lang="en-IN" sz="2000" dirty="0"/>
              <a:t>users often send commands to a robot from a laptop, a desktop </a:t>
            </a:r>
            <a:r>
              <a:rPr lang="en-IN" sz="2000" dirty="0" smtClean="0"/>
              <a:t>computer, or mobile </a:t>
            </a:r>
            <a:r>
              <a:rPr lang="en-IN" sz="2000" dirty="0"/>
              <a:t>device. We can think of this human interface as an extension of the </a:t>
            </a:r>
            <a:r>
              <a:rPr lang="en-IN" sz="2000" dirty="0" smtClean="0"/>
              <a:t>robot’s software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3479" y="5457762"/>
            <a:ext cx="530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Important thing to note is the need of communication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561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Software reuse </a:t>
            </a:r>
          </a:p>
          <a:p>
            <a:pPr lvl="1" algn="just"/>
            <a:r>
              <a:rPr lang="en-US" sz="2000" dirty="0"/>
              <a:t>ROS’s standard packages provide stable, debugged implementations </a:t>
            </a:r>
            <a:r>
              <a:rPr lang="en-US" sz="2000" dirty="0" smtClean="0"/>
              <a:t>of many important robotics algorithms.</a:t>
            </a:r>
          </a:p>
          <a:p>
            <a:pPr lvl="1" algn="just"/>
            <a:endParaRPr lang="en-US" sz="2000" dirty="0" smtClean="0"/>
          </a:p>
          <a:p>
            <a:pPr lvl="1" algn="just"/>
            <a:r>
              <a:rPr lang="en-IN" sz="2000" dirty="0"/>
              <a:t>ROS’s message passing interface is becoming a </a:t>
            </a:r>
            <a:r>
              <a:rPr lang="en-IN" sz="2000" i="1" dirty="0"/>
              <a:t>de facto </a:t>
            </a:r>
            <a:r>
              <a:rPr lang="en-IN" sz="2000" dirty="0"/>
              <a:t>standard for robot </a:t>
            </a:r>
            <a:r>
              <a:rPr lang="en-IN" sz="2000" dirty="0" smtClean="0"/>
              <a:t>software interoperability</a:t>
            </a:r>
            <a:r>
              <a:rPr lang="en-IN" sz="2000" dirty="0"/>
              <a:t>, </a:t>
            </a:r>
            <a:r>
              <a:rPr lang="en-IN" sz="2000" dirty="0" smtClean="0"/>
              <a:t>which means </a:t>
            </a:r>
            <a:r>
              <a:rPr lang="en-IN" sz="2000" dirty="0"/>
              <a:t>that ROS interfaces to both the latest hardware and </a:t>
            </a:r>
            <a:r>
              <a:rPr lang="en-IN" sz="2000" dirty="0" smtClean="0"/>
              <a:t>to implementations </a:t>
            </a:r>
            <a:r>
              <a:rPr lang="en-IN" sz="2000" dirty="0"/>
              <a:t>of cutting edge algorithms are quite often available. For </a:t>
            </a:r>
            <a:r>
              <a:rPr lang="en-IN" sz="2000" dirty="0" smtClean="0"/>
              <a:t>example, the </a:t>
            </a:r>
            <a:r>
              <a:rPr lang="en-IN" sz="2000" dirty="0">
                <a:hlinkClick r:id="rId2"/>
              </a:rPr>
              <a:t>ROS website </a:t>
            </a:r>
            <a:r>
              <a:rPr lang="en-IN" sz="2000" dirty="0"/>
              <a:t>lists hundreds of publicly-available ROS </a:t>
            </a:r>
            <a:r>
              <a:rPr lang="en-IN" sz="2000" dirty="0" smtClean="0"/>
              <a:t>packages.</a:t>
            </a:r>
            <a:r>
              <a:rPr lang="en-US" sz="2000" dirty="0" smtClean="0"/>
              <a:t> </a:t>
            </a:r>
            <a:r>
              <a:rPr lang="en-US" sz="2000" dirty="0"/>
              <a:t>This sort </a:t>
            </a:r>
            <a:r>
              <a:rPr lang="en-US" sz="2000" dirty="0" smtClean="0"/>
              <a:t>of </a:t>
            </a:r>
            <a:r>
              <a:rPr lang="en-IN" sz="2000" dirty="0" smtClean="0"/>
              <a:t>uniform </a:t>
            </a:r>
            <a:r>
              <a:rPr lang="en-IN" sz="2000" dirty="0"/>
              <a:t>interface greatly reduces the need to write “glue” code to connect </a:t>
            </a:r>
            <a:r>
              <a:rPr lang="en-IN" sz="2000" dirty="0" smtClean="0"/>
              <a:t>existing </a:t>
            </a:r>
            <a:r>
              <a:rPr lang="en-US" sz="2000" dirty="0" smtClean="0"/>
              <a:t>parts</a:t>
            </a:r>
            <a:r>
              <a:rPr lang="en-US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88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08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Rapid testing </a:t>
            </a:r>
            <a:r>
              <a:rPr lang="en-IN" sz="2400" dirty="0"/>
              <a:t>One of the reasons that software development for robots is often </a:t>
            </a:r>
            <a:r>
              <a:rPr lang="en-IN" sz="2400" dirty="0" smtClean="0"/>
              <a:t>more challenging </a:t>
            </a:r>
            <a:r>
              <a:rPr lang="en-IN" sz="2400" dirty="0"/>
              <a:t>than other kinds of development is that testing can be time consuming </a:t>
            </a:r>
            <a:r>
              <a:rPr lang="en-IN" sz="2400" dirty="0" smtClean="0"/>
              <a:t>and </a:t>
            </a:r>
            <a:r>
              <a:rPr lang="en-US" sz="2400" dirty="0" smtClean="0"/>
              <a:t>error-prone.</a:t>
            </a:r>
            <a:r>
              <a:rPr lang="en-IN" sz="2400" dirty="0"/>
              <a:t> Working with ROS provides two </a:t>
            </a:r>
            <a:r>
              <a:rPr lang="en-IN" sz="2400" dirty="0" smtClean="0"/>
              <a:t>effective </a:t>
            </a:r>
            <a:r>
              <a:rPr lang="en-US" sz="2400" dirty="0" smtClean="0"/>
              <a:t>workarounds </a:t>
            </a:r>
            <a:r>
              <a:rPr lang="en-US" sz="2400" dirty="0"/>
              <a:t>to this problem</a:t>
            </a:r>
            <a:r>
              <a:rPr lang="en-US" sz="2400" dirty="0" smtClean="0"/>
              <a:t>.</a:t>
            </a:r>
          </a:p>
          <a:p>
            <a:pPr lvl="1" algn="just"/>
            <a:r>
              <a:rPr lang="en-IN" sz="2000" dirty="0"/>
              <a:t>Well-designed ROS systems separate the low-level direct control of the hardware </a:t>
            </a:r>
            <a:r>
              <a:rPr lang="en-IN" sz="2000" dirty="0" smtClean="0"/>
              <a:t>and high-level </a:t>
            </a:r>
            <a:r>
              <a:rPr lang="en-IN" sz="2000" dirty="0"/>
              <a:t>processing and decision making into separate programs. Because of </a:t>
            </a:r>
            <a:r>
              <a:rPr lang="en-IN" sz="2000" dirty="0" smtClean="0"/>
              <a:t>this separation</a:t>
            </a:r>
            <a:r>
              <a:rPr lang="en-IN" sz="2000" dirty="0"/>
              <a:t>, we can temporarily replace those low-level programs (and their </a:t>
            </a:r>
            <a:r>
              <a:rPr lang="en-IN" sz="2000" dirty="0" smtClean="0"/>
              <a:t>corresponding hardware</a:t>
            </a:r>
            <a:r>
              <a:rPr lang="en-IN" sz="2000" dirty="0"/>
              <a:t>) with a simulator, to test the </a:t>
            </a:r>
            <a:r>
              <a:rPr lang="en-IN" sz="2000" dirty="0" smtClean="0"/>
              <a:t>behaviour </a:t>
            </a:r>
            <a:r>
              <a:rPr lang="en-IN" sz="2000" dirty="0"/>
              <a:t>of the high-level part </a:t>
            </a:r>
            <a:r>
              <a:rPr lang="en-IN" sz="2000" dirty="0" smtClean="0"/>
              <a:t>of </a:t>
            </a:r>
            <a:r>
              <a:rPr lang="en-US" sz="2000" dirty="0" smtClean="0"/>
              <a:t>the </a:t>
            </a:r>
            <a:r>
              <a:rPr lang="en-US" sz="2000" dirty="0"/>
              <a:t>system</a:t>
            </a:r>
            <a:r>
              <a:rPr lang="en-US" sz="2000" dirty="0" smtClean="0"/>
              <a:t>.</a:t>
            </a:r>
          </a:p>
          <a:p>
            <a:pPr lvl="1" algn="just"/>
            <a:endParaRPr lang="en-IN" sz="2000" dirty="0" smtClean="0"/>
          </a:p>
          <a:p>
            <a:pPr lvl="1" algn="just"/>
            <a:r>
              <a:rPr lang="en-IN" sz="2000" dirty="0" smtClean="0"/>
              <a:t>ROS </a:t>
            </a:r>
            <a:r>
              <a:rPr lang="en-IN" sz="2000" dirty="0"/>
              <a:t>also provides a simple way to record and play back sensor data and other </a:t>
            </a:r>
            <a:r>
              <a:rPr lang="en-IN" sz="2000" dirty="0" smtClean="0"/>
              <a:t>kinds of </a:t>
            </a:r>
            <a:r>
              <a:rPr lang="en-IN" sz="2000" dirty="0"/>
              <a:t>messages. This facility means that we can obtain more leverage from the </a:t>
            </a:r>
            <a:r>
              <a:rPr lang="en-IN" sz="2000" dirty="0" smtClean="0"/>
              <a:t>time we </a:t>
            </a:r>
            <a:r>
              <a:rPr lang="en-IN" sz="2000" dirty="0"/>
              <a:t>do spend operating a physical robot. By recording the robot’s sensor data, </a:t>
            </a:r>
            <a:r>
              <a:rPr lang="en-IN" sz="2000" dirty="0" smtClean="0"/>
              <a:t>we can </a:t>
            </a:r>
            <a:r>
              <a:rPr lang="en-IN" sz="2000" dirty="0"/>
              <a:t>replay it many times to test different ways of processing that same data. In </a:t>
            </a:r>
            <a:r>
              <a:rPr lang="en-IN" sz="2000" dirty="0" smtClean="0"/>
              <a:t>ROS parlance</a:t>
            </a:r>
            <a:r>
              <a:rPr lang="en-IN" sz="2000" dirty="0"/>
              <a:t>, these recordings are called “bags” and a tool called </a:t>
            </a:r>
            <a:r>
              <a:rPr lang="en-IN" sz="2000" b="1" i="1" dirty="0" err="1">
                <a:solidFill>
                  <a:schemeClr val="accent1">
                    <a:lumMod val="75000"/>
                  </a:schemeClr>
                </a:solidFill>
              </a:rPr>
              <a:t>rosbag</a:t>
            </a:r>
            <a:r>
              <a:rPr lang="en-IN" sz="2000" dirty="0"/>
              <a:t> is used to </a:t>
            </a:r>
            <a:r>
              <a:rPr lang="en-IN" sz="2000" dirty="0" smtClean="0"/>
              <a:t>record </a:t>
            </a:r>
            <a:r>
              <a:rPr lang="en-US" sz="2000" dirty="0" smtClean="0"/>
              <a:t>and </a:t>
            </a:r>
            <a:r>
              <a:rPr lang="en-US" sz="2000" dirty="0"/>
              <a:t>replay them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10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ROS is not….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ROS is not a programming language</a:t>
            </a:r>
            <a:r>
              <a:rPr lang="en-IN" sz="2400" dirty="0" smtClean="0"/>
              <a:t>. In fact, ROS routines are written in </a:t>
            </a:r>
            <a:r>
              <a:rPr lang="en-IN" sz="2400" dirty="0" smtClean="0">
                <a:hlinkClick r:id="rId2"/>
              </a:rPr>
              <a:t>C++</a:t>
            </a:r>
            <a:r>
              <a:rPr lang="en-IN" sz="2400" dirty="0" smtClean="0"/>
              <a:t>. Client libraries are available for </a:t>
            </a:r>
            <a:r>
              <a:rPr lang="en-IN" sz="2400" dirty="0" smtClean="0">
                <a:hlinkClick r:id="rId3"/>
              </a:rPr>
              <a:t>Python</a:t>
            </a:r>
            <a:r>
              <a:rPr lang="en-IN" sz="2400" dirty="0" smtClean="0"/>
              <a:t>, </a:t>
            </a:r>
            <a:r>
              <a:rPr lang="en-IN" sz="2400" dirty="0" smtClean="0">
                <a:hlinkClick r:id="rId4"/>
              </a:rPr>
              <a:t>Java</a:t>
            </a:r>
            <a:r>
              <a:rPr lang="en-IN" sz="2400" dirty="0" smtClean="0"/>
              <a:t>, </a:t>
            </a:r>
            <a:r>
              <a:rPr lang="en-IN" sz="2400" dirty="0" smtClean="0">
                <a:hlinkClick r:id="rId5"/>
              </a:rPr>
              <a:t>Lisp</a:t>
            </a:r>
            <a:r>
              <a:rPr lang="en-IN" sz="2400" dirty="0" smtClean="0"/>
              <a:t>, etc.</a:t>
            </a:r>
          </a:p>
          <a:p>
            <a:pPr algn="just"/>
            <a:r>
              <a:rPr lang="en-IN" sz="2400" i="1" dirty="0">
                <a:solidFill>
                  <a:schemeClr val="accent1">
                    <a:lumMod val="75000"/>
                  </a:schemeClr>
                </a:solidFill>
              </a:rPr>
              <a:t>ROS is not (only) a library</a:t>
            </a:r>
            <a:r>
              <a:rPr lang="en-IN" sz="2400" i="1" dirty="0"/>
              <a:t>. </a:t>
            </a:r>
            <a:r>
              <a:rPr lang="en-IN" sz="2400" dirty="0"/>
              <a:t>Although ROS does include client libraries, it also </a:t>
            </a:r>
            <a:r>
              <a:rPr lang="en-IN" sz="2400" dirty="0" smtClean="0"/>
              <a:t>includes (among </a:t>
            </a:r>
            <a:r>
              <a:rPr lang="en-IN" sz="2400" dirty="0"/>
              <a:t>other things), a central server, a set of command-line tools, a set of </a:t>
            </a:r>
            <a:r>
              <a:rPr lang="en-IN" sz="2400" dirty="0" smtClean="0"/>
              <a:t>graphical tools</a:t>
            </a:r>
            <a:r>
              <a:rPr lang="en-IN" sz="2400" dirty="0"/>
              <a:t>, and a build system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i="1" dirty="0">
                <a:solidFill>
                  <a:schemeClr val="accent1">
                    <a:lumMod val="75000"/>
                  </a:schemeClr>
                </a:solidFill>
              </a:rPr>
              <a:t>ROS is not an integrated development environment</a:t>
            </a:r>
            <a:r>
              <a:rPr lang="en-IN" sz="2400" i="1" dirty="0"/>
              <a:t>. </a:t>
            </a:r>
            <a:r>
              <a:rPr lang="en-IN" sz="2400" dirty="0"/>
              <a:t>Although ROS does not </a:t>
            </a:r>
            <a:r>
              <a:rPr lang="en-IN" sz="2400" dirty="0" smtClean="0"/>
              <a:t>prescribe any </a:t>
            </a:r>
            <a:r>
              <a:rPr lang="en-IN" sz="2400" dirty="0"/>
              <a:t>particular development environment, it can be used with most </a:t>
            </a:r>
            <a:r>
              <a:rPr lang="en-IN" sz="2400" dirty="0" smtClean="0">
                <a:hlinkClick r:id="rId6"/>
              </a:rPr>
              <a:t>popular </a:t>
            </a:r>
            <a:r>
              <a:rPr lang="en-US" sz="2400" dirty="0" smtClean="0">
                <a:hlinkClick r:id="rId6"/>
              </a:rPr>
              <a:t>IDEs</a:t>
            </a:r>
            <a:r>
              <a:rPr lang="en-US" sz="2400" dirty="0" smtClean="0"/>
              <a:t>.</a:t>
            </a:r>
            <a:r>
              <a:rPr lang="en-IN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12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768" y="828929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a detailed information about ROS including both tutorials and reference materials please see</a:t>
            </a:r>
          </a:p>
          <a:p>
            <a:pPr lvl="1"/>
            <a:r>
              <a:rPr lang="en-US" dirty="0" smtClean="0">
                <a:hlinkClick r:id="rId2"/>
              </a:rPr>
              <a:t>ROS Wiki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Reference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Tutorials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Help forum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731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ROS Tutorial</vt:lpstr>
      <vt:lpstr>Content</vt:lpstr>
      <vt:lpstr>What is ROS?</vt:lpstr>
      <vt:lpstr>Benefits of ROS</vt:lpstr>
      <vt:lpstr>Cont…</vt:lpstr>
      <vt:lpstr>Cont…</vt:lpstr>
      <vt:lpstr>ROS is not….</vt:lpstr>
      <vt:lpstr>PowerPoint Presentation</vt:lpstr>
      <vt:lpstr>Core components</vt:lpstr>
      <vt:lpstr>Installing and configuring ROS Environment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 Tutorial</dc:title>
  <dc:creator>tom-lab</dc:creator>
  <cp:lastModifiedBy>tom-lab</cp:lastModifiedBy>
  <cp:revision>15</cp:revision>
  <dcterms:created xsi:type="dcterms:W3CDTF">2016-06-14T06:53:23Z</dcterms:created>
  <dcterms:modified xsi:type="dcterms:W3CDTF">2016-06-28T07:57:55Z</dcterms:modified>
</cp:coreProperties>
</file>