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4" r:id="rId7"/>
    <p:sldId id="262" r:id="rId8"/>
    <p:sldId id="265" r:id="rId9"/>
    <p:sldId id="260" r:id="rId10"/>
    <p:sldId id="258"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383851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232177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359810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235726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262543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140126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235384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331914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341409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97390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E46BE-96E9-4A8C-84B7-32075502C6FA}" type="datetimeFigureOut">
              <a:rPr lang="en-US" smtClean="0"/>
              <a:t>6/30/2016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3969E-32F9-4CA3-8AD1-96DB3049407C}" type="slidenum">
              <a:rPr lang="en-US" smtClean="0"/>
              <a:t>‹#›</a:t>
            </a:fld>
            <a:endParaRPr lang="en-US" dirty="0"/>
          </a:p>
        </p:txBody>
      </p:sp>
    </p:spTree>
    <p:extLst>
      <p:ext uri="{BB962C8B-B14F-4D97-AF65-F5344CB8AC3E}">
        <p14:creationId xmlns:p14="http://schemas.microsoft.com/office/powerpoint/2010/main" val="246083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E46BE-96E9-4A8C-84B7-32075502C6FA}" type="datetimeFigureOut">
              <a:rPr lang="en-US" smtClean="0"/>
              <a:t>6/30/2016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3969E-32F9-4CA3-8AD1-96DB3049407C}" type="slidenum">
              <a:rPr lang="en-US" smtClean="0"/>
              <a:t>‹#›</a:t>
            </a:fld>
            <a:endParaRPr lang="en-US" dirty="0"/>
          </a:p>
        </p:txBody>
      </p:sp>
    </p:spTree>
    <p:extLst>
      <p:ext uri="{BB962C8B-B14F-4D97-AF65-F5344CB8AC3E}">
        <p14:creationId xmlns:p14="http://schemas.microsoft.com/office/powerpoint/2010/main" val="289401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k.rethinkrobotics.com/wiki/Workstation_Setup" TargetMode="External"/><Relationship Id="rId2" Type="http://schemas.openxmlformats.org/officeDocument/2006/relationships/hyperlink" Target="http://wiki.ros.org/ROS/Installation" TargetMode="External"/><Relationship Id="rId1" Type="http://schemas.openxmlformats.org/officeDocument/2006/relationships/slideLayout" Target="../slideLayouts/slideLayout2.xml"/><Relationship Id="rId4" Type="http://schemas.openxmlformats.org/officeDocument/2006/relationships/hyperlink" Target="http://learn.turtlebot.com/2015/02/01/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iki.ros.org/catkin/package.x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iki.ros.org/rospack"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iki.ros.org/roscd" TargetMode="External"/><Relationship Id="rId2" Type="http://schemas.openxmlformats.org/officeDocument/2006/relationships/hyperlink" Target="http://wiki.ros.org/rosbash" TargetMode="External"/><Relationship Id="rId1" Type="http://schemas.openxmlformats.org/officeDocument/2006/relationships/slideLayout" Target="../slideLayouts/slideLayout7.xml"/><Relationship Id="rId4" Type="http://schemas.openxmlformats.org/officeDocument/2006/relationships/hyperlink" Target="http://wiki.ros.org/ROS/EnvironmentVariables#ROS_PACKAGE_PAT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iki.ros.org/roscd" TargetMode="External"/><Relationship Id="rId2" Type="http://schemas.openxmlformats.org/officeDocument/2006/relationships/hyperlink" Target="http://wiki.ros.org/ROS/EnvironmentVariables#ROS_PACKAGE_PATH"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iki.ros.org/roscd" TargetMode="External"/><Relationship Id="rId2" Type="http://schemas.openxmlformats.org/officeDocument/2006/relationships/hyperlink" Target="http://wiki.ros.org/ROS/EnvironmentVariables#ROS_PACKAGE_PATH"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iki.ros.org/ROS/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ros.org/browse/list.php?package_type=package&amp;distro=indig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iki.ros.org/rospy" TargetMode="External"/><Relationship Id="rId2" Type="http://schemas.openxmlformats.org/officeDocument/2006/relationships/hyperlink" Target="http://wiki.ros.org/roscpp" TargetMode="External"/><Relationship Id="rId1" Type="http://schemas.openxmlformats.org/officeDocument/2006/relationships/slideLayout" Target="../slideLayouts/slideLayout2.xml"/><Relationship Id="rId6" Type="http://schemas.openxmlformats.org/officeDocument/2006/relationships/hyperlink" Target="http://wiki.ros.org/IDEs" TargetMode="External"/><Relationship Id="rId5" Type="http://schemas.openxmlformats.org/officeDocument/2006/relationships/hyperlink" Target="http://wiki.ros.org/roslisp" TargetMode="External"/><Relationship Id="rId4" Type="http://schemas.openxmlformats.org/officeDocument/2006/relationships/hyperlink" Target="http://wiki.ros.org/rosjav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iki.ros.org/APIs" TargetMode="External"/><Relationship Id="rId2" Type="http://schemas.openxmlformats.org/officeDocument/2006/relationships/hyperlink" Target="http://wiki.ros.org/" TargetMode="External"/><Relationship Id="rId1" Type="http://schemas.openxmlformats.org/officeDocument/2006/relationships/slideLayout" Target="../slideLayouts/slideLayout2.xml"/><Relationship Id="rId5" Type="http://schemas.openxmlformats.org/officeDocument/2006/relationships/hyperlink" Target="http://answers.ros.org/questions/" TargetMode="External"/><Relationship Id="rId4" Type="http://schemas.openxmlformats.org/officeDocument/2006/relationships/hyperlink" Target="http://wiki.ros.org/ROS/Tutorial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www.ros.org/core-compon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55581"/>
            <a:ext cx="9144000" cy="847445"/>
          </a:xfrm>
          <a:ln>
            <a:solidFill>
              <a:schemeClr val="accent1">
                <a:lumMod val="75000"/>
              </a:schemeClr>
            </a:solidFill>
          </a:ln>
        </p:spPr>
        <p:txBody>
          <a:bodyPr>
            <a:normAutofit fontScale="90000"/>
          </a:bodyPr>
          <a:lstStyle/>
          <a:p>
            <a:r>
              <a:rPr lang="en-US" dirty="0" smtClean="0">
                <a:solidFill>
                  <a:schemeClr val="accent1">
                    <a:lumMod val="75000"/>
                  </a:schemeClr>
                </a:solidFill>
              </a:rPr>
              <a:t>ROS Tutorial</a:t>
            </a:r>
            <a:endParaRPr lang="en-US" dirty="0">
              <a:solidFill>
                <a:schemeClr val="accent1">
                  <a:lumMod val="75000"/>
                </a:schemeClr>
              </a:solidFill>
            </a:endParaRPr>
          </a:p>
        </p:txBody>
      </p:sp>
      <p:sp>
        <p:nvSpPr>
          <p:cNvPr id="3" name="Subtitle 2"/>
          <p:cNvSpPr>
            <a:spLocks noGrp="1"/>
          </p:cNvSpPr>
          <p:nvPr>
            <p:ph type="subTitle" idx="1"/>
          </p:nvPr>
        </p:nvSpPr>
        <p:spPr>
          <a:xfrm>
            <a:off x="8615082" y="4235305"/>
            <a:ext cx="2052918" cy="369327"/>
          </a:xfrm>
          <a:ln>
            <a:solidFill>
              <a:schemeClr val="accent1">
                <a:lumMod val="75000"/>
              </a:schemeClr>
            </a:solidFill>
          </a:ln>
        </p:spPr>
        <p:txBody>
          <a:bodyPr>
            <a:normAutofit fontScale="92500" lnSpcReduction="10000"/>
          </a:bodyPr>
          <a:lstStyle/>
          <a:p>
            <a:r>
              <a:rPr lang="en-US" dirty="0" smtClean="0"/>
              <a:t>Vishal Gaurav</a:t>
            </a:r>
            <a:endParaRPr lang="en-US" dirty="0"/>
          </a:p>
        </p:txBody>
      </p:sp>
    </p:spTree>
    <p:extLst>
      <p:ext uri="{BB962C8B-B14F-4D97-AF65-F5344CB8AC3E}">
        <p14:creationId xmlns:p14="http://schemas.microsoft.com/office/powerpoint/2010/main" val="2174780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configuring ROS Environment</a:t>
            </a:r>
            <a:endParaRPr lang="en-US" dirty="0"/>
          </a:p>
        </p:txBody>
      </p:sp>
      <p:sp>
        <p:nvSpPr>
          <p:cNvPr id="3" name="Content Placeholder 2"/>
          <p:cNvSpPr>
            <a:spLocks noGrp="1"/>
          </p:cNvSpPr>
          <p:nvPr>
            <p:ph idx="1"/>
          </p:nvPr>
        </p:nvSpPr>
        <p:spPr/>
        <p:txBody>
          <a:bodyPr/>
          <a:lstStyle/>
          <a:p>
            <a:r>
              <a:rPr lang="en-US" dirty="0" smtClean="0"/>
              <a:t>For details about installation please visit</a:t>
            </a:r>
          </a:p>
          <a:p>
            <a:r>
              <a:rPr lang="en-US" dirty="0">
                <a:hlinkClick r:id="rId2"/>
              </a:rPr>
              <a:t>http://</a:t>
            </a:r>
            <a:r>
              <a:rPr lang="en-US" dirty="0" smtClean="0">
                <a:hlinkClick r:id="rId2"/>
              </a:rPr>
              <a:t>wiki.ros.org/ROS/Installation</a:t>
            </a:r>
            <a:endParaRPr lang="en-US" dirty="0" smtClean="0"/>
          </a:p>
          <a:p>
            <a:r>
              <a:rPr lang="en-US" dirty="0" smtClean="0">
                <a:hlinkClick r:id="rId3"/>
              </a:rPr>
              <a:t>For Baxter </a:t>
            </a:r>
            <a:endParaRPr lang="en-US" dirty="0" smtClean="0"/>
          </a:p>
          <a:p>
            <a:r>
              <a:rPr lang="en-US" dirty="0" smtClean="0">
                <a:hlinkClick r:id="rId4"/>
              </a:rPr>
              <a:t>For </a:t>
            </a:r>
            <a:r>
              <a:rPr lang="en-US" dirty="0">
                <a:hlinkClick r:id="rId4"/>
              </a:rPr>
              <a:t>T</a:t>
            </a:r>
            <a:r>
              <a:rPr lang="en-US" dirty="0" smtClean="0">
                <a:hlinkClick r:id="rId4"/>
              </a:rPr>
              <a:t>urtleBot</a:t>
            </a:r>
            <a:endParaRPr lang="en-US" dirty="0"/>
          </a:p>
        </p:txBody>
      </p:sp>
    </p:spTree>
    <p:extLst>
      <p:ext uri="{BB962C8B-B14F-4D97-AF65-F5344CB8AC3E}">
        <p14:creationId xmlns:p14="http://schemas.microsoft.com/office/powerpoint/2010/main" val="2013075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5459" y="555812"/>
            <a:ext cx="2744597" cy="369332"/>
          </a:xfrm>
          <a:prstGeom prst="rect">
            <a:avLst/>
          </a:prstGeom>
          <a:noFill/>
          <a:ln>
            <a:solidFill>
              <a:srgbClr val="7030A0"/>
            </a:solidFill>
          </a:ln>
        </p:spPr>
        <p:txBody>
          <a:bodyPr wrap="none" rtlCol="0">
            <a:spAutoFit/>
          </a:bodyPr>
          <a:lstStyle/>
          <a:p>
            <a:r>
              <a:rPr lang="en-US" dirty="0" smtClean="0">
                <a:solidFill>
                  <a:schemeClr val="accent1">
                    <a:lumMod val="75000"/>
                  </a:schemeClr>
                </a:solidFill>
              </a:rPr>
              <a:t>Managing the environment</a:t>
            </a:r>
            <a:endParaRPr lang="en-US" dirty="0">
              <a:solidFill>
                <a:schemeClr val="accent1">
                  <a:lumMod val="75000"/>
                </a:schemeClr>
              </a:solidFill>
            </a:endParaRPr>
          </a:p>
        </p:txBody>
      </p:sp>
      <p:sp>
        <p:nvSpPr>
          <p:cNvPr id="5" name="TextBox 4"/>
          <p:cNvSpPr txBox="1"/>
          <p:nvPr/>
        </p:nvSpPr>
        <p:spPr>
          <a:xfrm>
            <a:off x="887506" y="2743200"/>
            <a:ext cx="2040046" cy="369332"/>
          </a:xfrm>
          <a:prstGeom prst="rect">
            <a:avLst/>
          </a:prstGeom>
          <a:noFill/>
          <a:ln>
            <a:solidFill>
              <a:srgbClr val="7030A0"/>
            </a:solidFill>
          </a:ln>
        </p:spPr>
        <p:txBody>
          <a:bodyPr wrap="none" rtlCol="0">
            <a:spAutoFit/>
          </a:bodyPr>
          <a:lstStyle/>
          <a:p>
            <a:r>
              <a:rPr lang="en-US" dirty="0"/>
              <a:t>printenv | grep ROS</a:t>
            </a:r>
          </a:p>
        </p:txBody>
      </p:sp>
    </p:spTree>
    <p:extLst>
      <p:ext uri="{BB962C8B-B14F-4D97-AF65-F5344CB8AC3E}">
        <p14:creationId xmlns:p14="http://schemas.microsoft.com/office/powerpoint/2010/main" val="409346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424" y="340659"/>
            <a:ext cx="3001334" cy="369332"/>
          </a:xfrm>
          <a:prstGeom prst="rect">
            <a:avLst/>
          </a:prstGeom>
          <a:noFill/>
        </p:spPr>
        <p:txBody>
          <a:bodyPr wrap="none" rtlCol="0">
            <a:spAutoFit/>
          </a:bodyPr>
          <a:lstStyle/>
          <a:p>
            <a:r>
              <a:rPr lang="en-US" dirty="0" smtClean="0">
                <a:solidFill>
                  <a:schemeClr val="accent1">
                    <a:lumMod val="75000"/>
                  </a:schemeClr>
                </a:solidFill>
              </a:rPr>
              <a:t>Navigating the ROS Filesystem</a:t>
            </a:r>
            <a:endParaRPr lang="en-US" dirty="0">
              <a:solidFill>
                <a:schemeClr val="accent1">
                  <a:lumMod val="75000"/>
                </a:schemeClr>
              </a:solidFill>
            </a:endParaRPr>
          </a:p>
        </p:txBody>
      </p:sp>
      <p:sp>
        <p:nvSpPr>
          <p:cNvPr id="3" name="TextBox 2"/>
          <p:cNvSpPr txBox="1"/>
          <p:nvPr/>
        </p:nvSpPr>
        <p:spPr>
          <a:xfrm>
            <a:off x="779929" y="1048871"/>
            <a:ext cx="6774611" cy="369332"/>
          </a:xfrm>
          <a:prstGeom prst="rect">
            <a:avLst/>
          </a:prstGeom>
          <a:noFill/>
        </p:spPr>
        <p:txBody>
          <a:bodyPr wrap="none" rtlCol="0">
            <a:spAutoFit/>
          </a:bodyPr>
          <a:lstStyle/>
          <a:p>
            <a:r>
              <a:rPr lang="en-US" dirty="0" smtClean="0"/>
              <a:t>For this we will inspect a package in ros-tutorials, please install it using</a:t>
            </a:r>
          </a:p>
        </p:txBody>
      </p:sp>
      <p:sp>
        <p:nvSpPr>
          <p:cNvPr id="4" name="TextBox 3"/>
          <p:cNvSpPr txBox="1"/>
          <p:nvPr/>
        </p:nvSpPr>
        <p:spPr>
          <a:xfrm>
            <a:off x="779929" y="1418203"/>
            <a:ext cx="4346062" cy="369332"/>
          </a:xfrm>
          <a:prstGeom prst="rect">
            <a:avLst/>
          </a:prstGeom>
          <a:noFill/>
          <a:ln>
            <a:solidFill>
              <a:srgbClr val="7030A0"/>
            </a:solidFill>
          </a:ln>
        </p:spPr>
        <p:txBody>
          <a:bodyPr wrap="none" rtlCol="0">
            <a:spAutoFit/>
          </a:bodyPr>
          <a:lstStyle/>
          <a:p>
            <a:r>
              <a:rPr lang="en-US" dirty="0">
                <a:solidFill>
                  <a:schemeClr val="accent1">
                    <a:lumMod val="75000"/>
                  </a:schemeClr>
                </a:solidFill>
              </a:rPr>
              <a:t>$ sudo apt-get install </a:t>
            </a:r>
            <a:r>
              <a:rPr lang="en-US" dirty="0" smtClean="0">
                <a:solidFill>
                  <a:schemeClr val="accent1">
                    <a:lumMod val="75000"/>
                  </a:schemeClr>
                </a:solidFill>
              </a:rPr>
              <a:t>ros-indigo-ros-tutorials</a:t>
            </a:r>
            <a:endParaRPr lang="en-US" dirty="0">
              <a:solidFill>
                <a:schemeClr val="accent1">
                  <a:lumMod val="75000"/>
                </a:schemeClr>
              </a:solidFill>
            </a:endParaRPr>
          </a:p>
        </p:txBody>
      </p:sp>
      <p:sp>
        <p:nvSpPr>
          <p:cNvPr id="5" name="TextBox 4"/>
          <p:cNvSpPr txBox="1"/>
          <p:nvPr/>
        </p:nvSpPr>
        <p:spPr>
          <a:xfrm>
            <a:off x="622137" y="2483223"/>
            <a:ext cx="10266762" cy="1754326"/>
          </a:xfrm>
          <a:prstGeom prst="rect">
            <a:avLst/>
          </a:prstGeom>
          <a:noFill/>
        </p:spPr>
        <p:txBody>
          <a:bodyPr wrap="square" rtlCol="0">
            <a:spAutoFit/>
          </a:bodyPr>
          <a:lstStyle/>
          <a:p>
            <a:pPr algn="just"/>
            <a:r>
              <a:rPr lang="en-US" dirty="0">
                <a:solidFill>
                  <a:schemeClr val="accent1">
                    <a:lumMod val="75000"/>
                  </a:schemeClr>
                </a:solidFill>
              </a:rPr>
              <a:t>Quick Overview of Filesystem </a:t>
            </a:r>
            <a:r>
              <a:rPr lang="en-US" dirty="0" smtClean="0">
                <a:solidFill>
                  <a:schemeClr val="accent1">
                    <a:lumMod val="75000"/>
                  </a:schemeClr>
                </a:solidFill>
              </a:rPr>
              <a:t>Concepts</a:t>
            </a:r>
            <a:r>
              <a:rPr lang="en-US" dirty="0" smtClean="0"/>
              <a:t>:</a:t>
            </a:r>
          </a:p>
          <a:p>
            <a:pPr algn="just"/>
            <a:r>
              <a:rPr lang="en-US" b="1" dirty="0"/>
              <a:t>Packages:</a:t>
            </a:r>
            <a:r>
              <a:rPr lang="en-US" dirty="0"/>
              <a:t> Packages are the software organization unit of ROS code. Each package can contain libraries, executables, scripts, or other artifacts. </a:t>
            </a:r>
          </a:p>
          <a:p>
            <a:pPr algn="just"/>
            <a:r>
              <a:rPr lang="en-US" b="1" dirty="0"/>
              <a:t>Manifests (</a:t>
            </a:r>
            <a:r>
              <a:rPr lang="en-US" b="1" dirty="0">
                <a:hlinkClick r:id="rId2"/>
              </a:rPr>
              <a:t>package.xml</a:t>
            </a:r>
            <a:r>
              <a:rPr lang="en-US" b="1" dirty="0"/>
              <a:t>):</a:t>
            </a:r>
            <a:r>
              <a:rPr lang="en-US" dirty="0"/>
              <a:t> A manifest is a description of a </a:t>
            </a:r>
            <a:r>
              <a:rPr lang="en-US" i="1" dirty="0"/>
              <a:t>package</a:t>
            </a:r>
            <a:r>
              <a:rPr lang="en-US" dirty="0"/>
              <a:t>. It serves to define dependencies between </a:t>
            </a:r>
            <a:r>
              <a:rPr lang="en-US" i="1" dirty="0"/>
              <a:t>packages</a:t>
            </a:r>
            <a:r>
              <a:rPr lang="en-US" dirty="0"/>
              <a:t> and to capture meta information about the </a:t>
            </a:r>
            <a:r>
              <a:rPr lang="en-US" i="1" dirty="0"/>
              <a:t>package</a:t>
            </a:r>
            <a:r>
              <a:rPr lang="en-US" dirty="0"/>
              <a:t> like version, maintainer, license, etc... </a:t>
            </a:r>
          </a:p>
        </p:txBody>
      </p:sp>
    </p:spTree>
    <p:extLst>
      <p:ext uri="{BB962C8B-B14F-4D97-AF65-F5344CB8AC3E}">
        <p14:creationId xmlns:p14="http://schemas.microsoft.com/office/powerpoint/2010/main" val="70182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599" y="788870"/>
            <a:ext cx="2303929" cy="369332"/>
          </a:xfrm>
          <a:prstGeom prst="rect">
            <a:avLst/>
          </a:prstGeom>
          <a:noFill/>
        </p:spPr>
        <p:txBody>
          <a:bodyPr wrap="square" rtlCol="0">
            <a:spAutoFit/>
          </a:bodyPr>
          <a:lstStyle/>
          <a:p>
            <a:r>
              <a:rPr lang="en-US" dirty="0">
                <a:solidFill>
                  <a:schemeClr val="accent1">
                    <a:lumMod val="75000"/>
                  </a:schemeClr>
                </a:solidFill>
              </a:rPr>
              <a:t>Filesystem </a:t>
            </a:r>
            <a:r>
              <a:rPr lang="en-US" dirty="0" smtClean="0">
                <a:solidFill>
                  <a:schemeClr val="accent1">
                    <a:lumMod val="75000"/>
                  </a:schemeClr>
                </a:solidFill>
              </a:rPr>
              <a:t>Tools</a:t>
            </a:r>
          </a:p>
        </p:txBody>
      </p:sp>
      <p:sp>
        <p:nvSpPr>
          <p:cNvPr id="7" name="Rectangle 3"/>
          <p:cNvSpPr>
            <a:spLocks noChangeArrowheads="1"/>
          </p:cNvSpPr>
          <p:nvPr/>
        </p:nvSpPr>
        <p:spPr bwMode="auto">
          <a:xfrm rot="10800000" flipV="1">
            <a:off x="519951" y="1196799"/>
            <a:ext cx="105604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rPr>
              <a:t>Code is spread across many ROS packages. Navigating with command-line tools such as </a:t>
            </a:r>
            <a:r>
              <a:rPr kumimoji="0" lang="en-US" altLang="en-US" b="0" i="0" u="none" strike="noStrike" cap="none" normalizeH="0" baseline="0" dirty="0" smtClean="0">
                <a:ln>
                  <a:noFill/>
                </a:ln>
                <a:solidFill>
                  <a:schemeClr val="accent1">
                    <a:lumMod val="75000"/>
                  </a:schemeClr>
                </a:solidFill>
                <a:effectLst/>
              </a:rPr>
              <a:t>ls</a:t>
            </a:r>
            <a:r>
              <a:rPr kumimoji="0" lang="en-US" altLang="en-US" b="0" i="0" u="none" strike="noStrike" cap="none" normalizeH="0" baseline="0" dirty="0" smtClean="0">
                <a:ln>
                  <a:noFill/>
                </a:ln>
                <a:solidFill>
                  <a:schemeClr val="tx1"/>
                </a:solidFill>
                <a:effectLst/>
              </a:rPr>
              <a:t> and </a:t>
            </a:r>
            <a:r>
              <a:rPr kumimoji="0" lang="en-US" altLang="en-US" b="0" i="0" u="none" strike="noStrike" cap="none" normalizeH="0" baseline="0" dirty="0" smtClean="0">
                <a:ln>
                  <a:noFill/>
                </a:ln>
                <a:solidFill>
                  <a:schemeClr val="accent1">
                    <a:lumMod val="75000"/>
                  </a:schemeClr>
                </a:solidFill>
                <a:effectLst/>
              </a:rPr>
              <a:t>cd</a:t>
            </a:r>
            <a:r>
              <a:rPr kumimoji="0" lang="en-US" altLang="en-US" b="0" i="0" u="none" strike="noStrike" cap="none" normalizeH="0" baseline="0" dirty="0" smtClean="0">
                <a:ln>
                  <a:noFill/>
                </a:ln>
                <a:solidFill>
                  <a:schemeClr val="tx1"/>
                </a:solidFill>
                <a:effectLst/>
              </a:rPr>
              <a:t> can be very tedious which is why ROS provides tools to help you. </a:t>
            </a:r>
          </a:p>
        </p:txBody>
      </p:sp>
      <p:sp>
        <p:nvSpPr>
          <p:cNvPr id="8" name="TextBox 7"/>
          <p:cNvSpPr txBox="1"/>
          <p:nvPr/>
        </p:nvSpPr>
        <p:spPr>
          <a:xfrm>
            <a:off x="576032" y="1801343"/>
            <a:ext cx="969304" cy="369332"/>
          </a:xfrm>
          <a:prstGeom prst="rect">
            <a:avLst/>
          </a:prstGeom>
          <a:noFill/>
        </p:spPr>
        <p:txBody>
          <a:bodyPr wrap="none" rtlCol="0">
            <a:spAutoFit/>
          </a:bodyPr>
          <a:lstStyle/>
          <a:p>
            <a:r>
              <a:rPr lang="en-US" dirty="0" smtClean="0">
                <a:solidFill>
                  <a:schemeClr val="accent1">
                    <a:lumMod val="75000"/>
                  </a:schemeClr>
                </a:solidFill>
              </a:rPr>
              <a:t>Rospack</a:t>
            </a:r>
          </a:p>
        </p:txBody>
      </p:sp>
      <p:sp>
        <p:nvSpPr>
          <p:cNvPr id="11" name="Rectangle 5"/>
          <p:cNvSpPr>
            <a:spLocks noChangeArrowheads="1"/>
          </p:cNvSpPr>
          <p:nvPr/>
        </p:nvSpPr>
        <p:spPr bwMode="auto">
          <a:xfrm rot="10800000" flipV="1">
            <a:off x="576032" y="2170675"/>
            <a:ext cx="109548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hlinkClick r:id="rId2"/>
              </a:rPr>
              <a:t>rospack</a:t>
            </a:r>
            <a:r>
              <a:rPr kumimoji="0" lang="en-US" altLang="en-US" b="0" i="0" u="none" strike="noStrike" cap="none" normalizeH="0" baseline="0" dirty="0" smtClean="0">
                <a:ln>
                  <a:noFill/>
                </a:ln>
                <a:solidFill>
                  <a:schemeClr val="tx1"/>
                </a:solidFill>
                <a:effectLst/>
              </a:rPr>
              <a:t> allows you to get information about packages. In this tutorial, we are only going to cover the </a:t>
            </a:r>
            <a:r>
              <a:rPr kumimoji="0" lang="en-US" altLang="en-US" b="0" i="0" u="none" strike="noStrike" cap="none" normalizeH="0" baseline="0" dirty="0" smtClean="0">
                <a:ln>
                  <a:noFill/>
                </a:ln>
                <a:solidFill>
                  <a:schemeClr val="accent1">
                    <a:lumMod val="75000"/>
                  </a:schemeClr>
                </a:solidFill>
                <a:effectLst/>
              </a:rPr>
              <a:t>find</a:t>
            </a:r>
            <a:r>
              <a:rPr kumimoji="0" lang="en-US" altLang="en-US" b="0" i="0" u="none" strike="noStrike" cap="none" normalizeH="0" baseline="0" dirty="0" smtClean="0">
                <a:ln>
                  <a:noFill/>
                </a:ln>
                <a:solidFill>
                  <a:schemeClr val="tx1"/>
                </a:solidFill>
                <a:effectLst/>
              </a:rPr>
              <a:t> option, which returns the path to package. </a:t>
            </a:r>
          </a:p>
        </p:txBody>
      </p:sp>
      <p:sp>
        <p:nvSpPr>
          <p:cNvPr id="12" name="TextBox 11"/>
          <p:cNvSpPr txBox="1"/>
          <p:nvPr/>
        </p:nvSpPr>
        <p:spPr>
          <a:xfrm>
            <a:off x="519951" y="3352766"/>
            <a:ext cx="817531" cy="369332"/>
          </a:xfrm>
          <a:prstGeom prst="rect">
            <a:avLst/>
          </a:prstGeom>
          <a:noFill/>
        </p:spPr>
        <p:txBody>
          <a:bodyPr wrap="none" rtlCol="0">
            <a:spAutoFit/>
          </a:bodyPr>
          <a:lstStyle/>
          <a:p>
            <a:r>
              <a:rPr lang="en-US" dirty="0" smtClean="0"/>
              <a:t>Usage:</a:t>
            </a:r>
            <a:endParaRPr lang="en-US" dirty="0"/>
          </a:p>
        </p:txBody>
      </p:sp>
      <p:sp>
        <p:nvSpPr>
          <p:cNvPr id="13" name="TextBox 12"/>
          <p:cNvSpPr txBox="1"/>
          <p:nvPr/>
        </p:nvSpPr>
        <p:spPr>
          <a:xfrm>
            <a:off x="2813449" y="3726879"/>
            <a:ext cx="2986715" cy="369332"/>
          </a:xfrm>
          <a:prstGeom prst="rect">
            <a:avLst/>
          </a:prstGeom>
          <a:noFill/>
          <a:ln>
            <a:solidFill>
              <a:srgbClr val="7030A0"/>
            </a:solidFill>
          </a:ln>
        </p:spPr>
        <p:txBody>
          <a:bodyPr wrap="none" rtlCol="0">
            <a:spAutoFit/>
          </a:bodyPr>
          <a:lstStyle/>
          <a:p>
            <a:r>
              <a:rPr lang="en-US" dirty="0" smtClean="0">
                <a:solidFill>
                  <a:schemeClr val="accent1">
                    <a:lumMod val="75000"/>
                  </a:schemeClr>
                </a:solidFill>
              </a:rPr>
              <a:t>$ rospack find [packagename]</a:t>
            </a:r>
            <a:endParaRPr lang="en-US" dirty="0">
              <a:solidFill>
                <a:schemeClr val="accent1">
                  <a:lumMod val="75000"/>
                </a:schemeClr>
              </a:solidFill>
            </a:endParaRPr>
          </a:p>
        </p:txBody>
      </p:sp>
      <p:sp>
        <p:nvSpPr>
          <p:cNvPr id="14" name="TextBox 13"/>
          <p:cNvSpPr txBox="1"/>
          <p:nvPr/>
        </p:nvSpPr>
        <p:spPr>
          <a:xfrm>
            <a:off x="2813449" y="4427384"/>
            <a:ext cx="2126480" cy="369332"/>
          </a:xfrm>
          <a:prstGeom prst="rect">
            <a:avLst/>
          </a:prstGeom>
          <a:noFill/>
          <a:ln>
            <a:solidFill>
              <a:srgbClr val="7030A0"/>
            </a:solidFill>
          </a:ln>
        </p:spPr>
        <p:txBody>
          <a:bodyPr wrap="none" rtlCol="0">
            <a:spAutoFit/>
          </a:bodyPr>
          <a:lstStyle/>
          <a:p>
            <a:r>
              <a:rPr lang="en-US" dirty="0" smtClean="0">
                <a:solidFill>
                  <a:schemeClr val="accent1">
                    <a:lumMod val="75000"/>
                  </a:schemeClr>
                </a:solidFill>
              </a:rPr>
              <a:t>$rospack find roscpp</a:t>
            </a:r>
            <a:endParaRPr lang="en-US" dirty="0">
              <a:solidFill>
                <a:schemeClr val="accent1">
                  <a:lumMod val="75000"/>
                </a:schemeClr>
              </a:solidFill>
            </a:endParaRPr>
          </a:p>
        </p:txBody>
      </p:sp>
      <p:sp>
        <p:nvSpPr>
          <p:cNvPr id="15" name="TextBox 14"/>
          <p:cNvSpPr txBox="1"/>
          <p:nvPr/>
        </p:nvSpPr>
        <p:spPr>
          <a:xfrm>
            <a:off x="519951" y="4049642"/>
            <a:ext cx="1039708" cy="369332"/>
          </a:xfrm>
          <a:prstGeom prst="rect">
            <a:avLst/>
          </a:prstGeom>
          <a:noFill/>
        </p:spPr>
        <p:txBody>
          <a:bodyPr wrap="none" rtlCol="0">
            <a:spAutoFit/>
          </a:bodyPr>
          <a:lstStyle/>
          <a:p>
            <a:r>
              <a:rPr lang="en-US" dirty="0" smtClean="0"/>
              <a:t>Example:</a:t>
            </a:r>
            <a:endParaRPr lang="en-US" dirty="0"/>
          </a:p>
        </p:txBody>
      </p:sp>
      <p:sp>
        <p:nvSpPr>
          <p:cNvPr id="16" name="TextBox 15"/>
          <p:cNvSpPr txBox="1"/>
          <p:nvPr/>
        </p:nvSpPr>
        <p:spPr>
          <a:xfrm>
            <a:off x="609599" y="4788306"/>
            <a:ext cx="1506053" cy="369332"/>
          </a:xfrm>
          <a:prstGeom prst="rect">
            <a:avLst/>
          </a:prstGeom>
          <a:noFill/>
        </p:spPr>
        <p:txBody>
          <a:bodyPr wrap="none" rtlCol="0">
            <a:spAutoFit/>
          </a:bodyPr>
          <a:lstStyle/>
          <a:p>
            <a:r>
              <a:rPr lang="en-US" dirty="0" smtClean="0"/>
              <a:t>Would return:</a:t>
            </a:r>
            <a:endParaRPr lang="en-US" dirty="0"/>
          </a:p>
        </p:txBody>
      </p:sp>
      <p:sp>
        <p:nvSpPr>
          <p:cNvPr id="17" name="TextBox 16"/>
          <p:cNvSpPr txBox="1"/>
          <p:nvPr/>
        </p:nvSpPr>
        <p:spPr>
          <a:xfrm>
            <a:off x="2813449" y="5080443"/>
            <a:ext cx="3134191" cy="369332"/>
          </a:xfrm>
          <a:prstGeom prst="rect">
            <a:avLst/>
          </a:prstGeom>
          <a:noFill/>
          <a:ln>
            <a:solidFill>
              <a:srgbClr val="7030A0"/>
            </a:solidFill>
          </a:ln>
        </p:spPr>
        <p:txBody>
          <a:bodyPr wrap="none" rtlCol="0">
            <a:spAutoFit/>
          </a:bodyPr>
          <a:lstStyle/>
          <a:p>
            <a:r>
              <a:rPr lang="en-US" dirty="0" smtClean="0">
                <a:solidFill>
                  <a:schemeClr val="accent1">
                    <a:lumMod val="75000"/>
                  </a:schemeClr>
                </a:solidFill>
              </a:rPr>
              <a:t>YOUR_Install_path/share/rospy</a:t>
            </a:r>
            <a:endParaRPr lang="en-US" dirty="0">
              <a:solidFill>
                <a:schemeClr val="accent1">
                  <a:lumMod val="75000"/>
                </a:schemeClr>
              </a:solidFill>
            </a:endParaRPr>
          </a:p>
        </p:txBody>
      </p:sp>
      <p:sp>
        <p:nvSpPr>
          <p:cNvPr id="19" name="TextBox 18"/>
          <p:cNvSpPr txBox="1"/>
          <p:nvPr/>
        </p:nvSpPr>
        <p:spPr>
          <a:xfrm>
            <a:off x="576032" y="5485182"/>
            <a:ext cx="6568658" cy="369332"/>
          </a:xfrm>
          <a:prstGeom prst="rect">
            <a:avLst/>
          </a:prstGeom>
          <a:noFill/>
        </p:spPr>
        <p:txBody>
          <a:bodyPr wrap="none" rtlCol="0">
            <a:spAutoFit/>
          </a:bodyPr>
          <a:lstStyle/>
          <a:p>
            <a:r>
              <a:rPr lang="en-IN" dirty="0" smtClean="0"/>
              <a:t>If you installed ROS from apt on Ubuntu Linux you would see exactly:</a:t>
            </a:r>
            <a:endParaRPr lang="en-US" dirty="0"/>
          </a:p>
        </p:txBody>
      </p:sp>
      <p:sp>
        <p:nvSpPr>
          <p:cNvPr id="21" name="TextBox 20"/>
          <p:cNvSpPr txBox="1"/>
          <p:nvPr/>
        </p:nvSpPr>
        <p:spPr>
          <a:xfrm>
            <a:off x="2813449" y="5889921"/>
            <a:ext cx="2839047" cy="369332"/>
          </a:xfrm>
          <a:prstGeom prst="rect">
            <a:avLst/>
          </a:prstGeom>
          <a:noFill/>
          <a:ln>
            <a:solidFill>
              <a:srgbClr val="7030A0"/>
            </a:solidFill>
          </a:ln>
        </p:spPr>
        <p:txBody>
          <a:bodyPr wrap="none" rtlCol="0">
            <a:spAutoFit/>
          </a:bodyPr>
          <a:lstStyle/>
          <a:p>
            <a:r>
              <a:rPr lang="en-IN" dirty="0" smtClean="0">
                <a:solidFill>
                  <a:schemeClr val="accent1">
                    <a:lumMod val="75000"/>
                  </a:schemeClr>
                </a:solidFill>
              </a:rPr>
              <a:t>/opt/ros/indigo/share/rospy</a:t>
            </a:r>
            <a:endParaRPr lang="en-US" dirty="0">
              <a:solidFill>
                <a:schemeClr val="accent1">
                  <a:lumMod val="75000"/>
                </a:schemeClr>
              </a:solidFill>
            </a:endParaRPr>
          </a:p>
        </p:txBody>
      </p:sp>
    </p:spTree>
    <p:extLst>
      <p:ext uri="{BB962C8B-B14F-4D97-AF65-F5344CB8AC3E}">
        <p14:creationId xmlns:p14="http://schemas.microsoft.com/office/powerpoint/2010/main" val="4071273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825" y="342438"/>
            <a:ext cx="692305" cy="369332"/>
          </a:xfrm>
          <a:prstGeom prst="rect">
            <a:avLst/>
          </a:prstGeom>
          <a:noFill/>
        </p:spPr>
        <p:txBody>
          <a:bodyPr wrap="none" rtlCol="0">
            <a:spAutoFit/>
          </a:bodyPr>
          <a:lstStyle/>
          <a:p>
            <a:r>
              <a:rPr lang="en-IN" dirty="0" smtClean="0">
                <a:solidFill>
                  <a:schemeClr val="accent1">
                    <a:lumMod val="75000"/>
                  </a:schemeClr>
                </a:solidFill>
              </a:rPr>
              <a:t>roscd</a:t>
            </a:r>
            <a:endParaRPr lang="en-US" dirty="0">
              <a:solidFill>
                <a:schemeClr val="accent1">
                  <a:lumMod val="75000"/>
                </a:schemeClr>
              </a:solidFill>
            </a:endParaRPr>
          </a:p>
        </p:txBody>
      </p:sp>
      <p:sp>
        <p:nvSpPr>
          <p:cNvPr id="3" name="TextBox 2"/>
          <p:cNvSpPr txBox="1"/>
          <p:nvPr/>
        </p:nvSpPr>
        <p:spPr>
          <a:xfrm>
            <a:off x="544825" y="761529"/>
            <a:ext cx="9687845" cy="369332"/>
          </a:xfrm>
          <a:prstGeom prst="rect">
            <a:avLst/>
          </a:prstGeom>
          <a:noFill/>
        </p:spPr>
        <p:txBody>
          <a:bodyPr wrap="none" rtlCol="0">
            <a:spAutoFit/>
          </a:bodyPr>
          <a:lstStyle/>
          <a:p>
            <a:r>
              <a:rPr lang="en-IN" dirty="0" smtClean="0"/>
              <a:t>roscd is part of the </a:t>
            </a:r>
            <a:r>
              <a:rPr lang="en-IN" dirty="0" smtClean="0">
                <a:hlinkClick r:id="rId2"/>
              </a:rPr>
              <a:t>rosbash</a:t>
            </a:r>
            <a:r>
              <a:rPr lang="en-IN" dirty="0" smtClean="0"/>
              <a:t> suit. It allows you to change directory(</a:t>
            </a:r>
            <a:r>
              <a:rPr lang="en-IN" dirty="0" smtClean="0">
                <a:solidFill>
                  <a:schemeClr val="accent1">
                    <a:lumMod val="75000"/>
                  </a:schemeClr>
                </a:solidFill>
              </a:rPr>
              <a:t>cd</a:t>
            </a:r>
            <a:r>
              <a:rPr lang="en-IN" dirty="0"/>
              <a:t>*</a:t>
            </a:r>
            <a:r>
              <a:rPr lang="en-IN" dirty="0" smtClean="0"/>
              <a:t>) directly to a package or a stack.</a:t>
            </a:r>
            <a:endParaRPr lang="en-US" dirty="0"/>
          </a:p>
        </p:txBody>
      </p:sp>
      <p:sp>
        <p:nvSpPr>
          <p:cNvPr id="4" name="TextBox 3"/>
          <p:cNvSpPr txBox="1"/>
          <p:nvPr/>
        </p:nvSpPr>
        <p:spPr>
          <a:xfrm>
            <a:off x="544825" y="1132875"/>
            <a:ext cx="791883" cy="369332"/>
          </a:xfrm>
          <a:prstGeom prst="rect">
            <a:avLst/>
          </a:prstGeom>
          <a:noFill/>
        </p:spPr>
        <p:txBody>
          <a:bodyPr wrap="none" rtlCol="0">
            <a:spAutoFit/>
          </a:bodyPr>
          <a:lstStyle/>
          <a:p>
            <a:r>
              <a:rPr lang="en-IN" dirty="0" smtClean="0"/>
              <a:t>usage:</a:t>
            </a:r>
            <a:endParaRPr lang="en-US" dirty="0"/>
          </a:p>
        </p:txBody>
      </p:sp>
      <p:sp>
        <p:nvSpPr>
          <p:cNvPr id="5" name="TextBox 4"/>
          <p:cNvSpPr txBox="1"/>
          <p:nvPr/>
        </p:nvSpPr>
        <p:spPr>
          <a:xfrm>
            <a:off x="2629017" y="1502207"/>
            <a:ext cx="3155672" cy="369332"/>
          </a:xfrm>
          <a:prstGeom prst="rect">
            <a:avLst/>
          </a:prstGeom>
          <a:noFill/>
          <a:ln>
            <a:solidFill>
              <a:srgbClr val="7030A0"/>
            </a:solidFill>
          </a:ln>
        </p:spPr>
        <p:txBody>
          <a:bodyPr wrap="none" rtlCol="0">
            <a:spAutoFit/>
          </a:bodyPr>
          <a:lstStyle/>
          <a:p>
            <a:r>
              <a:rPr lang="en-IN" dirty="0" smtClean="0">
                <a:solidFill>
                  <a:schemeClr val="accent1">
                    <a:lumMod val="75000"/>
                  </a:schemeClr>
                </a:solidFill>
              </a:rPr>
              <a:t>$ roscd [locationname[/subdir]]</a:t>
            </a:r>
            <a:endParaRPr lang="en-US" dirty="0">
              <a:solidFill>
                <a:schemeClr val="accent1">
                  <a:lumMod val="75000"/>
                </a:schemeClr>
              </a:solidFill>
            </a:endParaRPr>
          </a:p>
        </p:txBody>
      </p:sp>
      <p:sp>
        <p:nvSpPr>
          <p:cNvPr id="6" name="TextBox 5"/>
          <p:cNvSpPr txBox="1"/>
          <p:nvPr/>
        </p:nvSpPr>
        <p:spPr>
          <a:xfrm>
            <a:off x="544825" y="1871539"/>
            <a:ext cx="1039452" cy="369332"/>
          </a:xfrm>
          <a:prstGeom prst="rect">
            <a:avLst/>
          </a:prstGeom>
          <a:noFill/>
        </p:spPr>
        <p:txBody>
          <a:bodyPr wrap="none" rtlCol="0">
            <a:spAutoFit/>
          </a:bodyPr>
          <a:lstStyle/>
          <a:p>
            <a:r>
              <a:rPr lang="en-IN" dirty="0" smtClean="0"/>
              <a:t>Example:</a:t>
            </a:r>
            <a:endParaRPr lang="en-US" dirty="0"/>
          </a:p>
        </p:txBody>
      </p:sp>
      <p:sp>
        <p:nvSpPr>
          <p:cNvPr id="7" name="TextBox 6"/>
          <p:cNvSpPr txBox="1"/>
          <p:nvPr/>
        </p:nvSpPr>
        <p:spPr>
          <a:xfrm>
            <a:off x="2629017" y="2370510"/>
            <a:ext cx="1428020" cy="646331"/>
          </a:xfrm>
          <a:prstGeom prst="rect">
            <a:avLst/>
          </a:prstGeom>
          <a:noFill/>
          <a:ln>
            <a:solidFill>
              <a:srgbClr val="7030A0"/>
            </a:solidFill>
          </a:ln>
        </p:spPr>
        <p:txBody>
          <a:bodyPr wrap="none" rtlCol="0">
            <a:spAutoFit/>
          </a:bodyPr>
          <a:lstStyle/>
          <a:p>
            <a:r>
              <a:rPr lang="en-IN" dirty="0" smtClean="0">
                <a:solidFill>
                  <a:schemeClr val="accent1">
                    <a:lumMod val="75000"/>
                  </a:schemeClr>
                </a:solidFill>
              </a:rPr>
              <a:t>$ roscd rospy</a:t>
            </a:r>
          </a:p>
          <a:p>
            <a:r>
              <a:rPr lang="en-IN" dirty="0">
                <a:solidFill>
                  <a:schemeClr val="accent1">
                    <a:lumMod val="75000"/>
                  </a:schemeClr>
                </a:solidFill>
              </a:rPr>
              <a:t>$ </a:t>
            </a:r>
            <a:r>
              <a:rPr lang="en-IN" dirty="0" smtClean="0">
                <a:solidFill>
                  <a:schemeClr val="accent1">
                    <a:lumMod val="75000"/>
                  </a:schemeClr>
                </a:solidFill>
              </a:rPr>
              <a:t>pwd</a:t>
            </a:r>
            <a:endParaRPr lang="en-US" dirty="0">
              <a:solidFill>
                <a:schemeClr val="accent1">
                  <a:lumMod val="75000"/>
                </a:schemeClr>
              </a:solidFill>
            </a:endParaRPr>
          </a:p>
        </p:txBody>
      </p:sp>
      <p:sp>
        <p:nvSpPr>
          <p:cNvPr id="9" name="TextBox 8"/>
          <p:cNvSpPr txBox="1"/>
          <p:nvPr/>
        </p:nvSpPr>
        <p:spPr>
          <a:xfrm>
            <a:off x="544825" y="3016841"/>
            <a:ext cx="918841" cy="369332"/>
          </a:xfrm>
          <a:prstGeom prst="rect">
            <a:avLst/>
          </a:prstGeom>
          <a:noFill/>
        </p:spPr>
        <p:txBody>
          <a:bodyPr wrap="none" rtlCol="0">
            <a:spAutoFit/>
          </a:bodyPr>
          <a:lstStyle/>
          <a:p>
            <a:r>
              <a:rPr lang="en-IN" dirty="0" smtClean="0"/>
              <a:t>Output:</a:t>
            </a:r>
            <a:endParaRPr lang="en-US" dirty="0"/>
          </a:p>
        </p:txBody>
      </p:sp>
      <p:sp>
        <p:nvSpPr>
          <p:cNvPr id="10" name="TextBox 9"/>
          <p:cNvSpPr txBox="1"/>
          <p:nvPr/>
        </p:nvSpPr>
        <p:spPr>
          <a:xfrm>
            <a:off x="2629017" y="3386173"/>
            <a:ext cx="3354765" cy="369332"/>
          </a:xfrm>
          <a:prstGeom prst="rect">
            <a:avLst/>
          </a:prstGeom>
          <a:noFill/>
          <a:ln>
            <a:solidFill>
              <a:srgbClr val="7030A0"/>
            </a:solidFill>
          </a:ln>
        </p:spPr>
        <p:txBody>
          <a:bodyPr wrap="none" rtlCol="0">
            <a:spAutoFit/>
          </a:bodyPr>
          <a:lstStyle/>
          <a:p>
            <a:r>
              <a:rPr lang="en-IN" dirty="0" smtClean="0">
                <a:solidFill>
                  <a:schemeClr val="accent1">
                    <a:lumMod val="75000"/>
                  </a:schemeClr>
                </a:solidFill>
              </a:rPr>
              <a:t>YOUR_INSTALL_PATH/share/rospy</a:t>
            </a:r>
            <a:endParaRPr lang="en-US" dirty="0">
              <a:solidFill>
                <a:schemeClr val="accent1">
                  <a:lumMod val="75000"/>
                </a:schemeClr>
              </a:solidFill>
            </a:endParaRPr>
          </a:p>
        </p:txBody>
      </p:sp>
      <p:sp>
        <p:nvSpPr>
          <p:cNvPr id="11" name="TextBox 10"/>
          <p:cNvSpPr txBox="1"/>
          <p:nvPr/>
        </p:nvSpPr>
        <p:spPr>
          <a:xfrm>
            <a:off x="544825" y="3953435"/>
            <a:ext cx="10320399" cy="646331"/>
          </a:xfrm>
          <a:prstGeom prst="rect">
            <a:avLst/>
          </a:prstGeom>
          <a:noFill/>
        </p:spPr>
        <p:txBody>
          <a:bodyPr wrap="square" rtlCol="0">
            <a:spAutoFit/>
          </a:bodyPr>
          <a:lstStyle/>
          <a:p>
            <a:r>
              <a:rPr lang="en-US" dirty="0"/>
              <a:t>Note that </a:t>
            </a:r>
            <a:r>
              <a:rPr lang="en-US" dirty="0">
                <a:hlinkClick r:id="rId3"/>
              </a:rPr>
              <a:t>roscd</a:t>
            </a:r>
            <a:r>
              <a:rPr lang="en-US" dirty="0"/>
              <a:t>, like other ROS tools, will </a:t>
            </a:r>
            <a:r>
              <a:rPr lang="en-US" i="1" dirty="0"/>
              <a:t>only</a:t>
            </a:r>
            <a:r>
              <a:rPr lang="en-US" dirty="0"/>
              <a:t> find ROS packages that are within the directories listed in your </a:t>
            </a:r>
            <a:r>
              <a:rPr lang="en-US" dirty="0">
                <a:hlinkClick r:id="rId4"/>
              </a:rPr>
              <a:t>ROS_PACKAGE_PATH</a:t>
            </a:r>
            <a:r>
              <a:rPr lang="en-US" dirty="0"/>
              <a:t>. To see what is in your </a:t>
            </a:r>
            <a:r>
              <a:rPr lang="en-US" dirty="0">
                <a:hlinkClick r:id="rId4"/>
              </a:rPr>
              <a:t>ROS_PACKAGE_PATH</a:t>
            </a:r>
            <a:r>
              <a:rPr lang="en-US" dirty="0"/>
              <a:t>, type: </a:t>
            </a:r>
          </a:p>
        </p:txBody>
      </p:sp>
      <p:sp>
        <p:nvSpPr>
          <p:cNvPr id="12" name="TextBox 11"/>
          <p:cNvSpPr txBox="1"/>
          <p:nvPr/>
        </p:nvSpPr>
        <p:spPr>
          <a:xfrm>
            <a:off x="2629017" y="4797696"/>
            <a:ext cx="2879443" cy="369332"/>
          </a:xfrm>
          <a:prstGeom prst="rect">
            <a:avLst/>
          </a:prstGeom>
          <a:noFill/>
          <a:ln>
            <a:solidFill>
              <a:srgbClr val="7030A0"/>
            </a:solidFill>
          </a:ln>
        </p:spPr>
        <p:txBody>
          <a:bodyPr wrap="none" rtlCol="0">
            <a:spAutoFit/>
          </a:bodyPr>
          <a:lstStyle/>
          <a:p>
            <a:r>
              <a:rPr lang="en-IN" dirty="0" smtClean="0">
                <a:solidFill>
                  <a:schemeClr val="accent1">
                    <a:lumMod val="75000"/>
                  </a:schemeClr>
                </a:solidFill>
              </a:rPr>
              <a:t>$echo $ROS_PACKAGE_PATH</a:t>
            </a:r>
            <a:endParaRPr lang="en-US" dirty="0">
              <a:solidFill>
                <a:schemeClr val="accent1">
                  <a:lumMod val="75000"/>
                </a:schemeClr>
              </a:solidFill>
            </a:endParaRPr>
          </a:p>
        </p:txBody>
      </p:sp>
      <p:sp>
        <p:nvSpPr>
          <p:cNvPr id="13" name="TextBox 12"/>
          <p:cNvSpPr txBox="1"/>
          <p:nvPr/>
        </p:nvSpPr>
        <p:spPr>
          <a:xfrm>
            <a:off x="549815" y="5364958"/>
            <a:ext cx="10320399" cy="646331"/>
          </a:xfrm>
          <a:prstGeom prst="rect">
            <a:avLst/>
          </a:prstGeom>
          <a:noFill/>
        </p:spPr>
        <p:txBody>
          <a:bodyPr wrap="square" rtlCol="0">
            <a:spAutoFit/>
          </a:bodyPr>
          <a:lstStyle/>
          <a:p>
            <a:r>
              <a:rPr lang="en-US" dirty="0"/>
              <a:t>Your </a:t>
            </a:r>
            <a:r>
              <a:rPr lang="en-US" dirty="0">
                <a:hlinkClick r:id="rId4"/>
              </a:rPr>
              <a:t>ROS_PACKAGE_PATH</a:t>
            </a:r>
            <a:r>
              <a:rPr lang="en-US" dirty="0"/>
              <a:t> should contain a list of directories where you have ROS packages separated by colons. A typical </a:t>
            </a:r>
            <a:r>
              <a:rPr lang="en-US" dirty="0">
                <a:hlinkClick r:id="rId4"/>
              </a:rPr>
              <a:t>ROS_PACKAGE_PATH</a:t>
            </a:r>
            <a:r>
              <a:rPr lang="en-US" dirty="0"/>
              <a:t> might look like this:</a:t>
            </a:r>
          </a:p>
        </p:txBody>
      </p:sp>
      <p:sp>
        <p:nvSpPr>
          <p:cNvPr id="14" name="TextBox 13"/>
          <p:cNvSpPr txBox="1"/>
          <p:nvPr/>
        </p:nvSpPr>
        <p:spPr>
          <a:xfrm>
            <a:off x="2629017" y="6127664"/>
            <a:ext cx="6820778" cy="369332"/>
          </a:xfrm>
          <a:prstGeom prst="rect">
            <a:avLst/>
          </a:prstGeom>
          <a:noFill/>
          <a:ln>
            <a:solidFill>
              <a:srgbClr val="7030A0"/>
            </a:solidFill>
          </a:ln>
        </p:spPr>
        <p:txBody>
          <a:bodyPr wrap="none" rtlCol="0">
            <a:spAutoFit/>
          </a:bodyPr>
          <a:lstStyle/>
          <a:p>
            <a:r>
              <a:rPr lang="en-US" dirty="0">
                <a:solidFill>
                  <a:schemeClr val="accent1">
                    <a:lumMod val="75000"/>
                  </a:schemeClr>
                </a:solidFill>
              </a:rPr>
              <a:t>/opt/ros/kinetic/base/install/share:/opt/ros/kinetic/base/install/stacks</a:t>
            </a:r>
          </a:p>
        </p:txBody>
      </p:sp>
    </p:spTree>
    <p:extLst>
      <p:ext uri="{BB962C8B-B14F-4D97-AF65-F5344CB8AC3E}">
        <p14:creationId xmlns:p14="http://schemas.microsoft.com/office/powerpoint/2010/main" val="382535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741" y="466165"/>
            <a:ext cx="10650071" cy="646331"/>
          </a:xfrm>
          <a:prstGeom prst="rect">
            <a:avLst/>
          </a:prstGeom>
          <a:noFill/>
        </p:spPr>
        <p:txBody>
          <a:bodyPr wrap="square" rtlCol="0">
            <a:spAutoFit/>
          </a:bodyPr>
          <a:lstStyle/>
          <a:p>
            <a:r>
              <a:rPr lang="en-US" dirty="0"/>
              <a:t>Similarly to other environment paths, you can add additional directories to your </a:t>
            </a:r>
            <a:r>
              <a:rPr lang="en-US" dirty="0">
                <a:hlinkClick r:id="rId2"/>
              </a:rPr>
              <a:t>ROS_PACKAGE_PATH</a:t>
            </a:r>
            <a:r>
              <a:rPr lang="en-US" dirty="0"/>
              <a:t>, with each path separated by a colon ':'. </a:t>
            </a:r>
          </a:p>
        </p:txBody>
      </p:sp>
      <p:sp>
        <p:nvSpPr>
          <p:cNvPr id="3" name="TextBox 2"/>
          <p:cNvSpPr txBox="1"/>
          <p:nvPr/>
        </p:nvSpPr>
        <p:spPr>
          <a:xfrm>
            <a:off x="573741" y="1112496"/>
            <a:ext cx="5787866" cy="923330"/>
          </a:xfrm>
          <a:prstGeom prst="rect">
            <a:avLst/>
          </a:prstGeom>
          <a:noFill/>
        </p:spPr>
        <p:txBody>
          <a:bodyPr wrap="none" rtlCol="0">
            <a:spAutoFit/>
          </a:bodyPr>
          <a:lstStyle/>
          <a:p>
            <a:r>
              <a:rPr lang="en-US" b="1" dirty="0"/>
              <a:t>Subdirectories</a:t>
            </a:r>
          </a:p>
          <a:p>
            <a:r>
              <a:rPr lang="en-US" dirty="0">
                <a:hlinkClick r:id="rId3"/>
              </a:rPr>
              <a:t>roscd</a:t>
            </a:r>
            <a:r>
              <a:rPr lang="en-US" dirty="0"/>
              <a:t> can also move to a subdirectory of a package or stack</a:t>
            </a:r>
            <a:r>
              <a:rPr lang="en-US" dirty="0" smtClean="0"/>
              <a:t>.</a:t>
            </a:r>
          </a:p>
          <a:p>
            <a:r>
              <a:rPr lang="en-US" dirty="0" smtClean="0"/>
              <a:t>Try: </a:t>
            </a:r>
            <a:endParaRPr lang="en-US" dirty="0"/>
          </a:p>
        </p:txBody>
      </p:sp>
      <p:sp>
        <p:nvSpPr>
          <p:cNvPr id="5" name="TextBox 4"/>
          <p:cNvSpPr txBox="1"/>
          <p:nvPr/>
        </p:nvSpPr>
        <p:spPr>
          <a:xfrm>
            <a:off x="2779059" y="2045628"/>
            <a:ext cx="2182200" cy="646331"/>
          </a:xfrm>
          <a:prstGeom prst="rect">
            <a:avLst/>
          </a:prstGeom>
          <a:noFill/>
          <a:ln>
            <a:solidFill>
              <a:srgbClr val="7030A0"/>
            </a:solidFill>
          </a:ln>
        </p:spPr>
        <p:txBody>
          <a:bodyPr wrap="none" rtlCol="0">
            <a:spAutoFit/>
          </a:bodyPr>
          <a:lstStyle/>
          <a:p>
            <a:r>
              <a:rPr lang="en-IN" dirty="0" smtClean="0">
                <a:solidFill>
                  <a:schemeClr val="accent1">
                    <a:lumMod val="75000"/>
                  </a:schemeClr>
                </a:solidFill>
              </a:rPr>
              <a:t>$roscd roscpp/cmake</a:t>
            </a:r>
          </a:p>
          <a:p>
            <a:r>
              <a:rPr lang="en-IN" dirty="0" smtClean="0">
                <a:solidFill>
                  <a:schemeClr val="accent1">
                    <a:lumMod val="75000"/>
                  </a:schemeClr>
                </a:solidFill>
              </a:rPr>
              <a:t>$pwd</a:t>
            </a:r>
            <a:endParaRPr lang="en-US" dirty="0">
              <a:solidFill>
                <a:schemeClr val="accent1">
                  <a:lumMod val="75000"/>
                </a:schemeClr>
              </a:solidFill>
            </a:endParaRPr>
          </a:p>
        </p:txBody>
      </p:sp>
      <p:sp>
        <p:nvSpPr>
          <p:cNvPr id="6" name="TextBox 5"/>
          <p:cNvSpPr txBox="1"/>
          <p:nvPr/>
        </p:nvSpPr>
        <p:spPr>
          <a:xfrm>
            <a:off x="573741" y="2691959"/>
            <a:ext cx="918841" cy="369332"/>
          </a:xfrm>
          <a:prstGeom prst="rect">
            <a:avLst/>
          </a:prstGeom>
          <a:noFill/>
        </p:spPr>
        <p:txBody>
          <a:bodyPr wrap="none" rtlCol="0">
            <a:spAutoFit/>
          </a:bodyPr>
          <a:lstStyle/>
          <a:p>
            <a:r>
              <a:rPr lang="en-IN" dirty="0" smtClean="0"/>
              <a:t>Output:</a:t>
            </a:r>
            <a:endParaRPr lang="en-US" dirty="0"/>
          </a:p>
        </p:txBody>
      </p:sp>
      <p:sp>
        <p:nvSpPr>
          <p:cNvPr id="7" name="TextBox 6"/>
          <p:cNvSpPr txBox="1"/>
          <p:nvPr/>
        </p:nvSpPr>
        <p:spPr>
          <a:xfrm>
            <a:off x="2779059" y="3061291"/>
            <a:ext cx="4161845" cy="369332"/>
          </a:xfrm>
          <a:prstGeom prst="rect">
            <a:avLst/>
          </a:prstGeom>
          <a:noFill/>
          <a:ln>
            <a:solidFill>
              <a:srgbClr val="7030A0"/>
            </a:solidFill>
          </a:ln>
        </p:spPr>
        <p:txBody>
          <a:bodyPr wrap="none" rtlCol="0">
            <a:spAutoFit/>
          </a:bodyPr>
          <a:lstStyle/>
          <a:p>
            <a:r>
              <a:rPr lang="en-US" dirty="0">
                <a:solidFill>
                  <a:schemeClr val="accent1">
                    <a:lumMod val="75000"/>
                  </a:schemeClr>
                </a:solidFill>
              </a:rPr>
              <a:t>YOUR_INSTALL_PATH/share/roscpp/cmake</a:t>
            </a:r>
          </a:p>
        </p:txBody>
      </p:sp>
      <p:sp>
        <p:nvSpPr>
          <p:cNvPr id="8" name="TextBox 7"/>
          <p:cNvSpPr txBox="1"/>
          <p:nvPr/>
        </p:nvSpPr>
        <p:spPr>
          <a:xfrm>
            <a:off x="573741" y="3430623"/>
            <a:ext cx="10650071" cy="923330"/>
          </a:xfrm>
          <a:prstGeom prst="rect">
            <a:avLst/>
          </a:prstGeom>
          <a:noFill/>
        </p:spPr>
        <p:txBody>
          <a:bodyPr wrap="square" rtlCol="0">
            <a:spAutoFit/>
          </a:bodyPr>
          <a:lstStyle/>
          <a:p>
            <a:r>
              <a:rPr lang="en-IN" dirty="0">
                <a:solidFill>
                  <a:schemeClr val="accent1">
                    <a:lumMod val="75000"/>
                  </a:schemeClr>
                </a:solidFill>
              </a:rPr>
              <a:t>r</a:t>
            </a:r>
            <a:r>
              <a:rPr lang="en-IN" dirty="0" smtClean="0">
                <a:solidFill>
                  <a:schemeClr val="accent1">
                    <a:lumMod val="75000"/>
                  </a:schemeClr>
                </a:solidFill>
              </a:rPr>
              <a:t>oscd log</a:t>
            </a:r>
          </a:p>
          <a:p>
            <a:r>
              <a:rPr lang="en-IN" dirty="0"/>
              <a:t>r</a:t>
            </a:r>
            <a:r>
              <a:rPr lang="en-IN" dirty="0" smtClean="0"/>
              <a:t>oscd log will take you to the folder where ROS stores log files. Note that if you have not run any ROS programs yet, this will yield an error saying that it does not yet exist.</a:t>
            </a:r>
          </a:p>
        </p:txBody>
      </p:sp>
    </p:spTree>
    <p:extLst>
      <p:ext uri="{BB962C8B-B14F-4D97-AF65-F5344CB8AC3E}">
        <p14:creationId xmlns:p14="http://schemas.microsoft.com/office/powerpoint/2010/main" val="2806927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741" y="466165"/>
            <a:ext cx="10650071" cy="646331"/>
          </a:xfrm>
          <a:prstGeom prst="rect">
            <a:avLst/>
          </a:prstGeom>
          <a:noFill/>
        </p:spPr>
        <p:txBody>
          <a:bodyPr wrap="square" rtlCol="0">
            <a:spAutoFit/>
          </a:bodyPr>
          <a:lstStyle/>
          <a:p>
            <a:r>
              <a:rPr lang="en-US" dirty="0"/>
              <a:t>Similarly to other environment paths, you can add additional directories to your </a:t>
            </a:r>
            <a:r>
              <a:rPr lang="en-US" dirty="0">
                <a:hlinkClick r:id="rId2"/>
              </a:rPr>
              <a:t>ROS_PACKAGE_PATH</a:t>
            </a:r>
            <a:r>
              <a:rPr lang="en-US" dirty="0"/>
              <a:t>, with each path separated by a colon ':'. </a:t>
            </a:r>
          </a:p>
        </p:txBody>
      </p:sp>
      <p:sp>
        <p:nvSpPr>
          <p:cNvPr id="3" name="TextBox 2"/>
          <p:cNvSpPr txBox="1"/>
          <p:nvPr/>
        </p:nvSpPr>
        <p:spPr>
          <a:xfrm>
            <a:off x="573741" y="1112496"/>
            <a:ext cx="5787866" cy="923330"/>
          </a:xfrm>
          <a:prstGeom prst="rect">
            <a:avLst/>
          </a:prstGeom>
          <a:noFill/>
        </p:spPr>
        <p:txBody>
          <a:bodyPr wrap="none" rtlCol="0">
            <a:spAutoFit/>
          </a:bodyPr>
          <a:lstStyle/>
          <a:p>
            <a:r>
              <a:rPr lang="en-US" b="1" dirty="0"/>
              <a:t>Subdirectories</a:t>
            </a:r>
          </a:p>
          <a:p>
            <a:r>
              <a:rPr lang="en-US" dirty="0">
                <a:hlinkClick r:id="rId3"/>
              </a:rPr>
              <a:t>roscd</a:t>
            </a:r>
            <a:r>
              <a:rPr lang="en-US" dirty="0"/>
              <a:t> can also move to a subdirectory of a package or stack</a:t>
            </a:r>
            <a:r>
              <a:rPr lang="en-US" dirty="0" smtClean="0"/>
              <a:t>.</a:t>
            </a:r>
          </a:p>
          <a:p>
            <a:r>
              <a:rPr lang="en-US" dirty="0" smtClean="0"/>
              <a:t>Try: </a:t>
            </a:r>
            <a:endParaRPr lang="en-US" dirty="0"/>
          </a:p>
        </p:txBody>
      </p:sp>
      <p:sp>
        <p:nvSpPr>
          <p:cNvPr id="5" name="TextBox 4"/>
          <p:cNvSpPr txBox="1"/>
          <p:nvPr/>
        </p:nvSpPr>
        <p:spPr>
          <a:xfrm>
            <a:off x="2779059" y="2045628"/>
            <a:ext cx="2182200" cy="646331"/>
          </a:xfrm>
          <a:prstGeom prst="rect">
            <a:avLst/>
          </a:prstGeom>
          <a:noFill/>
          <a:ln>
            <a:solidFill>
              <a:srgbClr val="7030A0"/>
            </a:solidFill>
          </a:ln>
        </p:spPr>
        <p:txBody>
          <a:bodyPr wrap="none" rtlCol="0">
            <a:spAutoFit/>
          </a:bodyPr>
          <a:lstStyle/>
          <a:p>
            <a:r>
              <a:rPr lang="en-IN" dirty="0" smtClean="0">
                <a:solidFill>
                  <a:schemeClr val="accent1">
                    <a:lumMod val="75000"/>
                  </a:schemeClr>
                </a:solidFill>
              </a:rPr>
              <a:t>$roscd roscpp/cmake</a:t>
            </a:r>
          </a:p>
          <a:p>
            <a:r>
              <a:rPr lang="en-IN" dirty="0" smtClean="0">
                <a:solidFill>
                  <a:schemeClr val="accent1">
                    <a:lumMod val="75000"/>
                  </a:schemeClr>
                </a:solidFill>
              </a:rPr>
              <a:t>$pwd</a:t>
            </a:r>
            <a:endParaRPr lang="en-US" dirty="0">
              <a:solidFill>
                <a:schemeClr val="accent1">
                  <a:lumMod val="75000"/>
                </a:schemeClr>
              </a:solidFill>
            </a:endParaRPr>
          </a:p>
        </p:txBody>
      </p:sp>
      <p:sp>
        <p:nvSpPr>
          <p:cNvPr id="6" name="TextBox 5"/>
          <p:cNvSpPr txBox="1"/>
          <p:nvPr/>
        </p:nvSpPr>
        <p:spPr>
          <a:xfrm>
            <a:off x="573741" y="2691959"/>
            <a:ext cx="918841" cy="369332"/>
          </a:xfrm>
          <a:prstGeom prst="rect">
            <a:avLst/>
          </a:prstGeom>
          <a:noFill/>
        </p:spPr>
        <p:txBody>
          <a:bodyPr wrap="none" rtlCol="0">
            <a:spAutoFit/>
          </a:bodyPr>
          <a:lstStyle/>
          <a:p>
            <a:r>
              <a:rPr lang="en-IN" dirty="0" smtClean="0"/>
              <a:t>Output:</a:t>
            </a:r>
            <a:endParaRPr lang="en-US" dirty="0"/>
          </a:p>
        </p:txBody>
      </p:sp>
      <p:sp>
        <p:nvSpPr>
          <p:cNvPr id="7" name="TextBox 6"/>
          <p:cNvSpPr txBox="1"/>
          <p:nvPr/>
        </p:nvSpPr>
        <p:spPr>
          <a:xfrm>
            <a:off x="2779059" y="3061291"/>
            <a:ext cx="4161845" cy="369332"/>
          </a:xfrm>
          <a:prstGeom prst="rect">
            <a:avLst/>
          </a:prstGeom>
          <a:noFill/>
          <a:ln>
            <a:solidFill>
              <a:srgbClr val="7030A0"/>
            </a:solidFill>
          </a:ln>
        </p:spPr>
        <p:txBody>
          <a:bodyPr wrap="none" rtlCol="0">
            <a:spAutoFit/>
          </a:bodyPr>
          <a:lstStyle/>
          <a:p>
            <a:r>
              <a:rPr lang="en-US" dirty="0">
                <a:solidFill>
                  <a:schemeClr val="accent1">
                    <a:lumMod val="75000"/>
                  </a:schemeClr>
                </a:solidFill>
              </a:rPr>
              <a:t>YOUR_INSTALL_PATH/share/roscpp/cmake</a:t>
            </a:r>
          </a:p>
        </p:txBody>
      </p:sp>
      <p:sp>
        <p:nvSpPr>
          <p:cNvPr id="8" name="TextBox 7"/>
          <p:cNvSpPr txBox="1"/>
          <p:nvPr/>
        </p:nvSpPr>
        <p:spPr>
          <a:xfrm>
            <a:off x="573741" y="3430623"/>
            <a:ext cx="10650071" cy="923330"/>
          </a:xfrm>
          <a:prstGeom prst="rect">
            <a:avLst/>
          </a:prstGeom>
          <a:noFill/>
        </p:spPr>
        <p:txBody>
          <a:bodyPr wrap="square" rtlCol="0">
            <a:spAutoFit/>
          </a:bodyPr>
          <a:lstStyle/>
          <a:p>
            <a:r>
              <a:rPr lang="en-IN" dirty="0">
                <a:solidFill>
                  <a:schemeClr val="accent1">
                    <a:lumMod val="75000"/>
                  </a:schemeClr>
                </a:solidFill>
              </a:rPr>
              <a:t>r</a:t>
            </a:r>
            <a:r>
              <a:rPr lang="en-IN" dirty="0" smtClean="0">
                <a:solidFill>
                  <a:schemeClr val="accent1">
                    <a:lumMod val="75000"/>
                  </a:schemeClr>
                </a:solidFill>
              </a:rPr>
              <a:t>oscd log</a:t>
            </a:r>
          </a:p>
          <a:p>
            <a:r>
              <a:rPr lang="en-IN" dirty="0"/>
              <a:t>r</a:t>
            </a:r>
            <a:r>
              <a:rPr lang="en-IN" dirty="0" smtClean="0"/>
              <a:t>oscd log will take you to the folder where ROS stores log files. Note that if you have not run any ROS programs yet, this will yield an error saying that it does not yet exist.</a:t>
            </a:r>
          </a:p>
        </p:txBody>
      </p:sp>
    </p:spTree>
    <p:extLst>
      <p:ext uri="{BB962C8B-B14F-4D97-AF65-F5344CB8AC3E}">
        <p14:creationId xmlns:p14="http://schemas.microsoft.com/office/powerpoint/2010/main" val="2382383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993"/>
          </a:xfrm>
        </p:spPr>
        <p:txBody>
          <a:bodyPr>
            <a:normAutofit/>
          </a:bodyPr>
          <a:lstStyle/>
          <a:p>
            <a:r>
              <a:rPr lang="en-US" sz="3200" dirty="0" smtClean="0">
                <a:solidFill>
                  <a:schemeClr val="accent1">
                    <a:lumMod val="75000"/>
                  </a:schemeClr>
                </a:solidFill>
              </a:rPr>
              <a:t>Content</a:t>
            </a:r>
            <a:endParaRPr lang="en-US" sz="3200" dirty="0">
              <a:solidFill>
                <a:schemeClr val="accent1">
                  <a:lumMod val="75000"/>
                </a:schemeClr>
              </a:solidFill>
            </a:endParaRPr>
          </a:p>
        </p:txBody>
      </p:sp>
      <p:sp>
        <p:nvSpPr>
          <p:cNvPr id="3" name="Content Placeholder 2"/>
          <p:cNvSpPr>
            <a:spLocks noGrp="1"/>
          </p:cNvSpPr>
          <p:nvPr>
            <p:ph idx="1"/>
          </p:nvPr>
        </p:nvSpPr>
        <p:spPr>
          <a:xfrm>
            <a:off x="838200" y="1305672"/>
            <a:ext cx="10515600" cy="4351338"/>
          </a:xfrm>
        </p:spPr>
        <p:txBody>
          <a:bodyPr/>
          <a:lstStyle/>
          <a:p>
            <a:r>
              <a:rPr lang="en-US" dirty="0" smtClean="0"/>
              <a:t>Installing and configuring ROS environment</a:t>
            </a:r>
          </a:p>
          <a:p>
            <a:r>
              <a:rPr lang="en-US" dirty="0" smtClean="0"/>
              <a:t>Navigating the ROS File system</a:t>
            </a:r>
          </a:p>
          <a:p>
            <a:r>
              <a:rPr lang="en-US" dirty="0" smtClean="0"/>
              <a:t>Creating a ROS package</a:t>
            </a:r>
          </a:p>
          <a:p>
            <a:r>
              <a:rPr lang="en-US" dirty="0" smtClean="0"/>
              <a:t>Building a ROS package</a:t>
            </a:r>
          </a:p>
          <a:p>
            <a:r>
              <a:rPr lang="en-US" dirty="0" smtClean="0"/>
              <a:t>Understanding ROS nodes</a:t>
            </a:r>
          </a:p>
          <a:p>
            <a:r>
              <a:rPr lang="en-US" dirty="0" smtClean="0"/>
              <a:t>Understanding ROS Topics</a:t>
            </a:r>
          </a:p>
          <a:p>
            <a:r>
              <a:rPr lang="en-US" dirty="0" smtClean="0"/>
              <a:t>Understanding ROS Services and Parameters</a:t>
            </a:r>
          </a:p>
        </p:txBody>
      </p:sp>
    </p:spTree>
    <p:extLst>
      <p:ext uri="{BB962C8B-B14F-4D97-AF65-F5344CB8AC3E}">
        <p14:creationId xmlns:p14="http://schemas.microsoft.com/office/powerpoint/2010/main" val="3595643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1">
                    <a:lumMod val="75000"/>
                  </a:schemeClr>
                </a:solidFill>
              </a:rPr>
              <a:t>What is ROS?</a:t>
            </a:r>
            <a:endParaRPr lang="en-US" sz="3600"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gn="just"/>
            <a:r>
              <a:rPr lang="en-IN" sz="2400" dirty="0"/>
              <a:t>The </a:t>
            </a:r>
            <a:r>
              <a:rPr lang="en-IN" sz="2400" dirty="0">
                <a:solidFill>
                  <a:schemeClr val="accent1">
                    <a:lumMod val="75000"/>
                  </a:schemeClr>
                </a:solidFill>
              </a:rPr>
              <a:t>Robot Operating System </a:t>
            </a:r>
            <a:r>
              <a:rPr lang="en-IN" sz="2400" dirty="0"/>
              <a:t>(ROS) is a flexible framework for writing robot software. It is a collection of tools, libraries, and conventions that aim to simplify the task of creating complex and robust robot </a:t>
            </a:r>
            <a:r>
              <a:rPr lang="en-IN" sz="2400" dirty="0" smtClean="0"/>
              <a:t>behaviour </a:t>
            </a:r>
            <a:r>
              <a:rPr lang="en-IN" sz="2400" dirty="0"/>
              <a:t>across a wide variety of robotic </a:t>
            </a:r>
            <a:r>
              <a:rPr lang="en-IN" sz="2400" dirty="0" smtClean="0"/>
              <a:t>platforms.</a:t>
            </a:r>
          </a:p>
          <a:p>
            <a:pPr algn="just"/>
            <a:endParaRPr lang="en-IN" sz="2400" dirty="0" smtClean="0"/>
          </a:p>
          <a:p>
            <a:pPr algn="just"/>
            <a:r>
              <a:rPr lang="en-IN" sz="2400" b="1" dirty="0">
                <a:solidFill>
                  <a:schemeClr val="accent1">
                    <a:lumMod val="75000"/>
                  </a:schemeClr>
                </a:solidFill>
              </a:rPr>
              <a:t>Why?</a:t>
            </a:r>
            <a:r>
              <a:rPr lang="en-IN" sz="2400" dirty="0"/>
              <a:t> Because creating truly robust, general-purpose robot software is </a:t>
            </a:r>
            <a:r>
              <a:rPr lang="en-IN" sz="2400" i="1" dirty="0" smtClean="0"/>
              <a:t>difficult</a:t>
            </a:r>
            <a:r>
              <a:rPr lang="en-IN" sz="2400" dirty="0" smtClean="0"/>
              <a:t>. </a:t>
            </a:r>
            <a:r>
              <a:rPr lang="en-IN" sz="2400" dirty="0"/>
              <a:t>From the robot's perspective, problems that seem trivial to humans often vary wildly between instances of tasks </a:t>
            </a:r>
            <a:r>
              <a:rPr lang="en-IN" sz="2400" dirty="0" smtClean="0"/>
              <a:t>and environments</a:t>
            </a:r>
            <a:r>
              <a:rPr lang="en-IN" sz="2400" dirty="0"/>
              <a:t>. Dealing with these variations is so hard that no single individual, laboratory, or institution can hope to do it on their own.</a:t>
            </a:r>
            <a:endParaRPr lang="en-US" sz="2400" dirty="0"/>
          </a:p>
        </p:txBody>
      </p:sp>
      <p:sp>
        <p:nvSpPr>
          <p:cNvPr id="4" name="TextBox 3"/>
          <p:cNvSpPr txBox="1"/>
          <p:nvPr/>
        </p:nvSpPr>
        <p:spPr>
          <a:xfrm>
            <a:off x="1645775" y="5647765"/>
            <a:ext cx="8900450" cy="369332"/>
          </a:xfrm>
          <a:prstGeom prst="rect">
            <a:avLst/>
          </a:prstGeom>
          <a:noFill/>
        </p:spPr>
        <p:txBody>
          <a:bodyPr wrap="none" rtlCol="0">
            <a:spAutoFit/>
          </a:bodyPr>
          <a:lstStyle/>
          <a:p>
            <a:r>
              <a:rPr lang="en-IN" dirty="0">
                <a:solidFill>
                  <a:schemeClr val="accent1">
                    <a:lumMod val="75000"/>
                  </a:schemeClr>
                </a:solidFill>
              </a:rPr>
              <a:t>ROS was built from the ground up to encourage </a:t>
            </a:r>
            <a:r>
              <a:rPr lang="en-IN" i="1" dirty="0">
                <a:solidFill>
                  <a:schemeClr val="accent1">
                    <a:lumMod val="75000"/>
                  </a:schemeClr>
                </a:solidFill>
              </a:rPr>
              <a:t>collaborative</a:t>
            </a:r>
            <a:r>
              <a:rPr lang="en-IN" dirty="0">
                <a:solidFill>
                  <a:schemeClr val="accent1">
                    <a:lumMod val="75000"/>
                  </a:schemeClr>
                </a:solidFill>
              </a:rPr>
              <a:t> robotics software development</a:t>
            </a:r>
            <a:endParaRPr lang="en-US" dirty="0">
              <a:solidFill>
                <a:schemeClr val="accent1">
                  <a:lumMod val="75000"/>
                </a:schemeClr>
              </a:solidFill>
            </a:endParaRPr>
          </a:p>
        </p:txBody>
      </p:sp>
      <p:sp>
        <p:nvSpPr>
          <p:cNvPr id="5" name="TextBox 4"/>
          <p:cNvSpPr txBox="1"/>
          <p:nvPr/>
        </p:nvSpPr>
        <p:spPr>
          <a:xfrm>
            <a:off x="9584327" y="6314440"/>
            <a:ext cx="1923796" cy="369332"/>
          </a:xfrm>
          <a:prstGeom prst="rect">
            <a:avLst/>
          </a:prstGeom>
          <a:noFill/>
        </p:spPr>
        <p:txBody>
          <a:bodyPr wrap="none" rtlCol="0">
            <a:spAutoFit/>
          </a:bodyPr>
          <a:lstStyle/>
          <a:p>
            <a:r>
              <a:rPr lang="en-US" dirty="0" smtClean="0">
                <a:hlinkClick r:id="rId2"/>
              </a:rPr>
              <a:t>More Information</a:t>
            </a:r>
            <a:endParaRPr lang="en-US" dirty="0"/>
          </a:p>
        </p:txBody>
      </p:sp>
    </p:spTree>
    <p:extLst>
      <p:ext uri="{BB962C8B-B14F-4D97-AF65-F5344CB8AC3E}">
        <p14:creationId xmlns:p14="http://schemas.microsoft.com/office/powerpoint/2010/main" val="514125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299"/>
          </a:xfrm>
        </p:spPr>
        <p:txBody>
          <a:bodyPr>
            <a:normAutofit/>
          </a:bodyPr>
          <a:lstStyle/>
          <a:p>
            <a:r>
              <a:rPr lang="en-US" sz="3600" dirty="0" smtClean="0">
                <a:solidFill>
                  <a:schemeClr val="accent1">
                    <a:lumMod val="75000"/>
                  </a:schemeClr>
                </a:solidFill>
              </a:rPr>
              <a:t>Benefits of ROS</a:t>
            </a:r>
            <a:endParaRPr lang="en-US" sz="3600" dirty="0">
              <a:solidFill>
                <a:schemeClr val="accent1">
                  <a:lumMod val="75000"/>
                </a:schemeClr>
              </a:solidFill>
            </a:endParaRPr>
          </a:p>
        </p:txBody>
      </p:sp>
      <p:sp>
        <p:nvSpPr>
          <p:cNvPr id="3" name="Content Placeholder 2"/>
          <p:cNvSpPr>
            <a:spLocks noGrp="1"/>
          </p:cNvSpPr>
          <p:nvPr>
            <p:ph idx="1"/>
          </p:nvPr>
        </p:nvSpPr>
        <p:spPr>
          <a:xfrm>
            <a:off x="838200" y="1106424"/>
            <a:ext cx="10515600" cy="4351338"/>
          </a:xfrm>
        </p:spPr>
        <p:txBody>
          <a:bodyPr>
            <a:normAutofit/>
          </a:bodyPr>
          <a:lstStyle/>
          <a:p>
            <a:r>
              <a:rPr lang="en-IN" sz="2600" dirty="0">
                <a:solidFill>
                  <a:schemeClr val="accent1">
                    <a:lumMod val="75000"/>
                  </a:schemeClr>
                </a:solidFill>
              </a:rPr>
              <a:t>Distributed computation </a:t>
            </a:r>
            <a:r>
              <a:rPr lang="en-IN" sz="2600" dirty="0" smtClean="0"/>
              <a:t>Many modern </a:t>
            </a:r>
            <a:r>
              <a:rPr lang="en-IN" sz="2600" dirty="0"/>
              <a:t>robot systems rely on software that </a:t>
            </a:r>
            <a:r>
              <a:rPr lang="en-IN" sz="2600" dirty="0" smtClean="0"/>
              <a:t>spans many different </a:t>
            </a:r>
            <a:r>
              <a:rPr lang="en-IN" sz="2600" dirty="0"/>
              <a:t>processes and runs across several different computers. For example:</a:t>
            </a:r>
          </a:p>
          <a:p>
            <a:pPr lvl="1"/>
            <a:r>
              <a:rPr lang="en-IN" sz="2000" dirty="0" smtClean="0"/>
              <a:t>Some </a:t>
            </a:r>
            <a:r>
              <a:rPr lang="en-IN" sz="2000" dirty="0"/>
              <a:t>robots </a:t>
            </a:r>
            <a:r>
              <a:rPr lang="en-IN" sz="2000" dirty="0" smtClean="0"/>
              <a:t>carry multiple </a:t>
            </a:r>
            <a:r>
              <a:rPr lang="en-IN" sz="2000" dirty="0"/>
              <a:t>computers, each </a:t>
            </a:r>
            <a:r>
              <a:rPr lang="en-IN" sz="2000" dirty="0" smtClean="0"/>
              <a:t>of which </a:t>
            </a:r>
            <a:r>
              <a:rPr lang="en-IN" sz="2000" dirty="0"/>
              <a:t>controls a subset of the </a:t>
            </a:r>
            <a:r>
              <a:rPr lang="en-IN" sz="2000" dirty="0" smtClean="0"/>
              <a:t>robot’s sensors </a:t>
            </a:r>
            <a:r>
              <a:rPr lang="en-IN" sz="2000" dirty="0"/>
              <a:t>or actuators.</a:t>
            </a:r>
          </a:p>
          <a:p>
            <a:pPr lvl="1"/>
            <a:r>
              <a:rPr lang="en-IN" sz="2000" dirty="0" smtClean="0"/>
              <a:t>Even </a:t>
            </a:r>
            <a:r>
              <a:rPr lang="en-IN" sz="2000" dirty="0"/>
              <a:t>within a single computer, it’s often a good idea to divide the robot’s </a:t>
            </a:r>
            <a:r>
              <a:rPr lang="en-IN" sz="2000" dirty="0" smtClean="0"/>
              <a:t>software into </a:t>
            </a:r>
            <a:r>
              <a:rPr lang="en-IN" sz="2000" dirty="0"/>
              <a:t>small, stand-alone parts that cooperate to achieve the overall goal. This </a:t>
            </a:r>
            <a:r>
              <a:rPr lang="en-IN" sz="2000" dirty="0" smtClean="0"/>
              <a:t>approach is </a:t>
            </a:r>
            <a:r>
              <a:rPr lang="en-IN" sz="2000" dirty="0"/>
              <a:t>sometimes called “complexity via composition.”</a:t>
            </a:r>
          </a:p>
          <a:p>
            <a:pPr lvl="1"/>
            <a:r>
              <a:rPr lang="en-IN" sz="2000" dirty="0" smtClean="0"/>
              <a:t>When </a:t>
            </a:r>
            <a:r>
              <a:rPr lang="en-IN" sz="2000" dirty="0"/>
              <a:t>multiple robots attempt to cooperate on a shared task, they often need </a:t>
            </a:r>
            <a:r>
              <a:rPr lang="en-IN" sz="2000" dirty="0" smtClean="0"/>
              <a:t>to communicate </a:t>
            </a:r>
            <a:r>
              <a:rPr lang="en-IN" sz="2000" dirty="0"/>
              <a:t>with one another to coordinate their efforts.</a:t>
            </a:r>
          </a:p>
          <a:p>
            <a:pPr lvl="1"/>
            <a:r>
              <a:rPr lang="en-IN" sz="2000" dirty="0" smtClean="0"/>
              <a:t>Human </a:t>
            </a:r>
            <a:r>
              <a:rPr lang="en-IN" sz="2000" dirty="0"/>
              <a:t>users often send commands to a robot from a laptop, a desktop </a:t>
            </a:r>
            <a:r>
              <a:rPr lang="en-IN" sz="2000" dirty="0" smtClean="0"/>
              <a:t>computer, or mobile </a:t>
            </a:r>
            <a:r>
              <a:rPr lang="en-IN" sz="2000" dirty="0"/>
              <a:t>device. We can think of this human interface as an extension of the </a:t>
            </a:r>
            <a:r>
              <a:rPr lang="en-IN" sz="2000" dirty="0" smtClean="0"/>
              <a:t>robot’s software</a:t>
            </a:r>
            <a:r>
              <a:rPr lang="en-IN" dirty="0"/>
              <a:t>.</a:t>
            </a:r>
            <a:endParaRPr lang="en-US" dirty="0"/>
          </a:p>
        </p:txBody>
      </p:sp>
      <p:sp>
        <p:nvSpPr>
          <p:cNvPr id="4" name="TextBox 3"/>
          <p:cNvSpPr txBox="1"/>
          <p:nvPr/>
        </p:nvSpPr>
        <p:spPr>
          <a:xfrm>
            <a:off x="3443479" y="5457762"/>
            <a:ext cx="5305042" cy="369332"/>
          </a:xfrm>
          <a:prstGeom prst="rect">
            <a:avLst/>
          </a:prstGeom>
          <a:noFill/>
        </p:spPr>
        <p:txBody>
          <a:bodyPr wrap="none" rtlCol="0">
            <a:spAutoFit/>
          </a:bodyPr>
          <a:lstStyle/>
          <a:p>
            <a:r>
              <a:rPr lang="en-US" dirty="0" smtClean="0">
                <a:solidFill>
                  <a:schemeClr val="accent1">
                    <a:lumMod val="75000"/>
                  </a:schemeClr>
                </a:solidFill>
              </a:rPr>
              <a:t>Important thing to note is the need of communication</a:t>
            </a:r>
            <a:endParaRPr lang="en-US" dirty="0">
              <a:solidFill>
                <a:schemeClr val="accent1">
                  <a:lumMod val="75000"/>
                </a:schemeClr>
              </a:solidFill>
            </a:endParaRPr>
          </a:p>
        </p:txBody>
      </p:sp>
    </p:spTree>
    <p:extLst>
      <p:ext uri="{BB962C8B-B14F-4D97-AF65-F5344CB8AC3E}">
        <p14:creationId xmlns:p14="http://schemas.microsoft.com/office/powerpoint/2010/main" val="187330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8731"/>
          </a:xfrm>
        </p:spPr>
        <p:txBody>
          <a:bodyPr>
            <a:normAutofit/>
          </a:bodyPr>
          <a:lstStyle/>
          <a:p>
            <a:r>
              <a:rPr lang="en-US" sz="3600" dirty="0" smtClean="0">
                <a:solidFill>
                  <a:schemeClr val="accent1">
                    <a:lumMod val="75000"/>
                  </a:schemeClr>
                </a:solidFill>
              </a:rPr>
              <a:t>Cont…</a:t>
            </a:r>
            <a:endParaRPr lang="en-US" sz="3600" dirty="0">
              <a:solidFill>
                <a:schemeClr val="accent1">
                  <a:lumMod val="75000"/>
                </a:schemeClr>
              </a:solidFill>
            </a:endParaRPr>
          </a:p>
        </p:txBody>
      </p:sp>
      <p:sp>
        <p:nvSpPr>
          <p:cNvPr id="3" name="Content Placeholder 2"/>
          <p:cNvSpPr>
            <a:spLocks noGrp="1"/>
          </p:cNvSpPr>
          <p:nvPr>
            <p:ph idx="1"/>
          </p:nvPr>
        </p:nvSpPr>
        <p:spPr>
          <a:xfrm>
            <a:off x="838200" y="1313561"/>
            <a:ext cx="10515600" cy="4351338"/>
          </a:xfrm>
        </p:spPr>
        <p:txBody>
          <a:bodyPr>
            <a:normAutofit/>
          </a:bodyPr>
          <a:lstStyle/>
          <a:p>
            <a:pPr algn="just"/>
            <a:r>
              <a:rPr lang="en-US" sz="2400" dirty="0" smtClean="0">
                <a:solidFill>
                  <a:schemeClr val="accent1">
                    <a:lumMod val="75000"/>
                  </a:schemeClr>
                </a:solidFill>
              </a:rPr>
              <a:t>Software reuse </a:t>
            </a:r>
          </a:p>
          <a:p>
            <a:pPr lvl="1" algn="just"/>
            <a:r>
              <a:rPr lang="en-US" sz="2000" dirty="0"/>
              <a:t>ROS’s standard packages provide stable, debugged implementations </a:t>
            </a:r>
            <a:r>
              <a:rPr lang="en-US" sz="2000" dirty="0" smtClean="0"/>
              <a:t>of many important robotics algorithms.</a:t>
            </a:r>
          </a:p>
          <a:p>
            <a:pPr lvl="1" algn="just"/>
            <a:endParaRPr lang="en-US" sz="2000" dirty="0" smtClean="0"/>
          </a:p>
          <a:p>
            <a:pPr lvl="1" algn="just"/>
            <a:r>
              <a:rPr lang="en-IN" sz="2000" dirty="0"/>
              <a:t>ROS’s message passing interface is becoming a </a:t>
            </a:r>
            <a:r>
              <a:rPr lang="en-IN" sz="2000" i="1" dirty="0"/>
              <a:t>de facto </a:t>
            </a:r>
            <a:r>
              <a:rPr lang="en-IN" sz="2000" dirty="0"/>
              <a:t>standard for robot </a:t>
            </a:r>
            <a:r>
              <a:rPr lang="en-IN" sz="2000" dirty="0" smtClean="0"/>
              <a:t>software interoperability</a:t>
            </a:r>
            <a:r>
              <a:rPr lang="en-IN" sz="2000" dirty="0"/>
              <a:t>, </a:t>
            </a:r>
            <a:r>
              <a:rPr lang="en-IN" sz="2000" dirty="0" smtClean="0"/>
              <a:t>which means </a:t>
            </a:r>
            <a:r>
              <a:rPr lang="en-IN" sz="2000" dirty="0"/>
              <a:t>that ROS interfaces to both the latest hardware and </a:t>
            </a:r>
            <a:r>
              <a:rPr lang="en-IN" sz="2000" dirty="0" smtClean="0"/>
              <a:t>to implementations </a:t>
            </a:r>
            <a:r>
              <a:rPr lang="en-IN" sz="2000" dirty="0"/>
              <a:t>of cutting edge algorithms are quite often available. For </a:t>
            </a:r>
            <a:r>
              <a:rPr lang="en-IN" sz="2000" dirty="0" smtClean="0"/>
              <a:t>example, the </a:t>
            </a:r>
            <a:r>
              <a:rPr lang="en-IN" sz="2000" dirty="0">
                <a:hlinkClick r:id="rId2"/>
              </a:rPr>
              <a:t>ROS website </a:t>
            </a:r>
            <a:r>
              <a:rPr lang="en-IN" sz="2000" dirty="0"/>
              <a:t>lists hundreds of publicly-available ROS </a:t>
            </a:r>
            <a:r>
              <a:rPr lang="en-IN" sz="2000" dirty="0" smtClean="0"/>
              <a:t>packages.</a:t>
            </a:r>
            <a:r>
              <a:rPr lang="en-US" sz="2000" dirty="0" smtClean="0"/>
              <a:t> </a:t>
            </a:r>
            <a:r>
              <a:rPr lang="en-US" sz="2000" dirty="0"/>
              <a:t>This sort </a:t>
            </a:r>
            <a:r>
              <a:rPr lang="en-US" sz="2000" dirty="0" smtClean="0"/>
              <a:t>of </a:t>
            </a:r>
            <a:r>
              <a:rPr lang="en-IN" sz="2000" dirty="0" smtClean="0"/>
              <a:t>uniform </a:t>
            </a:r>
            <a:r>
              <a:rPr lang="en-IN" sz="2000" dirty="0"/>
              <a:t>interface greatly reduces the need to write “glue” code to connect </a:t>
            </a:r>
            <a:r>
              <a:rPr lang="en-IN" sz="2000" dirty="0" smtClean="0"/>
              <a:t>existing </a:t>
            </a:r>
            <a:r>
              <a:rPr lang="en-US" sz="2000" dirty="0" smtClean="0"/>
              <a:t>parts</a:t>
            </a:r>
            <a:r>
              <a:rPr lang="en-US" sz="2000" dirty="0"/>
              <a:t>.</a:t>
            </a:r>
          </a:p>
        </p:txBody>
      </p:sp>
    </p:spTree>
    <p:extLst>
      <p:ext uri="{BB962C8B-B14F-4D97-AF65-F5344CB8AC3E}">
        <p14:creationId xmlns:p14="http://schemas.microsoft.com/office/powerpoint/2010/main" val="2888845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163"/>
          </a:xfrm>
        </p:spPr>
        <p:txBody>
          <a:bodyPr>
            <a:normAutofit/>
          </a:bodyPr>
          <a:lstStyle/>
          <a:p>
            <a:r>
              <a:rPr lang="en-US" sz="3600" dirty="0" smtClean="0">
                <a:solidFill>
                  <a:schemeClr val="accent1">
                    <a:lumMod val="75000"/>
                  </a:schemeClr>
                </a:solidFill>
              </a:rPr>
              <a:t>Cont…</a:t>
            </a:r>
            <a:endParaRPr lang="en-US" sz="3600" dirty="0">
              <a:solidFill>
                <a:schemeClr val="accent1">
                  <a:lumMod val="75000"/>
                </a:schemeClr>
              </a:solidFill>
            </a:endParaRPr>
          </a:p>
        </p:txBody>
      </p:sp>
      <p:sp>
        <p:nvSpPr>
          <p:cNvPr id="3" name="Content Placeholder 2"/>
          <p:cNvSpPr>
            <a:spLocks noGrp="1"/>
          </p:cNvSpPr>
          <p:nvPr>
            <p:ph idx="1"/>
          </p:nvPr>
        </p:nvSpPr>
        <p:spPr>
          <a:xfrm>
            <a:off x="838200" y="1325880"/>
            <a:ext cx="10515600" cy="4851083"/>
          </a:xfrm>
        </p:spPr>
        <p:txBody>
          <a:bodyPr>
            <a:normAutofit/>
          </a:bodyPr>
          <a:lstStyle/>
          <a:p>
            <a:pPr algn="just"/>
            <a:r>
              <a:rPr lang="en-US" sz="2400" dirty="0" smtClean="0">
                <a:solidFill>
                  <a:schemeClr val="accent1">
                    <a:lumMod val="75000"/>
                  </a:schemeClr>
                </a:solidFill>
              </a:rPr>
              <a:t>Rapid testing </a:t>
            </a:r>
            <a:r>
              <a:rPr lang="en-IN" sz="2400" dirty="0"/>
              <a:t>One of the reasons that software development for robots is often </a:t>
            </a:r>
            <a:r>
              <a:rPr lang="en-IN" sz="2400" dirty="0" smtClean="0"/>
              <a:t>more challenging </a:t>
            </a:r>
            <a:r>
              <a:rPr lang="en-IN" sz="2400" dirty="0"/>
              <a:t>than other kinds of development is that testing can be time consuming </a:t>
            </a:r>
            <a:r>
              <a:rPr lang="en-IN" sz="2400" dirty="0" smtClean="0"/>
              <a:t>and </a:t>
            </a:r>
            <a:r>
              <a:rPr lang="en-US" sz="2400" dirty="0" smtClean="0"/>
              <a:t>error-prone.</a:t>
            </a:r>
            <a:r>
              <a:rPr lang="en-IN" sz="2400" dirty="0"/>
              <a:t> Working with ROS provides two </a:t>
            </a:r>
            <a:r>
              <a:rPr lang="en-IN" sz="2400" dirty="0" smtClean="0"/>
              <a:t>effective </a:t>
            </a:r>
            <a:r>
              <a:rPr lang="en-US" sz="2400" dirty="0" smtClean="0"/>
              <a:t>workarounds </a:t>
            </a:r>
            <a:r>
              <a:rPr lang="en-US" sz="2400" dirty="0"/>
              <a:t>to this problem</a:t>
            </a:r>
            <a:r>
              <a:rPr lang="en-US" sz="2400" dirty="0" smtClean="0"/>
              <a:t>.</a:t>
            </a:r>
          </a:p>
          <a:p>
            <a:pPr lvl="1" algn="just"/>
            <a:r>
              <a:rPr lang="en-IN" sz="2000" dirty="0"/>
              <a:t>Well-designed ROS systems separate the low-level direct control of the hardware </a:t>
            </a:r>
            <a:r>
              <a:rPr lang="en-IN" sz="2000" dirty="0" smtClean="0"/>
              <a:t>and high-level </a:t>
            </a:r>
            <a:r>
              <a:rPr lang="en-IN" sz="2000" dirty="0"/>
              <a:t>processing and decision making into separate programs. Because of </a:t>
            </a:r>
            <a:r>
              <a:rPr lang="en-IN" sz="2000" dirty="0" smtClean="0"/>
              <a:t>this separation</a:t>
            </a:r>
            <a:r>
              <a:rPr lang="en-IN" sz="2000" dirty="0"/>
              <a:t>, we can temporarily replace those low-level programs (and their </a:t>
            </a:r>
            <a:r>
              <a:rPr lang="en-IN" sz="2000" dirty="0" smtClean="0"/>
              <a:t>corresponding hardware</a:t>
            </a:r>
            <a:r>
              <a:rPr lang="en-IN" sz="2000" dirty="0"/>
              <a:t>) with a simulator, to test the </a:t>
            </a:r>
            <a:r>
              <a:rPr lang="en-IN" sz="2000" dirty="0" smtClean="0"/>
              <a:t>behaviour </a:t>
            </a:r>
            <a:r>
              <a:rPr lang="en-IN" sz="2000" dirty="0"/>
              <a:t>of the high-level part </a:t>
            </a:r>
            <a:r>
              <a:rPr lang="en-IN" sz="2000" dirty="0" smtClean="0"/>
              <a:t>of </a:t>
            </a:r>
            <a:r>
              <a:rPr lang="en-US" sz="2000" dirty="0" smtClean="0"/>
              <a:t>the </a:t>
            </a:r>
            <a:r>
              <a:rPr lang="en-US" sz="2000" dirty="0"/>
              <a:t>system</a:t>
            </a:r>
            <a:r>
              <a:rPr lang="en-US" sz="2000" dirty="0" smtClean="0"/>
              <a:t>.</a:t>
            </a:r>
          </a:p>
          <a:p>
            <a:pPr lvl="1" algn="just"/>
            <a:endParaRPr lang="en-IN" sz="2000" dirty="0" smtClean="0"/>
          </a:p>
          <a:p>
            <a:pPr lvl="1" algn="just"/>
            <a:r>
              <a:rPr lang="en-IN" sz="2000" dirty="0" smtClean="0"/>
              <a:t>ROS </a:t>
            </a:r>
            <a:r>
              <a:rPr lang="en-IN" sz="2000" dirty="0"/>
              <a:t>also provides a simple way to record and play back sensor data and other </a:t>
            </a:r>
            <a:r>
              <a:rPr lang="en-IN" sz="2000" dirty="0" smtClean="0"/>
              <a:t>kinds of </a:t>
            </a:r>
            <a:r>
              <a:rPr lang="en-IN" sz="2000" dirty="0"/>
              <a:t>messages. This facility means that we can obtain more leverage from the </a:t>
            </a:r>
            <a:r>
              <a:rPr lang="en-IN" sz="2000" dirty="0" smtClean="0"/>
              <a:t>time we </a:t>
            </a:r>
            <a:r>
              <a:rPr lang="en-IN" sz="2000" dirty="0"/>
              <a:t>do spend operating a physical robot. By recording the robot’s sensor data, </a:t>
            </a:r>
            <a:r>
              <a:rPr lang="en-IN" sz="2000" dirty="0" smtClean="0"/>
              <a:t>we can </a:t>
            </a:r>
            <a:r>
              <a:rPr lang="en-IN" sz="2000" dirty="0"/>
              <a:t>replay it many times to test different ways of processing that same data. In </a:t>
            </a:r>
            <a:r>
              <a:rPr lang="en-IN" sz="2000" dirty="0" smtClean="0"/>
              <a:t>ROS parlance</a:t>
            </a:r>
            <a:r>
              <a:rPr lang="en-IN" sz="2000" dirty="0"/>
              <a:t>, these recordings are called “bags” and a tool called </a:t>
            </a:r>
            <a:r>
              <a:rPr lang="en-IN" sz="2000" b="1" i="1" dirty="0">
                <a:solidFill>
                  <a:schemeClr val="accent1">
                    <a:lumMod val="75000"/>
                  </a:schemeClr>
                </a:solidFill>
              </a:rPr>
              <a:t>rosbag</a:t>
            </a:r>
            <a:r>
              <a:rPr lang="en-IN" sz="2000" dirty="0"/>
              <a:t> is used to </a:t>
            </a:r>
            <a:r>
              <a:rPr lang="en-IN" sz="2000" dirty="0" smtClean="0"/>
              <a:t>record </a:t>
            </a:r>
            <a:r>
              <a:rPr lang="en-US" sz="2000" dirty="0" smtClean="0"/>
              <a:t>and </a:t>
            </a:r>
            <a:r>
              <a:rPr lang="en-US" sz="2000" dirty="0"/>
              <a:t>replay them</a:t>
            </a:r>
            <a:r>
              <a:rPr lang="en-US" sz="2000" dirty="0" smtClean="0"/>
              <a:t>.</a:t>
            </a:r>
          </a:p>
        </p:txBody>
      </p:sp>
    </p:spTree>
    <p:extLst>
      <p:ext uri="{BB962C8B-B14F-4D97-AF65-F5344CB8AC3E}">
        <p14:creationId xmlns:p14="http://schemas.microsoft.com/office/powerpoint/2010/main" val="3131096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ROS is not….</a:t>
            </a:r>
            <a:endParaRPr lang="en-US" sz="3600" dirty="0">
              <a:solidFill>
                <a:srgbClr val="FF0000"/>
              </a:solidFill>
            </a:endParaRPr>
          </a:p>
        </p:txBody>
      </p:sp>
      <p:sp>
        <p:nvSpPr>
          <p:cNvPr id="3" name="Content Placeholder 2"/>
          <p:cNvSpPr>
            <a:spLocks noGrp="1"/>
          </p:cNvSpPr>
          <p:nvPr>
            <p:ph idx="1"/>
          </p:nvPr>
        </p:nvSpPr>
        <p:spPr/>
        <p:txBody>
          <a:bodyPr>
            <a:normAutofit/>
          </a:bodyPr>
          <a:lstStyle/>
          <a:p>
            <a:pPr algn="just"/>
            <a:r>
              <a:rPr lang="en-IN" sz="2400" dirty="0">
                <a:solidFill>
                  <a:schemeClr val="accent1">
                    <a:lumMod val="75000"/>
                  </a:schemeClr>
                </a:solidFill>
              </a:rPr>
              <a:t>ROS is not a programming language</a:t>
            </a:r>
            <a:r>
              <a:rPr lang="en-IN" sz="2400" dirty="0" smtClean="0"/>
              <a:t>. In fact, ROS routines are written in </a:t>
            </a:r>
            <a:r>
              <a:rPr lang="en-IN" sz="2400" dirty="0" smtClean="0">
                <a:hlinkClick r:id="rId2"/>
              </a:rPr>
              <a:t>C++</a:t>
            </a:r>
            <a:r>
              <a:rPr lang="en-IN" sz="2400" dirty="0" smtClean="0"/>
              <a:t>. Client libraries are available for </a:t>
            </a:r>
            <a:r>
              <a:rPr lang="en-IN" sz="2400" dirty="0" smtClean="0">
                <a:hlinkClick r:id="rId3"/>
              </a:rPr>
              <a:t>Python</a:t>
            </a:r>
            <a:r>
              <a:rPr lang="en-IN" sz="2400" dirty="0" smtClean="0"/>
              <a:t>, </a:t>
            </a:r>
            <a:r>
              <a:rPr lang="en-IN" sz="2400" dirty="0" smtClean="0">
                <a:hlinkClick r:id="rId4"/>
              </a:rPr>
              <a:t>Java</a:t>
            </a:r>
            <a:r>
              <a:rPr lang="en-IN" sz="2400" dirty="0" smtClean="0"/>
              <a:t>, </a:t>
            </a:r>
            <a:r>
              <a:rPr lang="en-IN" sz="2400" dirty="0" smtClean="0">
                <a:hlinkClick r:id="rId5"/>
              </a:rPr>
              <a:t>Lisp</a:t>
            </a:r>
            <a:r>
              <a:rPr lang="en-IN" sz="2400" dirty="0" smtClean="0"/>
              <a:t>, etc.</a:t>
            </a:r>
          </a:p>
          <a:p>
            <a:pPr algn="just"/>
            <a:r>
              <a:rPr lang="en-IN" sz="2400" i="1" dirty="0">
                <a:solidFill>
                  <a:schemeClr val="accent1">
                    <a:lumMod val="75000"/>
                  </a:schemeClr>
                </a:solidFill>
              </a:rPr>
              <a:t>ROS is not (only) a library</a:t>
            </a:r>
            <a:r>
              <a:rPr lang="en-IN" sz="2400" i="1" dirty="0"/>
              <a:t>. </a:t>
            </a:r>
            <a:r>
              <a:rPr lang="en-IN" sz="2400" dirty="0"/>
              <a:t>Although ROS does include client libraries, it also </a:t>
            </a:r>
            <a:r>
              <a:rPr lang="en-IN" sz="2400" dirty="0" smtClean="0"/>
              <a:t>includes (among </a:t>
            </a:r>
            <a:r>
              <a:rPr lang="en-IN" sz="2400" dirty="0"/>
              <a:t>other things), a central server, a set of command-line tools, a set of </a:t>
            </a:r>
            <a:r>
              <a:rPr lang="en-IN" sz="2400" dirty="0" smtClean="0"/>
              <a:t>graphical tools</a:t>
            </a:r>
            <a:r>
              <a:rPr lang="en-IN" sz="2400" dirty="0"/>
              <a:t>, and a build system</a:t>
            </a:r>
            <a:r>
              <a:rPr lang="en-IN" sz="2400" dirty="0" smtClean="0"/>
              <a:t>.</a:t>
            </a:r>
          </a:p>
          <a:p>
            <a:pPr algn="just"/>
            <a:r>
              <a:rPr lang="en-IN" sz="2400" i="1" dirty="0">
                <a:solidFill>
                  <a:schemeClr val="accent1">
                    <a:lumMod val="75000"/>
                  </a:schemeClr>
                </a:solidFill>
              </a:rPr>
              <a:t>ROS is not an integrated development environment</a:t>
            </a:r>
            <a:r>
              <a:rPr lang="en-IN" sz="2400" i="1" dirty="0"/>
              <a:t>. </a:t>
            </a:r>
            <a:r>
              <a:rPr lang="en-IN" sz="2400" dirty="0"/>
              <a:t>Although ROS does not </a:t>
            </a:r>
            <a:r>
              <a:rPr lang="en-IN" sz="2400" dirty="0" smtClean="0"/>
              <a:t>prescribe any </a:t>
            </a:r>
            <a:r>
              <a:rPr lang="en-IN" sz="2400" dirty="0"/>
              <a:t>particular development environment, it can be used with most </a:t>
            </a:r>
            <a:r>
              <a:rPr lang="en-IN" sz="2400" dirty="0" smtClean="0">
                <a:hlinkClick r:id="rId6"/>
              </a:rPr>
              <a:t>popular </a:t>
            </a:r>
            <a:r>
              <a:rPr lang="en-US" sz="2400" dirty="0" smtClean="0">
                <a:hlinkClick r:id="rId6"/>
              </a:rPr>
              <a:t>IDEs</a:t>
            </a:r>
            <a:r>
              <a:rPr lang="en-US" sz="2400" dirty="0" smtClean="0"/>
              <a:t>.</a:t>
            </a:r>
            <a:r>
              <a:rPr lang="en-IN" sz="2400" dirty="0" smtClean="0"/>
              <a:t> </a:t>
            </a:r>
            <a:endParaRPr lang="en-US" sz="2400" dirty="0"/>
          </a:p>
        </p:txBody>
      </p:sp>
    </p:spTree>
    <p:extLst>
      <p:ext uri="{BB962C8B-B14F-4D97-AF65-F5344CB8AC3E}">
        <p14:creationId xmlns:p14="http://schemas.microsoft.com/office/powerpoint/2010/main" val="541231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768" y="828929"/>
            <a:ext cx="10515600" cy="4351338"/>
          </a:xfrm>
        </p:spPr>
        <p:txBody>
          <a:bodyPr/>
          <a:lstStyle/>
          <a:p>
            <a:endParaRPr lang="en-US" dirty="0" smtClean="0"/>
          </a:p>
          <a:p>
            <a:r>
              <a:rPr lang="en-US" dirty="0" smtClean="0"/>
              <a:t>For a detailed information about ROS including both tutorials and reference materials please see</a:t>
            </a:r>
          </a:p>
          <a:p>
            <a:pPr lvl="1"/>
            <a:r>
              <a:rPr lang="en-US" dirty="0" smtClean="0">
                <a:hlinkClick r:id="rId2"/>
              </a:rPr>
              <a:t>ROS Wiki</a:t>
            </a:r>
            <a:endParaRPr lang="en-US" dirty="0" smtClean="0"/>
          </a:p>
          <a:p>
            <a:pPr lvl="1"/>
            <a:r>
              <a:rPr lang="en-US" dirty="0" smtClean="0">
                <a:hlinkClick r:id="rId3"/>
              </a:rPr>
              <a:t>Reference</a:t>
            </a:r>
            <a:endParaRPr lang="en-US" dirty="0" smtClean="0"/>
          </a:p>
          <a:p>
            <a:pPr lvl="1"/>
            <a:r>
              <a:rPr lang="en-US" dirty="0" smtClean="0">
                <a:hlinkClick r:id="rId4"/>
              </a:rPr>
              <a:t>Tutorials</a:t>
            </a:r>
            <a:endParaRPr lang="en-US" dirty="0" smtClean="0"/>
          </a:p>
          <a:p>
            <a:pPr lvl="1"/>
            <a:r>
              <a:rPr lang="en-US" dirty="0" smtClean="0">
                <a:hlinkClick r:id="rId5"/>
              </a:rPr>
              <a:t>Help forum</a:t>
            </a:r>
            <a:endParaRPr lang="en-US" dirty="0" smtClean="0"/>
          </a:p>
          <a:p>
            <a:pPr marL="0" indent="0">
              <a:buNone/>
            </a:pPr>
            <a:endParaRPr lang="en-US" dirty="0"/>
          </a:p>
        </p:txBody>
      </p:sp>
    </p:spTree>
    <p:extLst>
      <p:ext uri="{BB962C8B-B14F-4D97-AF65-F5344CB8AC3E}">
        <p14:creationId xmlns:p14="http://schemas.microsoft.com/office/powerpoint/2010/main" val="1302008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6516"/>
          </a:xfrm>
        </p:spPr>
        <p:txBody>
          <a:bodyPr>
            <a:normAutofit/>
          </a:bodyPr>
          <a:lstStyle/>
          <a:p>
            <a:r>
              <a:rPr lang="en-US" sz="3600" dirty="0" smtClean="0">
                <a:solidFill>
                  <a:schemeClr val="accent1">
                    <a:lumMod val="75000"/>
                  </a:schemeClr>
                </a:solidFill>
                <a:hlinkClick r:id="rId2"/>
              </a:rPr>
              <a:t>Core components</a:t>
            </a:r>
            <a:endParaRPr lang="en-US" sz="3600" dirty="0">
              <a:solidFill>
                <a:schemeClr val="accent1">
                  <a:lumMod val="75000"/>
                </a:schemeClr>
              </a:solidFill>
            </a:endParaRPr>
          </a:p>
        </p:txBody>
      </p:sp>
      <p:sp>
        <p:nvSpPr>
          <p:cNvPr id="3" name="Content Placeholder 2"/>
          <p:cNvSpPr>
            <a:spLocks noGrp="1"/>
          </p:cNvSpPr>
          <p:nvPr>
            <p:ph idx="1"/>
          </p:nvPr>
        </p:nvSpPr>
        <p:spPr>
          <a:xfrm>
            <a:off x="838200" y="1390261"/>
            <a:ext cx="10515600" cy="4786702"/>
          </a:xfrm>
        </p:spPr>
        <p:txBody>
          <a:bodyPr>
            <a:normAutofit/>
          </a:bodyPr>
          <a:lstStyle/>
          <a:p>
            <a:r>
              <a:rPr lang="en-US" sz="2400" dirty="0" smtClean="0"/>
              <a:t>Communication Infrastructure</a:t>
            </a:r>
          </a:p>
          <a:p>
            <a:r>
              <a:rPr lang="en-US" sz="2400" dirty="0" smtClean="0"/>
              <a:t>Robot-Specific Features</a:t>
            </a:r>
          </a:p>
          <a:p>
            <a:r>
              <a:rPr lang="en-US" sz="2400" dirty="0" smtClean="0"/>
              <a:t>Tools</a:t>
            </a:r>
            <a:endParaRPr lang="en-US" sz="2400" dirty="0"/>
          </a:p>
        </p:txBody>
      </p:sp>
    </p:spTree>
    <p:extLst>
      <p:ext uri="{BB962C8B-B14F-4D97-AF65-F5344CB8AC3E}">
        <p14:creationId xmlns:p14="http://schemas.microsoft.com/office/powerpoint/2010/main" val="3451037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1219</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ROS Tutorial</vt:lpstr>
      <vt:lpstr>Content</vt:lpstr>
      <vt:lpstr>What is ROS?</vt:lpstr>
      <vt:lpstr>Benefits of ROS</vt:lpstr>
      <vt:lpstr>Cont…</vt:lpstr>
      <vt:lpstr>Cont…</vt:lpstr>
      <vt:lpstr>ROS is not….</vt:lpstr>
      <vt:lpstr>PowerPoint Presentation</vt:lpstr>
      <vt:lpstr>Core components</vt:lpstr>
      <vt:lpstr>Installing and configuring ROS Environment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 Tutorial</dc:title>
  <dc:creator>tom-lab</dc:creator>
  <cp:lastModifiedBy>tom-lab</cp:lastModifiedBy>
  <cp:revision>28</cp:revision>
  <dcterms:created xsi:type="dcterms:W3CDTF">2016-06-14T06:53:23Z</dcterms:created>
  <dcterms:modified xsi:type="dcterms:W3CDTF">2016-06-30T08:46:34Z</dcterms:modified>
</cp:coreProperties>
</file>