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8F"/>
    <a:srgbClr val="FF6600"/>
    <a:srgbClr val="FFA931"/>
    <a:srgbClr val="9B0579"/>
    <a:srgbClr val="FF4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1:55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2:01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0,'0'20709,"0"-20683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2:01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2:58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0,'0'21212,"0"-21187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2:59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3:47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428 0,'8527'0,"-17481"0,17967 0,-9006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9T19:33:5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0,'9234'0,"-18515"0,9271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CCFF0-2366-4804-A21C-0928C9099AF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4E6EC-7417-4139-BBF0-085C3EBF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3D85-1088-DB6E-DEB8-B81EA9A9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D1F9F-49A3-009B-E000-834768FB3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11A73-6E22-6492-5058-BFE4014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0E88-3075-A818-116A-AAAD2E2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9D1AE-60C4-3270-CDCA-FDA8200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17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68BC-BEE5-9DD8-48F9-0BE7092A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E312F-B254-8FA6-A4CD-15657ED46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3B871-EE8D-787A-CE64-1FFF2F4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4744C-0F44-0A06-348D-0D192E3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26E7D-AC3A-6995-AEF5-264BB99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2190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59010-F6AA-3F24-6631-5592A100D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7E218D-C0F6-E024-B16C-9DA60B37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AC8C1-F197-2F31-ACFF-9431266A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1F4ED-4457-C3CA-2F3F-222B0577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816FC-A1A2-D5B1-CE6D-A4071DC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238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AB3BF-FB09-7C77-D77E-3A5033C5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E72E2-9EB3-627E-7E19-216D923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0A8CE-5FEA-0CED-845B-3916FFB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7F7DD-022F-798B-7558-5AE38D7B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96A43-9304-4212-8DAD-AAE32452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188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7E1C-C352-90B2-6668-EC4B62B3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8DABC-27A3-789B-5BC1-D6BABEE5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FFE40-0D92-2D3A-2070-6BCB1E93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D6D07-805F-D310-B7BD-58107B9D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0AD47-F907-E1EE-2DC6-0011258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35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66B6F-02FD-47CB-8FA0-B624C90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2937E-D003-AEF5-1717-E6E0B898A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28A27-8DA9-6953-4D09-BF801154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A7690-6291-DC5D-3F81-4AC34F4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AE746-229D-7217-617F-0E1ED09C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37DC76-E6D0-48DA-4D22-4FDFC38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143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3CBD-D4B7-1A39-2CF1-27DED249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C7D5A-AAF7-67A3-B0FF-7542E15FE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F56DED-55F0-E839-FEEF-AAA987CD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58E4FE-B4FF-E847-B360-670E13B4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2A5E2-6966-7EA4-0B03-1AC2AE41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FB9FAF-2650-29A5-9427-5FE8075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A49807-A82B-E3D8-D3A7-901A39E6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2A2735-766A-F36C-8FA4-8B718556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6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E5A68-F528-766D-03F8-70492F47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1FB990-3E30-5FB9-ADCA-DD00E8E5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5541FE-4A31-BB73-E75C-CCC3D265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1ECD18-0AAF-5D2A-265C-D2C70A83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219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4CF370-B3BE-EA67-2418-4F48CD13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BEDDEC-3DC6-9771-BB51-866229B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96E6DE-A609-1994-EF30-5DFB774F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375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FD32-0EE0-F225-93C7-09CA6182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8F843-7AD3-A79A-CD97-1F3138D3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73E055-DC4F-C119-1541-0D1E02BB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0D3AB-9779-AC80-764E-C409B76D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1774F-9949-D370-CCB5-B74CCD9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18DF75-50BF-7BF7-18CF-69407A04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7491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1A69A-C7C3-48D3-9C16-D6C54B3D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D294C2-C536-5503-2E25-CF24C5608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5AD210-DE69-8E4E-5EA4-BD401F4A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2C3155-1DC4-A422-CD5B-87A0FE3A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460D53-0110-AB7F-E1B8-B09C30DE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EC76B4-5CE9-909F-88D4-4B79C91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08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1E658-06C4-33B8-EC31-F07FCF64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647DB-24FB-4E84-3685-EBFEE591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B5CB2-7AEC-264F-7711-C7DEF42A0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0A6E-118A-408C-A3CB-B27739A50089}" type="datetimeFigureOut">
              <a:rPr lang="es-UY" smtClean="0"/>
              <a:t>2/8/2022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B3529-4F13-461B-F7E8-7D7F734B9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5333E-D067-CE15-BEBB-37DBCFE7A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009E-00C0-418F-A90C-81A1D34D085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99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image" Target="../media/image3.svg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ED080FB-1ED5-527B-F264-F4052BA1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4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594F90-D98F-36CE-D3CE-F89AF9D21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66" y="1301961"/>
            <a:ext cx="3164958" cy="1339702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FF4945"/>
                </a:solidFill>
                <a:latin typeface="Arial Black" panose="020B0A04020102020204" pitchFamily="34" charset="0"/>
              </a:rPr>
              <a:t>CSS Grid</a:t>
            </a:r>
            <a:endParaRPr lang="es-UY" sz="6600" dirty="0">
              <a:solidFill>
                <a:srgbClr val="FF494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83016-014D-DE11-E2DF-7D7C96CB3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057" y="442206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rgbClr val="9B0579"/>
                </a:solidFill>
                <a:latin typeface="Arial Black" panose="020B0A04020102020204" pitchFamily="34" charset="0"/>
              </a:rPr>
              <a:t>Bruno Correa</a:t>
            </a:r>
          </a:p>
          <a:p>
            <a:pPr algn="r"/>
            <a:r>
              <a:rPr lang="es-ES" sz="2000" dirty="0">
                <a:solidFill>
                  <a:srgbClr val="9B0579"/>
                </a:solidFill>
                <a:latin typeface="Arial Black" panose="020B0A04020102020204" pitchFamily="34" charset="0"/>
              </a:rPr>
              <a:t>Carlos Colmenares</a:t>
            </a:r>
          </a:p>
          <a:p>
            <a:pPr algn="r"/>
            <a:r>
              <a:rPr lang="es-ES" sz="2000" dirty="0">
                <a:solidFill>
                  <a:srgbClr val="9B0579"/>
                </a:solidFill>
                <a:latin typeface="Arial Black" panose="020B0A04020102020204" pitchFamily="34" charset="0"/>
              </a:rPr>
              <a:t>Francisco Quagliotti</a:t>
            </a:r>
          </a:p>
          <a:p>
            <a:pPr algn="r"/>
            <a:r>
              <a:rPr lang="es-ES" sz="2000" dirty="0">
                <a:solidFill>
                  <a:srgbClr val="9B0579"/>
                </a:solidFill>
                <a:latin typeface="Arial Black" panose="020B0A04020102020204" pitchFamily="34" charset="0"/>
              </a:rPr>
              <a:t>Wilson Rivas</a:t>
            </a:r>
            <a:endParaRPr lang="es-UY" sz="2000" dirty="0">
              <a:solidFill>
                <a:srgbClr val="9B0579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9E8DF6-A837-1166-B7D2-27CB1EBA6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60" y="4607142"/>
            <a:ext cx="1935106" cy="107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326DD3E3-65BF-968F-61FA-CDFE3D61041C}"/>
                  </a:ext>
                </a:extLst>
              </p14:cNvPr>
              <p14:cNvContentPartPr/>
              <p14:nvPr/>
            </p14:nvContentPartPr>
            <p14:xfrm>
              <a:off x="3216114" y="127457"/>
              <a:ext cx="360" cy="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326DD3E3-65BF-968F-61FA-CDFE3D6104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7474" y="118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2F64E59-9764-2F97-0AFF-B85E9A1DB6DF}"/>
                  </a:ext>
                </a:extLst>
              </p14:cNvPr>
              <p14:cNvContentPartPr/>
              <p14:nvPr/>
            </p14:nvContentPartPr>
            <p14:xfrm>
              <a:off x="3216114" y="-343"/>
              <a:ext cx="360" cy="74646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2F64E59-9764-2F97-0AFF-B85E9A1DB6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7474" y="-9343"/>
                <a:ext cx="18000" cy="74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60112C83-5EEA-92B6-4FFF-95F673616A52}"/>
                  </a:ext>
                </a:extLst>
              </p14:cNvPr>
              <p14:cNvContentPartPr/>
              <p14:nvPr/>
            </p14:nvContentPartPr>
            <p14:xfrm>
              <a:off x="4210074" y="6953417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60112C83-5EEA-92B6-4FFF-95F673616A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1074" y="69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C28D5F46-DE8A-CBE8-EB28-8EEF91EBBE82}"/>
                  </a:ext>
                </a:extLst>
              </p14:cNvPr>
              <p14:cNvContentPartPr/>
              <p14:nvPr/>
            </p14:nvContentPartPr>
            <p14:xfrm>
              <a:off x="8904474" y="-343"/>
              <a:ext cx="360" cy="764568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C28D5F46-DE8A-CBE8-EB28-8EEF91EBBE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5834" y="-9343"/>
                <a:ext cx="18000" cy="76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B3CE0E6F-0BC4-C63A-DE15-DDB1C0EB5FDD}"/>
                  </a:ext>
                </a:extLst>
              </p14:cNvPr>
              <p14:cNvContentPartPr/>
              <p14:nvPr/>
            </p14:nvContentPartPr>
            <p14:xfrm>
              <a:off x="12461274" y="3763817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B3CE0E6F-0BC4-C63A-DE15-DDB1C0EB5F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52274" y="3755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AC80715-CC23-6861-0ABF-97287576EC48}"/>
                  </a:ext>
                </a:extLst>
              </p14:cNvPr>
              <p14:cNvContentPartPr/>
              <p14:nvPr/>
            </p14:nvContentPartPr>
            <p14:xfrm>
              <a:off x="-26766" y="3430984"/>
              <a:ext cx="324792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AC80715-CC23-6861-0ABF-97287576EC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406" y="3421984"/>
                <a:ext cx="326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5C6970ED-F291-BA82-22F9-001A9E8C6F00}"/>
                  </a:ext>
                </a:extLst>
              </p14:cNvPr>
              <p14:cNvContentPartPr/>
              <p14:nvPr/>
            </p14:nvContentPartPr>
            <p14:xfrm>
              <a:off x="8910954" y="3430984"/>
              <a:ext cx="334476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5C6970ED-F291-BA82-22F9-001A9E8C6F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01954" y="3421984"/>
                <a:ext cx="33624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4EF2F8D0-6112-5CD6-3D3B-771C4FA2AB8B}"/>
              </a:ext>
            </a:extLst>
          </p:cNvPr>
          <p:cNvSpPr txBox="1"/>
          <p:nvPr/>
        </p:nvSpPr>
        <p:spPr>
          <a:xfrm>
            <a:off x="9254624" y="1022003"/>
            <a:ext cx="2657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FF6600"/>
                </a:solidFill>
                <a:latin typeface="Arial Black" panose="020B0A04020102020204" pitchFamily="34" charset="0"/>
              </a:rPr>
              <a:t>Grupo #243</a:t>
            </a:r>
            <a:br>
              <a:rPr lang="es-ES" sz="2800" b="1" dirty="0">
                <a:solidFill>
                  <a:srgbClr val="FF6600"/>
                </a:solidFill>
                <a:latin typeface="Arial Black" panose="020B0A04020102020204" pitchFamily="34" charset="0"/>
              </a:rPr>
            </a:br>
            <a:r>
              <a:rPr lang="es-ES" sz="2800" b="1" dirty="0">
                <a:solidFill>
                  <a:srgbClr val="FF6600"/>
                </a:solidFill>
                <a:latin typeface="Arial Black" panose="020B0A04020102020204" pitchFamily="34" charset="0"/>
              </a:rPr>
              <a:t>Desarrollo Web</a:t>
            </a:r>
            <a:endParaRPr lang="es-UY" sz="2800" b="1" dirty="0">
              <a:solidFill>
                <a:srgbClr val="FF66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2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86192" y="584277"/>
            <a:ext cx="701961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2800" b="1" dirty="0">
                <a:latin typeface="Arial Black" panose="020B0A04020102020204" pitchFamily="34" charset="0"/>
              </a:rPr>
              <a:t>Dirección del flujo de elementos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07" y="1638050"/>
            <a:ext cx="5401429" cy="35819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1520" y="1573965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aplica al contenedor y define el orden de los elementos dentro de la grilla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31520" y="2896368"/>
            <a:ext cx="412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err="1">
                <a:latin typeface="Arial Nova Light" panose="020B0304020202020204" pitchFamily="34" charset="0"/>
              </a:rPr>
              <a:t>Grid</a:t>
            </a:r>
            <a:r>
              <a:rPr lang="es-419" b="1" dirty="0">
                <a:latin typeface="Arial Nova Light" panose="020B0304020202020204" pitchFamily="34" charset="0"/>
              </a:rPr>
              <a:t>-auto-</a:t>
            </a:r>
            <a:r>
              <a:rPr lang="es-419" b="1" dirty="0" err="1">
                <a:latin typeface="Arial Nova Light" panose="020B0304020202020204" pitchFamily="34" charset="0"/>
              </a:rPr>
              <a:t>flow</a:t>
            </a:r>
            <a:r>
              <a:rPr lang="es-419" b="1" dirty="0">
                <a:latin typeface="Arial Nova Light" panose="020B03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row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r>
              <a:rPr lang="es-419" dirty="0">
                <a:latin typeface="Arial Nova Light" panose="020B0304020202020204" pitchFamily="34" charset="0"/>
              </a:rPr>
              <a:t>(Dirección por defecto ordenados los elementos horizontalmente)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column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r>
              <a:rPr lang="es-419" dirty="0">
                <a:latin typeface="Arial Nova Light" panose="020B0304020202020204" pitchFamily="34" charset="0"/>
              </a:rPr>
              <a:t>(Ordena los elementos verticalmente)</a:t>
            </a:r>
          </a:p>
          <a:p>
            <a:endParaRPr lang="es-419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1009ADD-81E4-3517-7CDC-5EEE9D9AD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F5C102D-4EC5-C967-88DD-9FDE220F964D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9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2009" y="539619"/>
            <a:ext cx="56174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latin typeface="Arial Black" panose="020B0A04020102020204" pitchFamily="34" charset="0"/>
              </a:rPr>
              <a:t>Funciones especiales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6407" y="1534660"/>
            <a:ext cx="6588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Minmax</a:t>
            </a:r>
            <a:r>
              <a:rPr lang="es-419" dirty="0">
                <a:latin typeface="Arial Nova Light" panose="020B0304020202020204" pitchFamily="34" charset="0"/>
              </a:rPr>
              <a:t> (Define los tamaños mínimos y máximos que puede tener una celda)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Repeat</a:t>
            </a:r>
            <a:r>
              <a:rPr lang="es-419" dirty="0">
                <a:latin typeface="Arial Nova Light" panose="020B0304020202020204" pitchFamily="34" charset="0"/>
              </a:rPr>
              <a:t> (Repite un fragmento de código, en este caso una medida, una cantidad de veces requerida)</a:t>
            </a:r>
            <a:endParaRPr lang="en-US" dirty="0">
              <a:latin typeface="Arial Nova Light" panose="020B03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0" y="3627557"/>
            <a:ext cx="6811326" cy="2429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2353"/>
          <a:stretch/>
        </p:blipFill>
        <p:spPr>
          <a:xfrm>
            <a:off x="8678521" y="100800"/>
            <a:ext cx="1785590" cy="25426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547" y="3627557"/>
            <a:ext cx="2593537" cy="255837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9571316" y="2894610"/>
            <a:ext cx="4174" cy="561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66A8249C-8BBE-38CF-0D3F-7798F97F0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D4FAD3A-4479-C39E-02D7-574ADF39A0AA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9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046D70-1A4B-0142-2680-9CDFC75A501D}"/>
              </a:ext>
            </a:extLst>
          </p:cNvPr>
          <p:cNvSpPr txBox="1"/>
          <p:nvPr/>
        </p:nvSpPr>
        <p:spPr>
          <a:xfrm>
            <a:off x="3287256" y="2905780"/>
            <a:ext cx="56174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latin typeface="Arial Black" panose="020B0A04020102020204" pitchFamily="34" charset="0"/>
              </a:rPr>
              <a:t>Veamos un ejemplo…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Gráfico 8">
            <a:extLst>
              <a:ext uri="{FF2B5EF4-FFF2-40B4-BE49-F238E27FC236}">
                <a16:creationId xmlns:a16="http://schemas.microsoft.com/office/drawing/2014/main" id="{9B02E537-A3DC-F0AE-8246-29180810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3727442-DCB4-617C-AA4F-B609FF9DAEEA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5" y="1581516"/>
            <a:ext cx="4535404" cy="395736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05210" y="377099"/>
            <a:ext cx="5781579" cy="52322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2800" b="1" dirty="0">
                <a:latin typeface="Arial Black" panose="020B0A04020102020204" pitchFamily="34" charset="0"/>
              </a:rPr>
              <a:t>Conceptos para comenzar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40379" y="1535567"/>
            <a:ext cx="5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Arial Black" panose="020B0A04020102020204" pitchFamily="34" charset="0"/>
              </a:rPr>
              <a:t>Propiedades del contenedor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240379" y="1935708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latin typeface="Arial Nova Light" panose="020B0604020202020204" pitchFamily="34" charset="0"/>
              </a:rPr>
              <a:t>Display</a:t>
            </a:r>
            <a:r>
              <a:rPr lang="es-419" dirty="0">
                <a:latin typeface="Arial Nova Light" panose="020B0604020202020204" pitchFamily="34" charset="0"/>
              </a:rPr>
              <a:t> </a:t>
            </a:r>
            <a:r>
              <a:rPr lang="es-419" dirty="0" err="1">
                <a:latin typeface="Arial Nova Light" panose="020B0604020202020204" pitchFamily="34" charset="0"/>
              </a:rPr>
              <a:t>grid</a:t>
            </a:r>
            <a:endParaRPr lang="es-419" dirty="0">
              <a:latin typeface="Arial Nov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latin typeface="Arial Nova Light" panose="020B0604020202020204" pitchFamily="34" charset="0"/>
              </a:rPr>
              <a:t>Grid-template</a:t>
            </a:r>
            <a:endParaRPr lang="es-419" dirty="0">
              <a:latin typeface="Arial Nov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Arial Nova Light" panose="020B0604020202020204" pitchFamily="34" charset="0"/>
              </a:rPr>
              <a:t>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latin typeface="Arial Nova Light" panose="020B0604020202020204" pitchFamily="34" charset="0"/>
              </a:rPr>
              <a:t>Grid</a:t>
            </a:r>
            <a:r>
              <a:rPr lang="es-419" dirty="0">
                <a:latin typeface="Arial Nova Light" panose="020B0604020202020204" pitchFamily="34" charset="0"/>
              </a:rPr>
              <a:t>-auto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79" y="3628511"/>
            <a:ext cx="5538876" cy="1929418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962025" y="1762125"/>
            <a:ext cx="3114675" cy="3429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1038225" y="5114559"/>
            <a:ext cx="847725" cy="36195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1295400" y="2238375"/>
            <a:ext cx="3933825" cy="27241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 rot="16200000">
            <a:off x="-445896" y="3195441"/>
            <a:ext cx="19050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chemeClr val="bg2">
                    <a:lumMod val="10000"/>
                  </a:schemeClr>
                </a:solidFill>
              </a:rPr>
              <a:t>Contenedor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 rot="5400000">
            <a:off x="4760313" y="3375531"/>
            <a:ext cx="17716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chemeClr val="bg2">
                    <a:lumMod val="10000"/>
                  </a:schemeClr>
                </a:solidFill>
              </a:rPr>
              <a:t>Elementos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1100845" y="2105025"/>
            <a:ext cx="0" cy="300953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Gráfico 13">
            <a:extLst>
              <a:ext uri="{FF2B5EF4-FFF2-40B4-BE49-F238E27FC236}">
                <a16:creationId xmlns:a16="http://schemas.microsoft.com/office/drawing/2014/main" id="{949EDD63-0E43-10DF-B758-22178B59A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DD03F57B-D79C-33D1-1C03-60028026CEB2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336167"/>
            <a:ext cx="5613475" cy="3279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308" r="2075"/>
          <a:stretch/>
        </p:blipFill>
        <p:spPr>
          <a:xfrm>
            <a:off x="6911162" y="1135740"/>
            <a:ext cx="4455043" cy="468381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8814389" y="1041992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814390" y="3903458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814391" y="5259572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814390" y="2419371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733953" y="3169310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158714" y="3169310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9615271" y="3169309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1025962" y="3169308"/>
            <a:ext cx="478465" cy="467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596421" y="357841"/>
            <a:ext cx="914400" cy="519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Filas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020547" y="3169308"/>
            <a:ext cx="1584251" cy="519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Columnas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743025" y="4221126"/>
            <a:ext cx="0" cy="1360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973185" y="5798291"/>
            <a:ext cx="14247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6911162" y="5798291"/>
            <a:ext cx="1371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6733953" y="4318126"/>
            <a:ext cx="7089" cy="1299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02247" y="4716943"/>
            <a:ext cx="7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100px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304772" y="5826645"/>
            <a:ext cx="7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100px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577082" y="3932113"/>
            <a:ext cx="4513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grid-template-rows</a:t>
            </a:r>
            <a:r>
              <a:rPr lang="es-419" dirty="0">
                <a:latin typeface="Arial Nova Light" panose="020B0304020202020204" pitchFamily="34" charset="0"/>
              </a:rPr>
              <a:t> (Define la altura de las celdas y la cantidad de filas)</a:t>
            </a:r>
          </a:p>
          <a:p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grid-template-columns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r>
              <a:rPr lang="es-419" dirty="0">
                <a:latin typeface="Arial Nova Light" panose="020B0304020202020204" pitchFamily="34" charset="0"/>
              </a:rPr>
              <a:t>(Define el ancho de las celdas y la cantidad de columnas)</a:t>
            </a:r>
          </a:p>
          <a:p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>
                <a:latin typeface="Arial Nova Light" panose="020B0304020202020204" pitchFamily="34" charset="0"/>
              </a:rPr>
              <a:t>gap </a:t>
            </a:r>
            <a:r>
              <a:rPr lang="es-419" dirty="0">
                <a:latin typeface="Arial Nova Light" panose="020B0304020202020204" pitchFamily="34" charset="0"/>
              </a:rPr>
              <a:t>(define el tamaño de separación entre las celdas en ambos ejes)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80771" y="432850"/>
            <a:ext cx="20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Arial Nova Light" panose="020B0304020202020204" pitchFamily="34" charset="0"/>
              </a:rPr>
              <a:t>Líneas de la grilla</a:t>
            </a:r>
            <a:endParaRPr lang="en-US" b="1" dirty="0">
              <a:latin typeface="Arial Nova Light" panose="020B0304020202020204" pitchFamily="34" charset="0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69AE72E7-FE75-2AFE-B154-850BA3EB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9CC523DD-488E-4820-25CB-3C7844A24481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7" t="29194" r="20928" b="25671"/>
          <a:stretch/>
        </p:blipFill>
        <p:spPr>
          <a:xfrm>
            <a:off x="414670" y="1228402"/>
            <a:ext cx="3615069" cy="2179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31169" r="4329" b="26908"/>
          <a:stretch/>
        </p:blipFill>
        <p:spPr>
          <a:xfrm>
            <a:off x="4212426" y="841959"/>
            <a:ext cx="7838048" cy="28734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95152" y="3712155"/>
            <a:ext cx="225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Arial Nova Light" panose="020B0304020202020204" pitchFamily="34" charset="0"/>
              </a:rPr>
              <a:t>Celda</a:t>
            </a:r>
            <a:endParaRPr lang="en-US" sz="2400" b="1" dirty="0">
              <a:latin typeface="Arial Nova Light" panose="020B03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24141" y="3698870"/>
            <a:ext cx="18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 err="1">
                <a:latin typeface="Arial Nova Light" panose="020B0304020202020204" pitchFamily="34" charset="0"/>
              </a:rPr>
              <a:t>Track</a:t>
            </a:r>
            <a:endParaRPr lang="en-US" b="1" dirty="0">
              <a:latin typeface="Arial Nova Light" panose="020B03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095249" y="3698870"/>
            <a:ext cx="188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Arial Nova Light" panose="020B0304020202020204" pitchFamily="34" charset="0"/>
              </a:rPr>
              <a:t>Área</a:t>
            </a:r>
            <a:r>
              <a:rPr lang="es-419" dirty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55179" y="4434462"/>
            <a:ext cx="337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produce cuando se define que un elemento ocupe mas celdas en </a:t>
            </a:r>
            <a:r>
              <a:rPr lang="es-419" b="1" dirty="0">
                <a:latin typeface="Arial Nova Light" panose="020B0304020202020204" pitchFamily="34" charset="0"/>
              </a:rPr>
              <a:t>una </a:t>
            </a:r>
            <a:r>
              <a:rPr lang="es-419" dirty="0">
                <a:latin typeface="Arial Nova Light" panose="020B0304020202020204" pitchFamily="34" charset="0"/>
              </a:rPr>
              <a:t>dirección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348748" y="4386725"/>
            <a:ext cx="337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produce cuando se define que un elemento ocupe mas celdas en </a:t>
            </a:r>
            <a:r>
              <a:rPr lang="es-419" b="1" dirty="0">
                <a:latin typeface="Arial Nova Light" panose="020B0304020202020204" pitchFamily="34" charset="0"/>
              </a:rPr>
              <a:t>dos</a:t>
            </a:r>
            <a:r>
              <a:rPr lang="es-419" dirty="0">
                <a:latin typeface="Arial Nova Light" panose="020B0304020202020204" pitchFamily="34" charset="0"/>
              </a:rPr>
              <a:t> direcciones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33988" y="4434462"/>
            <a:ext cx="3048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>
                <a:latin typeface="Arial Nova Light" panose="020B0304020202020204" pitchFamily="34" charset="0"/>
              </a:rPr>
              <a:t>Espacio entre 2 líneas de fila y 2 líneas de columna de la grilla, inicialmente cada elemento ocupa una celda. 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3988" y="439738"/>
            <a:ext cx="11217350" cy="52322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2800" b="1" dirty="0">
                <a:latin typeface="Arial Black" panose="020B0A04020102020204" pitchFamily="34" charset="0"/>
              </a:rPr>
              <a:t>Propiedades de ubicación y extensión de los elementos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FE2C812-3E36-18EB-DB75-BDB644C9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8DE2E57-3CE5-B925-687D-F2FD4EF4CF55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83" y="2722031"/>
            <a:ext cx="3892720" cy="38321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799" y="2552006"/>
            <a:ext cx="4370708" cy="4073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7651" y="1111007"/>
            <a:ext cx="4447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grid-row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r>
              <a:rPr lang="es-419" dirty="0">
                <a:latin typeface="Arial Nova Light" panose="020B0304020202020204" pitchFamily="34" charset="0"/>
              </a:rPr>
              <a:t>(Define entre que líneas de </a:t>
            </a:r>
            <a:r>
              <a:rPr lang="es-419" b="1" dirty="0">
                <a:latin typeface="Arial Nova Light" panose="020B0304020202020204" pitchFamily="34" charset="0"/>
              </a:rPr>
              <a:t>fila</a:t>
            </a:r>
            <a:r>
              <a:rPr lang="es-419" dirty="0">
                <a:latin typeface="Arial Nova Light" panose="020B0304020202020204" pitchFamily="34" charset="0"/>
              </a:rPr>
              <a:t> se ubica el elemento)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grid-column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r>
              <a:rPr lang="es-419" dirty="0">
                <a:latin typeface="Arial Nova Light" panose="020B0304020202020204" pitchFamily="34" charset="0"/>
              </a:rPr>
              <a:t>(Define entre que líneas de </a:t>
            </a:r>
            <a:r>
              <a:rPr lang="es-419" b="1" dirty="0">
                <a:latin typeface="Arial Nova Light" panose="020B0304020202020204" pitchFamily="34" charset="0"/>
              </a:rPr>
              <a:t>columna</a:t>
            </a:r>
            <a:r>
              <a:rPr lang="es-419" dirty="0">
                <a:latin typeface="Arial Nova Light" panose="020B0304020202020204" pitchFamily="34" charset="0"/>
              </a:rPr>
              <a:t> se ubica el elemento)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8" name="CuadroTexto 7"/>
          <p:cNvSpPr txBox="1"/>
          <p:nvPr/>
        </p:nvSpPr>
        <p:spPr>
          <a:xfrm>
            <a:off x="6885644" y="1074678"/>
            <a:ext cx="3782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grid-area</a:t>
            </a:r>
            <a:r>
              <a:rPr lang="es-419" dirty="0">
                <a:latin typeface="Arial Nova Light" panose="020B0304020202020204" pitchFamily="34" charset="0"/>
              </a:rPr>
              <a:t> (Combina las propiedades </a:t>
            </a:r>
            <a:r>
              <a:rPr lang="es-419" dirty="0" err="1">
                <a:latin typeface="Arial Nova Light" panose="020B0304020202020204" pitchFamily="34" charset="0"/>
              </a:rPr>
              <a:t>grid-row</a:t>
            </a:r>
            <a:r>
              <a:rPr lang="es-419" dirty="0">
                <a:latin typeface="Arial Nova Light" panose="020B0304020202020204" pitchFamily="34" charset="0"/>
              </a:rPr>
              <a:t> y </a:t>
            </a:r>
            <a:r>
              <a:rPr lang="es-419" dirty="0" err="1">
                <a:latin typeface="Arial Nova Light" panose="020B0304020202020204" pitchFamily="34" charset="0"/>
              </a:rPr>
              <a:t>grid-column</a:t>
            </a:r>
            <a:r>
              <a:rPr lang="es-419" dirty="0">
                <a:latin typeface="Arial Nova Light" panose="020B0304020202020204" pitchFamily="34" charset="0"/>
              </a:rPr>
              <a:t> para definir entre que líneas de </a:t>
            </a:r>
            <a:r>
              <a:rPr lang="es-419" b="1" dirty="0">
                <a:latin typeface="Arial Nova Light" panose="020B0304020202020204" pitchFamily="34" charset="0"/>
              </a:rPr>
              <a:t>fila y columna</a:t>
            </a:r>
            <a:r>
              <a:rPr lang="es-419" dirty="0">
                <a:latin typeface="Arial Nova Light" panose="020B0304020202020204" pitchFamily="34" charset="0"/>
              </a:rPr>
              <a:t> se ubica el elemento)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0750D6-FA2A-16EA-126B-25236F04D9D7}"/>
              </a:ext>
            </a:extLst>
          </p:cNvPr>
          <p:cNvSpPr txBox="1"/>
          <p:nvPr/>
        </p:nvSpPr>
        <p:spPr>
          <a:xfrm>
            <a:off x="487325" y="432929"/>
            <a:ext cx="11217350" cy="52322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2800" b="1" dirty="0">
                <a:latin typeface="Arial Black" panose="020B0A04020102020204" pitchFamily="34" charset="0"/>
              </a:rPr>
              <a:t>Propiedades de ubicación y extensión de los elementos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07A47FA-E4EF-EB61-AFB5-3503D14D7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6CD8BE2-BE21-4418-2770-91EB5876EFAF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2226" y="2207860"/>
            <a:ext cx="5461463" cy="461665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sz="2400" b="1" dirty="0" err="1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Justify</a:t>
            </a:r>
            <a:r>
              <a:rPr lang="es-419" sz="2400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 (Alineación en el eje horizontal)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77493" y="567973"/>
            <a:ext cx="703701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2800" b="1" dirty="0">
                <a:latin typeface="Arial Black" panose="020B0A04020102020204" pitchFamily="34" charset="0"/>
              </a:rPr>
              <a:t>Identificación de alineaciones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7739149" y="1796520"/>
            <a:ext cx="24938" cy="3169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780713" y="5011994"/>
            <a:ext cx="3749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7755774" y="2172913"/>
            <a:ext cx="2917768" cy="2836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2227" y="3144020"/>
            <a:ext cx="5461463" cy="46166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Align</a:t>
            </a:r>
            <a:r>
              <a:rPr lang="es-ES" sz="2400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 (Alineación en el eje vertical)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82859" y="4080180"/>
            <a:ext cx="5461463" cy="46166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Place</a:t>
            </a:r>
            <a:r>
              <a:rPr lang="es-ES" sz="2400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 (Combinación de </a:t>
            </a:r>
            <a:r>
              <a:rPr lang="es-ES" sz="2400" dirty="0" err="1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justify</a:t>
            </a:r>
            <a:r>
              <a:rPr lang="es-ES" sz="2400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 y </a:t>
            </a:r>
            <a:r>
              <a:rPr lang="es-ES" sz="2400" dirty="0" err="1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align</a:t>
            </a:r>
            <a:r>
              <a:rPr lang="es-ES" sz="2400" dirty="0">
                <a:solidFill>
                  <a:sysClr val="windowText" lastClr="000000"/>
                </a:solidFill>
                <a:latin typeface="Arial Nova Light" panose="020B0304020202020204" pitchFamily="34" charset="0"/>
              </a:rPr>
              <a:t>)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93DF8F3-D00A-4537-EE94-55C994B8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B109254-B187-0A16-2373-756467BA9F8E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7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48054" y="474184"/>
            <a:ext cx="332267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b="1" dirty="0">
                <a:latin typeface="Arial Black" panose="020B0A04020102020204" pitchFamily="34" charset="0"/>
              </a:rPr>
              <a:t>Propiedades de alineación </a:t>
            </a:r>
          </a:p>
          <a:p>
            <a:pPr algn="ctr"/>
            <a:r>
              <a:rPr lang="es-419" b="1" dirty="0">
                <a:latin typeface="Arial Black" panose="020B0A04020102020204" pitchFamily="34" charset="0"/>
              </a:rPr>
              <a:t>del contenedor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94411" y="1818783"/>
            <a:ext cx="3176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aplica al contenedor y posiciona el contenedor dentro del espacio del </a:t>
            </a:r>
            <a:r>
              <a:rPr lang="es-419" b="1" dirty="0" err="1">
                <a:latin typeface="Arial Nova Light" panose="020B0304020202020204" pitchFamily="34" charset="0"/>
              </a:rPr>
              <a:t>body</a:t>
            </a:r>
            <a:r>
              <a:rPr lang="es-419" dirty="0">
                <a:latin typeface="Arial Nova Light" panose="020B0304020202020204" pitchFamily="34" charset="0"/>
              </a:rPr>
              <a:t> o </a:t>
            </a:r>
            <a:r>
              <a:rPr lang="es-419" b="1" dirty="0">
                <a:latin typeface="Arial Nova Light" panose="020B0304020202020204" pitchFamily="34" charset="0"/>
              </a:rPr>
              <a:t>contenedor padre.</a:t>
            </a:r>
          </a:p>
          <a:p>
            <a:endParaRPr lang="es-419" b="1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Justify-content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Align-content</a:t>
            </a:r>
            <a:endParaRPr lang="es-419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>
                <a:latin typeface="Arial Nova Light" panose="020B0304020202020204" pitchFamily="34" charset="0"/>
              </a:rPr>
              <a:t>Place-</a:t>
            </a:r>
            <a:r>
              <a:rPr lang="es-419" b="1" dirty="0" err="1">
                <a:latin typeface="Arial Nova Light" panose="020B0304020202020204" pitchFamily="34" charset="0"/>
              </a:rPr>
              <a:t>content</a:t>
            </a:r>
            <a:endParaRPr lang="en-US" dirty="0">
              <a:latin typeface="Arial Nova Light" panose="020B03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r="2203"/>
          <a:stretch/>
        </p:blipFill>
        <p:spPr>
          <a:xfrm>
            <a:off x="7991666" y="127590"/>
            <a:ext cx="3385171" cy="64109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73" y="127590"/>
            <a:ext cx="3874051" cy="641096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EA00C19-87C8-F8A6-EEA4-A709F7C06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0167A67-8673-7181-2774-16CE0E10B77B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0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5283" y="587651"/>
            <a:ext cx="1036143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000" b="1" dirty="0">
                <a:latin typeface="Arial Black" panose="020B0A04020102020204" pitchFamily="34" charset="0"/>
              </a:rPr>
              <a:t>Propiedades de alineación de los elementos dentro del contenedor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92888" y="1719699"/>
            <a:ext cx="2243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aplica al contenedor y posiciona todos elementos dentro de los espacios de las celdas.</a:t>
            </a:r>
            <a:endParaRPr lang="en-US" dirty="0">
              <a:latin typeface="Arial Nova Light" panose="020B0304020202020204" pitchFamily="34" charset="0"/>
            </a:endParaRPr>
          </a:p>
          <a:p>
            <a:endParaRPr lang="es-419" b="1" dirty="0">
              <a:latin typeface="Arial Nova Light" panose="020B0304020202020204" pitchFamily="34" charset="0"/>
            </a:endParaRPr>
          </a:p>
          <a:p>
            <a:endParaRPr lang="es-419" b="1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Justify-items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Align-items</a:t>
            </a:r>
            <a:r>
              <a:rPr lang="es-419" dirty="0">
                <a:latin typeface="Arial Nova Light" panose="020B03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>
                <a:latin typeface="Arial Nova Light" panose="020B0304020202020204" pitchFamily="34" charset="0"/>
              </a:rPr>
              <a:t>Place-</a:t>
            </a:r>
            <a:r>
              <a:rPr lang="es-419" b="1" dirty="0" err="1">
                <a:latin typeface="Arial Nova Light" panose="020B0304020202020204" pitchFamily="34" charset="0"/>
              </a:rPr>
              <a:t>items</a:t>
            </a:r>
            <a:endParaRPr lang="en-US" dirty="0">
              <a:latin typeface="Arial Nova Light" panose="020B03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45" y="1548296"/>
            <a:ext cx="4465297" cy="42056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15" y="1548296"/>
            <a:ext cx="4548086" cy="435330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BA19C9F-5B4B-049F-B1CC-09A7CA4F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C7A274A-3326-981F-144B-235CCFC43C7C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76521" y="535723"/>
            <a:ext cx="863895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000" b="1" dirty="0">
                <a:latin typeface="Arial Black" panose="020B0A04020102020204" pitchFamily="34" charset="0"/>
              </a:rPr>
              <a:t>Propiedades de alineación propias de los elementos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1367" y="1636714"/>
            <a:ext cx="2610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Nova Light" panose="020B0304020202020204" pitchFamily="34" charset="0"/>
              </a:rPr>
              <a:t>Se aplica individualmente a cada elemento hijo para posicionarlo dentro de su celda.</a:t>
            </a:r>
            <a:endParaRPr lang="en-US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Justify-self</a:t>
            </a:r>
            <a:r>
              <a:rPr lang="es-419" b="1" dirty="0">
                <a:latin typeface="Arial Nova Light" panose="020B03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>
                <a:latin typeface="Arial Nova Light" panose="020B0304020202020204" pitchFamily="34" charset="0"/>
              </a:rPr>
              <a:t>Align-self</a:t>
            </a:r>
            <a:r>
              <a:rPr lang="es-419" dirty="0">
                <a:latin typeface="Arial Nova Light" panose="020B03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>
                <a:latin typeface="Arial Nova Light" panose="020B0304020202020204" pitchFamily="34" charset="0"/>
              </a:rPr>
              <a:t>Place-</a:t>
            </a:r>
            <a:r>
              <a:rPr lang="es-419" b="1" dirty="0" err="1">
                <a:latin typeface="Arial Nova Light" panose="020B0304020202020204" pitchFamily="34" charset="0"/>
              </a:rPr>
              <a:t>self</a:t>
            </a:r>
            <a:endParaRPr lang="en-US" dirty="0">
              <a:latin typeface="Arial Nova Light" panose="020B03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4" y="1561254"/>
            <a:ext cx="4182059" cy="41820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743" y="1561254"/>
            <a:ext cx="4353533" cy="418205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FFECDF9-21F3-C59D-5338-AA900937B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15" y="6330583"/>
            <a:ext cx="707239" cy="3929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2B09F9A-C9EF-3AB9-2E43-08654B098F3B}"/>
              </a:ext>
            </a:extLst>
          </p:cNvPr>
          <p:cNvSpPr txBox="1">
            <a:spLocks/>
          </p:cNvSpPr>
          <p:nvPr/>
        </p:nvSpPr>
        <p:spPr>
          <a:xfrm>
            <a:off x="10287606" y="6298684"/>
            <a:ext cx="2053249" cy="633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CSS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Grid</a:t>
            </a:r>
            <a:endParaRPr lang="es-UY" sz="24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0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409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Nova Light</vt:lpstr>
      <vt:lpstr>Calibri</vt:lpstr>
      <vt:lpstr>Calibri Light</vt:lpstr>
      <vt:lpstr>Tema de Office</vt:lpstr>
      <vt:lpstr>CSS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Carlos Colmenares</dc:creator>
  <cp:lastModifiedBy>Francisco Quagliotti</cp:lastModifiedBy>
  <cp:revision>23</cp:revision>
  <dcterms:created xsi:type="dcterms:W3CDTF">2022-07-29T18:47:12Z</dcterms:created>
  <dcterms:modified xsi:type="dcterms:W3CDTF">2022-08-02T18:11:10Z</dcterms:modified>
</cp:coreProperties>
</file>