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0" r:id="rId6"/>
    <p:sldId id="257" r:id="rId7"/>
    <p:sldId id="258" r:id="rId8"/>
    <p:sldId id="267" r:id="rId9"/>
    <p:sldId id="262" r:id="rId10"/>
    <p:sldId id="260" r:id="rId11"/>
    <p:sldId id="261" r:id="rId12"/>
    <p:sldId id="263" r:id="rId13"/>
    <p:sldId id="266" r:id="rId14"/>
    <p:sldId id="268" r:id="rId15"/>
    <p:sldId id="269" r:id="rId16"/>
    <p:sldId id="259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BD1EC5-3E22-413F-8C4E-7B18B1B7C419}">
          <p14:sldIdLst>
            <p14:sldId id="256"/>
            <p14:sldId id="270"/>
            <p14:sldId id="257"/>
            <p14:sldId id="258"/>
            <p14:sldId id="267"/>
            <p14:sldId id="262"/>
            <p14:sldId id="260"/>
            <p14:sldId id="261"/>
            <p14:sldId id="263"/>
            <p14:sldId id="266"/>
            <p14:sldId id="268"/>
            <p14:sldId id="269"/>
          </p14:sldIdLst>
        </p14:section>
        <p14:section name="old" id="{32F274C6-7E14-417B-9345-CFD05B022DC0}">
          <p14:sldIdLst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3C2AA-ECC3-4AC2-8547-881DEC1C2542}" v="174" dt="2020-04-21T09:50:17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3714" autoAdjust="0"/>
  </p:normalViewPr>
  <p:slideViewPr>
    <p:cSldViewPr snapToGrid="0">
      <p:cViewPr varScale="1">
        <p:scale>
          <a:sx n="96" d="100"/>
          <a:sy n="96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yko Oelrichs" userId="99922c1f-fe10-4d96-937c-9759d6fa06fc" providerId="ADAL" clId="{D343C2AA-ECC3-4AC2-8547-881DEC1C2542}"/>
    <pc:docChg chg="undo custSel addSld modSld">
      <pc:chgData name="Heyko Oelrichs" userId="99922c1f-fe10-4d96-937c-9759d6fa06fc" providerId="ADAL" clId="{D343C2AA-ECC3-4AC2-8547-881DEC1C2542}" dt="2020-04-21T09:50:21.903" v="727" actId="20577"/>
      <pc:docMkLst>
        <pc:docMk/>
      </pc:docMkLst>
      <pc:sldChg chg="addSp delSp modSp">
        <pc:chgData name="Heyko Oelrichs" userId="99922c1f-fe10-4d96-937c-9759d6fa06fc" providerId="ADAL" clId="{D343C2AA-ECC3-4AC2-8547-881DEC1C2542}" dt="2020-04-21T09:44:45.207" v="561"/>
        <pc:sldMkLst>
          <pc:docMk/>
          <pc:sldMk cId="672007206" sldId="257"/>
        </pc:sldMkLst>
        <pc:spChg chg="add del">
          <ac:chgData name="Heyko Oelrichs" userId="99922c1f-fe10-4d96-937c-9759d6fa06fc" providerId="ADAL" clId="{D343C2AA-ECC3-4AC2-8547-881DEC1C2542}" dt="2020-04-21T09:44:45.207" v="561"/>
          <ac:spMkLst>
            <pc:docMk/>
            <pc:sldMk cId="672007206" sldId="257"/>
            <ac:spMk id="11" creationId="{5CC8E8A6-D3DA-4DF0-AB07-1EBB5F20A226}"/>
          </ac:spMkLst>
        </pc:spChg>
        <pc:spChg chg="mod">
          <ac:chgData name="Heyko Oelrichs" userId="99922c1f-fe10-4d96-937c-9759d6fa06fc" providerId="ADAL" clId="{D343C2AA-ECC3-4AC2-8547-881DEC1C2542}" dt="2020-04-21T09:26:39.492" v="65" actId="20577"/>
          <ac:spMkLst>
            <pc:docMk/>
            <pc:sldMk cId="672007206" sldId="257"/>
            <ac:spMk id="49" creationId="{ADA20D9C-CEE6-4339-AA24-DB5B82DFDC91}"/>
          </ac:spMkLst>
        </pc:spChg>
        <pc:spChg chg="mod">
          <ac:chgData name="Heyko Oelrichs" userId="99922c1f-fe10-4d96-937c-9759d6fa06fc" providerId="ADAL" clId="{D343C2AA-ECC3-4AC2-8547-881DEC1C2542}" dt="2020-04-21T09:26:29.376" v="8" actId="164"/>
          <ac:spMkLst>
            <pc:docMk/>
            <pc:sldMk cId="672007206" sldId="257"/>
            <ac:spMk id="57" creationId="{B99B1237-B334-4D82-89E5-469E54E334E6}"/>
          </ac:spMkLst>
        </pc:spChg>
        <pc:grpChg chg="add mod">
          <ac:chgData name="Heyko Oelrichs" userId="99922c1f-fe10-4d96-937c-9759d6fa06fc" providerId="ADAL" clId="{D343C2AA-ECC3-4AC2-8547-881DEC1C2542}" dt="2020-04-21T09:26:31.027" v="33" actId="1036"/>
          <ac:grpSpMkLst>
            <pc:docMk/>
            <pc:sldMk cId="672007206" sldId="257"/>
            <ac:grpSpMk id="31" creationId="{A09E678E-633A-49FF-A8EC-75F881B02E7B}"/>
          </ac:grpSpMkLst>
        </pc:grpChg>
        <pc:grpChg chg="add mod">
          <ac:chgData name="Heyko Oelrichs" userId="99922c1f-fe10-4d96-937c-9759d6fa06fc" providerId="ADAL" clId="{D343C2AA-ECC3-4AC2-8547-881DEC1C2542}" dt="2020-04-21T09:26:59.816" v="113" actId="1036"/>
          <ac:grpSpMkLst>
            <pc:docMk/>
            <pc:sldMk cId="672007206" sldId="257"/>
            <ac:grpSpMk id="45" creationId="{15EB58EB-D397-4385-AAE4-B9FF6639EDE5}"/>
          </ac:grpSpMkLst>
        </pc:grpChg>
        <pc:picChg chg="add del">
          <ac:chgData name="Heyko Oelrichs" userId="99922c1f-fe10-4d96-937c-9759d6fa06fc" providerId="ADAL" clId="{D343C2AA-ECC3-4AC2-8547-881DEC1C2542}" dt="2020-04-21T09:44:45.207" v="561"/>
          <ac:picMkLst>
            <pc:docMk/>
            <pc:sldMk cId="672007206" sldId="257"/>
            <ac:picMk id="12" creationId="{B882C020-C003-405A-A50E-67ACEE6A19AC}"/>
          </ac:picMkLst>
        </pc:picChg>
        <pc:picChg chg="mod">
          <ac:chgData name="Heyko Oelrichs" userId="99922c1f-fe10-4d96-937c-9759d6fa06fc" providerId="ADAL" clId="{D343C2AA-ECC3-4AC2-8547-881DEC1C2542}" dt="2020-04-21T09:26:29.376" v="8" actId="164"/>
          <ac:picMkLst>
            <pc:docMk/>
            <pc:sldMk cId="672007206" sldId="257"/>
            <ac:picMk id="56" creationId="{6F2B34E9-83E6-4AF1-9C19-83B1FA3F9F41}"/>
          </ac:picMkLst>
        </pc:picChg>
        <pc:cxnChg chg="add mod">
          <ac:chgData name="Heyko Oelrichs" userId="99922c1f-fe10-4d96-937c-9759d6fa06fc" providerId="ADAL" clId="{D343C2AA-ECC3-4AC2-8547-881DEC1C2542}" dt="2020-04-21T09:26:59.816" v="113" actId="1036"/>
          <ac:cxnSpMkLst>
            <pc:docMk/>
            <pc:sldMk cId="672007206" sldId="257"/>
            <ac:cxnSpMk id="30" creationId="{B832A498-BA33-4A42-814D-B3EF8A9948F8}"/>
          </ac:cxnSpMkLst>
        </pc:cxnChg>
        <pc:cxnChg chg="mod">
          <ac:chgData name="Heyko Oelrichs" userId="99922c1f-fe10-4d96-937c-9759d6fa06fc" providerId="ADAL" clId="{D343C2AA-ECC3-4AC2-8547-881DEC1C2542}" dt="2020-04-21T09:26:31.027" v="33" actId="1036"/>
          <ac:cxnSpMkLst>
            <pc:docMk/>
            <pc:sldMk cId="672007206" sldId="257"/>
            <ac:cxnSpMk id="59" creationId="{3196F0D7-2023-4FCD-824B-76D99B34EDD1}"/>
          </ac:cxnSpMkLst>
        </pc:cxnChg>
      </pc:sldChg>
      <pc:sldChg chg="addSp modSp">
        <pc:chgData name="Heyko Oelrichs" userId="99922c1f-fe10-4d96-937c-9759d6fa06fc" providerId="ADAL" clId="{D343C2AA-ECC3-4AC2-8547-881DEC1C2542}" dt="2020-04-21T09:50:21.903" v="727" actId="20577"/>
        <pc:sldMkLst>
          <pc:docMk/>
          <pc:sldMk cId="3517002495" sldId="260"/>
        </pc:sldMkLst>
        <pc:spChg chg="add mod">
          <ac:chgData name="Heyko Oelrichs" userId="99922c1f-fe10-4d96-937c-9759d6fa06fc" providerId="ADAL" clId="{D343C2AA-ECC3-4AC2-8547-881DEC1C2542}" dt="2020-04-21T09:50:21.903" v="727" actId="20577"/>
          <ac:spMkLst>
            <pc:docMk/>
            <pc:sldMk cId="3517002495" sldId="260"/>
            <ac:spMk id="10" creationId="{729031F6-DDC3-4717-B400-C19FDC4A7080}"/>
          </ac:spMkLst>
        </pc:spChg>
      </pc:sldChg>
      <pc:sldChg chg="addSp delSp modSp add">
        <pc:chgData name="Heyko Oelrichs" userId="99922c1f-fe10-4d96-937c-9759d6fa06fc" providerId="ADAL" clId="{D343C2AA-ECC3-4AC2-8547-881DEC1C2542}" dt="2020-04-21T09:50:05.095" v="699" actId="20577"/>
        <pc:sldMkLst>
          <pc:docMk/>
          <pc:sldMk cId="1533653267" sldId="261"/>
        </pc:sldMkLst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2" creationId="{EFDB309A-BBF3-4FAF-97FF-94F08E713C9A}"/>
          </ac:spMkLst>
        </pc:spChg>
        <pc:spChg chg="add del mod">
          <ac:chgData name="Heyko Oelrichs" userId="99922c1f-fe10-4d96-937c-9759d6fa06fc" providerId="ADAL" clId="{D343C2AA-ECC3-4AC2-8547-881DEC1C2542}" dt="2020-04-21T09:37:26.802" v="230"/>
          <ac:spMkLst>
            <pc:docMk/>
            <pc:sldMk cId="1533653267" sldId="261"/>
            <ac:spMk id="3" creationId="{00D38050-87F8-4C77-B62B-36C69E8BF0FF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4" creationId="{7453211E-F998-4B25-B7BB-E72CB2A300F8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5" creationId="{56B3E2E7-5C22-4184-8E0F-834BBB5E3B9B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9" creationId="{AA8355DC-A3F2-47CF-9B19-B755CF41585F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13" creationId="{DFF20988-FEB0-4A27-A588-462EBFF25922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14" creationId="{2CAB5A2B-62DB-4A37-9DBF-A83967D34C9D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18" creationId="{1936D797-F778-4D94-9CB1-A97C94D361EF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22" creationId="{3169422F-32E0-4C52-95C4-0926E71A4ABC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23" creationId="{5495EE1E-A31F-4CB4-852A-C69409DB64EE}"/>
          </ac:spMkLst>
        </pc:spChg>
        <pc:spChg chg="add mod">
          <ac:chgData name="Heyko Oelrichs" userId="99922c1f-fe10-4d96-937c-9759d6fa06fc" providerId="ADAL" clId="{D343C2AA-ECC3-4AC2-8547-881DEC1C2542}" dt="2020-04-21T09:43:20.272" v="522" actId="164"/>
          <ac:spMkLst>
            <pc:docMk/>
            <pc:sldMk cId="1533653267" sldId="261"/>
            <ac:spMk id="32" creationId="{EFF227AB-352A-4DD2-9C84-67765356C6BD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34" creationId="{FFA440F0-B1DE-4897-9242-470F36190E48}"/>
          </ac:spMkLst>
        </pc:spChg>
        <pc:spChg chg="add mod">
          <ac:chgData name="Heyko Oelrichs" userId="99922c1f-fe10-4d96-937c-9759d6fa06fc" providerId="ADAL" clId="{D343C2AA-ECC3-4AC2-8547-881DEC1C2542}" dt="2020-04-21T09:49:53.612" v="650" actId="1036"/>
          <ac:spMkLst>
            <pc:docMk/>
            <pc:sldMk cId="1533653267" sldId="261"/>
            <ac:spMk id="41" creationId="{2D0CE136-E2D8-4A36-9FDC-95BD582C8868}"/>
          </ac:spMkLst>
        </pc:spChg>
        <pc:spChg chg="add mod">
          <ac:chgData name="Heyko Oelrichs" userId="99922c1f-fe10-4d96-937c-9759d6fa06fc" providerId="ADAL" clId="{D343C2AA-ECC3-4AC2-8547-881DEC1C2542}" dt="2020-04-21T09:50:05.095" v="699" actId="20577"/>
          <ac:spMkLst>
            <pc:docMk/>
            <pc:sldMk cId="1533653267" sldId="261"/>
            <ac:spMk id="60" creationId="{AE21E019-F169-421F-9EA5-D97DDE5C3EAC}"/>
          </ac:spMkLst>
        </pc:spChg>
        <pc:grpChg chg="add mod">
          <ac:chgData name="Heyko Oelrichs" userId="99922c1f-fe10-4d96-937c-9759d6fa06fc" providerId="ADAL" clId="{D343C2AA-ECC3-4AC2-8547-881DEC1C2542}" dt="2020-04-21T09:49:53.612" v="650" actId="1036"/>
          <ac:grpSpMkLst>
            <pc:docMk/>
            <pc:sldMk cId="1533653267" sldId="261"/>
            <ac:grpSpMk id="30" creationId="{F3F47207-EC36-4BBB-9D3F-2E45C8D3B1E5}"/>
          </ac:grpSpMkLst>
        </pc:grpChg>
        <pc:picChg chg="add mod">
          <ac:chgData name="Heyko Oelrichs" userId="99922c1f-fe10-4d96-937c-9759d6fa06fc" providerId="ADAL" clId="{D343C2AA-ECC3-4AC2-8547-881DEC1C2542}" dt="2020-04-21T09:49:53.612" v="650" actId="1036"/>
          <ac:picMkLst>
            <pc:docMk/>
            <pc:sldMk cId="1533653267" sldId="261"/>
            <ac:picMk id="42" creationId="{CD2320F4-438E-4119-874F-AEFA74D0F430}"/>
          </ac:picMkLst>
        </pc:picChg>
        <pc:picChg chg="add mod">
          <ac:chgData name="Heyko Oelrichs" userId="99922c1f-fe10-4d96-937c-9759d6fa06fc" providerId="ADAL" clId="{D343C2AA-ECC3-4AC2-8547-881DEC1C2542}" dt="2020-04-21T09:49:53.612" v="650" actId="1036"/>
          <ac:picMkLst>
            <pc:docMk/>
            <pc:sldMk cId="1533653267" sldId="261"/>
            <ac:picMk id="1026" creationId="{6F4563B3-C734-4301-9F26-EE140D2125FE}"/>
          </ac:picMkLst>
        </pc:picChg>
        <pc:picChg chg="add mod">
          <ac:chgData name="Heyko Oelrichs" userId="99922c1f-fe10-4d96-937c-9759d6fa06fc" providerId="ADAL" clId="{D343C2AA-ECC3-4AC2-8547-881DEC1C2542}" dt="2020-04-21T09:43:20.272" v="522" actId="164"/>
          <ac:picMkLst>
            <pc:docMk/>
            <pc:sldMk cId="1533653267" sldId="261"/>
            <ac:picMk id="1028" creationId="{3AF8BFD6-5641-4DA4-A80B-A32F4E9255C3}"/>
          </ac:picMkLst>
        </pc:pic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7" creationId="{BB8DF26D-3569-4723-B1FE-8963027D1731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10" creationId="{4DAAC2C5-F233-4245-8D34-D36AEFAA2370}"/>
          </ac:cxnSpMkLst>
        </pc:cxnChg>
        <pc:cxnChg chg="add del mod">
          <ac:chgData name="Heyko Oelrichs" userId="99922c1f-fe10-4d96-937c-9759d6fa06fc" providerId="ADAL" clId="{D343C2AA-ECC3-4AC2-8547-881DEC1C2542}" dt="2020-04-21T09:40:18.920" v="309" actId="478"/>
          <ac:cxnSpMkLst>
            <pc:docMk/>
            <pc:sldMk cId="1533653267" sldId="261"/>
            <ac:cxnSpMk id="15" creationId="{D2EE0A05-891C-42B4-8199-465D627B92EB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17" creationId="{A59ED263-C176-4FAB-B01B-FA1495E07F80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19" creationId="{7CB342F7-4E51-4DF5-8C57-C517FA895D0C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24" creationId="{4CDC5341-D888-40F1-9012-200133830FCA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27" creationId="{D3DE99F3-4623-491A-8E8F-949A4D616F6C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35" creationId="{6BBB4C50-DD79-4B50-A9B9-4C9F086C44F4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38" creationId="{267CD882-B204-43DD-8DFF-56A5F8FD6EBA}"/>
          </ac:cxnSpMkLst>
        </pc:cxnChg>
        <pc:cxnChg chg="add del mod">
          <ac:chgData name="Heyko Oelrichs" userId="99922c1f-fe10-4d96-937c-9759d6fa06fc" providerId="ADAL" clId="{D343C2AA-ECC3-4AC2-8547-881DEC1C2542}" dt="2020-04-21T09:45:43.774" v="577" actId="478"/>
          <ac:cxnSpMkLst>
            <pc:docMk/>
            <pc:sldMk cId="1533653267" sldId="261"/>
            <ac:cxnSpMk id="45" creationId="{24E59984-32AB-4EC1-9AAB-D6F3288A67C8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50" creationId="{F45AB055-EF28-49F8-91FF-2B411597F19C}"/>
          </ac:cxnSpMkLst>
        </pc:cxnChg>
        <pc:cxnChg chg="add del">
          <ac:chgData name="Heyko Oelrichs" userId="99922c1f-fe10-4d96-937c-9759d6fa06fc" providerId="ADAL" clId="{D343C2AA-ECC3-4AC2-8547-881DEC1C2542}" dt="2020-04-21T09:46:07.406" v="585" actId="478"/>
          <ac:cxnSpMkLst>
            <pc:docMk/>
            <pc:sldMk cId="1533653267" sldId="261"/>
            <ac:cxnSpMk id="54" creationId="{AB2F6FF7-38EB-4512-AC71-92100A59AB57}"/>
          </ac:cxnSpMkLst>
        </pc:cxnChg>
        <pc:cxnChg chg="add mod">
          <ac:chgData name="Heyko Oelrichs" userId="99922c1f-fe10-4d96-937c-9759d6fa06fc" providerId="ADAL" clId="{D343C2AA-ECC3-4AC2-8547-881DEC1C2542}" dt="2020-04-21T09:49:53.612" v="650" actId="1036"/>
          <ac:cxnSpMkLst>
            <pc:docMk/>
            <pc:sldMk cId="1533653267" sldId="261"/>
            <ac:cxnSpMk id="55" creationId="{436D277B-4CEE-4FC9-939E-59FE88123D2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D8355-9DAE-46CB-891D-413C1339443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97E6B-E0AC-4D68-8DB5-202E9A94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0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Azure Stack Hubs per Site (HA using 2 Stacks)</a:t>
            </a:r>
          </a:p>
          <a:p>
            <a:endParaRPr lang="en-US" dirty="0"/>
          </a:p>
          <a:p>
            <a:r>
              <a:rPr lang="en-US" dirty="0"/>
              <a:t>On-prem data/storage options</a:t>
            </a:r>
          </a:p>
          <a:p>
            <a:endParaRPr lang="en-US" dirty="0"/>
          </a:p>
          <a:p>
            <a:r>
              <a:rPr lang="en-US" dirty="0"/>
              <a:t>TM/DNS etc. Azure and non-Azure options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97E6B-E0AC-4D68-8DB5-202E9A945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B623-32FE-498E-AA33-42921200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1682D-ACBB-4F0A-9977-B52404FB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4AC1-4350-4B2F-B1F0-47405E06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A00-859C-49DC-8BD1-B31F52F1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DE44-8C7A-4482-948E-F5649E97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5988-7B7D-4F02-B147-C3A4766E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0B165-5F54-46C8-9E02-AFCFF8C6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59A0-9EB2-4629-ABF3-9C395367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5BAD-114F-420B-9381-3FD0B662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6F2B-AA63-448F-A91A-D2817F4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FF662-7356-41B1-A56E-42049210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EC87D-9C31-4B55-8D0A-F7F3B2A6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4712-8B3B-4FBE-B7AA-58A496A0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4B4E-687F-4723-AE3F-1CE189E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3019-1F12-48F5-9920-7E5AF28D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F1D2-D31C-48B4-B250-A7F9A18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264C-10DB-42B9-98D1-6B6B503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CEE9-4A90-43B0-9B48-8A1A905E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3E53-0692-45E5-9345-5D1B637B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BB51-B116-4304-941E-5721C2E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B945-7A55-41B6-A1A1-3C02FA3B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3772-CBDA-452E-A98F-8775C70B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0527-0FD3-4D3F-9CBE-0296427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0C88-4D1E-4A7F-8A98-1FF54785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CFF7-36D5-461D-9EE5-FBB44A36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92E5-8F80-4F6F-80D8-81D6DC78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E697-FFB8-4112-8F1F-C5570FB2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06069-F917-4086-B37C-6072E272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3235-E404-4C9E-8916-46CD0336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D7CC4-BF62-4F3F-9374-2AFA7E91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C06D-9DC7-42B8-8889-7600047E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DC25-E278-4D1F-AEEB-5E4B83ED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395F-3A4E-4055-9A1C-E7213665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3526-6C40-40B9-8EAC-2EBEC102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3F882-3FE4-44E6-AD51-D0D5AC7BC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48C09-97E1-4EFA-ACB3-43AA7F2BF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EDE6-64EF-4C6E-9E36-0DA6EDD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D6C4A-41C6-4574-8464-55A54504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9221A-DDA5-4353-B3FB-6FD6A826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BE2-D2F8-4654-92C1-0B68429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BDBF8-6D00-414B-9209-FF945305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9511C-785E-4D18-B30F-8FDC4356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44AFF-94A4-41F5-96BE-04DF8AF5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A13B6-7498-4807-891C-E653F62F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6C66F-610F-4D92-A20A-D07D7EA4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7327-527F-42A7-A5C3-7EC0CA9A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013-07C7-41DF-B51E-BEBA3C39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C9A8-0775-4CAE-8A65-1500D558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725F-CEB8-4CA8-915E-D7396246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55F6-7A75-466D-8825-B8F586CD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A320-C15A-42F3-9017-80B7007B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A5E0-BC81-43CE-A0CB-046E3F14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4CF-39D9-4F3D-8082-46F7B088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C07CA-15A8-485F-B140-0E345EA60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B4C5-A7BD-497B-BDEF-D8261E4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CB4-0694-4924-B7AF-065A1C99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3A6B-5065-4447-BD19-C457A212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DC9E-EDED-4494-BE7C-D50C11DF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15B93-6566-45BF-9DD6-B4C45C9E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BE86-5D48-4053-96C3-C3443412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D212-B841-4A51-8C5C-B48D6C32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4AFC-3595-401C-83C8-25580C85731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EEFB-2FE9-458D-B9BB-6C1FE6055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EF0E-D41E-4376-92E2-AC130177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29CD-B573-4556-B3DD-DA6E1CC4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13.emf"/><Relationship Id="rId10" Type="http://schemas.openxmlformats.org/officeDocument/2006/relationships/image" Target="../media/image15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.emf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image" Target="../media/image2.emf"/><Relationship Id="rId15" Type="http://schemas.openxmlformats.org/officeDocument/2006/relationships/image" Target="../media/image13.emf"/><Relationship Id="rId10" Type="http://schemas.openxmlformats.org/officeDocument/2006/relationships/image" Target="../media/image7.emf"/><Relationship Id="rId4" Type="http://schemas.openxmlformats.org/officeDocument/2006/relationships/image" Target="../media/image1.emf"/><Relationship Id="rId9" Type="http://schemas.openxmlformats.org/officeDocument/2006/relationships/image" Target="../media/image6.emf"/><Relationship Id="rId1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.emf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CF20CC4-5B8A-4FFE-BEEC-4117504B1EA5}"/>
              </a:ext>
            </a:extLst>
          </p:cNvPr>
          <p:cNvGrpSpPr/>
          <p:nvPr/>
        </p:nvGrpSpPr>
        <p:grpSpPr>
          <a:xfrm>
            <a:off x="7066642" y="5174755"/>
            <a:ext cx="2965837" cy="1129085"/>
            <a:chOff x="1232452" y="5144494"/>
            <a:chExt cx="2965837" cy="112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452EAF-3A5F-4717-81A1-B11D5ACF4FE4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51BD82-FB5F-4462-A35A-42B58B532DB5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B932C0-A1BA-4006-8D69-BA8FF867BE18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81E21-2441-4D3B-9E12-E7546A161891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17942B-A882-4014-B242-A2D5FC3FF06B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9D86C2-3A1A-4E01-AFBB-960BA9366B10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F8607-8AE6-480F-86C6-C61F857DE79A}"/>
              </a:ext>
            </a:extLst>
          </p:cNvPr>
          <p:cNvSpPr/>
          <p:nvPr/>
        </p:nvSpPr>
        <p:spPr>
          <a:xfrm>
            <a:off x="8997436" y="4648784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AKS-engine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7405E-70F1-46CF-9DEE-23B50DB34F8C}"/>
              </a:ext>
            </a:extLst>
          </p:cNvPr>
          <p:cNvSpPr/>
          <p:nvPr/>
        </p:nvSpPr>
        <p:spPr>
          <a:xfrm>
            <a:off x="4715124" y="938050"/>
            <a:ext cx="5318510" cy="35617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5CA569-9551-4FC7-864F-94509D4DFFFA}"/>
              </a:ext>
            </a:extLst>
          </p:cNvPr>
          <p:cNvSpPr txBox="1"/>
          <p:nvPr/>
        </p:nvSpPr>
        <p:spPr>
          <a:xfrm>
            <a:off x="5051296" y="3655121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Kubernetes</a:t>
            </a:r>
          </a:p>
          <a:p>
            <a:pPr algn="ctr"/>
            <a:r>
              <a:rPr lang="en-US" sz="1100" dirty="0"/>
              <a:t>Cluster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AD31B73-D796-4945-8837-96C52B86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30" y="2972099"/>
            <a:ext cx="644630" cy="63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5E81E1-5950-46B8-9B5D-4A4A85F7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156" y="505419"/>
            <a:ext cx="626019" cy="6325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9BDAF3-D2F4-4BD4-8C57-90930B937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460" y="505419"/>
            <a:ext cx="627057" cy="633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4ABE9-A91C-4C3D-96CB-AD5A31630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03" y="1652085"/>
            <a:ext cx="627058" cy="6336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7655BC3-37F6-4A1D-B931-5ED38EAB2C16}"/>
              </a:ext>
            </a:extLst>
          </p:cNvPr>
          <p:cNvSpPr/>
          <p:nvPr/>
        </p:nvSpPr>
        <p:spPr>
          <a:xfrm>
            <a:off x="7561405" y="1090450"/>
            <a:ext cx="2331176" cy="1620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DE053B-841B-4446-BEAD-14289B6F0165}"/>
              </a:ext>
            </a:extLst>
          </p:cNvPr>
          <p:cNvSpPr txBox="1"/>
          <p:nvPr/>
        </p:nvSpPr>
        <p:spPr>
          <a:xfrm>
            <a:off x="7595580" y="1115269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Back-end services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F3A0BC8-D4EB-4758-BC26-62B56085B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831" y="1331564"/>
            <a:ext cx="627058" cy="633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23B3DA-C3D7-4286-AC25-8C5C9D51E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831" y="1989675"/>
            <a:ext cx="627058" cy="6336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763F40-57E4-47F5-8FB7-D94CBDCC6C7E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7209161" y="1648364"/>
            <a:ext cx="889670" cy="3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B081F5-6738-4465-9855-C04C60B86318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7209161" y="1968885"/>
            <a:ext cx="889670" cy="33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358DFD1-FAE7-49B2-88C9-E66720550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5684" y="1327334"/>
            <a:ext cx="485083" cy="6336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53A5E-8767-4574-8956-D5FBE56E7656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8725889" y="1644134"/>
            <a:ext cx="1559795" cy="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43E965-02E9-4CB0-B0B9-0BF662C6F5C8}"/>
              </a:ext>
            </a:extLst>
          </p:cNvPr>
          <p:cNvCxnSpPr>
            <a:cxnSpLocks/>
            <a:stCxn id="43" idx="3"/>
            <a:endCxn id="1034" idx="1"/>
          </p:cNvCxnSpPr>
          <p:nvPr/>
        </p:nvCxnSpPr>
        <p:spPr>
          <a:xfrm>
            <a:off x="8725889" y="2306475"/>
            <a:ext cx="477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9EACED-73CE-476A-8770-82603EB7A152}"/>
              </a:ext>
            </a:extLst>
          </p:cNvPr>
          <p:cNvSpPr txBox="1"/>
          <p:nvPr/>
        </p:nvSpPr>
        <p:spPr>
          <a:xfrm>
            <a:off x="10117697" y="861667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External </a:t>
            </a:r>
          </a:p>
          <a:p>
            <a:pPr algn="ctr"/>
            <a:r>
              <a:rPr lang="en-US" sz="1100" dirty="0"/>
              <a:t>data stores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1857CC-0107-4ECD-BA11-2BCF7966CEA6}"/>
              </a:ext>
            </a:extLst>
          </p:cNvPr>
          <p:cNvSpPr/>
          <p:nvPr/>
        </p:nvSpPr>
        <p:spPr>
          <a:xfrm>
            <a:off x="8098830" y="2888901"/>
            <a:ext cx="1793751" cy="13374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679D79-2E2F-4112-92F9-C0675DD75726}"/>
              </a:ext>
            </a:extLst>
          </p:cNvPr>
          <p:cNvSpPr txBox="1"/>
          <p:nvPr/>
        </p:nvSpPr>
        <p:spPr>
          <a:xfrm>
            <a:off x="8147151" y="2972099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Utility services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4C8515-9460-479E-979D-9F653E6F4119}"/>
              </a:ext>
            </a:extLst>
          </p:cNvPr>
          <p:cNvSpPr/>
          <p:nvPr/>
        </p:nvSpPr>
        <p:spPr>
          <a:xfrm>
            <a:off x="4852309" y="1089777"/>
            <a:ext cx="1276312" cy="1620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3AD180-6400-4ADB-8EC8-7FB911274EB5}"/>
              </a:ext>
            </a:extLst>
          </p:cNvPr>
          <p:cNvSpPr txBox="1"/>
          <p:nvPr/>
        </p:nvSpPr>
        <p:spPr>
          <a:xfrm>
            <a:off x="4883622" y="111526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Ingress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C5D3BDA-90F1-4257-B47D-374128FDC2FE}"/>
              </a:ext>
            </a:extLst>
          </p:cNvPr>
          <p:cNvGrpSpPr/>
          <p:nvPr/>
        </p:nvGrpSpPr>
        <p:grpSpPr>
          <a:xfrm>
            <a:off x="5110392" y="1644134"/>
            <a:ext cx="627058" cy="976923"/>
            <a:chOff x="5086539" y="1652085"/>
            <a:chExt cx="627058" cy="97692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E5D34B-FDFA-47D7-BE70-4AC346D9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6539" y="1652085"/>
              <a:ext cx="627058" cy="633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0DF901-0762-43AA-BC5B-E7C982A5A259}"/>
                </a:ext>
              </a:extLst>
            </p:cNvPr>
            <p:cNvSpPr txBox="1"/>
            <p:nvPr/>
          </p:nvSpPr>
          <p:spPr>
            <a:xfrm>
              <a:off x="5105756" y="23673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Ingress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3FE44E-351F-4F0D-93D5-2B507452211A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5737450" y="1960934"/>
            <a:ext cx="844653" cy="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78EE0694-F005-4AB6-B39E-1AC4CA5F3B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996" y="1649022"/>
            <a:ext cx="713124" cy="633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23A310-5D4B-4822-81AA-008F6B58B8B7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2630520" y="1968050"/>
            <a:ext cx="998232" cy="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Color | Load Balancer (feature)">
            <a:extLst>
              <a:ext uri="{FF2B5EF4-FFF2-40B4-BE49-F238E27FC236}">
                <a16:creationId xmlns:a16="http://schemas.microsoft.com/office/drawing/2014/main" id="{1EE23448-8194-4063-A090-7697B110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52" y="1651250"/>
            <a:ext cx="633600" cy="6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FF9BD76-6212-4B48-A2F5-75FD316C968E}"/>
              </a:ext>
            </a:extLst>
          </p:cNvPr>
          <p:cNvCxnSpPr>
            <a:cxnSpLocks/>
            <a:stCxn id="1028" idx="3"/>
            <a:endCxn id="30" idx="1"/>
          </p:cNvCxnSpPr>
          <p:nvPr/>
        </p:nvCxnSpPr>
        <p:spPr>
          <a:xfrm flipV="1">
            <a:off x="4262352" y="1960934"/>
            <a:ext cx="848040" cy="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05F758A-9A32-40C1-9C75-3CD1EDB3477D}"/>
              </a:ext>
            </a:extLst>
          </p:cNvPr>
          <p:cNvSpPr txBox="1"/>
          <p:nvPr/>
        </p:nvSpPr>
        <p:spPr>
          <a:xfrm>
            <a:off x="3451669" y="2361665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(Stack)</a:t>
            </a:r>
          </a:p>
          <a:p>
            <a:pPr algn="ctr"/>
            <a:r>
              <a:rPr lang="en-US" sz="1100" dirty="0"/>
              <a:t>Load Balancer</a:t>
            </a:r>
          </a:p>
        </p:txBody>
      </p:sp>
      <p:pic>
        <p:nvPicPr>
          <p:cNvPr id="1034" name="Picture 10" descr="Real-Time Data Integration to Azure Database for MySQL - Striim">
            <a:extLst>
              <a:ext uri="{FF2B5EF4-FFF2-40B4-BE49-F238E27FC236}">
                <a16:creationId xmlns:a16="http://schemas.microsoft.com/office/drawing/2014/main" id="{1FEF96C4-EBED-4E0E-8169-4D58A1C5C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r="18415"/>
          <a:stretch/>
        </p:blipFill>
        <p:spPr bwMode="auto">
          <a:xfrm>
            <a:off x="9203065" y="1989675"/>
            <a:ext cx="488975" cy="6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1427AA01-D65C-490D-9192-744C8A923C13}"/>
              </a:ext>
            </a:extLst>
          </p:cNvPr>
          <p:cNvGrpSpPr/>
          <p:nvPr/>
        </p:nvGrpSpPr>
        <p:grpSpPr>
          <a:xfrm>
            <a:off x="1795417" y="1652085"/>
            <a:ext cx="1095172" cy="1222407"/>
            <a:chOff x="547062" y="1652085"/>
            <a:chExt cx="1095172" cy="1222407"/>
          </a:xfrm>
        </p:grpSpPr>
        <p:pic>
          <p:nvPicPr>
            <p:cNvPr id="1026" name="Picture 2" descr="Azure Traffic Manager – Step by Step Demo (Geographic Method ...">
              <a:extLst>
                <a:ext uri="{FF2B5EF4-FFF2-40B4-BE49-F238E27FC236}">
                  <a16:creationId xmlns:a16="http://schemas.microsoft.com/office/drawing/2014/main" id="{0FAB5478-2A51-4524-8621-1197F6DF86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3" r="27753"/>
            <a:stretch/>
          </p:blipFill>
          <p:spPr bwMode="auto">
            <a:xfrm>
              <a:off x="807127" y="1652085"/>
              <a:ext cx="575038" cy="6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0B1F10C-7154-4E4D-80E2-4D8F7B38B7C8}"/>
                </a:ext>
              </a:extLst>
            </p:cNvPr>
            <p:cNvSpPr txBox="1"/>
            <p:nvPr/>
          </p:nvSpPr>
          <p:spPr>
            <a:xfrm>
              <a:off x="547062" y="2443605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</a:t>
              </a:r>
            </a:p>
            <a:p>
              <a:pPr algn="ctr"/>
              <a:r>
                <a:rPr lang="en-US" sz="1100" dirty="0"/>
                <a:t>Traffic Manager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7CF60F4-0FED-44B4-97B4-E645512F3F89}"/>
              </a:ext>
            </a:extLst>
          </p:cNvPr>
          <p:cNvSpPr txBox="1"/>
          <p:nvPr/>
        </p:nvSpPr>
        <p:spPr>
          <a:xfrm>
            <a:off x="611217" y="2443604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Client Apps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6F425C-2BBE-42CC-A435-E7A374F46B89}"/>
              </a:ext>
            </a:extLst>
          </p:cNvPr>
          <p:cNvCxnSpPr>
            <a:cxnSpLocks/>
            <a:stCxn id="69" idx="3"/>
            <a:endCxn id="1026" idx="1"/>
          </p:cNvCxnSpPr>
          <p:nvPr/>
        </p:nvCxnSpPr>
        <p:spPr>
          <a:xfrm>
            <a:off x="1382120" y="1965822"/>
            <a:ext cx="673362" cy="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53DC198-0BB6-404C-A867-577CDB78C2A1}"/>
              </a:ext>
            </a:extLst>
          </p:cNvPr>
          <p:cNvSpPr/>
          <p:nvPr/>
        </p:nvSpPr>
        <p:spPr>
          <a:xfrm>
            <a:off x="3404855" y="454141"/>
            <a:ext cx="7870095" cy="60113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C20777A-3E34-4D75-9123-C8E9838517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565" y="3429000"/>
            <a:ext cx="738664" cy="120105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65CC27-3F47-4FC0-B236-82298C464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7027" y="3330413"/>
            <a:ext cx="741763" cy="6336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E7981EF-E359-4476-9E19-F8630EF6F7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8366" y="4193046"/>
            <a:ext cx="723529" cy="6336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672CD2-3FFE-428F-90F2-9B3C89F9D5C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58790" y="3647213"/>
            <a:ext cx="259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A0A5E80-22A7-4022-8019-C893CD725D4D}"/>
              </a:ext>
            </a:extLst>
          </p:cNvPr>
          <p:cNvCxnSpPr>
            <a:cxnSpLocks/>
          </p:cNvCxnSpPr>
          <p:nvPr/>
        </p:nvCxnSpPr>
        <p:spPr>
          <a:xfrm>
            <a:off x="1052033" y="4463024"/>
            <a:ext cx="90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9800E2-31F8-41F1-80CB-FFFFC4E5088C}"/>
              </a:ext>
            </a:extLst>
          </p:cNvPr>
          <p:cNvCxnSpPr>
            <a:cxnSpLocks/>
          </p:cNvCxnSpPr>
          <p:nvPr/>
        </p:nvCxnSpPr>
        <p:spPr>
          <a:xfrm flipH="1">
            <a:off x="2949934" y="4463024"/>
            <a:ext cx="148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10A76A7-A2A8-4416-A96E-F14A9063A99C}"/>
              </a:ext>
            </a:extLst>
          </p:cNvPr>
          <p:cNvSpPr txBox="1"/>
          <p:nvPr/>
        </p:nvSpPr>
        <p:spPr>
          <a:xfrm>
            <a:off x="2174506" y="3383850"/>
            <a:ext cx="107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 upgrade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3CADB5-08BC-4575-93F3-42D587A43E5D}"/>
              </a:ext>
            </a:extLst>
          </p:cNvPr>
          <p:cNvSpPr txBox="1"/>
          <p:nvPr/>
        </p:nvSpPr>
        <p:spPr>
          <a:xfrm>
            <a:off x="3456456" y="4226378"/>
            <a:ext cx="107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 pull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6C9B5A-BFFE-4945-B862-C9E09CFC0A26}"/>
              </a:ext>
            </a:extLst>
          </p:cNvPr>
          <p:cNvSpPr txBox="1"/>
          <p:nvPr/>
        </p:nvSpPr>
        <p:spPr>
          <a:xfrm>
            <a:off x="1053169" y="4193046"/>
            <a:ext cx="895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 push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D0C757-1E47-414F-8B27-E0C50E79FD85}"/>
              </a:ext>
            </a:extLst>
          </p:cNvPr>
          <p:cNvSpPr txBox="1"/>
          <p:nvPr/>
        </p:nvSpPr>
        <p:spPr>
          <a:xfrm>
            <a:off x="1900412" y="4896781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</a:t>
            </a:r>
          </a:p>
          <a:p>
            <a:pPr algn="ctr"/>
            <a:r>
              <a:rPr lang="en-US" sz="1100" dirty="0"/>
              <a:t>Container Registry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B378ED-BD03-456C-914A-06FAFD65C88F}"/>
              </a:ext>
            </a:extLst>
          </p:cNvPr>
          <p:cNvGrpSpPr/>
          <p:nvPr/>
        </p:nvGrpSpPr>
        <p:grpSpPr>
          <a:xfrm>
            <a:off x="8180737" y="3251449"/>
            <a:ext cx="825867" cy="925256"/>
            <a:chOff x="6796227" y="3482868"/>
            <a:chExt cx="825867" cy="925256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7D25286-4167-4C1C-BAEB-23438275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179" y="3482868"/>
              <a:ext cx="627058" cy="6336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C48F18-8FB9-4130-B7DE-F0DD6CF6B6CA}"/>
                </a:ext>
              </a:extLst>
            </p:cNvPr>
            <p:cNvSpPr txBox="1"/>
            <p:nvPr/>
          </p:nvSpPr>
          <p:spPr>
            <a:xfrm>
              <a:off x="6796227" y="4146514"/>
              <a:ext cx="8258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Monitoring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56CE0B-9682-4AB8-8D60-2D02DEAFB3B8}"/>
              </a:ext>
            </a:extLst>
          </p:cNvPr>
          <p:cNvGrpSpPr/>
          <p:nvPr/>
        </p:nvGrpSpPr>
        <p:grpSpPr>
          <a:xfrm>
            <a:off x="9091806" y="3239639"/>
            <a:ext cx="669276" cy="918282"/>
            <a:chOff x="8228230" y="3487900"/>
            <a:chExt cx="669276" cy="918282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DC7FC95-C4AE-4FAD-BB81-569E6253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0448" y="3487900"/>
              <a:ext cx="627058" cy="6336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3E8595-7AB9-4ABB-8ACA-D5DE9F47A6C0}"/>
                </a:ext>
              </a:extLst>
            </p:cNvPr>
            <p:cNvSpPr txBox="1"/>
            <p:nvPr/>
          </p:nvSpPr>
          <p:spPr>
            <a:xfrm>
              <a:off x="8228230" y="4144572"/>
              <a:ext cx="6206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Logging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8229D32-5D4D-4C02-8075-0AC42C7AE3D7}"/>
              </a:ext>
            </a:extLst>
          </p:cNvPr>
          <p:cNvSpPr txBox="1"/>
          <p:nvPr/>
        </p:nvSpPr>
        <p:spPr>
          <a:xfrm>
            <a:off x="1898698" y="1154618"/>
            <a:ext cx="871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Monitor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ABFA66-F761-41C8-A11E-4035D8D2A175}"/>
              </a:ext>
            </a:extLst>
          </p:cNvPr>
          <p:cNvSpPr txBox="1"/>
          <p:nvPr/>
        </p:nvSpPr>
        <p:spPr>
          <a:xfrm>
            <a:off x="922512" y="1154618"/>
            <a:ext cx="871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AD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E4E028-6136-40CE-BC2A-711FF724A280}"/>
              </a:ext>
            </a:extLst>
          </p:cNvPr>
          <p:cNvGrpSpPr/>
          <p:nvPr/>
        </p:nvGrpSpPr>
        <p:grpSpPr>
          <a:xfrm>
            <a:off x="196141" y="4896781"/>
            <a:ext cx="898003" cy="889598"/>
            <a:chOff x="3854696" y="199183"/>
            <a:chExt cx="898003" cy="889598"/>
          </a:xfrm>
        </p:grpSpPr>
        <p:pic>
          <p:nvPicPr>
            <p:cNvPr id="72" name="Picture 2" descr="Azure Repos | Slack App Directory">
              <a:extLst>
                <a:ext uri="{FF2B5EF4-FFF2-40B4-BE49-F238E27FC236}">
                  <a16:creationId xmlns:a16="http://schemas.microsoft.com/office/drawing/2014/main" id="{3AB5851E-B234-4B13-AE71-9C8D142AA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384" y="19918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0FAE14-7585-4C90-A95B-03F5A9AB2B9E}"/>
                </a:ext>
              </a:extLst>
            </p:cNvPr>
            <p:cNvSpPr txBox="1"/>
            <p:nvPr/>
          </p:nvSpPr>
          <p:spPr>
            <a:xfrm>
              <a:off x="3854696" y="827171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Repos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1F2C72-11F1-43CB-B5ED-6586E53FE813}"/>
              </a:ext>
            </a:extLst>
          </p:cNvPr>
          <p:cNvCxnSpPr>
            <a:cxnSpLocks/>
            <a:stCxn id="72" idx="0"/>
            <a:endCxn id="87" idx="2"/>
          </p:cNvCxnSpPr>
          <p:nvPr/>
        </p:nvCxnSpPr>
        <p:spPr>
          <a:xfrm flipH="1" flipV="1">
            <a:off x="599897" y="4630058"/>
            <a:ext cx="932" cy="26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D5F2C48-ACEE-477A-BC67-925CC0C60036}"/>
              </a:ext>
            </a:extLst>
          </p:cNvPr>
          <p:cNvSpPr/>
          <p:nvPr/>
        </p:nvSpPr>
        <p:spPr>
          <a:xfrm>
            <a:off x="6252859" y="1084269"/>
            <a:ext cx="1209600" cy="1620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897451-16AB-4E58-8D09-E4B1F3ECFD86}"/>
              </a:ext>
            </a:extLst>
          </p:cNvPr>
          <p:cNvSpPr txBox="1"/>
          <p:nvPr/>
        </p:nvSpPr>
        <p:spPr>
          <a:xfrm>
            <a:off x="6286627" y="1124849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Front end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8738F-A151-49A8-A2F6-DF7BC7C100BF}"/>
              </a:ext>
            </a:extLst>
          </p:cNvPr>
          <p:cNvSpPr txBox="1"/>
          <p:nvPr/>
        </p:nvSpPr>
        <p:spPr>
          <a:xfrm>
            <a:off x="3397604" y="137341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 Stack (on-premises)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C9479A-F597-4D70-BF6D-D4E3F3CF2BB0}"/>
              </a:ext>
            </a:extLst>
          </p:cNvPr>
          <p:cNvSpPr/>
          <p:nvPr/>
        </p:nvSpPr>
        <p:spPr>
          <a:xfrm>
            <a:off x="100012" y="454141"/>
            <a:ext cx="3137570" cy="60113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8FB2CE-B205-451B-AD07-6ED39CF4E0E6}"/>
              </a:ext>
            </a:extLst>
          </p:cNvPr>
          <p:cNvSpPr txBox="1"/>
          <p:nvPr/>
        </p:nvSpPr>
        <p:spPr>
          <a:xfrm>
            <a:off x="100012" y="143033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Azure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D8E398-B94B-40C8-9529-41D1F5F81F49}"/>
              </a:ext>
            </a:extLst>
          </p:cNvPr>
          <p:cNvSpPr/>
          <p:nvPr/>
        </p:nvSpPr>
        <p:spPr>
          <a:xfrm>
            <a:off x="3396609" y="495601"/>
            <a:ext cx="2755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seattle.azurestack.corp.humongousinsurance.com</a:t>
            </a:r>
            <a:endParaRPr lang="en-US" sz="900" dirty="0"/>
          </a:p>
        </p:txBody>
      </p:sp>
      <p:pic>
        <p:nvPicPr>
          <p:cNvPr id="2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3479F6E2-936E-42AB-9FE1-78E43393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457" y="4627961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pplied technologies GmbHWas ist Azure Stack HCI? | applied ...">
            <a:extLst>
              <a:ext uri="{FF2B5EF4-FFF2-40B4-BE49-F238E27FC236}">
                <a16:creationId xmlns:a16="http://schemas.microsoft.com/office/drawing/2014/main" id="{6E5ECFE1-12D7-4AF5-ACAD-729922A6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42" y="5593231"/>
            <a:ext cx="1280798" cy="7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C1CF901-FA7B-4AC4-A941-BA3ED201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04" y="4602388"/>
            <a:ext cx="460617" cy="45016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E8969D-7F22-4CC0-9E90-0E9B46B029FB}"/>
              </a:ext>
            </a:extLst>
          </p:cNvPr>
          <p:cNvSpPr/>
          <p:nvPr/>
        </p:nvSpPr>
        <p:spPr>
          <a:xfrm>
            <a:off x="7230360" y="4648361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409742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CF20CC4-5B8A-4FFE-BEEC-4117504B1EA5}"/>
              </a:ext>
            </a:extLst>
          </p:cNvPr>
          <p:cNvGrpSpPr/>
          <p:nvPr/>
        </p:nvGrpSpPr>
        <p:grpSpPr>
          <a:xfrm>
            <a:off x="7311379" y="5398935"/>
            <a:ext cx="2965837" cy="1129085"/>
            <a:chOff x="1232452" y="5144494"/>
            <a:chExt cx="2965837" cy="112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452EAF-3A5F-4717-81A1-B11D5ACF4FE4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51BD82-FB5F-4462-A35A-42B58B532DB5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B932C0-A1BA-4006-8D69-BA8FF867BE18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81E21-2441-4D3B-9E12-E7546A161891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17942B-A882-4014-B242-A2D5FC3FF06B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9D86C2-3A1A-4E01-AFBB-960BA9366B10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F8607-8AE6-480F-86C6-C61F857DE79A}"/>
              </a:ext>
            </a:extLst>
          </p:cNvPr>
          <p:cNvSpPr/>
          <p:nvPr/>
        </p:nvSpPr>
        <p:spPr>
          <a:xfrm>
            <a:off x="9255390" y="4873042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AKS-engine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7405E-70F1-46CF-9DEE-23B50DB34F8C}"/>
              </a:ext>
            </a:extLst>
          </p:cNvPr>
          <p:cNvSpPr/>
          <p:nvPr/>
        </p:nvSpPr>
        <p:spPr>
          <a:xfrm>
            <a:off x="4715124" y="3383850"/>
            <a:ext cx="5562092" cy="136409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5CA569-9551-4FC7-864F-94509D4DFFFA}"/>
              </a:ext>
            </a:extLst>
          </p:cNvPr>
          <p:cNvSpPr txBox="1"/>
          <p:nvPr/>
        </p:nvSpPr>
        <p:spPr>
          <a:xfrm>
            <a:off x="4809005" y="4357183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Cluster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AD31B73-D796-4945-8837-96C52B86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90" y="3429000"/>
            <a:ext cx="830542" cy="811693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53DC198-0BB6-404C-A867-577CDB78C2A1}"/>
              </a:ext>
            </a:extLst>
          </p:cNvPr>
          <p:cNvSpPr/>
          <p:nvPr/>
        </p:nvSpPr>
        <p:spPr>
          <a:xfrm>
            <a:off x="3404856" y="3101009"/>
            <a:ext cx="6979548" cy="36337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C20777A-3E34-4D75-9123-C8E98385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6" y="4335449"/>
            <a:ext cx="738664" cy="1201058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A0A5E80-22A7-4022-8019-C893CD725D4D}"/>
              </a:ext>
            </a:extLst>
          </p:cNvPr>
          <p:cNvCxnSpPr>
            <a:cxnSpLocks/>
          </p:cNvCxnSpPr>
          <p:nvPr/>
        </p:nvCxnSpPr>
        <p:spPr>
          <a:xfrm>
            <a:off x="1242863" y="4463024"/>
            <a:ext cx="90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9800E2-31F8-41F1-80CB-FFFFC4E5088C}"/>
              </a:ext>
            </a:extLst>
          </p:cNvPr>
          <p:cNvCxnSpPr>
            <a:cxnSpLocks/>
          </p:cNvCxnSpPr>
          <p:nvPr/>
        </p:nvCxnSpPr>
        <p:spPr>
          <a:xfrm flipH="1">
            <a:off x="2949934" y="4463024"/>
            <a:ext cx="159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C3CADB5-08BC-4575-93F3-42D587A43E5D}"/>
              </a:ext>
            </a:extLst>
          </p:cNvPr>
          <p:cNvSpPr txBox="1"/>
          <p:nvPr/>
        </p:nvSpPr>
        <p:spPr>
          <a:xfrm>
            <a:off x="3456455" y="4226378"/>
            <a:ext cx="1212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docker pull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outbound TCP/80,443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6C9B5A-BFFE-4945-B862-C9E09CFC0A26}"/>
              </a:ext>
            </a:extLst>
          </p:cNvPr>
          <p:cNvSpPr txBox="1"/>
          <p:nvPr/>
        </p:nvSpPr>
        <p:spPr>
          <a:xfrm>
            <a:off x="1243999" y="4193046"/>
            <a:ext cx="856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docker push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C14F6E-A1F6-40AD-8DA2-54B60C19F637}"/>
              </a:ext>
            </a:extLst>
          </p:cNvPr>
          <p:cNvGrpSpPr/>
          <p:nvPr/>
        </p:nvGrpSpPr>
        <p:grpSpPr>
          <a:xfrm>
            <a:off x="1968892" y="4193046"/>
            <a:ext cx="1050288" cy="883152"/>
            <a:chOff x="1968892" y="4193046"/>
            <a:chExt cx="1050288" cy="883152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E7981EF-E359-4476-9E19-F8630EF6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9374" y="4193046"/>
              <a:ext cx="540000" cy="472883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1D0C757-1E47-414F-8B27-E0C50E79FD85}"/>
                </a:ext>
              </a:extLst>
            </p:cNvPr>
            <p:cNvSpPr txBox="1"/>
            <p:nvPr/>
          </p:nvSpPr>
          <p:spPr>
            <a:xfrm>
              <a:off x="1968892" y="4706866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Azure </a:t>
              </a:r>
            </a:p>
            <a:p>
              <a:pPr algn="ctr"/>
              <a:r>
                <a:rPr lang="en-US" sz="900" dirty="0"/>
                <a:t>Container Registry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00081D-72F2-408C-AF23-B656F2919D29}"/>
              </a:ext>
            </a:extLst>
          </p:cNvPr>
          <p:cNvGrpSpPr/>
          <p:nvPr/>
        </p:nvGrpSpPr>
        <p:grpSpPr>
          <a:xfrm>
            <a:off x="1309989" y="3041105"/>
            <a:ext cx="871306" cy="775790"/>
            <a:chOff x="2059483" y="2994655"/>
            <a:chExt cx="871306" cy="77579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9BDAF3-D2F4-4BD4-8C57-90930B937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3343" y="2994655"/>
              <a:ext cx="540000" cy="54563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229D32-5D4D-4C02-8075-0AC42C7AE3D7}"/>
                </a:ext>
              </a:extLst>
            </p:cNvPr>
            <p:cNvSpPr txBox="1"/>
            <p:nvPr/>
          </p:nvSpPr>
          <p:spPr>
            <a:xfrm>
              <a:off x="2059483" y="3539613"/>
              <a:ext cx="8713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Azure Monitor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CD56B3-2230-4FEE-8AE7-7176E0574A62}"/>
              </a:ext>
            </a:extLst>
          </p:cNvPr>
          <p:cNvGrpSpPr/>
          <p:nvPr/>
        </p:nvGrpSpPr>
        <p:grpSpPr>
          <a:xfrm>
            <a:off x="2190805" y="2985219"/>
            <a:ext cx="871306" cy="820076"/>
            <a:chOff x="1093038" y="2994654"/>
            <a:chExt cx="871306" cy="82007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E5E81E1-5950-46B8-9B5D-4A4A85F72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2039" y="2994654"/>
              <a:ext cx="540000" cy="54563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ABFA66-F761-41C8-A11E-4035D8D2A175}"/>
                </a:ext>
              </a:extLst>
            </p:cNvPr>
            <p:cNvSpPr txBox="1"/>
            <p:nvPr/>
          </p:nvSpPr>
          <p:spPr>
            <a:xfrm>
              <a:off x="1093038" y="3583898"/>
              <a:ext cx="8713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Azure AD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E4E028-6136-40CE-BC2A-711FF724A280}"/>
              </a:ext>
            </a:extLst>
          </p:cNvPr>
          <p:cNvGrpSpPr/>
          <p:nvPr/>
        </p:nvGrpSpPr>
        <p:grpSpPr>
          <a:xfrm>
            <a:off x="470639" y="2948763"/>
            <a:ext cx="768159" cy="856532"/>
            <a:chOff x="3894062" y="199183"/>
            <a:chExt cx="768159" cy="856532"/>
          </a:xfrm>
        </p:grpSpPr>
        <p:pic>
          <p:nvPicPr>
            <p:cNvPr id="72" name="Picture 2" descr="Azure Repos | Slack App Directory">
              <a:extLst>
                <a:ext uri="{FF2B5EF4-FFF2-40B4-BE49-F238E27FC236}">
                  <a16:creationId xmlns:a16="http://schemas.microsoft.com/office/drawing/2014/main" id="{3AB5851E-B234-4B13-AE71-9C8D142AA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384" y="19918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0FAE14-7585-4C90-A95B-03F5A9AB2B9E}"/>
                </a:ext>
              </a:extLst>
            </p:cNvPr>
            <p:cNvSpPr txBox="1"/>
            <p:nvPr/>
          </p:nvSpPr>
          <p:spPr>
            <a:xfrm>
              <a:off x="3894062" y="824883"/>
              <a:ext cx="7681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Azure Repos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1F2C72-11F1-43CB-B5ED-6586E53FE813}"/>
              </a:ext>
            </a:extLst>
          </p:cNvPr>
          <p:cNvCxnSpPr>
            <a:cxnSpLocks/>
            <a:stCxn id="73" idx="2"/>
            <a:endCxn id="87" idx="0"/>
          </p:cNvCxnSpPr>
          <p:nvPr/>
        </p:nvCxnSpPr>
        <p:spPr>
          <a:xfrm flipH="1">
            <a:off x="854338" y="3805295"/>
            <a:ext cx="381" cy="5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F88738F-A151-49A8-A2F6-DF7BC7C100BF}"/>
              </a:ext>
            </a:extLst>
          </p:cNvPr>
          <p:cNvSpPr txBox="1"/>
          <p:nvPr/>
        </p:nvSpPr>
        <p:spPr>
          <a:xfrm>
            <a:off x="3396610" y="2790735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Azure Stack (on-premises)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C9479A-F597-4D70-BF6D-D4E3F3CF2BB0}"/>
              </a:ext>
            </a:extLst>
          </p:cNvPr>
          <p:cNvSpPr/>
          <p:nvPr/>
        </p:nvSpPr>
        <p:spPr>
          <a:xfrm>
            <a:off x="100012" y="2790735"/>
            <a:ext cx="3137570" cy="3944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pplied technologies GmbHWas ist Azure Stack HCI? | applied ...">
            <a:extLst>
              <a:ext uri="{FF2B5EF4-FFF2-40B4-BE49-F238E27FC236}">
                <a16:creationId xmlns:a16="http://schemas.microsoft.com/office/drawing/2014/main" id="{6E5ECFE1-12D7-4AF5-ACAD-729922A6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50" y="5961860"/>
            <a:ext cx="1152000" cy="6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F8FB2CE-B205-451B-AD07-6ED39CF4E0E6}"/>
              </a:ext>
            </a:extLst>
          </p:cNvPr>
          <p:cNvSpPr txBox="1"/>
          <p:nvPr/>
        </p:nvSpPr>
        <p:spPr>
          <a:xfrm>
            <a:off x="100012" y="247948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Public Azure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D8E398-B94B-40C8-9529-41D1F5F81F49}"/>
              </a:ext>
            </a:extLst>
          </p:cNvPr>
          <p:cNvSpPr/>
          <p:nvPr/>
        </p:nvSpPr>
        <p:spPr>
          <a:xfrm>
            <a:off x="3396609" y="6463385"/>
            <a:ext cx="2755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seattle.azurestack.corp.humongousinsurance.com</a:t>
            </a:r>
            <a:endParaRPr lang="en-US" sz="900" dirty="0"/>
          </a:p>
        </p:txBody>
      </p:sp>
      <p:pic>
        <p:nvPicPr>
          <p:cNvPr id="2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3479F6E2-936E-42AB-9FE1-78E43393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11" y="4852219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EF55993-E60A-4F12-A916-150CA01D807C}"/>
              </a:ext>
            </a:extLst>
          </p:cNvPr>
          <p:cNvSpPr/>
          <p:nvPr/>
        </p:nvSpPr>
        <p:spPr>
          <a:xfrm>
            <a:off x="4418791" y="5206079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Agent</a:t>
            </a:r>
          </a:p>
        </p:txBody>
      </p:sp>
      <p:pic>
        <p:nvPicPr>
          <p:cNvPr id="85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4DEA7845-6B44-4562-AE7D-29A699BD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773" y="5225168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C1CF901-FA7B-4AC4-A941-BA3ED201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52" y="4851432"/>
            <a:ext cx="460617" cy="45016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E8969D-7F22-4CC0-9E90-0E9B46B029FB}"/>
              </a:ext>
            </a:extLst>
          </p:cNvPr>
          <p:cNvSpPr/>
          <p:nvPr/>
        </p:nvSpPr>
        <p:spPr>
          <a:xfrm>
            <a:off x="7305306" y="4893683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Kubernetes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781BD63-8B89-411D-B93A-0B65AD68E611}"/>
              </a:ext>
            </a:extLst>
          </p:cNvPr>
          <p:cNvCxnSpPr>
            <a:cxnSpLocks/>
            <a:stCxn id="82" idx="2"/>
            <a:endCxn id="24" idx="1"/>
          </p:cNvCxnSpPr>
          <p:nvPr/>
        </p:nvCxnSpPr>
        <p:spPr>
          <a:xfrm rot="16200000" flipH="1">
            <a:off x="5924544" y="4576642"/>
            <a:ext cx="399181" cy="2374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DECEEC8-FE77-42EA-B039-AD3156BDB2DA}"/>
              </a:ext>
            </a:extLst>
          </p:cNvPr>
          <p:cNvCxnSpPr>
            <a:cxnSpLocks/>
            <a:stCxn id="82" idx="0"/>
            <a:endCxn id="86" idx="1"/>
          </p:cNvCxnSpPr>
          <p:nvPr/>
        </p:nvCxnSpPr>
        <p:spPr>
          <a:xfrm rot="5400000" flipH="1" flipV="1">
            <a:off x="5784189" y="4229216"/>
            <a:ext cx="129565" cy="182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7BE187E-E9E3-4C92-8E4A-A7409AAFEBB5}"/>
              </a:ext>
            </a:extLst>
          </p:cNvPr>
          <p:cNvSpPr txBox="1"/>
          <p:nvPr/>
        </p:nvSpPr>
        <p:spPr>
          <a:xfrm>
            <a:off x="4936890" y="5740841"/>
            <a:ext cx="1663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ARM Endpoints TCP/443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732B9B-A30C-405F-B7CC-F85CAEA648D2}"/>
              </a:ext>
            </a:extLst>
          </p:cNvPr>
          <p:cNvSpPr txBox="1"/>
          <p:nvPr/>
        </p:nvSpPr>
        <p:spPr>
          <a:xfrm>
            <a:off x="4957126" y="4828066"/>
            <a:ext cx="1663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Kubernetes API TCP/443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E1389F-DDEC-4F98-B3BE-34F0B9081F16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093041" y="4990327"/>
            <a:ext cx="2634733" cy="443681"/>
          </a:xfrm>
          <a:prstGeom prst="bentConnector3">
            <a:avLst>
              <a:gd name="adj1" fmla="val 78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7F5AE-6B4B-4C64-8A18-FF2C1FE0699B}"/>
              </a:ext>
            </a:extLst>
          </p:cNvPr>
          <p:cNvSpPr txBox="1"/>
          <p:nvPr/>
        </p:nvSpPr>
        <p:spPr>
          <a:xfrm>
            <a:off x="1884332" y="5523206"/>
            <a:ext cx="121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outbound TCP/443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CBC46D3-B0C2-4B5A-8AF2-C4339689EFCB}"/>
              </a:ext>
            </a:extLst>
          </p:cNvPr>
          <p:cNvCxnSpPr>
            <a:cxnSpLocks/>
            <a:stCxn id="85" idx="2"/>
            <a:endCxn id="72" idx="1"/>
          </p:cNvCxnSpPr>
          <p:nvPr/>
        </p:nvCxnSpPr>
        <p:spPr>
          <a:xfrm rot="5400000" flipH="1">
            <a:off x="1049980" y="2734745"/>
            <a:ext cx="2379083" cy="3437121"/>
          </a:xfrm>
          <a:prstGeom prst="bentConnector4">
            <a:avLst>
              <a:gd name="adj1" fmla="val -9609"/>
              <a:gd name="adj2" fmla="val 1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1B9A51B-376F-4112-9C5C-655AD546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2550" y="1262062"/>
            <a:ext cx="9486900" cy="4333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DE7385-DB61-4B83-BCBC-A83E307F1928}"/>
              </a:ext>
            </a:extLst>
          </p:cNvPr>
          <p:cNvSpPr/>
          <p:nvPr/>
        </p:nvSpPr>
        <p:spPr>
          <a:xfrm>
            <a:off x="3950208" y="1262062"/>
            <a:ext cx="1511808" cy="16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81437-F4AF-42AE-9181-EC97140AF5D7}"/>
              </a:ext>
            </a:extLst>
          </p:cNvPr>
          <p:cNvSpPr txBox="1"/>
          <p:nvPr/>
        </p:nvSpPr>
        <p:spPr>
          <a:xfrm>
            <a:off x="3919728" y="1213458"/>
            <a:ext cx="208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Azure Kubernetes Service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AA9A8-EFE5-452E-9185-4C425ADDC7F6}"/>
              </a:ext>
            </a:extLst>
          </p:cNvPr>
          <p:cNvSpPr/>
          <p:nvPr/>
        </p:nvSpPr>
        <p:spPr>
          <a:xfrm>
            <a:off x="1237488" y="2578962"/>
            <a:ext cx="1347216" cy="749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80634-7444-4856-82E1-5975107CE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24" y="3090862"/>
            <a:ext cx="243645" cy="2375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E2AAE-B901-431B-AD08-FD2F146E7930}"/>
              </a:ext>
            </a:extLst>
          </p:cNvPr>
          <p:cNvSpPr/>
          <p:nvPr/>
        </p:nvSpPr>
        <p:spPr>
          <a:xfrm>
            <a:off x="2062734" y="2207460"/>
            <a:ext cx="467106" cy="371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7E9CA-8CE3-4462-A6D8-CAFC0A9A8EC1}"/>
              </a:ext>
            </a:extLst>
          </p:cNvPr>
          <p:cNvSpPr/>
          <p:nvPr/>
        </p:nvSpPr>
        <p:spPr>
          <a:xfrm>
            <a:off x="2062734" y="1668495"/>
            <a:ext cx="467106" cy="239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4;p27">
            <a:extLst>
              <a:ext uri="{FF2B5EF4-FFF2-40B4-BE49-F238E27FC236}">
                <a16:creationId xmlns:a16="http://schemas.microsoft.com/office/drawing/2014/main" id="{0B04844B-8559-4367-9E57-F95C1306BA33}"/>
              </a:ext>
            </a:extLst>
          </p:cNvPr>
          <p:cNvSpPr/>
          <p:nvPr/>
        </p:nvSpPr>
        <p:spPr>
          <a:xfrm>
            <a:off x="3930071" y="3982856"/>
            <a:ext cx="4347237" cy="1527398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393;p27">
            <a:extLst>
              <a:ext uri="{FF2B5EF4-FFF2-40B4-BE49-F238E27FC236}">
                <a16:creationId xmlns:a16="http://schemas.microsoft.com/office/drawing/2014/main" id="{76FE427E-813E-4DB0-91BD-CD2D9F5C82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95" y="3691897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83;p27">
            <a:extLst>
              <a:ext uri="{FF2B5EF4-FFF2-40B4-BE49-F238E27FC236}">
                <a16:creationId xmlns:a16="http://schemas.microsoft.com/office/drawing/2014/main" id="{7F4C91E5-9FC9-402C-8FC7-4F40DC0BA1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482" y="4155304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89;p27">
            <a:extLst>
              <a:ext uri="{FF2B5EF4-FFF2-40B4-BE49-F238E27FC236}">
                <a16:creationId xmlns:a16="http://schemas.microsoft.com/office/drawing/2014/main" id="{84BC3485-1490-4921-A4FB-F40F2985F5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8744" y="4154327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77;p27">
            <a:extLst>
              <a:ext uri="{FF2B5EF4-FFF2-40B4-BE49-F238E27FC236}">
                <a16:creationId xmlns:a16="http://schemas.microsoft.com/office/drawing/2014/main" id="{6ABEF1CB-AF66-49C2-AC31-2EE17C7F9BE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526" y="4156302"/>
            <a:ext cx="597831" cy="59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40318C-E514-4A5A-BC0C-2ADA92ED9194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5742357" y="4455204"/>
            <a:ext cx="549125" cy="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4B56DA-DD46-47EF-9E3C-82F192BBCB3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891285" y="4454227"/>
            <a:ext cx="487459" cy="9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50;p24">
            <a:extLst>
              <a:ext uri="{FF2B5EF4-FFF2-40B4-BE49-F238E27FC236}">
                <a16:creationId xmlns:a16="http://schemas.microsoft.com/office/drawing/2014/main" id="{E2D08A54-DE4E-41C2-B78E-35C5A8B19B86}"/>
              </a:ext>
            </a:extLst>
          </p:cNvPr>
          <p:cNvSpPr/>
          <p:nvPr/>
        </p:nvSpPr>
        <p:spPr>
          <a:xfrm>
            <a:off x="3456188" y="3558866"/>
            <a:ext cx="5051708" cy="2287229"/>
          </a:xfrm>
          <a:prstGeom prst="roundRect">
            <a:avLst>
              <a:gd name="adj" fmla="val 7272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277;p24">
            <a:extLst>
              <a:ext uri="{FF2B5EF4-FFF2-40B4-BE49-F238E27FC236}">
                <a16:creationId xmlns:a16="http://schemas.microsoft.com/office/drawing/2014/main" id="{1159A9A8-1343-4773-A8B7-FA238CA8CA4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6912" y="3295654"/>
            <a:ext cx="597600" cy="5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F5A34F-D01A-4FE9-8E3E-081A3B48C522}"/>
              </a:ext>
            </a:extLst>
          </p:cNvPr>
          <p:cNvSpPr txBox="1"/>
          <p:nvPr/>
        </p:nvSpPr>
        <p:spPr>
          <a:xfrm>
            <a:off x="4791724" y="3706572"/>
            <a:ext cx="1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ratingsapp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FC5ED-5593-44B2-9491-047AA3ACCCE8}"/>
              </a:ext>
            </a:extLst>
          </p:cNvPr>
          <p:cNvSpPr txBox="1"/>
          <p:nvPr/>
        </p:nvSpPr>
        <p:spPr>
          <a:xfrm>
            <a:off x="5443441" y="4796742"/>
            <a:ext cx="1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Type: LoadBalancer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65B64E-2825-4185-A024-3EF29A28C93F}"/>
              </a:ext>
            </a:extLst>
          </p:cNvPr>
          <p:cNvSpPr/>
          <p:nvPr/>
        </p:nvSpPr>
        <p:spPr>
          <a:xfrm>
            <a:off x="4269852" y="5152450"/>
            <a:ext cx="2337684" cy="1947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ratings-mongodb.ratingsapp.svc.cluster.local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0F8253-BE4E-42BE-A9F2-5610FBD7CCBE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V="1">
            <a:off x="5438694" y="4754127"/>
            <a:ext cx="4748" cy="398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5475B8-996B-4BE6-A1C8-66104AF2525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438694" y="5347172"/>
            <a:ext cx="0" cy="377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092089-2930-4A2E-9266-03AB8C4AC7D3}"/>
              </a:ext>
            </a:extLst>
          </p:cNvPr>
          <p:cNvSpPr txBox="1"/>
          <p:nvPr/>
        </p:nvSpPr>
        <p:spPr>
          <a:xfrm>
            <a:off x="5492375" y="5584485"/>
            <a:ext cx="1942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MongoDB traffic (cluster)</a:t>
            </a:r>
          </a:p>
        </p:txBody>
      </p:sp>
      <p:pic>
        <p:nvPicPr>
          <p:cNvPr id="32" name="Picture 4" descr="Microsoft Azure Color | Load Balancer (feature)">
            <a:extLst>
              <a:ext uri="{FF2B5EF4-FFF2-40B4-BE49-F238E27FC236}">
                <a16:creationId xmlns:a16="http://schemas.microsoft.com/office/drawing/2014/main" id="{73856DA3-08C3-4E25-BA1D-895A189F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25" y="4154327"/>
            <a:ext cx="597600" cy="5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409151-2C19-4013-B9A8-B074CEBADB4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882825" y="4453127"/>
            <a:ext cx="2261701" cy="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374;p27">
            <a:extLst>
              <a:ext uri="{FF2B5EF4-FFF2-40B4-BE49-F238E27FC236}">
                <a16:creationId xmlns:a16="http://schemas.microsoft.com/office/drawing/2014/main" id="{6FB50FD9-E4ED-4ED2-B9F7-9D157622554B}"/>
              </a:ext>
            </a:extLst>
          </p:cNvPr>
          <p:cNvSpPr/>
          <p:nvPr/>
        </p:nvSpPr>
        <p:spPr>
          <a:xfrm>
            <a:off x="3930071" y="1105600"/>
            <a:ext cx="4347237" cy="1527398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93;p27">
            <a:extLst>
              <a:ext uri="{FF2B5EF4-FFF2-40B4-BE49-F238E27FC236}">
                <a16:creationId xmlns:a16="http://schemas.microsoft.com/office/drawing/2014/main" id="{DFA6FC43-0BA5-4242-A916-B1982ACF56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95" y="814641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3;p27">
            <a:extLst>
              <a:ext uri="{FF2B5EF4-FFF2-40B4-BE49-F238E27FC236}">
                <a16:creationId xmlns:a16="http://schemas.microsoft.com/office/drawing/2014/main" id="{499C37B9-929F-4C89-A86F-3A2C3D6ECA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482" y="127804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89;p27">
            <a:extLst>
              <a:ext uri="{FF2B5EF4-FFF2-40B4-BE49-F238E27FC236}">
                <a16:creationId xmlns:a16="http://schemas.microsoft.com/office/drawing/2014/main" id="{73ED71F2-1208-45EB-B50E-75057E5016C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8744" y="127707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377;p27">
            <a:extLst>
              <a:ext uri="{FF2B5EF4-FFF2-40B4-BE49-F238E27FC236}">
                <a16:creationId xmlns:a16="http://schemas.microsoft.com/office/drawing/2014/main" id="{3CBB83A6-8C8B-440C-893C-933045DF2F1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526" y="1279046"/>
            <a:ext cx="597831" cy="59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27269A-FAC1-4C25-8892-70ECCDA0CD86}"/>
              </a:ext>
            </a:extLst>
          </p:cNvPr>
          <p:cNvCxnSpPr>
            <a:stCxn id="40" idx="3"/>
            <a:endCxn id="38" idx="1"/>
          </p:cNvCxnSpPr>
          <p:nvPr/>
        </p:nvCxnSpPr>
        <p:spPr>
          <a:xfrm flipV="1">
            <a:off x="5742357" y="1577948"/>
            <a:ext cx="549125" cy="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AAF3FE-1FDC-4347-B75D-B22BE857BEFC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6891285" y="1576971"/>
            <a:ext cx="487459" cy="9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250;p24">
            <a:extLst>
              <a:ext uri="{FF2B5EF4-FFF2-40B4-BE49-F238E27FC236}">
                <a16:creationId xmlns:a16="http://schemas.microsoft.com/office/drawing/2014/main" id="{18CFF04A-95D2-4A5A-953E-10B791713092}"/>
              </a:ext>
            </a:extLst>
          </p:cNvPr>
          <p:cNvSpPr/>
          <p:nvPr/>
        </p:nvSpPr>
        <p:spPr>
          <a:xfrm>
            <a:off x="3456188" y="681610"/>
            <a:ext cx="5051708" cy="2287229"/>
          </a:xfrm>
          <a:prstGeom prst="roundRect">
            <a:avLst>
              <a:gd name="adj" fmla="val 7272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277;p24">
            <a:extLst>
              <a:ext uri="{FF2B5EF4-FFF2-40B4-BE49-F238E27FC236}">
                <a16:creationId xmlns:a16="http://schemas.microsoft.com/office/drawing/2014/main" id="{1C31E2D9-9368-4767-B042-C3688753F5F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6912" y="418398"/>
            <a:ext cx="597600" cy="5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D958F-46D7-485C-8D85-57AEC33AABE3}"/>
              </a:ext>
            </a:extLst>
          </p:cNvPr>
          <p:cNvSpPr txBox="1"/>
          <p:nvPr/>
        </p:nvSpPr>
        <p:spPr>
          <a:xfrm>
            <a:off x="4791724" y="829316"/>
            <a:ext cx="1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ratingsapp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1B0F58-C05E-44F9-AD07-A486A593D14A}"/>
              </a:ext>
            </a:extLst>
          </p:cNvPr>
          <p:cNvSpPr txBox="1"/>
          <p:nvPr/>
        </p:nvSpPr>
        <p:spPr>
          <a:xfrm>
            <a:off x="5443441" y="1919486"/>
            <a:ext cx="1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Type: LoadBalancer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0A84B9-E010-4164-9FAB-87276BF6E072}"/>
              </a:ext>
            </a:extLst>
          </p:cNvPr>
          <p:cNvSpPr/>
          <p:nvPr/>
        </p:nvSpPr>
        <p:spPr>
          <a:xfrm>
            <a:off x="4269852" y="2275194"/>
            <a:ext cx="2337684" cy="1947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ratings-mongodb.ratingsapp.svc.cluster.local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4C9D7A-4BD8-4B66-8109-E39447AF2243}"/>
              </a:ext>
            </a:extLst>
          </p:cNvPr>
          <p:cNvCxnSpPr>
            <a:cxnSpLocks/>
            <a:stCxn id="47" idx="0"/>
            <a:endCxn id="40" idx="2"/>
          </p:cNvCxnSpPr>
          <p:nvPr/>
        </p:nvCxnSpPr>
        <p:spPr>
          <a:xfrm flipV="1">
            <a:off x="5438694" y="1876871"/>
            <a:ext cx="4748" cy="398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74490B-E823-4062-9FDB-526A615A0CD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438694" y="2469916"/>
            <a:ext cx="0" cy="377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4825FC-C02D-4AB9-8063-504FC1D904CB}"/>
              </a:ext>
            </a:extLst>
          </p:cNvPr>
          <p:cNvSpPr txBox="1"/>
          <p:nvPr/>
        </p:nvSpPr>
        <p:spPr>
          <a:xfrm>
            <a:off x="5492375" y="2707229"/>
            <a:ext cx="1942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MongoDB traffic (cluster)</a:t>
            </a:r>
          </a:p>
        </p:txBody>
      </p:sp>
      <p:pic>
        <p:nvPicPr>
          <p:cNvPr id="51" name="Picture 4" descr="Microsoft Azure Color | Load Balancer (feature)">
            <a:extLst>
              <a:ext uri="{FF2B5EF4-FFF2-40B4-BE49-F238E27FC236}">
                <a16:creationId xmlns:a16="http://schemas.microsoft.com/office/drawing/2014/main" id="{E803FAC7-4D38-4F97-974F-ACDD02F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25" y="1277071"/>
            <a:ext cx="597600" cy="5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F8F5FF-ED65-4D3E-868B-AE13BFA2FC23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2882825" y="1575871"/>
            <a:ext cx="2261701" cy="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C4F277-5CA2-4552-9011-08D7A895377D}"/>
              </a:ext>
            </a:extLst>
          </p:cNvPr>
          <p:cNvCxnSpPr>
            <a:cxnSpLocks/>
          </p:cNvCxnSpPr>
          <p:nvPr/>
        </p:nvCxnSpPr>
        <p:spPr>
          <a:xfrm flipH="1">
            <a:off x="2461060" y="1981883"/>
            <a:ext cx="10561" cy="20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98FCDE-452C-4C18-B68C-FB2757AD60BF}"/>
              </a:ext>
            </a:extLst>
          </p:cNvPr>
          <p:cNvCxnSpPr>
            <a:cxnSpLocks/>
          </p:cNvCxnSpPr>
          <p:nvPr/>
        </p:nvCxnSpPr>
        <p:spPr>
          <a:xfrm flipV="1">
            <a:off x="2655171" y="1966856"/>
            <a:ext cx="0" cy="20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95FFC48-CA28-44FC-B734-3BB9F516474A}"/>
              </a:ext>
            </a:extLst>
          </p:cNvPr>
          <p:cNvSpPr txBox="1"/>
          <p:nvPr/>
        </p:nvSpPr>
        <p:spPr>
          <a:xfrm>
            <a:off x="2081735" y="780141"/>
            <a:ext cx="993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</a:t>
            </a:r>
          </a:p>
          <a:p>
            <a:pPr algn="ctr"/>
            <a:r>
              <a:rPr lang="en-US" sz="1100" dirty="0"/>
              <a:t>Load Balancer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0BC5CC-2071-4A13-8AD7-C94C2A0A3688}"/>
              </a:ext>
            </a:extLst>
          </p:cNvPr>
          <p:cNvSpPr txBox="1"/>
          <p:nvPr/>
        </p:nvSpPr>
        <p:spPr>
          <a:xfrm>
            <a:off x="2079468" y="4851242"/>
            <a:ext cx="993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</a:t>
            </a:r>
          </a:p>
          <a:p>
            <a:pPr algn="ctr"/>
            <a:r>
              <a:rPr lang="en-US" sz="1100" dirty="0"/>
              <a:t>Load Balancer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AAE6C-97AB-496B-9B3A-0CCA3F9057CB}"/>
              </a:ext>
            </a:extLst>
          </p:cNvPr>
          <p:cNvSpPr/>
          <p:nvPr/>
        </p:nvSpPr>
        <p:spPr>
          <a:xfrm>
            <a:off x="1749287" y="326003"/>
            <a:ext cx="6885825" cy="27362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620F76-F3D4-4721-8398-0C7DD5238325}"/>
              </a:ext>
            </a:extLst>
          </p:cNvPr>
          <p:cNvSpPr/>
          <p:nvPr/>
        </p:nvSpPr>
        <p:spPr>
          <a:xfrm>
            <a:off x="1749287" y="3247320"/>
            <a:ext cx="6885825" cy="27362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DEE2E8-8951-49A2-9E77-4A44EA408EBF}"/>
              </a:ext>
            </a:extLst>
          </p:cNvPr>
          <p:cNvSpPr/>
          <p:nvPr/>
        </p:nvSpPr>
        <p:spPr>
          <a:xfrm>
            <a:off x="1694679" y="108293"/>
            <a:ext cx="2755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seattle.azurestack.corp.humongousinsurance.com</a:t>
            </a:r>
            <a:endParaRPr lang="en-US" sz="9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362886-E458-44AB-96B2-459529575D57}"/>
              </a:ext>
            </a:extLst>
          </p:cNvPr>
          <p:cNvSpPr/>
          <p:nvPr/>
        </p:nvSpPr>
        <p:spPr>
          <a:xfrm>
            <a:off x="1698272" y="5998238"/>
            <a:ext cx="2800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orlando.azurestack.corp.humongousinsurance.com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4068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77AB74-A6E6-454C-AA5F-A187E6B06AE7}"/>
              </a:ext>
            </a:extLst>
          </p:cNvPr>
          <p:cNvSpPr/>
          <p:nvPr/>
        </p:nvSpPr>
        <p:spPr>
          <a:xfrm>
            <a:off x="2491726" y="4915026"/>
            <a:ext cx="2594459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AKS-engine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68483-F530-4414-A6F9-F2829FA09123}"/>
              </a:ext>
            </a:extLst>
          </p:cNvPr>
          <p:cNvGrpSpPr/>
          <p:nvPr/>
        </p:nvGrpSpPr>
        <p:grpSpPr>
          <a:xfrm>
            <a:off x="2300731" y="5398936"/>
            <a:ext cx="2965837" cy="1129085"/>
            <a:chOff x="1232452" y="5144494"/>
            <a:chExt cx="2965837" cy="1129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98BEC7-4A0B-46E2-B3B8-2ABD964BEB01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F7EA7-795B-4A9F-A58C-090BF13E2E36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C9F647-E8CC-4D17-9098-40B2D797EFF7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501C5C-3473-4F12-BFD2-908B05BBA42D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F7DC1B-B042-4ABF-BA78-301320403760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D2EAE-13D2-411B-B8C9-E52B7371BD00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F4B23C-80B7-4A86-8988-034FF0045431}"/>
              </a:ext>
            </a:extLst>
          </p:cNvPr>
          <p:cNvSpPr/>
          <p:nvPr/>
        </p:nvSpPr>
        <p:spPr>
          <a:xfrm>
            <a:off x="2300731" y="3429000"/>
            <a:ext cx="2965838" cy="13603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8E8A6-D3DA-4DF0-AB07-1EBB5F20A226}"/>
              </a:ext>
            </a:extLst>
          </p:cNvPr>
          <p:cNvSpPr txBox="1"/>
          <p:nvPr/>
        </p:nvSpPr>
        <p:spPr>
          <a:xfrm>
            <a:off x="3180124" y="445442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Kubernetes Cluster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82C020-C003-405A-A50E-67ACEE6A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09" y="3567857"/>
            <a:ext cx="830542" cy="8116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4BD31A-A801-4179-8823-D9DBB9E39F48}"/>
              </a:ext>
            </a:extLst>
          </p:cNvPr>
          <p:cNvSpPr/>
          <p:nvPr/>
        </p:nvSpPr>
        <p:spPr>
          <a:xfrm>
            <a:off x="5784092" y="4915026"/>
            <a:ext cx="2594459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AKS-engine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258EBD-01F8-4705-9680-8DC57C11D9B3}"/>
              </a:ext>
            </a:extLst>
          </p:cNvPr>
          <p:cNvGrpSpPr/>
          <p:nvPr/>
        </p:nvGrpSpPr>
        <p:grpSpPr>
          <a:xfrm>
            <a:off x="5593097" y="5398936"/>
            <a:ext cx="2965837" cy="1129085"/>
            <a:chOff x="1232452" y="5144494"/>
            <a:chExt cx="2965837" cy="1129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D54E3E-679F-4BB8-8C6D-7C73E473FA32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29F055-96EA-425B-81DF-21F6DFB285CC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7B77B4-1DA2-46B5-973A-C30A791BF37A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88127-14B6-49D3-9053-809524CF90FA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6B36F9-1E73-4620-AB6D-34486F800CB2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8B09B0-C17C-4090-8BFF-C124F21F4182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F86355-0435-4162-A371-1581227285D0}"/>
              </a:ext>
            </a:extLst>
          </p:cNvPr>
          <p:cNvSpPr/>
          <p:nvPr/>
        </p:nvSpPr>
        <p:spPr>
          <a:xfrm>
            <a:off x="5593097" y="3429000"/>
            <a:ext cx="2965838" cy="13603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29413-45A5-4171-8676-922A708DBC2A}"/>
              </a:ext>
            </a:extLst>
          </p:cNvPr>
          <p:cNvSpPr txBox="1"/>
          <p:nvPr/>
        </p:nvSpPr>
        <p:spPr>
          <a:xfrm>
            <a:off x="6472490" y="445442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Kubernetes Cluster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6CD4DD-C405-4CCB-A593-508F2DD0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75" y="3567857"/>
            <a:ext cx="830542" cy="81169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8FAF4-9587-483E-966F-6372A72BB388}"/>
              </a:ext>
            </a:extLst>
          </p:cNvPr>
          <p:cNvGrpSpPr/>
          <p:nvPr/>
        </p:nvGrpSpPr>
        <p:grpSpPr>
          <a:xfrm>
            <a:off x="4920279" y="1787252"/>
            <a:ext cx="1095172" cy="1222407"/>
            <a:chOff x="547062" y="1652085"/>
            <a:chExt cx="1095172" cy="1222407"/>
          </a:xfrm>
        </p:grpSpPr>
        <p:pic>
          <p:nvPicPr>
            <p:cNvPr id="25" name="Picture 2" descr="Azure Traffic Manager – Step by Step Demo (Geographic Method ...">
              <a:extLst>
                <a:ext uri="{FF2B5EF4-FFF2-40B4-BE49-F238E27FC236}">
                  <a16:creationId xmlns:a16="http://schemas.microsoft.com/office/drawing/2014/main" id="{81442AC2-5CD3-45E4-9866-A5D347EDA6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3" r="27753"/>
            <a:stretch/>
          </p:blipFill>
          <p:spPr bwMode="auto">
            <a:xfrm>
              <a:off x="807127" y="1652085"/>
              <a:ext cx="575038" cy="6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64272A-552B-4317-8A2C-8998DE337671}"/>
                </a:ext>
              </a:extLst>
            </p:cNvPr>
            <p:cNvSpPr txBox="1"/>
            <p:nvPr/>
          </p:nvSpPr>
          <p:spPr>
            <a:xfrm>
              <a:off x="547062" y="2443605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</a:t>
              </a:r>
            </a:p>
            <a:p>
              <a:pPr algn="ctr"/>
              <a:r>
                <a:rPr lang="en-US" sz="1100" dirty="0"/>
                <a:t>Traffic Manager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8C13E9-89CC-4BDC-BE33-E4625C0B9CED}"/>
              </a:ext>
            </a:extLst>
          </p:cNvPr>
          <p:cNvCxnSpPr>
            <a:stCxn id="26" idx="1"/>
            <a:endCxn id="10" idx="0"/>
          </p:cNvCxnSpPr>
          <p:nvPr/>
        </p:nvCxnSpPr>
        <p:spPr>
          <a:xfrm rot="10800000" flipV="1">
            <a:off x="3783651" y="2794216"/>
            <a:ext cx="1136629" cy="63478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A5B62D-879B-40B3-8034-A1B4AD11E14E}"/>
              </a:ext>
            </a:extLst>
          </p:cNvPr>
          <p:cNvCxnSpPr>
            <a:cxnSpLocks/>
            <a:stCxn id="26" idx="3"/>
            <a:endCxn id="21" idx="0"/>
          </p:cNvCxnSpPr>
          <p:nvPr/>
        </p:nvCxnSpPr>
        <p:spPr>
          <a:xfrm>
            <a:off x="6015451" y="2794216"/>
            <a:ext cx="1060565" cy="63478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75956C8-14EC-434C-A315-E7494F59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62" y="569043"/>
            <a:ext cx="738664" cy="1201058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7E340BC-8D1C-4B92-839D-8B003B00B5FC}"/>
              </a:ext>
            </a:extLst>
          </p:cNvPr>
          <p:cNvCxnSpPr>
            <a:cxnSpLocks/>
            <a:endCxn id="47" idx="2"/>
          </p:cNvCxnSpPr>
          <p:nvPr/>
        </p:nvCxnSpPr>
        <p:spPr>
          <a:xfrm rot="16200000" flipV="1">
            <a:off x="1654906" y="2054600"/>
            <a:ext cx="2453173" cy="29562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B632154-4F28-4F57-829C-C219A464E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253" y="267589"/>
            <a:ext cx="543219" cy="482642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679819-D0E0-449A-995C-8043EC71532A}"/>
              </a:ext>
            </a:extLst>
          </p:cNvPr>
          <p:cNvCxnSpPr>
            <a:stCxn id="44" idx="2"/>
            <a:endCxn id="25" idx="0"/>
          </p:cNvCxnSpPr>
          <p:nvPr/>
        </p:nvCxnSpPr>
        <p:spPr>
          <a:xfrm>
            <a:off x="5467863" y="750231"/>
            <a:ext cx="0" cy="10370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92F08E-9B98-4CF1-B0C4-1213C63E77D4}"/>
              </a:ext>
            </a:extLst>
          </p:cNvPr>
          <p:cNvGrpSpPr/>
          <p:nvPr/>
        </p:nvGrpSpPr>
        <p:grpSpPr>
          <a:xfrm>
            <a:off x="1932017" y="48008"/>
            <a:ext cx="1603324" cy="927818"/>
            <a:chOff x="1932017" y="159326"/>
            <a:chExt cx="1603324" cy="92781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F1170F7-9CC4-49E0-A381-0E9413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2825" y="159326"/>
              <a:ext cx="723529" cy="633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8F6020-7537-4F82-B69D-29E50BC0AAFB}"/>
                </a:ext>
              </a:extLst>
            </p:cNvPr>
            <p:cNvSpPr txBox="1"/>
            <p:nvPr/>
          </p:nvSpPr>
          <p:spPr>
            <a:xfrm>
              <a:off x="1932017" y="825534"/>
              <a:ext cx="16033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Container Registry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CDE3C0-AC09-4DC1-B774-9933A727AAE5}"/>
              </a:ext>
            </a:extLst>
          </p:cNvPr>
          <p:cNvCxnSpPr/>
          <p:nvPr/>
        </p:nvCxnSpPr>
        <p:spPr>
          <a:xfrm>
            <a:off x="1011660" y="765508"/>
            <a:ext cx="9203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9D6C6F0-7565-469E-B9EF-FFCA474F37F6}"/>
              </a:ext>
            </a:extLst>
          </p:cNvPr>
          <p:cNvSpPr txBox="1"/>
          <p:nvPr/>
        </p:nvSpPr>
        <p:spPr>
          <a:xfrm>
            <a:off x="953326" y="872310"/>
            <a:ext cx="1121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Docker, Helm push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3956A-5AA8-4C38-A424-DFEA9F8B1584}"/>
              </a:ext>
            </a:extLst>
          </p:cNvPr>
          <p:cNvSpPr txBox="1"/>
          <p:nvPr/>
        </p:nvSpPr>
        <p:spPr>
          <a:xfrm>
            <a:off x="2790636" y="1722984"/>
            <a:ext cx="1489011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pull configuration</a:t>
            </a:r>
          </a:p>
          <a:p>
            <a:r>
              <a:rPr lang="en-US" sz="1100" dirty="0">
                <a:solidFill>
                  <a:srgbClr val="00B050"/>
                </a:solidFill>
              </a:rPr>
              <a:t>pull images and 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C9547A-A421-4A19-A1FA-E9F0CD3A3461}"/>
              </a:ext>
            </a:extLst>
          </p:cNvPr>
          <p:cNvSpPr txBox="1"/>
          <p:nvPr/>
        </p:nvSpPr>
        <p:spPr>
          <a:xfrm>
            <a:off x="7594103" y="1665941"/>
            <a:ext cx="523220" cy="14456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pull configuration</a:t>
            </a:r>
          </a:p>
          <a:p>
            <a:r>
              <a:rPr lang="en-US" sz="1100" dirty="0">
                <a:solidFill>
                  <a:srgbClr val="00B050"/>
                </a:solidFill>
              </a:rPr>
              <a:t>pull images and charts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14CC64-6D62-4CB7-801C-5BED63C677E3}"/>
              </a:ext>
            </a:extLst>
          </p:cNvPr>
          <p:cNvGrpSpPr/>
          <p:nvPr/>
        </p:nvGrpSpPr>
        <p:grpSpPr>
          <a:xfrm>
            <a:off x="144651" y="3549665"/>
            <a:ext cx="871306" cy="1091472"/>
            <a:chOff x="144651" y="2388774"/>
            <a:chExt cx="871306" cy="109147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F2B34E9-83E6-4AF1-9C19-83B1FA3F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465" y="2388774"/>
              <a:ext cx="627057" cy="6336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9B1237-B334-4D82-89E5-469E54E334E6}"/>
                </a:ext>
              </a:extLst>
            </p:cNvPr>
            <p:cNvSpPr txBox="1"/>
            <p:nvPr/>
          </p:nvSpPr>
          <p:spPr>
            <a:xfrm>
              <a:off x="144651" y="3049359"/>
              <a:ext cx="8713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Azure Monitor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196F0D7-2023-4FCD-824B-76D99B34EDD1}"/>
              </a:ext>
            </a:extLst>
          </p:cNvPr>
          <p:cNvCxnSpPr>
            <a:stCxn id="10" idx="1"/>
            <a:endCxn id="56" idx="3"/>
          </p:cNvCxnSpPr>
          <p:nvPr/>
        </p:nvCxnSpPr>
        <p:spPr>
          <a:xfrm rot="10800000">
            <a:off x="897523" y="3866465"/>
            <a:ext cx="1403209" cy="242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4A761E-D833-4BB6-AAFE-74A5CE037764}"/>
              </a:ext>
            </a:extLst>
          </p:cNvPr>
          <p:cNvGrpSpPr/>
          <p:nvPr/>
        </p:nvGrpSpPr>
        <p:grpSpPr>
          <a:xfrm>
            <a:off x="3854696" y="87865"/>
            <a:ext cx="898003" cy="1058875"/>
            <a:chOff x="3854696" y="199183"/>
            <a:chExt cx="898003" cy="1058875"/>
          </a:xfrm>
        </p:grpSpPr>
        <p:pic>
          <p:nvPicPr>
            <p:cNvPr id="2050" name="Picture 2" descr="Azure Repos | Slack App Directory">
              <a:extLst>
                <a:ext uri="{FF2B5EF4-FFF2-40B4-BE49-F238E27FC236}">
                  <a16:creationId xmlns:a16="http://schemas.microsoft.com/office/drawing/2014/main" id="{79D1CF54-710B-4428-AE62-6AAB95443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384" y="19918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44F46-B02C-45A8-BEEC-F8279D05CC8F}"/>
                </a:ext>
              </a:extLst>
            </p:cNvPr>
            <p:cNvSpPr txBox="1"/>
            <p:nvPr/>
          </p:nvSpPr>
          <p:spPr>
            <a:xfrm>
              <a:off x="3854696" y="827171"/>
              <a:ext cx="8980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Repos</a:t>
              </a:r>
            </a:p>
            <a:p>
              <a:pPr algn="ctr"/>
              <a:r>
                <a:rPr lang="en-US" sz="1100" dirty="0"/>
                <a:t>(or GitHub)</a:t>
              </a: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27F71AF-2DD5-48FB-8DBC-D0618157EC9F}"/>
              </a:ext>
            </a:extLst>
          </p:cNvPr>
          <p:cNvCxnSpPr>
            <a:cxnSpLocks/>
            <a:endCxn id="58" idx="2"/>
          </p:cNvCxnSpPr>
          <p:nvPr/>
        </p:nvCxnSpPr>
        <p:spPr>
          <a:xfrm rot="5400000" flipH="1" flipV="1">
            <a:off x="2702663" y="1753095"/>
            <a:ext cx="2207390" cy="99468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BB17C0C-5F79-4505-BBF0-E17BB29BDFE9}"/>
              </a:ext>
            </a:extLst>
          </p:cNvPr>
          <p:cNvCxnSpPr>
            <a:cxnSpLocks/>
          </p:cNvCxnSpPr>
          <p:nvPr/>
        </p:nvCxnSpPr>
        <p:spPr>
          <a:xfrm flipV="1">
            <a:off x="1023788" y="1146668"/>
            <a:ext cx="3152076" cy="336811"/>
          </a:xfrm>
          <a:prstGeom prst="bentConnector3">
            <a:avLst>
              <a:gd name="adj1" fmla="val 999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857ADD-6125-459F-8DD1-467CEDB33FB9}"/>
              </a:ext>
            </a:extLst>
          </p:cNvPr>
          <p:cNvSpPr txBox="1"/>
          <p:nvPr/>
        </p:nvSpPr>
        <p:spPr>
          <a:xfrm>
            <a:off x="953326" y="1103142"/>
            <a:ext cx="11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Configuration push (</a:t>
            </a:r>
            <a:r>
              <a:rPr lang="en-US" sz="900" dirty="0" err="1">
                <a:solidFill>
                  <a:srgbClr val="FF0000"/>
                </a:solidFill>
              </a:rPr>
              <a:t>GitOps</a:t>
            </a:r>
            <a:r>
              <a:rPr lang="en-US" sz="9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1847F19-EF9B-491A-8E08-5429F1F637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3898" y="901711"/>
            <a:ext cx="2282260" cy="2772318"/>
          </a:xfrm>
          <a:prstGeom prst="bentConnector3">
            <a:avLst>
              <a:gd name="adj1" fmla="val 85885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18A8AA4-AF80-4B47-BB2D-365C0A8BF4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44022" y="31244"/>
            <a:ext cx="2453174" cy="4342337"/>
          </a:xfrm>
          <a:prstGeom prst="bentConnector3">
            <a:avLst>
              <a:gd name="adj1" fmla="val 73661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A3EA3-5343-4328-9897-772E1DE049D9}"/>
              </a:ext>
            </a:extLst>
          </p:cNvPr>
          <p:cNvSpPr/>
          <p:nvPr/>
        </p:nvSpPr>
        <p:spPr>
          <a:xfrm>
            <a:off x="2198132" y="1409709"/>
            <a:ext cx="3869044" cy="1661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04C9F6-AFC0-48AA-877A-8D7552B9F51E}"/>
              </a:ext>
            </a:extLst>
          </p:cNvPr>
          <p:cNvSpPr/>
          <p:nvPr/>
        </p:nvSpPr>
        <p:spPr>
          <a:xfrm>
            <a:off x="2546073" y="1571592"/>
            <a:ext cx="903702" cy="37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Frontend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44A5377-D022-47E1-91BE-C3DE381AD009}"/>
              </a:ext>
            </a:extLst>
          </p:cNvPr>
          <p:cNvCxnSpPr>
            <a:cxnSpLocks/>
            <a:stCxn id="11" idx="2"/>
            <a:endCxn id="3" idx="2"/>
          </p:cNvCxnSpPr>
          <p:nvPr/>
        </p:nvCxnSpPr>
        <p:spPr>
          <a:xfrm rot="5400000" flipH="1">
            <a:off x="4970654" y="-23852"/>
            <a:ext cx="758227" cy="4703688"/>
          </a:xfrm>
          <a:prstGeom prst="bentConnector3">
            <a:avLst>
              <a:gd name="adj1" fmla="val -30149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26E92B-9C3F-43AA-AB04-E981988398E9}"/>
              </a:ext>
            </a:extLst>
          </p:cNvPr>
          <p:cNvSpPr/>
          <p:nvPr/>
        </p:nvSpPr>
        <p:spPr>
          <a:xfrm>
            <a:off x="4630719" y="1571592"/>
            <a:ext cx="903702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A603964-4B03-4AB8-B699-3450DC3E2E09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5955812" y="959960"/>
            <a:ext cx="571393" cy="23178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08E141D-6E9E-4598-AA32-010E7C6E254B}"/>
              </a:ext>
            </a:extLst>
          </p:cNvPr>
          <p:cNvGrpSpPr/>
          <p:nvPr/>
        </p:nvGrpSpPr>
        <p:grpSpPr>
          <a:xfrm>
            <a:off x="4639301" y="294372"/>
            <a:ext cx="845103" cy="945452"/>
            <a:chOff x="4827238" y="2109265"/>
            <a:chExt cx="845103" cy="945452"/>
          </a:xfrm>
        </p:grpSpPr>
        <p:pic>
          <p:nvPicPr>
            <p:cNvPr id="8" name="Picture 2" descr="Microsoft Azure Event Hubs | element61">
              <a:extLst>
                <a:ext uri="{FF2B5EF4-FFF2-40B4-BE49-F238E27FC236}">
                  <a16:creationId xmlns:a16="http://schemas.microsoft.com/office/drawing/2014/main" id="{7AC22CC5-CAD2-41AD-A392-5B0249D0E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06" y="2452386"/>
              <a:ext cx="602331" cy="602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337D5-888D-4C9F-B80D-3C747CB4397B}"/>
                </a:ext>
              </a:extLst>
            </p:cNvPr>
            <p:cNvSpPr txBox="1"/>
            <p:nvPr/>
          </p:nvSpPr>
          <p:spPr>
            <a:xfrm>
              <a:off x="4827238" y="210926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Event Hubs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2C1B4-DD72-4BA0-86F9-6184D6729F98}"/>
              </a:ext>
            </a:extLst>
          </p:cNvPr>
          <p:cNvGrpSpPr/>
          <p:nvPr/>
        </p:nvGrpSpPr>
        <p:grpSpPr>
          <a:xfrm>
            <a:off x="7299094" y="1760096"/>
            <a:ext cx="805029" cy="947009"/>
            <a:chOff x="4865254" y="5046014"/>
            <a:chExt cx="805029" cy="947009"/>
          </a:xfrm>
        </p:grpSpPr>
        <p:pic>
          <p:nvPicPr>
            <p:cNvPr id="11" name="Picture 4" descr="Azure Cosmos DB | SQL Player">
              <a:extLst>
                <a:ext uri="{FF2B5EF4-FFF2-40B4-BE49-F238E27FC236}">
                  <a16:creationId xmlns:a16="http://schemas.microsoft.com/office/drawing/2014/main" id="{1C759DB4-BB8B-4B9F-AF77-D0F0699ED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06" y="5388003"/>
              <a:ext cx="602331" cy="605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999221-E55C-4028-A2A0-5EA457780B91}"/>
                </a:ext>
              </a:extLst>
            </p:cNvPr>
            <p:cNvSpPr txBox="1"/>
            <p:nvPr/>
          </p:nvSpPr>
          <p:spPr>
            <a:xfrm>
              <a:off x="4865254" y="5046014"/>
              <a:ext cx="8050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CosmosDB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E43A11-5B1C-4FC7-A96B-836C96D711D7}"/>
              </a:ext>
            </a:extLst>
          </p:cNvPr>
          <p:cNvSpPr txBox="1"/>
          <p:nvPr/>
        </p:nvSpPr>
        <p:spPr>
          <a:xfrm>
            <a:off x="5079835" y="1827337"/>
            <a:ext cx="987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Backend writes to CosmosDB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074DB-3A00-4DE3-8D49-0C4E91A60E30}"/>
              </a:ext>
            </a:extLst>
          </p:cNvPr>
          <p:cNvSpPr txBox="1"/>
          <p:nvPr/>
        </p:nvSpPr>
        <p:spPr>
          <a:xfrm>
            <a:off x="3028403" y="964288"/>
            <a:ext cx="1238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Frontend writes to Event 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E20A5-7858-4305-8CF9-F5DC8C32F554}"/>
              </a:ext>
            </a:extLst>
          </p:cNvPr>
          <p:cNvSpPr txBox="1"/>
          <p:nvPr/>
        </p:nvSpPr>
        <p:spPr>
          <a:xfrm>
            <a:off x="2959143" y="267180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Frontend reads from CosmosDB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103A6-0C3D-481A-87BF-DD764BF78185}"/>
              </a:ext>
            </a:extLst>
          </p:cNvPr>
          <p:cNvSpPr/>
          <p:nvPr/>
        </p:nvSpPr>
        <p:spPr>
          <a:xfrm>
            <a:off x="1765190" y="222638"/>
            <a:ext cx="4454299" cy="30453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DA8BA-875E-4D35-AEC6-4A4425BDF12C}"/>
              </a:ext>
            </a:extLst>
          </p:cNvPr>
          <p:cNvSpPr txBox="1"/>
          <p:nvPr/>
        </p:nvSpPr>
        <p:spPr>
          <a:xfrm>
            <a:off x="1744131" y="207614"/>
            <a:ext cx="313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Stack Hub “Logistics Site A” </a:t>
            </a:r>
          </a:p>
          <a:p>
            <a:r>
              <a:rPr lang="en-US" sz="1600" b="1" dirty="0"/>
              <a:t>(on-premises)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8CD61-825C-417E-A329-B98D278A3B35}"/>
              </a:ext>
            </a:extLst>
          </p:cNvPr>
          <p:cNvSpPr/>
          <p:nvPr/>
        </p:nvSpPr>
        <p:spPr>
          <a:xfrm flipH="1">
            <a:off x="6395166" y="230590"/>
            <a:ext cx="2359497" cy="303739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D383A-237A-4D86-BB9F-C0ECB2E21296}"/>
              </a:ext>
            </a:extLst>
          </p:cNvPr>
          <p:cNvSpPr txBox="1"/>
          <p:nvPr/>
        </p:nvSpPr>
        <p:spPr>
          <a:xfrm>
            <a:off x="6395168" y="230589"/>
            <a:ext cx="235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13BABB-7964-4EA2-8091-1D7786FEDD36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rot="5400000" flipH="1" flipV="1">
            <a:off x="3571830" y="364754"/>
            <a:ext cx="632933" cy="17807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9ABAAA9-5C19-48CF-98E4-48A23AC47CD5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4915318" y="1404340"/>
            <a:ext cx="331768" cy="27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95469E-5397-4A8A-A997-691758689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808" y="2304614"/>
            <a:ext cx="543335" cy="53100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C7223-0DCF-46A1-8289-FCDBC72EF5F8}"/>
              </a:ext>
            </a:extLst>
          </p:cNvPr>
          <p:cNvGrpSpPr/>
          <p:nvPr/>
        </p:nvGrpSpPr>
        <p:grpSpPr>
          <a:xfrm>
            <a:off x="7218621" y="687815"/>
            <a:ext cx="965973" cy="792156"/>
            <a:chOff x="1772641" y="4416802"/>
            <a:chExt cx="965973" cy="792156"/>
          </a:xfrm>
        </p:grpSpPr>
        <p:pic>
          <p:nvPicPr>
            <p:cNvPr id="24" name="Picture 6" descr="Azure Monitor Documentation | Microsoft Docs">
              <a:extLst>
                <a:ext uri="{FF2B5EF4-FFF2-40B4-BE49-F238E27FC236}">
                  <a16:creationId xmlns:a16="http://schemas.microsoft.com/office/drawing/2014/main" id="{415C7285-24D5-4FD9-801C-1D2D56B37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96" y="4668958"/>
              <a:ext cx="5472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BBB51-A9C6-48B3-94E2-45615686E54E}"/>
                </a:ext>
              </a:extLst>
            </p:cNvPr>
            <p:cNvSpPr txBox="1"/>
            <p:nvPr/>
          </p:nvSpPr>
          <p:spPr>
            <a:xfrm>
              <a:off x="1772641" y="4416802"/>
              <a:ext cx="965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Log Analytics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EBF028-6D8F-4A20-9D22-C0BBB3690CB8}"/>
              </a:ext>
            </a:extLst>
          </p:cNvPr>
          <p:cNvSpPr/>
          <p:nvPr/>
        </p:nvSpPr>
        <p:spPr>
          <a:xfrm>
            <a:off x="2198132" y="1409709"/>
            <a:ext cx="3869044" cy="1661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9C1B2-0147-4D08-9A95-F1335343F443}"/>
              </a:ext>
            </a:extLst>
          </p:cNvPr>
          <p:cNvSpPr/>
          <p:nvPr/>
        </p:nvSpPr>
        <p:spPr>
          <a:xfrm>
            <a:off x="2546073" y="1571592"/>
            <a:ext cx="903702" cy="37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Frontend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6C4CF55-0C74-4D2F-9858-3A462E90DF46}"/>
              </a:ext>
            </a:extLst>
          </p:cNvPr>
          <p:cNvCxnSpPr>
            <a:cxnSpLocks/>
            <a:stCxn id="35" idx="2"/>
            <a:endCxn id="27" idx="2"/>
          </p:cNvCxnSpPr>
          <p:nvPr/>
        </p:nvCxnSpPr>
        <p:spPr>
          <a:xfrm rot="5400000" flipH="1">
            <a:off x="4970654" y="-23852"/>
            <a:ext cx="758227" cy="4703688"/>
          </a:xfrm>
          <a:prstGeom prst="bentConnector3">
            <a:avLst>
              <a:gd name="adj1" fmla="val -30149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56C08D-98D2-4128-9047-14BA002004E1}"/>
              </a:ext>
            </a:extLst>
          </p:cNvPr>
          <p:cNvSpPr/>
          <p:nvPr/>
        </p:nvSpPr>
        <p:spPr>
          <a:xfrm>
            <a:off x="4630719" y="1571592"/>
            <a:ext cx="903702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8A700A-2058-457F-9FBF-D2FC4F7D1F8C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 rot="16200000" flipH="1">
            <a:off x="5955812" y="959960"/>
            <a:ext cx="571393" cy="23178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D92947-8337-4E7C-8A8F-322CC9946F6D}"/>
              </a:ext>
            </a:extLst>
          </p:cNvPr>
          <p:cNvGrpSpPr/>
          <p:nvPr/>
        </p:nvGrpSpPr>
        <p:grpSpPr>
          <a:xfrm>
            <a:off x="4639301" y="294372"/>
            <a:ext cx="845103" cy="945452"/>
            <a:chOff x="4827238" y="2109265"/>
            <a:chExt cx="845103" cy="945452"/>
          </a:xfrm>
        </p:grpSpPr>
        <p:pic>
          <p:nvPicPr>
            <p:cNvPr id="32" name="Picture 2" descr="Microsoft Azure Event Hubs | element61">
              <a:extLst>
                <a:ext uri="{FF2B5EF4-FFF2-40B4-BE49-F238E27FC236}">
                  <a16:creationId xmlns:a16="http://schemas.microsoft.com/office/drawing/2014/main" id="{8C87AE4D-C14E-4ED2-A1C0-804F3E147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06" y="2452386"/>
              <a:ext cx="602331" cy="602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4A8A0-0975-49EE-95BF-5373A0EF588F}"/>
                </a:ext>
              </a:extLst>
            </p:cNvPr>
            <p:cNvSpPr txBox="1"/>
            <p:nvPr/>
          </p:nvSpPr>
          <p:spPr>
            <a:xfrm>
              <a:off x="4827238" y="210926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Event Hubs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839B4B-9DED-4967-87D7-CDF9EE1D478E}"/>
              </a:ext>
            </a:extLst>
          </p:cNvPr>
          <p:cNvGrpSpPr/>
          <p:nvPr/>
        </p:nvGrpSpPr>
        <p:grpSpPr>
          <a:xfrm>
            <a:off x="7299094" y="1760096"/>
            <a:ext cx="805029" cy="947009"/>
            <a:chOff x="4865254" y="5046014"/>
            <a:chExt cx="805029" cy="947009"/>
          </a:xfrm>
        </p:grpSpPr>
        <p:pic>
          <p:nvPicPr>
            <p:cNvPr id="35" name="Picture 4" descr="Azure Cosmos DB | SQL Player">
              <a:extLst>
                <a:ext uri="{FF2B5EF4-FFF2-40B4-BE49-F238E27FC236}">
                  <a16:creationId xmlns:a16="http://schemas.microsoft.com/office/drawing/2014/main" id="{E897B24F-A73D-460E-A0F4-663579F53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06" y="5388003"/>
              <a:ext cx="602331" cy="605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E2DB16-BD7E-4C50-9C83-4BF0C30A857E}"/>
                </a:ext>
              </a:extLst>
            </p:cNvPr>
            <p:cNvSpPr txBox="1"/>
            <p:nvPr/>
          </p:nvSpPr>
          <p:spPr>
            <a:xfrm>
              <a:off x="4865254" y="5046014"/>
              <a:ext cx="8050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CosmosDB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DA16515-2562-4359-9581-754911343477}"/>
              </a:ext>
            </a:extLst>
          </p:cNvPr>
          <p:cNvSpPr txBox="1"/>
          <p:nvPr/>
        </p:nvSpPr>
        <p:spPr>
          <a:xfrm>
            <a:off x="5079835" y="1827337"/>
            <a:ext cx="987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Backend writes to CosmosDB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A0AB0-7D00-4056-9481-7EC7E8B1B146}"/>
              </a:ext>
            </a:extLst>
          </p:cNvPr>
          <p:cNvSpPr txBox="1"/>
          <p:nvPr/>
        </p:nvSpPr>
        <p:spPr>
          <a:xfrm>
            <a:off x="3028403" y="964288"/>
            <a:ext cx="1238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Frontend writes to Event Hub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EDCAFB-0EE4-4737-8A54-775B36C4287B}"/>
              </a:ext>
            </a:extLst>
          </p:cNvPr>
          <p:cNvSpPr txBox="1"/>
          <p:nvPr/>
        </p:nvSpPr>
        <p:spPr>
          <a:xfrm>
            <a:off x="2959143" y="267180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Frontend reads from CosmosDB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3BBF02-DFA2-45CF-9515-06E02FF82C7C}"/>
              </a:ext>
            </a:extLst>
          </p:cNvPr>
          <p:cNvSpPr/>
          <p:nvPr/>
        </p:nvSpPr>
        <p:spPr>
          <a:xfrm>
            <a:off x="1765190" y="222638"/>
            <a:ext cx="4454299" cy="30453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26CFC-3A8C-4FBE-A312-02B468C3D297}"/>
              </a:ext>
            </a:extLst>
          </p:cNvPr>
          <p:cNvSpPr txBox="1"/>
          <p:nvPr/>
        </p:nvSpPr>
        <p:spPr>
          <a:xfrm>
            <a:off x="1744131" y="207614"/>
            <a:ext cx="313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Stack Hub “Logistics Site A” </a:t>
            </a:r>
          </a:p>
          <a:p>
            <a:r>
              <a:rPr lang="en-US" sz="1600" b="1" dirty="0"/>
              <a:t>(on-premises)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2A04B6-55F6-4021-A32E-1E73EA4B95E0}"/>
              </a:ext>
            </a:extLst>
          </p:cNvPr>
          <p:cNvSpPr/>
          <p:nvPr/>
        </p:nvSpPr>
        <p:spPr>
          <a:xfrm flipH="1">
            <a:off x="6395166" y="230590"/>
            <a:ext cx="2359497" cy="303739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63F8E5-C171-4E7A-9F03-B648EC18599F}"/>
              </a:ext>
            </a:extLst>
          </p:cNvPr>
          <p:cNvSpPr txBox="1"/>
          <p:nvPr/>
        </p:nvSpPr>
        <p:spPr>
          <a:xfrm>
            <a:off x="6395168" y="230589"/>
            <a:ext cx="235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8BF092C-5BE8-491B-AC9C-3C21BAF511E0}"/>
              </a:ext>
            </a:extLst>
          </p:cNvPr>
          <p:cNvCxnSpPr>
            <a:cxnSpLocks/>
            <a:stCxn id="27" idx="0"/>
            <a:endCxn id="32" idx="1"/>
          </p:cNvCxnSpPr>
          <p:nvPr/>
        </p:nvCxnSpPr>
        <p:spPr>
          <a:xfrm rot="5400000" flipH="1" flipV="1">
            <a:off x="3571830" y="364754"/>
            <a:ext cx="632933" cy="17807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7FC61AF-C2AA-477E-B494-C0B1DB3CB64E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 rot="16200000" flipH="1">
            <a:off x="4915318" y="1404340"/>
            <a:ext cx="331768" cy="27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61F8934-E00A-4A6D-8499-D085B40F9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808" y="2304614"/>
            <a:ext cx="543335" cy="53100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BBF7037-5A0E-4079-A522-96C7F586ACFC}"/>
              </a:ext>
            </a:extLst>
          </p:cNvPr>
          <p:cNvGrpSpPr/>
          <p:nvPr/>
        </p:nvGrpSpPr>
        <p:grpSpPr>
          <a:xfrm>
            <a:off x="7218621" y="687815"/>
            <a:ext cx="965973" cy="792156"/>
            <a:chOff x="1772641" y="4416802"/>
            <a:chExt cx="965973" cy="792156"/>
          </a:xfrm>
        </p:grpSpPr>
        <p:pic>
          <p:nvPicPr>
            <p:cNvPr id="48" name="Picture 6" descr="Azure Monitor Documentation | Microsoft Docs">
              <a:extLst>
                <a:ext uri="{FF2B5EF4-FFF2-40B4-BE49-F238E27FC236}">
                  <a16:creationId xmlns:a16="http://schemas.microsoft.com/office/drawing/2014/main" id="{22D6B127-0C3B-45F3-AE7A-78C0B1C4F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96" y="4668958"/>
              <a:ext cx="5472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ED9A69-B99A-45F4-87BE-622118A17155}"/>
                </a:ext>
              </a:extLst>
            </p:cNvPr>
            <p:cNvSpPr txBox="1"/>
            <p:nvPr/>
          </p:nvSpPr>
          <p:spPr>
            <a:xfrm>
              <a:off x="1772641" y="4416802"/>
              <a:ext cx="965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Log Analytics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2380C-EAE3-4407-9944-0AA8A97C347A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410304" y="1756524"/>
            <a:ext cx="1135769" cy="3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94D014-0361-4B5A-A5E1-A625FB359ADE}"/>
              </a:ext>
            </a:extLst>
          </p:cNvPr>
          <p:cNvSpPr txBox="1"/>
          <p:nvPr/>
        </p:nvSpPr>
        <p:spPr>
          <a:xfrm>
            <a:off x="492869" y="1525691"/>
            <a:ext cx="91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API Endpoint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30E17B1-E5B1-4965-B62B-8C991DFE6DE3}"/>
              </a:ext>
            </a:extLst>
          </p:cNvPr>
          <p:cNvGrpSpPr/>
          <p:nvPr/>
        </p:nvGrpSpPr>
        <p:grpSpPr>
          <a:xfrm>
            <a:off x="103969" y="0"/>
            <a:ext cx="917435" cy="964288"/>
            <a:chOff x="103969" y="0"/>
            <a:chExt cx="917435" cy="964288"/>
          </a:xfrm>
        </p:grpSpPr>
        <p:pic>
          <p:nvPicPr>
            <p:cNvPr id="53" name="Picture 2" descr="Factory&quot;-Icons - Kostenloser Download, PNG und SVG">
              <a:extLst>
                <a:ext uri="{FF2B5EF4-FFF2-40B4-BE49-F238E27FC236}">
                  <a16:creationId xmlns:a16="http://schemas.microsoft.com/office/drawing/2014/main" id="{58DB59DC-6732-4941-9BFF-164B39B5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24" y="234611"/>
              <a:ext cx="729677" cy="72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B50463-3BA0-41B9-90CD-DAF962DB2E11}"/>
                </a:ext>
              </a:extLst>
            </p:cNvPr>
            <p:cNvSpPr txBox="1"/>
            <p:nvPr/>
          </p:nvSpPr>
          <p:spPr>
            <a:xfrm>
              <a:off x="103969" y="0"/>
              <a:ext cx="9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Site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87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3B918-1243-4D8D-A13E-CDA2EE7339F7}"/>
              </a:ext>
            </a:extLst>
          </p:cNvPr>
          <p:cNvSpPr/>
          <p:nvPr/>
        </p:nvSpPr>
        <p:spPr>
          <a:xfrm>
            <a:off x="2198132" y="1409709"/>
            <a:ext cx="3869044" cy="1661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D6AB0-C1FC-4D47-B2BB-5801D55B8A82}"/>
              </a:ext>
            </a:extLst>
          </p:cNvPr>
          <p:cNvSpPr/>
          <p:nvPr/>
        </p:nvSpPr>
        <p:spPr>
          <a:xfrm>
            <a:off x="2546073" y="1571592"/>
            <a:ext cx="903702" cy="37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Frontend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62EFD84-EA6F-43D5-A254-085265D5635F}"/>
              </a:ext>
            </a:extLst>
          </p:cNvPr>
          <p:cNvCxnSpPr>
            <a:cxnSpLocks/>
            <a:stCxn id="11" idx="2"/>
            <a:endCxn id="3" idx="2"/>
          </p:cNvCxnSpPr>
          <p:nvPr/>
        </p:nvCxnSpPr>
        <p:spPr>
          <a:xfrm rot="5400000" flipH="1">
            <a:off x="4970654" y="-23852"/>
            <a:ext cx="758227" cy="4703688"/>
          </a:xfrm>
          <a:prstGeom prst="bentConnector3">
            <a:avLst>
              <a:gd name="adj1" fmla="val -30149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F975947-4AB0-42D2-9F86-8B6D937C25DB}"/>
              </a:ext>
            </a:extLst>
          </p:cNvPr>
          <p:cNvSpPr/>
          <p:nvPr/>
        </p:nvSpPr>
        <p:spPr>
          <a:xfrm>
            <a:off x="4630719" y="1571592"/>
            <a:ext cx="903702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B85176D-7E54-4E50-B41B-1EC6E9B106BE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5955812" y="959960"/>
            <a:ext cx="571393" cy="23178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81741-FD50-4097-9174-9F471EFB56BB}"/>
              </a:ext>
            </a:extLst>
          </p:cNvPr>
          <p:cNvGrpSpPr/>
          <p:nvPr/>
        </p:nvGrpSpPr>
        <p:grpSpPr>
          <a:xfrm>
            <a:off x="4639301" y="294372"/>
            <a:ext cx="845103" cy="945452"/>
            <a:chOff x="4827238" y="2109265"/>
            <a:chExt cx="845103" cy="945452"/>
          </a:xfrm>
        </p:grpSpPr>
        <p:pic>
          <p:nvPicPr>
            <p:cNvPr id="8" name="Picture 2" descr="Microsoft Azure Event Hubs | element61">
              <a:extLst>
                <a:ext uri="{FF2B5EF4-FFF2-40B4-BE49-F238E27FC236}">
                  <a16:creationId xmlns:a16="http://schemas.microsoft.com/office/drawing/2014/main" id="{0413EAC5-8F4A-4A20-8C1D-A0C1D3956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06" y="2452386"/>
              <a:ext cx="602331" cy="602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28680B-B160-4729-B142-D0548B570D80}"/>
                </a:ext>
              </a:extLst>
            </p:cNvPr>
            <p:cNvSpPr txBox="1"/>
            <p:nvPr/>
          </p:nvSpPr>
          <p:spPr>
            <a:xfrm>
              <a:off x="4827238" y="210926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Event Hubs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F2E200-5C96-424D-B724-4186135E87BF}"/>
              </a:ext>
            </a:extLst>
          </p:cNvPr>
          <p:cNvGrpSpPr/>
          <p:nvPr/>
        </p:nvGrpSpPr>
        <p:grpSpPr>
          <a:xfrm>
            <a:off x="7299094" y="1760096"/>
            <a:ext cx="805029" cy="947009"/>
            <a:chOff x="4865254" y="5046014"/>
            <a:chExt cx="805029" cy="947009"/>
          </a:xfrm>
        </p:grpSpPr>
        <p:pic>
          <p:nvPicPr>
            <p:cNvPr id="11" name="Picture 4" descr="Azure Cosmos DB | SQL Player">
              <a:extLst>
                <a:ext uri="{FF2B5EF4-FFF2-40B4-BE49-F238E27FC236}">
                  <a16:creationId xmlns:a16="http://schemas.microsoft.com/office/drawing/2014/main" id="{D887028F-6E16-479B-B69B-E5C522221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06" y="5388003"/>
              <a:ext cx="602331" cy="605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DD27CA-C6AA-4E29-9037-D1F915114B11}"/>
                </a:ext>
              </a:extLst>
            </p:cNvPr>
            <p:cNvSpPr txBox="1"/>
            <p:nvPr/>
          </p:nvSpPr>
          <p:spPr>
            <a:xfrm>
              <a:off x="4865254" y="5046014"/>
              <a:ext cx="8050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err="1"/>
                <a:t>CosmosDB</a:t>
              </a:r>
              <a:endParaRPr lang="en-US" sz="11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F1450D-750B-4611-B3F0-A95BE6E4634D}"/>
              </a:ext>
            </a:extLst>
          </p:cNvPr>
          <p:cNvSpPr txBox="1"/>
          <p:nvPr/>
        </p:nvSpPr>
        <p:spPr>
          <a:xfrm>
            <a:off x="5079835" y="1827337"/>
            <a:ext cx="987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Backend writes to CosmosDB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89676-56E9-45C4-A0D4-A2F6C4E8B914}"/>
              </a:ext>
            </a:extLst>
          </p:cNvPr>
          <p:cNvSpPr txBox="1"/>
          <p:nvPr/>
        </p:nvSpPr>
        <p:spPr>
          <a:xfrm>
            <a:off x="3028403" y="964288"/>
            <a:ext cx="1238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Frontend writes to Event 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58052-298D-4380-AFEF-A662E4CA6ACE}"/>
              </a:ext>
            </a:extLst>
          </p:cNvPr>
          <p:cNvSpPr txBox="1"/>
          <p:nvPr/>
        </p:nvSpPr>
        <p:spPr>
          <a:xfrm>
            <a:off x="2959143" y="267180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Frontend reads from CosmosDB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58920B-E2CD-4CCE-9838-8EFF613A093F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1410304" y="1756524"/>
            <a:ext cx="1135769" cy="3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EC98EC-6129-4451-89D0-93156B5D5ACF}"/>
              </a:ext>
            </a:extLst>
          </p:cNvPr>
          <p:cNvSpPr txBox="1"/>
          <p:nvPr/>
        </p:nvSpPr>
        <p:spPr>
          <a:xfrm>
            <a:off x="492869" y="1525691"/>
            <a:ext cx="91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API Endpoint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5F411D-5EA4-43E3-BDE9-489102500BD5}"/>
              </a:ext>
            </a:extLst>
          </p:cNvPr>
          <p:cNvSpPr/>
          <p:nvPr/>
        </p:nvSpPr>
        <p:spPr>
          <a:xfrm>
            <a:off x="1765190" y="222638"/>
            <a:ext cx="4454299" cy="30453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2A44BD-DB74-4ACA-9440-16DF04E222BD}"/>
              </a:ext>
            </a:extLst>
          </p:cNvPr>
          <p:cNvSpPr txBox="1"/>
          <p:nvPr/>
        </p:nvSpPr>
        <p:spPr>
          <a:xfrm>
            <a:off x="1744131" y="207614"/>
            <a:ext cx="313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Stack Hub “Logistics Site A” </a:t>
            </a:r>
          </a:p>
          <a:p>
            <a:r>
              <a:rPr lang="en-US" sz="1600" b="1" dirty="0"/>
              <a:t>(on-premises)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1CB42-94D7-42E3-AFC0-2D17370AFFA7}"/>
              </a:ext>
            </a:extLst>
          </p:cNvPr>
          <p:cNvSpPr/>
          <p:nvPr/>
        </p:nvSpPr>
        <p:spPr>
          <a:xfrm flipH="1">
            <a:off x="6395167" y="230589"/>
            <a:ext cx="2359497" cy="49052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B771-5242-4E20-91B2-5069D1504899}"/>
              </a:ext>
            </a:extLst>
          </p:cNvPr>
          <p:cNvSpPr txBox="1"/>
          <p:nvPr/>
        </p:nvSpPr>
        <p:spPr>
          <a:xfrm>
            <a:off x="6395168" y="230589"/>
            <a:ext cx="235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9EBC64-BDBD-460C-8415-EE573694933C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rot="5400000" flipH="1" flipV="1">
            <a:off x="3571830" y="364754"/>
            <a:ext cx="632933" cy="17807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DFD8D7-6DC3-4D85-987B-3C4DA5D72CB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4915318" y="1404340"/>
            <a:ext cx="331768" cy="27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802C88A-C6FB-4FA2-B3E1-A69B3B1F5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808" y="2304614"/>
            <a:ext cx="543335" cy="53100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C4F0E2-6B9F-49D3-9547-E8087ED3CB88}"/>
              </a:ext>
            </a:extLst>
          </p:cNvPr>
          <p:cNvGrpSpPr/>
          <p:nvPr/>
        </p:nvGrpSpPr>
        <p:grpSpPr>
          <a:xfrm>
            <a:off x="7218621" y="687815"/>
            <a:ext cx="965973" cy="792156"/>
            <a:chOff x="1772641" y="4416802"/>
            <a:chExt cx="965973" cy="792156"/>
          </a:xfrm>
        </p:grpSpPr>
        <p:pic>
          <p:nvPicPr>
            <p:cNvPr id="26" name="Picture 6" descr="Azure Monitor Documentation | Microsoft Docs">
              <a:extLst>
                <a:ext uri="{FF2B5EF4-FFF2-40B4-BE49-F238E27FC236}">
                  <a16:creationId xmlns:a16="http://schemas.microsoft.com/office/drawing/2014/main" id="{1E50BBE3-8CE6-4201-BB75-B755DAD5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96" y="4668958"/>
              <a:ext cx="5472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28D292-ABAB-4B8A-8965-9D4826D8027F}"/>
                </a:ext>
              </a:extLst>
            </p:cNvPr>
            <p:cNvSpPr txBox="1"/>
            <p:nvPr/>
          </p:nvSpPr>
          <p:spPr>
            <a:xfrm>
              <a:off x="1772641" y="4416802"/>
              <a:ext cx="965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Log Analytics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A4B317-6E40-4118-A76B-E490C5949B57}"/>
              </a:ext>
            </a:extLst>
          </p:cNvPr>
          <p:cNvGrpSpPr/>
          <p:nvPr/>
        </p:nvGrpSpPr>
        <p:grpSpPr>
          <a:xfrm>
            <a:off x="103969" y="0"/>
            <a:ext cx="917435" cy="964288"/>
            <a:chOff x="103969" y="0"/>
            <a:chExt cx="917435" cy="964288"/>
          </a:xfrm>
        </p:grpSpPr>
        <p:pic>
          <p:nvPicPr>
            <p:cNvPr id="29" name="Picture 2" descr="Factory&quot;-Icons - Kostenloser Download, PNG und SVG">
              <a:extLst>
                <a:ext uri="{FF2B5EF4-FFF2-40B4-BE49-F238E27FC236}">
                  <a16:creationId xmlns:a16="http://schemas.microsoft.com/office/drawing/2014/main" id="{A2304EE9-3F46-40C4-A380-44DDB2635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24" y="234611"/>
              <a:ext cx="729677" cy="72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0E0AFD-A406-43FF-BAD0-99A0D4EADAD1}"/>
                </a:ext>
              </a:extLst>
            </p:cNvPr>
            <p:cNvSpPr txBox="1"/>
            <p:nvPr/>
          </p:nvSpPr>
          <p:spPr>
            <a:xfrm>
              <a:off x="103969" y="0"/>
              <a:ext cx="9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Site A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54A946E-2AA8-455A-B84A-E49C354BA9B2}"/>
              </a:ext>
            </a:extLst>
          </p:cNvPr>
          <p:cNvSpPr/>
          <p:nvPr/>
        </p:nvSpPr>
        <p:spPr>
          <a:xfrm>
            <a:off x="6589912" y="3285764"/>
            <a:ext cx="1970008" cy="1661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583099-7BAA-4B57-BD24-6BA3E698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68" y="4141904"/>
            <a:ext cx="543335" cy="531004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14DBD8-CCF6-4A72-BBBB-98CFEC483444}"/>
              </a:ext>
            </a:extLst>
          </p:cNvPr>
          <p:cNvCxnSpPr>
            <a:stCxn id="17" idx="2"/>
            <a:endCxn id="31" idx="1"/>
          </p:cNvCxnSpPr>
          <p:nvPr/>
        </p:nvCxnSpPr>
        <p:spPr>
          <a:xfrm rot="16200000" flipH="1">
            <a:off x="2706174" y="232768"/>
            <a:ext cx="2129150" cy="5638325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36B598-4E9B-4353-8017-77B72FF3B970}"/>
              </a:ext>
            </a:extLst>
          </p:cNvPr>
          <p:cNvSpPr txBox="1"/>
          <p:nvPr/>
        </p:nvSpPr>
        <p:spPr>
          <a:xfrm>
            <a:off x="7025290" y="3483002"/>
            <a:ext cx="109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API Cloud Deployment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2067DE-D962-4E80-A26C-5D99EB20E188}"/>
              </a:ext>
            </a:extLst>
          </p:cNvPr>
          <p:cNvSpPr txBox="1"/>
          <p:nvPr/>
        </p:nvSpPr>
        <p:spPr>
          <a:xfrm>
            <a:off x="972872" y="3477592"/>
            <a:ext cx="1584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Failover</a:t>
            </a:r>
          </a:p>
          <a:p>
            <a:r>
              <a:rPr lang="en-US" sz="1100" i="1" dirty="0">
                <a:solidFill>
                  <a:srgbClr val="FF0000"/>
                </a:solidFill>
              </a:rPr>
              <a:t>to API Cloud Deployment (in Azure)</a:t>
            </a:r>
          </a:p>
        </p:txBody>
      </p:sp>
    </p:spTree>
    <p:extLst>
      <p:ext uri="{BB962C8B-B14F-4D97-AF65-F5344CB8AC3E}">
        <p14:creationId xmlns:p14="http://schemas.microsoft.com/office/powerpoint/2010/main" val="160368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pplied technologies GmbHWas ist Azure Stack HCI? | applied ...">
            <a:extLst>
              <a:ext uri="{FF2B5EF4-FFF2-40B4-BE49-F238E27FC236}">
                <a16:creationId xmlns:a16="http://schemas.microsoft.com/office/drawing/2014/main" id="{6E5ECFE1-12D7-4AF5-ACAD-729922A6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2" y="5747014"/>
            <a:ext cx="1280798" cy="7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CF20CC4-5B8A-4FFE-BEEC-4117504B1EA5}"/>
              </a:ext>
            </a:extLst>
          </p:cNvPr>
          <p:cNvGrpSpPr/>
          <p:nvPr/>
        </p:nvGrpSpPr>
        <p:grpSpPr>
          <a:xfrm>
            <a:off x="7130996" y="5057121"/>
            <a:ext cx="2965837" cy="1129085"/>
            <a:chOff x="1232452" y="5144494"/>
            <a:chExt cx="2965837" cy="112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452EAF-3A5F-4717-81A1-B11D5ACF4FE4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51BD82-FB5F-4462-A35A-42B58B532DB5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B932C0-A1BA-4006-8D69-BA8FF867BE18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81E21-2441-4D3B-9E12-E7546A161891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17942B-A882-4014-B242-A2D5FC3FF06B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9D86C2-3A1A-4E01-AFBB-960BA9366B10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F8607-8AE6-480F-86C6-C61F857DE79A}"/>
              </a:ext>
            </a:extLst>
          </p:cNvPr>
          <p:cNvSpPr/>
          <p:nvPr/>
        </p:nvSpPr>
        <p:spPr>
          <a:xfrm>
            <a:off x="9040705" y="4531138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AKS-engine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7405E-70F1-46CF-9DEE-23B50DB34F8C}"/>
              </a:ext>
            </a:extLst>
          </p:cNvPr>
          <p:cNvSpPr/>
          <p:nvPr/>
        </p:nvSpPr>
        <p:spPr>
          <a:xfrm>
            <a:off x="4715124" y="938050"/>
            <a:ext cx="5381709" cy="34488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5CA569-9551-4FC7-864F-94509D4DFFFA}"/>
              </a:ext>
            </a:extLst>
          </p:cNvPr>
          <p:cNvSpPr txBox="1"/>
          <p:nvPr/>
        </p:nvSpPr>
        <p:spPr>
          <a:xfrm>
            <a:off x="5077510" y="3636586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</a:t>
            </a:r>
          </a:p>
          <a:p>
            <a:pPr algn="ctr"/>
            <a:r>
              <a:rPr lang="en-US" sz="1100" dirty="0"/>
              <a:t>Cluster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AD31B73-D796-4945-8837-96C52B86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30" y="2965276"/>
            <a:ext cx="644630" cy="63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5E81E1-5950-46B8-9B5D-4A4A85F72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289" y="507662"/>
            <a:ext cx="626019" cy="6325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9BDAF3-D2F4-4BD4-8C57-90930B937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593" y="507662"/>
            <a:ext cx="627057" cy="633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4ABE9-A91C-4C3D-96CB-AD5A31630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103" y="1652085"/>
            <a:ext cx="627058" cy="6336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7655BC3-37F6-4A1D-B931-5ED38EAB2C16}"/>
              </a:ext>
            </a:extLst>
          </p:cNvPr>
          <p:cNvSpPr/>
          <p:nvPr/>
        </p:nvSpPr>
        <p:spPr>
          <a:xfrm>
            <a:off x="7585257" y="1090450"/>
            <a:ext cx="2331176" cy="1620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DE053B-841B-4446-BEAD-14289B6F0165}"/>
              </a:ext>
            </a:extLst>
          </p:cNvPr>
          <p:cNvSpPr txBox="1"/>
          <p:nvPr/>
        </p:nvSpPr>
        <p:spPr>
          <a:xfrm>
            <a:off x="7619432" y="1115269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Back-end services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F3A0BC8-D4EB-4758-BC26-62B56085B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683" y="1331564"/>
            <a:ext cx="627058" cy="633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23B3DA-C3D7-4286-AC25-8C5C9D51E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683" y="1989675"/>
            <a:ext cx="627058" cy="6336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763F40-57E4-47F5-8FB7-D94CBDCC6C7E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7209161" y="1648364"/>
            <a:ext cx="913522" cy="3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B081F5-6738-4465-9855-C04C60B86318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7209161" y="1968885"/>
            <a:ext cx="913522" cy="33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358DFD1-FAE7-49B2-88C9-E66720550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2517" y="1322485"/>
            <a:ext cx="485083" cy="6336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53A5E-8767-4574-8956-D5FBE56E7656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8749741" y="1639285"/>
            <a:ext cx="1622776" cy="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43E965-02E9-4CB0-B0B9-0BF662C6F5C8}"/>
              </a:ext>
            </a:extLst>
          </p:cNvPr>
          <p:cNvCxnSpPr>
            <a:cxnSpLocks/>
            <a:stCxn id="43" idx="3"/>
            <a:endCxn id="1034" idx="1"/>
          </p:cNvCxnSpPr>
          <p:nvPr/>
        </p:nvCxnSpPr>
        <p:spPr>
          <a:xfrm>
            <a:off x="8749741" y="2306475"/>
            <a:ext cx="43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9EACED-73CE-476A-8770-82603EB7A152}"/>
              </a:ext>
            </a:extLst>
          </p:cNvPr>
          <p:cNvSpPr txBox="1"/>
          <p:nvPr/>
        </p:nvSpPr>
        <p:spPr>
          <a:xfrm>
            <a:off x="10209855" y="857021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External </a:t>
            </a:r>
          </a:p>
          <a:p>
            <a:pPr algn="ctr"/>
            <a:r>
              <a:rPr lang="en-US" sz="1100" dirty="0"/>
              <a:t>data stores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1857CC-0107-4ECD-BA11-2BCF7966CEA6}"/>
              </a:ext>
            </a:extLst>
          </p:cNvPr>
          <p:cNvSpPr/>
          <p:nvPr/>
        </p:nvSpPr>
        <p:spPr>
          <a:xfrm>
            <a:off x="8122682" y="2888901"/>
            <a:ext cx="1793751" cy="13041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679D79-2E2F-4112-92F9-C0675DD75726}"/>
              </a:ext>
            </a:extLst>
          </p:cNvPr>
          <p:cNvSpPr txBox="1"/>
          <p:nvPr/>
        </p:nvSpPr>
        <p:spPr>
          <a:xfrm>
            <a:off x="8171003" y="2972099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Utility services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4C8515-9460-479E-979D-9F653E6F4119}"/>
              </a:ext>
            </a:extLst>
          </p:cNvPr>
          <p:cNvSpPr/>
          <p:nvPr/>
        </p:nvSpPr>
        <p:spPr>
          <a:xfrm>
            <a:off x="4852309" y="1089777"/>
            <a:ext cx="1276312" cy="1620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3AD180-6400-4ADB-8EC8-7FB911274EB5}"/>
              </a:ext>
            </a:extLst>
          </p:cNvPr>
          <p:cNvSpPr txBox="1"/>
          <p:nvPr/>
        </p:nvSpPr>
        <p:spPr>
          <a:xfrm>
            <a:off x="4883622" y="111526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Ingress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C5D3BDA-90F1-4257-B47D-374128FDC2FE}"/>
              </a:ext>
            </a:extLst>
          </p:cNvPr>
          <p:cNvGrpSpPr/>
          <p:nvPr/>
        </p:nvGrpSpPr>
        <p:grpSpPr>
          <a:xfrm>
            <a:off x="5110392" y="1644134"/>
            <a:ext cx="627058" cy="976923"/>
            <a:chOff x="5086539" y="1652085"/>
            <a:chExt cx="627058" cy="97692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E5D34B-FDFA-47D7-BE70-4AC346D9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86539" y="1652085"/>
              <a:ext cx="627058" cy="633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0DF901-0762-43AA-BC5B-E7C982A5A259}"/>
                </a:ext>
              </a:extLst>
            </p:cNvPr>
            <p:cNvSpPr txBox="1"/>
            <p:nvPr/>
          </p:nvSpPr>
          <p:spPr>
            <a:xfrm>
              <a:off x="5105756" y="23673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Ingress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3FE44E-351F-4F0D-93D5-2B507452211A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5737450" y="1960934"/>
            <a:ext cx="844653" cy="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78EE0694-F005-4AB6-B39E-1AC4CA5F3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996" y="1649022"/>
            <a:ext cx="713124" cy="633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23A310-5D4B-4822-81AA-008F6B58B8B7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2838360" y="1968050"/>
            <a:ext cx="790392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Color | Load Balancer (feature)">
            <a:extLst>
              <a:ext uri="{FF2B5EF4-FFF2-40B4-BE49-F238E27FC236}">
                <a16:creationId xmlns:a16="http://schemas.microsoft.com/office/drawing/2014/main" id="{1EE23448-8194-4063-A090-7697B110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52" y="1651250"/>
            <a:ext cx="633600" cy="6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FF9BD76-6212-4B48-A2F5-75FD316C968E}"/>
              </a:ext>
            </a:extLst>
          </p:cNvPr>
          <p:cNvCxnSpPr>
            <a:cxnSpLocks/>
            <a:stCxn id="1028" idx="3"/>
            <a:endCxn id="30" idx="1"/>
          </p:cNvCxnSpPr>
          <p:nvPr/>
        </p:nvCxnSpPr>
        <p:spPr>
          <a:xfrm flipV="1">
            <a:off x="4262352" y="1960934"/>
            <a:ext cx="848040" cy="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05F758A-9A32-40C1-9C75-3CD1EDB3477D}"/>
              </a:ext>
            </a:extLst>
          </p:cNvPr>
          <p:cNvSpPr txBox="1"/>
          <p:nvPr/>
        </p:nvSpPr>
        <p:spPr>
          <a:xfrm>
            <a:off x="3451669" y="2361665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(Stack)</a:t>
            </a:r>
          </a:p>
          <a:p>
            <a:pPr algn="ctr"/>
            <a:r>
              <a:rPr lang="en-US" sz="1100" dirty="0"/>
              <a:t>Load Balancer</a:t>
            </a:r>
          </a:p>
        </p:txBody>
      </p:sp>
      <p:pic>
        <p:nvPicPr>
          <p:cNvPr id="1034" name="Picture 10" descr="Real-Time Data Integration to Azure Database for MySQL - Striim">
            <a:extLst>
              <a:ext uri="{FF2B5EF4-FFF2-40B4-BE49-F238E27FC236}">
                <a16:creationId xmlns:a16="http://schemas.microsoft.com/office/drawing/2014/main" id="{1FEF96C4-EBED-4E0E-8169-4D58A1C5C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r="18415"/>
          <a:stretch/>
        </p:blipFill>
        <p:spPr bwMode="auto">
          <a:xfrm>
            <a:off x="9181512" y="1989675"/>
            <a:ext cx="488975" cy="6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1427AA01-D65C-490D-9192-744C8A923C13}"/>
              </a:ext>
            </a:extLst>
          </p:cNvPr>
          <p:cNvGrpSpPr/>
          <p:nvPr/>
        </p:nvGrpSpPr>
        <p:grpSpPr>
          <a:xfrm>
            <a:off x="2003257" y="1654026"/>
            <a:ext cx="1095172" cy="1222407"/>
            <a:chOff x="547062" y="1652085"/>
            <a:chExt cx="1095172" cy="1222407"/>
          </a:xfrm>
        </p:grpSpPr>
        <p:pic>
          <p:nvPicPr>
            <p:cNvPr id="1026" name="Picture 2" descr="Azure Traffic Manager – Step by Step Demo (Geographic Method ...">
              <a:extLst>
                <a:ext uri="{FF2B5EF4-FFF2-40B4-BE49-F238E27FC236}">
                  <a16:creationId xmlns:a16="http://schemas.microsoft.com/office/drawing/2014/main" id="{0FAB5478-2A51-4524-8621-1197F6DF86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3" r="27753"/>
            <a:stretch/>
          </p:blipFill>
          <p:spPr bwMode="auto">
            <a:xfrm>
              <a:off x="807127" y="1652085"/>
              <a:ext cx="575038" cy="6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0B1F10C-7154-4E4D-80E2-4D8F7B38B7C8}"/>
                </a:ext>
              </a:extLst>
            </p:cNvPr>
            <p:cNvSpPr txBox="1"/>
            <p:nvPr/>
          </p:nvSpPr>
          <p:spPr>
            <a:xfrm>
              <a:off x="547062" y="2443605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</a:t>
              </a:r>
            </a:p>
            <a:p>
              <a:pPr algn="ctr"/>
              <a:r>
                <a:rPr lang="en-US" sz="1100" dirty="0"/>
                <a:t>Traffic Manager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7CF60F4-0FED-44B4-97B4-E645512F3F89}"/>
              </a:ext>
            </a:extLst>
          </p:cNvPr>
          <p:cNvSpPr txBox="1"/>
          <p:nvPr/>
        </p:nvSpPr>
        <p:spPr>
          <a:xfrm>
            <a:off x="611217" y="2443604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Client Apps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6F425C-2BBE-42CC-A435-E7A374F46B89}"/>
              </a:ext>
            </a:extLst>
          </p:cNvPr>
          <p:cNvCxnSpPr>
            <a:cxnSpLocks/>
            <a:stCxn id="69" idx="3"/>
            <a:endCxn id="1026" idx="1"/>
          </p:cNvCxnSpPr>
          <p:nvPr/>
        </p:nvCxnSpPr>
        <p:spPr>
          <a:xfrm>
            <a:off x="1382120" y="1965822"/>
            <a:ext cx="881202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53DC198-0BB6-404C-A867-577CDB78C2A1}"/>
              </a:ext>
            </a:extLst>
          </p:cNvPr>
          <p:cNvSpPr/>
          <p:nvPr/>
        </p:nvSpPr>
        <p:spPr>
          <a:xfrm>
            <a:off x="3404855" y="454141"/>
            <a:ext cx="7814435" cy="59951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C20777A-3E34-4D75-9123-C8E9838517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565" y="3544824"/>
            <a:ext cx="738664" cy="120105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E7981EF-E359-4476-9E19-F8630EF6F7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8366" y="3296934"/>
            <a:ext cx="723529" cy="6336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672CD2-3FFE-428F-90F2-9B3C89F9D5CB}"/>
              </a:ext>
            </a:extLst>
          </p:cNvPr>
          <p:cNvCxnSpPr>
            <a:cxnSpLocks/>
          </p:cNvCxnSpPr>
          <p:nvPr/>
        </p:nvCxnSpPr>
        <p:spPr>
          <a:xfrm>
            <a:off x="1048168" y="4652673"/>
            <a:ext cx="259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A0A5E80-22A7-4022-8019-C893CD725D4D}"/>
              </a:ext>
            </a:extLst>
          </p:cNvPr>
          <p:cNvCxnSpPr>
            <a:cxnSpLocks/>
          </p:cNvCxnSpPr>
          <p:nvPr/>
        </p:nvCxnSpPr>
        <p:spPr>
          <a:xfrm>
            <a:off x="1052033" y="3566912"/>
            <a:ext cx="90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9800E2-31F8-41F1-80CB-FFFFC4E5088C}"/>
              </a:ext>
            </a:extLst>
          </p:cNvPr>
          <p:cNvCxnSpPr>
            <a:cxnSpLocks/>
          </p:cNvCxnSpPr>
          <p:nvPr/>
        </p:nvCxnSpPr>
        <p:spPr>
          <a:xfrm flipH="1">
            <a:off x="2949934" y="3566912"/>
            <a:ext cx="148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10A76A7-A2A8-4416-A96E-F14A9063A99C}"/>
              </a:ext>
            </a:extLst>
          </p:cNvPr>
          <p:cNvSpPr txBox="1"/>
          <p:nvPr/>
        </p:nvSpPr>
        <p:spPr>
          <a:xfrm>
            <a:off x="1049971" y="4433748"/>
            <a:ext cx="1071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helm upgrade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3CADB5-08BC-4575-93F3-42D587A43E5D}"/>
              </a:ext>
            </a:extLst>
          </p:cNvPr>
          <p:cNvSpPr txBox="1"/>
          <p:nvPr/>
        </p:nvSpPr>
        <p:spPr>
          <a:xfrm>
            <a:off x="3456540" y="3323261"/>
            <a:ext cx="1071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docker pull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6C9B5A-BFFE-4945-B862-C9E09CFC0A26}"/>
              </a:ext>
            </a:extLst>
          </p:cNvPr>
          <p:cNvSpPr txBox="1"/>
          <p:nvPr/>
        </p:nvSpPr>
        <p:spPr>
          <a:xfrm>
            <a:off x="1053168" y="3345771"/>
            <a:ext cx="895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docker push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D0C757-1E47-414F-8B27-E0C50E79FD85}"/>
              </a:ext>
            </a:extLst>
          </p:cNvPr>
          <p:cNvSpPr txBox="1"/>
          <p:nvPr/>
        </p:nvSpPr>
        <p:spPr>
          <a:xfrm>
            <a:off x="1900412" y="4000669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</a:t>
            </a:r>
          </a:p>
          <a:p>
            <a:pPr algn="ctr"/>
            <a:r>
              <a:rPr lang="en-US" sz="1100" dirty="0"/>
              <a:t>Container Registry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B378ED-BD03-456C-914A-06FAFD65C88F}"/>
              </a:ext>
            </a:extLst>
          </p:cNvPr>
          <p:cNvGrpSpPr/>
          <p:nvPr/>
        </p:nvGrpSpPr>
        <p:grpSpPr>
          <a:xfrm>
            <a:off x="8204589" y="3245353"/>
            <a:ext cx="825867" cy="925256"/>
            <a:chOff x="6796227" y="3482868"/>
            <a:chExt cx="825867" cy="925256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7D25286-4167-4C1C-BAEB-23438275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60179" y="3482868"/>
              <a:ext cx="627058" cy="6336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C48F18-8FB9-4130-B7DE-F0DD6CF6B6CA}"/>
                </a:ext>
              </a:extLst>
            </p:cNvPr>
            <p:cNvSpPr txBox="1"/>
            <p:nvPr/>
          </p:nvSpPr>
          <p:spPr>
            <a:xfrm>
              <a:off x="6796227" y="4146514"/>
              <a:ext cx="8258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Monitoring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56CE0B-9682-4AB8-8D60-2D02DEAFB3B8}"/>
              </a:ext>
            </a:extLst>
          </p:cNvPr>
          <p:cNvGrpSpPr/>
          <p:nvPr/>
        </p:nvGrpSpPr>
        <p:grpSpPr>
          <a:xfrm>
            <a:off x="9115658" y="3233543"/>
            <a:ext cx="669276" cy="918282"/>
            <a:chOff x="8228230" y="3487900"/>
            <a:chExt cx="669276" cy="918282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DC7FC95-C4AE-4FAD-BB81-569E6253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70448" y="3487900"/>
              <a:ext cx="627058" cy="6336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3E8595-7AB9-4ABB-8ACA-D5DE9F47A6C0}"/>
                </a:ext>
              </a:extLst>
            </p:cNvPr>
            <p:cNvSpPr txBox="1"/>
            <p:nvPr/>
          </p:nvSpPr>
          <p:spPr>
            <a:xfrm>
              <a:off x="8228230" y="4144572"/>
              <a:ext cx="6206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Logging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8229D32-5D4D-4C02-8075-0AC42C7AE3D7}"/>
              </a:ext>
            </a:extLst>
          </p:cNvPr>
          <p:cNvSpPr txBox="1"/>
          <p:nvPr/>
        </p:nvSpPr>
        <p:spPr>
          <a:xfrm>
            <a:off x="2109831" y="1156861"/>
            <a:ext cx="871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Monitor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ABFA66-F761-41C8-A11E-4035D8D2A175}"/>
              </a:ext>
            </a:extLst>
          </p:cNvPr>
          <p:cNvSpPr txBox="1"/>
          <p:nvPr/>
        </p:nvSpPr>
        <p:spPr>
          <a:xfrm>
            <a:off x="1133645" y="1156861"/>
            <a:ext cx="871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AD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E4E028-6136-40CE-BC2A-711FF724A280}"/>
              </a:ext>
            </a:extLst>
          </p:cNvPr>
          <p:cNvGrpSpPr/>
          <p:nvPr/>
        </p:nvGrpSpPr>
        <p:grpSpPr>
          <a:xfrm>
            <a:off x="196141" y="4988221"/>
            <a:ext cx="898003" cy="889598"/>
            <a:chOff x="3854696" y="199183"/>
            <a:chExt cx="898003" cy="889598"/>
          </a:xfrm>
        </p:grpSpPr>
        <p:pic>
          <p:nvPicPr>
            <p:cNvPr id="72" name="Picture 2" descr="Azure Repos | Slack App Directory">
              <a:extLst>
                <a:ext uri="{FF2B5EF4-FFF2-40B4-BE49-F238E27FC236}">
                  <a16:creationId xmlns:a16="http://schemas.microsoft.com/office/drawing/2014/main" id="{3AB5851E-B234-4B13-AE71-9C8D142AA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384" y="19918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0FAE14-7585-4C90-A95B-03F5A9AB2B9E}"/>
                </a:ext>
              </a:extLst>
            </p:cNvPr>
            <p:cNvSpPr txBox="1"/>
            <p:nvPr/>
          </p:nvSpPr>
          <p:spPr>
            <a:xfrm>
              <a:off x="3854696" y="827171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Repos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1F2C72-11F1-43CB-B5ED-6586E53FE813}"/>
              </a:ext>
            </a:extLst>
          </p:cNvPr>
          <p:cNvCxnSpPr>
            <a:cxnSpLocks/>
            <a:stCxn id="72" idx="0"/>
            <a:endCxn id="87" idx="2"/>
          </p:cNvCxnSpPr>
          <p:nvPr/>
        </p:nvCxnSpPr>
        <p:spPr>
          <a:xfrm flipH="1" flipV="1">
            <a:off x="599897" y="4745882"/>
            <a:ext cx="932" cy="24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D5F2C48-ACEE-477A-BC67-925CC0C60036}"/>
              </a:ext>
            </a:extLst>
          </p:cNvPr>
          <p:cNvSpPr/>
          <p:nvPr/>
        </p:nvSpPr>
        <p:spPr>
          <a:xfrm>
            <a:off x="6252861" y="1084269"/>
            <a:ext cx="1207788" cy="1620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897451-16AB-4E58-8D09-E4B1F3ECFD86}"/>
              </a:ext>
            </a:extLst>
          </p:cNvPr>
          <p:cNvSpPr txBox="1"/>
          <p:nvPr/>
        </p:nvSpPr>
        <p:spPr>
          <a:xfrm>
            <a:off x="6286627" y="1124849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Front end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8738F-A151-49A8-A2F6-DF7BC7C100BF}"/>
              </a:ext>
            </a:extLst>
          </p:cNvPr>
          <p:cNvSpPr txBox="1"/>
          <p:nvPr/>
        </p:nvSpPr>
        <p:spPr>
          <a:xfrm>
            <a:off x="3397604" y="137341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 Stack (on-premises)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C9479A-F597-4D70-BF6D-D4E3F3CF2BB0}"/>
              </a:ext>
            </a:extLst>
          </p:cNvPr>
          <p:cNvSpPr/>
          <p:nvPr/>
        </p:nvSpPr>
        <p:spPr>
          <a:xfrm>
            <a:off x="100012" y="454141"/>
            <a:ext cx="3137570" cy="59951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8FB2CE-B205-451B-AD07-6ED39CF4E0E6}"/>
              </a:ext>
            </a:extLst>
          </p:cNvPr>
          <p:cNvSpPr txBox="1"/>
          <p:nvPr/>
        </p:nvSpPr>
        <p:spPr>
          <a:xfrm>
            <a:off x="100012" y="143033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Azure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D8E398-B94B-40C8-9529-41D1F5F81F49}"/>
              </a:ext>
            </a:extLst>
          </p:cNvPr>
          <p:cNvSpPr/>
          <p:nvPr/>
        </p:nvSpPr>
        <p:spPr>
          <a:xfrm>
            <a:off x="3396609" y="495601"/>
            <a:ext cx="2755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seattle.azurestack.corp.humongousinsurance.com</a:t>
            </a:r>
            <a:endParaRPr lang="en-US" sz="900" dirty="0"/>
          </a:p>
        </p:txBody>
      </p:sp>
      <p:pic>
        <p:nvPicPr>
          <p:cNvPr id="2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3479F6E2-936E-42AB-9FE1-78E43393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26" y="4510315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EF55993-E60A-4F12-A916-150CA01D807C}"/>
              </a:ext>
            </a:extLst>
          </p:cNvPr>
          <p:cNvSpPr/>
          <p:nvPr/>
        </p:nvSpPr>
        <p:spPr>
          <a:xfrm>
            <a:off x="4108811" y="4554105"/>
            <a:ext cx="713542" cy="112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</a:t>
            </a:r>
          </a:p>
          <a:p>
            <a:pPr algn="ctr"/>
            <a:r>
              <a:rPr lang="en-US" sz="1400" dirty="0"/>
              <a:t>Agent</a:t>
            </a:r>
          </a:p>
        </p:txBody>
      </p:sp>
      <p:pic>
        <p:nvPicPr>
          <p:cNvPr id="85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4DEA7845-6B44-4562-AE7D-29A699BD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1" y="4909805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C1CF901-FA7B-4AC4-A941-BA3ED201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52" y="4483976"/>
            <a:ext cx="460617" cy="45016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E8969D-7F22-4CC0-9E90-0E9B46B029FB}"/>
              </a:ext>
            </a:extLst>
          </p:cNvPr>
          <p:cNvSpPr/>
          <p:nvPr/>
        </p:nvSpPr>
        <p:spPr>
          <a:xfrm>
            <a:off x="7274608" y="4529949"/>
            <a:ext cx="1036198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Kubernetes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CE39654-4B39-486E-A483-2C977408813F}"/>
              </a:ext>
            </a:extLst>
          </p:cNvPr>
          <p:cNvCxnSpPr>
            <a:stCxn id="82" idx="3"/>
            <a:endCxn id="27" idx="2"/>
          </p:cNvCxnSpPr>
          <p:nvPr/>
        </p:nvCxnSpPr>
        <p:spPr>
          <a:xfrm flipV="1">
            <a:off x="4822353" y="4067473"/>
            <a:ext cx="676106" cy="1051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C79F509-AB0D-4188-89ED-92531FA82FDC}"/>
              </a:ext>
            </a:extLst>
          </p:cNvPr>
          <p:cNvCxnSpPr>
            <a:cxnSpLocks/>
            <a:stCxn id="82" idx="3"/>
            <a:endCxn id="24" idx="1"/>
          </p:cNvCxnSpPr>
          <p:nvPr/>
        </p:nvCxnSpPr>
        <p:spPr>
          <a:xfrm>
            <a:off x="4822353" y="5118644"/>
            <a:ext cx="2308643" cy="503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1878D9-FA77-412B-A2B1-36814E3724D0}"/>
              </a:ext>
            </a:extLst>
          </p:cNvPr>
          <p:cNvCxnSpPr>
            <a:cxnSpLocks/>
          </p:cNvCxnSpPr>
          <p:nvPr/>
        </p:nvCxnSpPr>
        <p:spPr>
          <a:xfrm flipH="1">
            <a:off x="1044749" y="5125732"/>
            <a:ext cx="2084887" cy="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5B69C7D-563E-4D0D-90AE-B36B3E9B468C}"/>
              </a:ext>
            </a:extLst>
          </p:cNvPr>
          <p:cNvSpPr txBox="1"/>
          <p:nvPr/>
        </p:nvSpPr>
        <p:spPr>
          <a:xfrm>
            <a:off x="1083102" y="5136255"/>
            <a:ext cx="1071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git clone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3A8940-7FC1-4171-8090-F1ADF6EA9A59}"/>
              </a:ext>
            </a:extLst>
          </p:cNvPr>
          <p:cNvSpPr txBox="1"/>
          <p:nvPr/>
        </p:nvSpPr>
        <p:spPr>
          <a:xfrm>
            <a:off x="5995380" y="5409829"/>
            <a:ext cx="582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299FF4A-6F4D-4CEC-B9EF-F2346588CA9A}"/>
              </a:ext>
            </a:extLst>
          </p:cNvPr>
          <p:cNvSpPr txBox="1"/>
          <p:nvPr/>
        </p:nvSpPr>
        <p:spPr>
          <a:xfrm>
            <a:off x="4862593" y="4887812"/>
            <a:ext cx="582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293642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77AB74-A6E6-454C-AA5F-A187E6B06AE7}"/>
              </a:ext>
            </a:extLst>
          </p:cNvPr>
          <p:cNvSpPr/>
          <p:nvPr/>
        </p:nvSpPr>
        <p:spPr>
          <a:xfrm>
            <a:off x="3021495" y="4915026"/>
            <a:ext cx="2070000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AKS-engine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68483-F530-4414-A6F9-F2829FA09123}"/>
              </a:ext>
            </a:extLst>
          </p:cNvPr>
          <p:cNvGrpSpPr/>
          <p:nvPr/>
        </p:nvGrpSpPr>
        <p:grpSpPr>
          <a:xfrm>
            <a:off x="2300731" y="5398936"/>
            <a:ext cx="2965837" cy="1129085"/>
            <a:chOff x="1232452" y="5144494"/>
            <a:chExt cx="2965837" cy="1129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98BEC7-4A0B-46E2-B3B8-2ABD964BEB01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F7EA7-795B-4A9F-A58C-090BF13E2E36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C9F647-E8CC-4D17-9098-40B2D797EFF7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501C5C-3473-4F12-BFD2-908B05BBA42D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F7DC1B-B042-4ABF-BA78-301320403760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D2EAE-13D2-411B-B8C9-E52B7371BD00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F4B23C-80B7-4A86-8988-034FF0045431}"/>
              </a:ext>
            </a:extLst>
          </p:cNvPr>
          <p:cNvSpPr/>
          <p:nvPr/>
        </p:nvSpPr>
        <p:spPr>
          <a:xfrm>
            <a:off x="2300731" y="3429000"/>
            <a:ext cx="2965838" cy="13603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8E8A6-D3DA-4DF0-AB07-1EBB5F20A226}"/>
              </a:ext>
            </a:extLst>
          </p:cNvPr>
          <p:cNvSpPr txBox="1"/>
          <p:nvPr/>
        </p:nvSpPr>
        <p:spPr>
          <a:xfrm>
            <a:off x="3180124" y="4374436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Kubernetes Cluster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82C020-C003-405A-A50E-67ACEE6A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09" y="3567857"/>
            <a:ext cx="830542" cy="8116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4BD31A-A801-4179-8823-D9DBB9E39F48}"/>
              </a:ext>
            </a:extLst>
          </p:cNvPr>
          <p:cNvSpPr/>
          <p:nvPr/>
        </p:nvSpPr>
        <p:spPr>
          <a:xfrm>
            <a:off x="6308551" y="4915026"/>
            <a:ext cx="2070000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AKS-engine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258EBD-01F8-4705-9680-8DC57C11D9B3}"/>
              </a:ext>
            </a:extLst>
          </p:cNvPr>
          <p:cNvGrpSpPr/>
          <p:nvPr/>
        </p:nvGrpSpPr>
        <p:grpSpPr>
          <a:xfrm>
            <a:off x="5593097" y="5398936"/>
            <a:ext cx="2965837" cy="1129085"/>
            <a:chOff x="1232452" y="5144494"/>
            <a:chExt cx="2965837" cy="1129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D54E3E-679F-4BB8-8C6D-7C73E473FA32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29F055-96EA-425B-81DF-21F6DFB285CC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7B77B4-1DA2-46B5-973A-C30A791BF37A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88127-14B6-49D3-9053-809524CF90FA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6B36F9-1E73-4620-AB6D-34486F800CB2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8B09B0-C17C-4090-8BFF-C124F21F4182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F86355-0435-4162-A371-1581227285D0}"/>
              </a:ext>
            </a:extLst>
          </p:cNvPr>
          <p:cNvSpPr/>
          <p:nvPr/>
        </p:nvSpPr>
        <p:spPr>
          <a:xfrm>
            <a:off x="5593097" y="3429000"/>
            <a:ext cx="2965838" cy="13603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29413-45A5-4171-8676-922A708DBC2A}"/>
              </a:ext>
            </a:extLst>
          </p:cNvPr>
          <p:cNvSpPr txBox="1"/>
          <p:nvPr/>
        </p:nvSpPr>
        <p:spPr>
          <a:xfrm>
            <a:off x="6472490" y="438124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Kubernetes Cluster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6CD4DD-C405-4CCB-A593-508F2DD0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75" y="3567857"/>
            <a:ext cx="830542" cy="81169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8FAF4-9587-483E-966F-6372A72BB388}"/>
              </a:ext>
            </a:extLst>
          </p:cNvPr>
          <p:cNvGrpSpPr/>
          <p:nvPr/>
        </p:nvGrpSpPr>
        <p:grpSpPr>
          <a:xfrm>
            <a:off x="4920279" y="1787252"/>
            <a:ext cx="1095172" cy="1222407"/>
            <a:chOff x="547062" y="1652085"/>
            <a:chExt cx="1095172" cy="1222407"/>
          </a:xfrm>
        </p:grpSpPr>
        <p:pic>
          <p:nvPicPr>
            <p:cNvPr id="25" name="Picture 2" descr="Azure Traffic Manager – Step by Step Demo (Geographic Method ...">
              <a:extLst>
                <a:ext uri="{FF2B5EF4-FFF2-40B4-BE49-F238E27FC236}">
                  <a16:creationId xmlns:a16="http://schemas.microsoft.com/office/drawing/2014/main" id="{81442AC2-5CD3-45E4-9866-A5D347EDA6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3" r="27753"/>
            <a:stretch/>
          </p:blipFill>
          <p:spPr bwMode="auto">
            <a:xfrm>
              <a:off x="807127" y="1652085"/>
              <a:ext cx="575038" cy="6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64272A-552B-4317-8A2C-8998DE337671}"/>
                </a:ext>
              </a:extLst>
            </p:cNvPr>
            <p:cNvSpPr txBox="1"/>
            <p:nvPr/>
          </p:nvSpPr>
          <p:spPr>
            <a:xfrm>
              <a:off x="547062" y="2443605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</a:t>
              </a:r>
            </a:p>
            <a:p>
              <a:pPr algn="ctr"/>
              <a:r>
                <a:rPr lang="en-US" sz="1100" dirty="0"/>
                <a:t>Traffic Manager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8C13E9-89CC-4BDC-BE33-E4625C0B9CED}"/>
              </a:ext>
            </a:extLst>
          </p:cNvPr>
          <p:cNvCxnSpPr>
            <a:stCxn id="26" idx="1"/>
            <a:endCxn id="10" idx="0"/>
          </p:cNvCxnSpPr>
          <p:nvPr/>
        </p:nvCxnSpPr>
        <p:spPr>
          <a:xfrm rot="10800000" flipV="1">
            <a:off x="3783651" y="2794216"/>
            <a:ext cx="1136629" cy="63478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A5B62D-879B-40B3-8034-A1B4AD11E14E}"/>
              </a:ext>
            </a:extLst>
          </p:cNvPr>
          <p:cNvCxnSpPr>
            <a:cxnSpLocks/>
            <a:stCxn id="26" idx="3"/>
            <a:endCxn id="21" idx="0"/>
          </p:cNvCxnSpPr>
          <p:nvPr/>
        </p:nvCxnSpPr>
        <p:spPr>
          <a:xfrm>
            <a:off x="6015451" y="2794216"/>
            <a:ext cx="1060565" cy="63478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75956C8-14EC-434C-A315-E7494F59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62" y="569043"/>
            <a:ext cx="738664" cy="1201058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7E340BC-8D1C-4B92-839D-8B003B00B5F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3326" y="1169572"/>
            <a:ext cx="1840714" cy="2259428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0FF49E6-7754-42BE-A6FF-45E40B450C2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3326" y="1169572"/>
            <a:ext cx="7122911" cy="2259428"/>
          </a:xfrm>
          <a:prstGeom prst="bentConnector3">
            <a:avLst>
              <a:gd name="adj1" fmla="val 100010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F1170F7-9CC4-49E0-A381-0E9413B80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825" y="159326"/>
            <a:ext cx="723529" cy="633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B632154-4F28-4F57-829C-C219A464E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253" y="267589"/>
            <a:ext cx="543219" cy="482642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679819-D0E0-449A-995C-8043EC71532A}"/>
              </a:ext>
            </a:extLst>
          </p:cNvPr>
          <p:cNvCxnSpPr>
            <a:stCxn id="44" idx="2"/>
            <a:endCxn id="25" idx="0"/>
          </p:cNvCxnSpPr>
          <p:nvPr/>
        </p:nvCxnSpPr>
        <p:spPr>
          <a:xfrm>
            <a:off x="5467863" y="750231"/>
            <a:ext cx="0" cy="10370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8F6020-7537-4F82-B69D-29E50BC0AAFB}"/>
              </a:ext>
            </a:extLst>
          </p:cNvPr>
          <p:cNvSpPr txBox="1"/>
          <p:nvPr/>
        </p:nvSpPr>
        <p:spPr>
          <a:xfrm>
            <a:off x="1932017" y="825534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Container Registry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CDE3C0-AC09-4DC1-B774-9933A727AAE5}"/>
              </a:ext>
            </a:extLst>
          </p:cNvPr>
          <p:cNvCxnSpPr/>
          <p:nvPr/>
        </p:nvCxnSpPr>
        <p:spPr>
          <a:xfrm>
            <a:off x="1011660" y="956339"/>
            <a:ext cx="920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9D6C6F0-7565-469E-B9EF-FFCA474F37F6}"/>
              </a:ext>
            </a:extLst>
          </p:cNvPr>
          <p:cNvSpPr txBox="1"/>
          <p:nvPr/>
        </p:nvSpPr>
        <p:spPr>
          <a:xfrm>
            <a:off x="985275" y="484238"/>
            <a:ext cx="978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 &amp; Helm push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3956A-5AA8-4C38-A424-DFEA9F8B1584}"/>
              </a:ext>
            </a:extLst>
          </p:cNvPr>
          <p:cNvSpPr txBox="1"/>
          <p:nvPr/>
        </p:nvSpPr>
        <p:spPr>
          <a:xfrm>
            <a:off x="2257361" y="1576452"/>
            <a:ext cx="523220" cy="14456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100" dirty="0"/>
              <a:t>push configuration</a:t>
            </a:r>
          </a:p>
          <a:p>
            <a:r>
              <a:rPr lang="en-US" sz="1100" dirty="0"/>
              <a:t>pull images and 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C9547A-A421-4A19-A1FA-E9F0CD3A3461}"/>
              </a:ext>
            </a:extLst>
          </p:cNvPr>
          <p:cNvSpPr txBox="1"/>
          <p:nvPr/>
        </p:nvSpPr>
        <p:spPr>
          <a:xfrm>
            <a:off x="7594103" y="1665941"/>
            <a:ext cx="523220" cy="14456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100" dirty="0"/>
              <a:t>push configuration</a:t>
            </a:r>
          </a:p>
          <a:p>
            <a:r>
              <a:rPr lang="en-US" sz="1100" dirty="0"/>
              <a:t>pull images and charts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9E678E-633A-49FF-A8EC-75F881B02E7B}"/>
              </a:ext>
            </a:extLst>
          </p:cNvPr>
          <p:cNvGrpSpPr/>
          <p:nvPr/>
        </p:nvGrpSpPr>
        <p:grpSpPr>
          <a:xfrm>
            <a:off x="144651" y="3279319"/>
            <a:ext cx="871306" cy="1067619"/>
            <a:chOff x="144651" y="2412627"/>
            <a:chExt cx="871306" cy="106761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F2B34E9-83E6-4AF1-9C19-83B1FA3F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465" y="2412627"/>
              <a:ext cx="627057" cy="6336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9B1237-B334-4D82-89E5-469E54E334E6}"/>
                </a:ext>
              </a:extLst>
            </p:cNvPr>
            <p:cNvSpPr txBox="1"/>
            <p:nvPr/>
          </p:nvSpPr>
          <p:spPr>
            <a:xfrm>
              <a:off x="144651" y="3049359"/>
              <a:ext cx="8713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Azure Monitor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196F0D7-2023-4FCD-824B-76D99B34EDD1}"/>
              </a:ext>
            </a:extLst>
          </p:cNvPr>
          <p:cNvCxnSpPr>
            <a:stCxn id="10" idx="1"/>
            <a:endCxn id="56" idx="3"/>
          </p:cNvCxnSpPr>
          <p:nvPr/>
        </p:nvCxnSpPr>
        <p:spPr>
          <a:xfrm rot="10800000">
            <a:off x="897523" y="3596119"/>
            <a:ext cx="1403209" cy="513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EB58EB-D397-4385-AAE4-B9FF6639EDE5}"/>
              </a:ext>
            </a:extLst>
          </p:cNvPr>
          <p:cNvGrpSpPr/>
          <p:nvPr/>
        </p:nvGrpSpPr>
        <p:grpSpPr>
          <a:xfrm>
            <a:off x="180672" y="2118457"/>
            <a:ext cx="898003" cy="889598"/>
            <a:chOff x="3854696" y="199183"/>
            <a:chExt cx="898003" cy="889598"/>
          </a:xfrm>
        </p:grpSpPr>
        <p:pic>
          <p:nvPicPr>
            <p:cNvPr id="48" name="Picture 2" descr="Azure Repos | Slack App Directory">
              <a:extLst>
                <a:ext uri="{FF2B5EF4-FFF2-40B4-BE49-F238E27FC236}">
                  <a16:creationId xmlns:a16="http://schemas.microsoft.com/office/drawing/2014/main" id="{E9EBDE02-DA99-4629-949C-A708E0479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384" y="19918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A20D9C-CEE6-4339-AA24-DB5B82DFDC91}"/>
                </a:ext>
              </a:extLst>
            </p:cNvPr>
            <p:cNvSpPr txBox="1"/>
            <p:nvPr/>
          </p:nvSpPr>
          <p:spPr>
            <a:xfrm>
              <a:off x="3854696" y="827171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Azure Repos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832A498-BA33-4A42-814D-B3EF8A9948F8}"/>
              </a:ext>
            </a:extLst>
          </p:cNvPr>
          <p:cNvCxnSpPr>
            <a:cxnSpLocks/>
            <a:stCxn id="48" idx="0"/>
            <a:endCxn id="32" idx="2"/>
          </p:cNvCxnSpPr>
          <p:nvPr/>
        </p:nvCxnSpPr>
        <p:spPr>
          <a:xfrm rot="16200000" flipV="1">
            <a:off x="410499" y="1943596"/>
            <a:ext cx="348356" cy="1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3BB99-5019-4E20-BD0F-BC8A5DF76CA3}"/>
              </a:ext>
            </a:extLst>
          </p:cNvPr>
          <p:cNvSpPr/>
          <p:nvPr/>
        </p:nvSpPr>
        <p:spPr>
          <a:xfrm>
            <a:off x="5674055" y="6538296"/>
            <a:ext cx="2755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seattle.azurestack.corp.humongousinsurance.com</a:t>
            </a:r>
            <a:endParaRPr lang="en-US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A44C4-6FF3-48F8-B548-358217E08491}"/>
              </a:ext>
            </a:extLst>
          </p:cNvPr>
          <p:cNvSpPr/>
          <p:nvPr/>
        </p:nvSpPr>
        <p:spPr>
          <a:xfrm>
            <a:off x="2381689" y="6538296"/>
            <a:ext cx="2800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  <a:latin typeface="Helvetica Neue"/>
              </a:rPr>
              <a:t>orlando.azurestack.corp.humongousinsurance.com</a:t>
            </a:r>
            <a:endParaRPr lang="en-US" sz="900" dirty="0"/>
          </a:p>
        </p:txBody>
      </p:sp>
      <p:pic>
        <p:nvPicPr>
          <p:cNvPr id="55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4CF6CF0A-3034-4D04-9FD5-EECDEE3A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71" y="4884530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ow I Upgraded This VM To Azure Resource Manager | Aidan Finn, IT Pro">
            <a:extLst>
              <a:ext uri="{FF2B5EF4-FFF2-40B4-BE49-F238E27FC236}">
                <a16:creationId xmlns:a16="http://schemas.microsoft.com/office/drawing/2014/main" id="{0CE70B9F-E361-4F92-8F4B-2B404B2D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72" y="4884530"/>
            <a:ext cx="460617" cy="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0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77AB74-A6E6-454C-AA5F-A187E6B06AE7}"/>
              </a:ext>
            </a:extLst>
          </p:cNvPr>
          <p:cNvSpPr/>
          <p:nvPr/>
        </p:nvSpPr>
        <p:spPr>
          <a:xfrm>
            <a:off x="3501542" y="4915026"/>
            <a:ext cx="2594459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AKS-engine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68483-F530-4414-A6F9-F2829FA09123}"/>
              </a:ext>
            </a:extLst>
          </p:cNvPr>
          <p:cNvGrpSpPr/>
          <p:nvPr/>
        </p:nvGrpSpPr>
        <p:grpSpPr>
          <a:xfrm>
            <a:off x="3310547" y="5398936"/>
            <a:ext cx="2965837" cy="1129085"/>
            <a:chOff x="1232452" y="5144494"/>
            <a:chExt cx="2965837" cy="1129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98BEC7-4A0B-46E2-B3B8-2ABD964BEB01}"/>
                </a:ext>
              </a:extLst>
            </p:cNvPr>
            <p:cNvSpPr/>
            <p:nvPr/>
          </p:nvSpPr>
          <p:spPr>
            <a:xfrm>
              <a:off x="1423447" y="5307291"/>
              <a:ext cx="2594459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Stack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F7EA7-795B-4A9F-A58C-090BF13E2E36}"/>
                </a:ext>
              </a:extLst>
            </p:cNvPr>
            <p:cNvSpPr/>
            <p:nvPr/>
          </p:nvSpPr>
          <p:spPr>
            <a:xfrm>
              <a:off x="1423447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C9F647-E8CC-4D17-9098-40B2D797EFF7}"/>
                </a:ext>
              </a:extLst>
            </p:cNvPr>
            <p:cNvSpPr/>
            <p:nvPr/>
          </p:nvSpPr>
          <p:spPr>
            <a:xfrm>
              <a:off x="2086724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501C5C-3473-4F12-BFD2-908B05BBA42D}"/>
                </a:ext>
              </a:extLst>
            </p:cNvPr>
            <p:cNvSpPr/>
            <p:nvPr/>
          </p:nvSpPr>
          <p:spPr>
            <a:xfrm>
              <a:off x="2750001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F7DC1B-B042-4ABF-BA78-301320403760}"/>
                </a:ext>
              </a:extLst>
            </p:cNvPr>
            <p:cNvSpPr/>
            <p:nvPr/>
          </p:nvSpPr>
          <p:spPr>
            <a:xfrm>
              <a:off x="3413278" y="5791200"/>
              <a:ext cx="604628" cy="358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D2EAE-13D2-411B-B8C9-E52B7371BD00}"/>
                </a:ext>
              </a:extLst>
            </p:cNvPr>
            <p:cNvSpPr/>
            <p:nvPr/>
          </p:nvSpPr>
          <p:spPr>
            <a:xfrm>
              <a:off x="1232452" y="5144494"/>
              <a:ext cx="2965837" cy="112908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6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7B90C90-8DED-4BF1-BF7F-31AE888B3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6" r="15515"/>
          <a:stretch/>
        </p:blipFill>
        <p:spPr>
          <a:xfrm>
            <a:off x="2343293" y="4797822"/>
            <a:ext cx="282132" cy="335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B9ED5C-8A29-4776-93AE-92BA4B8FC531}"/>
              </a:ext>
            </a:extLst>
          </p:cNvPr>
          <p:cNvSpPr/>
          <p:nvPr/>
        </p:nvSpPr>
        <p:spPr>
          <a:xfrm>
            <a:off x="2331959" y="4797822"/>
            <a:ext cx="2713213" cy="16611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71C73-B6C1-4CAE-A004-8D16AC703F4A}"/>
              </a:ext>
            </a:extLst>
          </p:cNvPr>
          <p:cNvSpPr/>
          <p:nvPr/>
        </p:nvSpPr>
        <p:spPr>
          <a:xfrm>
            <a:off x="2289289" y="6458993"/>
            <a:ext cx="2541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seattle.azurestack.corp.humongousinsurance.com</a:t>
            </a:r>
            <a:endParaRPr lang="en-US" sz="900" dirty="0"/>
          </a:p>
        </p:txBody>
      </p:sp>
      <p:pic>
        <p:nvPicPr>
          <p:cNvPr id="4" name="Picture 4" descr="applied technologies GmbHWas ist Azure Stack HCI? | applied ...">
            <a:extLst>
              <a:ext uri="{FF2B5EF4-FFF2-40B4-BE49-F238E27FC236}">
                <a16:creationId xmlns:a16="http://schemas.microsoft.com/office/drawing/2014/main" id="{0781C97C-A2B0-43C2-A542-BA86590A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9" y="4797822"/>
            <a:ext cx="1280798" cy="7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C241F9-CCCA-4378-AA38-F69153B7620D}"/>
              </a:ext>
            </a:extLst>
          </p:cNvPr>
          <p:cNvSpPr/>
          <p:nvPr/>
        </p:nvSpPr>
        <p:spPr>
          <a:xfrm>
            <a:off x="5361671" y="4797822"/>
            <a:ext cx="2800767" cy="16611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C5AB7-1954-4D53-B844-602F6045A688}"/>
              </a:ext>
            </a:extLst>
          </p:cNvPr>
          <p:cNvSpPr/>
          <p:nvPr/>
        </p:nvSpPr>
        <p:spPr>
          <a:xfrm>
            <a:off x="5319001" y="6458993"/>
            <a:ext cx="25875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orlando.azurestack.corp.humongousinsurance.com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101BD-5A80-418D-978D-0D047EF14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29" y="2555496"/>
            <a:ext cx="626019" cy="63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D2A04-7A30-491D-B3B2-4A94A8BBF5C2}"/>
              </a:ext>
            </a:extLst>
          </p:cNvPr>
          <p:cNvSpPr txBox="1"/>
          <p:nvPr/>
        </p:nvSpPr>
        <p:spPr>
          <a:xfrm>
            <a:off x="537585" y="3204695"/>
            <a:ext cx="871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3DF52-43B5-4966-A3C7-2B7CF0EC6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391" y="3369287"/>
            <a:ext cx="46672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AE48D-F3E4-424A-8C56-5800D28B3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342" y="3366377"/>
            <a:ext cx="466725" cy="485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B1A639-872C-4A2F-8431-25AD849736BA}"/>
              </a:ext>
            </a:extLst>
          </p:cNvPr>
          <p:cNvSpPr/>
          <p:nvPr/>
        </p:nvSpPr>
        <p:spPr>
          <a:xfrm>
            <a:off x="2350249" y="3472076"/>
            <a:ext cx="1277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K8s Cluster Contributor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A4213-7592-47B2-AA6A-E1AE68355DD3}"/>
              </a:ext>
            </a:extLst>
          </p:cNvPr>
          <p:cNvSpPr/>
          <p:nvPr/>
        </p:nvSpPr>
        <p:spPr>
          <a:xfrm>
            <a:off x="4252201" y="3488918"/>
            <a:ext cx="1282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AKS Engine Contributor</a:t>
            </a:r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95F01-0DAE-4D7E-8B01-15F5471CA23F}"/>
              </a:ext>
            </a:extLst>
          </p:cNvPr>
          <p:cNvSpPr/>
          <p:nvPr/>
        </p:nvSpPr>
        <p:spPr>
          <a:xfrm>
            <a:off x="2484358" y="5224272"/>
            <a:ext cx="2404633" cy="10825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3D49B3-A6E4-449A-AC4A-352557829125}"/>
              </a:ext>
            </a:extLst>
          </p:cNvPr>
          <p:cNvSpPr/>
          <p:nvPr/>
        </p:nvSpPr>
        <p:spPr>
          <a:xfrm>
            <a:off x="2501134" y="4835522"/>
            <a:ext cx="1404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Subscription “Seattle K8s”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50BECD-6985-4C44-819C-08D95A93B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6" r="15515"/>
          <a:stretch/>
        </p:blipFill>
        <p:spPr>
          <a:xfrm>
            <a:off x="5392057" y="4804734"/>
            <a:ext cx="282132" cy="3352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4E89325-7278-449E-B816-D64E7F7651CE}"/>
              </a:ext>
            </a:extLst>
          </p:cNvPr>
          <p:cNvSpPr/>
          <p:nvPr/>
        </p:nvSpPr>
        <p:spPr>
          <a:xfrm>
            <a:off x="5549898" y="4842434"/>
            <a:ext cx="1459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Subscription “Orlando K8s”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7B15DE-311B-4BDE-A75F-42CA5E9C1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533" y="4216227"/>
            <a:ext cx="466725" cy="485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A3201A-BC00-4E3E-B338-0BF236482E7C}"/>
              </a:ext>
            </a:extLst>
          </p:cNvPr>
          <p:cNvSpPr/>
          <p:nvPr/>
        </p:nvSpPr>
        <p:spPr>
          <a:xfrm>
            <a:off x="2361583" y="4319016"/>
            <a:ext cx="1630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Seattle K8s Cluster Contributor</a:t>
            </a:r>
            <a:endParaRPr lang="en-US" sz="9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10A5AD-D144-4140-A46A-E7C6DDF1F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763" y="4206234"/>
            <a:ext cx="466725" cy="4857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56388C-CD1D-4FAC-8F82-1F2C9BB46C8B}"/>
              </a:ext>
            </a:extLst>
          </p:cNvPr>
          <p:cNvSpPr/>
          <p:nvPr/>
        </p:nvSpPr>
        <p:spPr>
          <a:xfrm>
            <a:off x="5320621" y="4333705"/>
            <a:ext cx="16850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Orlando K8s Cluster Contributor</a:t>
            </a:r>
            <a:endParaRPr lang="en-US" sz="9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A0FB63-63CA-4134-B51C-A19F3CB8BD37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rot="5400000" flipH="1" flipV="1">
            <a:off x="2030743" y="4035216"/>
            <a:ext cx="361165" cy="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7829403-04BE-4928-BB7A-174E29723BEC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rot="16200000" flipV="1">
            <a:off x="3521354" y="2545462"/>
            <a:ext cx="351172" cy="2970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813FFDB-95DE-47F4-AD9C-DA3277523A54}"/>
              </a:ext>
            </a:extLst>
          </p:cNvPr>
          <p:cNvSpPr/>
          <p:nvPr/>
        </p:nvSpPr>
        <p:spPr>
          <a:xfrm>
            <a:off x="5520694" y="5224272"/>
            <a:ext cx="2526025" cy="10825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96968-8D6F-4C26-90D0-FDFE37BBD42C}"/>
              </a:ext>
            </a:extLst>
          </p:cNvPr>
          <p:cNvSpPr txBox="1"/>
          <p:nvPr/>
        </p:nvSpPr>
        <p:spPr>
          <a:xfrm>
            <a:off x="2501133" y="5246821"/>
            <a:ext cx="1779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Resource Group “Kubernetes”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F207C0-2B8A-412D-9CE5-4BB9CDE41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690" y="5684194"/>
            <a:ext cx="460450" cy="45000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904947-51CC-4B34-B836-0CF73CEFE93F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1815850" y="5097048"/>
            <a:ext cx="1063554" cy="273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AF3256-E801-4204-B170-68C78D0CB694}"/>
              </a:ext>
            </a:extLst>
          </p:cNvPr>
          <p:cNvCxnSpPr>
            <a:cxnSpLocks/>
            <a:stCxn id="22" idx="2"/>
            <a:endCxn id="28" idx="1"/>
          </p:cNvCxnSpPr>
          <p:nvPr/>
        </p:nvCxnSpPr>
        <p:spPr>
          <a:xfrm rot="16200000" flipH="1">
            <a:off x="4814637" y="5059498"/>
            <a:ext cx="1073547" cy="33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03F31-4E87-4C20-ADAB-B4DBE13E737E}"/>
              </a:ext>
            </a:extLst>
          </p:cNvPr>
          <p:cNvSpPr txBox="1"/>
          <p:nvPr/>
        </p:nvSpPr>
        <p:spPr>
          <a:xfrm>
            <a:off x="5590040" y="5276857"/>
            <a:ext cx="1682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Resource Group “Kubernetes”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045BA6-3A3F-4C76-A51A-2A190FE82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638" y="5707916"/>
            <a:ext cx="460450" cy="45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29CEF56-5768-4F0F-8AB0-998420D3D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632" y="2681989"/>
            <a:ext cx="390525" cy="45720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660A43C-A763-4299-9D71-0E7D1928BDF7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16200000" flipH="1">
            <a:off x="2096275" y="3253808"/>
            <a:ext cx="230098" cy="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DF805172-AB7E-423C-8366-E94E07EE6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796" y="3349535"/>
            <a:ext cx="466725" cy="4857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5D98AF2-6FEE-4084-8FD4-6354FD9FCCB4}"/>
              </a:ext>
            </a:extLst>
          </p:cNvPr>
          <p:cNvSpPr/>
          <p:nvPr/>
        </p:nvSpPr>
        <p:spPr>
          <a:xfrm>
            <a:off x="6015655" y="3472076"/>
            <a:ext cx="1111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Subscription Owner</a:t>
            </a:r>
            <a:endParaRPr lang="en-US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81E871-F8D1-4120-A023-BD25D304A953}"/>
              </a:ext>
            </a:extLst>
          </p:cNvPr>
          <p:cNvSpPr/>
          <p:nvPr/>
        </p:nvSpPr>
        <p:spPr>
          <a:xfrm>
            <a:off x="2350249" y="2795044"/>
            <a:ext cx="1277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3A3A3A"/>
                </a:solidFill>
              </a:rPr>
              <a:t>K8s Cluster Contributor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346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ACB-2854-435B-A25D-83EB6DB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Considerations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6D9F1A-DF5D-4A7A-959C-219F9F7F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28631"/>
              </p:ext>
            </p:extLst>
          </p:nvPr>
        </p:nvGraphicFramePr>
        <p:xfrm>
          <a:off x="1769607" y="3022866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30">
                  <a:extLst>
                    <a:ext uri="{9D8B030D-6E8A-4147-A177-3AD203B41FA5}">
                      <a16:colId xmlns:a16="http://schemas.microsoft.com/office/drawing/2014/main" val="3675349260"/>
                    </a:ext>
                  </a:extLst>
                </a:gridCol>
                <a:gridCol w="2639833">
                  <a:extLst>
                    <a:ext uri="{9D8B030D-6E8A-4147-A177-3AD203B41FA5}">
                      <a16:colId xmlns:a16="http://schemas.microsoft.com/office/drawing/2014/main" val="2537641058"/>
                    </a:ext>
                  </a:extLst>
                </a:gridCol>
                <a:gridCol w="3377536">
                  <a:extLst>
                    <a:ext uri="{9D8B030D-6E8A-4147-A177-3AD203B41FA5}">
                      <a16:colId xmlns:a16="http://schemas.microsoft.com/office/drawing/2014/main" val="187726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8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Pods; Horizontal Pod Autoscaler (HPA)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1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Nodes and Node Pools, aks-engine scale (manual)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2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Stack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Nodes and Scale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6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D36D1-5E10-41B9-9C4F-A6FA40EEA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3" r="14732"/>
          <a:stretch/>
        </p:blipFill>
        <p:spPr>
          <a:xfrm>
            <a:off x="2973788" y="2609710"/>
            <a:ext cx="405516" cy="6572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CA583B-8579-4BBE-A3FD-CBD8744BCFFF}"/>
              </a:ext>
            </a:extLst>
          </p:cNvPr>
          <p:cNvGrpSpPr/>
          <p:nvPr/>
        </p:nvGrpSpPr>
        <p:grpSpPr>
          <a:xfrm>
            <a:off x="5118973" y="2602189"/>
            <a:ext cx="1114409" cy="1222407"/>
            <a:chOff x="537444" y="1652085"/>
            <a:chExt cx="1114409" cy="1222407"/>
          </a:xfrm>
        </p:grpSpPr>
        <p:pic>
          <p:nvPicPr>
            <p:cNvPr id="6" name="Picture 2" descr="Azure Traffic Manager – Step by Step Demo (Geographic Method ...">
              <a:extLst>
                <a:ext uri="{FF2B5EF4-FFF2-40B4-BE49-F238E27FC236}">
                  <a16:creationId xmlns:a16="http://schemas.microsoft.com/office/drawing/2014/main" id="{1CE81904-F5D2-4041-9E59-C3FFB15239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3" r="27753"/>
            <a:stretch/>
          </p:blipFill>
          <p:spPr bwMode="auto">
            <a:xfrm>
              <a:off x="807127" y="1652085"/>
              <a:ext cx="575038" cy="6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D637ED-5FD7-45D5-8C7B-1AF94E462015}"/>
                </a:ext>
              </a:extLst>
            </p:cNvPr>
            <p:cNvSpPr txBox="1"/>
            <p:nvPr/>
          </p:nvSpPr>
          <p:spPr>
            <a:xfrm>
              <a:off x="537444" y="2443605"/>
              <a:ext cx="1114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Azure </a:t>
              </a:r>
            </a:p>
            <a:p>
              <a:pPr algn="ctr"/>
              <a:r>
                <a:rPr lang="en-US" sz="1100" b="1" dirty="0"/>
                <a:t>Traffic Manager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A7117B-97C8-4A92-A79A-645ECDD1E7B4}"/>
              </a:ext>
            </a:extLst>
          </p:cNvPr>
          <p:cNvSpPr txBox="1"/>
          <p:nvPr/>
        </p:nvSpPr>
        <p:spPr>
          <a:xfrm>
            <a:off x="2733960" y="3401230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Recursive </a:t>
            </a:r>
          </a:p>
          <a:p>
            <a:pPr algn="ctr"/>
            <a:r>
              <a:rPr lang="en-US" sz="1100" b="1" dirty="0"/>
              <a:t>DNS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BAC94B-D92A-46E8-936E-5B4D721E7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65" y="2626043"/>
            <a:ext cx="685800" cy="4667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A9321-08D5-4E80-8522-9E4070B46DA6}"/>
              </a:ext>
            </a:extLst>
          </p:cNvPr>
          <p:cNvCxnSpPr/>
          <p:nvPr/>
        </p:nvCxnSpPr>
        <p:spPr>
          <a:xfrm>
            <a:off x="2091193" y="2782957"/>
            <a:ext cx="826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437EFC-1EF5-4361-9A3A-ED61471AF075}"/>
              </a:ext>
            </a:extLst>
          </p:cNvPr>
          <p:cNvCxnSpPr>
            <a:cxnSpLocks/>
          </p:cNvCxnSpPr>
          <p:nvPr/>
        </p:nvCxnSpPr>
        <p:spPr>
          <a:xfrm flipH="1">
            <a:off x="2091193" y="2926510"/>
            <a:ext cx="778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968038-6F9C-472E-9F8D-53ED7AB4F631}"/>
              </a:ext>
            </a:extLst>
          </p:cNvPr>
          <p:cNvCxnSpPr>
            <a:cxnSpLocks/>
          </p:cNvCxnSpPr>
          <p:nvPr/>
        </p:nvCxnSpPr>
        <p:spPr>
          <a:xfrm>
            <a:off x="3598959" y="2771344"/>
            <a:ext cx="156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8ECE0-5402-417A-A0A2-FFD64AB21B25}"/>
              </a:ext>
            </a:extLst>
          </p:cNvPr>
          <p:cNvCxnSpPr>
            <a:cxnSpLocks/>
          </p:cNvCxnSpPr>
          <p:nvPr/>
        </p:nvCxnSpPr>
        <p:spPr>
          <a:xfrm flipH="1">
            <a:off x="3598959" y="2914898"/>
            <a:ext cx="152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143ADA1-8D64-44EB-B3F1-F4BAEF465486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719821" y="3060611"/>
            <a:ext cx="1870834" cy="193514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979607-277A-41A7-938B-94B37F0D607F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rot="5400000">
            <a:off x="4803892" y="4091316"/>
            <a:ext cx="1139006" cy="6055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3429F5-7688-40CA-87C2-87AF41C0E858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 rot="16200000" flipH="1">
            <a:off x="5813378" y="3687396"/>
            <a:ext cx="1139005" cy="14134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8EFDC5-89BC-438E-874A-DA90714A4552}"/>
              </a:ext>
            </a:extLst>
          </p:cNvPr>
          <p:cNvGrpSpPr/>
          <p:nvPr/>
        </p:nvGrpSpPr>
        <p:grpSpPr>
          <a:xfrm>
            <a:off x="3622812" y="4587364"/>
            <a:ext cx="1447800" cy="971601"/>
            <a:chOff x="3336565" y="4587364"/>
            <a:chExt cx="1447800" cy="971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7401E4-BB3F-4344-9AF1-EB7AF25C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6565" y="4587364"/>
              <a:ext cx="1447800" cy="7524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A3EA8E-C717-44C5-BFF2-448BB3DAD1E1}"/>
                </a:ext>
              </a:extLst>
            </p:cNvPr>
            <p:cNvSpPr txBox="1"/>
            <p:nvPr/>
          </p:nvSpPr>
          <p:spPr>
            <a:xfrm>
              <a:off x="3554172" y="5297355"/>
              <a:ext cx="9284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On-premises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25DC2E-2F4F-4BC1-9EF5-C2FE2D8D442E}"/>
              </a:ext>
            </a:extLst>
          </p:cNvPr>
          <p:cNvGrpSpPr/>
          <p:nvPr/>
        </p:nvGrpSpPr>
        <p:grpSpPr>
          <a:xfrm>
            <a:off x="7089582" y="4587363"/>
            <a:ext cx="1447800" cy="1014085"/>
            <a:chOff x="7089582" y="4587363"/>
            <a:chExt cx="1447800" cy="10140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FA2F02-42AD-443B-BBAC-0EF2E4F7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9582" y="4587363"/>
              <a:ext cx="1447800" cy="75247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9D013B-10AD-47F5-9B2A-14C3B671A08D}"/>
                </a:ext>
              </a:extLst>
            </p:cNvPr>
            <p:cNvSpPr txBox="1"/>
            <p:nvPr/>
          </p:nvSpPr>
          <p:spPr>
            <a:xfrm>
              <a:off x="7399622" y="5339838"/>
              <a:ext cx="9284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On-premises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494C600-B0FE-4B09-B388-F3C8C209C676}"/>
              </a:ext>
            </a:extLst>
          </p:cNvPr>
          <p:cNvSpPr txBox="1"/>
          <p:nvPr/>
        </p:nvSpPr>
        <p:spPr>
          <a:xfrm>
            <a:off x="1687665" y="5112689"/>
            <a:ext cx="15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0A79E-6DEE-4CF5-BEF7-83690B9FDBA2}"/>
              </a:ext>
            </a:extLst>
          </p:cNvPr>
          <p:cNvSpPr txBox="1"/>
          <p:nvPr/>
        </p:nvSpPr>
        <p:spPr>
          <a:xfrm>
            <a:off x="1687665" y="5025224"/>
            <a:ext cx="1851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connect to their local site based on DNS response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29031F6-DDC3-4717-B400-C19FDC4A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170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EFDB309A-BBF3-4FAF-97FF-94F08E713C9A}"/>
              </a:ext>
            </a:extLst>
          </p:cNvPr>
          <p:cNvSpPr/>
          <p:nvPr/>
        </p:nvSpPr>
        <p:spPr>
          <a:xfrm>
            <a:off x="2083244" y="2846568"/>
            <a:ext cx="2160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Internet-facing Management Endpoints?</a:t>
            </a:r>
            <a:endParaRPr lang="en-US" sz="11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453211E-F998-4B25-B7BB-E72CB2A300F8}"/>
              </a:ext>
            </a:extLst>
          </p:cNvPr>
          <p:cNvSpPr/>
          <p:nvPr/>
        </p:nvSpPr>
        <p:spPr>
          <a:xfrm>
            <a:off x="2083244" y="4229891"/>
            <a:ext cx="2160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Public IP Addresses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6B3E2E7-5C22-4184-8E0F-834BBB5E3B9B}"/>
              </a:ext>
            </a:extLst>
          </p:cNvPr>
          <p:cNvSpPr/>
          <p:nvPr/>
        </p:nvSpPr>
        <p:spPr>
          <a:xfrm>
            <a:off x="5088835" y="2846568"/>
            <a:ext cx="2160000" cy="72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self-hosted Build Agents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DF26D-3569-4723-B1FE-8963027D173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243244" y="3206568"/>
            <a:ext cx="845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8355DC-A3F2-47CF-9B19-B755CF41585F}"/>
              </a:ext>
            </a:extLst>
          </p:cNvPr>
          <p:cNvSpPr txBox="1"/>
          <p:nvPr/>
        </p:nvSpPr>
        <p:spPr>
          <a:xfrm>
            <a:off x="4140113" y="2944958"/>
            <a:ext cx="734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AAC2C5-F233-4245-8D34-D36AEFAA237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63244" y="3566568"/>
            <a:ext cx="0" cy="66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F20988-FEB0-4A27-A588-462EBFF25922}"/>
              </a:ext>
            </a:extLst>
          </p:cNvPr>
          <p:cNvSpPr txBox="1"/>
          <p:nvPr/>
        </p:nvSpPr>
        <p:spPr>
          <a:xfrm>
            <a:off x="3036207" y="3566568"/>
            <a:ext cx="734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B5A2B-62DB-4A37-9DBF-A83967D34C9D}"/>
              </a:ext>
            </a:extLst>
          </p:cNvPr>
          <p:cNvSpPr txBox="1"/>
          <p:nvPr/>
        </p:nvSpPr>
        <p:spPr>
          <a:xfrm>
            <a:off x="4142633" y="4326889"/>
            <a:ext cx="734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9ED263-C176-4FAB-B01B-FA1495E07F80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4243244" y="3566568"/>
            <a:ext cx="1925591" cy="1023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1936D797-F778-4D94-9CB1-A97C94D361EF}"/>
              </a:ext>
            </a:extLst>
          </p:cNvPr>
          <p:cNvSpPr/>
          <p:nvPr/>
        </p:nvSpPr>
        <p:spPr>
          <a:xfrm>
            <a:off x="5088835" y="4949890"/>
            <a:ext cx="2160000" cy="72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Microsoft-hosted Build Agents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CB342F7-4E51-4DF5-8C57-C517FA895D0C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 rot="16200000" flipH="1">
            <a:off x="3946040" y="4167094"/>
            <a:ext cx="359999" cy="1925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69422F-32E0-4C52-95C4-0926E71A4ABC}"/>
              </a:ext>
            </a:extLst>
          </p:cNvPr>
          <p:cNvSpPr txBox="1"/>
          <p:nvPr/>
        </p:nvSpPr>
        <p:spPr>
          <a:xfrm>
            <a:off x="3036207" y="4999101"/>
            <a:ext cx="734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495EE1E-A31F-4CB4-852A-C69409DB64EE}"/>
              </a:ext>
            </a:extLst>
          </p:cNvPr>
          <p:cNvSpPr/>
          <p:nvPr/>
        </p:nvSpPr>
        <p:spPr>
          <a:xfrm>
            <a:off x="8030817" y="2846568"/>
            <a:ext cx="216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Stack Hub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C5341-D888-40F1-9012-200133830FCA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248835" y="3206568"/>
            <a:ext cx="781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3DE99F3-4623-491A-8E8F-949A4D616F6C}"/>
              </a:ext>
            </a:extLst>
          </p:cNvPr>
          <p:cNvCxnSpPr>
            <a:cxnSpLocks/>
          </p:cNvCxnSpPr>
          <p:nvPr/>
        </p:nvCxnSpPr>
        <p:spPr>
          <a:xfrm flipV="1">
            <a:off x="7248835" y="5030931"/>
            <a:ext cx="1888556" cy="382326"/>
          </a:xfrm>
          <a:prstGeom prst="bentConnector3">
            <a:avLst>
              <a:gd name="adj1" fmla="val 26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Pipelines | Slack App Directory">
            <a:extLst>
              <a:ext uri="{FF2B5EF4-FFF2-40B4-BE49-F238E27FC236}">
                <a16:creationId xmlns:a16="http://schemas.microsoft.com/office/drawing/2014/main" id="{6F4563B3-C734-4301-9F26-EE140D21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2" y="2879296"/>
            <a:ext cx="654545" cy="6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3F47207-EC36-4BBB-9D3F-2E45C8D3B1E5}"/>
              </a:ext>
            </a:extLst>
          </p:cNvPr>
          <p:cNvGrpSpPr/>
          <p:nvPr/>
        </p:nvGrpSpPr>
        <p:grpSpPr>
          <a:xfrm>
            <a:off x="464136" y="4450359"/>
            <a:ext cx="734118" cy="1176113"/>
            <a:chOff x="456185" y="2923707"/>
            <a:chExt cx="734118" cy="1176113"/>
          </a:xfrm>
        </p:grpSpPr>
        <p:pic>
          <p:nvPicPr>
            <p:cNvPr id="1028" name="Picture 4" descr="Azure Repos | Slack App Directory">
              <a:extLst>
                <a:ext uri="{FF2B5EF4-FFF2-40B4-BE49-F238E27FC236}">
                  <a16:creationId xmlns:a16="http://schemas.microsoft.com/office/drawing/2014/main" id="{3AF8BFD6-5641-4DA4-A80B-A32F4E925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" y="2923707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F227AB-352A-4DD2-9C84-67765356C6BD}"/>
                </a:ext>
              </a:extLst>
            </p:cNvPr>
            <p:cNvSpPr txBox="1"/>
            <p:nvPr/>
          </p:nvSpPr>
          <p:spPr>
            <a:xfrm>
              <a:off x="456185" y="3668933"/>
              <a:ext cx="734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Azure Repos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A440F0-B1DE-4897-9242-470F36190E48}"/>
              </a:ext>
            </a:extLst>
          </p:cNvPr>
          <p:cNvSpPr txBox="1"/>
          <p:nvPr/>
        </p:nvSpPr>
        <p:spPr>
          <a:xfrm>
            <a:off x="463244" y="3572249"/>
            <a:ext cx="73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Pipelines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BBB4C50-DD79-4B50-A9B9-4C9F086C44F4}"/>
              </a:ext>
            </a:extLst>
          </p:cNvPr>
          <p:cNvCxnSpPr>
            <a:cxnSpLocks/>
            <a:stCxn id="1028" idx="0"/>
            <a:endCxn id="34" idx="2"/>
          </p:cNvCxnSpPr>
          <p:nvPr/>
        </p:nvCxnSpPr>
        <p:spPr>
          <a:xfrm rot="16200000" flipV="1">
            <a:off x="607138" y="4226302"/>
            <a:ext cx="447223" cy="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67CD882-B204-43DD-8DFF-56A5F8FD6EBA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 flipV="1">
            <a:off x="1150517" y="3206568"/>
            <a:ext cx="9327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0CE136-E2D8-4A36-9FDC-95BD582C8868}"/>
              </a:ext>
            </a:extLst>
          </p:cNvPr>
          <p:cNvSpPr txBox="1"/>
          <p:nvPr/>
        </p:nvSpPr>
        <p:spPr>
          <a:xfrm>
            <a:off x="8914506" y="540828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Kubernetes Cluster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2320F4-438E-4119-874F-AEFA74D0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391" y="4521717"/>
            <a:ext cx="830542" cy="811693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45AB055-EF28-49F8-91FF-2B411597F19C}"/>
              </a:ext>
            </a:extLst>
          </p:cNvPr>
          <p:cNvCxnSpPr>
            <a:cxnSpLocks/>
            <a:stCxn id="18" idx="2"/>
            <a:endCxn id="23" idx="3"/>
          </p:cNvCxnSpPr>
          <p:nvPr/>
        </p:nvCxnSpPr>
        <p:spPr>
          <a:xfrm rot="5400000" flipH="1" flipV="1">
            <a:off x="6948165" y="2427238"/>
            <a:ext cx="2463322" cy="4021982"/>
          </a:xfrm>
          <a:prstGeom prst="bentConnector4">
            <a:avLst>
              <a:gd name="adj1" fmla="val -9280"/>
              <a:gd name="adj2" fmla="val 105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36D277B-4CEE-4FC9-939E-59FE88123D2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48834" y="3386568"/>
            <a:ext cx="1888557" cy="1540996"/>
          </a:xfrm>
          <a:prstGeom prst="bentConnector3">
            <a:avLst>
              <a:gd name="adj1" fmla="val 26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59">
            <a:extLst>
              <a:ext uri="{FF2B5EF4-FFF2-40B4-BE49-F238E27FC236}">
                <a16:creationId xmlns:a16="http://schemas.microsoft.com/office/drawing/2014/main" id="{AE21E019-F169-421F-9EA5-D97DDE5C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(CI/CD)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53365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3580B-F465-487B-BA98-63446A5C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0"/>
            <a:ext cx="475297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168A30-A6BB-4D05-BCC3-B48C5005BE49}"/>
              </a:ext>
            </a:extLst>
          </p:cNvPr>
          <p:cNvSpPr/>
          <p:nvPr/>
        </p:nvSpPr>
        <p:spPr>
          <a:xfrm>
            <a:off x="4050890" y="5191432"/>
            <a:ext cx="4080387" cy="90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004F8-F761-4351-AEEF-4E1C40073B35}"/>
              </a:ext>
            </a:extLst>
          </p:cNvPr>
          <p:cNvSpPr/>
          <p:nvPr/>
        </p:nvSpPr>
        <p:spPr>
          <a:xfrm>
            <a:off x="4050890" y="6130456"/>
            <a:ext cx="4080387" cy="27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89EF-A293-4775-BA8A-0AF8A3B86438}"/>
              </a:ext>
            </a:extLst>
          </p:cNvPr>
          <p:cNvSpPr/>
          <p:nvPr/>
        </p:nvSpPr>
        <p:spPr>
          <a:xfrm>
            <a:off x="4050890" y="2760429"/>
            <a:ext cx="4080387" cy="27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825944-8283-404B-A4BD-861E6D5BC99D}"/>
              </a:ext>
            </a:extLst>
          </p:cNvPr>
          <p:cNvSpPr/>
          <p:nvPr/>
        </p:nvSpPr>
        <p:spPr>
          <a:xfrm>
            <a:off x="8253454" y="2760429"/>
            <a:ext cx="270000" cy="27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6FE1EC-902F-4551-93F9-24021998D6A9}"/>
              </a:ext>
            </a:extLst>
          </p:cNvPr>
          <p:cNvSpPr/>
          <p:nvPr/>
        </p:nvSpPr>
        <p:spPr>
          <a:xfrm>
            <a:off x="8251716" y="5224671"/>
            <a:ext cx="270000" cy="27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AA560C-3CFE-4850-96F1-42606C79564D}"/>
              </a:ext>
            </a:extLst>
          </p:cNvPr>
          <p:cNvSpPr/>
          <p:nvPr/>
        </p:nvSpPr>
        <p:spPr>
          <a:xfrm>
            <a:off x="8251716" y="6130456"/>
            <a:ext cx="270000" cy="27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609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ddress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89610D08904E4485449C4C849BAC61" ma:contentTypeVersion="18" ma:contentTypeDescription="Create a new document." ma:contentTypeScope="" ma:versionID="edd861240e1eda81856b341db4bfeb46">
  <xsd:schema xmlns:xsd="http://www.w3.org/2001/XMLSchema" xmlns:xs="http://www.w3.org/2001/XMLSchema" xmlns:p="http://schemas.microsoft.com/office/2006/metadata/properties" xmlns:ns1="http://schemas.microsoft.com/sharepoint/v3" xmlns:ns3="2685a455-7600-4c31-8712-f14db5d3cde8" xmlns:ns4="1238828d-abd0-4007-95a8-82cded5d0bbd" targetNamespace="http://schemas.microsoft.com/office/2006/metadata/properties" ma:root="true" ma:fieldsID="bdf5194a09312719471a9f524860073b" ns1:_="" ns3:_="" ns4:_="">
    <xsd:import namespace="http://schemas.microsoft.com/sharepoint/v3"/>
    <xsd:import namespace="2685a455-7600-4c31-8712-f14db5d3cde8"/>
    <xsd:import namespace="1238828d-abd0-4007-95a8-82cded5d0b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1:IMAddres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internalName="IMAddress">
      <xsd:simpleType>
        <xsd:restriction base="dms:Text"/>
      </xsd:simpleType>
    </xsd:element>
    <xsd:element name="_ip_UnifiedCompliancePolicyProperties" ma:index="1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5a455-7600-4c31-8712-f14db5d3cd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8828d-abd0-4007-95a8-82cded5d0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F1D61-731A-4AD8-AD0F-CD6FE8B9CA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CD31F0A-03C0-4CCC-AE7C-E600A37F4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85a455-7600-4c31-8712-f14db5d3cde8"/>
    <ds:schemaRef ds:uri="1238828d-abd0-4007-95a8-82cded5d0b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2D671E-7C86-4837-A38A-AF862A8A6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692</Words>
  <Application>Microsoft Office PowerPoint</Application>
  <PresentationFormat>Widescreen</PresentationFormat>
  <Paragraphs>272</Paragraphs>
  <Slides>15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Scalability Considerations</vt:lpstr>
      <vt:lpstr>Availability considerations</vt:lpstr>
      <vt:lpstr>Deployment (CI/CD)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Heyko Oelrichs</dc:creator>
  <cp:lastModifiedBy>Heyko Oelrichs</cp:lastModifiedBy>
  <cp:revision>34</cp:revision>
  <dcterms:created xsi:type="dcterms:W3CDTF">2020-04-20T07:56:08Z</dcterms:created>
  <dcterms:modified xsi:type="dcterms:W3CDTF">2020-05-18T13:04:06Z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2020-04-20T19:57:08.7098144Z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d5a262bf-bf7f-4d17-8304-0b62021d14ab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0x010100FB89610D08904E4485449C4C849BAC61</vt:lpwstr>
  </property>
</Properties>
</file>