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c751f9c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c751f9c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c751f9c7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c751f9c7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751f9c7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751f9c7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c751f9c7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c751f9c7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c79d4b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c79d4b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c79d4be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c79d4be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c751f9c7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c751f9c7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c79d4be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c79d4be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www.youtube.com/watch?v=RWiYRNKTzII"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931200" y="382700"/>
            <a:ext cx="72816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CampusManagement</a:t>
            </a:r>
            <a:endParaRPr/>
          </a:p>
        </p:txBody>
      </p:sp>
      <p:sp>
        <p:nvSpPr>
          <p:cNvPr id="68" name="Google Shape;68;p13"/>
          <p:cNvSpPr txBox="1"/>
          <p:nvPr>
            <p:ph idx="1" type="subTitle"/>
          </p:nvPr>
        </p:nvSpPr>
        <p:spPr>
          <a:xfrm>
            <a:off x="2318925" y="1817200"/>
            <a:ext cx="4365300" cy="10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2400"/>
              <a:t>propusă de</a:t>
            </a:r>
            <a:endParaRPr sz="2400"/>
          </a:p>
          <a:p>
            <a:pPr indent="0" lvl="0" marL="0" rtl="0" algn="ctr">
              <a:spcBef>
                <a:spcPts val="0"/>
              </a:spcBef>
              <a:spcAft>
                <a:spcPts val="0"/>
              </a:spcAft>
              <a:buNone/>
            </a:pPr>
            <a:r>
              <a:rPr lang="ro" sz="2400"/>
              <a:t> Panciu-Rusu Mihai</a:t>
            </a:r>
            <a:endParaRPr sz="2400"/>
          </a:p>
        </p:txBody>
      </p:sp>
      <p:sp>
        <p:nvSpPr>
          <p:cNvPr id="69" name="Google Shape;69;p13"/>
          <p:cNvSpPr txBox="1"/>
          <p:nvPr>
            <p:ph idx="1" type="subTitle"/>
          </p:nvPr>
        </p:nvSpPr>
        <p:spPr>
          <a:xfrm>
            <a:off x="221900" y="44080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Coordonator Prof. Colab. Olariu Florin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226076" y="158350"/>
            <a:ext cx="2103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sz="3600"/>
              <a:t>Agendă</a:t>
            </a:r>
            <a:endParaRPr sz="3600"/>
          </a:p>
        </p:txBody>
      </p:sp>
      <p:sp>
        <p:nvSpPr>
          <p:cNvPr id="75" name="Google Shape;75;p14"/>
          <p:cNvSpPr txBox="1"/>
          <p:nvPr/>
        </p:nvSpPr>
        <p:spPr>
          <a:xfrm>
            <a:off x="226075" y="1547425"/>
            <a:ext cx="2981100" cy="3175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Font typeface="Roboto"/>
              <a:buAutoNum type="arabicPeriod"/>
            </a:pPr>
            <a:r>
              <a:rPr lang="ro" sz="3000">
                <a:solidFill>
                  <a:srgbClr val="FFFFFF"/>
                </a:solidFill>
                <a:latin typeface="Roboto"/>
                <a:ea typeface="Roboto"/>
                <a:cs typeface="Roboto"/>
                <a:sym typeface="Roboto"/>
              </a:rPr>
              <a:t>Context</a:t>
            </a:r>
            <a:endParaRPr sz="3000">
              <a:solidFill>
                <a:srgbClr val="FFFFFF"/>
              </a:solidFill>
              <a:latin typeface="Roboto"/>
              <a:ea typeface="Roboto"/>
              <a:cs typeface="Roboto"/>
              <a:sym typeface="Roboto"/>
            </a:endParaRPr>
          </a:p>
          <a:p>
            <a:pPr indent="-419100" lvl="0" marL="457200" rtl="0" algn="l">
              <a:spcBef>
                <a:spcPts val="0"/>
              </a:spcBef>
              <a:spcAft>
                <a:spcPts val="0"/>
              </a:spcAft>
              <a:buClr>
                <a:srgbClr val="FFFFFF"/>
              </a:buClr>
              <a:buSzPts val="3000"/>
              <a:buFont typeface="Roboto"/>
              <a:buAutoNum type="arabicPeriod"/>
            </a:pPr>
            <a:r>
              <a:rPr lang="ro" sz="3000">
                <a:solidFill>
                  <a:srgbClr val="FFFFFF"/>
                </a:solidFill>
                <a:latin typeface="Roboto"/>
                <a:ea typeface="Roboto"/>
                <a:cs typeface="Roboto"/>
                <a:sym typeface="Roboto"/>
              </a:rPr>
              <a:t>Contribuții</a:t>
            </a:r>
            <a:endParaRPr sz="3000">
              <a:solidFill>
                <a:srgbClr val="FFFFFF"/>
              </a:solidFill>
              <a:latin typeface="Roboto"/>
              <a:ea typeface="Roboto"/>
              <a:cs typeface="Roboto"/>
              <a:sym typeface="Roboto"/>
            </a:endParaRPr>
          </a:p>
          <a:p>
            <a:pPr indent="-419100" lvl="0" marL="457200" rtl="0" algn="l">
              <a:spcBef>
                <a:spcPts val="0"/>
              </a:spcBef>
              <a:spcAft>
                <a:spcPts val="0"/>
              </a:spcAft>
              <a:buClr>
                <a:srgbClr val="FFFFFF"/>
              </a:buClr>
              <a:buSzPts val="3000"/>
              <a:buFont typeface="Roboto"/>
              <a:buAutoNum type="arabicPeriod"/>
            </a:pPr>
            <a:r>
              <a:rPr lang="ro" sz="3000">
                <a:solidFill>
                  <a:srgbClr val="FFFFFF"/>
                </a:solidFill>
                <a:latin typeface="Roboto"/>
                <a:ea typeface="Roboto"/>
                <a:cs typeface="Roboto"/>
                <a:sym typeface="Roboto"/>
              </a:rPr>
              <a:t>Arhitectură</a:t>
            </a:r>
            <a:endParaRPr sz="3000">
              <a:solidFill>
                <a:srgbClr val="FFFFFF"/>
              </a:solidFill>
              <a:latin typeface="Roboto"/>
              <a:ea typeface="Roboto"/>
              <a:cs typeface="Roboto"/>
              <a:sym typeface="Roboto"/>
            </a:endParaRPr>
          </a:p>
          <a:p>
            <a:pPr indent="-419100" lvl="0" marL="457200" rtl="0" algn="l">
              <a:spcBef>
                <a:spcPts val="0"/>
              </a:spcBef>
              <a:spcAft>
                <a:spcPts val="0"/>
              </a:spcAft>
              <a:buClr>
                <a:srgbClr val="FFFFFF"/>
              </a:buClr>
              <a:buSzPts val="3000"/>
              <a:buFont typeface="Roboto"/>
              <a:buAutoNum type="arabicPeriod"/>
            </a:pPr>
            <a:r>
              <a:rPr lang="ro" sz="3000">
                <a:solidFill>
                  <a:srgbClr val="FFFFFF"/>
                </a:solidFill>
                <a:latin typeface="Roboto"/>
                <a:ea typeface="Roboto"/>
                <a:cs typeface="Roboto"/>
                <a:sym typeface="Roboto"/>
              </a:rPr>
              <a:t>Demo</a:t>
            </a:r>
            <a:endParaRPr sz="3000">
              <a:solidFill>
                <a:srgbClr val="FFFFFF"/>
              </a:solidFill>
              <a:latin typeface="Roboto"/>
              <a:ea typeface="Roboto"/>
              <a:cs typeface="Roboto"/>
              <a:sym typeface="Roboto"/>
            </a:endParaRPr>
          </a:p>
          <a:p>
            <a:pPr indent="-419100" lvl="0" marL="457200" rtl="0" algn="l">
              <a:spcBef>
                <a:spcPts val="0"/>
              </a:spcBef>
              <a:spcAft>
                <a:spcPts val="0"/>
              </a:spcAft>
              <a:buClr>
                <a:srgbClr val="FFFFFF"/>
              </a:buClr>
              <a:buSzPts val="3000"/>
              <a:buFont typeface="Roboto"/>
              <a:buAutoNum type="arabicPeriod"/>
            </a:pPr>
            <a:r>
              <a:rPr lang="ro" sz="3000">
                <a:solidFill>
                  <a:srgbClr val="FFFFFF"/>
                </a:solidFill>
                <a:latin typeface="Roboto"/>
                <a:ea typeface="Roboto"/>
                <a:cs typeface="Roboto"/>
                <a:sym typeface="Roboto"/>
              </a:rPr>
              <a:t>Concluzii</a:t>
            </a:r>
            <a:endParaRPr sz="3000">
              <a:solidFill>
                <a:srgbClr val="FFFFFF"/>
              </a:solidFill>
              <a:latin typeface="Roboto"/>
              <a:ea typeface="Roboto"/>
              <a:cs typeface="Roboto"/>
              <a:sym typeface="Roboto"/>
            </a:endParaRPr>
          </a:p>
        </p:txBody>
      </p:sp>
      <p:sp>
        <p:nvSpPr>
          <p:cNvPr id="76" name="Google Shape;76;p14"/>
          <p:cNvSpPr txBox="1"/>
          <p:nvPr/>
        </p:nvSpPr>
        <p:spPr>
          <a:xfrm>
            <a:off x="3475800" y="158350"/>
            <a:ext cx="5608200" cy="6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2400">
                <a:latin typeface="Roboto"/>
                <a:ea typeface="Roboto"/>
                <a:cs typeface="Roboto"/>
                <a:sym typeface="Roboto"/>
              </a:rPr>
              <a:t>Context</a:t>
            </a:r>
            <a:endParaRPr sz="2400">
              <a:latin typeface="Roboto"/>
              <a:ea typeface="Roboto"/>
              <a:cs typeface="Roboto"/>
              <a:sym typeface="Roboto"/>
            </a:endParaRPr>
          </a:p>
        </p:txBody>
      </p:sp>
      <p:sp>
        <p:nvSpPr>
          <p:cNvPr id="77" name="Google Shape;77;p14"/>
          <p:cNvSpPr txBox="1"/>
          <p:nvPr/>
        </p:nvSpPr>
        <p:spPr>
          <a:xfrm>
            <a:off x="3674200" y="803575"/>
            <a:ext cx="51942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latin typeface="Roboto"/>
                <a:ea typeface="Roboto"/>
                <a:cs typeface="Roboto"/>
                <a:sym typeface="Roboto"/>
              </a:rPr>
              <a:t>Un pas important din viața unui student este acomodarea cu viața în cămin, însă pentru a trăi experiența, acesta trece printr-un proces anevoios.</a:t>
            </a:r>
            <a:endParaRPr>
              <a:latin typeface="Roboto"/>
              <a:ea typeface="Roboto"/>
              <a:cs typeface="Roboto"/>
              <a:sym typeface="Roboto"/>
            </a:endParaRPr>
          </a:p>
        </p:txBody>
      </p:sp>
      <p:pic>
        <p:nvPicPr>
          <p:cNvPr id="78" name="Google Shape;78;p14"/>
          <p:cNvPicPr preferRelativeResize="0"/>
          <p:nvPr/>
        </p:nvPicPr>
        <p:blipFill>
          <a:blip r:embed="rId3">
            <a:alphaModFix/>
          </a:blip>
          <a:stretch>
            <a:fillRect/>
          </a:stretch>
        </p:blipFill>
        <p:spPr>
          <a:xfrm>
            <a:off x="3750400" y="1635175"/>
            <a:ext cx="4976614" cy="320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o"/>
              <a:t>Probleme existente în procesul de cazare</a:t>
            </a:r>
            <a:endParaRPr/>
          </a:p>
        </p:txBody>
      </p:sp>
      <p:sp>
        <p:nvSpPr>
          <p:cNvPr id="84" name="Google Shape;84;p15"/>
          <p:cNvSpPr txBox="1"/>
          <p:nvPr>
            <p:ph idx="4294967295" type="body"/>
          </p:nvPr>
        </p:nvSpPr>
        <p:spPr>
          <a:xfrm>
            <a:off x="471900" y="2137875"/>
            <a:ext cx="3999900" cy="18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necesitatea studentului de a se deplasa distanțe mari pentru înscriere;</a:t>
            </a:r>
            <a:endParaRPr/>
          </a:p>
          <a:p>
            <a:pPr indent="-342900" lvl="0" marL="457200" rtl="0" algn="l">
              <a:spcBef>
                <a:spcPts val="0"/>
              </a:spcBef>
              <a:spcAft>
                <a:spcPts val="0"/>
              </a:spcAft>
              <a:buSzPts val="1800"/>
              <a:buChar char="-"/>
            </a:pPr>
            <a:r>
              <a:rPr lang="ro"/>
              <a:t>cozile care se formează în perioada de cazări;</a:t>
            </a:r>
            <a:endParaRPr/>
          </a:p>
          <a:p>
            <a:pPr indent="-342900" lvl="0" marL="457200" rtl="0" algn="l">
              <a:spcBef>
                <a:spcPts val="0"/>
              </a:spcBef>
              <a:spcAft>
                <a:spcPts val="0"/>
              </a:spcAft>
              <a:buSzPts val="1800"/>
              <a:buChar char="-"/>
            </a:pPr>
            <a:r>
              <a:rPr lang="ro"/>
              <a:t> aflarea rezultatelor destul de greu;</a:t>
            </a:r>
            <a:endParaRPr/>
          </a:p>
          <a:p>
            <a:pPr indent="0" lvl="0" marL="0" rtl="0" algn="l">
              <a:spcBef>
                <a:spcPts val="1600"/>
              </a:spcBef>
              <a:spcAft>
                <a:spcPts val="1600"/>
              </a:spcAft>
              <a:buNone/>
            </a:pPr>
            <a:r>
              <a:t/>
            </a:r>
            <a:endParaRPr/>
          </a:p>
        </p:txBody>
      </p:sp>
      <p:sp>
        <p:nvSpPr>
          <p:cNvPr id="85" name="Google Shape;85;p15"/>
          <p:cNvSpPr txBox="1"/>
          <p:nvPr>
            <p:ph idx="4294967295" type="body"/>
          </p:nvPr>
        </p:nvSpPr>
        <p:spPr>
          <a:xfrm>
            <a:off x="4694263" y="2137875"/>
            <a:ext cx="3999900" cy="185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dificultatea administratorului de a gestiona preferințele  studenților;</a:t>
            </a:r>
            <a:endParaRPr/>
          </a:p>
          <a:p>
            <a:pPr indent="-342900" lvl="0" marL="457200" rtl="0" algn="l">
              <a:spcBef>
                <a:spcPts val="0"/>
              </a:spcBef>
              <a:spcAft>
                <a:spcPts val="0"/>
              </a:spcAft>
              <a:buSzPts val="1800"/>
              <a:buChar char="-"/>
            </a:pPr>
            <a:r>
              <a:rPr lang="ro"/>
              <a:t>nevoia unor statistici în timp real asupra cererilor;</a:t>
            </a:r>
            <a:endParaRPr/>
          </a:p>
          <a:p>
            <a:pPr indent="-342900" lvl="0" marL="457200" rtl="0" algn="l">
              <a:spcBef>
                <a:spcPts val="0"/>
              </a:spcBef>
              <a:spcAft>
                <a:spcPts val="0"/>
              </a:spcAft>
              <a:buSzPts val="1800"/>
              <a:buChar char="-"/>
            </a:pPr>
            <a:r>
              <a:rPr lang="ro"/>
              <a:t>strecurarea de erori umane;</a:t>
            </a:r>
            <a:endParaRPr/>
          </a:p>
          <a:p>
            <a:pPr indent="-342900" lvl="0" marL="457200" rtl="0" algn="l">
              <a:spcBef>
                <a:spcPts val="0"/>
              </a:spcBef>
              <a:spcAft>
                <a:spcPts val="0"/>
              </a:spcAft>
              <a:buSzPts val="1800"/>
              <a:buChar char="-"/>
            </a:pPr>
            <a:r>
              <a:rPr lang="ro"/>
              <a:t>volumul de muncă ridicat pentru distribuirea locurilor de cazare;</a:t>
            </a:r>
            <a:endParaRPr/>
          </a:p>
        </p:txBody>
      </p:sp>
      <p:pic>
        <p:nvPicPr>
          <p:cNvPr id="86" name="Google Shape;86;p15"/>
          <p:cNvPicPr preferRelativeResize="0"/>
          <p:nvPr/>
        </p:nvPicPr>
        <p:blipFill>
          <a:blip r:embed="rId3">
            <a:alphaModFix/>
          </a:blip>
          <a:stretch>
            <a:fillRect/>
          </a:stretch>
        </p:blipFill>
        <p:spPr>
          <a:xfrm>
            <a:off x="1924932" y="760950"/>
            <a:ext cx="1093828" cy="1259625"/>
          </a:xfrm>
          <a:prstGeom prst="rect">
            <a:avLst/>
          </a:prstGeom>
          <a:noFill/>
          <a:ln>
            <a:noFill/>
          </a:ln>
          <a:effectLst>
            <a:outerShdw blurRad="57150" rotWithShape="0" algn="bl" dir="5400000" dist="19050">
              <a:srgbClr val="000000">
                <a:alpha val="50000"/>
              </a:srgbClr>
            </a:outerShdw>
          </a:effectLst>
        </p:spPr>
      </p:pic>
      <p:pic>
        <p:nvPicPr>
          <p:cNvPr id="87" name="Google Shape;87;p15"/>
          <p:cNvPicPr preferRelativeResize="0"/>
          <p:nvPr/>
        </p:nvPicPr>
        <p:blipFill>
          <a:blip r:embed="rId4">
            <a:alphaModFix/>
          </a:blip>
          <a:stretch>
            <a:fillRect/>
          </a:stretch>
        </p:blipFill>
        <p:spPr>
          <a:xfrm>
            <a:off x="6178425" y="760950"/>
            <a:ext cx="1031600" cy="1259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98250" y="16350"/>
            <a:ext cx="4473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o"/>
              <a:t>Contribuții</a:t>
            </a:r>
            <a:endParaRPr/>
          </a:p>
        </p:txBody>
      </p:sp>
      <p:sp>
        <p:nvSpPr>
          <p:cNvPr id="93" name="Google Shape;93;p16"/>
          <p:cNvSpPr/>
          <p:nvPr/>
        </p:nvSpPr>
        <p:spPr>
          <a:xfrm>
            <a:off x="6018275" y="3218548"/>
            <a:ext cx="2925600" cy="6027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Cerere de cazare online</a:t>
            </a:r>
            <a:endParaRPr sz="1800">
              <a:solidFill>
                <a:srgbClr val="FFFFFF"/>
              </a:solidFill>
            </a:endParaRPr>
          </a:p>
        </p:txBody>
      </p:sp>
      <p:sp>
        <p:nvSpPr>
          <p:cNvPr id="94" name="Google Shape;94;p16"/>
          <p:cNvSpPr/>
          <p:nvPr/>
        </p:nvSpPr>
        <p:spPr>
          <a:xfrm>
            <a:off x="4766975" y="867100"/>
            <a:ext cx="2925600" cy="7662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Dispoziție de cazare generată automat</a:t>
            </a:r>
            <a:endParaRPr sz="1800">
              <a:solidFill>
                <a:srgbClr val="FFFFFF"/>
              </a:solidFill>
            </a:endParaRPr>
          </a:p>
        </p:txBody>
      </p:sp>
      <p:sp>
        <p:nvSpPr>
          <p:cNvPr id="95" name="Google Shape;95;p16"/>
          <p:cNvSpPr/>
          <p:nvPr/>
        </p:nvSpPr>
        <p:spPr>
          <a:xfrm>
            <a:off x="588175" y="1805113"/>
            <a:ext cx="2925600" cy="7662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Exportarea rezultatelor în format Excel</a:t>
            </a:r>
            <a:endParaRPr sz="1800">
              <a:solidFill>
                <a:srgbClr val="FFFFFF"/>
              </a:solidFill>
            </a:endParaRPr>
          </a:p>
        </p:txBody>
      </p:sp>
      <p:sp>
        <p:nvSpPr>
          <p:cNvPr id="96" name="Google Shape;96;p16"/>
          <p:cNvSpPr/>
          <p:nvPr/>
        </p:nvSpPr>
        <p:spPr>
          <a:xfrm>
            <a:off x="283375" y="2710125"/>
            <a:ext cx="2925600" cy="9528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Creare automata a unei variante de distribuire a locurilor</a:t>
            </a:r>
            <a:endParaRPr sz="1800">
              <a:solidFill>
                <a:srgbClr val="FFFFFF"/>
              </a:solidFill>
            </a:endParaRPr>
          </a:p>
        </p:txBody>
      </p:sp>
      <p:sp>
        <p:nvSpPr>
          <p:cNvPr id="97" name="Google Shape;97;p16"/>
          <p:cNvSpPr/>
          <p:nvPr/>
        </p:nvSpPr>
        <p:spPr>
          <a:xfrm>
            <a:off x="5999250" y="2557722"/>
            <a:ext cx="2925600" cy="6027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Sistem de articole</a:t>
            </a:r>
            <a:endParaRPr sz="1800">
              <a:solidFill>
                <a:srgbClr val="FFFFFF"/>
              </a:solidFill>
            </a:endParaRPr>
          </a:p>
        </p:txBody>
      </p:sp>
      <p:sp>
        <p:nvSpPr>
          <p:cNvPr id="98" name="Google Shape;98;p16"/>
          <p:cNvSpPr/>
          <p:nvPr/>
        </p:nvSpPr>
        <p:spPr>
          <a:xfrm>
            <a:off x="207175" y="3787325"/>
            <a:ext cx="2925600" cy="9528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Repartizarea locurilor automată în funcție de punctaje și preferințe</a:t>
            </a:r>
            <a:endParaRPr sz="1800">
              <a:solidFill>
                <a:srgbClr val="FFFFFF"/>
              </a:solidFill>
            </a:endParaRPr>
          </a:p>
        </p:txBody>
      </p:sp>
      <p:sp>
        <p:nvSpPr>
          <p:cNvPr id="99" name="Google Shape;99;p16"/>
          <p:cNvSpPr/>
          <p:nvPr/>
        </p:nvSpPr>
        <p:spPr>
          <a:xfrm>
            <a:off x="1431225" y="867088"/>
            <a:ext cx="2925600" cy="7662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O nouă abordare asupra tururilor de cazare</a:t>
            </a:r>
            <a:endParaRPr sz="1800">
              <a:solidFill>
                <a:srgbClr val="FFFFFF"/>
              </a:solidFill>
            </a:endParaRPr>
          </a:p>
        </p:txBody>
      </p:sp>
      <p:sp>
        <p:nvSpPr>
          <p:cNvPr id="100" name="Google Shape;100;p16"/>
          <p:cNvSpPr/>
          <p:nvPr/>
        </p:nvSpPr>
        <p:spPr>
          <a:xfrm>
            <a:off x="5694450" y="1733400"/>
            <a:ext cx="2925600" cy="7662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Statistică în timp real asupra cererilor de cazare</a:t>
            </a:r>
            <a:endParaRPr sz="1800">
              <a:solidFill>
                <a:srgbClr val="FFFFFF"/>
              </a:solidFill>
            </a:endParaRPr>
          </a:p>
        </p:txBody>
      </p:sp>
      <p:sp>
        <p:nvSpPr>
          <p:cNvPr id="101" name="Google Shape;101;p16"/>
          <p:cNvSpPr/>
          <p:nvPr/>
        </p:nvSpPr>
        <p:spPr>
          <a:xfrm>
            <a:off x="6127200" y="3939775"/>
            <a:ext cx="2925600" cy="766200"/>
          </a:xfrm>
          <a:prstGeom prst="flowChartAlternateProcess">
            <a:avLst/>
          </a:prstGeom>
          <a:solidFill>
            <a:schemeClr val="accent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o" sz="1800">
                <a:solidFill>
                  <a:srgbClr val="FFFFFF"/>
                </a:solidFill>
              </a:rPr>
              <a:t>Evidență cu toți studenții cazați</a:t>
            </a:r>
            <a:endParaRPr sz="1800">
              <a:solidFill>
                <a:srgbClr val="FFFFFF"/>
              </a:solidFill>
            </a:endParaRPr>
          </a:p>
        </p:txBody>
      </p:sp>
      <p:pic>
        <p:nvPicPr>
          <p:cNvPr id="102" name="Google Shape;102;p16"/>
          <p:cNvPicPr preferRelativeResize="0"/>
          <p:nvPr/>
        </p:nvPicPr>
        <p:blipFill>
          <a:blip r:embed="rId3">
            <a:alphaModFix/>
          </a:blip>
          <a:stretch>
            <a:fillRect/>
          </a:stretch>
        </p:blipFill>
        <p:spPr>
          <a:xfrm>
            <a:off x="3498425" y="2386200"/>
            <a:ext cx="2267387" cy="2267387"/>
          </a:xfrm>
          <a:prstGeom prst="rect">
            <a:avLst/>
          </a:prstGeom>
          <a:noFill/>
          <a:ln>
            <a:noFill/>
          </a:ln>
        </p:spPr>
      </p:pic>
      <p:sp>
        <p:nvSpPr>
          <p:cNvPr id="103" name="Google Shape;103;p16"/>
          <p:cNvSpPr txBox="1"/>
          <p:nvPr>
            <p:ph type="title"/>
          </p:nvPr>
        </p:nvSpPr>
        <p:spPr>
          <a:xfrm>
            <a:off x="4766975" y="16350"/>
            <a:ext cx="4285800" cy="60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ro"/>
              <a:t>CampusManagement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226075" y="189500"/>
            <a:ext cx="2347800" cy="5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Arhitectură</a:t>
            </a:r>
            <a:endParaRPr/>
          </a:p>
        </p:txBody>
      </p:sp>
      <p:sp>
        <p:nvSpPr>
          <p:cNvPr id="109" name="Google Shape;109;p17"/>
          <p:cNvSpPr txBox="1"/>
          <p:nvPr>
            <p:ph idx="1" type="body"/>
          </p:nvPr>
        </p:nvSpPr>
        <p:spPr>
          <a:xfrm>
            <a:off x="226075" y="1465800"/>
            <a:ext cx="23904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Există două tipuri de utilizatori:</a:t>
            </a:r>
            <a:endParaRPr/>
          </a:p>
          <a:p>
            <a:pPr indent="0" lvl="0" marL="0" rtl="0" algn="l">
              <a:spcBef>
                <a:spcPts val="1600"/>
              </a:spcBef>
              <a:spcAft>
                <a:spcPts val="0"/>
              </a:spcAft>
              <a:buNone/>
            </a:pPr>
            <a:r>
              <a:rPr lang="ro"/>
              <a:t>-Student</a:t>
            </a:r>
            <a:endParaRPr/>
          </a:p>
          <a:p>
            <a:pPr indent="0" lvl="0" marL="0" rtl="0" algn="l">
              <a:spcBef>
                <a:spcPts val="1600"/>
              </a:spcBef>
              <a:spcAft>
                <a:spcPts val="0"/>
              </a:spcAft>
              <a:buNone/>
            </a:pPr>
            <a:r>
              <a:rPr lang="ro"/>
              <a:t>-Administrator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ro"/>
              <a:t>Aplicația folosește E-mailul ca serviciu extern.</a:t>
            </a:r>
            <a:endParaRPr/>
          </a:p>
        </p:txBody>
      </p:sp>
      <p:pic>
        <p:nvPicPr>
          <p:cNvPr id="110" name="Google Shape;110;p17"/>
          <p:cNvPicPr preferRelativeResize="0"/>
          <p:nvPr/>
        </p:nvPicPr>
        <p:blipFill>
          <a:blip r:embed="rId3">
            <a:alphaModFix/>
          </a:blip>
          <a:stretch>
            <a:fillRect/>
          </a:stretch>
        </p:blipFill>
        <p:spPr>
          <a:xfrm>
            <a:off x="2725092" y="0"/>
            <a:ext cx="641891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26075" y="221600"/>
            <a:ext cx="1987800" cy="5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Arhitectură</a:t>
            </a:r>
            <a:endParaRPr/>
          </a:p>
        </p:txBody>
      </p:sp>
      <p:sp>
        <p:nvSpPr>
          <p:cNvPr id="116" name="Google Shape;116;p18"/>
          <p:cNvSpPr txBox="1"/>
          <p:nvPr>
            <p:ph idx="1" type="body"/>
          </p:nvPr>
        </p:nvSpPr>
        <p:spPr>
          <a:xfrm>
            <a:off x="226075" y="818500"/>
            <a:ext cx="1987800" cy="40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Tehnologi folosite</a:t>
            </a:r>
            <a:endParaRPr/>
          </a:p>
          <a:p>
            <a:pPr indent="-304800" lvl="0" marL="457200" rtl="0" algn="l">
              <a:spcBef>
                <a:spcPts val="1600"/>
              </a:spcBef>
              <a:spcAft>
                <a:spcPts val="0"/>
              </a:spcAft>
              <a:buSzPts val="1200"/>
              <a:buChar char="-"/>
            </a:pPr>
            <a:r>
              <a:rPr lang="ro"/>
              <a:t>VueJs</a:t>
            </a:r>
            <a:endParaRPr/>
          </a:p>
          <a:p>
            <a:pPr indent="-304800" lvl="0" marL="457200" rtl="0" algn="l">
              <a:spcBef>
                <a:spcPts val="0"/>
              </a:spcBef>
              <a:spcAft>
                <a:spcPts val="0"/>
              </a:spcAft>
              <a:buSzPts val="1200"/>
              <a:buChar char="-"/>
            </a:pPr>
            <a:r>
              <a:rPr lang="ro"/>
              <a:t>ASP.NET Core</a:t>
            </a:r>
            <a:endParaRPr/>
          </a:p>
          <a:p>
            <a:pPr indent="-304800" lvl="0" marL="457200" rtl="0" algn="l">
              <a:spcBef>
                <a:spcPts val="0"/>
              </a:spcBef>
              <a:spcAft>
                <a:spcPts val="0"/>
              </a:spcAft>
              <a:buSzPts val="1200"/>
              <a:buChar char="-"/>
            </a:pPr>
            <a:r>
              <a:rPr lang="ro"/>
              <a:t>.NET Core Authorization</a:t>
            </a:r>
            <a:endParaRPr/>
          </a:p>
          <a:p>
            <a:pPr indent="-304800" lvl="0" marL="457200" rtl="0" algn="l">
              <a:spcBef>
                <a:spcPts val="0"/>
              </a:spcBef>
              <a:spcAft>
                <a:spcPts val="0"/>
              </a:spcAft>
              <a:buSzPts val="1200"/>
              <a:buChar char="-"/>
            </a:pPr>
            <a:r>
              <a:rPr lang="ro"/>
              <a:t>MySql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2416880" y="0"/>
            <a:ext cx="672712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o"/>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o"/>
              <a:t>DEMO</a:t>
            </a:r>
            <a:endParaRPr/>
          </a:p>
        </p:txBody>
      </p:sp>
      <p:pic>
        <p:nvPicPr>
          <p:cNvPr id="128" name="Google Shape;128;p20" title="CampusManagement Demo">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71900" y="738725"/>
            <a:ext cx="39672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Concluzii</a:t>
            </a:r>
            <a:endParaRPr/>
          </a:p>
        </p:txBody>
      </p:sp>
      <p:sp>
        <p:nvSpPr>
          <p:cNvPr id="134" name="Google Shape;134;p21"/>
          <p:cNvSpPr txBox="1"/>
          <p:nvPr>
            <p:ph idx="1" type="body"/>
          </p:nvPr>
        </p:nvSpPr>
        <p:spPr>
          <a:xfrm>
            <a:off x="471900" y="1919075"/>
            <a:ext cx="8222100" cy="31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666666"/>
                </a:solidFill>
              </a:rPr>
              <a:t>Aplicația </a:t>
            </a:r>
            <a:r>
              <a:rPr b="1" lang="ro">
                <a:solidFill>
                  <a:srgbClr val="666666"/>
                </a:solidFill>
              </a:rPr>
              <a:t>“Managementul cazărilor în cămine” </a:t>
            </a:r>
            <a:r>
              <a:rPr lang="ro">
                <a:solidFill>
                  <a:srgbClr val="666666"/>
                </a:solidFill>
              </a:rPr>
              <a:t> vine în sprijinul atât al viitorilor studenți care vor dori să locuiască în căminele de la facultatea noastră, cât și pentru administratorii care se ocupă de acest proces complex și costisitor din punct de vedere al timpului. </a:t>
            </a:r>
            <a:endParaRPr>
              <a:solidFill>
                <a:srgbClr val="666666"/>
              </a:solidFill>
            </a:endParaRPr>
          </a:p>
          <a:p>
            <a:pPr indent="0" lvl="0" marL="0" rtl="0" algn="l">
              <a:spcBef>
                <a:spcPts val="1600"/>
              </a:spcBef>
              <a:spcAft>
                <a:spcPts val="0"/>
              </a:spcAft>
              <a:buNone/>
            </a:pPr>
            <a:r>
              <a:rPr lang="ro">
                <a:solidFill>
                  <a:srgbClr val="666666"/>
                </a:solidFill>
              </a:rPr>
              <a:t>“De obicei acest proces de alocare a locurilor de cazare îmi ia cam 3 zile”</a:t>
            </a:r>
            <a:endParaRPr>
              <a:solidFill>
                <a:srgbClr val="666666"/>
              </a:solidFill>
            </a:endParaRPr>
          </a:p>
          <a:p>
            <a:pPr indent="0" lvl="0" marL="0" rtl="0" algn="r">
              <a:spcBef>
                <a:spcPts val="1600"/>
              </a:spcBef>
              <a:spcAft>
                <a:spcPts val="0"/>
              </a:spcAft>
              <a:buNone/>
            </a:pPr>
            <a:r>
              <a:rPr lang="ro">
                <a:solidFill>
                  <a:srgbClr val="666666"/>
                </a:solidFill>
              </a:rPr>
              <a:t> - Radu Negrescu, Administrator șef</a:t>
            </a:r>
            <a:endParaRPr>
              <a:solidFill>
                <a:srgbClr val="666666"/>
              </a:solidFill>
            </a:endParaRPr>
          </a:p>
          <a:p>
            <a:pPr indent="0" lvl="0" marL="0" rtl="0" algn="l">
              <a:spcBef>
                <a:spcPts val="1600"/>
              </a:spcBef>
              <a:spcAft>
                <a:spcPts val="1600"/>
              </a:spcAft>
              <a:buNone/>
            </a:pPr>
            <a:r>
              <a:rPr lang="ro">
                <a:solidFill>
                  <a:srgbClr val="666666"/>
                </a:solidFill>
              </a:rPr>
              <a:t>Ei bine, acum durează mai puțin de 3 secunde.</a:t>
            </a:r>
            <a:endParaRPr>
              <a:solidFill>
                <a:srgbClr val="666666"/>
              </a:solidFill>
            </a:endParaRPr>
          </a:p>
        </p:txBody>
      </p:sp>
      <p:pic>
        <p:nvPicPr>
          <p:cNvPr id="135" name="Google Shape;135;p21"/>
          <p:cNvPicPr preferRelativeResize="0"/>
          <p:nvPr/>
        </p:nvPicPr>
        <p:blipFill>
          <a:blip r:embed="rId3">
            <a:alphaModFix/>
          </a:blip>
          <a:stretch>
            <a:fillRect/>
          </a:stretch>
        </p:blipFill>
        <p:spPr>
          <a:xfrm>
            <a:off x="7589250" y="249275"/>
            <a:ext cx="1257149" cy="1257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