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4" r:id="rId9"/>
    <p:sldId id="262" r:id="rId10"/>
    <p:sldId id="263"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46" autoAdjust="0"/>
    <p:restoredTop sz="94660"/>
  </p:normalViewPr>
  <p:slideViewPr>
    <p:cSldViewPr snapToGrid="0">
      <p:cViewPr varScale="1">
        <p:scale>
          <a:sx n="90" d="100"/>
          <a:sy n="90" d="100"/>
        </p:scale>
        <p:origin x="13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7A232F3-C438-4792-BCA8-CABA308BA0B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4FCD43-2353-4716-8F21-3B25CF08E3D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A232F3-C438-4792-BCA8-CABA308BA0B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4FCD43-2353-4716-8F21-3B25CF08E3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descr="图示&#10;&#10;AI 生成的内容可能不正确。"/>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8253" y="110294"/>
            <a:ext cx="6724176" cy="6637413"/>
          </a:xfrm>
          <a:prstGeom prst="rect">
            <a:avLst/>
          </a:prstGeom>
        </p:spPr>
      </p:pic>
      <p:sp>
        <p:nvSpPr>
          <p:cNvPr id="58" name="矩形 57"/>
          <p:cNvSpPr/>
          <p:nvPr/>
        </p:nvSpPr>
        <p:spPr>
          <a:xfrm>
            <a:off x="2076893" y="3771014"/>
            <a:ext cx="2870791" cy="13467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076893" y="3916326"/>
            <a:ext cx="2870791" cy="13467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428847" y="6085368"/>
            <a:ext cx="2583711" cy="134679"/>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678326" y="1928037"/>
            <a:ext cx="1552353" cy="13467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5156792" y="4185260"/>
            <a:ext cx="1910314" cy="13467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p:nvSpPr>
        <p:spPr>
          <a:xfrm>
            <a:off x="3512288" y="4866950"/>
            <a:ext cx="2991293"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Fitness class booking system</a:t>
            </a:r>
            <a:endParaRPr lang="zh-CN" altLang="en-US" b="1" dirty="0">
              <a:latin typeface="Times New Roman" panose="02020603050405020304" pitchFamily="18" charset="0"/>
              <a:cs typeface="Times New Roman" panose="02020603050405020304" pitchFamily="18" charset="0"/>
            </a:endParaRPr>
          </a:p>
        </p:txBody>
      </p:sp>
      <p:sp>
        <p:nvSpPr>
          <p:cNvPr id="76" name="文本框 75"/>
          <p:cNvSpPr txBox="1"/>
          <p:nvPr/>
        </p:nvSpPr>
        <p:spPr>
          <a:xfrm>
            <a:off x="7067106" y="216057"/>
            <a:ext cx="5028346" cy="4616648"/>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Fitness Class Booking System is designed to help gym members and fitness instructors manage class bookings efficiently. Members can register, update their profiles, and book fitness classes based on availability. </a:t>
            </a:r>
            <a:r>
              <a:rPr lang="zh-CN" altLang="en-US" sz="1400" dirty="0">
                <a:highlight>
                  <a:srgbClr val="FFFF00"/>
                </a:highlight>
                <a:latin typeface="Times New Roman" panose="02020603050405020304" pitchFamily="18" charset="0"/>
                <a:cs typeface="Times New Roman" panose="02020603050405020304" pitchFamily="18" charset="0"/>
              </a:rPr>
              <a:t>They can cancel bookings, view upcoming classes, and check payment history. Instructors can create, update, or cancel classes, view their teaching schedules, and see assigned classes.  </a:t>
            </a:r>
            <a:endParaRPr lang="zh-CN" altLang="en-US" sz="1400" dirty="0">
              <a:highlight>
                <a:srgbClr val="FFFF00"/>
              </a:highlight>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Each fitness class includes details such as name, description, schedule, duration, capacity, difficulty level, required equipment, and location.</a:t>
            </a:r>
            <a:r>
              <a:rPr lang="zh-CN" altLang="en-US" sz="1400" dirty="0">
                <a:latin typeface="Times New Roman" panose="02020603050405020304" pitchFamily="18" charset="0"/>
                <a:cs typeface="Times New Roman" panose="02020603050405020304" pitchFamily="18" charset="0"/>
              </a:rPr>
              <a:t> Members can check class availability before booking, and the system tracks attendance through the `</a:t>
            </a:r>
            <a:r>
              <a:rPr lang="zh-CN" altLang="en-US" sz="1400" dirty="0">
                <a:highlight>
                  <a:srgbClr val="00FFFF"/>
                </a:highlight>
                <a:latin typeface="Times New Roman" panose="02020603050405020304" pitchFamily="18" charset="0"/>
                <a:cs typeface="Times New Roman" panose="02020603050405020304" pitchFamily="18" charset="0"/>
              </a:rPr>
              <a:t>checkIn()</a:t>
            </a:r>
            <a:r>
              <a:rPr lang="zh-CN" altLang="en-US" sz="1400" dirty="0">
                <a:latin typeface="Times New Roman" panose="02020603050405020304" pitchFamily="18" charset="0"/>
                <a:cs typeface="Times New Roman" panose="02020603050405020304" pitchFamily="18" charset="0"/>
              </a:rPr>
              <a:t>` method. Bookings are confirmed upon payment, with receipts generated for transactions. Payments can be processed, refunded, or </a:t>
            </a:r>
            <a:r>
              <a:rPr lang="zh-CN" altLang="en-US" sz="1400" dirty="0">
                <a:highlight>
                  <a:srgbClr val="FF0000"/>
                </a:highlight>
                <a:latin typeface="Times New Roman" panose="02020603050405020304" pitchFamily="18" charset="0"/>
                <a:cs typeface="Times New Roman" panose="02020603050405020304" pitchFamily="18" charset="0"/>
              </a:rPr>
              <a:t>marked as completed.  </a:t>
            </a:r>
            <a:endParaRPr lang="zh-CN" altLang="en-US" sz="1400" dirty="0">
              <a:highlight>
                <a:srgbClr val="FF0000"/>
              </a:highlight>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system coordinates between members and instructors, providing updates on class schedules, attendance (via </a:t>
            </a:r>
            <a:r>
              <a:rPr lang="zh-CN" altLang="en-US" sz="1400" dirty="0">
                <a:highlight>
                  <a:srgbClr val="00FFFF"/>
                </a:highlight>
                <a:latin typeface="Times New Roman" panose="02020603050405020304" pitchFamily="18" charset="0"/>
                <a:cs typeface="Times New Roman" panose="02020603050405020304" pitchFamily="18" charset="0"/>
              </a:rPr>
              <a:t>`attendanceStatus</a:t>
            </a:r>
            <a:r>
              <a:rPr lang="zh-CN" altLang="en-US" sz="1400" dirty="0">
                <a:latin typeface="Times New Roman" panose="02020603050405020304" pitchFamily="18" charset="0"/>
                <a:cs typeface="Times New Roman" panose="02020603050405020304" pitchFamily="18" charset="0"/>
              </a:rPr>
              <a:t>`), and payment statuses. Members make bookings, which are associated with payments, while instructors teach fitness classes.  </a:t>
            </a:r>
            <a:endParaRPr lang="zh-CN" altLang="en-US" sz="1400" dirty="0">
              <a:latin typeface="Times New Roman" panose="02020603050405020304" pitchFamily="18" charset="0"/>
              <a:cs typeface="Times New Roman" panose="02020603050405020304" pitchFamily="18" charset="0"/>
            </a:endParaRPr>
          </a:p>
        </p:txBody>
      </p:sp>
      <p:sp>
        <p:nvSpPr>
          <p:cNvPr id="77" name="矩形 76"/>
          <p:cNvSpPr/>
          <p:nvPr/>
        </p:nvSpPr>
        <p:spPr>
          <a:xfrm>
            <a:off x="4660605" y="1488559"/>
            <a:ext cx="1435396" cy="13316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框 77"/>
          <p:cNvSpPr txBox="1"/>
          <p:nvPr/>
        </p:nvSpPr>
        <p:spPr>
          <a:xfrm>
            <a:off x="7645283" y="4726941"/>
            <a:ext cx="4153786" cy="1569660"/>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属性：类中的属性应该被定义为枚举类型、</a:t>
            </a:r>
            <a:r>
              <a:rPr lang="en-US" altLang="zh-CN" sz="1600" dirty="0" err="1">
                <a:latin typeface="楷体" panose="02010609060101010101" pitchFamily="49" charset="-122"/>
                <a:ea typeface="楷体" panose="02010609060101010101" pitchFamily="49" charset="-122"/>
              </a:rPr>
              <a:t>EquipmentRequired</a:t>
            </a:r>
            <a:r>
              <a:rPr lang="zh-CN" altLang="en-US" sz="1600" dirty="0">
                <a:latin typeface="楷体" panose="02010609060101010101" pitchFamily="49" charset="-122"/>
                <a:ea typeface="楷体" panose="02010609060101010101" pitchFamily="49" charset="-122"/>
              </a:rPr>
              <a:t>应该用</a:t>
            </a:r>
            <a:r>
              <a:rPr lang="en-US" altLang="zh-CN" sz="1600" dirty="0" err="1">
                <a:latin typeface="楷体" panose="02010609060101010101" pitchFamily="49" charset="-122"/>
                <a:ea typeface="楷体" panose="02010609060101010101" pitchFamily="49" charset="-122"/>
              </a:rPr>
              <a:t>EquipmentType</a:t>
            </a:r>
            <a:r>
              <a:rPr lang="en-US" altLang="zh-CN"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方法：类中的方法定义重复</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sp>
        <p:nvSpPr>
          <p:cNvPr id="2" name="文本框 1"/>
          <p:cNvSpPr txBox="1"/>
          <p:nvPr/>
        </p:nvSpPr>
        <p:spPr>
          <a:xfrm>
            <a:off x="-77973" y="2062716"/>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方法已经体现的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endParaRPr lang="zh-CN" altLang="en-US" dirty="0">
              <a:highlight>
                <a:srgbClr val="FF0000"/>
              </a:highlight>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0"/>
            <a:ext cx="4743068" cy="4114800"/>
          </a:xfrm>
          <a:prstGeom prst="rect">
            <a:avLst/>
          </a:prstGeom>
        </p:spPr>
      </p:pic>
      <p:sp>
        <p:nvSpPr>
          <p:cNvPr id="6" name="文本框 5"/>
          <p:cNvSpPr txBox="1"/>
          <p:nvPr/>
        </p:nvSpPr>
        <p:spPr>
          <a:xfrm>
            <a:off x="1014150" y="4114800"/>
            <a:ext cx="271476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Fleet management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67813" y="4619475"/>
            <a:ext cx="4153786" cy="1569660"/>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a:t>
            </a:r>
            <a:r>
              <a:rPr lang="en-US" altLang="zh-CN" sz="1600" dirty="0" err="1">
                <a:latin typeface="楷体" panose="02010609060101010101" pitchFamily="49" charset="-122"/>
                <a:ea typeface="楷体" panose="02010609060101010101" pitchFamily="49" charset="-122"/>
              </a:rPr>
              <a:t>FleetMsystem</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FleetM</a:t>
            </a:r>
            <a:r>
              <a:rPr lang="zh-CN" altLang="en-US" sz="1600" dirty="0">
                <a:latin typeface="楷体" panose="02010609060101010101" pitchFamily="49" charset="-122"/>
                <a:ea typeface="楷体" panose="02010609060101010101" pitchFamily="49" charset="-122"/>
              </a:rPr>
              <a:t>职责边界模糊</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a:t>
            </a:r>
            <a:r>
              <a:rPr lang="en-US" altLang="zh-CN" sz="1600" dirty="0" err="1">
                <a:latin typeface="楷体" panose="02010609060101010101" pitchFamily="49" charset="-122"/>
                <a:ea typeface="楷体" panose="02010609060101010101" pitchFamily="49" charset="-122"/>
              </a:rPr>
              <a:t>assignDriver</a:t>
            </a:r>
            <a:r>
              <a:rPr lang="zh-CN" altLang="en-US" sz="1600" dirty="0">
                <a:latin typeface="楷体" panose="02010609060101010101" pitchFamily="49" charset="-122"/>
                <a:ea typeface="楷体" panose="02010609060101010101" pitchFamily="49" charset="-122"/>
              </a:rPr>
              <a:t>和</a:t>
            </a:r>
            <a:r>
              <a:rPr lang="en-US" altLang="zh-CN" sz="1600" dirty="0">
                <a:latin typeface="楷体" panose="02010609060101010101" pitchFamily="49" charset="-122"/>
                <a:ea typeface="楷体" panose="02010609060101010101" pitchFamily="49" charset="-122"/>
              </a:rPr>
              <a:t>Vehicle</a:t>
            </a:r>
            <a:r>
              <a:rPr lang="zh-CN" altLang="en-US" sz="1600" dirty="0">
                <a:latin typeface="楷体" panose="02010609060101010101" pitchFamily="49" charset="-122"/>
                <a:ea typeface="楷体" panose="02010609060101010101" pitchFamily="49" charset="-122"/>
              </a:rPr>
              <a:t>两个方法缺少返回值</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关系：未标明关联的多重性</a:t>
            </a:r>
            <a:endParaRPr lang="en-US" altLang="zh-CN" sz="1600" dirty="0">
              <a:latin typeface="楷体" panose="02010609060101010101" pitchFamily="49" charset="-122"/>
              <a:ea typeface="楷体" panose="02010609060101010101" pitchFamily="49" charset="-122"/>
            </a:endParaRPr>
          </a:p>
        </p:txBody>
      </p:sp>
      <p:sp>
        <p:nvSpPr>
          <p:cNvPr id="9" name="矩形 8"/>
          <p:cNvSpPr/>
          <p:nvPr/>
        </p:nvSpPr>
        <p:spPr>
          <a:xfrm>
            <a:off x="198474" y="0"/>
            <a:ext cx="2197396" cy="9214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144706" y="1247553"/>
            <a:ext cx="2462736" cy="6521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7813" y="1695892"/>
            <a:ext cx="1420745" cy="1470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0623" y="668865"/>
            <a:ext cx="1977656" cy="12503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5263590" y="366623"/>
            <a:ext cx="6096000" cy="6124754"/>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Fleet Management System oversees and optimizes vehicle fleet operations. It enables fleet managers to track vehicles, schedule maintenance, and manage driver assignments.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**Vehicles** are equipped with tracking and maintenance capabilities. Each vehicle has a `licensePlate` and `currentFuelLevel`, along with methods to `startEngine()` and `stopEngine()`. Through the `Trackable` interface, vehicles provide real-time location (`getCurrentLocation()`) and `getRouteHistory()`. The `Maintainable` interface allows scheduling maintenance (`scheduleMaintenance(date: Date)`) and retrieving `getMaintenanceHistory()`.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**Fleet Managers** can:  </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Add/remove vehicles using `addVehicle(vehicle: Vehicle)` and `removeVehicle(vehicleId: String)`.  </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Check fleet size via `getFleetSize(): int`.  </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Assign drivers to vehicles with `assignDriver(vehicle: Vehicle, driver: Driver)`.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**Drivers** are identified by a unique `driverId` and `licenseNumber`. They can be assigned to a vehicle (`assignVehicle(vehicle: Vehicle)`) and retrieve their assigned vehicle (`getAssignedVehicle(): Vehicle`).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**FleetManagementSystem** provides core functionalities:  </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Track vehicles via `trackVehicle(vehicle: Vehicle): Location`.  </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Generate detailed maintenance reports using `generateMaintenanceReport(vehicle: Vehicle): Report`.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This integration of tracking, maintenance, and driver management ensures efficient operations, reduces downtime, and improves fleet performance.  </a:t>
            </a:r>
            <a:endParaRPr lang="zh-CN" altLang="en-US" sz="1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9373897" y="5175005"/>
            <a:ext cx="2750290" cy="954107"/>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未按纯文本格式给出</a:t>
            </a:r>
            <a:endParaRPr lang="zh-CN" altLang="en-US" sz="28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AI 生成的内容可能不正确。"/>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5652" y="75732"/>
            <a:ext cx="5277587" cy="6706536"/>
          </a:xfrm>
          <a:prstGeom prst="rect">
            <a:avLst/>
          </a:prstGeom>
        </p:spPr>
      </p:pic>
      <p:sp>
        <p:nvSpPr>
          <p:cNvPr id="6" name="文本框 5"/>
          <p:cNvSpPr txBox="1"/>
          <p:nvPr/>
        </p:nvSpPr>
        <p:spPr>
          <a:xfrm>
            <a:off x="4600353" y="6341297"/>
            <a:ext cx="336697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Smart home</a:t>
            </a:r>
            <a:r>
              <a:rPr lang="zh-CN" altLang="en-US" b="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automation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7761767" y="5104042"/>
            <a:ext cx="4338084" cy="1815882"/>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属性：给出了</a:t>
            </a:r>
            <a:r>
              <a:rPr lang="en-US" altLang="zh-CN" sz="1600" dirty="0">
                <a:latin typeface="楷体" panose="02010609060101010101" pitchFamily="49" charset="-122"/>
                <a:ea typeface="楷体" panose="02010609060101010101" pitchFamily="49" charset="-122"/>
              </a:rPr>
              <a:t>&lt;</a:t>
            </a:r>
            <a:r>
              <a:rPr lang="en-US" altLang="zh-CN" sz="1600" dirty="0" err="1">
                <a:latin typeface="楷体" panose="02010609060101010101" pitchFamily="49" charset="-122"/>
                <a:ea typeface="楷体" panose="02010609060101010101" pitchFamily="49" charset="-122"/>
              </a:rPr>
              <a:t>homePreference</a:t>
            </a:r>
            <a:r>
              <a:rPr lang="en-US" altLang="zh-CN" sz="1600" dirty="0">
                <a:latin typeface="楷体" panose="02010609060101010101" pitchFamily="49" charset="-122"/>
                <a:ea typeface="楷体" panose="02010609060101010101" pitchFamily="49" charset="-122"/>
              </a:rPr>
              <a:t>&gt;</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&lt;Schedule&gt;</a:t>
            </a:r>
            <a:r>
              <a:rPr lang="zh-CN" altLang="en-US" sz="1600" dirty="0">
                <a:latin typeface="楷体" panose="02010609060101010101" pitchFamily="49" charset="-122"/>
                <a:ea typeface="楷体" panose="02010609060101010101" pitchFamily="49" charset="-122"/>
              </a:rPr>
              <a:t>的</a:t>
            </a:r>
            <a:r>
              <a:rPr lang="en-US" altLang="zh-CN" sz="1600" dirty="0">
                <a:latin typeface="楷体" panose="02010609060101010101" pitchFamily="49" charset="-122"/>
                <a:ea typeface="楷体" panose="02010609060101010101" pitchFamily="49" charset="-122"/>
              </a:rPr>
              <a:t>Json</a:t>
            </a:r>
            <a:r>
              <a:rPr lang="zh-CN" altLang="en-US" sz="1600" dirty="0">
                <a:latin typeface="楷体" panose="02010609060101010101" pitchFamily="49" charset="-122"/>
                <a:ea typeface="楷体" panose="02010609060101010101" pitchFamily="49" charset="-122"/>
              </a:rPr>
              <a:t>，并未给出具体的结构</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方法：开、关未关联</a:t>
            </a:r>
            <a:r>
              <a:rPr lang="en-US" altLang="zh-CN" sz="1600" dirty="0">
                <a:latin typeface="楷体" panose="02010609060101010101" pitchFamily="49" charset="-122"/>
                <a:ea typeface="楷体" panose="02010609060101010101" pitchFamily="49" charset="-122"/>
              </a:rPr>
              <a:t>status</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execute()</a:t>
            </a:r>
            <a:r>
              <a:rPr lang="zh-CN" altLang="en-US" sz="1600" dirty="0">
                <a:latin typeface="楷体" panose="02010609060101010101" pitchFamily="49" charset="-122"/>
                <a:ea typeface="楷体" panose="02010609060101010101" pitchFamily="49" charset="-122"/>
              </a:rPr>
              <a:t>未包含校验条件</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a:t>
            </a:r>
            <a:r>
              <a:rPr lang="en-US" altLang="zh-CN" sz="1600" dirty="0">
                <a:latin typeface="楷体" panose="02010609060101010101" pitchFamily="49" charset="-122"/>
                <a:ea typeface="楷体" panose="02010609060101010101" pitchFamily="49" charset="-122"/>
              </a:rPr>
              <a:t>many</a:t>
            </a:r>
            <a:r>
              <a:rPr lang="zh-CN" altLang="en-US" sz="1600" dirty="0">
                <a:latin typeface="楷体" panose="02010609060101010101" pitchFamily="49" charset="-122"/>
                <a:ea typeface="楷体" panose="02010609060101010101" pitchFamily="49" charset="-122"/>
              </a:rPr>
              <a:t>应该替换成</a:t>
            </a:r>
            <a:r>
              <a:rPr lang="en-US" altLang="zh-CN" sz="1600" dirty="0">
                <a:latin typeface="楷体" panose="02010609060101010101" pitchFamily="49" charset="-122"/>
                <a:ea typeface="楷体" panose="02010609060101010101" pitchFamily="49" charset="-122"/>
              </a:rPr>
              <a:t>*</a:t>
            </a:r>
            <a:endParaRPr lang="en-US" altLang="zh-CN" sz="1600" dirty="0">
              <a:latin typeface="楷体" panose="02010609060101010101" pitchFamily="49" charset="-122"/>
              <a:ea typeface="楷体" panose="02010609060101010101" pitchFamily="49" charset="-122"/>
            </a:endParaRPr>
          </a:p>
        </p:txBody>
      </p:sp>
      <p:sp>
        <p:nvSpPr>
          <p:cNvPr id="8" name="矩形 7"/>
          <p:cNvSpPr/>
          <p:nvPr/>
        </p:nvSpPr>
        <p:spPr>
          <a:xfrm>
            <a:off x="751369" y="1173126"/>
            <a:ext cx="2140688" cy="159488"/>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2044997" y="3349256"/>
            <a:ext cx="1442482" cy="159488"/>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862320" y="0"/>
            <a:ext cx="6329680" cy="5104130"/>
          </a:xfrm>
          <a:prstGeom prst="rect">
            <a:avLst/>
          </a:prstGeom>
          <a:noFill/>
        </p:spPr>
        <p:txBody>
          <a:bodyPr wrap="square">
            <a:noAutofit/>
          </a:bodyPr>
          <a:lstStyle/>
          <a:p>
            <a:r>
              <a:rPr lang="zh-CN" altLang="en-US" sz="1400" dirty="0">
                <a:latin typeface="Times New Roman" panose="02020603050405020304" pitchFamily="18" charset="0"/>
                <a:cs typeface="Times New Roman" panose="02020603050405020304" pitchFamily="18" charset="0"/>
              </a:rPr>
              <a:t>The Smart Home Automation System enables users to control and automate their home devices efficiently. </a:t>
            </a:r>
            <a:r>
              <a:rPr lang="zh-CN" altLang="en-US" sz="1400" dirty="0">
                <a:highlight>
                  <a:srgbClr val="FFFF00"/>
                </a:highlight>
                <a:latin typeface="Times New Roman" panose="02020603050405020304" pitchFamily="18" charset="0"/>
                <a:cs typeface="Times New Roman" panose="02020603050405020304" pitchFamily="18" charset="0"/>
              </a:rPr>
              <a:t>Users can register with personal details, manage smart devices, create automation rules, and adjust home preferences </a:t>
            </a:r>
            <a:r>
              <a:rPr lang="zh-CN" altLang="en-US" sz="1400" dirty="0">
                <a:latin typeface="Times New Roman" panose="02020603050405020304" pitchFamily="18" charset="0"/>
                <a:cs typeface="Times New Roman" panose="02020603050405020304" pitchFamily="18" charset="0"/>
              </a:rPr>
              <a:t>through customizable profiles that include their role (e.g., admin, guest).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Users can add various smart devices (e.g., lights, thermostats, cameras) to the system, which are categorized by type, manufacturer, and model. </a:t>
            </a:r>
            <a:r>
              <a:rPr lang="zh-CN" altLang="en-US" sz="1400" dirty="0">
                <a:highlight>
                  <a:srgbClr val="FFFF00"/>
                </a:highlight>
                <a:latin typeface="Times New Roman" panose="02020603050405020304" pitchFamily="18" charset="0"/>
                <a:cs typeface="Times New Roman" panose="02020603050405020304" pitchFamily="18" charset="0"/>
              </a:rPr>
              <a:t>Devices can be turned on/off, report power consumption metrics, and update their status. </a:t>
            </a:r>
            <a:r>
              <a:rPr lang="zh-CN" altLang="en-US" sz="1400" dirty="0">
                <a:latin typeface="Times New Roman" panose="02020603050405020304" pitchFamily="18" charset="0"/>
                <a:cs typeface="Times New Roman" panose="02020603050405020304" pitchFamily="18" charset="0"/>
              </a:rPr>
              <a:t>These devices are organized into rooms, where each room maintains environmental data (temperature, humidity) and can </a:t>
            </a:r>
            <a:r>
              <a:rPr lang="zh-CN" altLang="en-US" sz="1400" dirty="0">
                <a:highlight>
                  <a:srgbClr val="FFFF00"/>
                </a:highlight>
                <a:latin typeface="Times New Roman" panose="02020603050405020304" pitchFamily="18" charset="0"/>
                <a:cs typeface="Times New Roman" panose="02020603050405020304" pitchFamily="18" charset="0"/>
              </a:rPr>
              <a:t>contain multiple devices</a:t>
            </a:r>
            <a:r>
              <a:rPr lang="zh-CN" altLang="en-US" sz="14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Automation rules allow users to define conditions (</a:t>
            </a:r>
            <a:r>
              <a:rPr lang="zh-CN" altLang="en-US" sz="1400" dirty="0">
                <a:highlight>
                  <a:srgbClr val="FF0000"/>
                </a:highlight>
                <a:latin typeface="Times New Roman" panose="02020603050405020304" pitchFamily="18" charset="0"/>
                <a:cs typeface="Times New Roman" panose="02020603050405020304" pitchFamily="18" charset="0"/>
              </a:rPr>
              <a:t>based on time, device states, or other triggers</a:t>
            </a:r>
            <a:r>
              <a:rPr lang="zh-CN" altLang="en-US" sz="1400" dirty="0">
                <a:latin typeface="Times New Roman" panose="02020603050405020304" pitchFamily="18" charset="0"/>
                <a:cs typeface="Times New Roman" panose="02020603050405020304" pitchFamily="18" charset="0"/>
              </a:rPr>
              <a:t>) that execute actions on devices (e.g., turn on lights at sunset). Rules can be scheduled, prioritized, and activated/deactivated as needed. Each rule can trigger actions on one or more devices.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A central hub manages device connectivity, firmware updates, and synchronization, ensuring seamless communication</a:t>
            </a:r>
            <a:r>
              <a:rPr lang="zh-CN" altLang="en-US" sz="1400" dirty="0">
                <a:latin typeface="Times New Roman" panose="02020603050405020304" pitchFamily="18" charset="0"/>
                <a:cs typeface="Times New Roman" panose="02020603050405020304" pitchFamily="18" charset="0"/>
              </a:rPr>
              <a:t>. Each hub </a:t>
            </a:r>
            <a:r>
              <a:rPr lang="zh-CN" altLang="en-US" sz="1400" dirty="0">
                <a:highlight>
                  <a:srgbClr val="FFFF00"/>
                </a:highlight>
                <a:latin typeface="Times New Roman" panose="02020603050405020304" pitchFamily="18" charset="0"/>
                <a:cs typeface="Times New Roman" panose="02020603050405020304" pitchFamily="18" charset="0"/>
              </a:rPr>
              <a:t>is located in one specific room </a:t>
            </a:r>
            <a:r>
              <a:rPr lang="zh-CN" altLang="en-US" sz="1400" dirty="0">
                <a:latin typeface="Times New Roman" panose="02020603050405020304" pitchFamily="18" charset="0"/>
                <a:cs typeface="Times New Roman" panose="02020603050405020304" pitchFamily="18" charset="0"/>
              </a:rPr>
              <a:t>and can </a:t>
            </a:r>
            <a:r>
              <a:rPr lang="zh-CN" altLang="en-US" sz="1400" dirty="0">
                <a:highlight>
                  <a:srgbClr val="FFFF00"/>
                </a:highlight>
                <a:latin typeface="Times New Roman" panose="02020603050405020304" pitchFamily="18" charset="0"/>
                <a:cs typeface="Times New Roman" panose="02020603050405020304" pitchFamily="18" charset="0"/>
              </a:rPr>
              <a:t>control multiple devices</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0000"/>
                </a:highlight>
                <a:latin typeface="Times New Roman" panose="02020603050405020304" pitchFamily="18" charset="0"/>
                <a:cs typeface="Times New Roman" panose="02020603050405020304" pitchFamily="18" charset="0"/>
              </a:rPr>
              <a:t>Users can monitor device activity, energy usage, and automation performance through the system</a:t>
            </a:r>
            <a:r>
              <a:rPr lang="zh-CN" altLang="en-US" sz="1400" dirty="0">
                <a:latin typeface="Times New Roman" panose="02020603050405020304" pitchFamily="18" charset="0"/>
                <a:cs typeface="Times New Roman" panose="02020603050405020304" pitchFamily="18" charset="0"/>
              </a:rPr>
              <a:t>, providing a smart and responsive home environment.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system supports multi-room configurations with environmental monitoring and role-based access control for different users.</a:t>
            </a:r>
            <a:endParaRPr lang="zh-CN" altLang="en-US" sz="1400" dirty="0">
              <a:latin typeface="Times New Roman" panose="02020603050405020304" pitchFamily="18" charset="0"/>
              <a:cs typeface="Times New Roman" panose="02020603050405020304" pitchFamily="18" charset="0"/>
            </a:endParaRPr>
          </a:p>
        </p:txBody>
      </p:sp>
      <p:sp>
        <p:nvSpPr>
          <p:cNvPr id="13" name="矩形 12"/>
          <p:cNvSpPr/>
          <p:nvPr/>
        </p:nvSpPr>
        <p:spPr>
          <a:xfrm>
            <a:off x="2544726" y="6138530"/>
            <a:ext cx="779721" cy="31188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2002467" y="3973033"/>
            <a:ext cx="779721" cy="15948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77973" y="2062716"/>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方法已经体现的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endParaRPr lang="zh-CN" altLang="en-US" dirty="0">
              <a:highlight>
                <a:srgbClr val="FF0000"/>
              </a:highlight>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AI 生成的内容可能不正确。"/>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1113" y="371048"/>
            <a:ext cx="5277587" cy="6115904"/>
          </a:xfrm>
          <a:prstGeom prst="rect">
            <a:avLst/>
          </a:prstGeom>
        </p:spPr>
      </p:pic>
      <p:sp>
        <p:nvSpPr>
          <p:cNvPr id="6" name="文本框 5"/>
          <p:cNvSpPr txBox="1"/>
          <p:nvPr/>
        </p:nvSpPr>
        <p:spPr>
          <a:xfrm>
            <a:off x="1020725" y="6486952"/>
            <a:ext cx="3366977"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Pet grooming scheduling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189228" y="4795897"/>
            <a:ext cx="4338084" cy="2062103"/>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a:t>
            </a:r>
            <a:r>
              <a:rPr lang="en-US" altLang="zh-CN" sz="1600" dirty="0">
                <a:latin typeface="楷体" panose="02010609060101010101" pitchFamily="49" charset="-122"/>
                <a:ea typeface="楷体" panose="02010609060101010101" pitchFamily="49" charset="-122"/>
              </a:rPr>
              <a:t>Groomer</a:t>
            </a:r>
            <a:r>
              <a:rPr lang="zh-CN" altLang="en-US" sz="1600" dirty="0">
                <a:latin typeface="楷体" panose="02010609060101010101" pitchFamily="49" charset="-122"/>
                <a:ea typeface="楷体" panose="02010609060101010101" pitchFamily="49" charset="-122"/>
              </a:rPr>
              <a:t>和</a:t>
            </a:r>
            <a:r>
              <a:rPr lang="en-US" altLang="zh-CN" sz="1600" dirty="0">
                <a:latin typeface="楷体" panose="02010609060101010101" pitchFamily="49" charset="-122"/>
                <a:ea typeface="楷体" panose="02010609060101010101" pitchFamily="49" charset="-122"/>
              </a:rPr>
              <a:t>Owner</a:t>
            </a:r>
            <a:r>
              <a:rPr lang="zh-CN" altLang="en-US" sz="1600" dirty="0">
                <a:latin typeface="楷体" panose="02010609060101010101" pitchFamily="49" charset="-122"/>
                <a:ea typeface="楷体" panose="02010609060101010101" pitchFamily="49" charset="-122"/>
              </a:rPr>
              <a:t>属性相似，前者偏预约时段、后者偏与宠物的关系，区别不太明显，是否可通过继承抽象类进行构建</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操作：</a:t>
            </a:r>
            <a:r>
              <a:rPr lang="en-US" altLang="zh-CN" sz="1600" dirty="0">
                <a:latin typeface="楷体" panose="02010609060101010101" pitchFamily="49" charset="-122"/>
                <a:ea typeface="楷体" panose="02010609060101010101" pitchFamily="49" charset="-122"/>
              </a:rPr>
              <a:t>Appointment </a:t>
            </a:r>
            <a:r>
              <a:rPr lang="zh-CN" altLang="en-US" sz="1600" dirty="0">
                <a:latin typeface="楷体" panose="02010609060101010101" pitchFamily="49" charset="-122"/>
                <a:ea typeface="楷体" panose="02010609060101010101" pitchFamily="49" charset="-122"/>
              </a:rPr>
              <a:t>的 </a:t>
            </a:r>
            <a:r>
              <a:rPr lang="en-US" altLang="zh-CN" sz="1600" dirty="0">
                <a:latin typeface="楷体" panose="02010609060101010101" pitchFamily="49" charset="-122"/>
                <a:ea typeface="楷体" panose="02010609060101010101" pitchFamily="49" charset="-122"/>
              </a:rPr>
              <a:t>reschedule </a:t>
            </a:r>
            <a:r>
              <a:rPr lang="zh-CN" altLang="en-US" sz="1600" dirty="0">
                <a:latin typeface="楷体" panose="02010609060101010101" pitchFamily="49" charset="-122"/>
                <a:ea typeface="楷体" panose="02010609060101010101" pitchFamily="49" charset="-122"/>
              </a:rPr>
              <a:t>，未更新 </a:t>
            </a:r>
            <a:r>
              <a:rPr lang="en-US" altLang="zh-CN" sz="1600" dirty="0" err="1">
                <a:latin typeface="楷体" panose="02010609060101010101" pitchFamily="49" charset="-122"/>
                <a:ea typeface="楷体" panose="02010609060101010101" pitchFamily="49" charset="-122"/>
              </a:rPr>
              <a:t>TimeSlot</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isAvailable</a:t>
            </a:r>
            <a:r>
              <a:rPr lang="en-US" altLang="zh-CN" sz="1600" dirty="0">
                <a:latin typeface="楷体" panose="02010609060101010101" pitchFamily="49" charset="-122"/>
                <a:ea typeface="楷体" panose="02010609060101010101" pitchFamily="49" charset="-122"/>
              </a:rPr>
              <a:t> </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sp>
        <p:nvSpPr>
          <p:cNvPr id="8" name="矩形 7"/>
          <p:cNvSpPr/>
          <p:nvPr/>
        </p:nvSpPr>
        <p:spPr>
          <a:xfrm>
            <a:off x="2151323" y="428847"/>
            <a:ext cx="818705" cy="1665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390553" y="5474849"/>
            <a:ext cx="818705" cy="1665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446030" y="2729024"/>
            <a:ext cx="2048537" cy="1665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484777" y="212651"/>
            <a:ext cx="6528393" cy="4401205"/>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**Pet Grooming Scheduling System**</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Pet Grooming Scheduling System facilitates efficient management of pet grooming appointments between pet owners, groomers, and grooming businesses.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**For Pet Owners:**</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Register pets with details including: name, species, breed, age, optional weight, and optional special needs/medical notes</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Schedule appointments by selecting from available time slots</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Choose from available grooming services (which may include multiple services per appointment)</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View and manage upcoming appointments</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**For Groomers:**</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Maintain profiles with specialties and working hours</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Manage availability through time slots (marked as available or booked)</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View, confirm, reschedule, or cancel appointments</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Track appointment status (requested, confirmed, in-progress, completed, cancelled, or no-show)</a:t>
            </a:r>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 Access pet medical/special needs information for upcoming appointments</a:t>
            </a:r>
            <a:endParaRPr lang="zh-CN" altLang="en-US" sz="1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0" y="3694921"/>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方法已经体现的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endParaRPr lang="zh-CN" altLang="en-US" dirty="0">
              <a:highlight>
                <a:srgbClr val="FF0000"/>
              </a:highlight>
              <a:latin typeface="楷体" panose="02010609060101010101" pitchFamily="49" charset="-122"/>
              <a:ea typeface="楷体" panose="02010609060101010101" pitchFamily="49" charset="-122"/>
            </a:endParaRPr>
          </a:p>
        </p:txBody>
      </p:sp>
      <p:sp>
        <p:nvSpPr>
          <p:cNvPr id="3" name="文本框 2"/>
          <p:cNvSpPr txBox="1"/>
          <p:nvPr/>
        </p:nvSpPr>
        <p:spPr>
          <a:xfrm>
            <a:off x="8945525" y="4997795"/>
            <a:ext cx="2750290" cy="954107"/>
          </a:xfrm>
          <a:prstGeom prst="rect">
            <a:avLst/>
          </a:prstGeom>
          <a:noFill/>
        </p:spPr>
        <p:txBody>
          <a:bodyPr wrap="square" rtlCol="0">
            <a:spAutoFit/>
          </a:bodyPr>
          <a:lstStyle/>
          <a:p>
            <a:r>
              <a:rPr lang="zh-CN" altLang="en-US" sz="2800" b="1" dirty="0">
                <a:solidFill>
                  <a:srgbClr val="FF0000"/>
                </a:solidFill>
                <a:latin typeface="楷体" panose="02010609060101010101" pitchFamily="49" charset="-122"/>
                <a:ea typeface="楷体" panose="02010609060101010101" pitchFamily="49" charset="-122"/>
              </a:rPr>
              <a:t>未按纯文本格式给出</a:t>
            </a:r>
            <a:endParaRPr lang="zh-CN" altLang="en-US" sz="28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41240" y="6057413"/>
            <a:ext cx="1970568"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Car rental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416595" y="5288340"/>
            <a:ext cx="4338084" cy="1569660"/>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操作：</a:t>
            </a:r>
            <a:r>
              <a:rPr lang="en-US" altLang="zh-CN" sz="1600" dirty="0">
                <a:latin typeface="楷体" panose="02010609060101010101" pitchFamily="49" charset="-122"/>
                <a:ea typeface="楷体" panose="02010609060101010101" pitchFamily="49" charset="-122"/>
              </a:rPr>
              <a:t>Reservation </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convertToRental</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，未联动 </a:t>
            </a:r>
            <a:r>
              <a:rPr lang="en-US" altLang="zh-CN" sz="1600" dirty="0">
                <a:latin typeface="楷体" panose="02010609060101010101" pitchFamily="49" charset="-122"/>
                <a:ea typeface="楷体" panose="02010609060101010101" pitchFamily="49" charset="-122"/>
              </a:rPr>
              <a:t>Vehicle </a:t>
            </a:r>
            <a:r>
              <a:rPr lang="zh-CN" altLang="en-US" sz="1600" dirty="0">
                <a:latin typeface="楷体" panose="02010609060101010101" pitchFamily="49" charset="-122"/>
                <a:ea typeface="楷体" panose="02010609060101010101" pitchFamily="49" charset="-122"/>
              </a:rPr>
              <a:t>状态变更，缺少参数</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pic>
        <p:nvPicPr>
          <p:cNvPr id="9" name="图片 8"/>
          <p:cNvPicPr>
            <a:picLocks noChangeAspect="1"/>
          </p:cNvPicPr>
          <p:nvPr/>
        </p:nvPicPr>
        <p:blipFill>
          <a:blip r:embed="rId1"/>
          <a:stretch>
            <a:fillRect/>
          </a:stretch>
        </p:blipFill>
        <p:spPr>
          <a:xfrm>
            <a:off x="-1" y="0"/>
            <a:ext cx="4837547" cy="5330456"/>
          </a:xfrm>
          <a:prstGeom prst="rect">
            <a:avLst/>
          </a:prstGeom>
        </p:spPr>
      </p:pic>
      <p:sp>
        <p:nvSpPr>
          <p:cNvPr id="11" name="矩形 10"/>
          <p:cNvSpPr/>
          <p:nvPr/>
        </p:nvSpPr>
        <p:spPr>
          <a:xfrm>
            <a:off x="932123" y="2408346"/>
            <a:ext cx="946296" cy="1080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295015" y="331312"/>
            <a:ext cx="6096000" cy="5478423"/>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CarRentalSystem application helps customers rent vehicles efficiently while enabling rental companies to manage their fleet and reservations.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Customers can register by providing their name, driver's license number, phone number, and email. </a:t>
            </a:r>
            <a:r>
              <a:rPr lang="zh-CN" altLang="en-US" sz="1400" dirty="0">
                <a:latin typeface="Times New Roman" panose="02020603050405020304" pitchFamily="18" charset="0"/>
                <a:cs typeface="Times New Roman" panose="02020603050405020304" pitchFamily="18" charset="0"/>
              </a:rPr>
              <a:t>Once registered, they </a:t>
            </a:r>
            <a:r>
              <a:rPr lang="zh-CN" altLang="en-US" sz="1400" dirty="0">
                <a:highlight>
                  <a:srgbClr val="FF0000"/>
                </a:highlight>
                <a:latin typeface="Times New Roman" panose="02020603050405020304" pitchFamily="18" charset="0"/>
                <a:cs typeface="Times New Roman" panose="02020603050405020304" pitchFamily="18" charset="0"/>
              </a:rPr>
              <a:t>can browse available vehicles</a:t>
            </a:r>
            <a:r>
              <a:rPr lang="zh-CN" altLang="en-US" sz="1400" dirty="0">
                <a:latin typeface="Times New Roman" panose="02020603050405020304" pitchFamily="18" charset="0"/>
                <a:cs typeface="Times New Roman" panose="02020603050405020304" pitchFamily="18" charset="0"/>
              </a:rPr>
              <a:t>, make reservations, and manage their rental history. </a:t>
            </a:r>
            <a:r>
              <a:rPr lang="zh-CN" altLang="en-US" sz="1400" dirty="0">
                <a:highlight>
                  <a:srgbClr val="FFFF00"/>
                </a:highlight>
                <a:latin typeface="Times New Roman" panose="02020603050405020304" pitchFamily="18" charset="0"/>
                <a:cs typeface="Times New Roman" panose="02020603050405020304" pitchFamily="18" charset="0"/>
              </a:rPr>
              <a:t>A vehicle's details include its make, model, year, license plate, currentMileage, and status (available, rented, in maintenance, or reserved). </a:t>
            </a:r>
            <a:r>
              <a:rPr lang="zh-CN" altLang="en-US" sz="1400" dirty="0">
                <a:latin typeface="Times New Roman" panose="02020603050405020304" pitchFamily="18" charset="0"/>
                <a:cs typeface="Times New Roman" panose="02020603050405020304" pitchFamily="18" charset="0"/>
              </a:rPr>
              <a:t>Customers can reserve a vehicle for specific pickup and return dates, with the option to include special requests.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Reservations can be converted into rentals</a:t>
            </a:r>
            <a:r>
              <a:rPr lang="zh-CN" altLang="en-US" sz="1400" dirty="0">
                <a:latin typeface="Times New Roman" panose="02020603050405020304" pitchFamily="18" charset="0"/>
                <a:cs typeface="Times New Roman" panose="02020603050405020304" pitchFamily="18" charset="0"/>
              </a:rPr>
              <a:t>, where the customer picks up the vehicle and agrees to the rental terms. </a:t>
            </a:r>
            <a:r>
              <a:rPr lang="zh-CN" altLang="en-US" sz="1400" dirty="0">
                <a:highlight>
                  <a:srgbClr val="FFFF00"/>
                </a:highlight>
                <a:latin typeface="Times New Roman" panose="02020603050405020304" pitchFamily="18" charset="0"/>
                <a:cs typeface="Times New Roman" panose="02020603050405020304" pitchFamily="18" charset="0"/>
              </a:rPr>
              <a:t>The system calculates the total cost based on the daily rate and rental duration</a:t>
            </a:r>
            <a:r>
              <a:rPr lang="zh-CN" altLang="en-US" sz="1400" dirty="0">
                <a:latin typeface="Times New Roman" panose="02020603050405020304" pitchFamily="18" charset="0"/>
                <a:cs typeface="Times New Roman" panose="02020603050405020304" pitchFamily="18" charset="0"/>
              </a:rPr>
              <a:t>. If a vehicle is returned late, </a:t>
            </a:r>
            <a:r>
              <a:rPr lang="zh-CN" altLang="en-US" sz="1400" dirty="0">
                <a:highlight>
                  <a:srgbClr val="FF0000"/>
                </a:highlight>
                <a:latin typeface="Times New Roman" panose="02020603050405020304" pitchFamily="18" charset="0"/>
                <a:cs typeface="Times New Roman" panose="02020603050405020304" pitchFamily="18" charset="0"/>
              </a:rPr>
              <a:t>a late fee is applied</a:t>
            </a:r>
            <a:r>
              <a:rPr lang="zh-CN" altLang="en-US" sz="1400" dirty="0">
                <a:latin typeface="Times New Roman" panose="02020603050405020304" pitchFamily="18" charset="0"/>
                <a:cs typeface="Times New Roman" panose="02020603050405020304" pitchFamily="18" charset="0"/>
              </a:rPr>
              <a:t>. Customers can also select one or more optional insurance coverage options, which add to the total cost.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Payments are processed upon rental confirmation, with support for different payment methods </a:t>
            </a:r>
            <a:r>
              <a:rPr lang="zh-CN" altLang="en-US" sz="1400" dirty="0">
                <a:highlight>
                  <a:srgbClr val="FF0000"/>
                </a:highlight>
                <a:latin typeface="Times New Roman" panose="02020603050405020304" pitchFamily="18" charset="0"/>
                <a:cs typeface="Times New Roman" panose="02020603050405020304" pitchFamily="18" charset="0"/>
              </a:rPr>
              <a:t>(e.g., credit card, cash). </a:t>
            </a:r>
            <a:r>
              <a:rPr lang="zh-CN" altLang="en-US" sz="1400" dirty="0">
                <a:highlight>
                  <a:srgbClr val="FFFF00"/>
                </a:highlight>
                <a:latin typeface="Times New Roman" panose="02020603050405020304" pitchFamily="18" charset="0"/>
                <a:cs typeface="Times New Roman" panose="02020603050405020304" pitchFamily="18" charset="0"/>
              </a:rPr>
              <a:t>Refunds can be issued if applicable. The system tracks payment status and generates receipts.  </a:t>
            </a:r>
            <a:endParaRPr lang="zh-CN" altLang="en-US" sz="1400" dirty="0">
              <a:highlight>
                <a:srgbClr val="FFFF00"/>
              </a:highlight>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0000"/>
                </a:highlight>
                <a:latin typeface="Times New Roman" panose="02020603050405020304" pitchFamily="18" charset="0"/>
                <a:cs typeface="Times New Roman" panose="02020603050405020304" pitchFamily="18" charset="0"/>
              </a:rPr>
              <a:t>Rental companies </a:t>
            </a:r>
            <a:r>
              <a:rPr lang="zh-CN" altLang="en-US" sz="1400" dirty="0">
                <a:latin typeface="Times New Roman" panose="02020603050405020304" pitchFamily="18" charset="0"/>
                <a:cs typeface="Times New Roman" panose="02020603050405020304" pitchFamily="18" charset="0"/>
              </a:rPr>
              <a:t>can manage their fleet by adding new vehicles, updating their status </a:t>
            </a:r>
            <a:r>
              <a:rPr lang="zh-CN" altLang="en-US" sz="1400" dirty="0">
                <a:solidFill>
                  <a:schemeClr val="tx1">
                    <a:lumMod val="95000"/>
                    <a:lumOff val="5000"/>
                  </a:schemeClr>
                </a:solidFill>
                <a:highlight>
                  <a:srgbClr val="FF0000"/>
                </a:highlight>
                <a:latin typeface="Times New Roman" panose="02020603050405020304" pitchFamily="18" charset="0"/>
                <a:cs typeface="Times New Roman" panose="02020603050405020304" pitchFamily="18" charset="0"/>
              </a:rPr>
              <a:t>(e.g., marking a vehicle as under maintenance)</a:t>
            </a:r>
            <a:r>
              <a:rPr lang="zh-CN" altLang="en-US" sz="1400" dirty="0">
                <a:solidFill>
                  <a:schemeClr val="tx1">
                    <a:lumMod val="95000"/>
                    <a:lumOff val="5000"/>
                  </a:schemeClr>
                </a:solidFill>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and monitoring reservations and active rentals. The system ensures efficient tracking of vehicle availability and customer transactions.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0" y="3429000"/>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endParaRPr lang="zh-CN" altLang="en-US" dirty="0">
              <a:highlight>
                <a:srgbClr val="FF0000"/>
              </a:highlight>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3636333" y="6488668"/>
            <a:ext cx="4586179"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Farmers market vendor management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3636333" y="4611231"/>
            <a:ext cx="4196315" cy="2062103"/>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a:t>
            </a:r>
            <a:r>
              <a:rPr lang="en-US" altLang="zh-CN" sz="1600" dirty="0">
                <a:latin typeface="楷体" panose="02010609060101010101" pitchFamily="49" charset="-122"/>
                <a:ea typeface="楷体" panose="02010609060101010101" pitchFamily="49" charset="-122"/>
              </a:rPr>
              <a:t>Vendor </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businessName</a:t>
            </a:r>
            <a:r>
              <a:rPr lang="en-US" altLang="zh-CN" sz="1600" dirty="0">
                <a:latin typeface="楷体" panose="02010609060101010101" pitchFamily="49" charset="-122"/>
                <a:ea typeface="楷体" panose="02010609060101010101" pitchFamily="49" charset="-122"/>
              </a:rPr>
              <a:t> </a:t>
            </a:r>
            <a:r>
              <a:rPr lang="en-US" altLang="zh-CN" sz="1600" dirty="0" err="1">
                <a:latin typeface="楷体" panose="02010609060101010101" pitchFamily="49" charset="-122"/>
                <a:ea typeface="楷体" panose="02010609060101010101" pitchFamily="49" charset="-122"/>
              </a:rPr>
              <a:t>ownerName</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Market </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managerName</a:t>
            </a:r>
            <a:r>
              <a:rPr lang="zh-CN" altLang="en-US" sz="1600" dirty="0">
                <a:latin typeface="楷体" panose="02010609060101010101" pitchFamily="49" charset="-122"/>
                <a:ea typeface="楷体" panose="02010609060101010101" pitchFamily="49" charset="-122"/>
              </a:rPr>
              <a:t>未说明“名称唯一性约束”</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Vendor</a:t>
            </a:r>
            <a:r>
              <a:rPr lang="zh-CN" altLang="en-US" sz="1600" dirty="0">
                <a:latin typeface="楷体" panose="02010609060101010101" pitchFamily="49" charset="-122"/>
                <a:ea typeface="楷体" panose="02010609060101010101" pitchFamily="49" charset="-122"/>
              </a:rPr>
              <a:t>的</a:t>
            </a:r>
            <a:r>
              <a:rPr lang="en-US" altLang="zh-CN" sz="1600" dirty="0" err="1">
                <a:latin typeface="楷体" panose="02010609060101010101" pitchFamily="49" charset="-122"/>
                <a:ea typeface="楷体" panose="02010609060101010101" pitchFamily="49" charset="-122"/>
              </a:rPr>
              <a:t>applyForMarket</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Market</a:t>
            </a:r>
            <a:r>
              <a:rPr lang="zh-CN" altLang="en-US" sz="1600" dirty="0">
                <a:latin typeface="楷体" panose="02010609060101010101" pitchFamily="49" charset="-122"/>
                <a:ea typeface="楷体" panose="02010609060101010101" pitchFamily="49" charset="-122"/>
              </a:rPr>
              <a:t>的 </a:t>
            </a:r>
            <a:r>
              <a:rPr lang="en-US" altLang="zh-CN" sz="1600" dirty="0" err="1">
                <a:latin typeface="楷体" panose="02010609060101010101" pitchFamily="49" charset="-122"/>
                <a:ea typeface="楷体" panose="02010609060101010101" pitchFamily="49" charset="-122"/>
              </a:rPr>
              <a:t>approveVendor</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，本质是 “入驻流程” 两端操作，却分散在两个类。应抽象成流程类</a:t>
            </a:r>
            <a:endParaRPr lang="en-US" altLang="zh-CN" sz="1600" dirty="0">
              <a:latin typeface="楷体" panose="02010609060101010101" pitchFamily="49" charset="-122"/>
              <a:ea typeface="楷体" panose="02010609060101010101" pitchFamily="49" charset="-122"/>
            </a:endParaRPr>
          </a:p>
        </p:txBody>
      </p:sp>
      <p:pic>
        <p:nvPicPr>
          <p:cNvPr id="13" name="图片 12"/>
          <p:cNvPicPr>
            <a:picLocks noChangeAspect="1"/>
          </p:cNvPicPr>
          <p:nvPr/>
        </p:nvPicPr>
        <p:blipFill>
          <a:blip r:embed="rId1"/>
          <a:stretch>
            <a:fillRect/>
          </a:stretch>
        </p:blipFill>
        <p:spPr>
          <a:xfrm>
            <a:off x="0" y="0"/>
            <a:ext cx="3161355" cy="6858000"/>
          </a:xfrm>
          <a:prstGeom prst="rect">
            <a:avLst/>
          </a:prstGeom>
        </p:spPr>
      </p:pic>
      <p:sp>
        <p:nvSpPr>
          <p:cNvPr id="14" name="矩形 13"/>
          <p:cNvSpPr/>
          <p:nvPr/>
        </p:nvSpPr>
        <p:spPr>
          <a:xfrm>
            <a:off x="627323" y="379227"/>
            <a:ext cx="1010091" cy="2445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27323" y="3501655"/>
            <a:ext cx="1066798" cy="134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5174512" y="379227"/>
            <a:ext cx="6096000" cy="4401205"/>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system facilitates vendors in managing their participation in farmers markets. Vendors register with essential details including </a:t>
            </a:r>
            <a:r>
              <a:rPr lang="zh-CN" altLang="en-US" sz="1400" dirty="0">
                <a:highlight>
                  <a:srgbClr val="FFFF00"/>
                </a:highlight>
                <a:latin typeface="Times New Roman" panose="02020603050405020304" pitchFamily="18" charset="0"/>
                <a:cs typeface="Times New Roman" panose="02020603050405020304" pitchFamily="18" charset="0"/>
              </a:rPr>
              <a:t>business name, owner name, contact information, tax ID, business description, registration date, and active/approval status.</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Vendors can apply for market participation, update their profiles, view sales reports, and check market schedules</a:t>
            </a:r>
            <a:r>
              <a:rPr lang="zh-CN" altLang="en-US"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Markets are managed with comprehensive details including </a:t>
            </a:r>
            <a:r>
              <a:rPr lang="zh-CN" altLang="en-US" sz="1400" dirty="0">
                <a:highlight>
                  <a:srgbClr val="FFFF00"/>
                </a:highlight>
                <a:latin typeface="Times New Roman" panose="02020603050405020304" pitchFamily="18" charset="0"/>
                <a:cs typeface="Times New Roman" panose="02020603050405020304" pitchFamily="18" charset="0"/>
              </a:rPr>
              <a:t>location, operating days/hours</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seasonal dates, stall fees</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0000"/>
                </a:highlight>
                <a:latin typeface="Times New Roman" panose="02020603050405020304" pitchFamily="18" charset="0"/>
                <a:cs typeface="Times New Roman" panose="02020603050405020304" pitchFamily="18" charset="0"/>
              </a:rPr>
              <a:t>manager information</a:t>
            </a:r>
            <a:r>
              <a:rPr lang="zh-CN" altLang="en-US" sz="1400" dirty="0">
                <a:latin typeface="Times New Roman" panose="02020603050405020304" pitchFamily="18" charset="0"/>
                <a:cs typeface="Times New Roman" panose="02020603050405020304" pitchFamily="18" charset="0"/>
              </a:rPr>
              <a:t>. Administrators can </a:t>
            </a:r>
            <a:r>
              <a:rPr lang="zh-CN" altLang="en-US" sz="1400" dirty="0">
                <a:highlight>
                  <a:srgbClr val="FFFF00"/>
                </a:highlight>
                <a:latin typeface="Times New Roman" panose="02020603050405020304" pitchFamily="18" charset="0"/>
                <a:cs typeface="Times New Roman" panose="02020603050405020304" pitchFamily="18" charset="0"/>
              </a:rPr>
              <a:t>approve vendors, assign stalls, update schedules, generate reports, and calculate fees.</a:t>
            </a:r>
            <a:endParaRPr lang="zh-CN" altLang="en-US" sz="1400" dirty="0">
              <a:highlight>
                <a:srgbClr val="FFFF00"/>
              </a:highlight>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Vendors offer multiple products with detailed information such as </a:t>
            </a:r>
            <a:r>
              <a:rPr lang="zh-CN" altLang="en-US" sz="1400" dirty="0">
                <a:highlight>
                  <a:srgbClr val="FFFF00"/>
                </a:highlight>
                <a:latin typeface="Times New Roman" panose="02020603050405020304" pitchFamily="18" charset="0"/>
                <a:cs typeface="Times New Roman" panose="02020603050405020304" pitchFamily="18" charset="0"/>
              </a:rPr>
              <a:t>name, category, price, unit, description, organic status, harvest date, available quantity, and reorder levels</a:t>
            </a:r>
            <a:r>
              <a:rPr lang="zh-CN" altLang="en-US" sz="1400" dirty="0">
                <a:latin typeface="Times New Roman" panose="02020603050405020304" pitchFamily="18" charset="0"/>
                <a:cs typeface="Times New Roman" panose="02020603050405020304" pitchFamily="18" charset="0"/>
              </a:rPr>
              <a:t>. Products can be </a:t>
            </a:r>
            <a:r>
              <a:rPr lang="zh-CN" altLang="en-US" sz="1400" dirty="0">
                <a:highlight>
                  <a:srgbClr val="FFFF00"/>
                </a:highlight>
                <a:latin typeface="Times New Roman" panose="02020603050405020304" pitchFamily="18" charset="0"/>
                <a:cs typeface="Times New Roman" panose="02020603050405020304" pitchFamily="18" charset="0"/>
              </a:rPr>
              <a:t>updated for stock levels</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pricing</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availability checks</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FF00"/>
                </a:highlight>
                <a:latin typeface="Times New Roman" panose="02020603050405020304" pitchFamily="18" charset="0"/>
                <a:cs typeface="Times New Roman" panose="02020603050405020304" pitchFamily="18" charset="0"/>
              </a:rPr>
              <a:t>reorder thresholds</a:t>
            </a:r>
            <a:r>
              <a:rPr lang="zh-CN" altLang="en-US"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Transactions record complete sales data including </a:t>
            </a:r>
            <a:r>
              <a:rPr lang="zh-CN" altLang="en-US" sz="1400" dirty="0">
                <a:highlight>
                  <a:srgbClr val="FFFF00"/>
                </a:highlight>
                <a:latin typeface="Times New Roman" panose="02020603050405020304" pitchFamily="18" charset="0"/>
                <a:cs typeface="Times New Roman" panose="02020603050405020304" pitchFamily="18" charset="0"/>
              </a:rPr>
              <a:t>date/time, total amount, payment method, purchased items (with product details), customer information, taxes, discounts, and associated vendor/market</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The system supports payment processing, refunds, discounts, receipt generation, and transaction voiding.</a:t>
            </a:r>
            <a:endParaRPr lang="zh-CN" altLang="en-US" sz="1400" dirty="0">
              <a:highlight>
                <a:srgbClr val="FFFF00"/>
              </a:highlight>
              <a:latin typeface="Times New Roman" panose="02020603050405020304" pitchFamily="18" charset="0"/>
              <a:cs typeface="Times New Roman" panose="02020603050405020304" pitchFamily="18" charset="0"/>
            </a:endParaRPr>
          </a:p>
        </p:txBody>
      </p:sp>
      <p:sp>
        <p:nvSpPr>
          <p:cNvPr id="2" name="文本框 1"/>
          <p:cNvSpPr txBox="1"/>
          <p:nvPr/>
        </p:nvSpPr>
        <p:spPr>
          <a:xfrm>
            <a:off x="2836636" y="2749183"/>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endParaRPr lang="zh-CN" altLang="en-US" dirty="0">
              <a:highlight>
                <a:srgbClr val="FF0000"/>
              </a:highlight>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9238" y="4985411"/>
            <a:ext cx="4153786" cy="1815882"/>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a:t>
            </a:r>
            <a:r>
              <a:rPr lang="en-US" altLang="zh-CN" sz="1600" dirty="0">
                <a:latin typeface="楷体" panose="02010609060101010101" pitchFamily="49" charset="-122"/>
                <a:ea typeface="楷体" panose="02010609060101010101" pitchFamily="49" charset="-122"/>
              </a:rPr>
              <a:t>Patient</a:t>
            </a:r>
            <a:r>
              <a:rPr lang="zh-CN" altLang="en-US" sz="1600" dirty="0">
                <a:latin typeface="楷体" panose="02010609060101010101" pitchFamily="49" charset="-122"/>
                <a:ea typeface="楷体" panose="02010609060101010101" pitchFamily="49" charset="-122"/>
              </a:rPr>
              <a:t>重复定义父类的属性、</a:t>
            </a:r>
            <a:r>
              <a:rPr lang="en-US" altLang="zh-CN" sz="1600" dirty="0" err="1">
                <a:latin typeface="楷体" panose="02010609060101010101" pitchFamily="49" charset="-122"/>
                <a:ea typeface="楷体" panose="02010609060101010101" pitchFamily="49" charset="-122"/>
              </a:rPr>
              <a:t>doctorID</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NurseID</a:t>
            </a:r>
            <a:r>
              <a:rPr lang="zh-CN" altLang="en-US" sz="1600" dirty="0">
                <a:latin typeface="楷体" panose="02010609060101010101" pitchFamily="49" charset="-122"/>
                <a:ea typeface="楷体" panose="02010609060101010101" pitchFamily="49" charset="-122"/>
              </a:rPr>
              <a:t>冗余</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Patient</a:t>
            </a:r>
            <a:r>
              <a:rPr lang="zh-CN" altLang="en-US" sz="1600" dirty="0">
                <a:latin typeface="楷体" panose="02010609060101010101" pitchFamily="49" charset="-122"/>
                <a:ea typeface="楷体" panose="02010609060101010101" pitchFamily="49" charset="-122"/>
              </a:rPr>
              <a:t>中的</a:t>
            </a:r>
            <a:r>
              <a:rPr lang="en-US" altLang="zh-CN" sz="1600" dirty="0" err="1">
                <a:latin typeface="楷体" panose="02010609060101010101" pitchFamily="49" charset="-122"/>
                <a:ea typeface="楷体" panose="02010609060101010101" pitchFamily="49" charset="-122"/>
              </a:rPr>
              <a:t>makePayment</a:t>
            </a:r>
            <a:r>
              <a:rPr lang="en-US" altLang="zh-CN" sz="1600" dirty="0">
                <a:latin typeface="楷体" panose="02010609060101010101" pitchFamily="49" charset="-122"/>
                <a:ea typeface="楷体" panose="02010609060101010101" pitchFamily="49" charset="-122"/>
              </a:rPr>
              <a:t>()</a:t>
            </a:r>
            <a:r>
              <a:rPr lang="zh-CN" altLang="en-US" sz="1600" dirty="0">
                <a:latin typeface="楷体" panose="02010609060101010101" pitchFamily="49" charset="-122"/>
                <a:ea typeface="楷体" panose="02010609060101010101" pitchFamily="49" charset="-122"/>
              </a:rPr>
              <a:t>未体现支付关联对象</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sp>
        <p:nvSpPr>
          <p:cNvPr id="7" name="文本框 6"/>
          <p:cNvSpPr txBox="1"/>
          <p:nvPr/>
        </p:nvSpPr>
        <p:spPr>
          <a:xfrm>
            <a:off x="963802" y="4519511"/>
            <a:ext cx="304843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Hospital management system</a:t>
            </a:r>
            <a:endParaRPr lang="zh-CN" altLang="en-US" b="1" dirty="0">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1"/>
          <a:stretch>
            <a:fillRect/>
          </a:stretch>
        </p:blipFill>
        <p:spPr>
          <a:xfrm>
            <a:off x="214866" y="56707"/>
            <a:ext cx="4546304" cy="4334538"/>
          </a:xfrm>
          <a:prstGeom prst="rect">
            <a:avLst/>
          </a:prstGeom>
        </p:spPr>
      </p:pic>
      <p:sp>
        <p:nvSpPr>
          <p:cNvPr id="12" name="矩形 11"/>
          <p:cNvSpPr/>
          <p:nvPr/>
        </p:nvSpPr>
        <p:spPr>
          <a:xfrm>
            <a:off x="279993" y="1463749"/>
            <a:ext cx="868323" cy="2374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79993" y="1915004"/>
            <a:ext cx="1166035" cy="1760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365898" y="735625"/>
            <a:ext cx="6096000" cy="5262979"/>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Hospital Management System is designed to streamline patient care and administrative tasks within a healthcare facility. Patients can </a:t>
            </a:r>
            <a:r>
              <a:rPr lang="zh-CN" altLang="en-US" sz="1400" dirty="0">
                <a:highlight>
                  <a:srgbClr val="FFFF00"/>
                </a:highlight>
                <a:latin typeface="Times New Roman" panose="02020603050405020304" pitchFamily="18" charset="0"/>
                <a:cs typeface="Times New Roman" panose="02020603050405020304" pitchFamily="18" charset="0"/>
              </a:rPr>
              <a:t>schedule appointments </a:t>
            </a:r>
            <a:r>
              <a:rPr lang="zh-CN" altLang="en-US" sz="1400" dirty="0">
                <a:latin typeface="Times New Roman" panose="02020603050405020304" pitchFamily="18" charset="0"/>
                <a:cs typeface="Times New Roman" panose="02020603050405020304" pitchFamily="18" charset="0"/>
              </a:rPr>
              <a:t>through the `</a:t>
            </a:r>
            <a:r>
              <a:rPr lang="zh-CN" altLang="en-US" sz="1400" dirty="0">
                <a:highlight>
                  <a:srgbClr val="00FFFF"/>
                </a:highlight>
                <a:latin typeface="Times New Roman" panose="02020603050405020304" pitchFamily="18" charset="0"/>
                <a:cs typeface="Times New Roman" panose="02020603050405020304" pitchFamily="18" charset="0"/>
              </a:rPr>
              <a:t>scheduleAppointment()</a:t>
            </a:r>
            <a:r>
              <a:rPr lang="zh-CN" altLang="en-US" sz="1400" dirty="0">
                <a:latin typeface="Times New Roman" panose="02020603050405020304" pitchFamily="18" charset="0"/>
                <a:cs typeface="Times New Roman" panose="02020603050405020304" pitchFamily="18" charset="0"/>
              </a:rPr>
              <a:t>` method, </a:t>
            </a:r>
            <a:r>
              <a:rPr lang="zh-CN" altLang="en-US" sz="1400" dirty="0">
                <a:highlight>
                  <a:srgbClr val="FFFF00"/>
                </a:highlight>
                <a:latin typeface="Times New Roman" panose="02020603050405020304" pitchFamily="18" charset="0"/>
                <a:cs typeface="Times New Roman" panose="02020603050405020304" pitchFamily="18" charset="0"/>
              </a:rPr>
              <a:t>view their medical history</a:t>
            </a:r>
            <a:r>
              <a:rPr lang="zh-CN" altLang="en-US" sz="1400" dirty="0">
                <a:latin typeface="Times New Roman" panose="02020603050405020304" pitchFamily="18" charset="0"/>
                <a:cs typeface="Times New Roman" panose="02020603050405020304" pitchFamily="18" charset="0"/>
              </a:rPr>
              <a:t> via `</a:t>
            </a:r>
            <a:r>
              <a:rPr lang="zh-CN" altLang="en-US" sz="1400" dirty="0">
                <a:highlight>
                  <a:srgbClr val="00FFFF"/>
                </a:highlight>
                <a:latin typeface="Times New Roman" panose="02020603050405020304" pitchFamily="18" charset="0"/>
                <a:cs typeface="Times New Roman" panose="02020603050405020304" pitchFamily="18" charset="0"/>
              </a:rPr>
              <a:t>viewMedicalHistory()</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FF00"/>
                </a:highlight>
                <a:latin typeface="Times New Roman" panose="02020603050405020304" pitchFamily="18" charset="0"/>
                <a:cs typeface="Times New Roman" panose="02020603050405020304" pitchFamily="18" charset="0"/>
              </a:rPr>
              <a:t>make payments</a:t>
            </a:r>
            <a:r>
              <a:rPr lang="zh-CN" altLang="en-US" sz="1400" dirty="0">
                <a:latin typeface="Times New Roman" panose="02020603050405020304" pitchFamily="18" charset="0"/>
                <a:cs typeface="Times New Roman" panose="02020603050405020304" pitchFamily="18" charset="0"/>
              </a:rPr>
              <a:t> for services using `</a:t>
            </a:r>
            <a:r>
              <a:rPr lang="zh-CN" altLang="en-US" sz="1400" dirty="0">
                <a:highlight>
                  <a:srgbClr val="00FFFF"/>
                </a:highlight>
                <a:latin typeface="Times New Roman" panose="02020603050405020304" pitchFamily="18" charset="0"/>
                <a:cs typeface="Times New Roman" panose="02020603050405020304" pitchFamily="18" charset="0"/>
              </a:rPr>
              <a:t>makePayment()</a:t>
            </a:r>
            <a:r>
              <a:rPr lang="zh-CN" altLang="en-US" sz="1400" dirty="0">
                <a:latin typeface="Times New Roman" panose="02020603050405020304" pitchFamily="18" charset="0"/>
                <a:cs typeface="Times New Roman" panose="02020603050405020304" pitchFamily="18" charset="0"/>
              </a:rPr>
              <a:t>`. Each patient has a unique identifier (patientId), name, and date of birth, inheriting these personal details from the </a:t>
            </a:r>
            <a:r>
              <a:rPr lang="zh-CN" altLang="en-US" sz="1400" dirty="0">
                <a:highlight>
                  <a:srgbClr val="00FFFF"/>
                </a:highlight>
                <a:latin typeface="Times New Roman" panose="02020603050405020304" pitchFamily="18" charset="0"/>
                <a:cs typeface="Times New Roman" panose="02020603050405020304" pitchFamily="18" charset="0"/>
              </a:rPr>
              <a:t>**Person** </a:t>
            </a:r>
            <a:r>
              <a:rPr lang="zh-CN" altLang="en-US" sz="1400" dirty="0">
                <a:latin typeface="Times New Roman" panose="02020603050405020304" pitchFamily="18" charset="0"/>
                <a:cs typeface="Times New Roman" panose="02020603050405020304" pitchFamily="18" charset="0"/>
              </a:rPr>
              <a:t>class.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Doctors, who are specialized staff members with a specialization attribute, diagnose patients through `</a:t>
            </a:r>
            <a:r>
              <a:rPr lang="zh-CN" altLang="en-US" sz="1400" dirty="0">
                <a:highlight>
                  <a:srgbClr val="00FFFF"/>
                </a:highlight>
                <a:latin typeface="Times New Roman" panose="02020603050405020304" pitchFamily="18" charset="0"/>
                <a:cs typeface="Times New Roman" panose="02020603050405020304" pitchFamily="18" charset="0"/>
              </a:rPr>
              <a:t>diagnosePatient()</a:t>
            </a:r>
            <a:r>
              <a:rPr lang="zh-CN" altLang="en-US" sz="1400" dirty="0">
                <a:latin typeface="Times New Roman" panose="02020603050405020304" pitchFamily="18" charset="0"/>
                <a:cs typeface="Times New Roman" panose="02020603050405020304" pitchFamily="18" charset="0"/>
              </a:rPr>
              <a:t>` and prescribe medications via `</a:t>
            </a:r>
            <a:r>
              <a:rPr lang="zh-CN" altLang="en-US" sz="1400" dirty="0">
                <a:highlight>
                  <a:srgbClr val="00FFFF"/>
                </a:highlight>
                <a:latin typeface="Times New Roman" panose="02020603050405020304" pitchFamily="18" charset="0"/>
                <a:cs typeface="Times New Roman" panose="02020603050405020304" pitchFamily="18" charset="0"/>
              </a:rPr>
              <a:t>prescribeMedication()</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00FFFF"/>
                </a:highlight>
                <a:latin typeface="Times New Roman" panose="02020603050405020304" pitchFamily="18" charset="0"/>
                <a:cs typeface="Times New Roman" panose="02020603050405020304" pitchFamily="18" charset="0"/>
              </a:rPr>
              <a:t>They are directly associated with both appointments and medical records</a:t>
            </a:r>
            <a:r>
              <a:rPr lang="zh-CN" altLang="en-US" sz="1400" dirty="0">
                <a:latin typeface="Times New Roman" panose="02020603050405020304" pitchFamily="18" charset="0"/>
                <a:cs typeface="Times New Roman" panose="02020603050405020304" pitchFamily="18" charset="0"/>
              </a:rPr>
              <a:t>. Nurses, also part of the staff, have a </a:t>
            </a:r>
            <a:r>
              <a:rPr lang="zh-CN" altLang="en-US" sz="1400" dirty="0">
                <a:highlight>
                  <a:srgbClr val="FFFF00"/>
                </a:highlight>
                <a:latin typeface="Times New Roman" panose="02020603050405020304" pitchFamily="18" charset="0"/>
                <a:cs typeface="Times New Roman" panose="02020603050405020304" pitchFamily="18" charset="0"/>
              </a:rPr>
              <a:t>department</a:t>
            </a:r>
            <a:r>
              <a:rPr lang="zh-CN" altLang="en-US" sz="1400" dirty="0">
                <a:latin typeface="Times New Roman" panose="02020603050405020304" pitchFamily="18" charset="0"/>
                <a:cs typeface="Times New Roman" panose="02020603050405020304" pitchFamily="18" charset="0"/>
              </a:rPr>
              <a:t> attribute and assist in patient care within their specific departments.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All staff members (including doctors and nurses) inherit basic personal details (name, date of birth) from </a:t>
            </a:r>
            <a:r>
              <a:rPr lang="zh-CN" altLang="en-US" sz="1400" dirty="0">
                <a:highlight>
                  <a:srgbClr val="00FFFF"/>
                </a:highlight>
                <a:latin typeface="Times New Roman" panose="02020603050405020304" pitchFamily="18" charset="0"/>
                <a:cs typeface="Times New Roman" panose="02020603050405020304" pitchFamily="18" charset="0"/>
              </a:rPr>
              <a:t>**Person** </a:t>
            </a:r>
            <a:r>
              <a:rPr lang="zh-CN" altLang="en-US" sz="1400" dirty="0">
                <a:latin typeface="Times New Roman" panose="02020603050405020304" pitchFamily="18" charset="0"/>
                <a:cs typeface="Times New Roman" panose="02020603050405020304" pitchFamily="18" charset="0"/>
              </a:rPr>
              <a:t>through the </a:t>
            </a:r>
            <a:r>
              <a:rPr lang="zh-CN" altLang="en-US" sz="1400" dirty="0">
                <a:highlight>
                  <a:srgbClr val="00FFFF"/>
                </a:highlight>
                <a:latin typeface="Times New Roman" panose="02020603050405020304" pitchFamily="18" charset="0"/>
                <a:cs typeface="Times New Roman" panose="02020603050405020304" pitchFamily="18" charset="0"/>
              </a:rPr>
              <a:t>**Staff** </a:t>
            </a:r>
            <a:r>
              <a:rPr lang="zh-CN" altLang="en-US" sz="1400" dirty="0">
                <a:latin typeface="Times New Roman" panose="02020603050405020304" pitchFamily="18" charset="0"/>
                <a:cs typeface="Times New Roman" panose="02020603050405020304" pitchFamily="18" charset="0"/>
              </a:rPr>
              <a:t>class. Patients also inherit from </a:t>
            </a:r>
            <a:r>
              <a:rPr lang="zh-CN" altLang="en-US" sz="1400" dirty="0">
                <a:highlight>
                  <a:srgbClr val="00FFFF"/>
                </a:highlight>
                <a:latin typeface="Times New Roman" panose="02020603050405020304" pitchFamily="18" charset="0"/>
                <a:cs typeface="Times New Roman" panose="02020603050405020304" pitchFamily="18" charset="0"/>
              </a:rPr>
              <a:t>**Person** </a:t>
            </a:r>
            <a:r>
              <a:rPr lang="zh-CN" altLang="en-US" sz="1400" dirty="0">
                <a:latin typeface="Times New Roman" panose="02020603050405020304" pitchFamily="18" charset="0"/>
                <a:cs typeface="Times New Roman" panose="02020603050405020304" pitchFamily="18" charset="0"/>
              </a:rPr>
              <a:t>but are not considered staff.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Appointments are scheduled with a date/time and status </a:t>
            </a:r>
            <a:r>
              <a:rPr lang="zh-CN" altLang="en-US" sz="1400" dirty="0">
                <a:highlight>
                  <a:srgbClr val="FF0000"/>
                </a:highlight>
                <a:latin typeface="Times New Roman" panose="02020603050405020304" pitchFamily="18" charset="0"/>
                <a:cs typeface="Times New Roman" panose="02020603050405020304" pitchFamily="18" charset="0"/>
              </a:rPr>
              <a:t>(e.g., confirmed, canceled)</a:t>
            </a:r>
            <a:r>
              <a:rPr lang="zh-CN" altLang="en-US" sz="1400" dirty="0">
                <a:latin typeface="Times New Roman" panose="02020603050405020304" pitchFamily="18" charset="0"/>
                <a:cs typeface="Times New Roman" panose="02020603050405020304" pitchFamily="18" charset="0"/>
              </a:rPr>
              <a:t>. Medical records store detailed </a:t>
            </a:r>
            <a:r>
              <a:rPr lang="zh-CN" altLang="en-US" sz="1400" dirty="0">
                <a:highlight>
                  <a:srgbClr val="00FFFF"/>
                </a:highlight>
                <a:latin typeface="Times New Roman" panose="02020603050405020304" pitchFamily="18" charset="0"/>
                <a:cs typeface="Times New Roman" panose="02020603050405020304" pitchFamily="18" charset="0"/>
              </a:rPr>
              <a:t>treatment histories, including procedures and diagnoses</a:t>
            </a:r>
            <a:r>
              <a:rPr lang="zh-CN" altLang="en-US" sz="1400" dirty="0">
                <a:latin typeface="Times New Roman" panose="02020603050405020304" pitchFamily="18" charset="0"/>
                <a:cs typeface="Times New Roman" panose="02020603050405020304" pitchFamily="18" charset="0"/>
              </a:rPr>
              <a:t>, and are directly </a:t>
            </a:r>
            <a:r>
              <a:rPr lang="zh-CN" altLang="en-US" sz="1400" dirty="0">
                <a:highlight>
                  <a:srgbClr val="00FFFF"/>
                </a:highlight>
                <a:latin typeface="Times New Roman" panose="02020603050405020304" pitchFamily="18" charset="0"/>
                <a:cs typeface="Times New Roman" panose="02020603050405020304" pitchFamily="18" charset="0"/>
              </a:rPr>
              <a:t>associated with both patients and doctors.  </a:t>
            </a:r>
            <a:endParaRPr lang="zh-CN" altLang="en-US" sz="1400" dirty="0">
              <a:highlight>
                <a:srgbClr val="00FFFF"/>
              </a:highlight>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system ensures efficient coordination between patients, doctors, and nurses while maintaining accurate medical and administrative records through these defined relationships and functionalities.</a:t>
            </a:r>
            <a:endParaRPr lang="zh-CN" altLang="en-US" sz="14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3461815" y="934560"/>
            <a:ext cx="1904083" cy="923330"/>
          </a:xfrm>
          <a:prstGeom prst="rect">
            <a:avLst/>
          </a:prstGeom>
          <a:noFill/>
        </p:spPr>
        <p:txBody>
          <a:bodyPr wrap="square" rtlCol="0">
            <a:spAutoFit/>
          </a:bodyPr>
          <a:lstStyle/>
          <a:p>
            <a:r>
              <a:rPr lang="zh-CN" altLang="en-US" dirty="0">
                <a:highlight>
                  <a:srgbClr val="FFFF00"/>
                </a:highlight>
                <a:latin typeface="楷体" panose="02010609060101010101" pitchFamily="49" charset="-122"/>
                <a:ea typeface="楷体" panose="02010609060101010101" pitchFamily="49" charset="-122"/>
              </a:rPr>
              <a:t>已经体现的</a:t>
            </a:r>
            <a:endParaRPr lang="en-US" altLang="zh-CN" dirty="0">
              <a:highlight>
                <a:srgbClr val="FFFF00"/>
              </a:highlight>
              <a:latin typeface="楷体" panose="02010609060101010101" pitchFamily="49" charset="-122"/>
              <a:ea typeface="楷体" panose="02010609060101010101" pitchFamily="49" charset="-122"/>
            </a:endParaRPr>
          </a:p>
          <a:p>
            <a:r>
              <a:rPr lang="zh-CN" altLang="en-US" dirty="0">
                <a:highlight>
                  <a:srgbClr val="00FFFF"/>
                </a:highlight>
                <a:latin typeface="楷体" panose="02010609060101010101" pitchFamily="49" charset="-122"/>
                <a:ea typeface="楷体" panose="02010609060101010101" pitchFamily="49" charset="-122"/>
              </a:rPr>
              <a:t>直接给出方法的</a:t>
            </a:r>
            <a:endParaRPr lang="en-US" altLang="zh-CN" dirty="0">
              <a:highlight>
                <a:srgbClr val="00FFFF"/>
              </a:highlight>
              <a:latin typeface="楷体" panose="02010609060101010101" pitchFamily="49" charset="-122"/>
              <a:ea typeface="楷体" panose="02010609060101010101" pitchFamily="49" charset="-122"/>
            </a:endParaRPr>
          </a:p>
          <a:p>
            <a:r>
              <a:rPr lang="zh-CN" altLang="en-US" dirty="0">
                <a:highlight>
                  <a:srgbClr val="FF0000"/>
                </a:highlight>
                <a:latin typeface="楷体" panose="02010609060101010101" pitchFamily="49" charset="-122"/>
                <a:ea typeface="楷体" panose="02010609060101010101" pitchFamily="49" charset="-122"/>
              </a:rPr>
              <a:t>未体现的</a:t>
            </a:r>
            <a:endParaRPr lang="zh-CN" altLang="en-US" dirty="0">
              <a:highlight>
                <a:srgbClr val="FF0000"/>
              </a:highlight>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48093" y="134679"/>
            <a:ext cx="4795871" cy="4820093"/>
          </a:xfrm>
          <a:prstGeom prst="rect">
            <a:avLst/>
          </a:prstGeom>
        </p:spPr>
      </p:pic>
      <p:sp>
        <p:nvSpPr>
          <p:cNvPr id="6" name="文本框 5"/>
          <p:cNvSpPr txBox="1"/>
          <p:nvPr/>
        </p:nvSpPr>
        <p:spPr>
          <a:xfrm>
            <a:off x="1966470" y="3948223"/>
            <a:ext cx="240819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Smart parking system</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49619" y="4827180"/>
            <a:ext cx="4153786" cy="2062103"/>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a:t>
            </a:r>
            <a:r>
              <a:rPr lang="en-US" altLang="zh-CN" sz="1600" dirty="0" err="1">
                <a:latin typeface="楷体" panose="02010609060101010101" pitchFamily="49" charset="-122"/>
                <a:ea typeface="楷体" panose="02010609060101010101" pitchFamily="49" charset="-122"/>
              </a:rPr>
              <a:t>ParkingEntity</a:t>
            </a:r>
            <a:r>
              <a:rPr lang="zh-CN" altLang="en-US" sz="1600" dirty="0">
                <a:latin typeface="楷体" panose="02010609060101010101" pitchFamily="49" charset="-122"/>
                <a:ea typeface="楷体" panose="02010609060101010101" pitchFamily="49" charset="-122"/>
              </a:rPr>
              <a:t>是抽象类，但</a:t>
            </a:r>
            <a:r>
              <a:rPr lang="en-US" altLang="zh-CN" sz="1600" dirty="0" err="1">
                <a:latin typeface="楷体" panose="02010609060101010101" pitchFamily="49" charset="-122"/>
                <a:ea typeface="楷体" panose="02010609060101010101" pitchFamily="49" charset="-122"/>
              </a:rPr>
              <a:t>ParkingLot</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ParkingSensor</a:t>
            </a:r>
            <a:r>
              <a:rPr lang="zh-CN" altLang="en-US" sz="1600" dirty="0">
                <a:latin typeface="楷体" panose="02010609060101010101" pitchFamily="49" charset="-122"/>
                <a:ea typeface="楷体" panose="02010609060101010101" pitchFamily="49" charset="-122"/>
              </a:rPr>
              <a:t>仅用</a:t>
            </a:r>
            <a:r>
              <a:rPr lang="en-US" altLang="zh-CN" sz="1600" dirty="0">
                <a:latin typeface="楷体" panose="02010609060101010101" pitchFamily="49" charset="-122"/>
                <a:ea typeface="楷体" panose="02010609060101010101" pitchFamily="49" charset="-122"/>
              </a:rPr>
              <a:t>update()</a:t>
            </a:r>
            <a:r>
              <a:rPr lang="zh-CN" altLang="en-US" sz="1600" dirty="0">
                <a:latin typeface="楷体" panose="02010609060101010101" pitchFamily="49" charset="-122"/>
                <a:ea typeface="楷体" panose="02010609060101010101" pitchFamily="49" charset="-122"/>
              </a:rPr>
              <a:t>关联，关系不清晰</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a:t>
            </a:r>
            <a:r>
              <a:rPr lang="en-US" altLang="zh-CN" sz="1600" dirty="0" err="1">
                <a:latin typeface="楷体" panose="02010609060101010101" pitchFamily="49" charset="-122"/>
                <a:ea typeface="楷体" panose="02010609060101010101" pitchFamily="49" charset="-122"/>
              </a:rPr>
              <a:t>vehicleType</a:t>
            </a:r>
            <a:r>
              <a:rPr lang="zh-CN" altLang="en-US" sz="1600" dirty="0">
                <a:latin typeface="楷体" panose="02010609060101010101" pitchFamily="49" charset="-122"/>
                <a:ea typeface="楷体" panose="02010609060101010101" pitchFamily="49" charset="-122"/>
              </a:rPr>
              <a:t>和</a:t>
            </a:r>
            <a:r>
              <a:rPr lang="en-US" altLang="zh-CN" sz="1600" dirty="0" err="1">
                <a:latin typeface="楷体" panose="02010609060101010101" pitchFamily="49" charset="-122"/>
                <a:ea typeface="楷体" panose="02010609060101010101" pitchFamily="49" charset="-122"/>
              </a:rPr>
              <a:t>ParkingLotStatus</a:t>
            </a:r>
            <a:r>
              <a:rPr lang="zh-CN" altLang="en-US" sz="1600" dirty="0">
                <a:latin typeface="楷体" panose="02010609060101010101" pitchFamily="49" charset="-122"/>
                <a:ea typeface="楷体" panose="02010609060101010101" pitchFamily="49" charset="-122"/>
              </a:rPr>
              <a:t>应为枚举类</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a:t>
            </a:r>
            <a:r>
              <a:rPr lang="en-US" altLang="zh-CN" sz="1600" dirty="0">
                <a:latin typeface="楷体" panose="02010609060101010101" pitchFamily="49" charset="-122"/>
                <a:ea typeface="楷体" panose="02010609060101010101" pitchFamily="49" charset="-122"/>
              </a:rPr>
              <a:t>many</a:t>
            </a:r>
            <a:r>
              <a:rPr lang="zh-CN" altLang="en-US" sz="1600" dirty="0">
                <a:latin typeface="楷体" panose="02010609060101010101" pitchFamily="49" charset="-122"/>
                <a:ea typeface="楷体" panose="02010609060101010101" pitchFamily="49" charset="-122"/>
              </a:rPr>
              <a:t>不准确</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方法：无</a:t>
            </a:r>
            <a:endParaRPr lang="en-US" altLang="zh-CN" sz="1600" dirty="0">
              <a:latin typeface="楷体" panose="02010609060101010101" pitchFamily="49" charset="-122"/>
              <a:ea typeface="楷体" panose="02010609060101010101" pitchFamily="49" charset="-122"/>
            </a:endParaRPr>
          </a:p>
        </p:txBody>
      </p:sp>
      <p:sp>
        <p:nvSpPr>
          <p:cNvPr id="8" name="矩形 7"/>
          <p:cNvSpPr/>
          <p:nvPr/>
        </p:nvSpPr>
        <p:spPr>
          <a:xfrm>
            <a:off x="3381153" y="85060"/>
            <a:ext cx="1297173" cy="8222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51306" y="2647506"/>
            <a:ext cx="464843" cy="145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27321" y="4642883"/>
            <a:ext cx="1194391" cy="2445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477925" y="478464"/>
            <a:ext cx="1297173" cy="24455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5284381" y="907312"/>
            <a:ext cx="6138530" cy="5047536"/>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smart parking system helps drivers efficiently find and reserve available parking spaces in a parking lot. The system tracks parking space occupancy in real-time using sensors, calculates parking fees, and processes payments.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A parking lot has a </a:t>
            </a:r>
            <a:r>
              <a:rPr lang="zh-CN" altLang="en-US" sz="1400" dirty="0">
                <a:highlight>
                  <a:srgbClr val="FFFF00"/>
                </a:highlight>
                <a:latin typeface="Times New Roman" panose="02020603050405020304" pitchFamily="18" charset="0"/>
                <a:cs typeface="Times New Roman" panose="02020603050405020304" pitchFamily="18" charset="0"/>
              </a:rPr>
              <a:t>specific location </a:t>
            </a:r>
            <a:r>
              <a:rPr lang="zh-CN" altLang="en-US" sz="1400" dirty="0">
                <a:latin typeface="Times New Roman" panose="02020603050405020304" pitchFamily="18" charset="0"/>
                <a:cs typeface="Times New Roman" panose="02020603050405020304" pitchFamily="18" charset="0"/>
              </a:rPr>
              <a:t>and a fixed number of </a:t>
            </a:r>
            <a:r>
              <a:rPr lang="zh-CN" altLang="en-US" sz="1400" dirty="0">
                <a:highlight>
                  <a:srgbClr val="FFFF00"/>
                </a:highlight>
                <a:latin typeface="Times New Roman" panose="02020603050405020304" pitchFamily="18" charset="0"/>
                <a:cs typeface="Times New Roman" panose="02020603050405020304" pitchFamily="18" charset="0"/>
              </a:rPr>
              <a:t>total spaces</a:t>
            </a:r>
            <a:r>
              <a:rPr lang="zh-CN" altLang="en-US" sz="1400" dirty="0">
                <a:latin typeface="Times New Roman" panose="02020603050405020304" pitchFamily="18" charset="0"/>
                <a:cs typeface="Times New Roman" panose="02020603050405020304" pitchFamily="18" charset="0"/>
              </a:rPr>
              <a:t>. It can be opened for operation (`</a:t>
            </a:r>
            <a:r>
              <a:rPr lang="zh-CN" altLang="en-US" sz="1400" dirty="0">
                <a:highlight>
                  <a:srgbClr val="00FFFF"/>
                </a:highlight>
                <a:latin typeface="Times New Roman" panose="02020603050405020304" pitchFamily="18" charset="0"/>
                <a:cs typeface="Times New Roman" panose="02020603050405020304" pitchFamily="18" charset="0"/>
              </a:rPr>
              <a:t>openLot()</a:t>
            </a:r>
            <a:r>
              <a:rPr lang="zh-CN" altLang="en-US" sz="1400" dirty="0">
                <a:latin typeface="Times New Roman" panose="02020603050405020304" pitchFamily="18" charset="0"/>
                <a:cs typeface="Times New Roman" panose="02020603050405020304" pitchFamily="18" charset="0"/>
              </a:rPr>
              <a:t>`), and drivers can reserve spaces by providing their vehicle's license plate (`</a:t>
            </a:r>
            <a:r>
              <a:rPr lang="zh-CN" altLang="en-US" sz="1400" dirty="0">
                <a:highlight>
                  <a:srgbClr val="00FFFF"/>
                </a:highlight>
                <a:latin typeface="Times New Roman" panose="02020603050405020304" pitchFamily="18" charset="0"/>
                <a:cs typeface="Times New Roman" panose="02020603050405020304" pitchFamily="18" charset="0"/>
              </a:rPr>
              <a:t>reserveSpace()</a:t>
            </a:r>
            <a:r>
              <a:rPr lang="zh-CN" altLang="en-US" sz="1400" dirty="0">
                <a:latin typeface="Times New Roman" panose="02020603050405020304" pitchFamily="18" charset="0"/>
                <a:cs typeface="Times New Roman" panose="02020603050405020304" pitchFamily="18" charset="0"/>
              </a:rPr>
              <a:t>`). The system provides real-time availability updates (`</a:t>
            </a:r>
            <a:r>
              <a:rPr lang="zh-CN" altLang="en-US" sz="1400" dirty="0">
                <a:highlight>
                  <a:srgbClr val="00FFFF"/>
                </a:highlight>
                <a:latin typeface="Times New Roman" panose="02020603050405020304" pitchFamily="18" charset="0"/>
                <a:cs typeface="Times New Roman" panose="02020603050405020304" pitchFamily="18" charset="0"/>
              </a:rPr>
              <a:t>getAvailability()</a:t>
            </a:r>
            <a:r>
              <a:rPr lang="zh-CN" altLang="en-US" sz="1400" dirty="0">
                <a:latin typeface="Times New Roman" panose="02020603050405020304" pitchFamily="18" charset="0"/>
                <a:cs typeface="Times New Roman" panose="02020603050405020304" pitchFamily="18" charset="0"/>
              </a:rPr>
              <a:t>`) and continuously updates its status (`update()`).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Each parking space is identified by a </a:t>
            </a:r>
            <a:r>
              <a:rPr lang="zh-CN" altLang="en-US" sz="1400" dirty="0">
                <a:highlight>
                  <a:srgbClr val="FFFF00"/>
                </a:highlight>
                <a:latin typeface="Times New Roman" panose="02020603050405020304" pitchFamily="18" charset="0"/>
                <a:cs typeface="Times New Roman" panose="02020603050405020304" pitchFamily="18" charset="0"/>
              </a:rPr>
              <a:t>unique number</a:t>
            </a:r>
            <a:r>
              <a:rPr lang="zh-CN" altLang="en-US" sz="1400" dirty="0">
                <a:latin typeface="Times New Roman" panose="02020603050405020304" pitchFamily="18" charset="0"/>
                <a:cs typeface="Times New Roman" panose="02020603050405020304" pitchFamily="18" charset="0"/>
              </a:rPr>
              <a:t> and has an </a:t>
            </a:r>
            <a:r>
              <a:rPr lang="zh-CN" altLang="en-US" sz="1400" dirty="0">
                <a:highlight>
                  <a:srgbClr val="FFFF00"/>
                </a:highlight>
                <a:latin typeface="Times New Roman" panose="02020603050405020304" pitchFamily="18" charset="0"/>
                <a:cs typeface="Times New Roman" panose="02020603050405020304" pitchFamily="18" charset="0"/>
              </a:rPr>
              <a:t>occupancy status</a:t>
            </a:r>
            <a:r>
              <a:rPr lang="zh-CN" altLang="en-US" sz="1400" dirty="0">
                <a:latin typeface="Times New Roman" panose="02020603050405020304" pitchFamily="18" charset="0"/>
                <a:cs typeface="Times New Roman" panose="02020603050405020304" pitchFamily="18" charset="0"/>
              </a:rPr>
              <a:t>. Parking sensors detect vehicle presence (`</a:t>
            </a:r>
            <a:r>
              <a:rPr lang="zh-CN" altLang="en-US" sz="1400" dirty="0">
                <a:highlight>
                  <a:srgbClr val="00FFFF"/>
                </a:highlight>
                <a:latin typeface="Times New Roman" panose="02020603050405020304" pitchFamily="18" charset="0"/>
                <a:cs typeface="Times New Roman" panose="02020603050405020304" pitchFamily="18" charset="0"/>
              </a:rPr>
              <a:t>detectVehicle()</a:t>
            </a:r>
            <a:r>
              <a:rPr lang="zh-CN" altLang="en-US" sz="1400" dirty="0">
                <a:latin typeface="Times New Roman" panose="02020603050405020304" pitchFamily="18" charset="0"/>
                <a:cs typeface="Times New Roman" panose="02020603050405020304" pitchFamily="18" charset="0"/>
              </a:rPr>
              <a:t>`) and update occupancy status automatically. The system can calculate parking fees (`</a:t>
            </a:r>
            <a:r>
              <a:rPr lang="zh-CN" altLang="en-US" sz="1400" dirty="0">
                <a:highlight>
                  <a:srgbClr val="00FFFF"/>
                </a:highlight>
                <a:latin typeface="Times New Roman" panose="02020603050405020304" pitchFamily="18" charset="0"/>
                <a:cs typeface="Times New Roman" panose="02020603050405020304" pitchFamily="18" charset="0"/>
              </a:rPr>
              <a:t>calculateFee()</a:t>
            </a:r>
            <a:r>
              <a:rPr lang="zh-CN" altLang="en-US" sz="1400" dirty="0">
                <a:latin typeface="Times New Roman" panose="02020603050405020304" pitchFamily="18" charset="0"/>
                <a:cs typeface="Times New Roman" panose="02020603050405020304" pitchFamily="18" charset="0"/>
              </a:rPr>
              <a:t>`) based on duration when requested.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`PaymentSystem` (</a:t>
            </a:r>
            <a:r>
              <a:rPr lang="zh-CN" altLang="en-US" sz="1400" dirty="0">
                <a:highlight>
                  <a:srgbClr val="FFFF00"/>
                </a:highlight>
                <a:latin typeface="Times New Roman" panose="02020603050405020304" pitchFamily="18" charset="0"/>
                <a:cs typeface="Times New Roman" panose="02020603050405020304" pitchFamily="18" charset="0"/>
              </a:rPr>
              <a:t>associated with the `ParkingLot</a:t>
            </a:r>
            <a:r>
              <a:rPr lang="zh-CN" altLang="en-US" sz="1400" dirty="0">
                <a:latin typeface="Times New Roman" panose="02020603050405020304" pitchFamily="18" charset="0"/>
                <a:cs typeface="Times New Roman" panose="02020603050405020304" pitchFamily="18" charset="0"/>
              </a:rPr>
              <a:t>`) supports multiple </a:t>
            </a:r>
            <a:r>
              <a:rPr lang="zh-CN" altLang="en-US" sz="1400" dirty="0">
                <a:highlight>
                  <a:srgbClr val="FFFF00"/>
                </a:highlight>
                <a:latin typeface="Times New Roman" panose="02020603050405020304" pitchFamily="18" charset="0"/>
                <a:cs typeface="Times New Roman" panose="02020603050405020304" pitchFamily="18" charset="0"/>
              </a:rPr>
              <a:t>payment methods</a:t>
            </a:r>
            <a:r>
              <a:rPr lang="zh-CN" altLang="en-US" sz="1400" dirty="0">
                <a:latin typeface="Times New Roman" panose="02020603050405020304" pitchFamily="18" charset="0"/>
                <a:cs typeface="Times New Roman" panose="02020603050405020304" pitchFamily="18" charset="0"/>
              </a:rPr>
              <a:t>, processes transactions (`</a:t>
            </a:r>
            <a:r>
              <a:rPr lang="zh-CN" altLang="en-US" sz="1400" dirty="0">
                <a:highlight>
                  <a:srgbClr val="FFFF00"/>
                </a:highlight>
                <a:latin typeface="Times New Roman" panose="02020603050405020304" pitchFamily="18" charset="0"/>
                <a:cs typeface="Times New Roman" panose="02020603050405020304" pitchFamily="18" charset="0"/>
              </a:rPr>
              <a:t>processPayment()</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FF00"/>
                </a:highlight>
                <a:latin typeface="Times New Roman" panose="02020603050405020304" pitchFamily="18" charset="0"/>
                <a:cs typeface="Times New Roman" panose="02020603050405020304" pitchFamily="18" charset="0"/>
              </a:rPr>
              <a:t>confirms payment completion</a:t>
            </a:r>
            <a:r>
              <a:rPr lang="zh-CN" altLang="en-US" sz="1400" dirty="0">
                <a:latin typeface="Times New Roman" panose="02020603050405020304" pitchFamily="18" charset="0"/>
                <a:cs typeface="Times New Roman" panose="02020603050405020304" pitchFamily="18" charset="0"/>
              </a:rPr>
              <a:t>. A vehicle is identified by its </a:t>
            </a:r>
            <a:r>
              <a:rPr lang="zh-CN" altLang="en-US" sz="1400" dirty="0">
                <a:highlight>
                  <a:srgbClr val="FFFF00"/>
                </a:highlight>
                <a:latin typeface="Times New Roman" panose="02020603050405020304" pitchFamily="18" charset="0"/>
                <a:cs typeface="Times New Roman" panose="02020603050405020304" pitchFamily="18" charset="0"/>
              </a:rPr>
              <a:t>license plate and type</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0000"/>
                </a:highlight>
                <a:latin typeface="Times New Roman" panose="02020603050405020304" pitchFamily="18" charset="0"/>
                <a:cs typeface="Times New Roman" panose="02020603050405020304" pitchFamily="18" charset="0"/>
              </a:rPr>
              <a:t>e.g., car, motorcycle</a:t>
            </a:r>
            <a:r>
              <a:rPr lang="zh-CN" altLang="en-US" sz="1400" dirty="0">
                <a:latin typeface="Times New Roman" panose="02020603050405020304" pitchFamily="18" charset="0"/>
                <a:cs typeface="Times New Roman" panose="02020603050405020304" pitchFamily="18" charset="0"/>
              </a:rPr>
              <a:t>).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The system ensures efficient parking management by providing real-time status updates, fee calculation, and seamless payment processing. Drivers can reserve spaces, check availability, and pay for parking without manual intervention.  </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191028" y="169380"/>
            <a:ext cx="5490496" cy="2821172"/>
          </a:xfrm>
          <a:prstGeom prst="rect">
            <a:avLst/>
          </a:prstGeom>
        </p:spPr>
      </p:pic>
      <p:sp>
        <p:nvSpPr>
          <p:cNvPr id="12" name="文本框 11"/>
          <p:cNvSpPr txBox="1"/>
          <p:nvPr/>
        </p:nvSpPr>
        <p:spPr>
          <a:xfrm>
            <a:off x="1613900" y="2990552"/>
            <a:ext cx="264475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Online learning platform</a:t>
            </a:r>
            <a:endParaRPr lang="zh-CN" altLang="en-US" b="1" dirty="0">
              <a:latin typeface="Times New Roman" panose="02020603050405020304" pitchFamily="18" charset="0"/>
              <a:cs typeface="Times New Roman" panose="02020603050405020304" pitchFamily="18" charset="0"/>
            </a:endParaRPr>
          </a:p>
        </p:txBody>
      </p:sp>
      <p:sp>
        <p:nvSpPr>
          <p:cNvPr id="13" name="文本框 12"/>
          <p:cNvSpPr txBox="1"/>
          <p:nvPr/>
        </p:nvSpPr>
        <p:spPr>
          <a:xfrm>
            <a:off x="0" y="3429000"/>
            <a:ext cx="5826642" cy="2062103"/>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a:t>
            </a:r>
            <a:r>
              <a:rPr lang="en-US" altLang="zh-CN" sz="1600" dirty="0">
                <a:latin typeface="楷体" panose="02010609060101010101" pitchFamily="49" charset="-122"/>
                <a:ea typeface="楷体" panose="02010609060101010101" pitchFamily="49" charset="-122"/>
              </a:rPr>
              <a:t>Course </a:t>
            </a:r>
            <a:r>
              <a:rPr lang="zh-CN" altLang="en-US" sz="1600" dirty="0">
                <a:latin typeface="楷体" panose="02010609060101010101" pitchFamily="49" charset="-122"/>
                <a:ea typeface="楷体" panose="02010609060101010101" pitchFamily="49" charset="-122"/>
              </a:rPr>
              <a:t>的 </a:t>
            </a:r>
            <a:r>
              <a:rPr lang="en-US" altLang="zh-CN" sz="1600" dirty="0">
                <a:latin typeface="楷体" panose="02010609060101010101" pitchFamily="49" charset="-122"/>
                <a:ea typeface="楷体" panose="02010609060101010101" pitchFamily="49" charset="-122"/>
              </a:rPr>
              <a:t>modules </a:t>
            </a:r>
            <a:r>
              <a:rPr lang="zh-CN" altLang="en-US" sz="1600" dirty="0">
                <a:latin typeface="楷体" panose="02010609060101010101" pitchFamily="49" charset="-122"/>
                <a:ea typeface="楷体" panose="02010609060101010101" pitchFamily="49" charset="-122"/>
              </a:rPr>
              <a:t>、</a:t>
            </a:r>
            <a:r>
              <a:rPr lang="en-US" altLang="zh-CN" sz="1600" dirty="0">
                <a:latin typeface="楷体" panose="02010609060101010101" pitchFamily="49" charset="-122"/>
                <a:ea typeface="楷体" panose="02010609060101010101" pitchFamily="49" charset="-122"/>
              </a:rPr>
              <a:t>Module </a:t>
            </a:r>
            <a:r>
              <a:rPr lang="zh-CN" altLang="en-US" sz="1600" dirty="0">
                <a:latin typeface="楷体" panose="02010609060101010101" pitchFamily="49" charset="-122"/>
                <a:ea typeface="楷体" panose="02010609060101010101" pitchFamily="49" charset="-122"/>
              </a:rPr>
              <a:t>的 </a:t>
            </a:r>
            <a:r>
              <a:rPr lang="en-US" altLang="zh-CN" sz="1600" dirty="0">
                <a:latin typeface="楷体" panose="02010609060101010101" pitchFamily="49" charset="-122"/>
                <a:ea typeface="楷体" panose="02010609060101010101" pitchFamily="49" charset="-122"/>
              </a:rPr>
              <a:t>lessons </a:t>
            </a:r>
            <a:r>
              <a:rPr lang="zh-CN" altLang="en-US" sz="1600" dirty="0">
                <a:latin typeface="楷体" panose="02010609060101010101" pitchFamily="49" charset="-122"/>
                <a:ea typeface="楷体" panose="02010609060101010101" pitchFamily="49" charset="-122"/>
              </a:rPr>
              <a:t>，未说明 “课程 </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模块 </a:t>
            </a:r>
            <a:r>
              <a:rPr lang="en-US" altLang="zh-CN" sz="1600" dirty="0">
                <a:latin typeface="楷体" panose="02010609060101010101" pitchFamily="49" charset="-122"/>
                <a:ea typeface="楷体" panose="02010609060101010101" pitchFamily="49" charset="-122"/>
              </a:rPr>
              <a:t>- </a:t>
            </a:r>
            <a:r>
              <a:rPr lang="zh-CN" altLang="en-US" sz="1600" dirty="0">
                <a:latin typeface="楷体" panose="02010609060101010101" pitchFamily="49" charset="-122"/>
                <a:ea typeface="楷体" panose="02010609060101010101" pitchFamily="49" charset="-122"/>
              </a:rPr>
              <a:t>课时” 的层级约束（如模块必须属于课程，课时必须归属模块 ），属性集合的 “父子关系规则” 缺失，业务结构易乱。</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a:t>
            </a:r>
            <a:r>
              <a:rPr lang="en-US" altLang="zh-CN" sz="1600" dirty="0">
                <a:latin typeface="楷体" panose="02010609060101010101" pitchFamily="49" charset="-122"/>
                <a:ea typeface="楷体" panose="02010609060101010101" pitchFamily="49" charset="-122"/>
              </a:rPr>
              <a:t> Instructor</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TeachingAssistant</a:t>
            </a:r>
            <a:r>
              <a:rPr lang="zh-CN" altLang="en-US" sz="1600" dirty="0">
                <a:latin typeface="楷体" panose="02010609060101010101" pitchFamily="49" charset="-122"/>
                <a:ea typeface="楷体" panose="02010609060101010101" pitchFamily="49" charset="-122"/>
              </a:rPr>
              <a:t>、</a:t>
            </a:r>
            <a:r>
              <a:rPr lang="en-US" altLang="zh-CN" sz="1600" dirty="0" err="1">
                <a:latin typeface="楷体" panose="02010609060101010101" pitchFamily="49" charset="-122"/>
                <a:ea typeface="楷体" panose="02010609060101010101" pitchFamily="49" charset="-122"/>
              </a:rPr>
              <a:t>GuestLecture</a:t>
            </a:r>
            <a:r>
              <a:rPr lang="zh-CN" altLang="en-US" sz="1600" dirty="0">
                <a:latin typeface="楷体" panose="02010609060101010101" pitchFamily="49" charset="-122"/>
                <a:ea typeface="楷体" panose="02010609060101010101" pitchFamily="49" charset="-122"/>
              </a:rPr>
              <a:t>都有</a:t>
            </a:r>
            <a:r>
              <a:rPr lang="en-US" altLang="zh-CN" sz="1600" dirty="0" err="1">
                <a:latin typeface="楷体" panose="02010609060101010101" pitchFamily="49" charset="-122"/>
                <a:ea typeface="楷体" panose="02010609060101010101" pitchFamily="49" charset="-122"/>
              </a:rPr>
              <a:t>CreateContent</a:t>
            </a:r>
            <a:r>
              <a:rPr lang="zh-CN" altLang="en-US" sz="1600" dirty="0">
                <a:latin typeface="楷体" panose="02010609060101010101" pitchFamily="49" charset="-122"/>
                <a:ea typeface="楷体" panose="02010609060101010101" pitchFamily="49" charset="-122"/>
              </a:rPr>
              <a:t>方法其余未进行区分</a:t>
            </a:r>
            <a:endParaRPr lang="en-US" altLang="zh-CN" sz="1600" dirty="0">
              <a:latin typeface="楷体" panose="02010609060101010101" pitchFamily="49" charset="-122"/>
              <a:ea typeface="楷体" panose="02010609060101010101" pitchFamily="49" charset="-122"/>
            </a:endParaRPr>
          </a:p>
        </p:txBody>
      </p:sp>
      <p:sp>
        <p:nvSpPr>
          <p:cNvPr id="16" name="矩形 15"/>
          <p:cNvSpPr/>
          <p:nvPr/>
        </p:nvSpPr>
        <p:spPr>
          <a:xfrm>
            <a:off x="2420681" y="428847"/>
            <a:ext cx="818705" cy="9569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503968" y="1283608"/>
            <a:ext cx="1026041" cy="2474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91028" y="1041992"/>
            <a:ext cx="2374963" cy="13538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842949" y="836116"/>
            <a:ext cx="6113720" cy="5047536"/>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online learning platform facilitates course creation, management, and student engagement for educational institutions or individual instructors.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highlight>
                  <a:srgbClr val="FFFF00"/>
                </a:highlight>
                <a:latin typeface="Times New Roman" panose="02020603050405020304" pitchFamily="18" charset="0"/>
                <a:cs typeface="Times New Roman" panose="02020603050405020304" pitchFamily="18" charset="0"/>
              </a:rPr>
              <a:t>Instructors (who may be regular instructors, teaching assistants, or guest lecturers) </a:t>
            </a:r>
            <a:r>
              <a:rPr lang="zh-CN" altLang="en-US" sz="1400" dirty="0">
                <a:latin typeface="Times New Roman" panose="02020603050405020304" pitchFamily="18" charset="0"/>
                <a:cs typeface="Times New Roman" panose="02020603050405020304" pitchFamily="18" charset="0"/>
              </a:rPr>
              <a:t>design and oversee courses, which consist of modular content such as </a:t>
            </a:r>
            <a:r>
              <a:rPr lang="zh-CN" altLang="en-US" sz="1400" dirty="0">
                <a:highlight>
                  <a:srgbClr val="FFFF00"/>
                </a:highlight>
                <a:latin typeface="Times New Roman" panose="02020603050405020304" pitchFamily="18" charset="0"/>
                <a:cs typeface="Times New Roman" panose="02020603050405020304" pitchFamily="18" charset="0"/>
              </a:rPr>
              <a:t>video lessons and quizzes</a:t>
            </a:r>
            <a:r>
              <a:rPr lang="zh-CN" altLang="en-US" sz="1400" dirty="0">
                <a:latin typeface="Times New Roman" panose="02020603050405020304" pitchFamily="18" charset="0"/>
                <a:cs typeface="Times New Roman" panose="02020603050405020304" pitchFamily="18" charset="0"/>
              </a:rPr>
              <a:t>. Instructors can </a:t>
            </a:r>
            <a:r>
              <a:rPr lang="zh-CN" altLang="en-US" sz="1400" dirty="0">
                <a:highlight>
                  <a:srgbClr val="FFFF00"/>
                </a:highlight>
                <a:latin typeface="Times New Roman" panose="02020603050405020304" pitchFamily="18" charset="0"/>
                <a:cs typeface="Times New Roman" panose="02020603050405020304" pitchFamily="18" charset="0"/>
              </a:rPr>
              <a:t>create core content, approve materials</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FF0000"/>
                </a:highlight>
                <a:latin typeface="Times New Roman" panose="02020603050405020304" pitchFamily="18" charset="0"/>
                <a:cs typeface="Times New Roman" panose="02020603050405020304" pitchFamily="18" charset="0"/>
              </a:rPr>
              <a:t>manage enrollments</a:t>
            </a:r>
            <a:r>
              <a:rPr lang="zh-CN" altLang="en-US" sz="1400" dirty="0">
                <a:latin typeface="Times New Roman" panose="02020603050405020304" pitchFamily="18" charset="0"/>
                <a:cs typeface="Times New Roman" panose="02020603050405020304" pitchFamily="18" charset="0"/>
              </a:rPr>
              <a:t>. Teaching assistants can </a:t>
            </a:r>
            <a:r>
              <a:rPr lang="zh-CN" altLang="en-US" sz="1400" dirty="0">
                <a:highlight>
                  <a:srgbClr val="FFFF00"/>
                </a:highlight>
                <a:latin typeface="Times New Roman" panose="02020603050405020304" pitchFamily="18" charset="0"/>
                <a:cs typeface="Times New Roman" panose="02020603050405020304" pitchFamily="18" charset="0"/>
              </a:rPr>
              <a:t>create supplementary content </a:t>
            </a:r>
            <a:r>
              <a:rPr lang="zh-CN" altLang="en-US" sz="1400" dirty="0">
                <a:latin typeface="Times New Roman" panose="02020603050405020304" pitchFamily="18" charset="0"/>
                <a:cs typeface="Times New Roman" panose="02020603050405020304" pitchFamily="18" charset="0"/>
              </a:rPr>
              <a:t>while guest lecturers </a:t>
            </a:r>
            <a:r>
              <a:rPr lang="zh-CN" altLang="en-US" sz="1400" dirty="0">
                <a:highlight>
                  <a:srgbClr val="FFFF00"/>
                </a:highlight>
                <a:latin typeface="Times New Roman" panose="02020603050405020304" pitchFamily="18" charset="0"/>
                <a:cs typeface="Times New Roman" panose="02020603050405020304" pitchFamily="18" charset="0"/>
              </a:rPr>
              <a:t>provide specialized guest content.</a:t>
            </a:r>
            <a:endParaRPr lang="zh-CN" altLang="en-US" sz="1400" dirty="0">
              <a:highlight>
                <a:srgbClr val="FFFF00"/>
              </a:highlight>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Courses </a:t>
            </a:r>
            <a:r>
              <a:rPr lang="zh-CN" altLang="en-US" sz="1400" dirty="0">
                <a:highlight>
                  <a:srgbClr val="FFFF00"/>
                </a:highlight>
                <a:latin typeface="Times New Roman" panose="02020603050405020304" pitchFamily="18" charset="0"/>
                <a:cs typeface="Times New Roman" panose="02020603050405020304" pitchFamily="18" charset="0"/>
              </a:rPr>
              <a:t>are composed of modules</a:t>
            </a:r>
            <a:r>
              <a:rPr lang="zh-CN" altLang="en-US" sz="1400" dirty="0">
                <a:latin typeface="Times New Roman" panose="02020603050405020304" pitchFamily="18" charset="0"/>
                <a:cs typeface="Times New Roman" panose="02020603050405020304" pitchFamily="18" charset="0"/>
              </a:rPr>
              <a:t>, each containing </a:t>
            </a:r>
            <a:r>
              <a:rPr lang="zh-CN" altLang="en-US" sz="1400" dirty="0">
                <a:highlight>
                  <a:srgbClr val="FFFF00"/>
                </a:highlight>
                <a:latin typeface="Times New Roman" panose="02020603050405020304" pitchFamily="18" charset="0"/>
                <a:cs typeface="Times New Roman" panose="02020603050405020304" pitchFamily="18" charset="0"/>
              </a:rPr>
              <a:t>multiple lessons </a:t>
            </a:r>
            <a:r>
              <a:rPr lang="zh-CN" altLang="en-US" sz="1400" dirty="0">
                <a:latin typeface="Times New Roman" panose="02020603050405020304" pitchFamily="18" charset="0"/>
                <a:cs typeface="Times New Roman" panose="02020603050405020304" pitchFamily="18" charset="0"/>
              </a:rPr>
              <a:t>(including video lessons and quiz lessons). Students enroll in courses </a:t>
            </a:r>
            <a:r>
              <a:rPr lang="zh-CN" altLang="en-US" sz="1400" dirty="0">
                <a:highlight>
                  <a:srgbClr val="FF0000"/>
                </a:highlight>
                <a:latin typeface="Times New Roman" panose="02020603050405020304" pitchFamily="18" charset="0"/>
                <a:cs typeface="Times New Roman" panose="02020603050405020304" pitchFamily="18" charset="0"/>
              </a:rPr>
              <a:t>and interact with the learning materials based on their access level</a:t>
            </a:r>
            <a:r>
              <a:rPr lang="zh-CN" altLang="en-US" sz="1400" dirty="0">
                <a:latin typeface="Times New Roman" panose="02020603050405020304" pitchFamily="18" charset="0"/>
                <a:cs typeface="Times New Roman" panose="02020603050405020304" pitchFamily="18" charset="0"/>
              </a:rPr>
              <a:t>. </a:t>
            </a:r>
            <a:endParaRPr lang="en-US" altLang="zh-CN" sz="1400" dirty="0">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The platform supports two types of students:</a:t>
            </a:r>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a:t>
            </a:r>
            <a:r>
              <a:rPr lang="en-US" altLang="zh-CN" sz="1400" dirty="0">
                <a:highlight>
                  <a:srgbClr val="FFFF00"/>
                </a:highlight>
                <a:latin typeface="Times New Roman" panose="02020603050405020304" pitchFamily="18" charset="0"/>
                <a:cs typeface="Times New Roman" panose="02020603050405020304" pitchFamily="18" charset="0"/>
              </a:rPr>
              <a:t>Free students </a:t>
            </a:r>
            <a:r>
              <a:rPr lang="en-US" altLang="zh-CN" sz="1400" dirty="0">
                <a:latin typeface="Times New Roman" panose="02020603050405020304" pitchFamily="18" charset="0"/>
                <a:cs typeface="Times New Roman" panose="02020603050405020304" pitchFamily="18" charset="0"/>
              </a:rPr>
              <a:t>who can </a:t>
            </a:r>
            <a:r>
              <a:rPr lang="en-US" altLang="zh-CN" sz="1400" dirty="0">
                <a:highlight>
                  <a:srgbClr val="FFFF00"/>
                </a:highlight>
                <a:latin typeface="Times New Roman" panose="02020603050405020304" pitchFamily="18" charset="0"/>
                <a:cs typeface="Times New Roman" panose="02020603050405020304" pitchFamily="18" charset="0"/>
              </a:rPr>
              <a:t>access basic content</a:t>
            </a:r>
            <a:r>
              <a:rPr lang="en-US" altLang="zh-CN" sz="1400" dirty="0">
                <a:latin typeface="Times New Roman" panose="02020603050405020304" pitchFamily="18" charset="0"/>
                <a:cs typeface="Times New Roman" panose="02020603050405020304" pitchFamily="18" charset="0"/>
              </a:rPr>
              <a:t> and </a:t>
            </a:r>
            <a:r>
              <a:rPr lang="en-US" altLang="zh-CN" sz="1400" dirty="0">
                <a:highlight>
                  <a:srgbClr val="FFFF00"/>
                </a:highlight>
                <a:latin typeface="Times New Roman" panose="02020603050405020304" pitchFamily="18" charset="0"/>
                <a:cs typeface="Times New Roman" panose="02020603050405020304" pitchFamily="18" charset="0"/>
              </a:rPr>
              <a:t>submit assignments</a:t>
            </a:r>
            <a:endParaRPr lang="en-US" altLang="zh-CN" sz="1400" dirty="0">
              <a:highlight>
                <a:srgbClr val="FFFF00"/>
              </a:highlight>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 </a:t>
            </a:r>
            <a:r>
              <a:rPr lang="en-US" altLang="zh-CN" sz="1400" dirty="0">
                <a:highlight>
                  <a:srgbClr val="FFFF00"/>
                </a:highlight>
                <a:latin typeface="Times New Roman" panose="02020603050405020304" pitchFamily="18" charset="0"/>
                <a:cs typeface="Times New Roman" panose="02020603050405020304" pitchFamily="18" charset="0"/>
              </a:rPr>
              <a:t>Premium students </a:t>
            </a:r>
            <a:r>
              <a:rPr lang="en-US" altLang="zh-CN" sz="1400" dirty="0">
                <a:latin typeface="Times New Roman" panose="02020603050405020304" pitchFamily="18" charset="0"/>
                <a:cs typeface="Times New Roman" panose="02020603050405020304" pitchFamily="18" charset="0"/>
              </a:rPr>
              <a:t>who receive additional benefits including exclusive materials, tutor support through the </a:t>
            </a:r>
            <a:r>
              <a:rPr lang="en-US" altLang="zh-CN" sz="1400" dirty="0" err="1">
                <a:highlight>
                  <a:srgbClr val="00FFFF"/>
                </a:highlight>
                <a:latin typeface="Times New Roman" panose="02020603050405020304" pitchFamily="18" charset="0"/>
                <a:cs typeface="Times New Roman" panose="02020603050405020304" pitchFamily="18" charset="0"/>
              </a:rPr>
              <a:t>requestTutor</a:t>
            </a:r>
            <a:r>
              <a:rPr lang="en-US" altLang="zh-CN" sz="1400" dirty="0">
                <a:highlight>
                  <a:srgbClr val="00FFFF"/>
                </a:highlight>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functionality, and </a:t>
            </a:r>
            <a:r>
              <a:rPr lang="en-US" altLang="zh-CN" sz="1400" dirty="0">
                <a:highlight>
                  <a:srgbClr val="FFFF00"/>
                </a:highlight>
                <a:latin typeface="Times New Roman" panose="02020603050405020304" pitchFamily="18" charset="0"/>
                <a:cs typeface="Times New Roman" panose="02020603050405020304" pitchFamily="18" charset="0"/>
              </a:rPr>
              <a:t>access to premium content</a:t>
            </a:r>
            <a:endParaRPr lang="en-US" altLang="zh-CN" sz="1400" dirty="0">
              <a:highlight>
                <a:srgbClr val="FFFF00"/>
              </a:highlight>
              <a:latin typeface="Times New Roman" panose="02020603050405020304" pitchFamily="18" charset="0"/>
              <a:cs typeface="Times New Roman" panose="02020603050405020304" pitchFamily="18" charset="0"/>
            </a:endParaRPr>
          </a:p>
          <a:p>
            <a:endParaRPr lang="en-US" altLang="zh-CN" sz="1400" dirty="0">
              <a:latin typeface="Times New Roman" panose="02020603050405020304" pitchFamily="18" charset="0"/>
              <a:cs typeface="Times New Roman" panose="02020603050405020304" pitchFamily="18" charset="0"/>
            </a:endParaRPr>
          </a:p>
          <a:p>
            <a:r>
              <a:rPr lang="en-US" altLang="zh-CN" sz="1400" dirty="0">
                <a:latin typeface="Times New Roman" panose="02020603050405020304" pitchFamily="18" charset="0"/>
                <a:cs typeface="Times New Roman" panose="02020603050405020304" pitchFamily="18" charset="0"/>
              </a:rPr>
              <a:t>The platform's structured approach through organized modules, lessons, and differentiated user roles enhances the educational experience while maintaining clear relationships between all entities as defined in the domain model.</a:t>
            </a:r>
            <a:endParaRPr lang="en-US" altLang="zh-CN"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999080" y="3815280"/>
            <a:ext cx="264475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Food delivery platform</a:t>
            </a:r>
            <a:endParaRPr lang="zh-CN" altLang="en-US" b="1"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0" y="4184612"/>
            <a:ext cx="5635256" cy="1323439"/>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类：无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枚举：无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属性：无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方法：无</a:t>
            </a:r>
            <a:endParaRPr lang="en-US" altLang="zh-CN" sz="1600" dirty="0">
              <a:latin typeface="楷体" panose="02010609060101010101" pitchFamily="49" charset="-122"/>
              <a:ea typeface="楷体" panose="02010609060101010101" pitchFamily="49" charset="-122"/>
            </a:endParaRPr>
          </a:p>
          <a:p>
            <a:r>
              <a:rPr lang="zh-CN" altLang="en-US" sz="1600" dirty="0">
                <a:latin typeface="楷体" panose="02010609060101010101" pitchFamily="49" charset="-122"/>
                <a:ea typeface="楷体" panose="02010609060101010101" pitchFamily="49" charset="-122"/>
              </a:rPr>
              <a:t>关系：无</a:t>
            </a:r>
            <a:endParaRPr lang="en-US" altLang="zh-CN" sz="1600" dirty="0">
              <a:latin typeface="楷体" panose="02010609060101010101" pitchFamily="49" charset="-122"/>
              <a:ea typeface="楷体" panose="02010609060101010101" pitchFamily="49" charset="-122"/>
            </a:endParaRPr>
          </a:p>
        </p:txBody>
      </p:sp>
      <p:pic>
        <p:nvPicPr>
          <p:cNvPr id="9" name="图片 8"/>
          <p:cNvPicPr>
            <a:picLocks noChangeAspect="1"/>
          </p:cNvPicPr>
          <p:nvPr/>
        </p:nvPicPr>
        <p:blipFill>
          <a:blip r:embed="rId1"/>
          <a:stretch>
            <a:fillRect/>
          </a:stretch>
        </p:blipFill>
        <p:spPr>
          <a:xfrm>
            <a:off x="307790" y="81184"/>
            <a:ext cx="5792273" cy="3718184"/>
          </a:xfrm>
          <a:prstGeom prst="rect">
            <a:avLst/>
          </a:prstGeom>
        </p:spPr>
      </p:pic>
      <p:sp>
        <p:nvSpPr>
          <p:cNvPr id="14" name="文本框 13"/>
          <p:cNvSpPr txBox="1"/>
          <p:nvPr/>
        </p:nvSpPr>
        <p:spPr>
          <a:xfrm>
            <a:off x="6019801" y="736178"/>
            <a:ext cx="6113720" cy="4832092"/>
          </a:xfrm>
          <a:prstGeom prst="rect">
            <a:avLst/>
          </a:prstGeom>
          <a:noFill/>
        </p:spPr>
        <p:txBody>
          <a:bodyPr wrap="square">
            <a:spAutoFit/>
          </a:bodyPr>
          <a:lstStyle/>
          <a:p>
            <a:r>
              <a:rPr lang="zh-CN" altLang="en-US" sz="1400" dirty="0">
                <a:latin typeface="Times New Roman" panose="02020603050405020304" pitchFamily="18" charset="0"/>
                <a:cs typeface="Times New Roman" panose="02020603050405020304" pitchFamily="18" charset="0"/>
              </a:rPr>
              <a:t>The food delivery platform enables customers to place orders from various restaurants, including </a:t>
            </a:r>
            <a:r>
              <a:rPr lang="zh-CN" altLang="en-US" sz="1400" dirty="0">
                <a:highlight>
                  <a:srgbClr val="FFFF00"/>
                </a:highlight>
                <a:latin typeface="Times New Roman" panose="02020603050405020304" pitchFamily="18" charset="0"/>
                <a:cs typeface="Times New Roman" panose="02020603050405020304" pitchFamily="18" charset="0"/>
              </a:rPr>
              <a:t>fast-food and fine-dining establishments</a:t>
            </a:r>
            <a:r>
              <a:rPr lang="zh-CN" altLang="en-US" sz="1400" dirty="0">
                <a:latin typeface="Times New Roman" panose="02020603050405020304" pitchFamily="18" charset="0"/>
                <a:cs typeface="Times New Roman" panose="02020603050405020304" pitchFamily="18" charset="0"/>
              </a:rPr>
              <a:t>. Customers provide their </a:t>
            </a:r>
            <a:r>
              <a:rPr lang="zh-CN" altLang="en-US" sz="1400" dirty="0">
                <a:highlight>
                  <a:srgbClr val="FFFF00"/>
                </a:highlight>
                <a:latin typeface="Times New Roman" panose="02020603050405020304" pitchFamily="18" charset="0"/>
                <a:cs typeface="Times New Roman" panose="02020603050405020304" pitchFamily="18" charset="0"/>
              </a:rPr>
              <a:t>name and address </a:t>
            </a:r>
            <a:r>
              <a:rPr lang="zh-CN" altLang="en-US" sz="1400" dirty="0">
                <a:latin typeface="Times New Roman" panose="02020603050405020304" pitchFamily="18" charset="0"/>
                <a:cs typeface="Times New Roman" panose="02020603050405020304" pitchFamily="18" charset="0"/>
              </a:rPr>
              <a:t>(as per the </a:t>
            </a:r>
            <a:r>
              <a:rPr lang="zh-CN" altLang="en-US" sz="1400" dirty="0">
                <a:highlight>
                  <a:srgbClr val="00FFFF"/>
                </a:highlight>
                <a:latin typeface="Times New Roman" panose="02020603050405020304" pitchFamily="18" charset="0"/>
                <a:cs typeface="Times New Roman" panose="02020603050405020304" pitchFamily="18" charset="0"/>
              </a:rPr>
              <a:t>`Customer` </a:t>
            </a:r>
            <a:r>
              <a:rPr lang="zh-CN" altLang="en-US" sz="1400" dirty="0">
                <a:latin typeface="Times New Roman" panose="02020603050405020304" pitchFamily="18" charset="0"/>
                <a:cs typeface="Times New Roman" panose="02020603050405020304" pitchFamily="18" charset="0"/>
              </a:rPr>
              <a:t>class) and can place multiple orders over time. Each order includes one or more food or beverage items (represented by `</a:t>
            </a:r>
            <a:r>
              <a:rPr lang="zh-CN" altLang="en-US" sz="1400" dirty="0">
                <a:highlight>
                  <a:srgbClr val="00FFFF"/>
                </a:highlight>
                <a:latin typeface="Times New Roman" panose="02020603050405020304" pitchFamily="18" charset="0"/>
                <a:cs typeface="Times New Roman" panose="02020603050405020304" pitchFamily="18" charset="0"/>
              </a:rPr>
              <a:t>FoodItem</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00FFFF"/>
                </a:highlight>
                <a:latin typeface="Times New Roman" panose="02020603050405020304" pitchFamily="18" charset="0"/>
                <a:cs typeface="Times New Roman" panose="02020603050405020304" pitchFamily="18" charset="0"/>
              </a:rPr>
              <a:t>BeverageItem</a:t>
            </a:r>
            <a:r>
              <a:rPr lang="zh-CN" altLang="en-US" sz="1400" dirty="0">
                <a:latin typeface="Times New Roman" panose="02020603050405020304" pitchFamily="18" charset="0"/>
                <a:cs typeface="Times New Roman" panose="02020603050405020304" pitchFamily="18" charset="0"/>
              </a:rPr>
              <a:t>` classes) from a </a:t>
            </a:r>
            <a:r>
              <a:rPr lang="zh-CN" altLang="en-US" sz="1400" dirty="0">
                <a:highlight>
                  <a:srgbClr val="FFFF00"/>
                </a:highlight>
                <a:latin typeface="Times New Roman" panose="02020603050405020304" pitchFamily="18" charset="0"/>
                <a:cs typeface="Times New Roman" panose="02020603050405020304" pitchFamily="18" charset="0"/>
              </a:rPr>
              <a:t>restaurant's menu</a:t>
            </a:r>
            <a:r>
              <a:rPr lang="zh-CN" altLang="en-US" sz="1400" dirty="0">
                <a:latin typeface="Times New Roman" panose="02020603050405020304" pitchFamily="18" charset="0"/>
                <a:cs typeface="Times New Roman" panose="02020603050405020304" pitchFamily="18" charset="0"/>
              </a:rPr>
              <a:t>, along with delivery details.  </a:t>
            </a:r>
            <a:endParaRPr lang="zh-CN" altLang="en-US" sz="1400" dirty="0">
              <a:highlight>
                <a:srgbClr val="FFFF00"/>
              </a:highlight>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Restaurants (modeled as `</a:t>
            </a:r>
            <a:r>
              <a:rPr lang="zh-CN" altLang="en-US" sz="1400" dirty="0">
                <a:highlight>
                  <a:srgbClr val="00FFFF"/>
                </a:highlight>
                <a:latin typeface="Times New Roman" panose="02020603050405020304" pitchFamily="18" charset="0"/>
                <a:cs typeface="Times New Roman" panose="02020603050405020304" pitchFamily="18" charset="0"/>
              </a:rPr>
              <a:t>Restaurant`, `FastFoodRestaurant`, and `FineDiningRestaurant`</a:t>
            </a:r>
            <a:r>
              <a:rPr lang="zh-CN" altLang="en-US" sz="1400" dirty="0">
                <a:latin typeface="Times New Roman" panose="02020603050405020304" pitchFamily="18" charset="0"/>
                <a:cs typeface="Times New Roman" panose="02020603050405020304" pitchFamily="18" charset="0"/>
              </a:rPr>
              <a:t> classes) manage their menus, which consist of </a:t>
            </a:r>
            <a:r>
              <a:rPr lang="zh-CN" altLang="en-US" sz="1400" dirty="0">
                <a:highlight>
                  <a:srgbClr val="FFFF00"/>
                </a:highlight>
                <a:latin typeface="Times New Roman" panose="02020603050405020304" pitchFamily="18" charset="0"/>
                <a:cs typeface="Times New Roman" panose="02020603050405020304" pitchFamily="18" charset="0"/>
              </a:rPr>
              <a:t>food and beverage items</a:t>
            </a:r>
            <a:r>
              <a:rPr lang="zh-CN" altLang="en-US" sz="1400" dirty="0">
                <a:latin typeface="Times New Roman" panose="02020603050405020304" pitchFamily="18" charset="0"/>
                <a:cs typeface="Times New Roman" panose="02020603050405020304" pitchFamily="18" charset="0"/>
              </a:rPr>
              <a:t> with associated prices. When a customer places an order, the system </a:t>
            </a:r>
            <a:r>
              <a:rPr lang="zh-CN" altLang="en-US" sz="1400" dirty="0">
                <a:highlight>
                  <a:srgbClr val="FFFF00"/>
                </a:highlight>
                <a:latin typeface="Times New Roman" panose="02020603050405020304" pitchFamily="18" charset="0"/>
                <a:cs typeface="Times New Roman" panose="02020603050405020304" pitchFamily="18" charset="0"/>
              </a:rPr>
              <a:t>calculates the total cost </a:t>
            </a:r>
            <a:r>
              <a:rPr lang="zh-CN" altLang="en-US" sz="1400" dirty="0">
                <a:latin typeface="Times New Roman" panose="02020603050405020304" pitchFamily="18" charset="0"/>
                <a:cs typeface="Times New Roman" panose="02020603050405020304" pitchFamily="18" charset="0"/>
              </a:rPr>
              <a:t>(using the `</a:t>
            </a:r>
            <a:r>
              <a:rPr lang="zh-CN" altLang="en-US" sz="1400" dirty="0">
                <a:highlight>
                  <a:srgbClr val="00FFFF"/>
                </a:highlight>
                <a:latin typeface="Times New Roman" panose="02020603050405020304" pitchFamily="18" charset="0"/>
                <a:cs typeface="Times New Roman" panose="02020603050405020304" pitchFamily="18" charset="0"/>
              </a:rPr>
              <a:t>calculateTotal()</a:t>
            </a:r>
            <a:r>
              <a:rPr lang="zh-CN" altLang="en-US" sz="1400" dirty="0">
                <a:latin typeface="Times New Roman" panose="02020603050405020304" pitchFamily="18" charset="0"/>
                <a:cs typeface="Times New Roman" panose="02020603050405020304" pitchFamily="18" charset="0"/>
              </a:rPr>
              <a:t>` method in `</a:t>
            </a:r>
            <a:r>
              <a:rPr lang="zh-CN" altLang="en-US" sz="1400" dirty="0">
                <a:highlight>
                  <a:srgbClr val="00FFFF"/>
                </a:highlight>
                <a:latin typeface="Times New Roman" panose="02020603050405020304" pitchFamily="18" charset="0"/>
                <a:cs typeface="Times New Roman" panose="02020603050405020304" pitchFamily="18" charset="0"/>
              </a:rPr>
              <a:t>Order</a:t>
            </a:r>
            <a:r>
              <a:rPr lang="zh-CN" altLang="en-US" sz="1400" dirty="0">
                <a:latin typeface="Times New Roman" panose="02020603050405020304" pitchFamily="18" charset="0"/>
                <a:cs typeface="Times New Roman" panose="02020603050405020304" pitchFamily="18" charset="0"/>
              </a:rPr>
              <a:t>` and `</a:t>
            </a:r>
            <a:r>
              <a:rPr lang="zh-CN" altLang="en-US" sz="1400" dirty="0">
                <a:highlight>
                  <a:srgbClr val="00FFFF"/>
                </a:highlight>
                <a:latin typeface="Times New Roman" panose="02020603050405020304" pitchFamily="18" charset="0"/>
                <a:cs typeface="Times New Roman" panose="02020603050405020304" pitchFamily="18" charset="0"/>
              </a:rPr>
              <a:t>calculatePrice()</a:t>
            </a:r>
            <a:r>
              <a:rPr lang="zh-CN" altLang="en-US" sz="1400" dirty="0">
                <a:latin typeface="Times New Roman" panose="02020603050405020304" pitchFamily="18" charset="0"/>
                <a:cs typeface="Times New Roman" panose="02020603050405020304" pitchFamily="18" charset="0"/>
              </a:rPr>
              <a:t>` methods in `</a:t>
            </a:r>
            <a:r>
              <a:rPr lang="zh-CN" altLang="en-US" sz="1400" dirty="0">
                <a:highlight>
                  <a:srgbClr val="00FFFF"/>
                </a:highlight>
                <a:latin typeface="Times New Roman" panose="02020603050405020304" pitchFamily="18" charset="0"/>
                <a:cs typeface="Times New Roman" panose="02020603050405020304" pitchFamily="18" charset="0"/>
              </a:rPr>
              <a:t>OrderItem</a:t>
            </a:r>
            <a:r>
              <a:rPr lang="zh-CN" altLang="en-US" sz="1400" dirty="0">
                <a:latin typeface="Times New Roman" panose="02020603050405020304" pitchFamily="18" charset="0"/>
                <a:cs typeface="Times New Roman" panose="02020603050405020304" pitchFamily="18" charset="0"/>
              </a:rPr>
              <a:t>`), </a:t>
            </a:r>
            <a:r>
              <a:rPr lang="zh-CN" altLang="en-US" sz="1400" dirty="0">
                <a:highlight>
                  <a:srgbClr val="FFFF00"/>
                </a:highlight>
                <a:latin typeface="Times New Roman" panose="02020603050405020304" pitchFamily="18" charset="0"/>
                <a:cs typeface="Times New Roman" panose="02020603050405020304" pitchFamily="18" charset="0"/>
              </a:rPr>
              <a:t>processes the payment </a:t>
            </a:r>
            <a:r>
              <a:rPr lang="zh-CN" altLang="en-US" sz="1400" dirty="0">
                <a:latin typeface="Times New Roman" panose="02020603050405020304" pitchFamily="18" charset="0"/>
                <a:cs typeface="Times New Roman" panose="02020603050405020304" pitchFamily="18" charset="0"/>
              </a:rPr>
              <a:t>(via the `</a:t>
            </a:r>
            <a:r>
              <a:rPr lang="zh-CN" altLang="en-US" sz="1400" dirty="0">
                <a:highlight>
                  <a:srgbClr val="00FFFF"/>
                </a:highlight>
                <a:latin typeface="Times New Roman" panose="02020603050405020304" pitchFamily="18" charset="0"/>
                <a:cs typeface="Times New Roman" panose="02020603050405020304" pitchFamily="18" charset="0"/>
              </a:rPr>
              <a:t>Payment</a:t>
            </a:r>
            <a:r>
              <a:rPr lang="zh-CN" altLang="en-US" sz="1400" dirty="0">
                <a:latin typeface="Times New Roman" panose="02020603050405020304" pitchFamily="18" charset="0"/>
                <a:cs typeface="Times New Roman" panose="02020603050405020304" pitchFamily="18" charset="0"/>
              </a:rPr>
              <a:t>` class), and </a:t>
            </a:r>
            <a:r>
              <a:rPr lang="zh-CN" altLang="en-US" sz="1400" dirty="0">
                <a:highlight>
                  <a:srgbClr val="FFFF00"/>
                </a:highlight>
                <a:latin typeface="Times New Roman" panose="02020603050405020304" pitchFamily="18" charset="0"/>
                <a:cs typeface="Times New Roman" panose="02020603050405020304" pitchFamily="18" charset="0"/>
              </a:rPr>
              <a:t>assigns a delivery method </a:t>
            </a:r>
            <a:r>
              <a:rPr lang="zh-CN" altLang="en-US" sz="1400" dirty="0">
                <a:latin typeface="Times New Roman" panose="02020603050405020304" pitchFamily="18" charset="0"/>
                <a:cs typeface="Times New Roman" panose="02020603050405020304" pitchFamily="18" charset="0"/>
              </a:rPr>
              <a:t>(bike or car, represented by </a:t>
            </a:r>
            <a:r>
              <a:rPr lang="zh-CN" altLang="en-US" sz="1400" dirty="0">
                <a:highlight>
                  <a:srgbClr val="00FFFF"/>
                </a:highlight>
                <a:latin typeface="Times New Roman" panose="02020603050405020304" pitchFamily="18" charset="0"/>
                <a:cs typeface="Times New Roman" panose="02020603050405020304" pitchFamily="18" charset="0"/>
              </a:rPr>
              <a:t>`BikeDelivery` and `CarDelivery`</a:t>
            </a:r>
            <a:r>
              <a:rPr lang="zh-CN" altLang="en-US" sz="1400" dirty="0">
                <a:latin typeface="Times New Roman" panose="02020603050405020304" pitchFamily="18" charset="0"/>
                <a:cs typeface="Times New Roman" panose="02020603050405020304" pitchFamily="18" charset="0"/>
              </a:rPr>
              <a:t> subclasses). The delivery status </a:t>
            </a:r>
            <a:r>
              <a:rPr lang="zh-CN" altLang="en-US" sz="1400" dirty="0">
                <a:highlight>
                  <a:srgbClr val="00FFFF"/>
                </a:highlight>
                <a:latin typeface="Times New Roman" panose="02020603050405020304" pitchFamily="18" charset="0"/>
                <a:cs typeface="Times New Roman" panose="02020603050405020304" pitchFamily="18" charset="0"/>
              </a:rPr>
              <a:t>(`DeliveryStatus`)</a:t>
            </a:r>
            <a:r>
              <a:rPr lang="zh-CN" altLang="en-US" sz="1400" dirty="0">
                <a:latin typeface="Times New Roman" panose="02020603050405020304" pitchFamily="18" charset="0"/>
                <a:cs typeface="Times New Roman" panose="02020603050405020304" pitchFamily="18" charset="0"/>
              </a:rPr>
              <a:t>, estimated arrival time, and real-time tracking (via </a:t>
            </a:r>
            <a:r>
              <a:rPr lang="zh-CN" altLang="en-US" sz="1400" dirty="0">
                <a:highlight>
                  <a:srgbClr val="00FFFF"/>
                </a:highlight>
                <a:latin typeface="Times New Roman" panose="02020603050405020304" pitchFamily="18" charset="0"/>
                <a:cs typeface="Times New Roman" panose="02020603050405020304" pitchFamily="18" charset="0"/>
              </a:rPr>
              <a:t>`trackLocation()`</a:t>
            </a:r>
            <a:r>
              <a:rPr lang="zh-CN" altLang="en-US" sz="1400" dirty="0">
                <a:latin typeface="Times New Roman" panose="02020603050405020304" pitchFamily="18" charset="0"/>
                <a:cs typeface="Times New Roman" panose="02020603050405020304" pitchFamily="18" charset="0"/>
              </a:rPr>
              <a:t>) are available to both customers and restaurants.  </a:t>
            </a:r>
            <a:endParaRPr lang="zh-CN" altLang="en-US" sz="1400" dirty="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a:p>
            <a:r>
              <a:rPr lang="zh-CN" altLang="en-US" sz="1400" dirty="0">
                <a:latin typeface="Times New Roman" panose="02020603050405020304" pitchFamily="18" charset="0"/>
                <a:cs typeface="Times New Roman" panose="02020603050405020304" pitchFamily="18" charset="0"/>
              </a:rPr>
              <a:t>Customers can track their orders (using </a:t>
            </a:r>
            <a:r>
              <a:rPr lang="zh-CN" altLang="en-US" sz="1400" dirty="0">
                <a:highlight>
                  <a:srgbClr val="00FFFF"/>
                </a:highlight>
                <a:latin typeface="Times New Roman" panose="02020603050405020304" pitchFamily="18" charset="0"/>
                <a:cs typeface="Times New Roman" panose="02020603050405020304" pitchFamily="18" charset="0"/>
              </a:rPr>
              <a:t>`OrderStatus` and `DeliveryStatus`</a:t>
            </a:r>
            <a:r>
              <a:rPr lang="zh-CN" altLang="en-US" sz="1400" dirty="0">
                <a:latin typeface="Times New Roman" panose="02020603050405020304" pitchFamily="18" charset="0"/>
                <a:cs typeface="Times New Roman" panose="02020603050405020304" pitchFamily="18" charset="0"/>
              </a:rPr>
              <a:t>), while restaurants receive order details and update their menus (via </a:t>
            </a:r>
            <a:r>
              <a:rPr lang="zh-CN" altLang="en-US" sz="1400" dirty="0">
                <a:highlight>
                  <a:srgbClr val="00FFFF"/>
                </a:highlight>
                <a:latin typeface="Times New Roman" panose="02020603050405020304" pitchFamily="18" charset="0"/>
                <a:cs typeface="Times New Roman" panose="02020603050405020304" pitchFamily="18" charset="0"/>
              </a:rPr>
              <a:t>`updateMenu()`</a:t>
            </a:r>
            <a:r>
              <a:rPr lang="zh-CN" altLang="en-US" sz="1400" dirty="0">
                <a:latin typeface="Times New Roman" panose="02020603050405020304" pitchFamily="18" charset="0"/>
                <a:cs typeface="Times New Roman" panose="02020603050405020304" pitchFamily="18" charset="0"/>
              </a:rPr>
              <a:t>) as needed. The system supports different restaurant types </a:t>
            </a:r>
            <a:r>
              <a:rPr lang="zh-CN" altLang="en-US" sz="1400" dirty="0">
                <a:highlight>
                  <a:srgbClr val="00FFFF"/>
                </a:highlight>
                <a:latin typeface="Times New Roman" panose="02020603050405020304" pitchFamily="18" charset="0"/>
                <a:cs typeface="Times New Roman" panose="02020603050405020304" pitchFamily="18" charset="0"/>
              </a:rPr>
              <a:t>(`FastFoodRestaurant` and `FineDiningRestaurant`) </a:t>
            </a:r>
            <a:r>
              <a:rPr lang="zh-CN" altLang="en-US" sz="1400" dirty="0">
                <a:latin typeface="Times New Roman" panose="02020603050405020304" pitchFamily="18" charset="0"/>
                <a:cs typeface="Times New Roman" panose="02020603050405020304" pitchFamily="18" charset="0"/>
              </a:rPr>
              <a:t>and delivery methods (`</a:t>
            </a:r>
            <a:r>
              <a:rPr lang="zh-CN" altLang="en-US" sz="1400" dirty="0">
                <a:highlight>
                  <a:srgbClr val="00FFFF"/>
                </a:highlight>
                <a:latin typeface="Times New Roman" panose="02020603050405020304" pitchFamily="18" charset="0"/>
                <a:cs typeface="Times New Roman" panose="02020603050405020304" pitchFamily="18" charset="0"/>
              </a:rPr>
              <a:t>BikeDelivery` and `CarDelivery</a:t>
            </a:r>
            <a:r>
              <a:rPr lang="zh-CN" altLang="en-US" sz="1400" dirty="0">
                <a:latin typeface="Times New Roman" panose="02020603050405020304" pitchFamily="18" charset="0"/>
                <a:cs typeface="Times New Roman" panose="02020603050405020304" pitchFamily="18" charset="0"/>
              </a:rPr>
              <a:t>`), ensuring flexibility in service offerings.  </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14361</Words>
  <Application>WPS 演示</Application>
  <PresentationFormat>宽屏</PresentationFormat>
  <Paragraphs>214</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Times New Roman</vt:lpstr>
      <vt:lpstr>楷体</vt:lpstr>
      <vt:lpstr>等线</vt:lpstr>
      <vt:lpstr>微软雅黑</vt:lpstr>
      <vt:lpstr>Arial Unicode MS</vt:lpstr>
      <vt:lpstr>等线 Light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靖惟 沈</dc:creator>
  <cp:lastModifiedBy>WPS_1749001379</cp:lastModifiedBy>
  <cp:revision>178</cp:revision>
  <dcterms:created xsi:type="dcterms:W3CDTF">2025-06-08T07:16:00Z</dcterms:created>
  <dcterms:modified xsi:type="dcterms:W3CDTF">2025-08-15T07:56:36Z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108D85BE75FE4DBC857676550EFCDD93_12</vt:lpwstr>
  </property>
  <property fmtid="{D5CDD505-2E9C-101B-9397-08002B2CF9AE}" pid="3" name="KSOProductBuildVer">
    <vt:lpwstr>2052-12.1.0.20305</vt:lpwstr>
  </property>
</Properties>
</file>