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46" autoAdjust="0"/>
    <p:restoredTop sz="94660"/>
  </p:normalViewPr>
  <p:slideViewPr>
    <p:cSldViewPr snapToGrid="0">
      <p:cViewPr varScale="1">
        <p:scale>
          <a:sx n="90" d="100"/>
          <a:sy n="90" d="100"/>
        </p:scale>
        <p:origin x="1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09465-68F4-53FA-CFF2-8201D53649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2A31941-822D-E5FD-0004-EE9E3B6DC3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49D6499-41C1-6511-2EBC-58171EF592CA}"/>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5" name="页脚占位符 4">
            <a:extLst>
              <a:ext uri="{FF2B5EF4-FFF2-40B4-BE49-F238E27FC236}">
                <a16:creationId xmlns:a16="http://schemas.microsoft.com/office/drawing/2014/main" id="{9F54A594-6D24-7165-18B6-830BC11719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4DDE6-CA0D-1086-FBDC-F6E03B3833C6}"/>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1721620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3FCA30-4B76-A2D5-71C4-ABAF68B1E2F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2A98CE-B922-7583-68A2-3D54177261C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C7362F-4E43-47FD-1EDF-2963C5BE38E3}"/>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5" name="页脚占位符 4">
            <a:extLst>
              <a:ext uri="{FF2B5EF4-FFF2-40B4-BE49-F238E27FC236}">
                <a16:creationId xmlns:a16="http://schemas.microsoft.com/office/drawing/2014/main" id="{735E9851-C789-C9B2-018E-66C844FFFA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C9F475-9257-6038-C505-CDF77261F8BB}"/>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108701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837208-4274-2FB6-6BAB-6E0E2D2665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37553A-FE50-C41E-D05F-590065784E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EAB1E65-A1EC-B322-C9F5-D563871061C0}"/>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5" name="页脚占位符 4">
            <a:extLst>
              <a:ext uri="{FF2B5EF4-FFF2-40B4-BE49-F238E27FC236}">
                <a16:creationId xmlns:a16="http://schemas.microsoft.com/office/drawing/2014/main" id="{FE317884-0C12-A230-351D-6A505F8BAE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A0D4DF-B3A9-87B4-A098-A76C672C2E6A}"/>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125938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B9448-76F1-D049-29D0-9273EF60C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84B834-7E47-5B7A-848E-A7F20040D6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792851-DC6D-CF70-A586-71957C8AC01F}"/>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5" name="页脚占位符 4">
            <a:extLst>
              <a:ext uri="{FF2B5EF4-FFF2-40B4-BE49-F238E27FC236}">
                <a16:creationId xmlns:a16="http://schemas.microsoft.com/office/drawing/2014/main" id="{1D19B63C-9E3F-EDDE-E27A-C14D319016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99A0CD-D497-D068-7941-53FBB623896E}"/>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175791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EC66F-6BF2-21F5-AB21-FAEEB9C3CA0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A06E33-622A-F94F-6866-86C6052E33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0097A5E-8E99-F826-53B4-3CB70AA62FF1}"/>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5" name="页脚占位符 4">
            <a:extLst>
              <a:ext uri="{FF2B5EF4-FFF2-40B4-BE49-F238E27FC236}">
                <a16:creationId xmlns:a16="http://schemas.microsoft.com/office/drawing/2014/main" id="{BBF4BD7D-460D-3D67-63F5-2452BF7BB5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9CC3E9-8E7E-C226-EB41-97C761F93162}"/>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85253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5012A3-7296-1FE4-D17B-B946BB7DE4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7B25FD-72D8-80CC-C9BB-E74CDD60BCA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613A1D-41A9-C01A-50D5-234A9AD0FD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46ABFA-6CA5-EEBC-DC66-B4A4020D5EDA}"/>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6" name="页脚占位符 5">
            <a:extLst>
              <a:ext uri="{FF2B5EF4-FFF2-40B4-BE49-F238E27FC236}">
                <a16:creationId xmlns:a16="http://schemas.microsoft.com/office/drawing/2014/main" id="{F0635AF5-865C-63A4-0FC9-71330A86B6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3330B5-9F1A-1A63-B7F8-21C5ACDC7220}"/>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193160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1C65D-F073-C7F6-B8D5-B0F8B2FB768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51088F-1B3B-0EF4-F646-34AEF83197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2F00C54-37CF-DF64-0EE7-0BA348D44C4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91BBA85-C6B0-994C-FAE7-7FBD9DAFE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E380ED6-68D7-4159-1DCB-8E9CE0E8AB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6A20F6-7012-B26A-BEC3-F5B3D6851868}"/>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8" name="页脚占位符 7">
            <a:extLst>
              <a:ext uri="{FF2B5EF4-FFF2-40B4-BE49-F238E27FC236}">
                <a16:creationId xmlns:a16="http://schemas.microsoft.com/office/drawing/2014/main" id="{60E2DD11-1599-1DDB-EB33-A85B5D88EE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6F9EFF-DE61-9876-19F6-B18D3FDF68C6}"/>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705719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8205F-A4C5-2557-35E2-716CED10F2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BA50888-6387-2B94-13E1-806EF1A67414}"/>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4" name="页脚占位符 3">
            <a:extLst>
              <a:ext uri="{FF2B5EF4-FFF2-40B4-BE49-F238E27FC236}">
                <a16:creationId xmlns:a16="http://schemas.microsoft.com/office/drawing/2014/main" id="{A3E06F89-3AAB-DD97-3980-74A5CDF8FA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E4F4D78-350A-6909-6380-AC6044086F70}"/>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405738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CFA48A8-5E8B-E50B-60B7-45BB1DF1F090}"/>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3" name="页脚占位符 2">
            <a:extLst>
              <a:ext uri="{FF2B5EF4-FFF2-40B4-BE49-F238E27FC236}">
                <a16:creationId xmlns:a16="http://schemas.microsoft.com/office/drawing/2014/main" id="{512B0749-CD9E-3DBB-0605-4DFC98791C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0C1B2A6-A203-D4D6-1055-9E02C088CC89}"/>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253832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295EE-0D10-86E8-0241-7590A56865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3AF365-F3BC-E137-8962-9DE1DBA232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B9A636-4615-FF25-760F-92124BC09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889775-7FD1-C25B-0A97-A4861CF3F1E5}"/>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6" name="页脚占位符 5">
            <a:extLst>
              <a:ext uri="{FF2B5EF4-FFF2-40B4-BE49-F238E27FC236}">
                <a16:creationId xmlns:a16="http://schemas.microsoft.com/office/drawing/2014/main" id="{83444DFD-8A62-575E-649A-718383CBE7D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914A2A-DA50-86BA-DF9D-C4F83F1DCA63}"/>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365002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2B48D-14DA-2B7D-DA41-6E1E5642308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800299-B93C-735B-2E6C-A5F94B85DB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4BBFE2B-E1E4-386C-56A2-C634DFA44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7A9BA70-76B8-1C39-EF76-7E891DFC15D4}"/>
              </a:ext>
            </a:extLst>
          </p:cNvPr>
          <p:cNvSpPr>
            <a:spLocks noGrp="1"/>
          </p:cNvSpPr>
          <p:nvPr>
            <p:ph type="dt" sz="half" idx="10"/>
          </p:nvPr>
        </p:nvSpPr>
        <p:spPr/>
        <p:txBody>
          <a:bodyPr/>
          <a:lstStyle/>
          <a:p>
            <a:fld id="{67A232F3-C438-4792-BCA8-CABA308BA0BD}" type="datetimeFigureOut">
              <a:rPr lang="zh-CN" altLang="en-US" smtClean="0"/>
              <a:t>2025/6/9</a:t>
            </a:fld>
            <a:endParaRPr lang="zh-CN" altLang="en-US"/>
          </a:p>
        </p:txBody>
      </p:sp>
      <p:sp>
        <p:nvSpPr>
          <p:cNvPr id="6" name="页脚占位符 5">
            <a:extLst>
              <a:ext uri="{FF2B5EF4-FFF2-40B4-BE49-F238E27FC236}">
                <a16:creationId xmlns:a16="http://schemas.microsoft.com/office/drawing/2014/main" id="{79FE6011-E498-0412-CBF4-3A134F8498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1DFD6F-86C1-861D-539B-4F19AB8E5ADF}"/>
              </a:ext>
            </a:extLst>
          </p:cNvPr>
          <p:cNvSpPr>
            <a:spLocks noGrp="1"/>
          </p:cNvSpPr>
          <p:nvPr>
            <p:ph type="sldNum" sz="quarter" idx="12"/>
          </p:nvPr>
        </p:nvSpPr>
        <p:spPr/>
        <p:txBody>
          <a:body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336812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186EAC-7CDF-4E95-26B0-795455CD8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0CFBDC4-09B3-E297-9472-034A6402A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19ABBF-C864-2780-93A3-442B50FDD8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A232F3-C438-4792-BCA8-CABA308BA0BD}" type="datetimeFigureOut">
              <a:rPr lang="zh-CN" altLang="en-US" smtClean="0"/>
              <a:t>2025/6/9</a:t>
            </a:fld>
            <a:endParaRPr lang="zh-CN" altLang="en-US"/>
          </a:p>
        </p:txBody>
      </p:sp>
      <p:sp>
        <p:nvSpPr>
          <p:cNvPr id="5" name="页脚占位符 4">
            <a:extLst>
              <a:ext uri="{FF2B5EF4-FFF2-40B4-BE49-F238E27FC236}">
                <a16:creationId xmlns:a16="http://schemas.microsoft.com/office/drawing/2014/main" id="{F970BA95-B93A-7132-66CC-08E616710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3F8C1D22-D4DC-4072-F869-C914A965B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4FCD43-2353-4716-8F21-3B25CF08E3DC}" type="slidenum">
              <a:rPr lang="zh-CN" altLang="en-US" smtClean="0"/>
              <a:t>‹#›</a:t>
            </a:fld>
            <a:endParaRPr lang="zh-CN" altLang="en-US"/>
          </a:p>
        </p:txBody>
      </p:sp>
    </p:spTree>
    <p:extLst>
      <p:ext uri="{BB962C8B-B14F-4D97-AF65-F5344CB8AC3E}">
        <p14:creationId xmlns:p14="http://schemas.microsoft.com/office/powerpoint/2010/main" val="2374202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descr="图示&#10;&#10;AI 生成的内容可能不正确。">
            <a:extLst>
              <a:ext uri="{FF2B5EF4-FFF2-40B4-BE49-F238E27FC236}">
                <a16:creationId xmlns:a16="http://schemas.microsoft.com/office/drawing/2014/main" id="{45293FD1-C108-E91F-87C0-B094738AB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253" y="110294"/>
            <a:ext cx="6724176" cy="6637413"/>
          </a:xfrm>
          <a:prstGeom prst="rect">
            <a:avLst/>
          </a:prstGeom>
        </p:spPr>
      </p:pic>
      <p:sp>
        <p:nvSpPr>
          <p:cNvPr id="58" name="矩形 57">
            <a:extLst>
              <a:ext uri="{FF2B5EF4-FFF2-40B4-BE49-F238E27FC236}">
                <a16:creationId xmlns:a16="http://schemas.microsoft.com/office/drawing/2014/main" id="{9AC199F1-1CCE-70F1-2F06-6616E090997E}"/>
              </a:ext>
            </a:extLst>
          </p:cNvPr>
          <p:cNvSpPr/>
          <p:nvPr/>
        </p:nvSpPr>
        <p:spPr>
          <a:xfrm>
            <a:off x="2076893" y="3771014"/>
            <a:ext cx="2870791" cy="13467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A499CF15-CFE2-29BB-7AB1-B7B6FB5DE4D2}"/>
              </a:ext>
            </a:extLst>
          </p:cNvPr>
          <p:cNvSpPr/>
          <p:nvPr/>
        </p:nvSpPr>
        <p:spPr>
          <a:xfrm>
            <a:off x="2076893" y="3916326"/>
            <a:ext cx="2870791" cy="13467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2A464D41-27F9-92E0-D36D-131CA1D6C9E0}"/>
              </a:ext>
            </a:extLst>
          </p:cNvPr>
          <p:cNvSpPr/>
          <p:nvPr/>
        </p:nvSpPr>
        <p:spPr>
          <a:xfrm>
            <a:off x="428847" y="6085368"/>
            <a:ext cx="2583711" cy="13467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58384AA4-18C7-2314-3B39-17BA938628E4}"/>
              </a:ext>
            </a:extLst>
          </p:cNvPr>
          <p:cNvSpPr/>
          <p:nvPr/>
        </p:nvSpPr>
        <p:spPr>
          <a:xfrm>
            <a:off x="4678326" y="1928037"/>
            <a:ext cx="1552353" cy="13467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a:extLst>
              <a:ext uri="{FF2B5EF4-FFF2-40B4-BE49-F238E27FC236}">
                <a16:creationId xmlns:a16="http://schemas.microsoft.com/office/drawing/2014/main" id="{EFD8BD3E-1DBC-ADDB-5221-976483170BA8}"/>
              </a:ext>
            </a:extLst>
          </p:cNvPr>
          <p:cNvSpPr/>
          <p:nvPr/>
        </p:nvSpPr>
        <p:spPr>
          <a:xfrm>
            <a:off x="5156792" y="4185260"/>
            <a:ext cx="1910314" cy="13467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AAF9584E-5843-BEE4-F2F2-C674230F4D08}"/>
              </a:ext>
            </a:extLst>
          </p:cNvPr>
          <p:cNvSpPr txBox="1"/>
          <p:nvPr/>
        </p:nvSpPr>
        <p:spPr>
          <a:xfrm>
            <a:off x="3512288" y="4866950"/>
            <a:ext cx="2991293"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Fitness class booking system</a:t>
            </a:r>
            <a:endParaRPr lang="zh-CN" altLang="en-US" b="1"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86A35B0C-5840-FF25-FEDD-CF6FFEDC1D99}"/>
              </a:ext>
            </a:extLst>
          </p:cNvPr>
          <p:cNvSpPr txBox="1"/>
          <p:nvPr/>
        </p:nvSpPr>
        <p:spPr>
          <a:xfrm>
            <a:off x="7067106" y="216057"/>
            <a:ext cx="5028346" cy="4616648"/>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Fitness Class Booking System is designed to help gym members and fitness instructors manage class bookings efficiently. Members can register, update their profiles, and book fitness classes based on availability. </a:t>
            </a:r>
            <a:r>
              <a:rPr lang="zh-CN" altLang="en-US" sz="1400" dirty="0">
                <a:highlight>
                  <a:srgbClr val="FFFF00"/>
                </a:highlight>
                <a:latin typeface="Times New Roman" panose="02020603050405020304" pitchFamily="18" charset="0"/>
                <a:cs typeface="Times New Roman" panose="02020603050405020304" pitchFamily="18" charset="0"/>
              </a:rPr>
              <a:t>They can cancel bookings, view upcoming classes, and check payment history. Instructors can create, update, or cancel classes, view their teaching schedules, and see assigned classes.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Each fitness class includes details such as name, description, schedule, duration, capacity, difficulty level, required equipment, and location.</a:t>
            </a:r>
            <a:r>
              <a:rPr lang="zh-CN" altLang="en-US" sz="1400" dirty="0">
                <a:latin typeface="Times New Roman" panose="02020603050405020304" pitchFamily="18" charset="0"/>
                <a:cs typeface="Times New Roman" panose="02020603050405020304" pitchFamily="18" charset="0"/>
              </a:rPr>
              <a:t> Members can check class availability before booking, and the system tracks attendance through the `</a:t>
            </a:r>
            <a:r>
              <a:rPr lang="zh-CN" altLang="en-US" sz="1400" dirty="0">
                <a:highlight>
                  <a:srgbClr val="00FFFF"/>
                </a:highlight>
                <a:latin typeface="Times New Roman" panose="02020603050405020304" pitchFamily="18" charset="0"/>
                <a:cs typeface="Times New Roman" panose="02020603050405020304" pitchFamily="18" charset="0"/>
              </a:rPr>
              <a:t>checkIn()</a:t>
            </a:r>
            <a:r>
              <a:rPr lang="zh-CN" altLang="en-US" sz="1400" dirty="0">
                <a:latin typeface="Times New Roman" panose="02020603050405020304" pitchFamily="18" charset="0"/>
                <a:cs typeface="Times New Roman" panose="02020603050405020304" pitchFamily="18" charset="0"/>
              </a:rPr>
              <a:t>` method. Bookings are confirmed upon payment, with receipts generated for transactions. Payments can be processed, refunded, or </a:t>
            </a:r>
            <a:r>
              <a:rPr lang="zh-CN" altLang="en-US" sz="1400" dirty="0">
                <a:highlight>
                  <a:srgbClr val="FF0000"/>
                </a:highlight>
                <a:latin typeface="Times New Roman" panose="02020603050405020304" pitchFamily="18" charset="0"/>
                <a:cs typeface="Times New Roman" panose="02020603050405020304" pitchFamily="18" charset="0"/>
              </a:rPr>
              <a:t>marked as completed.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coordinates between members and instructors, providing updates on class schedules, attendance (via </a:t>
            </a:r>
            <a:r>
              <a:rPr lang="zh-CN" altLang="en-US" sz="1400" dirty="0">
                <a:highlight>
                  <a:srgbClr val="00FFFF"/>
                </a:highlight>
                <a:latin typeface="Times New Roman" panose="02020603050405020304" pitchFamily="18" charset="0"/>
                <a:cs typeface="Times New Roman" panose="02020603050405020304" pitchFamily="18" charset="0"/>
              </a:rPr>
              <a:t>`attendanceStatus</a:t>
            </a:r>
            <a:r>
              <a:rPr lang="zh-CN" altLang="en-US" sz="1400" dirty="0">
                <a:latin typeface="Times New Roman" panose="02020603050405020304" pitchFamily="18" charset="0"/>
                <a:cs typeface="Times New Roman" panose="02020603050405020304" pitchFamily="18" charset="0"/>
              </a:rPr>
              <a:t>`), and payment statuses. Members make bookings, which are associated with payments, while instructors teach fitness classes.  </a:t>
            </a:r>
          </a:p>
        </p:txBody>
      </p:sp>
      <p:sp>
        <p:nvSpPr>
          <p:cNvPr id="77" name="矩形 76">
            <a:extLst>
              <a:ext uri="{FF2B5EF4-FFF2-40B4-BE49-F238E27FC236}">
                <a16:creationId xmlns:a16="http://schemas.microsoft.com/office/drawing/2014/main" id="{F1F8E032-37DF-A08B-0B94-F6B4496C98F1}"/>
              </a:ext>
            </a:extLst>
          </p:cNvPr>
          <p:cNvSpPr/>
          <p:nvPr/>
        </p:nvSpPr>
        <p:spPr>
          <a:xfrm>
            <a:off x="4660605" y="1488559"/>
            <a:ext cx="1435396" cy="13316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a:extLst>
              <a:ext uri="{FF2B5EF4-FFF2-40B4-BE49-F238E27FC236}">
                <a16:creationId xmlns:a16="http://schemas.microsoft.com/office/drawing/2014/main" id="{122D12A0-D673-2417-13C8-F789334D6D13}"/>
              </a:ext>
            </a:extLst>
          </p:cNvPr>
          <p:cNvSpPr txBox="1"/>
          <p:nvPr/>
        </p:nvSpPr>
        <p:spPr>
          <a:xfrm>
            <a:off x="7645283" y="4726941"/>
            <a:ext cx="4153786" cy="1569660"/>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属性：类中的属性应该被定义为枚举类型、</a:t>
            </a:r>
            <a:r>
              <a:rPr lang="en-US" altLang="zh-CN" sz="1600" dirty="0" err="1">
                <a:latin typeface="楷体" panose="02010609060101010101" pitchFamily="49" charset="-122"/>
                <a:ea typeface="楷体" panose="02010609060101010101" pitchFamily="49" charset="-122"/>
              </a:rPr>
              <a:t>EquipmentRequired</a:t>
            </a:r>
            <a:r>
              <a:rPr lang="zh-CN" altLang="en-US" sz="1600" dirty="0">
                <a:latin typeface="楷体" panose="02010609060101010101" pitchFamily="49" charset="-122"/>
                <a:ea typeface="楷体" panose="02010609060101010101" pitchFamily="49" charset="-122"/>
              </a:rPr>
              <a:t>应该用</a:t>
            </a:r>
            <a:r>
              <a:rPr lang="en-US" altLang="zh-CN" sz="1600" dirty="0" err="1">
                <a:latin typeface="楷体" panose="02010609060101010101" pitchFamily="49" charset="-122"/>
                <a:ea typeface="楷体" panose="02010609060101010101" pitchFamily="49" charset="-122"/>
              </a:rPr>
              <a:t>EquipmentType</a:t>
            </a:r>
            <a:r>
              <a:rPr lang="en-US" altLang="zh-CN" sz="1600" dirty="0">
                <a:latin typeface="楷体" panose="02010609060101010101" pitchFamily="49" charset="-122"/>
                <a:ea typeface="楷体" panose="02010609060101010101" pitchFamily="49" charset="-122"/>
              </a:rPr>
              <a:t>[]</a:t>
            </a:r>
          </a:p>
          <a:p>
            <a:r>
              <a:rPr lang="zh-CN" altLang="en-US" sz="1600" dirty="0">
                <a:latin typeface="楷体" panose="02010609060101010101" pitchFamily="49" charset="-122"/>
                <a:ea typeface="楷体" panose="02010609060101010101" pitchFamily="49" charset="-122"/>
              </a:rPr>
              <a:t>方法：类中的方法定义重复</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sp>
        <p:nvSpPr>
          <p:cNvPr id="2" name="文本框 1">
            <a:extLst>
              <a:ext uri="{FF2B5EF4-FFF2-40B4-BE49-F238E27FC236}">
                <a16:creationId xmlns:a16="http://schemas.microsoft.com/office/drawing/2014/main" id="{1A04A3AB-63B0-0E78-6B42-C84F983B7223}"/>
              </a:ext>
            </a:extLst>
          </p:cNvPr>
          <p:cNvSpPr txBox="1"/>
          <p:nvPr/>
        </p:nvSpPr>
        <p:spPr>
          <a:xfrm>
            <a:off x="-77973" y="2062716"/>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方法已经体现的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p>
        </p:txBody>
      </p:sp>
    </p:spTree>
    <p:extLst>
      <p:ext uri="{BB962C8B-B14F-4D97-AF65-F5344CB8AC3E}">
        <p14:creationId xmlns:p14="http://schemas.microsoft.com/office/powerpoint/2010/main" val="136772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3E2B33E-3783-3F45-6391-F8195637EA56}"/>
              </a:ext>
            </a:extLst>
          </p:cNvPr>
          <p:cNvPicPr>
            <a:picLocks noChangeAspect="1"/>
          </p:cNvPicPr>
          <p:nvPr/>
        </p:nvPicPr>
        <p:blipFill>
          <a:blip r:embed="rId2"/>
          <a:stretch>
            <a:fillRect/>
          </a:stretch>
        </p:blipFill>
        <p:spPr>
          <a:xfrm>
            <a:off x="0" y="0"/>
            <a:ext cx="4743068" cy="4114800"/>
          </a:xfrm>
          <a:prstGeom prst="rect">
            <a:avLst/>
          </a:prstGeom>
        </p:spPr>
      </p:pic>
      <p:sp>
        <p:nvSpPr>
          <p:cNvPr id="6" name="文本框 5">
            <a:extLst>
              <a:ext uri="{FF2B5EF4-FFF2-40B4-BE49-F238E27FC236}">
                <a16:creationId xmlns:a16="http://schemas.microsoft.com/office/drawing/2014/main" id="{89815764-FE2F-637D-7457-34814850A0E2}"/>
              </a:ext>
            </a:extLst>
          </p:cNvPr>
          <p:cNvSpPr txBox="1"/>
          <p:nvPr/>
        </p:nvSpPr>
        <p:spPr>
          <a:xfrm>
            <a:off x="1014150" y="4114800"/>
            <a:ext cx="271476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Fleet management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0C3DE75-A9FB-5A0D-4411-FC87C4203209}"/>
              </a:ext>
            </a:extLst>
          </p:cNvPr>
          <p:cNvSpPr txBox="1"/>
          <p:nvPr/>
        </p:nvSpPr>
        <p:spPr>
          <a:xfrm>
            <a:off x="67813" y="4619475"/>
            <a:ext cx="4153786" cy="1569660"/>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a:t>
            </a:r>
            <a:r>
              <a:rPr lang="en-US" altLang="zh-CN" sz="1600" dirty="0" err="1">
                <a:latin typeface="楷体" panose="02010609060101010101" pitchFamily="49" charset="-122"/>
                <a:ea typeface="楷体" panose="02010609060101010101" pitchFamily="49" charset="-122"/>
              </a:rPr>
              <a:t>FleetMsystem</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FleetM</a:t>
            </a:r>
            <a:r>
              <a:rPr lang="zh-CN" altLang="en-US" sz="1600" dirty="0">
                <a:latin typeface="楷体" panose="02010609060101010101" pitchFamily="49" charset="-122"/>
                <a:ea typeface="楷体" panose="02010609060101010101" pitchFamily="49" charset="-122"/>
              </a:rPr>
              <a:t>职责边界模糊</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err="1">
                <a:latin typeface="楷体" panose="02010609060101010101" pitchFamily="49" charset="-122"/>
                <a:ea typeface="楷体" panose="02010609060101010101" pitchFamily="49" charset="-122"/>
              </a:rPr>
              <a:t>assignDriver</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Vehicle</a:t>
            </a:r>
            <a:r>
              <a:rPr lang="zh-CN" altLang="en-US" sz="1600" dirty="0">
                <a:latin typeface="楷体" panose="02010609060101010101" pitchFamily="49" charset="-122"/>
                <a:ea typeface="楷体" panose="02010609060101010101" pitchFamily="49" charset="-122"/>
              </a:rPr>
              <a:t>两个方法缺少返回值</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关系：未标明关联的多重性</a:t>
            </a:r>
            <a:endParaRPr lang="en-US" altLang="zh-CN" sz="1600" dirty="0">
              <a:latin typeface="楷体" panose="02010609060101010101" pitchFamily="49" charset="-122"/>
              <a:ea typeface="楷体" panose="02010609060101010101" pitchFamily="49" charset="-122"/>
            </a:endParaRPr>
          </a:p>
        </p:txBody>
      </p:sp>
      <p:sp>
        <p:nvSpPr>
          <p:cNvPr id="9" name="矩形 8">
            <a:extLst>
              <a:ext uri="{FF2B5EF4-FFF2-40B4-BE49-F238E27FC236}">
                <a16:creationId xmlns:a16="http://schemas.microsoft.com/office/drawing/2014/main" id="{566EAAF2-6E29-32B3-787D-1C11D31092F1}"/>
              </a:ext>
            </a:extLst>
          </p:cNvPr>
          <p:cNvSpPr/>
          <p:nvPr/>
        </p:nvSpPr>
        <p:spPr>
          <a:xfrm>
            <a:off x="198474" y="0"/>
            <a:ext cx="2197396" cy="9214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217CC951-1339-02A5-EB44-C91FA0EB15C6}"/>
              </a:ext>
            </a:extLst>
          </p:cNvPr>
          <p:cNvSpPr/>
          <p:nvPr/>
        </p:nvSpPr>
        <p:spPr>
          <a:xfrm>
            <a:off x="2144706" y="1247553"/>
            <a:ext cx="2462736" cy="6521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04BEE55B-145D-043A-CE08-FB61F7D64A84}"/>
              </a:ext>
            </a:extLst>
          </p:cNvPr>
          <p:cNvSpPr/>
          <p:nvPr/>
        </p:nvSpPr>
        <p:spPr>
          <a:xfrm>
            <a:off x="67813" y="1695892"/>
            <a:ext cx="1420745" cy="1470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8F24D9F-1CFD-B155-77BF-00F3150F62F7}"/>
              </a:ext>
            </a:extLst>
          </p:cNvPr>
          <p:cNvSpPr/>
          <p:nvPr/>
        </p:nvSpPr>
        <p:spPr>
          <a:xfrm>
            <a:off x="290623" y="668865"/>
            <a:ext cx="1977656" cy="1250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74C9F22-DEA9-A61C-6B61-82DE84E565F7}"/>
              </a:ext>
            </a:extLst>
          </p:cNvPr>
          <p:cNvSpPr txBox="1"/>
          <p:nvPr/>
        </p:nvSpPr>
        <p:spPr>
          <a:xfrm>
            <a:off x="5263590" y="366623"/>
            <a:ext cx="6096000" cy="6124754"/>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Fleet Management System oversees and optimizes vehicle fleet operations. It enables fleet managers to track vehicles, schedule maintenance, and manage driver assignments.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**Vehicles** are equipped with tracking and maintenance capabilities. Each vehicle has a `licensePlate` and `currentFuelLevel`, along with methods to `startEngine()` and `stopEngine()`. Through the `Trackable` interface, vehicles provide real-time location (`getCurrentLocation()`) and `getRouteHistory()`. The `Maintainable` interface allows scheduling maintenance (`scheduleMaintenance(date: Date)`) and retrieving `getMaintenanceHistory()`.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**Fleet Managers** can:  </a:t>
            </a:r>
          </a:p>
          <a:p>
            <a:r>
              <a:rPr lang="zh-CN" altLang="en-US" sz="1400" dirty="0">
                <a:latin typeface="Times New Roman" panose="02020603050405020304" pitchFamily="18" charset="0"/>
                <a:cs typeface="Times New Roman" panose="02020603050405020304" pitchFamily="18" charset="0"/>
              </a:rPr>
              <a:t>- Add/remove vehicles using `addVehicle(vehicle: Vehicle)` and `removeVehicle(vehicleId: String)`.  </a:t>
            </a:r>
          </a:p>
          <a:p>
            <a:r>
              <a:rPr lang="zh-CN" altLang="en-US" sz="1400" dirty="0">
                <a:latin typeface="Times New Roman" panose="02020603050405020304" pitchFamily="18" charset="0"/>
                <a:cs typeface="Times New Roman" panose="02020603050405020304" pitchFamily="18" charset="0"/>
              </a:rPr>
              <a:t>- Check fleet size via `getFleetSize(): int`.  </a:t>
            </a:r>
          </a:p>
          <a:p>
            <a:r>
              <a:rPr lang="zh-CN" altLang="en-US" sz="1400" dirty="0">
                <a:latin typeface="Times New Roman" panose="02020603050405020304" pitchFamily="18" charset="0"/>
                <a:cs typeface="Times New Roman" panose="02020603050405020304" pitchFamily="18" charset="0"/>
              </a:rPr>
              <a:t>- Assign drivers to vehicles with `assignDriver(vehicle: Vehicle, driver: Driver)`.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**Drivers** are identified by a unique `driverId` and `licenseNumber`. They can be assigned to a vehicle (`assignVehicle(vehicle: Vehicle)`) and retrieve their assigned vehicle (`getAssignedVehicle(): Vehicle`).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**FleetManagementSystem** provides core functionalities:  </a:t>
            </a:r>
          </a:p>
          <a:p>
            <a:r>
              <a:rPr lang="zh-CN" altLang="en-US" sz="1400" dirty="0">
                <a:latin typeface="Times New Roman" panose="02020603050405020304" pitchFamily="18" charset="0"/>
                <a:cs typeface="Times New Roman" panose="02020603050405020304" pitchFamily="18" charset="0"/>
              </a:rPr>
              <a:t>- Track vehicles via `trackVehicle(vehicle: Vehicle): Location`.  </a:t>
            </a:r>
          </a:p>
          <a:p>
            <a:r>
              <a:rPr lang="zh-CN" altLang="en-US" sz="1400" dirty="0">
                <a:latin typeface="Times New Roman" panose="02020603050405020304" pitchFamily="18" charset="0"/>
                <a:cs typeface="Times New Roman" panose="02020603050405020304" pitchFamily="18" charset="0"/>
              </a:rPr>
              <a:t>- Generate detailed maintenance reports using `generateMaintenanceReport(vehicle: Vehicle): Report`.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This integration of tracking, maintenance, and driver management ensures efficient operations, reduces downtime, and improves fleet performance.  </a:t>
            </a:r>
          </a:p>
        </p:txBody>
      </p:sp>
      <p:sp>
        <p:nvSpPr>
          <p:cNvPr id="2" name="文本框 1">
            <a:extLst>
              <a:ext uri="{FF2B5EF4-FFF2-40B4-BE49-F238E27FC236}">
                <a16:creationId xmlns:a16="http://schemas.microsoft.com/office/drawing/2014/main" id="{E9567762-FF35-D03F-1AC5-C753E78748A4}"/>
              </a:ext>
            </a:extLst>
          </p:cNvPr>
          <p:cNvSpPr txBox="1"/>
          <p:nvPr/>
        </p:nvSpPr>
        <p:spPr>
          <a:xfrm>
            <a:off x="9373897" y="5175005"/>
            <a:ext cx="2750290" cy="954107"/>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未按纯文本格式给出</a:t>
            </a:r>
          </a:p>
        </p:txBody>
      </p:sp>
    </p:spTree>
    <p:extLst>
      <p:ext uri="{BB962C8B-B14F-4D97-AF65-F5344CB8AC3E}">
        <p14:creationId xmlns:p14="http://schemas.microsoft.com/office/powerpoint/2010/main" val="257132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AI 生成的内容可能不正确。">
            <a:extLst>
              <a:ext uri="{FF2B5EF4-FFF2-40B4-BE49-F238E27FC236}">
                <a16:creationId xmlns:a16="http://schemas.microsoft.com/office/drawing/2014/main" id="{DBF8F501-AD9B-6B55-FD43-CEAC4D5C8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52" y="75732"/>
            <a:ext cx="5277587" cy="6706536"/>
          </a:xfrm>
          <a:prstGeom prst="rect">
            <a:avLst/>
          </a:prstGeom>
        </p:spPr>
      </p:pic>
      <p:sp>
        <p:nvSpPr>
          <p:cNvPr id="6" name="文本框 5">
            <a:extLst>
              <a:ext uri="{FF2B5EF4-FFF2-40B4-BE49-F238E27FC236}">
                <a16:creationId xmlns:a16="http://schemas.microsoft.com/office/drawing/2014/main" id="{8AF2F66D-0E5A-DE64-65C2-A7A8E6A031CF}"/>
              </a:ext>
            </a:extLst>
          </p:cNvPr>
          <p:cNvSpPr txBox="1"/>
          <p:nvPr/>
        </p:nvSpPr>
        <p:spPr>
          <a:xfrm>
            <a:off x="4600353" y="6341297"/>
            <a:ext cx="336697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Smart home</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automation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C5F2C35-6B83-C072-AF7B-00C4B268E2B7}"/>
              </a:ext>
            </a:extLst>
          </p:cNvPr>
          <p:cNvSpPr txBox="1"/>
          <p:nvPr/>
        </p:nvSpPr>
        <p:spPr>
          <a:xfrm>
            <a:off x="7761767" y="5104042"/>
            <a:ext cx="4338084" cy="1815882"/>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属性：给出了</a:t>
            </a:r>
            <a:r>
              <a:rPr lang="en-US" altLang="zh-CN" sz="1600" dirty="0">
                <a:latin typeface="楷体" panose="02010609060101010101" pitchFamily="49" charset="-122"/>
                <a:ea typeface="楷体" panose="02010609060101010101" pitchFamily="49" charset="-122"/>
              </a:rPr>
              <a:t>&lt;</a:t>
            </a:r>
            <a:r>
              <a:rPr lang="en-US" altLang="zh-CN" sz="1600" dirty="0" err="1">
                <a:latin typeface="楷体" panose="02010609060101010101" pitchFamily="49" charset="-122"/>
                <a:ea typeface="楷体" panose="02010609060101010101" pitchFamily="49" charset="-122"/>
              </a:rPr>
              <a:t>homePreference</a:t>
            </a:r>
            <a:r>
              <a:rPr lang="en-US" altLang="zh-CN" sz="1600" dirty="0">
                <a:latin typeface="楷体" panose="02010609060101010101" pitchFamily="49" charset="-122"/>
                <a:ea typeface="楷体" panose="02010609060101010101" pitchFamily="49" charset="-122"/>
              </a:rPr>
              <a:t>&gt;</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&lt;Schedule&gt;</a:t>
            </a:r>
            <a:r>
              <a:rPr lang="zh-CN" altLang="en-US" sz="1600" dirty="0">
                <a:latin typeface="楷体" panose="02010609060101010101" pitchFamily="49" charset="-122"/>
                <a:ea typeface="楷体" panose="02010609060101010101" pitchFamily="49" charset="-122"/>
              </a:rPr>
              <a:t>的</a:t>
            </a:r>
            <a:r>
              <a:rPr lang="en-US" altLang="zh-CN" sz="1600" dirty="0">
                <a:latin typeface="楷体" panose="02010609060101010101" pitchFamily="49" charset="-122"/>
                <a:ea typeface="楷体" panose="02010609060101010101" pitchFamily="49" charset="-122"/>
              </a:rPr>
              <a:t>Json</a:t>
            </a:r>
            <a:r>
              <a:rPr lang="zh-CN" altLang="en-US" sz="1600" dirty="0">
                <a:latin typeface="楷体" panose="02010609060101010101" pitchFamily="49" charset="-122"/>
                <a:ea typeface="楷体" panose="02010609060101010101" pitchFamily="49" charset="-122"/>
              </a:rPr>
              <a:t>，并未给出具体的结构</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方法：开、关未关联</a:t>
            </a:r>
            <a:r>
              <a:rPr lang="en-US" altLang="zh-CN" sz="1600" dirty="0">
                <a:latin typeface="楷体" panose="02010609060101010101" pitchFamily="49" charset="-122"/>
                <a:ea typeface="楷体" panose="02010609060101010101" pitchFamily="49" charset="-122"/>
              </a:rPr>
              <a:t>status</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execute()</a:t>
            </a:r>
            <a:r>
              <a:rPr lang="zh-CN" altLang="en-US" sz="1600" dirty="0">
                <a:latin typeface="楷体" panose="02010609060101010101" pitchFamily="49" charset="-122"/>
                <a:ea typeface="楷体" panose="02010609060101010101" pitchFamily="49" charset="-122"/>
              </a:rPr>
              <a:t>未包含校验条件</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a:t>
            </a:r>
            <a:r>
              <a:rPr lang="en-US" altLang="zh-CN" sz="1600" dirty="0">
                <a:latin typeface="楷体" panose="02010609060101010101" pitchFamily="49" charset="-122"/>
                <a:ea typeface="楷体" panose="02010609060101010101" pitchFamily="49" charset="-122"/>
              </a:rPr>
              <a:t>many</a:t>
            </a:r>
            <a:r>
              <a:rPr lang="zh-CN" altLang="en-US" sz="1600" dirty="0">
                <a:latin typeface="楷体" panose="02010609060101010101" pitchFamily="49" charset="-122"/>
                <a:ea typeface="楷体" panose="02010609060101010101" pitchFamily="49" charset="-122"/>
              </a:rPr>
              <a:t>应该替换成</a:t>
            </a:r>
            <a:r>
              <a:rPr lang="en-US" altLang="zh-CN" sz="1600" dirty="0">
                <a:latin typeface="楷体" panose="02010609060101010101" pitchFamily="49" charset="-122"/>
                <a:ea typeface="楷体" panose="02010609060101010101" pitchFamily="49" charset="-122"/>
              </a:rPr>
              <a:t>*</a:t>
            </a:r>
          </a:p>
        </p:txBody>
      </p:sp>
      <p:sp>
        <p:nvSpPr>
          <p:cNvPr id="8" name="矩形 7">
            <a:extLst>
              <a:ext uri="{FF2B5EF4-FFF2-40B4-BE49-F238E27FC236}">
                <a16:creationId xmlns:a16="http://schemas.microsoft.com/office/drawing/2014/main" id="{41758F86-AFE2-552A-E068-ADF97AF797E9}"/>
              </a:ext>
            </a:extLst>
          </p:cNvPr>
          <p:cNvSpPr/>
          <p:nvPr/>
        </p:nvSpPr>
        <p:spPr>
          <a:xfrm>
            <a:off x="751369" y="1173126"/>
            <a:ext cx="2140688" cy="159488"/>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6A8CA47A-F5BF-6160-1235-D72FD90CD8E9}"/>
              </a:ext>
            </a:extLst>
          </p:cNvPr>
          <p:cNvSpPr/>
          <p:nvPr/>
        </p:nvSpPr>
        <p:spPr>
          <a:xfrm>
            <a:off x="2044997" y="3349256"/>
            <a:ext cx="1442482" cy="159488"/>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1EA23EA-6C8F-76A9-BF97-60B4A38EC555}"/>
              </a:ext>
            </a:extLst>
          </p:cNvPr>
          <p:cNvSpPr txBox="1"/>
          <p:nvPr/>
        </p:nvSpPr>
        <p:spPr>
          <a:xfrm>
            <a:off x="5862083" y="0"/>
            <a:ext cx="6329917" cy="5262979"/>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Smart Home Automation System enables users to control and automate their home devices efficiently. </a:t>
            </a:r>
            <a:r>
              <a:rPr lang="zh-CN" altLang="en-US" sz="1400" dirty="0">
                <a:highlight>
                  <a:srgbClr val="FFFF00"/>
                </a:highlight>
                <a:latin typeface="Times New Roman" panose="02020603050405020304" pitchFamily="18" charset="0"/>
                <a:cs typeface="Times New Roman" panose="02020603050405020304" pitchFamily="18" charset="0"/>
              </a:rPr>
              <a:t>Users can register with personal details, manage smart devices, create automation rules, and adjust home preferences </a:t>
            </a:r>
            <a:r>
              <a:rPr lang="zh-CN" altLang="en-US" sz="1400" dirty="0">
                <a:latin typeface="Times New Roman" panose="02020603050405020304" pitchFamily="18" charset="0"/>
                <a:cs typeface="Times New Roman" panose="02020603050405020304" pitchFamily="18" charset="0"/>
              </a:rPr>
              <a:t>through customizable profiles that include their role (e.g., admin, guest).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Users can add various smart devices (e.g., lights, thermostats, cameras) to the system, which are categorized by type, manufacturer, and model. </a:t>
            </a:r>
            <a:r>
              <a:rPr lang="zh-CN" altLang="en-US" sz="1400" dirty="0">
                <a:highlight>
                  <a:srgbClr val="FFFF00"/>
                </a:highlight>
                <a:latin typeface="Times New Roman" panose="02020603050405020304" pitchFamily="18" charset="0"/>
                <a:cs typeface="Times New Roman" panose="02020603050405020304" pitchFamily="18" charset="0"/>
              </a:rPr>
              <a:t>Devices can be turned on/off, report power consumption metrics, and update their status. </a:t>
            </a:r>
            <a:r>
              <a:rPr lang="zh-CN" altLang="en-US" sz="1400" dirty="0">
                <a:latin typeface="Times New Roman" panose="02020603050405020304" pitchFamily="18" charset="0"/>
                <a:cs typeface="Times New Roman" panose="02020603050405020304" pitchFamily="18" charset="0"/>
              </a:rPr>
              <a:t>These devices are organized into rooms, where each room maintains environmental data (temperature, humidity) and can </a:t>
            </a:r>
            <a:r>
              <a:rPr lang="zh-CN" altLang="en-US" sz="1400" dirty="0">
                <a:highlight>
                  <a:srgbClr val="FFFF00"/>
                </a:highlight>
                <a:latin typeface="Times New Roman" panose="02020603050405020304" pitchFamily="18" charset="0"/>
                <a:cs typeface="Times New Roman" panose="02020603050405020304" pitchFamily="18" charset="0"/>
              </a:rPr>
              <a:t>contain multiple devices</a:t>
            </a:r>
            <a:r>
              <a:rPr lang="zh-CN" altLang="en-US" sz="1400" dirty="0">
                <a:latin typeface="Times New Roman" panose="02020603050405020304" pitchFamily="18" charset="0"/>
                <a:cs typeface="Times New Roman" panose="02020603050405020304" pitchFamily="18" charset="0"/>
              </a:rPr>
              <a:t>.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Automation rules allow users to define conditions (</a:t>
            </a:r>
            <a:r>
              <a:rPr lang="zh-CN" altLang="en-US" sz="1400" dirty="0">
                <a:highlight>
                  <a:srgbClr val="FF0000"/>
                </a:highlight>
                <a:latin typeface="Times New Roman" panose="02020603050405020304" pitchFamily="18" charset="0"/>
                <a:cs typeface="Times New Roman" panose="02020603050405020304" pitchFamily="18" charset="0"/>
              </a:rPr>
              <a:t>based on time, device states, or other triggers</a:t>
            </a:r>
            <a:r>
              <a:rPr lang="zh-CN" altLang="en-US" sz="1400" dirty="0">
                <a:latin typeface="Times New Roman" panose="02020603050405020304" pitchFamily="18" charset="0"/>
                <a:cs typeface="Times New Roman" panose="02020603050405020304" pitchFamily="18" charset="0"/>
              </a:rPr>
              <a:t>) that execute actions on devices (e.g., turn on lights at sunset). Rules can be scheduled, prioritized, and activated/deactivated as needed. Each rule can trigger actions on one or more devices.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A central hub manages device connectivity, firmware updates, and synchronization, ensuring seamless communication</a:t>
            </a:r>
            <a:r>
              <a:rPr lang="zh-CN" altLang="en-US" sz="1400" dirty="0">
                <a:latin typeface="Times New Roman" panose="02020603050405020304" pitchFamily="18" charset="0"/>
                <a:cs typeface="Times New Roman" panose="02020603050405020304" pitchFamily="18" charset="0"/>
              </a:rPr>
              <a:t>. Each hub </a:t>
            </a:r>
            <a:r>
              <a:rPr lang="zh-CN" altLang="en-US" sz="1400" dirty="0">
                <a:highlight>
                  <a:srgbClr val="FFFF00"/>
                </a:highlight>
                <a:latin typeface="Times New Roman" panose="02020603050405020304" pitchFamily="18" charset="0"/>
                <a:cs typeface="Times New Roman" panose="02020603050405020304" pitchFamily="18" charset="0"/>
              </a:rPr>
              <a:t>is located in one specific room </a:t>
            </a:r>
            <a:r>
              <a:rPr lang="zh-CN" altLang="en-US" sz="1400" dirty="0">
                <a:latin typeface="Times New Roman" panose="02020603050405020304" pitchFamily="18" charset="0"/>
                <a:cs typeface="Times New Roman" panose="02020603050405020304" pitchFamily="18" charset="0"/>
              </a:rPr>
              <a:t>and can </a:t>
            </a:r>
            <a:r>
              <a:rPr lang="zh-CN" altLang="en-US" sz="1400" dirty="0">
                <a:highlight>
                  <a:srgbClr val="FFFF00"/>
                </a:highlight>
                <a:latin typeface="Times New Roman" panose="02020603050405020304" pitchFamily="18" charset="0"/>
                <a:cs typeface="Times New Roman" panose="02020603050405020304" pitchFamily="18" charset="0"/>
              </a:rPr>
              <a:t>control multiple devices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0000"/>
                </a:highlight>
                <a:latin typeface="Times New Roman" panose="02020603050405020304" pitchFamily="18" charset="0"/>
                <a:cs typeface="Times New Roman" panose="02020603050405020304" pitchFamily="18" charset="0"/>
              </a:rPr>
              <a:t>Users can monitor device activity, energy usage, and automation performance through the system</a:t>
            </a:r>
            <a:r>
              <a:rPr lang="zh-CN" altLang="en-US" sz="1400" dirty="0">
                <a:latin typeface="Times New Roman" panose="02020603050405020304" pitchFamily="18" charset="0"/>
                <a:cs typeface="Times New Roman" panose="02020603050405020304" pitchFamily="18" charset="0"/>
              </a:rPr>
              <a:t>, providing a smart and responsive home environment.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supports multi-room configurations with environmental monitoring and role-based access control for different users.</a:t>
            </a:r>
          </a:p>
        </p:txBody>
      </p:sp>
      <p:sp>
        <p:nvSpPr>
          <p:cNvPr id="13" name="矩形 12">
            <a:extLst>
              <a:ext uri="{FF2B5EF4-FFF2-40B4-BE49-F238E27FC236}">
                <a16:creationId xmlns:a16="http://schemas.microsoft.com/office/drawing/2014/main" id="{777B2277-8223-8BD1-6551-61B1061CF6B4}"/>
              </a:ext>
            </a:extLst>
          </p:cNvPr>
          <p:cNvSpPr/>
          <p:nvPr/>
        </p:nvSpPr>
        <p:spPr>
          <a:xfrm>
            <a:off x="2544726" y="6138530"/>
            <a:ext cx="779721" cy="311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BCB67EE-932C-CBEB-CEC6-038A9674F9B0}"/>
              </a:ext>
            </a:extLst>
          </p:cNvPr>
          <p:cNvSpPr/>
          <p:nvPr/>
        </p:nvSpPr>
        <p:spPr>
          <a:xfrm>
            <a:off x="2002467" y="3973033"/>
            <a:ext cx="779721" cy="1594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E10A956-B03E-4777-4C18-26E434A37001}"/>
              </a:ext>
            </a:extLst>
          </p:cNvPr>
          <p:cNvSpPr txBox="1"/>
          <p:nvPr/>
        </p:nvSpPr>
        <p:spPr>
          <a:xfrm>
            <a:off x="-77973" y="2062716"/>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方法已经体现的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p>
        </p:txBody>
      </p:sp>
    </p:spTree>
    <p:extLst>
      <p:ext uri="{BB962C8B-B14F-4D97-AF65-F5344CB8AC3E}">
        <p14:creationId xmlns:p14="http://schemas.microsoft.com/office/powerpoint/2010/main" val="636046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AI 生成的内容可能不正确。">
            <a:extLst>
              <a:ext uri="{FF2B5EF4-FFF2-40B4-BE49-F238E27FC236}">
                <a16:creationId xmlns:a16="http://schemas.microsoft.com/office/drawing/2014/main" id="{EA3DDDF6-87EE-712E-4F21-545AE3125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13" y="371048"/>
            <a:ext cx="5277587" cy="6115904"/>
          </a:xfrm>
          <a:prstGeom prst="rect">
            <a:avLst/>
          </a:prstGeom>
        </p:spPr>
      </p:pic>
      <p:sp>
        <p:nvSpPr>
          <p:cNvPr id="6" name="文本框 5">
            <a:extLst>
              <a:ext uri="{FF2B5EF4-FFF2-40B4-BE49-F238E27FC236}">
                <a16:creationId xmlns:a16="http://schemas.microsoft.com/office/drawing/2014/main" id="{5EE0D84E-AF4F-1361-ABA7-E406042BBE92}"/>
              </a:ext>
            </a:extLst>
          </p:cNvPr>
          <p:cNvSpPr txBox="1"/>
          <p:nvPr/>
        </p:nvSpPr>
        <p:spPr>
          <a:xfrm>
            <a:off x="1020725" y="6486952"/>
            <a:ext cx="336697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Pet grooming scheduling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E88CA23-1066-3FB5-05AD-8B4CB1D07075}"/>
              </a:ext>
            </a:extLst>
          </p:cNvPr>
          <p:cNvSpPr txBox="1"/>
          <p:nvPr/>
        </p:nvSpPr>
        <p:spPr>
          <a:xfrm>
            <a:off x="4189228" y="4795897"/>
            <a:ext cx="4338084"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a:t>
            </a:r>
            <a:r>
              <a:rPr lang="en-US" altLang="zh-CN" sz="1600" dirty="0">
                <a:latin typeface="楷体" panose="02010609060101010101" pitchFamily="49" charset="-122"/>
                <a:ea typeface="楷体" panose="02010609060101010101" pitchFamily="49" charset="-122"/>
              </a:rPr>
              <a:t>Groomer</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Owner</a:t>
            </a:r>
            <a:r>
              <a:rPr lang="zh-CN" altLang="en-US" sz="1600" dirty="0">
                <a:latin typeface="楷体" panose="02010609060101010101" pitchFamily="49" charset="-122"/>
                <a:ea typeface="楷体" panose="02010609060101010101" pitchFamily="49" charset="-122"/>
              </a:rPr>
              <a:t>属性相似，前者偏预约时段、后者偏与宠物的关系，区别不太明显，是否可通过继承抽象类进行构建</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操作：</a:t>
            </a:r>
            <a:r>
              <a:rPr lang="en-US" altLang="zh-CN" sz="1600" dirty="0">
                <a:latin typeface="楷体" panose="02010609060101010101" pitchFamily="49" charset="-122"/>
                <a:ea typeface="楷体" panose="02010609060101010101" pitchFamily="49" charset="-122"/>
              </a:rPr>
              <a:t>Appointment </a:t>
            </a:r>
            <a:r>
              <a:rPr lang="zh-CN" altLang="en-US" sz="1600" dirty="0">
                <a:latin typeface="楷体" panose="02010609060101010101" pitchFamily="49" charset="-122"/>
                <a:ea typeface="楷体" panose="02010609060101010101" pitchFamily="49" charset="-122"/>
              </a:rPr>
              <a:t>的 </a:t>
            </a:r>
            <a:r>
              <a:rPr lang="en-US" altLang="zh-CN" sz="1600" dirty="0">
                <a:latin typeface="楷体" panose="02010609060101010101" pitchFamily="49" charset="-122"/>
                <a:ea typeface="楷体" panose="02010609060101010101" pitchFamily="49" charset="-122"/>
              </a:rPr>
              <a:t>reschedule </a:t>
            </a:r>
            <a:r>
              <a:rPr lang="zh-CN" altLang="en-US" sz="1600" dirty="0">
                <a:latin typeface="楷体" panose="02010609060101010101" pitchFamily="49" charset="-122"/>
                <a:ea typeface="楷体" panose="02010609060101010101" pitchFamily="49" charset="-122"/>
              </a:rPr>
              <a:t>，未更新 </a:t>
            </a:r>
            <a:r>
              <a:rPr lang="en-US" altLang="zh-CN" sz="1600" dirty="0" err="1">
                <a:latin typeface="楷体" panose="02010609060101010101" pitchFamily="49" charset="-122"/>
                <a:ea typeface="楷体" panose="02010609060101010101" pitchFamily="49" charset="-122"/>
              </a:rPr>
              <a:t>TimeSlot</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isAvailable</a:t>
            </a:r>
            <a:r>
              <a:rPr lang="en-US" altLang="zh-CN" sz="1600" dirty="0">
                <a:latin typeface="楷体" panose="02010609060101010101" pitchFamily="49" charset="-122"/>
                <a:ea typeface="楷体" panose="02010609060101010101" pitchFamily="49" charset="-122"/>
              </a:rPr>
              <a:t> </a:t>
            </a: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5612DF2D-3B8A-0CD8-6EDF-92359A69565B}"/>
              </a:ext>
            </a:extLst>
          </p:cNvPr>
          <p:cNvSpPr/>
          <p:nvPr/>
        </p:nvSpPr>
        <p:spPr>
          <a:xfrm>
            <a:off x="2151323" y="428847"/>
            <a:ext cx="818705" cy="166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84A20C6-A500-3B40-638B-8993BE4EAF90}"/>
              </a:ext>
            </a:extLst>
          </p:cNvPr>
          <p:cNvSpPr/>
          <p:nvPr/>
        </p:nvSpPr>
        <p:spPr>
          <a:xfrm>
            <a:off x="2390553" y="5474849"/>
            <a:ext cx="818705" cy="166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9A71A38-356A-0422-FB40-6E56BD62CA2C}"/>
              </a:ext>
            </a:extLst>
          </p:cNvPr>
          <p:cNvSpPr/>
          <p:nvPr/>
        </p:nvSpPr>
        <p:spPr>
          <a:xfrm>
            <a:off x="1446030" y="2729024"/>
            <a:ext cx="2048537" cy="166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9205F95-D937-F7EC-3B00-8E2607552F99}"/>
              </a:ext>
            </a:extLst>
          </p:cNvPr>
          <p:cNvSpPr txBox="1"/>
          <p:nvPr/>
        </p:nvSpPr>
        <p:spPr>
          <a:xfrm>
            <a:off x="5484777" y="212651"/>
            <a:ext cx="6528393" cy="4401205"/>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**Pet Grooming Scheduling System**</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Pet Grooming Scheduling System facilitates efficient management of pet grooming appointments between pet owners, groomers, and grooming businesses.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**For Pet Owners:**</a:t>
            </a:r>
          </a:p>
          <a:p>
            <a:r>
              <a:rPr lang="zh-CN" altLang="en-US" sz="1400" dirty="0">
                <a:latin typeface="Times New Roman" panose="02020603050405020304" pitchFamily="18" charset="0"/>
                <a:cs typeface="Times New Roman" panose="02020603050405020304" pitchFamily="18" charset="0"/>
              </a:rPr>
              <a:t>- Register pets with details including: name, species, breed, age, optional weight, and optional special needs/medical notes</a:t>
            </a:r>
          </a:p>
          <a:p>
            <a:r>
              <a:rPr lang="zh-CN" altLang="en-US" sz="1400" dirty="0">
                <a:latin typeface="Times New Roman" panose="02020603050405020304" pitchFamily="18" charset="0"/>
                <a:cs typeface="Times New Roman" panose="02020603050405020304" pitchFamily="18" charset="0"/>
              </a:rPr>
              <a:t>- Schedule appointments by selecting from available time slots</a:t>
            </a:r>
          </a:p>
          <a:p>
            <a:r>
              <a:rPr lang="zh-CN" altLang="en-US" sz="1400" dirty="0">
                <a:latin typeface="Times New Roman" panose="02020603050405020304" pitchFamily="18" charset="0"/>
                <a:cs typeface="Times New Roman" panose="02020603050405020304" pitchFamily="18" charset="0"/>
              </a:rPr>
              <a:t>- Choose from available grooming services (which may include multiple services per appointment)</a:t>
            </a:r>
          </a:p>
          <a:p>
            <a:r>
              <a:rPr lang="zh-CN" altLang="en-US" sz="1400" dirty="0">
                <a:latin typeface="Times New Roman" panose="02020603050405020304" pitchFamily="18" charset="0"/>
                <a:cs typeface="Times New Roman" panose="02020603050405020304" pitchFamily="18" charset="0"/>
              </a:rPr>
              <a:t>- View and manage upcoming appointments</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**For Groomers:**</a:t>
            </a:r>
          </a:p>
          <a:p>
            <a:r>
              <a:rPr lang="zh-CN" altLang="en-US" sz="1400" dirty="0">
                <a:latin typeface="Times New Roman" panose="02020603050405020304" pitchFamily="18" charset="0"/>
                <a:cs typeface="Times New Roman" panose="02020603050405020304" pitchFamily="18" charset="0"/>
              </a:rPr>
              <a:t>- Maintain profiles with specialties and working hours</a:t>
            </a:r>
          </a:p>
          <a:p>
            <a:r>
              <a:rPr lang="zh-CN" altLang="en-US" sz="1400" dirty="0">
                <a:latin typeface="Times New Roman" panose="02020603050405020304" pitchFamily="18" charset="0"/>
                <a:cs typeface="Times New Roman" panose="02020603050405020304" pitchFamily="18" charset="0"/>
              </a:rPr>
              <a:t>- Manage availability through time slots (marked as available or booked)</a:t>
            </a:r>
          </a:p>
          <a:p>
            <a:r>
              <a:rPr lang="zh-CN" altLang="en-US" sz="1400" dirty="0">
                <a:latin typeface="Times New Roman" panose="02020603050405020304" pitchFamily="18" charset="0"/>
                <a:cs typeface="Times New Roman" panose="02020603050405020304" pitchFamily="18" charset="0"/>
              </a:rPr>
              <a:t>- View, confirm, reschedule, or cancel appointments</a:t>
            </a:r>
          </a:p>
          <a:p>
            <a:r>
              <a:rPr lang="zh-CN" altLang="en-US" sz="1400" dirty="0">
                <a:latin typeface="Times New Roman" panose="02020603050405020304" pitchFamily="18" charset="0"/>
                <a:cs typeface="Times New Roman" panose="02020603050405020304" pitchFamily="18" charset="0"/>
              </a:rPr>
              <a:t>- Track appointment status (requested, confirmed, in-progress, completed, cancelled, or no-show)</a:t>
            </a:r>
          </a:p>
          <a:p>
            <a:r>
              <a:rPr lang="zh-CN" altLang="en-US" sz="1400" dirty="0">
                <a:latin typeface="Times New Roman" panose="02020603050405020304" pitchFamily="18" charset="0"/>
                <a:cs typeface="Times New Roman" panose="02020603050405020304" pitchFamily="18" charset="0"/>
              </a:rPr>
              <a:t>- Access pet medical/special needs information for upcoming appointments</a:t>
            </a:r>
          </a:p>
        </p:txBody>
      </p:sp>
      <p:sp>
        <p:nvSpPr>
          <p:cNvPr id="2" name="文本框 1">
            <a:extLst>
              <a:ext uri="{FF2B5EF4-FFF2-40B4-BE49-F238E27FC236}">
                <a16:creationId xmlns:a16="http://schemas.microsoft.com/office/drawing/2014/main" id="{0F69A11E-6F98-5FDD-4831-0CCC222025A1}"/>
              </a:ext>
            </a:extLst>
          </p:cNvPr>
          <p:cNvSpPr txBox="1"/>
          <p:nvPr/>
        </p:nvSpPr>
        <p:spPr>
          <a:xfrm>
            <a:off x="0" y="3694921"/>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方法已经体现的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p>
        </p:txBody>
      </p:sp>
      <p:sp>
        <p:nvSpPr>
          <p:cNvPr id="3" name="文本框 2">
            <a:extLst>
              <a:ext uri="{FF2B5EF4-FFF2-40B4-BE49-F238E27FC236}">
                <a16:creationId xmlns:a16="http://schemas.microsoft.com/office/drawing/2014/main" id="{213D8622-A271-CF6D-030F-C78DDD12DF06}"/>
              </a:ext>
            </a:extLst>
          </p:cNvPr>
          <p:cNvSpPr txBox="1"/>
          <p:nvPr/>
        </p:nvSpPr>
        <p:spPr>
          <a:xfrm>
            <a:off x="8945525" y="4997795"/>
            <a:ext cx="2750290" cy="954107"/>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未按纯文本格式给出</a:t>
            </a:r>
          </a:p>
        </p:txBody>
      </p:sp>
    </p:spTree>
    <p:extLst>
      <p:ext uri="{BB962C8B-B14F-4D97-AF65-F5344CB8AC3E}">
        <p14:creationId xmlns:p14="http://schemas.microsoft.com/office/powerpoint/2010/main" val="291225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7497B71-31C0-5AA3-A622-6994230816BE}"/>
              </a:ext>
            </a:extLst>
          </p:cNvPr>
          <p:cNvSpPr txBox="1"/>
          <p:nvPr/>
        </p:nvSpPr>
        <p:spPr>
          <a:xfrm>
            <a:off x="1541240" y="6057413"/>
            <a:ext cx="197056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Car rental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FE0FDBE-4B79-95E5-6CAD-82CDE58B2FA3}"/>
              </a:ext>
            </a:extLst>
          </p:cNvPr>
          <p:cNvSpPr txBox="1"/>
          <p:nvPr/>
        </p:nvSpPr>
        <p:spPr>
          <a:xfrm>
            <a:off x="3416595" y="5288340"/>
            <a:ext cx="4338084" cy="1569660"/>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操作：</a:t>
            </a:r>
            <a:r>
              <a:rPr lang="en-US" altLang="zh-CN" sz="1600" dirty="0">
                <a:latin typeface="楷体" panose="02010609060101010101" pitchFamily="49" charset="-122"/>
                <a:ea typeface="楷体" panose="02010609060101010101" pitchFamily="49" charset="-122"/>
              </a:rPr>
              <a:t>Reservation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convertToRental</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，未联动 </a:t>
            </a:r>
            <a:r>
              <a:rPr lang="en-US" altLang="zh-CN" sz="1600" dirty="0">
                <a:latin typeface="楷体" panose="02010609060101010101" pitchFamily="49" charset="-122"/>
                <a:ea typeface="楷体" panose="02010609060101010101" pitchFamily="49" charset="-122"/>
              </a:rPr>
              <a:t>Vehicle </a:t>
            </a:r>
            <a:r>
              <a:rPr lang="zh-CN" altLang="en-US" sz="1600" dirty="0">
                <a:latin typeface="楷体" panose="02010609060101010101" pitchFamily="49" charset="-122"/>
                <a:ea typeface="楷体" panose="02010609060101010101" pitchFamily="49" charset="-122"/>
              </a:rPr>
              <a:t>状态变更，缺少参数</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F62C7847-4EB9-56FF-6B17-ABC9EDDD11A9}"/>
              </a:ext>
            </a:extLst>
          </p:cNvPr>
          <p:cNvPicPr>
            <a:picLocks noChangeAspect="1"/>
          </p:cNvPicPr>
          <p:nvPr/>
        </p:nvPicPr>
        <p:blipFill>
          <a:blip r:embed="rId2"/>
          <a:stretch>
            <a:fillRect/>
          </a:stretch>
        </p:blipFill>
        <p:spPr>
          <a:xfrm>
            <a:off x="-1" y="0"/>
            <a:ext cx="4837547" cy="5330456"/>
          </a:xfrm>
          <a:prstGeom prst="rect">
            <a:avLst/>
          </a:prstGeom>
        </p:spPr>
      </p:pic>
      <p:sp>
        <p:nvSpPr>
          <p:cNvPr id="11" name="矩形 10">
            <a:extLst>
              <a:ext uri="{FF2B5EF4-FFF2-40B4-BE49-F238E27FC236}">
                <a16:creationId xmlns:a16="http://schemas.microsoft.com/office/drawing/2014/main" id="{A2854EEE-E514-7F1C-2294-EEF4B35224B1}"/>
              </a:ext>
            </a:extLst>
          </p:cNvPr>
          <p:cNvSpPr/>
          <p:nvPr/>
        </p:nvSpPr>
        <p:spPr>
          <a:xfrm>
            <a:off x="932123" y="2408346"/>
            <a:ext cx="946296" cy="1080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B3AF094-E1AD-22E4-86B5-1F1DA67F744A}"/>
              </a:ext>
            </a:extLst>
          </p:cNvPr>
          <p:cNvSpPr txBox="1"/>
          <p:nvPr/>
        </p:nvSpPr>
        <p:spPr>
          <a:xfrm>
            <a:off x="5295015" y="331312"/>
            <a:ext cx="6096000" cy="5478423"/>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CarRentalSystem application helps customers rent vehicles efficiently while enabling rental companies to manage their fleet and reservations.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Customers can register by providing their name, driver's license number, phone number, and email. </a:t>
            </a:r>
            <a:r>
              <a:rPr lang="zh-CN" altLang="en-US" sz="1400" dirty="0">
                <a:latin typeface="Times New Roman" panose="02020603050405020304" pitchFamily="18" charset="0"/>
                <a:cs typeface="Times New Roman" panose="02020603050405020304" pitchFamily="18" charset="0"/>
              </a:rPr>
              <a:t>Once registered, they </a:t>
            </a:r>
            <a:r>
              <a:rPr lang="zh-CN" altLang="en-US" sz="1400" dirty="0">
                <a:highlight>
                  <a:srgbClr val="FF0000"/>
                </a:highlight>
                <a:latin typeface="Times New Roman" panose="02020603050405020304" pitchFamily="18" charset="0"/>
                <a:cs typeface="Times New Roman" panose="02020603050405020304" pitchFamily="18" charset="0"/>
              </a:rPr>
              <a:t>can browse available vehicles</a:t>
            </a:r>
            <a:r>
              <a:rPr lang="zh-CN" altLang="en-US" sz="1400" dirty="0">
                <a:latin typeface="Times New Roman" panose="02020603050405020304" pitchFamily="18" charset="0"/>
                <a:cs typeface="Times New Roman" panose="02020603050405020304" pitchFamily="18" charset="0"/>
              </a:rPr>
              <a:t>, make reservations, and manage their rental history. </a:t>
            </a:r>
            <a:r>
              <a:rPr lang="zh-CN" altLang="en-US" sz="1400" dirty="0">
                <a:highlight>
                  <a:srgbClr val="FFFF00"/>
                </a:highlight>
                <a:latin typeface="Times New Roman" panose="02020603050405020304" pitchFamily="18" charset="0"/>
                <a:cs typeface="Times New Roman" panose="02020603050405020304" pitchFamily="18" charset="0"/>
              </a:rPr>
              <a:t>A vehicle's details include its make, model, year, license plate, currentMileage, and status (available, rented, in maintenance, or reserved). </a:t>
            </a:r>
            <a:r>
              <a:rPr lang="zh-CN" altLang="en-US" sz="1400" dirty="0">
                <a:latin typeface="Times New Roman" panose="02020603050405020304" pitchFamily="18" charset="0"/>
                <a:cs typeface="Times New Roman" panose="02020603050405020304" pitchFamily="18" charset="0"/>
              </a:rPr>
              <a:t>Customers can reserve a vehicle for specific pickup and return dates, with the option to include special requests.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Reservations can be converted into rentals</a:t>
            </a:r>
            <a:r>
              <a:rPr lang="zh-CN" altLang="en-US" sz="1400" dirty="0">
                <a:latin typeface="Times New Roman" panose="02020603050405020304" pitchFamily="18" charset="0"/>
                <a:cs typeface="Times New Roman" panose="02020603050405020304" pitchFamily="18" charset="0"/>
              </a:rPr>
              <a:t>, where the customer picks up the vehicle and agrees to the rental terms. </a:t>
            </a:r>
            <a:r>
              <a:rPr lang="zh-CN" altLang="en-US" sz="1400" dirty="0">
                <a:highlight>
                  <a:srgbClr val="FFFF00"/>
                </a:highlight>
                <a:latin typeface="Times New Roman" panose="02020603050405020304" pitchFamily="18" charset="0"/>
                <a:cs typeface="Times New Roman" panose="02020603050405020304" pitchFamily="18" charset="0"/>
              </a:rPr>
              <a:t>The system calculates the total cost based on the daily rate and rental duration</a:t>
            </a:r>
            <a:r>
              <a:rPr lang="zh-CN" altLang="en-US" sz="1400" dirty="0">
                <a:latin typeface="Times New Roman" panose="02020603050405020304" pitchFamily="18" charset="0"/>
                <a:cs typeface="Times New Roman" panose="02020603050405020304" pitchFamily="18" charset="0"/>
              </a:rPr>
              <a:t>. If a vehicle is returned late, </a:t>
            </a:r>
            <a:r>
              <a:rPr lang="zh-CN" altLang="en-US" sz="1400" dirty="0">
                <a:highlight>
                  <a:srgbClr val="FF0000"/>
                </a:highlight>
                <a:latin typeface="Times New Roman" panose="02020603050405020304" pitchFamily="18" charset="0"/>
                <a:cs typeface="Times New Roman" panose="02020603050405020304" pitchFamily="18" charset="0"/>
              </a:rPr>
              <a:t>a late fee is applied</a:t>
            </a:r>
            <a:r>
              <a:rPr lang="zh-CN" altLang="en-US" sz="1400" dirty="0">
                <a:latin typeface="Times New Roman" panose="02020603050405020304" pitchFamily="18" charset="0"/>
                <a:cs typeface="Times New Roman" panose="02020603050405020304" pitchFamily="18" charset="0"/>
              </a:rPr>
              <a:t>. Customers can also select one or more optional insurance coverage options, which add to the total cost.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Payments are processed upon rental confirmation, with support for different payment methods </a:t>
            </a:r>
            <a:r>
              <a:rPr lang="zh-CN" altLang="en-US" sz="1400" dirty="0">
                <a:highlight>
                  <a:srgbClr val="FF0000"/>
                </a:highlight>
                <a:latin typeface="Times New Roman" panose="02020603050405020304" pitchFamily="18" charset="0"/>
                <a:cs typeface="Times New Roman" panose="02020603050405020304" pitchFamily="18" charset="0"/>
              </a:rPr>
              <a:t>(e.g., credit card, cash). </a:t>
            </a:r>
            <a:r>
              <a:rPr lang="zh-CN" altLang="en-US" sz="1400" dirty="0">
                <a:highlight>
                  <a:srgbClr val="FFFF00"/>
                </a:highlight>
                <a:latin typeface="Times New Roman" panose="02020603050405020304" pitchFamily="18" charset="0"/>
                <a:cs typeface="Times New Roman" panose="02020603050405020304" pitchFamily="18" charset="0"/>
              </a:rPr>
              <a:t>Refunds can be issued if applicable. The system tracks payment status and generates receipts.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0000"/>
                </a:highlight>
                <a:latin typeface="Times New Roman" panose="02020603050405020304" pitchFamily="18" charset="0"/>
                <a:cs typeface="Times New Roman" panose="02020603050405020304" pitchFamily="18" charset="0"/>
              </a:rPr>
              <a:t>Rental companies </a:t>
            </a:r>
            <a:r>
              <a:rPr lang="zh-CN" altLang="en-US" sz="1400" dirty="0">
                <a:latin typeface="Times New Roman" panose="02020603050405020304" pitchFamily="18" charset="0"/>
                <a:cs typeface="Times New Roman" panose="02020603050405020304" pitchFamily="18" charset="0"/>
              </a:rPr>
              <a:t>can manage their fleet by adding new vehicles, updating their status </a:t>
            </a:r>
            <a:r>
              <a:rPr lang="zh-CN" altLang="en-US" sz="1400" dirty="0">
                <a:solidFill>
                  <a:schemeClr val="tx1">
                    <a:lumMod val="95000"/>
                    <a:lumOff val="5000"/>
                  </a:schemeClr>
                </a:solidFill>
                <a:highlight>
                  <a:srgbClr val="FF0000"/>
                </a:highlight>
                <a:latin typeface="Times New Roman" panose="02020603050405020304" pitchFamily="18" charset="0"/>
                <a:cs typeface="Times New Roman" panose="02020603050405020304" pitchFamily="18" charset="0"/>
              </a:rPr>
              <a:t>(e.g., marking a vehicle as under maintenance)</a:t>
            </a:r>
            <a:r>
              <a:rPr lang="zh-CN" alt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and monitoring reservations and active rentals. The system ensures efficient tracking of vehicle availability and customer transactions.  </a:t>
            </a:r>
          </a:p>
          <a:p>
            <a:endParaRPr lang="zh-CN" altLang="en-US" sz="14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1A35FEC4-B3AE-FEE2-7F9A-74EDAABF3B2E}"/>
              </a:ext>
            </a:extLst>
          </p:cNvPr>
          <p:cNvSpPr txBox="1"/>
          <p:nvPr/>
        </p:nvSpPr>
        <p:spPr>
          <a:xfrm>
            <a:off x="0" y="3429000"/>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p>
        </p:txBody>
      </p:sp>
    </p:spTree>
    <p:extLst>
      <p:ext uri="{BB962C8B-B14F-4D97-AF65-F5344CB8AC3E}">
        <p14:creationId xmlns:p14="http://schemas.microsoft.com/office/powerpoint/2010/main" val="401802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DEBE156-ACD8-C36D-80BB-F4EB912B2558}"/>
              </a:ext>
            </a:extLst>
          </p:cNvPr>
          <p:cNvSpPr txBox="1"/>
          <p:nvPr/>
        </p:nvSpPr>
        <p:spPr>
          <a:xfrm>
            <a:off x="3636333" y="6488668"/>
            <a:ext cx="458617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Farmers market vendor management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FBB982A-A561-BDF6-B448-90B4855E2F93}"/>
              </a:ext>
            </a:extLst>
          </p:cNvPr>
          <p:cNvSpPr txBox="1"/>
          <p:nvPr/>
        </p:nvSpPr>
        <p:spPr>
          <a:xfrm>
            <a:off x="3636333" y="4611231"/>
            <a:ext cx="4196315"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a:t>
            </a:r>
            <a:r>
              <a:rPr lang="en-US" altLang="zh-CN" sz="1600" dirty="0">
                <a:latin typeface="楷体" panose="02010609060101010101" pitchFamily="49" charset="-122"/>
                <a:ea typeface="楷体" panose="02010609060101010101" pitchFamily="49" charset="-122"/>
              </a:rPr>
              <a:t>Vendor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businessName</a:t>
            </a:r>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ownerName</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Market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managerName</a:t>
            </a:r>
            <a:r>
              <a:rPr lang="zh-CN" altLang="en-US" sz="1600" dirty="0">
                <a:latin typeface="楷体" panose="02010609060101010101" pitchFamily="49" charset="-122"/>
                <a:ea typeface="楷体" panose="02010609060101010101" pitchFamily="49" charset="-122"/>
              </a:rPr>
              <a:t>未说明“名称唯一性约束”</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Vendor</a:t>
            </a:r>
            <a:r>
              <a:rPr lang="zh-CN" altLang="en-US" sz="1600" dirty="0">
                <a:latin typeface="楷体" panose="02010609060101010101" pitchFamily="49" charset="-122"/>
                <a:ea typeface="楷体" panose="02010609060101010101" pitchFamily="49" charset="-122"/>
              </a:rPr>
              <a:t>的</a:t>
            </a:r>
            <a:r>
              <a:rPr lang="en-US" altLang="zh-CN" sz="1600" dirty="0" err="1">
                <a:latin typeface="楷体" panose="02010609060101010101" pitchFamily="49" charset="-122"/>
                <a:ea typeface="楷体" panose="02010609060101010101" pitchFamily="49" charset="-122"/>
              </a:rPr>
              <a:t>applyForMarket</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Market</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approveVendor</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，本质是 “入驻流程” 两端操作，却分散在两个类。应抽象成流程类</a:t>
            </a:r>
            <a:endParaRPr lang="en-US" altLang="zh-CN" sz="1600" dirty="0">
              <a:latin typeface="楷体" panose="02010609060101010101" pitchFamily="49" charset="-122"/>
              <a:ea typeface="楷体" panose="02010609060101010101" pitchFamily="49" charset="-122"/>
            </a:endParaRPr>
          </a:p>
        </p:txBody>
      </p:sp>
      <p:pic>
        <p:nvPicPr>
          <p:cNvPr id="13" name="图片 12">
            <a:extLst>
              <a:ext uri="{FF2B5EF4-FFF2-40B4-BE49-F238E27FC236}">
                <a16:creationId xmlns:a16="http://schemas.microsoft.com/office/drawing/2014/main" id="{B4E07CAE-EC62-E0AF-1F87-643296D73AFD}"/>
              </a:ext>
            </a:extLst>
          </p:cNvPr>
          <p:cNvPicPr>
            <a:picLocks noChangeAspect="1"/>
          </p:cNvPicPr>
          <p:nvPr/>
        </p:nvPicPr>
        <p:blipFill>
          <a:blip r:embed="rId2"/>
          <a:stretch>
            <a:fillRect/>
          </a:stretch>
        </p:blipFill>
        <p:spPr>
          <a:xfrm>
            <a:off x="0" y="0"/>
            <a:ext cx="3161355" cy="6858000"/>
          </a:xfrm>
          <a:prstGeom prst="rect">
            <a:avLst/>
          </a:prstGeom>
        </p:spPr>
      </p:pic>
      <p:sp>
        <p:nvSpPr>
          <p:cNvPr id="14" name="矩形 13">
            <a:extLst>
              <a:ext uri="{FF2B5EF4-FFF2-40B4-BE49-F238E27FC236}">
                <a16:creationId xmlns:a16="http://schemas.microsoft.com/office/drawing/2014/main" id="{164B0713-8999-896C-EB34-13BEC4412049}"/>
              </a:ext>
            </a:extLst>
          </p:cNvPr>
          <p:cNvSpPr/>
          <p:nvPr/>
        </p:nvSpPr>
        <p:spPr>
          <a:xfrm>
            <a:off x="627323" y="379227"/>
            <a:ext cx="1010091" cy="2445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9897597C-F179-5B67-D072-A5CC807C020B}"/>
              </a:ext>
            </a:extLst>
          </p:cNvPr>
          <p:cNvSpPr/>
          <p:nvPr/>
        </p:nvSpPr>
        <p:spPr>
          <a:xfrm>
            <a:off x="627323" y="3501655"/>
            <a:ext cx="1066798" cy="134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3EC0612-3EE1-6488-7789-7B9296AB8698}"/>
              </a:ext>
            </a:extLst>
          </p:cNvPr>
          <p:cNvSpPr txBox="1"/>
          <p:nvPr/>
        </p:nvSpPr>
        <p:spPr>
          <a:xfrm>
            <a:off x="5174512" y="379227"/>
            <a:ext cx="6096000" cy="4401205"/>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system facilitates vendors in managing their participation in farmers markets. Vendors register with essential details including </a:t>
            </a:r>
            <a:r>
              <a:rPr lang="zh-CN" altLang="en-US" sz="1400" dirty="0">
                <a:highlight>
                  <a:srgbClr val="FFFF00"/>
                </a:highlight>
                <a:latin typeface="Times New Roman" panose="02020603050405020304" pitchFamily="18" charset="0"/>
                <a:cs typeface="Times New Roman" panose="02020603050405020304" pitchFamily="18" charset="0"/>
              </a:rPr>
              <a:t>business name, owner name, contact information, tax ID, business description, registration date, and active/approval status.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Vendors can apply for market participation, update their profiles, view sales reports, and check market schedules</a:t>
            </a:r>
            <a:r>
              <a:rPr lang="zh-CN" altLang="en-US" sz="1400" dirty="0">
                <a:latin typeface="Times New Roman" panose="02020603050405020304" pitchFamily="18" charset="0"/>
                <a:cs typeface="Times New Roman" panose="02020603050405020304" pitchFamily="18" charset="0"/>
              </a:rPr>
              <a:t>.</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Markets are managed with comprehensive details including </a:t>
            </a:r>
            <a:r>
              <a:rPr lang="zh-CN" altLang="en-US" sz="1400" dirty="0">
                <a:highlight>
                  <a:srgbClr val="FFFF00"/>
                </a:highlight>
                <a:latin typeface="Times New Roman" panose="02020603050405020304" pitchFamily="18" charset="0"/>
                <a:cs typeface="Times New Roman" panose="02020603050405020304" pitchFamily="18" charset="0"/>
              </a:rPr>
              <a:t>location, operating days/hours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seasonal dates, stall fees</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0000"/>
                </a:highlight>
                <a:latin typeface="Times New Roman" panose="02020603050405020304" pitchFamily="18" charset="0"/>
                <a:cs typeface="Times New Roman" panose="02020603050405020304" pitchFamily="18" charset="0"/>
              </a:rPr>
              <a:t>manager information</a:t>
            </a:r>
            <a:r>
              <a:rPr lang="zh-CN" altLang="en-US" sz="1400" dirty="0">
                <a:latin typeface="Times New Roman" panose="02020603050405020304" pitchFamily="18" charset="0"/>
                <a:cs typeface="Times New Roman" panose="02020603050405020304" pitchFamily="18" charset="0"/>
              </a:rPr>
              <a:t>. Administrators can </a:t>
            </a:r>
            <a:r>
              <a:rPr lang="zh-CN" altLang="en-US" sz="1400" dirty="0">
                <a:highlight>
                  <a:srgbClr val="FFFF00"/>
                </a:highlight>
                <a:latin typeface="Times New Roman" panose="02020603050405020304" pitchFamily="18" charset="0"/>
                <a:cs typeface="Times New Roman" panose="02020603050405020304" pitchFamily="18" charset="0"/>
              </a:rPr>
              <a:t>approve vendors, assign stalls, update schedules, generate reports, and calculate fees.</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Vendors offer multiple products with detailed information such as </a:t>
            </a:r>
            <a:r>
              <a:rPr lang="zh-CN" altLang="en-US" sz="1400" dirty="0">
                <a:highlight>
                  <a:srgbClr val="FFFF00"/>
                </a:highlight>
                <a:latin typeface="Times New Roman" panose="02020603050405020304" pitchFamily="18" charset="0"/>
                <a:cs typeface="Times New Roman" panose="02020603050405020304" pitchFamily="18" charset="0"/>
              </a:rPr>
              <a:t>name, category, price, unit, description, organic status, harvest date, available quantity, and reorder levels</a:t>
            </a:r>
            <a:r>
              <a:rPr lang="zh-CN" altLang="en-US" sz="1400" dirty="0">
                <a:latin typeface="Times New Roman" panose="02020603050405020304" pitchFamily="18" charset="0"/>
                <a:cs typeface="Times New Roman" panose="02020603050405020304" pitchFamily="18" charset="0"/>
              </a:rPr>
              <a:t>. Products can be </a:t>
            </a:r>
            <a:r>
              <a:rPr lang="zh-CN" altLang="en-US" sz="1400" dirty="0">
                <a:highlight>
                  <a:srgbClr val="FFFF00"/>
                </a:highlight>
                <a:latin typeface="Times New Roman" panose="02020603050405020304" pitchFamily="18" charset="0"/>
                <a:cs typeface="Times New Roman" panose="02020603050405020304" pitchFamily="18" charset="0"/>
              </a:rPr>
              <a:t>updated for stock levels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pricing</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availability checks</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FF00"/>
                </a:highlight>
                <a:latin typeface="Times New Roman" panose="02020603050405020304" pitchFamily="18" charset="0"/>
                <a:cs typeface="Times New Roman" panose="02020603050405020304" pitchFamily="18" charset="0"/>
              </a:rPr>
              <a:t>reorder thresholds</a:t>
            </a:r>
            <a:r>
              <a:rPr lang="zh-CN" altLang="en-US" sz="1400" dirty="0">
                <a:latin typeface="Times New Roman" panose="02020603050405020304" pitchFamily="18" charset="0"/>
                <a:cs typeface="Times New Roman" panose="02020603050405020304" pitchFamily="18" charset="0"/>
              </a:rPr>
              <a:t>.</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Transactions record complete sales data including </a:t>
            </a:r>
            <a:r>
              <a:rPr lang="zh-CN" altLang="en-US" sz="1400" dirty="0">
                <a:highlight>
                  <a:srgbClr val="FFFF00"/>
                </a:highlight>
                <a:latin typeface="Times New Roman" panose="02020603050405020304" pitchFamily="18" charset="0"/>
                <a:cs typeface="Times New Roman" panose="02020603050405020304" pitchFamily="18" charset="0"/>
              </a:rPr>
              <a:t>date/time, total amount, payment method, purchased items (with product details), customer information, taxes, discounts, and associated vendor/market</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The system supports payment processing, refunds, discounts, receipt generation, and transaction voiding.</a:t>
            </a:r>
          </a:p>
        </p:txBody>
      </p:sp>
      <p:sp>
        <p:nvSpPr>
          <p:cNvPr id="2" name="文本框 1">
            <a:extLst>
              <a:ext uri="{FF2B5EF4-FFF2-40B4-BE49-F238E27FC236}">
                <a16:creationId xmlns:a16="http://schemas.microsoft.com/office/drawing/2014/main" id="{220B7227-BBF9-2A91-C9E7-076F4A51C54A}"/>
              </a:ext>
            </a:extLst>
          </p:cNvPr>
          <p:cNvSpPr txBox="1"/>
          <p:nvPr/>
        </p:nvSpPr>
        <p:spPr>
          <a:xfrm>
            <a:off x="2836636" y="2749183"/>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p>
        </p:txBody>
      </p:sp>
    </p:spTree>
    <p:extLst>
      <p:ext uri="{BB962C8B-B14F-4D97-AF65-F5344CB8AC3E}">
        <p14:creationId xmlns:p14="http://schemas.microsoft.com/office/powerpoint/2010/main" val="234291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82DA9C5-56AA-649F-B888-839073F1B090}"/>
              </a:ext>
            </a:extLst>
          </p:cNvPr>
          <p:cNvSpPr txBox="1"/>
          <p:nvPr/>
        </p:nvSpPr>
        <p:spPr>
          <a:xfrm>
            <a:off x="99238" y="4985411"/>
            <a:ext cx="4153786" cy="1815882"/>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a:t>
            </a:r>
            <a:r>
              <a:rPr lang="en-US" altLang="zh-CN" sz="1600" dirty="0">
                <a:latin typeface="楷体" panose="02010609060101010101" pitchFamily="49" charset="-122"/>
                <a:ea typeface="楷体" panose="02010609060101010101" pitchFamily="49" charset="-122"/>
              </a:rPr>
              <a:t>Patient</a:t>
            </a:r>
            <a:r>
              <a:rPr lang="zh-CN" altLang="en-US" sz="1600" dirty="0">
                <a:latin typeface="楷体" panose="02010609060101010101" pitchFamily="49" charset="-122"/>
                <a:ea typeface="楷体" panose="02010609060101010101" pitchFamily="49" charset="-122"/>
              </a:rPr>
              <a:t>重复定义父类的属性、</a:t>
            </a:r>
            <a:r>
              <a:rPr lang="en-US" altLang="zh-CN" sz="1600" dirty="0" err="1">
                <a:latin typeface="楷体" panose="02010609060101010101" pitchFamily="49" charset="-122"/>
                <a:ea typeface="楷体" panose="02010609060101010101" pitchFamily="49" charset="-122"/>
              </a:rPr>
              <a:t>doctorID</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NurseID</a:t>
            </a:r>
            <a:r>
              <a:rPr lang="zh-CN" altLang="en-US" sz="1600" dirty="0">
                <a:latin typeface="楷体" panose="02010609060101010101" pitchFamily="49" charset="-122"/>
                <a:ea typeface="楷体" panose="02010609060101010101" pitchFamily="49" charset="-122"/>
              </a:rPr>
              <a:t>冗余</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Patient</a:t>
            </a:r>
            <a:r>
              <a:rPr lang="zh-CN" altLang="en-US" sz="1600" dirty="0">
                <a:latin typeface="楷体" panose="02010609060101010101" pitchFamily="49" charset="-122"/>
                <a:ea typeface="楷体" panose="02010609060101010101" pitchFamily="49" charset="-122"/>
              </a:rPr>
              <a:t>中的</a:t>
            </a:r>
            <a:r>
              <a:rPr lang="en-US" altLang="zh-CN" sz="1600" dirty="0" err="1">
                <a:latin typeface="楷体" panose="02010609060101010101" pitchFamily="49" charset="-122"/>
                <a:ea typeface="楷体" panose="02010609060101010101" pitchFamily="49" charset="-122"/>
              </a:rPr>
              <a:t>makePayment</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未体现支付关联对象</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sp>
        <p:nvSpPr>
          <p:cNvPr id="7" name="文本框 6">
            <a:extLst>
              <a:ext uri="{FF2B5EF4-FFF2-40B4-BE49-F238E27FC236}">
                <a16:creationId xmlns:a16="http://schemas.microsoft.com/office/drawing/2014/main" id="{AC84FFEE-F16C-D834-AEC2-0C15BCCA7E7E}"/>
              </a:ext>
            </a:extLst>
          </p:cNvPr>
          <p:cNvSpPr txBox="1"/>
          <p:nvPr/>
        </p:nvSpPr>
        <p:spPr>
          <a:xfrm>
            <a:off x="963802" y="4519511"/>
            <a:ext cx="304843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Hospital management system</a:t>
            </a:r>
            <a:endParaRPr lang="zh-CN" altLang="en-US" b="1"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1A0599F8-85D1-71C2-E31B-0B6D0F55E4E5}"/>
              </a:ext>
            </a:extLst>
          </p:cNvPr>
          <p:cNvPicPr>
            <a:picLocks noChangeAspect="1"/>
          </p:cNvPicPr>
          <p:nvPr/>
        </p:nvPicPr>
        <p:blipFill>
          <a:blip r:embed="rId2"/>
          <a:stretch>
            <a:fillRect/>
          </a:stretch>
        </p:blipFill>
        <p:spPr>
          <a:xfrm>
            <a:off x="214866" y="56707"/>
            <a:ext cx="4546304" cy="4334538"/>
          </a:xfrm>
          <a:prstGeom prst="rect">
            <a:avLst/>
          </a:prstGeom>
        </p:spPr>
      </p:pic>
      <p:sp>
        <p:nvSpPr>
          <p:cNvPr id="12" name="矩形 11">
            <a:extLst>
              <a:ext uri="{FF2B5EF4-FFF2-40B4-BE49-F238E27FC236}">
                <a16:creationId xmlns:a16="http://schemas.microsoft.com/office/drawing/2014/main" id="{592D785B-03FA-F6E9-1321-92760E279641}"/>
              </a:ext>
            </a:extLst>
          </p:cNvPr>
          <p:cNvSpPr/>
          <p:nvPr/>
        </p:nvSpPr>
        <p:spPr>
          <a:xfrm>
            <a:off x="279993" y="1463749"/>
            <a:ext cx="868323" cy="237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2208D13-5A22-CB33-5FD1-540641F959CD}"/>
              </a:ext>
            </a:extLst>
          </p:cNvPr>
          <p:cNvSpPr/>
          <p:nvPr/>
        </p:nvSpPr>
        <p:spPr>
          <a:xfrm>
            <a:off x="279993" y="1915004"/>
            <a:ext cx="1166035" cy="1760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964DE08B-6924-A2AF-5DB0-E886C483651B}"/>
              </a:ext>
            </a:extLst>
          </p:cNvPr>
          <p:cNvSpPr txBox="1"/>
          <p:nvPr/>
        </p:nvSpPr>
        <p:spPr>
          <a:xfrm>
            <a:off x="5365898" y="735625"/>
            <a:ext cx="6096000" cy="5262979"/>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Hospital Management System is designed to streamline patient care and administrative tasks within a healthcare facility. Patients can </a:t>
            </a:r>
            <a:r>
              <a:rPr lang="zh-CN" altLang="en-US" sz="1400" dirty="0">
                <a:highlight>
                  <a:srgbClr val="FFFF00"/>
                </a:highlight>
                <a:latin typeface="Times New Roman" panose="02020603050405020304" pitchFamily="18" charset="0"/>
                <a:cs typeface="Times New Roman" panose="02020603050405020304" pitchFamily="18" charset="0"/>
              </a:rPr>
              <a:t>schedule appointments </a:t>
            </a:r>
            <a:r>
              <a:rPr lang="zh-CN" altLang="en-US" sz="1400" dirty="0">
                <a:latin typeface="Times New Roman" panose="02020603050405020304" pitchFamily="18" charset="0"/>
                <a:cs typeface="Times New Roman" panose="02020603050405020304" pitchFamily="18" charset="0"/>
              </a:rPr>
              <a:t>through the `</a:t>
            </a:r>
            <a:r>
              <a:rPr lang="zh-CN" altLang="en-US" sz="1400" dirty="0">
                <a:highlight>
                  <a:srgbClr val="00FFFF"/>
                </a:highlight>
                <a:latin typeface="Times New Roman" panose="02020603050405020304" pitchFamily="18" charset="0"/>
                <a:cs typeface="Times New Roman" panose="02020603050405020304" pitchFamily="18" charset="0"/>
              </a:rPr>
              <a:t>scheduleAppointment()</a:t>
            </a:r>
            <a:r>
              <a:rPr lang="zh-CN" altLang="en-US" sz="1400" dirty="0">
                <a:latin typeface="Times New Roman" panose="02020603050405020304" pitchFamily="18" charset="0"/>
                <a:cs typeface="Times New Roman" panose="02020603050405020304" pitchFamily="18" charset="0"/>
              </a:rPr>
              <a:t>` method, </a:t>
            </a:r>
            <a:r>
              <a:rPr lang="zh-CN" altLang="en-US" sz="1400" dirty="0">
                <a:highlight>
                  <a:srgbClr val="FFFF00"/>
                </a:highlight>
                <a:latin typeface="Times New Roman" panose="02020603050405020304" pitchFamily="18" charset="0"/>
                <a:cs typeface="Times New Roman" panose="02020603050405020304" pitchFamily="18" charset="0"/>
              </a:rPr>
              <a:t>view their medical history</a:t>
            </a:r>
            <a:r>
              <a:rPr lang="zh-CN" altLang="en-US" sz="1400" dirty="0">
                <a:latin typeface="Times New Roman" panose="02020603050405020304" pitchFamily="18" charset="0"/>
                <a:cs typeface="Times New Roman" panose="02020603050405020304" pitchFamily="18" charset="0"/>
              </a:rPr>
              <a:t> via `</a:t>
            </a:r>
            <a:r>
              <a:rPr lang="zh-CN" altLang="en-US" sz="1400" dirty="0">
                <a:highlight>
                  <a:srgbClr val="00FFFF"/>
                </a:highlight>
                <a:latin typeface="Times New Roman" panose="02020603050405020304" pitchFamily="18" charset="0"/>
                <a:cs typeface="Times New Roman" panose="02020603050405020304" pitchFamily="18" charset="0"/>
              </a:rPr>
              <a:t>viewMedicalHistory()</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FF00"/>
                </a:highlight>
                <a:latin typeface="Times New Roman" panose="02020603050405020304" pitchFamily="18" charset="0"/>
                <a:cs typeface="Times New Roman" panose="02020603050405020304" pitchFamily="18" charset="0"/>
              </a:rPr>
              <a:t>make payments</a:t>
            </a:r>
            <a:r>
              <a:rPr lang="zh-CN" altLang="en-US" sz="1400" dirty="0">
                <a:latin typeface="Times New Roman" panose="02020603050405020304" pitchFamily="18" charset="0"/>
                <a:cs typeface="Times New Roman" panose="02020603050405020304" pitchFamily="18" charset="0"/>
              </a:rPr>
              <a:t> for services using `</a:t>
            </a:r>
            <a:r>
              <a:rPr lang="zh-CN" altLang="en-US" sz="1400" dirty="0">
                <a:highlight>
                  <a:srgbClr val="00FFFF"/>
                </a:highlight>
                <a:latin typeface="Times New Roman" panose="02020603050405020304" pitchFamily="18" charset="0"/>
                <a:cs typeface="Times New Roman" panose="02020603050405020304" pitchFamily="18" charset="0"/>
              </a:rPr>
              <a:t>makePayment()</a:t>
            </a:r>
            <a:r>
              <a:rPr lang="zh-CN" altLang="en-US" sz="1400" dirty="0">
                <a:latin typeface="Times New Roman" panose="02020603050405020304" pitchFamily="18" charset="0"/>
                <a:cs typeface="Times New Roman" panose="02020603050405020304" pitchFamily="18" charset="0"/>
              </a:rPr>
              <a:t>`. Each patient has a unique identifier (patientId), name, and date of birth, inheriting these personal details from the </a:t>
            </a:r>
            <a:r>
              <a:rPr lang="zh-CN" altLang="en-US" sz="1400" dirty="0">
                <a:highlight>
                  <a:srgbClr val="00FFFF"/>
                </a:highlight>
                <a:latin typeface="Times New Roman" panose="02020603050405020304" pitchFamily="18" charset="0"/>
                <a:cs typeface="Times New Roman" panose="02020603050405020304" pitchFamily="18" charset="0"/>
              </a:rPr>
              <a:t>**Person** </a:t>
            </a:r>
            <a:r>
              <a:rPr lang="zh-CN" altLang="en-US" sz="1400" dirty="0">
                <a:latin typeface="Times New Roman" panose="02020603050405020304" pitchFamily="18" charset="0"/>
                <a:cs typeface="Times New Roman" panose="02020603050405020304" pitchFamily="18" charset="0"/>
              </a:rPr>
              <a:t>class.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Doctors, who are specialized staff members with a specialization attribute, diagnose patients through `</a:t>
            </a:r>
            <a:r>
              <a:rPr lang="zh-CN" altLang="en-US" sz="1400" dirty="0">
                <a:highlight>
                  <a:srgbClr val="00FFFF"/>
                </a:highlight>
                <a:latin typeface="Times New Roman" panose="02020603050405020304" pitchFamily="18" charset="0"/>
                <a:cs typeface="Times New Roman" panose="02020603050405020304" pitchFamily="18" charset="0"/>
              </a:rPr>
              <a:t>diagnosePatient()</a:t>
            </a:r>
            <a:r>
              <a:rPr lang="zh-CN" altLang="en-US" sz="1400" dirty="0">
                <a:latin typeface="Times New Roman" panose="02020603050405020304" pitchFamily="18" charset="0"/>
                <a:cs typeface="Times New Roman" panose="02020603050405020304" pitchFamily="18" charset="0"/>
              </a:rPr>
              <a:t>` and prescribe medications via `</a:t>
            </a:r>
            <a:r>
              <a:rPr lang="zh-CN" altLang="en-US" sz="1400" dirty="0">
                <a:highlight>
                  <a:srgbClr val="00FFFF"/>
                </a:highlight>
                <a:latin typeface="Times New Roman" panose="02020603050405020304" pitchFamily="18" charset="0"/>
                <a:cs typeface="Times New Roman" panose="02020603050405020304" pitchFamily="18" charset="0"/>
              </a:rPr>
              <a:t>prescribeMedication()</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00FFFF"/>
                </a:highlight>
                <a:latin typeface="Times New Roman" panose="02020603050405020304" pitchFamily="18" charset="0"/>
                <a:cs typeface="Times New Roman" panose="02020603050405020304" pitchFamily="18" charset="0"/>
              </a:rPr>
              <a:t>They are directly associated with both appointments and medical records</a:t>
            </a:r>
            <a:r>
              <a:rPr lang="zh-CN" altLang="en-US" sz="1400" dirty="0">
                <a:latin typeface="Times New Roman" panose="02020603050405020304" pitchFamily="18" charset="0"/>
                <a:cs typeface="Times New Roman" panose="02020603050405020304" pitchFamily="18" charset="0"/>
              </a:rPr>
              <a:t>. Nurses, also part of the staff, have a </a:t>
            </a:r>
            <a:r>
              <a:rPr lang="zh-CN" altLang="en-US" sz="1400" dirty="0">
                <a:highlight>
                  <a:srgbClr val="FFFF00"/>
                </a:highlight>
                <a:latin typeface="Times New Roman" panose="02020603050405020304" pitchFamily="18" charset="0"/>
                <a:cs typeface="Times New Roman" panose="02020603050405020304" pitchFamily="18" charset="0"/>
              </a:rPr>
              <a:t>department</a:t>
            </a:r>
            <a:r>
              <a:rPr lang="zh-CN" altLang="en-US" sz="1400" dirty="0">
                <a:latin typeface="Times New Roman" panose="02020603050405020304" pitchFamily="18" charset="0"/>
                <a:cs typeface="Times New Roman" panose="02020603050405020304" pitchFamily="18" charset="0"/>
              </a:rPr>
              <a:t> attribute and assist in patient care within their specific departments.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All staff members (including doctors and nurses) inherit basic personal details (name, date of birth) from </a:t>
            </a:r>
            <a:r>
              <a:rPr lang="zh-CN" altLang="en-US" sz="1400" dirty="0">
                <a:highlight>
                  <a:srgbClr val="00FFFF"/>
                </a:highlight>
                <a:latin typeface="Times New Roman" panose="02020603050405020304" pitchFamily="18" charset="0"/>
                <a:cs typeface="Times New Roman" panose="02020603050405020304" pitchFamily="18" charset="0"/>
              </a:rPr>
              <a:t>**Person** </a:t>
            </a:r>
            <a:r>
              <a:rPr lang="zh-CN" altLang="en-US" sz="1400" dirty="0">
                <a:latin typeface="Times New Roman" panose="02020603050405020304" pitchFamily="18" charset="0"/>
                <a:cs typeface="Times New Roman" panose="02020603050405020304" pitchFamily="18" charset="0"/>
              </a:rPr>
              <a:t>through the </a:t>
            </a:r>
            <a:r>
              <a:rPr lang="zh-CN" altLang="en-US" sz="1400" dirty="0">
                <a:highlight>
                  <a:srgbClr val="00FFFF"/>
                </a:highlight>
                <a:latin typeface="Times New Roman" panose="02020603050405020304" pitchFamily="18" charset="0"/>
                <a:cs typeface="Times New Roman" panose="02020603050405020304" pitchFamily="18" charset="0"/>
              </a:rPr>
              <a:t>**Staff** </a:t>
            </a:r>
            <a:r>
              <a:rPr lang="zh-CN" altLang="en-US" sz="1400" dirty="0">
                <a:latin typeface="Times New Roman" panose="02020603050405020304" pitchFamily="18" charset="0"/>
                <a:cs typeface="Times New Roman" panose="02020603050405020304" pitchFamily="18" charset="0"/>
              </a:rPr>
              <a:t>class. Patients also inherit from </a:t>
            </a:r>
            <a:r>
              <a:rPr lang="zh-CN" altLang="en-US" sz="1400" dirty="0">
                <a:highlight>
                  <a:srgbClr val="00FFFF"/>
                </a:highlight>
                <a:latin typeface="Times New Roman" panose="02020603050405020304" pitchFamily="18" charset="0"/>
                <a:cs typeface="Times New Roman" panose="02020603050405020304" pitchFamily="18" charset="0"/>
              </a:rPr>
              <a:t>**Person** </a:t>
            </a:r>
            <a:r>
              <a:rPr lang="zh-CN" altLang="en-US" sz="1400" dirty="0">
                <a:latin typeface="Times New Roman" panose="02020603050405020304" pitchFamily="18" charset="0"/>
                <a:cs typeface="Times New Roman" panose="02020603050405020304" pitchFamily="18" charset="0"/>
              </a:rPr>
              <a:t>but are not considered staff.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Appointments are scheduled with a date/time and status </a:t>
            </a:r>
            <a:r>
              <a:rPr lang="zh-CN" altLang="en-US" sz="1400" dirty="0">
                <a:highlight>
                  <a:srgbClr val="FF0000"/>
                </a:highlight>
                <a:latin typeface="Times New Roman" panose="02020603050405020304" pitchFamily="18" charset="0"/>
                <a:cs typeface="Times New Roman" panose="02020603050405020304" pitchFamily="18" charset="0"/>
              </a:rPr>
              <a:t>(e.g., confirmed, canceled)</a:t>
            </a:r>
            <a:r>
              <a:rPr lang="zh-CN" altLang="en-US" sz="1400" dirty="0">
                <a:latin typeface="Times New Roman" panose="02020603050405020304" pitchFamily="18" charset="0"/>
                <a:cs typeface="Times New Roman" panose="02020603050405020304" pitchFamily="18" charset="0"/>
              </a:rPr>
              <a:t>. Medical records store detailed </a:t>
            </a:r>
            <a:r>
              <a:rPr lang="zh-CN" altLang="en-US" sz="1400" dirty="0">
                <a:highlight>
                  <a:srgbClr val="00FFFF"/>
                </a:highlight>
                <a:latin typeface="Times New Roman" panose="02020603050405020304" pitchFamily="18" charset="0"/>
                <a:cs typeface="Times New Roman" panose="02020603050405020304" pitchFamily="18" charset="0"/>
              </a:rPr>
              <a:t>treatment histories, including procedures and diagnoses</a:t>
            </a:r>
            <a:r>
              <a:rPr lang="zh-CN" altLang="en-US" sz="1400" dirty="0">
                <a:latin typeface="Times New Roman" panose="02020603050405020304" pitchFamily="18" charset="0"/>
                <a:cs typeface="Times New Roman" panose="02020603050405020304" pitchFamily="18" charset="0"/>
              </a:rPr>
              <a:t>, and are directly </a:t>
            </a:r>
            <a:r>
              <a:rPr lang="zh-CN" altLang="en-US" sz="1400" dirty="0">
                <a:highlight>
                  <a:srgbClr val="00FFFF"/>
                </a:highlight>
                <a:latin typeface="Times New Roman" panose="02020603050405020304" pitchFamily="18" charset="0"/>
                <a:cs typeface="Times New Roman" panose="02020603050405020304" pitchFamily="18" charset="0"/>
              </a:rPr>
              <a:t>associated with both patients and doctors.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ensures efficient coordination between patients, doctors, and nurses while maintaining accurate medical and administrative records through these defined relationships and functionalities.</a:t>
            </a:r>
          </a:p>
        </p:txBody>
      </p:sp>
      <p:sp>
        <p:nvSpPr>
          <p:cNvPr id="2" name="文本框 1">
            <a:extLst>
              <a:ext uri="{FF2B5EF4-FFF2-40B4-BE49-F238E27FC236}">
                <a16:creationId xmlns:a16="http://schemas.microsoft.com/office/drawing/2014/main" id="{E365E6FE-6EBF-F165-7C2A-E33EDBAB2AA2}"/>
              </a:ext>
            </a:extLst>
          </p:cNvPr>
          <p:cNvSpPr txBox="1"/>
          <p:nvPr/>
        </p:nvSpPr>
        <p:spPr>
          <a:xfrm>
            <a:off x="3461815" y="934560"/>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p>
        </p:txBody>
      </p:sp>
    </p:spTree>
    <p:extLst>
      <p:ext uri="{BB962C8B-B14F-4D97-AF65-F5344CB8AC3E}">
        <p14:creationId xmlns:p14="http://schemas.microsoft.com/office/powerpoint/2010/main" val="154697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CB96583-8CB3-C229-D558-1336EB0E3014}"/>
              </a:ext>
            </a:extLst>
          </p:cNvPr>
          <p:cNvPicPr>
            <a:picLocks noChangeAspect="1"/>
          </p:cNvPicPr>
          <p:nvPr/>
        </p:nvPicPr>
        <p:blipFill>
          <a:blip r:embed="rId2"/>
          <a:stretch>
            <a:fillRect/>
          </a:stretch>
        </p:blipFill>
        <p:spPr>
          <a:xfrm>
            <a:off x="248093" y="134679"/>
            <a:ext cx="4795871" cy="4820093"/>
          </a:xfrm>
          <a:prstGeom prst="rect">
            <a:avLst/>
          </a:prstGeom>
        </p:spPr>
      </p:pic>
      <p:sp>
        <p:nvSpPr>
          <p:cNvPr id="6" name="文本框 5">
            <a:extLst>
              <a:ext uri="{FF2B5EF4-FFF2-40B4-BE49-F238E27FC236}">
                <a16:creationId xmlns:a16="http://schemas.microsoft.com/office/drawing/2014/main" id="{F2156B25-C556-6B66-275D-CC8ED6221155}"/>
              </a:ext>
            </a:extLst>
          </p:cNvPr>
          <p:cNvSpPr txBox="1"/>
          <p:nvPr/>
        </p:nvSpPr>
        <p:spPr>
          <a:xfrm>
            <a:off x="1966470" y="3948223"/>
            <a:ext cx="240819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Smart parking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39FBB6D6-D147-9CB9-E22A-E184C90ABE54}"/>
              </a:ext>
            </a:extLst>
          </p:cNvPr>
          <p:cNvSpPr txBox="1"/>
          <p:nvPr/>
        </p:nvSpPr>
        <p:spPr>
          <a:xfrm>
            <a:off x="-49619" y="4827180"/>
            <a:ext cx="4153786"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a:t>
            </a:r>
            <a:r>
              <a:rPr lang="en-US" altLang="zh-CN" sz="1600" dirty="0" err="1">
                <a:latin typeface="楷体" panose="02010609060101010101" pitchFamily="49" charset="-122"/>
                <a:ea typeface="楷体" panose="02010609060101010101" pitchFamily="49" charset="-122"/>
              </a:rPr>
              <a:t>ParkingEntity</a:t>
            </a:r>
            <a:r>
              <a:rPr lang="zh-CN" altLang="en-US" sz="1600" dirty="0">
                <a:latin typeface="楷体" panose="02010609060101010101" pitchFamily="49" charset="-122"/>
                <a:ea typeface="楷体" panose="02010609060101010101" pitchFamily="49" charset="-122"/>
              </a:rPr>
              <a:t>是抽象类，但</a:t>
            </a:r>
            <a:r>
              <a:rPr lang="en-US" altLang="zh-CN" sz="1600" dirty="0" err="1">
                <a:latin typeface="楷体" panose="02010609060101010101" pitchFamily="49" charset="-122"/>
                <a:ea typeface="楷体" panose="02010609060101010101" pitchFamily="49" charset="-122"/>
              </a:rPr>
              <a:t>ParkingLot</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ParkingSensor</a:t>
            </a:r>
            <a:r>
              <a:rPr lang="zh-CN" altLang="en-US" sz="1600" dirty="0">
                <a:latin typeface="楷体" panose="02010609060101010101" pitchFamily="49" charset="-122"/>
                <a:ea typeface="楷体" panose="02010609060101010101" pitchFamily="49" charset="-122"/>
              </a:rPr>
              <a:t>仅用</a:t>
            </a:r>
            <a:r>
              <a:rPr lang="en-US" altLang="zh-CN" sz="1600" dirty="0">
                <a:latin typeface="楷体" panose="02010609060101010101" pitchFamily="49" charset="-122"/>
                <a:ea typeface="楷体" panose="02010609060101010101" pitchFamily="49" charset="-122"/>
              </a:rPr>
              <a:t>update()</a:t>
            </a:r>
            <a:r>
              <a:rPr lang="zh-CN" altLang="en-US" sz="1600" dirty="0">
                <a:latin typeface="楷体" panose="02010609060101010101" pitchFamily="49" charset="-122"/>
                <a:ea typeface="楷体" panose="02010609060101010101" pitchFamily="49" charset="-122"/>
              </a:rPr>
              <a:t>关联，关系不清晰</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a:t>
            </a:r>
            <a:r>
              <a:rPr lang="en-US" altLang="zh-CN" sz="1600" dirty="0" err="1">
                <a:latin typeface="楷体" panose="02010609060101010101" pitchFamily="49" charset="-122"/>
                <a:ea typeface="楷体" panose="02010609060101010101" pitchFamily="49" charset="-122"/>
              </a:rPr>
              <a:t>vehicleType</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ParkingLotStatus</a:t>
            </a:r>
            <a:r>
              <a:rPr lang="zh-CN" altLang="en-US" sz="1600" dirty="0">
                <a:latin typeface="楷体" panose="02010609060101010101" pitchFamily="49" charset="-122"/>
                <a:ea typeface="楷体" panose="02010609060101010101" pitchFamily="49" charset="-122"/>
              </a:rPr>
              <a:t>应为枚举类</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a:t>
            </a:r>
            <a:r>
              <a:rPr lang="en-US" altLang="zh-CN" sz="1600" dirty="0">
                <a:latin typeface="楷体" panose="02010609060101010101" pitchFamily="49" charset="-122"/>
                <a:ea typeface="楷体" panose="02010609060101010101" pitchFamily="49" charset="-122"/>
              </a:rPr>
              <a:t>many</a:t>
            </a:r>
            <a:r>
              <a:rPr lang="zh-CN" altLang="en-US" sz="1600" dirty="0">
                <a:latin typeface="楷体" panose="02010609060101010101" pitchFamily="49" charset="-122"/>
                <a:ea typeface="楷体" panose="02010609060101010101" pitchFamily="49" charset="-122"/>
              </a:rPr>
              <a:t>不准确</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方法：无</a:t>
            </a:r>
            <a:endParaRPr lang="en-US" altLang="zh-CN" sz="1600" dirty="0">
              <a:latin typeface="楷体" panose="02010609060101010101" pitchFamily="49" charset="-122"/>
              <a:ea typeface="楷体" panose="02010609060101010101" pitchFamily="49" charset="-122"/>
            </a:endParaRPr>
          </a:p>
        </p:txBody>
      </p:sp>
      <p:sp>
        <p:nvSpPr>
          <p:cNvPr id="8" name="矩形 7">
            <a:extLst>
              <a:ext uri="{FF2B5EF4-FFF2-40B4-BE49-F238E27FC236}">
                <a16:creationId xmlns:a16="http://schemas.microsoft.com/office/drawing/2014/main" id="{4300E6E2-A752-9C96-FE62-23F92EDD3E85}"/>
              </a:ext>
            </a:extLst>
          </p:cNvPr>
          <p:cNvSpPr/>
          <p:nvPr/>
        </p:nvSpPr>
        <p:spPr>
          <a:xfrm>
            <a:off x="3381153" y="85060"/>
            <a:ext cx="1297173" cy="8222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4A2D02A-38AA-F7D5-C68B-5C15221B631C}"/>
              </a:ext>
            </a:extLst>
          </p:cNvPr>
          <p:cNvSpPr/>
          <p:nvPr/>
        </p:nvSpPr>
        <p:spPr>
          <a:xfrm>
            <a:off x="1151306" y="2647506"/>
            <a:ext cx="464843" cy="145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F7648C6-BECF-5698-6ECF-2AA4D33DAD3A}"/>
              </a:ext>
            </a:extLst>
          </p:cNvPr>
          <p:cNvSpPr/>
          <p:nvPr/>
        </p:nvSpPr>
        <p:spPr>
          <a:xfrm>
            <a:off x="627321" y="4642883"/>
            <a:ext cx="1194391" cy="2445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4C9BBEA-B225-DE81-5E58-1E189CBB5D4A}"/>
              </a:ext>
            </a:extLst>
          </p:cNvPr>
          <p:cNvSpPr/>
          <p:nvPr/>
        </p:nvSpPr>
        <p:spPr>
          <a:xfrm>
            <a:off x="1477925" y="478464"/>
            <a:ext cx="1297173" cy="2445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1D462B-0FA0-4E6A-DE43-89F3D319C8B2}"/>
              </a:ext>
            </a:extLst>
          </p:cNvPr>
          <p:cNvSpPr txBox="1"/>
          <p:nvPr/>
        </p:nvSpPr>
        <p:spPr>
          <a:xfrm>
            <a:off x="5284381" y="907312"/>
            <a:ext cx="6138530" cy="5047536"/>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smart parking system helps drivers efficiently find and reserve available parking spaces in a parking lot. The system tracks parking space occupancy in real-time using sensors, calculates parking fees, and processes payments.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 parking lot has a </a:t>
            </a:r>
            <a:r>
              <a:rPr lang="zh-CN" altLang="en-US" sz="1400" dirty="0">
                <a:highlight>
                  <a:srgbClr val="FFFF00"/>
                </a:highlight>
                <a:latin typeface="Times New Roman" panose="02020603050405020304" pitchFamily="18" charset="0"/>
                <a:cs typeface="Times New Roman" panose="02020603050405020304" pitchFamily="18" charset="0"/>
              </a:rPr>
              <a:t>specific location </a:t>
            </a:r>
            <a:r>
              <a:rPr lang="zh-CN" altLang="en-US" sz="1400" dirty="0">
                <a:latin typeface="Times New Roman" panose="02020603050405020304" pitchFamily="18" charset="0"/>
                <a:cs typeface="Times New Roman" panose="02020603050405020304" pitchFamily="18" charset="0"/>
              </a:rPr>
              <a:t>and a fixed number of </a:t>
            </a:r>
            <a:r>
              <a:rPr lang="zh-CN" altLang="en-US" sz="1400" dirty="0">
                <a:highlight>
                  <a:srgbClr val="FFFF00"/>
                </a:highlight>
                <a:latin typeface="Times New Roman" panose="02020603050405020304" pitchFamily="18" charset="0"/>
                <a:cs typeface="Times New Roman" panose="02020603050405020304" pitchFamily="18" charset="0"/>
              </a:rPr>
              <a:t>total spaces</a:t>
            </a:r>
            <a:r>
              <a:rPr lang="zh-CN" altLang="en-US" sz="1400" dirty="0">
                <a:latin typeface="Times New Roman" panose="02020603050405020304" pitchFamily="18" charset="0"/>
                <a:cs typeface="Times New Roman" panose="02020603050405020304" pitchFamily="18" charset="0"/>
              </a:rPr>
              <a:t>. It can be opened for operation (`</a:t>
            </a:r>
            <a:r>
              <a:rPr lang="zh-CN" altLang="en-US" sz="1400" dirty="0">
                <a:highlight>
                  <a:srgbClr val="00FFFF"/>
                </a:highlight>
                <a:latin typeface="Times New Roman" panose="02020603050405020304" pitchFamily="18" charset="0"/>
                <a:cs typeface="Times New Roman" panose="02020603050405020304" pitchFamily="18" charset="0"/>
              </a:rPr>
              <a:t>openLot()</a:t>
            </a:r>
            <a:r>
              <a:rPr lang="zh-CN" altLang="en-US" sz="1400" dirty="0">
                <a:latin typeface="Times New Roman" panose="02020603050405020304" pitchFamily="18" charset="0"/>
                <a:cs typeface="Times New Roman" panose="02020603050405020304" pitchFamily="18" charset="0"/>
              </a:rPr>
              <a:t>`), and drivers can reserve spaces by providing their vehicle's license plate (`</a:t>
            </a:r>
            <a:r>
              <a:rPr lang="zh-CN" altLang="en-US" sz="1400" dirty="0">
                <a:highlight>
                  <a:srgbClr val="00FFFF"/>
                </a:highlight>
                <a:latin typeface="Times New Roman" panose="02020603050405020304" pitchFamily="18" charset="0"/>
                <a:cs typeface="Times New Roman" panose="02020603050405020304" pitchFamily="18" charset="0"/>
              </a:rPr>
              <a:t>reserveSpace()</a:t>
            </a:r>
            <a:r>
              <a:rPr lang="zh-CN" altLang="en-US" sz="1400" dirty="0">
                <a:latin typeface="Times New Roman" panose="02020603050405020304" pitchFamily="18" charset="0"/>
                <a:cs typeface="Times New Roman" panose="02020603050405020304" pitchFamily="18" charset="0"/>
              </a:rPr>
              <a:t>`). The system provides real-time availability updates (`</a:t>
            </a:r>
            <a:r>
              <a:rPr lang="zh-CN" altLang="en-US" sz="1400" dirty="0">
                <a:highlight>
                  <a:srgbClr val="00FFFF"/>
                </a:highlight>
                <a:latin typeface="Times New Roman" panose="02020603050405020304" pitchFamily="18" charset="0"/>
                <a:cs typeface="Times New Roman" panose="02020603050405020304" pitchFamily="18" charset="0"/>
              </a:rPr>
              <a:t>getAvailability()</a:t>
            </a:r>
            <a:r>
              <a:rPr lang="zh-CN" altLang="en-US" sz="1400" dirty="0">
                <a:latin typeface="Times New Roman" panose="02020603050405020304" pitchFamily="18" charset="0"/>
                <a:cs typeface="Times New Roman" panose="02020603050405020304" pitchFamily="18" charset="0"/>
              </a:rPr>
              <a:t>`) and continuously updates its status (`update()`).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Each parking space is identified by a </a:t>
            </a:r>
            <a:r>
              <a:rPr lang="zh-CN" altLang="en-US" sz="1400" dirty="0">
                <a:highlight>
                  <a:srgbClr val="FFFF00"/>
                </a:highlight>
                <a:latin typeface="Times New Roman" panose="02020603050405020304" pitchFamily="18" charset="0"/>
                <a:cs typeface="Times New Roman" panose="02020603050405020304" pitchFamily="18" charset="0"/>
              </a:rPr>
              <a:t>unique number</a:t>
            </a:r>
            <a:r>
              <a:rPr lang="zh-CN" altLang="en-US" sz="1400" dirty="0">
                <a:latin typeface="Times New Roman" panose="02020603050405020304" pitchFamily="18" charset="0"/>
                <a:cs typeface="Times New Roman" panose="02020603050405020304" pitchFamily="18" charset="0"/>
              </a:rPr>
              <a:t> and has an </a:t>
            </a:r>
            <a:r>
              <a:rPr lang="zh-CN" altLang="en-US" sz="1400" dirty="0">
                <a:highlight>
                  <a:srgbClr val="FFFF00"/>
                </a:highlight>
                <a:latin typeface="Times New Roman" panose="02020603050405020304" pitchFamily="18" charset="0"/>
                <a:cs typeface="Times New Roman" panose="02020603050405020304" pitchFamily="18" charset="0"/>
              </a:rPr>
              <a:t>occupancy status</a:t>
            </a:r>
            <a:r>
              <a:rPr lang="zh-CN" altLang="en-US" sz="1400" dirty="0">
                <a:latin typeface="Times New Roman" panose="02020603050405020304" pitchFamily="18" charset="0"/>
                <a:cs typeface="Times New Roman" panose="02020603050405020304" pitchFamily="18" charset="0"/>
              </a:rPr>
              <a:t>. Parking sensors detect vehicle presence (`</a:t>
            </a:r>
            <a:r>
              <a:rPr lang="zh-CN" altLang="en-US" sz="1400" dirty="0">
                <a:highlight>
                  <a:srgbClr val="00FFFF"/>
                </a:highlight>
                <a:latin typeface="Times New Roman" panose="02020603050405020304" pitchFamily="18" charset="0"/>
                <a:cs typeface="Times New Roman" panose="02020603050405020304" pitchFamily="18" charset="0"/>
              </a:rPr>
              <a:t>detectVehicle()</a:t>
            </a:r>
            <a:r>
              <a:rPr lang="zh-CN" altLang="en-US" sz="1400" dirty="0">
                <a:latin typeface="Times New Roman" panose="02020603050405020304" pitchFamily="18" charset="0"/>
                <a:cs typeface="Times New Roman" panose="02020603050405020304" pitchFamily="18" charset="0"/>
              </a:rPr>
              <a:t>`) and update occupancy status automatically. The system can calculate parking fees (`</a:t>
            </a:r>
            <a:r>
              <a:rPr lang="zh-CN" altLang="en-US" sz="1400" dirty="0">
                <a:highlight>
                  <a:srgbClr val="00FFFF"/>
                </a:highlight>
                <a:latin typeface="Times New Roman" panose="02020603050405020304" pitchFamily="18" charset="0"/>
                <a:cs typeface="Times New Roman" panose="02020603050405020304" pitchFamily="18" charset="0"/>
              </a:rPr>
              <a:t>calculateFee()</a:t>
            </a:r>
            <a:r>
              <a:rPr lang="zh-CN" altLang="en-US" sz="1400" dirty="0">
                <a:latin typeface="Times New Roman" panose="02020603050405020304" pitchFamily="18" charset="0"/>
                <a:cs typeface="Times New Roman" panose="02020603050405020304" pitchFamily="18" charset="0"/>
              </a:rPr>
              <a:t>`) based on duration when requested.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`PaymentSystem` (</a:t>
            </a:r>
            <a:r>
              <a:rPr lang="zh-CN" altLang="en-US" sz="1400" dirty="0">
                <a:highlight>
                  <a:srgbClr val="FFFF00"/>
                </a:highlight>
                <a:latin typeface="Times New Roman" panose="02020603050405020304" pitchFamily="18" charset="0"/>
                <a:cs typeface="Times New Roman" panose="02020603050405020304" pitchFamily="18" charset="0"/>
              </a:rPr>
              <a:t>associated with the `ParkingLot</a:t>
            </a:r>
            <a:r>
              <a:rPr lang="zh-CN" altLang="en-US" sz="1400" dirty="0">
                <a:latin typeface="Times New Roman" panose="02020603050405020304" pitchFamily="18" charset="0"/>
                <a:cs typeface="Times New Roman" panose="02020603050405020304" pitchFamily="18" charset="0"/>
              </a:rPr>
              <a:t>`) supports multiple </a:t>
            </a:r>
            <a:r>
              <a:rPr lang="zh-CN" altLang="en-US" sz="1400" dirty="0">
                <a:highlight>
                  <a:srgbClr val="FFFF00"/>
                </a:highlight>
                <a:latin typeface="Times New Roman" panose="02020603050405020304" pitchFamily="18" charset="0"/>
                <a:cs typeface="Times New Roman" panose="02020603050405020304" pitchFamily="18" charset="0"/>
              </a:rPr>
              <a:t>payment methods</a:t>
            </a:r>
            <a:r>
              <a:rPr lang="zh-CN" altLang="en-US" sz="1400" dirty="0">
                <a:latin typeface="Times New Roman" panose="02020603050405020304" pitchFamily="18" charset="0"/>
                <a:cs typeface="Times New Roman" panose="02020603050405020304" pitchFamily="18" charset="0"/>
              </a:rPr>
              <a:t>, processes transactions (`</a:t>
            </a:r>
            <a:r>
              <a:rPr lang="zh-CN" altLang="en-US" sz="1400" dirty="0">
                <a:highlight>
                  <a:srgbClr val="FFFF00"/>
                </a:highlight>
                <a:latin typeface="Times New Roman" panose="02020603050405020304" pitchFamily="18" charset="0"/>
                <a:cs typeface="Times New Roman" panose="02020603050405020304" pitchFamily="18" charset="0"/>
              </a:rPr>
              <a:t>processPayment()</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FF00"/>
                </a:highlight>
                <a:latin typeface="Times New Roman" panose="02020603050405020304" pitchFamily="18" charset="0"/>
                <a:cs typeface="Times New Roman" panose="02020603050405020304" pitchFamily="18" charset="0"/>
              </a:rPr>
              <a:t>confirms payment completion</a:t>
            </a:r>
            <a:r>
              <a:rPr lang="zh-CN" altLang="en-US" sz="1400" dirty="0">
                <a:latin typeface="Times New Roman" panose="02020603050405020304" pitchFamily="18" charset="0"/>
                <a:cs typeface="Times New Roman" panose="02020603050405020304" pitchFamily="18" charset="0"/>
              </a:rPr>
              <a:t>. A vehicle is identified by its </a:t>
            </a:r>
            <a:r>
              <a:rPr lang="zh-CN" altLang="en-US" sz="1400" dirty="0">
                <a:highlight>
                  <a:srgbClr val="FFFF00"/>
                </a:highlight>
                <a:latin typeface="Times New Roman" panose="02020603050405020304" pitchFamily="18" charset="0"/>
                <a:cs typeface="Times New Roman" panose="02020603050405020304" pitchFamily="18" charset="0"/>
              </a:rPr>
              <a:t>license plate and type</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0000"/>
                </a:highlight>
                <a:latin typeface="Times New Roman" panose="02020603050405020304" pitchFamily="18" charset="0"/>
                <a:cs typeface="Times New Roman" panose="02020603050405020304" pitchFamily="18" charset="0"/>
              </a:rPr>
              <a:t>e.g., car, motorcycle</a:t>
            </a:r>
            <a:r>
              <a:rPr lang="zh-CN" altLang="en-US" sz="1400" dirty="0">
                <a:latin typeface="Times New Roman" panose="02020603050405020304" pitchFamily="18" charset="0"/>
                <a:cs typeface="Times New Roman" panose="02020603050405020304" pitchFamily="18" charset="0"/>
              </a:rPr>
              <a:t>).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ensures efficient parking management by providing real-time status updates, fee calculation, and seamless payment processing. Drivers can reserve spaces, check availability, and pay for parking without manual intervention.  </a:t>
            </a:r>
          </a:p>
        </p:txBody>
      </p:sp>
    </p:spTree>
    <p:extLst>
      <p:ext uri="{BB962C8B-B14F-4D97-AF65-F5344CB8AC3E}">
        <p14:creationId xmlns:p14="http://schemas.microsoft.com/office/powerpoint/2010/main" val="2802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8460C342-F909-B311-874B-FD219DA647B6}"/>
              </a:ext>
            </a:extLst>
          </p:cNvPr>
          <p:cNvPicPr>
            <a:picLocks noChangeAspect="1"/>
          </p:cNvPicPr>
          <p:nvPr/>
        </p:nvPicPr>
        <p:blipFill>
          <a:blip r:embed="rId2"/>
          <a:stretch>
            <a:fillRect/>
          </a:stretch>
        </p:blipFill>
        <p:spPr>
          <a:xfrm>
            <a:off x="191028" y="169380"/>
            <a:ext cx="5490496" cy="2821172"/>
          </a:xfrm>
          <a:prstGeom prst="rect">
            <a:avLst/>
          </a:prstGeom>
        </p:spPr>
      </p:pic>
      <p:sp>
        <p:nvSpPr>
          <p:cNvPr id="12" name="文本框 11">
            <a:extLst>
              <a:ext uri="{FF2B5EF4-FFF2-40B4-BE49-F238E27FC236}">
                <a16:creationId xmlns:a16="http://schemas.microsoft.com/office/drawing/2014/main" id="{01B4A486-59B6-2B2B-DDE8-C084D6C4AD24}"/>
              </a:ext>
            </a:extLst>
          </p:cNvPr>
          <p:cNvSpPr txBox="1"/>
          <p:nvPr/>
        </p:nvSpPr>
        <p:spPr>
          <a:xfrm>
            <a:off x="1613900" y="2990552"/>
            <a:ext cx="264475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Online learning platform</a:t>
            </a:r>
            <a:endParaRPr lang="zh-CN" altLang="en-US" b="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48114BBE-582D-C0CC-5428-63B01ECEF677}"/>
              </a:ext>
            </a:extLst>
          </p:cNvPr>
          <p:cNvSpPr txBox="1"/>
          <p:nvPr/>
        </p:nvSpPr>
        <p:spPr>
          <a:xfrm>
            <a:off x="0" y="3429000"/>
            <a:ext cx="5826642"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a:t>
            </a:r>
            <a:r>
              <a:rPr lang="en-US" altLang="zh-CN" sz="1600" dirty="0">
                <a:latin typeface="楷体" panose="02010609060101010101" pitchFamily="49" charset="-122"/>
                <a:ea typeface="楷体" panose="02010609060101010101" pitchFamily="49" charset="-122"/>
              </a:rPr>
              <a:t>Course </a:t>
            </a:r>
            <a:r>
              <a:rPr lang="zh-CN" altLang="en-US" sz="1600" dirty="0">
                <a:latin typeface="楷体" panose="02010609060101010101" pitchFamily="49" charset="-122"/>
                <a:ea typeface="楷体" panose="02010609060101010101" pitchFamily="49" charset="-122"/>
              </a:rPr>
              <a:t>的 </a:t>
            </a:r>
            <a:r>
              <a:rPr lang="en-US" altLang="zh-CN" sz="1600" dirty="0">
                <a:latin typeface="楷体" panose="02010609060101010101" pitchFamily="49" charset="-122"/>
                <a:ea typeface="楷体" panose="02010609060101010101" pitchFamily="49" charset="-122"/>
              </a:rPr>
              <a:t>modules </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Module </a:t>
            </a:r>
            <a:r>
              <a:rPr lang="zh-CN" altLang="en-US" sz="1600" dirty="0">
                <a:latin typeface="楷体" panose="02010609060101010101" pitchFamily="49" charset="-122"/>
                <a:ea typeface="楷体" panose="02010609060101010101" pitchFamily="49" charset="-122"/>
              </a:rPr>
              <a:t>的 </a:t>
            </a:r>
            <a:r>
              <a:rPr lang="en-US" altLang="zh-CN" sz="1600" dirty="0">
                <a:latin typeface="楷体" panose="02010609060101010101" pitchFamily="49" charset="-122"/>
                <a:ea typeface="楷体" panose="02010609060101010101" pitchFamily="49" charset="-122"/>
              </a:rPr>
              <a:t>lessons </a:t>
            </a:r>
            <a:r>
              <a:rPr lang="zh-CN" altLang="en-US" sz="1600" dirty="0">
                <a:latin typeface="楷体" panose="02010609060101010101" pitchFamily="49" charset="-122"/>
                <a:ea typeface="楷体" panose="02010609060101010101" pitchFamily="49" charset="-122"/>
              </a:rPr>
              <a:t>，未说明 “课程 </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模块 </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课时” 的层级约束（如模块必须属于课程，课时必须归属模块 ），属性集合的 “父子关系规则” 缺失，业务结构易乱。</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 Instructor</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TeachingAssistant</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GuestLecture</a:t>
            </a:r>
            <a:r>
              <a:rPr lang="zh-CN" altLang="en-US" sz="1600" dirty="0">
                <a:latin typeface="楷体" panose="02010609060101010101" pitchFamily="49" charset="-122"/>
                <a:ea typeface="楷体" panose="02010609060101010101" pitchFamily="49" charset="-122"/>
              </a:rPr>
              <a:t>都有</a:t>
            </a:r>
            <a:r>
              <a:rPr lang="en-US" altLang="zh-CN" sz="1600" dirty="0" err="1">
                <a:latin typeface="楷体" panose="02010609060101010101" pitchFamily="49" charset="-122"/>
                <a:ea typeface="楷体" panose="02010609060101010101" pitchFamily="49" charset="-122"/>
              </a:rPr>
              <a:t>CreateContent</a:t>
            </a:r>
            <a:r>
              <a:rPr lang="zh-CN" altLang="en-US" sz="1600" dirty="0">
                <a:latin typeface="楷体" panose="02010609060101010101" pitchFamily="49" charset="-122"/>
                <a:ea typeface="楷体" panose="02010609060101010101" pitchFamily="49" charset="-122"/>
              </a:rPr>
              <a:t>方法其余未进行区分</a:t>
            </a:r>
            <a:endParaRPr lang="en-US" altLang="zh-CN" sz="1600" dirty="0">
              <a:latin typeface="楷体" panose="02010609060101010101" pitchFamily="49" charset="-122"/>
              <a:ea typeface="楷体" panose="02010609060101010101" pitchFamily="49" charset="-122"/>
            </a:endParaRPr>
          </a:p>
        </p:txBody>
      </p:sp>
      <p:sp>
        <p:nvSpPr>
          <p:cNvPr id="16" name="矩形 15">
            <a:extLst>
              <a:ext uri="{FF2B5EF4-FFF2-40B4-BE49-F238E27FC236}">
                <a16:creationId xmlns:a16="http://schemas.microsoft.com/office/drawing/2014/main" id="{22DC27FC-C1AB-ABBC-44C1-EC6D990F94DE}"/>
              </a:ext>
            </a:extLst>
          </p:cNvPr>
          <p:cNvSpPr/>
          <p:nvPr/>
        </p:nvSpPr>
        <p:spPr>
          <a:xfrm>
            <a:off x="2420681" y="428847"/>
            <a:ext cx="818705" cy="9569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94B6C3B-38C2-9295-3B15-6C5EA4628618}"/>
              </a:ext>
            </a:extLst>
          </p:cNvPr>
          <p:cNvSpPr/>
          <p:nvPr/>
        </p:nvSpPr>
        <p:spPr>
          <a:xfrm>
            <a:off x="2503968" y="1283608"/>
            <a:ext cx="1026041" cy="2474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CABCFFB7-4D1E-5A75-FD11-AAA44FE59251}"/>
              </a:ext>
            </a:extLst>
          </p:cNvPr>
          <p:cNvSpPr/>
          <p:nvPr/>
        </p:nvSpPr>
        <p:spPr>
          <a:xfrm>
            <a:off x="191028" y="1041992"/>
            <a:ext cx="2374963" cy="13538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A3F281D-89E4-8167-15D3-C8BD8921395F}"/>
              </a:ext>
            </a:extLst>
          </p:cNvPr>
          <p:cNvSpPr txBox="1"/>
          <p:nvPr/>
        </p:nvSpPr>
        <p:spPr>
          <a:xfrm>
            <a:off x="5842949" y="836116"/>
            <a:ext cx="6113720" cy="5047536"/>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online learning platform facilitates course creation, management, and student engagement for educational institutions or individual instructors.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Instructors (who may be regular instructors, teaching assistants, or guest lecturers) </a:t>
            </a:r>
            <a:r>
              <a:rPr lang="zh-CN" altLang="en-US" sz="1400" dirty="0">
                <a:latin typeface="Times New Roman" panose="02020603050405020304" pitchFamily="18" charset="0"/>
                <a:cs typeface="Times New Roman" panose="02020603050405020304" pitchFamily="18" charset="0"/>
              </a:rPr>
              <a:t>design and oversee courses, which consist of modular content such as </a:t>
            </a:r>
            <a:r>
              <a:rPr lang="zh-CN" altLang="en-US" sz="1400" dirty="0">
                <a:highlight>
                  <a:srgbClr val="FFFF00"/>
                </a:highlight>
                <a:latin typeface="Times New Roman" panose="02020603050405020304" pitchFamily="18" charset="0"/>
                <a:cs typeface="Times New Roman" panose="02020603050405020304" pitchFamily="18" charset="0"/>
              </a:rPr>
              <a:t>video lessons and quizzes</a:t>
            </a:r>
            <a:r>
              <a:rPr lang="zh-CN" altLang="en-US" sz="1400" dirty="0">
                <a:latin typeface="Times New Roman" panose="02020603050405020304" pitchFamily="18" charset="0"/>
                <a:cs typeface="Times New Roman" panose="02020603050405020304" pitchFamily="18" charset="0"/>
              </a:rPr>
              <a:t>. Instructors can </a:t>
            </a:r>
            <a:r>
              <a:rPr lang="zh-CN" altLang="en-US" sz="1400" dirty="0">
                <a:highlight>
                  <a:srgbClr val="FFFF00"/>
                </a:highlight>
                <a:latin typeface="Times New Roman" panose="02020603050405020304" pitchFamily="18" charset="0"/>
                <a:cs typeface="Times New Roman" panose="02020603050405020304" pitchFamily="18" charset="0"/>
              </a:rPr>
              <a:t>create core content, approve materials</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0000"/>
                </a:highlight>
                <a:latin typeface="Times New Roman" panose="02020603050405020304" pitchFamily="18" charset="0"/>
                <a:cs typeface="Times New Roman" panose="02020603050405020304" pitchFamily="18" charset="0"/>
              </a:rPr>
              <a:t>manage enrollments</a:t>
            </a:r>
            <a:r>
              <a:rPr lang="zh-CN" altLang="en-US" sz="1400" dirty="0">
                <a:latin typeface="Times New Roman" panose="02020603050405020304" pitchFamily="18" charset="0"/>
                <a:cs typeface="Times New Roman" panose="02020603050405020304" pitchFamily="18" charset="0"/>
              </a:rPr>
              <a:t>. Teaching assistants can </a:t>
            </a:r>
            <a:r>
              <a:rPr lang="zh-CN" altLang="en-US" sz="1400" dirty="0">
                <a:highlight>
                  <a:srgbClr val="FFFF00"/>
                </a:highlight>
                <a:latin typeface="Times New Roman" panose="02020603050405020304" pitchFamily="18" charset="0"/>
                <a:cs typeface="Times New Roman" panose="02020603050405020304" pitchFamily="18" charset="0"/>
              </a:rPr>
              <a:t>create supplementary content </a:t>
            </a:r>
            <a:r>
              <a:rPr lang="zh-CN" altLang="en-US" sz="1400" dirty="0">
                <a:latin typeface="Times New Roman" panose="02020603050405020304" pitchFamily="18" charset="0"/>
                <a:cs typeface="Times New Roman" panose="02020603050405020304" pitchFamily="18" charset="0"/>
              </a:rPr>
              <a:t>while guest lecturers </a:t>
            </a:r>
            <a:r>
              <a:rPr lang="zh-CN" altLang="en-US" sz="1400" dirty="0">
                <a:highlight>
                  <a:srgbClr val="FFFF00"/>
                </a:highlight>
                <a:latin typeface="Times New Roman" panose="02020603050405020304" pitchFamily="18" charset="0"/>
                <a:cs typeface="Times New Roman" panose="02020603050405020304" pitchFamily="18" charset="0"/>
              </a:rPr>
              <a:t>provide specialized guest content.</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Courses </a:t>
            </a:r>
            <a:r>
              <a:rPr lang="zh-CN" altLang="en-US" sz="1400" dirty="0">
                <a:highlight>
                  <a:srgbClr val="FFFF00"/>
                </a:highlight>
                <a:latin typeface="Times New Roman" panose="02020603050405020304" pitchFamily="18" charset="0"/>
                <a:cs typeface="Times New Roman" panose="02020603050405020304" pitchFamily="18" charset="0"/>
              </a:rPr>
              <a:t>are composed of modules</a:t>
            </a:r>
            <a:r>
              <a:rPr lang="zh-CN" altLang="en-US" sz="1400" dirty="0">
                <a:latin typeface="Times New Roman" panose="02020603050405020304" pitchFamily="18" charset="0"/>
                <a:cs typeface="Times New Roman" panose="02020603050405020304" pitchFamily="18" charset="0"/>
              </a:rPr>
              <a:t>, each containing </a:t>
            </a:r>
            <a:r>
              <a:rPr lang="zh-CN" altLang="en-US" sz="1400" dirty="0">
                <a:highlight>
                  <a:srgbClr val="FFFF00"/>
                </a:highlight>
                <a:latin typeface="Times New Roman" panose="02020603050405020304" pitchFamily="18" charset="0"/>
                <a:cs typeface="Times New Roman" panose="02020603050405020304" pitchFamily="18" charset="0"/>
              </a:rPr>
              <a:t>multiple lessons </a:t>
            </a:r>
            <a:r>
              <a:rPr lang="zh-CN" altLang="en-US" sz="1400" dirty="0">
                <a:latin typeface="Times New Roman" panose="02020603050405020304" pitchFamily="18" charset="0"/>
                <a:cs typeface="Times New Roman" panose="02020603050405020304" pitchFamily="18" charset="0"/>
              </a:rPr>
              <a:t>(including video lessons and quiz lessons). Students enroll in courses </a:t>
            </a:r>
            <a:r>
              <a:rPr lang="zh-CN" altLang="en-US" sz="1400" dirty="0">
                <a:highlight>
                  <a:srgbClr val="FF0000"/>
                </a:highlight>
                <a:latin typeface="Times New Roman" panose="02020603050405020304" pitchFamily="18" charset="0"/>
                <a:cs typeface="Times New Roman" panose="02020603050405020304" pitchFamily="18" charset="0"/>
              </a:rPr>
              <a:t>and interact with the learning materials based on their access level</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The platform supports two types of students:</a:t>
            </a:r>
          </a:p>
          <a:p>
            <a:r>
              <a:rPr lang="en-US" altLang="zh-CN" sz="1400" dirty="0">
                <a:latin typeface="Times New Roman" panose="02020603050405020304" pitchFamily="18" charset="0"/>
                <a:cs typeface="Times New Roman" panose="02020603050405020304" pitchFamily="18" charset="0"/>
              </a:rPr>
              <a:t>- </a:t>
            </a:r>
            <a:r>
              <a:rPr lang="en-US" altLang="zh-CN" sz="1400" dirty="0">
                <a:highlight>
                  <a:srgbClr val="FFFF00"/>
                </a:highlight>
                <a:latin typeface="Times New Roman" panose="02020603050405020304" pitchFamily="18" charset="0"/>
                <a:cs typeface="Times New Roman" panose="02020603050405020304" pitchFamily="18" charset="0"/>
              </a:rPr>
              <a:t>Free students </a:t>
            </a:r>
            <a:r>
              <a:rPr lang="en-US" altLang="zh-CN" sz="1400" dirty="0">
                <a:latin typeface="Times New Roman" panose="02020603050405020304" pitchFamily="18" charset="0"/>
                <a:cs typeface="Times New Roman" panose="02020603050405020304" pitchFamily="18" charset="0"/>
              </a:rPr>
              <a:t>who can </a:t>
            </a:r>
            <a:r>
              <a:rPr lang="en-US" altLang="zh-CN" sz="1400" dirty="0">
                <a:highlight>
                  <a:srgbClr val="FFFF00"/>
                </a:highlight>
                <a:latin typeface="Times New Roman" panose="02020603050405020304" pitchFamily="18" charset="0"/>
                <a:cs typeface="Times New Roman" panose="02020603050405020304" pitchFamily="18" charset="0"/>
              </a:rPr>
              <a:t>access basic content</a:t>
            </a:r>
            <a:r>
              <a:rPr lang="en-US" altLang="zh-CN" sz="1400" dirty="0">
                <a:latin typeface="Times New Roman" panose="02020603050405020304" pitchFamily="18" charset="0"/>
                <a:cs typeface="Times New Roman" panose="02020603050405020304" pitchFamily="18" charset="0"/>
              </a:rPr>
              <a:t> and </a:t>
            </a:r>
            <a:r>
              <a:rPr lang="en-US" altLang="zh-CN" sz="1400" dirty="0">
                <a:highlight>
                  <a:srgbClr val="FFFF00"/>
                </a:highlight>
                <a:latin typeface="Times New Roman" panose="02020603050405020304" pitchFamily="18" charset="0"/>
                <a:cs typeface="Times New Roman" panose="02020603050405020304" pitchFamily="18" charset="0"/>
              </a:rPr>
              <a:t>submit assignments</a:t>
            </a:r>
          </a:p>
          <a:p>
            <a:r>
              <a:rPr lang="en-US" altLang="zh-CN" sz="1400" dirty="0">
                <a:latin typeface="Times New Roman" panose="02020603050405020304" pitchFamily="18" charset="0"/>
                <a:cs typeface="Times New Roman" panose="02020603050405020304" pitchFamily="18" charset="0"/>
              </a:rPr>
              <a:t>- </a:t>
            </a:r>
            <a:r>
              <a:rPr lang="en-US" altLang="zh-CN" sz="1400" dirty="0">
                <a:highlight>
                  <a:srgbClr val="FFFF00"/>
                </a:highlight>
                <a:latin typeface="Times New Roman" panose="02020603050405020304" pitchFamily="18" charset="0"/>
                <a:cs typeface="Times New Roman" panose="02020603050405020304" pitchFamily="18" charset="0"/>
              </a:rPr>
              <a:t>Premium students </a:t>
            </a:r>
            <a:r>
              <a:rPr lang="en-US" altLang="zh-CN" sz="1400" dirty="0">
                <a:latin typeface="Times New Roman" panose="02020603050405020304" pitchFamily="18" charset="0"/>
                <a:cs typeface="Times New Roman" panose="02020603050405020304" pitchFamily="18" charset="0"/>
              </a:rPr>
              <a:t>who receive additional benefits including exclusive materials, tutor support through the </a:t>
            </a:r>
            <a:r>
              <a:rPr lang="en-US" altLang="zh-CN" sz="1400" dirty="0" err="1">
                <a:highlight>
                  <a:srgbClr val="00FFFF"/>
                </a:highlight>
                <a:latin typeface="Times New Roman" panose="02020603050405020304" pitchFamily="18" charset="0"/>
                <a:cs typeface="Times New Roman" panose="02020603050405020304" pitchFamily="18" charset="0"/>
              </a:rPr>
              <a:t>requestTutor</a:t>
            </a:r>
            <a:r>
              <a:rPr lang="en-US" altLang="zh-CN" sz="1400" dirty="0">
                <a:highlight>
                  <a:srgbClr val="00FFFF"/>
                </a:highlight>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functionality, and </a:t>
            </a:r>
            <a:r>
              <a:rPr lang="en-US" altLang="zh-CN" sz="1400" dirty="0">
                <a:highlight>
                  <a:srgbClr val="FFFF00"/>
                </a:highlight>
                <a:latin typeface="Times New Roman" panose="02020603050405020304" pitchFamily="18" charset="0"/>
                <a:cs typeface="Times New Roman" panose="02020603050405020304" pitchFamily="18" charset="0"/>
              </a:rPr>
              <a:t>access to premium content</a:t>
            </a: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The platform's structured approach through organized modules, lessons, and differentiated user roles enhances the educational experience while maintaining clear relationships between all entities as defined in the domain model.</a:t>
            </a:r>
          </a:p>
          <a:p>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06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0AF55CE-417D-12CF-B6E7-8674F56A640A}"/>
              </a:ext>
            </a:extLst>
          </p:cNvPr>
          <p:cNvSpPr txBox="1"/>
          <p:nvPr/>
        </p:nvSpPr>
        <p:spPr>
          <a:xfrm>
            <a:off x="1999080" y="3815280"/>
            <a:ext cx="264475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Food delivery platform</a:t>
            </a:r>
            <a:endParaRPr lang="zh-CN" altLang="en-US"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0E9651A9-8AF6-98D7-3798-624F22A89A82}"/>
              </a:ext>
            </a:extLst>
          </p:cNvPr>
          <p:cNvSpPr txBox="1"/>
          <p:nvPr/>
        </p:nvSpPr>
        <p:spPr>
          <a:xfrm>
            <a:off x="0" y="4184612"/>
            <a:ext cx="5635256" cy="1323439"/>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86B49373-6437-A6BE-8834-8B547BAD2C91}"/>
              </a:ext>
            </a:extLst>
          </p:cNvPr>
          <p:cNvPicPr>
            <a:picLocks noChangeAspect="1"/>
          </p:cNvPicPr>
          <p:nvPr/>
        </p:nvPicPr>
        <p:blipFill>
          <a:blip r:embed="rId2"/>
          <a:stretch>
            <a:fillRect/>
          </a:stretch>
        </p:blipFill>
        <p:spPr>
          <a:xfrm>
            <a:off x="307790" y="81184"/>
            <a:ext cx="5792273" cy="3718184"/>
          </a:xfrm>
          <a:prstGeom prst="rect">
            <a:avLst/>
          </a:prstGeom>
        </p:spPr>
      </p:pic>
      <p:sp>
        <p:nvSpPr>
          <p:cNvPr id="14" name="文本框 13">
            <a:extLst>
              <a:ext uri="{FF2B5EF4-FFF2-40B4-BE49-F238E27FC236}">
                <a16:creationId xmlns:a16="http://schemas.microsoft.com/office/drawing/2014/main" id="{B0F88312-C4F7-19B3-EFCC-4AD4B1040B9F}"/>
              </a:ext>
            </a:extLst>
          </p:cNvPr>
          <p:cNvSpPr txBox="1"/>
          <p:nvPr/>
        </p:nvSpPr>
        <p:spPr>
          <a:xfrm>
            <a:off x="6019801" y="736178"/>
            <a:ext cx="6113720" cy="4832092"/>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food delivery platform enables customers to place orders from various restaurants, including </a:t>
            </a:r>
            <a:r>
              <a:rPr lang="zh-CN" altLang="en-US" sz="1400" dirty="0">
                <a:highlight>
                  <a:srgbClr val="FFFF00"/>
                </a:highlight>
                <a:latin typeface="Times New Roman" panose="02020603050405020304" pitchFamily="18" charset="0"/>
                <a:cs typeface="Times New Roman" panose="02020603050405020304" pitchFamily="18" charset="0"/>
              </a:rPr>
              <a:t>fast-food and fine-dining establishments</a:t>
            </a:r>
            <a:r>
              <a:rPr lang="zh-CN" altLang="en-US" sz="1400" dirty="0">
                <a:latin typeface="Times New Roman" panose="02020603050405020304" pitchFamily="18" charset="0"/>
                <a:cs typeface="Times New Roman" panose="02020603050405020304" pitchFamily="18" charset="0"/>
              </a:rPr>
              <a:t>. Customers provide their </a:t>
            </a:r>
            <a:r>
              <a:rPr lang="zh-CN" altLang="en-US" sz="1400" dirty="0">
                <a:highlight>
                  <a:srgbClr val="FFFF00"/>
                </a:highlight>
                <a:latin typeface="Times New Roman" panose="02020603050405020304" pitchFamily="18" charset="0"/>
                <a:cs typeface="Times New Roman" panose="02020603050405020304" pitchFamily="18" charset="0"/>
              </a:rPr>
              <a:t>name and address </a:t>
            </a:r>
            <a:r>
              <a:rPr lang="zh-CN" altLang="en-US" sz="1400" dirty="0">
                <a:latin typeface="Times New Roman" panose="02020603050405020304" pitchFamily="18" charset="0"/>
                <a:cs typeface="Times New Roman" panose="02020603050405020304" pitchFamily="18" charset="0"/>
              </a:rPr>
              <a:t>(as per the </a:t>
            </a:r>
            <a:r>
              <a:rPr lang="zh-CN" altLang="en-US" sz="1400" dirty="0">
                <a:highlight>
                  <a:srgbClr val="00FFFF"/>
                </a:highlight>
                <a:latin typeface="Times New Roman" panose="02020603050405020304" pitchFamily="18" charset="0"/>
                <a:cs typeface="Times New Roman" panose="02020603050405020304" pitchFamily="18" charset="0"/>
              </a:rPr>
              <a:t>`Customer` </a:t>
            </a:r>
            <a:r>
              <a:rPr lang="zh-CN" altLang="en-US" sz="1400" dirty="0">
                <a:latin typeface="Times New Roman" panose="02020603050405020304" pitchFamily="18" charset="0"/>
                <a:cs typeface="Times New Roman" panose="02020603050405020304" pitchFamily="18" charset="0"/>
              </a:rPr>
              <a:t>class) and can place multiple orders over time. Each order includes one or more food or beverage items (represented by `</a:t>
            </a:r>
            <a:r>
              <a:rPr lang="zh-CN" altLang="en-US" sz="1400" dirty="0">
                <a:highlight>
                  <a:srgbClr val="00FFFF"/>
                </a:highlight>
                <a:latin typeface="Times New Roman" panose="02020603050405020304" pitchFamily="18" charset="0"/>
                <a:cs typeface="Times New Roman" panose="02020603050405020304" pitchFamily="18" charset="0"/>
              </a:rPr>
              <a:t>FoodItem</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00FFFF"/>
                </a:highlight>
                <a:latin typeface="Times New Roman" panose="02020603050405020304" pitchFamily="18" charset="0"/>
                <a:cs typeface="Times New Roman" panose="02020603050405020304" pitchFamily="18" charset="0"/>
              </a:rPr>
              <a:t>BeverageItem</a:t>
            </a:r>
            <a:r>
              <a:rPr lang="zh-CN" altLang="en-US" sz="1400" dirty="0">
                <a:latin typeface="Times New Roman" panose="02020603050405020304" pitchFamily="18" charset="0"/>
                <a:cs typeface="Times New Roman" panose="02020603050405020304" pitchFamily="18" charset="0"/>
              </a:rPr>
              <a:t>` classes) from a </a:t>
            </a:r>
            <a:r>
              <a:rPr lang="zh-CN" altLang="en-US" sz="1400" dirty="0">
                <a:highlight>
                  <a:srgbClr val="FFFF00"/>
                </a:highlight>
                <a:latin typeface="Times New Roman" panose="02020603050405020304" pitchFamily="18" charset="0"/>
                <a:cs typeface="Times New Roman" panose="02020603050405020304" pitchFamily="18" charset="0"/>
              </a:rPr>
              <a:t>restaurant's menu</a:t>
            </a:r>
            <a:r>
              <a:rPr lang="zh-CN" altLang="en-US" sz="1400" dirty="0">
                <a:latin typeface="Times New Roman" panose="02020603050405020304" pitchFamily="18" charset="0"/>
                <a:cs typeface="Times New Roman" panose="02020603050405020304" pitchFamily="18" charset="0"/>
              </a:rPr>
              <a:t>, along with delivery details.  </a:t>
            </a:r>
            <a:endParaRPr lang="zh-CN" altLang="en-US" sz="1400" dirty="0">
              <a:highlight>
                <a:srgbClr val="FFFF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Restaurants (modeled as `</a:t>
            </a:r>
            <a:r>
              <a:rPr lang="zh-CN" altLang="en-US" sz="1400" dirty="0">
                <a:highlight>
                  <a:srgbClr val="00FFFF"/>
                </a:highlight>
                <a:latin typeface="Times New Roman" panose="02020603050405020304" pitchFamily="18" charset="0"/>
                <a:cs typeface="Times New Roman" panose="02020603050405020304" pitchFamily="18" charset="0"/>
              </a:rPr>
              <a:t>Restaurant`, `FastFoodRestaurant`, and `FineDiningRestaurant`</a:t>
            </a:r>
            <a:r>
              <a:rPr lang="zh-CN" altLang="en-US" sz="1400" dirty="0">
                <a:latin typeface="Times New Roman" panose="02020603050405020304" pitchFamily="18" charset="0"/>
                <a:cs typeface="Times New Roman" panose="02020603050405020304" pitchFamily="18" charset="0"/>
              </a:rPr>
              <a:t> classes) manage their menus, which consist of </a:t>
            </a:r>
            <a:r>
              <a:rPr lang="zh-CN" altLang="en-US" sz="1400" dirty="0">
                <a:highlight>
                  <a:srgbClr val="FFFF00"/>
                </a:highlight>
                <a:latin typeface="Times New Roman" panose="02020603050405020304" pitchFamily="18" charset="0"/>
                <a:cs typeface="Times New Roman" panose="02020603050405020304" pitchFamily="18" charset="0"/>
              </a:rPr>
              <a:t>food and beverage items</a:t>
            </a:r>
            <a:r>
              <a:rPr lang="zh-CN" altLang="en-US" sz="1400" dirty="0">
                <a:latin typeface="Times New Roman" panose="02020603050405020304" pitchFamily="18" charset="0"/>
                <a:cs typeface="Times New Roman" panose="02020603050405020304" pitchFamily="18" charset="0"/>
              </a:rPr>
              <a:t> with associated prices. When a customer places an order, the system </a:t>
            </a:r>
            <a:r>
              <a:rPr lang="zh-CN" altLang="en-US" sz="1400" dirty="0">
                <a:highlight>
                  <a:srgbClr val="FFFF00"/>
                </a:highlight>
                <a:latin typeface="Times New Roman" panose="02020603050405020304" pitchFamily="18" charset="0"/>
                <a:cs typeface="Times New Roman" panose="02020603050405020304" pitchFamily="18" charset="0"/>
              </a:rPr>
              <a:t>calculates the total cost </a:t>
            </a:r>
            <a:r>
              <a:rPr lang="zh-CN" altLang="en-US" sz="1400" dirty="0">
                <a:latin typeface="Times New Roman" panose="02020603050405020304" pitchFamily="18" charset="0"/>
                <a:cs typeface="Times New Roman" panose="02020603050405020304" pitchFamily="18" charset="0"/>
              </a:rPr>
              <a:t>(using the `</a:t>
            </a:r>
            <a:r>
              <a:rPr lang="zh-CN" altLang="en-US" sz="1400" dirty="0">
                <a:highlight>
                  <a:srgbClr val="00FFFF"/>
                </a:highlight>
                <a:latin typeface="Times New Roman" panose="02020603050405020304" pitchFamily="18" charset="0"/>
                <a:cs typeface="Times New Roman" panose="02020603050405020304" pitchFamily="18" charset="0"/>
              </a:rPr>
              <a:t>calculateTotal()</a:t>
            </a:r>
            <a:r>
              <a:rPr lang="zh-CN" altLang="en-US" sz="1400" dirty="0">
                <a:latin typeface="Times New Roman" panose="02020603050405020304" pitchFamily="18" charset="0"/>
                <a:cs typeface="Times New Roman" panose="02020603050405020304" pitchFamily="18" charset="0"/>
              </a:rPr>
              <a:t>` method in `</a:t>
            </a:r>
            <a:r>
              <a:rPr lang="zh-CN" altLang="en-US" sz="1400" dirty="0">
                <a:highlight>
                  <a:srgbClr val="00FFFF"/>
                </a:highlight>
                <a:latin typeface="Times New Roman" panose="02020603050405020304" pitchFamily="18" charset="0"/>
                <a:cs typeface="Times New Roman" panose="02020603050405020304" pitchFamily="18" charset="0"/>
              </a:rPr>
              <a:t>Order</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00FFFF"/>
                </a:highlight>
                <a:latin typeface="Times New Roman" panose="02020603050405020304" pitchFamily="18" charset="0"/>
                <a:cs typeface="Times New Roman" panose="02020603050405020304" pitchFamily="18" charset="0"/>
              </a:rPr>
              <a:t>calculatePrice()</a:t>
            </a:r>
            <a:r>
              <a:rPr lang="zh-CN" altLang="en-US" sz="1400" dirty="0">
                <a:latin typeface="Times New Roman" panose="02020603050405020304" pitchFamily="18" charset="0"/>
                <a:cs typeface="Times New Roman" panose="02020603050405020304" pitchFamily="18" charset="0"/>
              </a:rPr>
              <a:t>` methods in `</a:t>
            </a:r>
            <a:r>
              <a:rPr lang="zh-CN" altLang="en-US" sz="1400" dirty="0">
                <a:highlight>
                  <a:srgbClr val="00FFFF"/>
                </a:highlight>
                <a:latin typeface="Times New Roman" panose="02020603050405020304" pitchFamily="18" charset="0"/>
                <a:cs typeface="Times New Roman" panose="02020603050405020304" pitchFamily="18" charset="0"/>
              </a:rPr>
              <a:t>OrderItem</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processes the payment </a:t>
            </a:r>
            <a:r>
              <a:rPr lang="zh-CN" altLang="en-US" sz="1400" dirty="0">
                <a:latin typeface="Times New Roman" panose="02020603050405020304" pitchFamily="18" charset="0"/>
                <a:cs typeface="Times New Roman" panose="02020603050405020304" pitchFamily="18" charset="0"/>
              </a:rPr>
              <a:t>(via the `</a:t>
            </a:r>
            <a:r>
              <a:rPr lang="zh-CN" altLang="en-US" sz="1400" dirty="0">
                <a:highlight>
                  <a:srgbClr val="00FFFF"/>
                </a:highlight>
                <a:latin typeface="Times New Roman" panose="02020603050405020304" pitchFamily="18" charset="0"/>
                <a:cs typeface="Times New Roman" panose="02020603050405020304" pitchFamily="18" charset="0"/>
              </a:rPr>
              <a:t>Payment</a:t>
            </a:r>
            <a:r>
              <a:rPr lang="zh-CN" altLang="en-US" sz="1400" dirty="0">
                <a:latin typeface="Times New Roman" panose="02020603050405020304" pitchFamily="18" charset="0"/>
                <a:cs typeface="Times New Roman" panose="02020603050405020304" pitchFamily="18" charset="0"/>
              </a:rPr>
              <a:t>` class), and </a:t>
            </a:r>
            <a:r>
              <a:rPr lang="zh-CN" altLang="en-US" sz="1400" dirty="0">
                <a:highlight>
                  <a:srgbClr val="FFFF00"/>
                </a:highlight>
                <a:latin typeface="Times New Roman" panose="02020603050405020304" pitchFamily="18" charset="0"/>
                <a:cs typeface="Times New Roman" panose="02020603050405020304" pitchFamily="18" charset="0"/>
              </a:rPr>
              <a:t>assigns a delivery method </a:t>
            </a:r>
            <a:r>
              <a:rPr lang="zh-CN" altLang="en-US" sz="1400" dirty="0">
                <a:latin typeface="Times New Roman" panose="02020603050405020304" pitchFamily="18" charset="0"/>
                <a:cs typeface="Times New Roman" panose="02020603050405020304" pitchFamily="18" charset="0"/>
              </a:rPr>
              <a:t>(bike or car, represented by </a:t>
            </a:r>
            <a:r>
              <a:rPr lang="zh-CN" altLang="en-US" sz="1400" dirty="0">
                <a:highlight>
                  <a:srgbClr val="00FFFF"/>
                </a:highlight>
                <a:latin typeface="Times New Roman" panose="02020603050405020304" pitchFamily="18" charset="0"/>
                <a:cs typeface="Times New Roman" panose="02020603050405020304" pitchFamily="18" charset="0"/>
              </a:rPr>
              <a:t>`BikeDelivery` and `CarDelivery`</a:t>
            </a:r>
            <a:r>
              <a:rPr lang="zh-CN" altLang="en-US" sz="1400" dirty="0">
                <a:latin typeface="Times New Roman" panose="02020603050405020304" pitchFamily="18" charset="0"/>
                <a:cs typeface="Times New Roman" panose="02020603050405020304" pitchFamily="18" charset="0"/>
              </a:rPr>
              <a:t> subclasses). The delivery status </a:t>
            </a:r>
            <a:r>
              <a:rPr lang="zh-CN" altLang="en-US" sz="1400" dirty="0">
                <a:highlight>
                  <a:srgbClr val="00FFFF"/>
                </a:highlight>
                <a:latin typeface="Times New Roman" panose="02020603050405020304" pitchFamily="18" charset="0"/>
                <a:cs typeface="Times New Roman" panose="02020603050405020304" pitchFamily="18" charset="0"/>
              </a:rPr>
              <a:t>(`DeliveryStatus`)</a:t>
            </a:r>
            <a:r>
              <a:rPr lang="zh-CN" altLang="en-US" sz="1400" dirty="0">
                <a:latin typeface="Times New Roman" panose="02020603050405020304" pitchFamily="18" charset="0"/>
                <a:cs typeface="Times New Roman" panose="02020603050405020304" pitchFamily="18" charset="0"/>
              </a:rPr>
              <a:t>, estimated arrival time, and real-time tracking (via </a:t>
            </a:r>
            <a:r>
              <a:rPr lang="zh-CN" altLang="en-US" sz="1400" dirty="0">
                <a:highlight>
                  <a:srgbClr val="00FFFF"/>
                </a:highlight>
                <a:latin typeface="Times New Roman" panose="02020603050405020304" pitchFamily="18" charset="0"/>
                <a:cs typeface="Times New Roman" panose="02020603050405020304" pitchFamily="18" charset="0"/>
              </a:rPr>
              <a:t>`trackLocation()`</a:t>
            </a:r>
            <a:r>
              <a:rPr lang="zh-CN" altLang="en-US" sz="1400" dirty="0">
                <a:latin typeface="Times New Roman" panose="02020603050405020304" pitchFamily="18" charset="0"/>
                <a:cs typeface="Times New Roman" panose="02020603050405020304" pitchFamily="18" charset="0"/>
              </a:rPr>
              <a:t>) are available to both customers and restaurants.  </a:t>
            </a: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Customers can track their orders (using </a:t>
            </a:r>
            <a:r>
              <a:rPr lang="zh-CN" altLang="en-US" sz="1400" dirty="0">
                <a:highlight>
                  <a:srgbClr val="00FFFF"/>
                </a:highlight>
                <a:latin typeface="Times New Roman" panose="02020603050405020304" pitchFamily="18" charset="0"/>
                <a:cs typeface="Times New Roman" panose="02020603050405020304" pitchFamily="18" charset="0"/>
              </a:rPr>
              <a:t>`OrderStatus` and `DeliveryStatus`</a:t>
            </a:r>
            <a:r>
              <a:rPr lang="zh-CN" altLang="en-US" sz="1400" dirty="0">
                <a:latin typeface="Times New Roman" panose="02020603050405020304" pitchFamily="18" charset="0"/>
                <a:cs typeface="Times New Roman" panose="02020603050405020304" pitchFamily="18" charset="0"/>
              </a:rPr>
              <a:t>), while restaurants receive order details and update their menus (via </a:t>
            </a:r>
            <a:r>
              <a:rPr lang="zh-CN" altLang="en-US" sz="1400" dirty="0">
                <a:highlight>
                  <a:srgbClr val="00FFFF"/>
                </a:highlight>
                <a:latin typeface="Times New Roman" panose="02020603050405020304" pitchFamily="18" charset="0"/>
                <a:cs typeface="Times New Roman" panose="02020603050405020304" pitchFamily="18" charset="0"/>
              </a:rPr>
              <a:t>`updateMenu()`</a:t>
            </a:r>
            <a:r>
              <a:rPr lang="zh-CN" altLang="en-US" sz="1400" dirty="0">
                <a:latin typeface="Times New Roman" panose="02020603050405020304" pitchFamily="18" charset="0"/>
                <a:cs typeface="Times New Roman" panose="02020603050405020304" pitchFamily="18" charset="0"/>
              </a:rPr>
              <a:t>) as needed. The system supports different restaurant types </a:t>
            </a:r>
            <a:r>
              <a:rPr lang="zh-CN" altLang="en-US" sz="1400" dirty="0">
                <a:highlight>
                  <a:srgbClr val="00FFFF"/>
                </a:highlight>
                <a:latin typeface="Times New Roman" panose="02020603050405020304" pitchFamily="18" charset="0"/>
                <a:cs typeface="Times New Roman" panose="02020603050405020304" pitchFamily="18" charset="0"/>
              </a:rPr>
              <a:t>(`FastFoodRestaurant` and `FineDiningRestaurant`) </a:t>
            </a:r>
            <a:r>
              <a:rPr lang="zh-CN" altLang="en-US" sz="1400" dirty="0">
                <a:latin typeface="Times New Roman" panose="02020603050405020304" pitchFamily="18" charset="0"/>
                <a:cs typeface="Times New Roman" panose="02020603050405020304" pitchFamily="18" charset="0"/>
              </a:rPr>
              <a:t>and delivery methods (`</a:t>
            </a:r>
            <a:r>
              <a:rPr lang="zh-CN" altLang="en-US" sz="1400" dirty="0">
                <a:highlight>
                  <a:srgbClr val="00FFFF"/>
                </a:highlight>
                <a:latin typeface="Times New Roman" panose="02020603050405020304" pitchFamily="18" charset="0"/>
                <a:cs typeface="Times New Roman" panose="02020603050405020304" pitchFamily="18" charset="0"/>
              </a:rPr>
              <a:t>BikeDelivery` and `CarDelivery</a:t>
            </a:r>
            <a:r>
              <a:rPr lang="zh-CN" altLang="en-US" sz="1400" dirty="0">
                <a:latin typeface="Times New Roman" panose="02020603050405020304" pitchFamily="18" charset="0"/>
                <a:cs typeface="Times New Roman" panose="02020603050405020304" pitchFamily="18" charset="0"/>
              </a:rPr>
              <a:t>`), ensuring flexibility in service offerings.  </a:t>
            </a:r>
          </a:p>
        </p:txBody>
      </p:sp>
    </p:spTree>
    <p:extLst>
      <p:ext uri="{BB962C8B-B14F-4D97-AF65-F5344CB8AC3E}">
        <p14:creationId xmlns:p14="http://schemas.microsoft.com/office/powerpoint/2010/main" val="21775772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1216</TotalTime>
  <Words>2753</Words>
  <Application>Microsoft Office PowerPoint</Application>
  <PresentationFormat>宽屏</PresentationFormat>
  <Paragraphs>174</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楷体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靖惟 沈</dc:creator>
  <cp:lastModifiedBy>靖惟 沈</cp:lastModifiedBy>
  <cp:revision>177</cp:revision>
  <dcterms:created xsi:type="dcterms:W3CDTF">2025-06-08T07:16:53Z</dcterms:created>
  <dcterms:modified xsi:type="dcterms:W3CDTF">2025-06-09T14:29:35Z</dcterms:modified>
</cp:coreProperties>
</file>