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844AF-8366-4522-AE79-49D6601FE3CF}" type="datetimeFigureOut">
              <a:rPr lang="en-US"/>
              <a:pPr>
                <a:defRPr/>
              </a:pPr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17F2A-9FE4-40F0-B756-331348A741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C9999-BDAB-4577-B344-CFFE28AD7F5F}" type="datetimeFigureOut">
              <a:rPr lang="en-US"/>
              <a:pPr>
                <a:defRPr/>
              </a:pPr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3EBC5-DF44-4455-B3FC-415894B899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AE1C0-BA5F-4825-9785-6834697D7EE9}" type="datetimeFigureOut">
              <a:rPr lang="en-US"/>
              <a:pPr>
                <a:defRPr/>
              </a:pPr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93ABE-C067-4D7F-884A-B0BC15DD98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E57B0-383A-496E-A5F8-86A4F9DBCBDC}" type="datetimeFigureOut">
              <a:rPr lang="en-US"/>
              <a:pPr>
                <a:defRPr/>
              </a:pPr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E5AC4-CB7E-4A20-9862-E08C507921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2548A-2DA4-494F-93DC-EEA55F4BA083}" type="datetimeFigureOut">
              <a:rPr lang="en-US"/>
              <a:pPr>
                <a:defRPr/>
              </a:pPr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C108E-9E3C-4CA2-8218-7D3228AAA5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349386-82E7-42E9-80F9-9AAF04E8B9DD}" type="datetimeFigureOut">
              <a:rPr lang="en-US"/>
              <a:pPr>
                <a:defRPr/>
              </a:pPr>
              <a:t>9/6/2016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9106A4-0C5F-4D14-8230-1D24ED50A6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6F3D2-C334-4E3A-AE04-D78191CCEECC}" type="datetimeFigureOut">
              <a:rPr lang="en-US"/>
              <a:pPr>
                <a:defRPr/>
              </a:pPr>
              <a:t>9/6/2016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D083E-8EF3-470E-8293-F577DB04DA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02CFB-503D-45A7-B82A-A25FF342EFC1}" type="datetimeFigureOut">
              <a:rPr lang="en-US"/>
              <a:pPr>
                <a:defRPr/>
              </a:pPr>
              <a:t>9/6/2016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1EA988-29FB-4313-9526-C7BD3DB3B4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546EE-9D59-4950-AE48-0D5FDF2A4B4F}" type="datetimeFigureOut">
              <a:rPr lang="en-US"/>
              <a:pPr>
                <a:defRPr/>
              </a:pPr>
              <a:t>9/6/2016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A5E1E3-B767-489E-BEFD-431FFB2997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C7768-1A1A-441B-8210-61D74032A8EC}" type="datetimeFigureOut">
              <a:rPr lang="en-US"/>
              <a:pPr>
                <a:defRPr/>
              </a:pPr>
              <a:t>9/6/2016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D231C2-6BF8-425A-B23B-B55BBE295E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AE969-7474-4209-819E-F9BFBD4861CF}" type="datetimeFigureOut">
              <a:rPr lang="en-US"/>
              <a:pPr>
                <a:defRPr/>
              </a:pPr>
              <a:t>9/6/2016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C6F18-69BD-458C-8ADB-8515671D7B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BF3DA2A-E168-48D7-B2B9-F272260F9434}" type="datetimeFigureOut">
              <a:rPr lang="en-US"/>
              <a:pPr>
                <a:defRPr/>
              </a:pPr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F059892-91CE-4CF5-A40F-14969DA2D4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PMP</a:t>
            </a:r>
            <a:r>
              <a:rPr lang="zh-CN" altLang="en-US" smtClean="0"/>
              <a:t>考试大连考场交通图</a:t>
            </a:r>
            <a:br>
              <a:rPr lang="zh-CN" altLang="en-US" smtClean="0"/>
            </a:b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 smtClean="0"/>
          </a:p>
        </p:txBody>
      </p:sp>
      <p:pic>
        <p:nvPicPr>
          <p:cNvPr id="16388" name="Picture 4" descr="海事交通图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66800"/>
            <a:ext cx="6629400" cy="4949825"/>
          </a:xfrm>
          <a:prstGeom prst="rect">
            <a:avLst/>
          </a:prstGeom>
          <a:noFill/>
        </p:spPr>
      </p:pic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6705600" y="914400"/>
            <a:ext cx="2438400" cy="558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/>
              <a:t>线路</a:t>
            </a:r>
            <a:r>
              <a:rPr lang="en-US" altLang="zh-CN" b="1"/>
              <a:t>1</a:t>
            </a:r>
            <a:r>
              <a:rPr lang="zh-CN" altLang="en-US"/>
              <a:t>：适合于走中山路自驾的同学</a:t>
            </a:r>
            <a:endParaRPr lang="en-US" altLang="zh-CN"/>
          </a:p>
          <a:p>
            <a:r>
              <a:rPr lang="zh-CN" altLang="en-US"/>
              <a:t>海事正门（东山校区）</a:t>
            </a:r>
            <a:r>
              <a:rPr lang="en-US" altLang="zh-CN">
                <a:sym typeface="Wingdings" pitchFamily="2" charset="2"/>
              </a:rPr>
              <a:t> </a:t>
            </a:r>
            <a:r>
              <a:rPr lang="zh-CN" altLang="en-US">
                <a:sym typeface="Wingdings" pitchFamily="2" charset="2"/>
              </a:rPr>
              <a:t>右转顺着大道直开</a:t>
            </a:r>
            <a:r>
              <a:rPr lang="en-US" altLang="zh-CN">
                <a:sym typeface="Wingdings" pitchFamily="2" charset="2"/>
              </a:rPr>
              <a:t></a:t>
            </a:r>
            <a:r>
              <a:rPr lang="zh-CN" altLang="en-US">
                <a:sym typeface="Wingdings" pitchFamily="2" charset="2"/>
              </a:rPr>
              <a:t>开到综合楼国旗下</a:t>
            </a:r>
            <a:r>
              <a:rPr lang="en-US" altLang="zh-CN">
                <a:sym typeface="Wingdings" pitchFamily="2" charset="2"/>
              </a:rPr>
              <a:t></a:t>
            </a:r>
            <a:r>
              <a:rPr lang="zh-CN" altLang="en-US">
                <a:sym typeface="Wingdings" pitchFamily="2" charset="2"/>
              </a:rPr>
              <a:t>右转</a:t>
            </a:r>
            <a:r>
              <a:rPr lang="en-US" altLang="zh-CN">
                <a:sym typeface="Wingdings" pitchFamily="2" charset="2"/>
              </a:rPr>
              <a:t></a:t>
            </a:r>
            <a:r>
              <a:rPr lang="zh-CN" altLang="en-US">
                <a:sym typeface="Wingdings" pitchFamily="2" charset="2"/>
              </a:rPr>
              <a:t>有一条小路（中远报告厅下面的小路）</a:t>
            </a:r>
            <a:r>
              <a:rPr lang="en-US" altLang="zh-CN">
                <a:sym typeface="Wingdings" pitchFamily="2" charset="2"/>
              </a:rPr>
              <a:t></a:t>
            </a:r>
            <a:r>
              <a:rPr lang="zh-CN" altLang="en-US">
                <a:sym typeface="Wingdings" pitchFamily="2" charset="2"/>
              </a:rPr>
              <a:t>直走</a:t>
            </a:r>
            <a:r>
              <a:rPr lang="en-US" altLang="zh-CN">
                <a:sym typeface="Wingdings" pitchFamily="2" charset="2"/>
              </a:rPr>
              <a:t></a:t>
            </a:r>
            <a:r>
              <a:rPr lang="zh-CN" altLang="en-US">
                <a:sym typeface="Wingdings" pitchFamily="2" charset="2"/>
              </a:rPr>
              <a:t>右转</a:t>
            </a:r>
            <a:r>
              <a:rPr lang="en-US" altLang="zh-CN">
                <a:sym typeface="Wingdings" pitchFamily="2" charset="2"/>
              </a:rPr>
              <a:t>50</a:t>
            </a:r>
            <a:r>
              <a:rPr lang="zh-CN" altLang="en-US">
                <a:sym typeface="Wingdings" pitchFamily="2" charset="2"/>
              </a:rPr>
              <a:t>米再右转</a:t>
            </a:r>
            <a:r>
              <a:rPr lang="en-US" altLang="zh-CN">
                <a:sym typeface="Wingdings" pitchFamily="2" charset="2"/>
              </a:rPr>
              <a:t></a:t>
            </a:r>
            <a:r>
              <a:rPr lang="zh-CN" altLang="en-US">
                <a:sym typeface="Wingdings" pitchFamily="2" charset="2"/>
              </a:rPr>
              <a:t>考场</a:t>
            </a:r>
            <a:endParaRPr lang="en-US" altLang="zh-CN">
              <a:sym typeface="Wingdings" pitchFamily="2" charset="2"/>
            </a:endParaRPr>
          </a:p>
          <a:p>
            <a:endParaRPr lang="zh-CN" altLang="en-US">
              <a:sym typeface="Wingdings" pitchFamily="2" charset="2"/>
            </a:endParaRPr>
          </a:p>
          <a:p>
            <a:r>
              <a:rPr lang="zh-CN" altLang="en-US" b="1">
                <a:sym typeface="Wingdings" pitchFamily="2" charset="2"/>
              </a:rPr>
              <a:t>线路</a:t>
            </a:r>
            <a:r>
              <a:rPr lang="en-US" altLang="zh-CN" b="1">
                <a:sym typeface="Wingdings" pitchFamily="2" charset="2"/>
              </a:rPr>
              <a:t>2</a:t>
            </a:r>
            <a:r>
              <a:rPr lang="zh-CN" altLang="en-US">
                <a:sym typeface="Wingdings" pitchFamily="2" charset="2"/>
              </a:rPr>
              <a:t>：适合公交车线路（</a:t>
            </a:r>
            <a:r>
              <a:rPr lang="en-US" altLang="zh-CN">
                <a:sym typeface="Wingdings" pitchFamily="2" charset="2"/>
              </a:rPr>
              <a:t>3</a:t>
            </a:r>
            <a:r>
              <a:rPr lang="zh-CN" altLang="en-US">
                <a:sym typeface="Wingdings" pitchFamily="2" charset="2"/>
              </a:rPr>
              <a:t>、</a:t>
            </a:r>
            <a:r>
              <a:rPr lang="en-US" altLang="zh-CN">
                <a:sym typeface="Wingdings" pitchFamily="2" charset="2"/>
              </a:rPr>
              <a:t>10</a:t>
            </a:r>
            <a:r>
              <a:rPr lang="zh-CN" altLang="en-US">
                <a:sym typeface="Wingdings" pitchFamily="2" charset="2"/>
              </a:rPr>
              <a:t>、</a:t>
            </a:r>
            <a:r>
              <a:rPr lang="en-US" altLang="zh-CN">
                <a:sym typeface="Wingdings" pitchFamily="2" charset="2"/>
              </a:rPr>
              <a:t>28</a:t>
            </a:r>
            <a:r>
              <a:rPr lang="zh-CN" altLang="en-US">
                <a:sym typeface="Wingdings" pitchFamily="2" charset="2"/>
              </a:rPr>
              <a:t>、</a:t>
            </a:r>
            <a:r>
              <a:rPr lang="en-US" altLang="zh-CN">
                <a:sym typeface="Wingdings" pitchFamily="2" charset="2"/>
              </a:rPr>
              <a:t>202</a:t>
            </a:r>
            <a:r>
              <a:rPr lang="zh-CN" altLang="en-US">
                <a:sym typeface="Wingdings" pitchFamily="2" charset="2"/>
              </a:rPr>
              <a:t>、</a:t>
            </a:r>
            <a:r>
              <a:rPr lang="en-US" altLang="zh-CN">
                <a:sym typeface="Wingdings" pitchFamily="2" charset="2"/>
              </a:rPr>
              <a:t>406</a:t>
            </a:r>
            <a:r>
              <a:rPr lang="zh-CN" altLang="en-US">
                <a:sym typeface="Wingdings" pitchFamily="2" charset="2"/>
              </a:rPr>
              <a:t>、</a:t>
            </a:r>
            <a:r>
              <a:rPr lang="en-US" altLang="zh-CN">
                <a:sym typeface="Wingdings" pitchFamily="2" charset="2"/>
              </a:rPr>
              <a:t>531</a:t>
            </a:r>
            <a:r>
              <a:rPr lang="zh-CN" altLang="en-US">
                <a:sym typeface="Wingdings" pitchFamily="2" charset="2"/>
              </a:rPr>
              <a:t>路、旅顺南路小公汽到海事大学下车）</a:t>
            </a:r>
            <a:r>
              <a:rPr lang="zh-CN" altLang="en-US"/>
              <a:t>海事正门（东山校区）</a:t>
            </a:r>
            <a:r>
              <a:rPr lang="en-US" altLang="zh-CN">
                <a:sym typeface="Wingdings" pitchFamily="2" charset="2"/>
              </a:rPr>
              <a:t> </a:t>
            </a:r>
            <a:r>
              <a:rPr lang="zh-CN" altLang="en-US">
                <a:sym typeface="Wingdings" pitchFamily="2" charset="2"/>
              </a:rPr>
              <a:t>右转顺着大道直开</a:t>
            </a:r>
            <a:r>
              <a:rPr lang="en-US" altLang="zh-CN">
                <a:sym typeface="Wingdings" pitchFamily="2" charset="2"/>
              </a:rPr>
              <a:t></a:t>
            </a:r>
            <a:r>
              <a:rPr lang="zh-CN" altLang="en-US">
                <a:sym typeface="Wingdings" pitchFamily="2" charset="2"/>
              </a:rPr>
              <a:t>开到综合楼国旗下</a:t>
            </a:r>
            <a:r>
              <a:rPr lang="en-US" altLang="zh-CN">
                <a:sym typeface="Wingdings" pitchFamily="2" charset="2"/>
              </a:rPr>
              <a:t></a:t>
            </a:r>
            <a:r>
              <a:rPr lang="zh-CN" altLang="en-US">
                <a:sym typeface="Wingdings" pitchFamily="2" charset="2"/>
              </a:rPr>
              <a:t>右转</a:t>
            </a:r>
            <a:r>
              <a:rPr lang="en-US" altLang="zh-CN">
                <a:sym typeface="Wingdings" pitchFamily="2" charset="2"/>
              </a:rPr>
              <a:t></a:t>
            </a:r>
            <a:r>
              <a:rPr lang="zh-CN" altLang="en-US">
                <a:sym typeface="Wingdings" pitchFamily="2" charset="2"/>
              </a:rPr>
              <a:t>有一条小路</a:t>
            </a:r>
            <a:r>
              <a:rPr lang="en-US" altLang="zh-CN">
                <a:sym typeface="Wingdings" pitchFamily="2" charset="2"/>
              </a:rPr>
              <a:t></a:t>
            </a:r>
            <a:r>
              <a:rPr lang="zh-CN" altLang="en-US">
                <a:sym typeface="Wingdings" pitchFamily="2" charset="2"/>
              </a:rPr>
              <a:t>直走</a:t>
            </a:r>
            <a:r>
              <a:rPr lang="en-US" altLang="zh-CN">
                <a:sym typeface="Wingdings" pitchFamily="2" charset="2"/>
              </a:rPr>
              <a:t></a:t>
            </a:r>
            <a:r>
              <a:rPr lang="zh-CN" altLang="en-US">
                <a:sym typeface="Wingdings" pitchFamily="2" charset="2"/>
              </a:rPr>
              <a:t>右转</a:t>
            </a:r>
            <a:r>
              <a:rPr lang="en-US" altLang="zh-CN">
                <a:sym typeface="Wingdings" pitchFamily="2" charset="2"/>
              </a:rPr>
              <a:t>50</a:t>
            </a:r>
            <a:r>
              <a:rPr lang="zh-CN" altLang="en-US">
                <a:sym typeface="Wingdings" pitchFamily="2" charset="2"/>
              </a:rPr>
              <a:t>米再右转</a:t>
            </a:r>
            <a:r>
              <a:rPr lang="en-US" altLang="zh-CN">
                <a:sym typeface="Wingdings" pitchFamily="2" charset="2"/>
              </a:rPr>
              <a:t></a:t>
            </a:r>
            <a:r>
              <a:rPr lang="zh-CN" altLang="en-US">
                <a:sym typeface="Wingdings" pitchFamily="2" charset="2"/>
              </a:rPr>
              <a:t>考场</a:t>
            </a:r>
            <a:endParaRPr lang="en-US" altLang="zh-CN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1524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smtClean="0"/>
              <a:t>PMP</a:t>
            </a:r>
            <a:r>
              <a:rPr lang="zh-CN" altLang="en-US" smtClean="0"/>
              <a:t>考试大连考场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z="3600" smtClean="0"/>
              <a:t>大连海事大学综合楼侧楼</a:t>
            </a:r>
          </a:p>
        </p:txBody>
      </p:sp>
      <p:sp>
        <p:nvSpPr>
          <p:cNvPr id="17411" name="TextBox 6"/>
          <p:cNvSpPr txBox="1">
            <a:spLocks noChangeArrowheads="1"/>
          </p:cNvSpPr>
          <p:nvPr/>
        </p:nvSpPr>
        <p:spPr bwMode="auto">
          <a:xfrm>
            <a:off x="5791200" y="45720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latin typeface="Calibri" pitchFamily="34" charset="0"/>
              </a:rPr>
              <a:t>考场入口</a:t>
            </a:r>
          </a:p>
        </p:txBody>
      </p:sp>
      <p:pic>
        <p:nvPicPr>
          <p:cNvPr id="17412" name="Picture 4" descr="海大考场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4057650"/>
            <a:ext cx="37338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Picture 6" descr="D]0]D9W`1G16AEQB%ANY@S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524000"/>
            <a:ext cx="3352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4" name="Oval 8"/>
          <p:cNvSpPr>
            <a:spLocks noChangeArrowheads="1"/>
          </p:cNvSpPr>
          <p:nvPr/>
        </p:nvSpPr>
        <p:spPr bwMode="auto">
          <a:xfrm>
            <a:off x="5638800" y="1981200"/>
            <a:ext cx="17526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b="1"/>
              <a:t>中远报告厅</a:t>
            </a:r>
            <a:r>
              <a:rPr lang="en-US" altLang="zh-CN" b="1"/>
              <a:t>2</a:t>
            </a:r>
          </a:p>
        </p:txBody>
      </p:sp>
      <p:sp>
        <p:nvSpPr>
          <p:cNvPr id="17415" name="Oval 9"/>
          <p:cNvSpPr>
            <a:spLocks noChangeArrowheads="1"/>
          </p:cNvSpPr>
          <p:nvPr/>
        </p:nvSpPr>
        <p:spPr bwMode="auto">
          <a:xfrm>
            <a:off x="4191000" y="4419600"/>
            <a:ext cx="14478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b="1"/>
              <a:t>综合楼侧楼</a:t>
            </a:r>
            <a:r>
              <a:rPr lang="en-US" altLang="zh-CN" b="1"/>
              <a:t>3</a:t>
            </a:r>
          </a:p>
        </p:txBody>
      </p:sp>
      <p:pic>
        <p:nvPicPr>
          <p:cNvPr id="17416" name="Picture 10" descr="海事正门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1524000"/>
            <a:ext cx="3328988" cy="242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7" name="Oval 11"/>
          <p:cNvSpPr>
            <a:spLocks noChangeArrowheads="1"/>
          </p:cNvSpPr>
          <p:nvPr/>
        </p:nvSpPr>
        <p:spPr bwMode="auto">
          <a:xfrm>
            <a:off x="2209800" y="2133600"/>
            <a:ext cx="11430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/>
              <a:t>综合楼</a:t>
            </a:r>
            <a:r>
              <a:rPr lang="en-US" altLang="zh-CN" sz="1400" b="1"/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2950"/>
          </a:xfrm>
        </p:spPr>
        <p:txBody>
          <a:bodyPr/>
          <a:lstStyle/>
          <a:p>
            <a:pPr algn="l" eaLnBrk="1" hangingPunct="1"/>
            <a:r>
              <a:rPr lang="zh-CN" altLang="en-US" sz="3600" smtClean="0"/>
              <a:t>地理位置</a:t>
            </a:r>
            <a:r>
              <a:rPr lang="en-US" altLang="zh-CN" sz="3600" smtClean="0"/>
              <a:t>(</a:t>
            </a:r>
            <a:r>
              <a:rPr lang="zh-CN" altLang="en-US" sz="3200" smtClean="0"/>
              <a:t>线路选择</a:t>
            </a:r>
            <a:r>
              <a:rPr lang="en-US" altLang="zh-CN" sz="3200" smtClean="0"/>
              <a:t>-</a:t>
            </a:r>
            <a:r>
              <a:rPr lang="zh-CN" altLang="en-US" sz="3200" smtClean="0"/>
              <a:t>大连海事大学综合楼侧楼</a:t>
            </a:r>
            <a:r>
              <a:rPr lang="en-US" altLang="zh-CN" sz="3200" smtClean="0"/>
              <a:t>)</a:t>
            </a:r>
          </a:p>
        </p:txBody>
      </p:sp>
      <p:sp>
        <p:nvSpPr>
          <p:cNvPr id="14338" name="TextBox 12"/>
          <p:cNvSpPr txBox="1">
            <a:spLocks noChangeArrowheads="1"/>
          </p:cNvSpPr>
          <p:nvPr/>
        </p:nvSpPr>
        <p:spPr bwMode="auto">
          <a:xfrm>
            <a:off x="1524000" y="19812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latin typeface="Calibri" pitchFamily="34" charset="0"/>
              </a:rPr>
              <a:t>线路</a:t>
            </a:r>
            <a:r>
              <a:rPr lang="en-US" altLang="zh-CN" b="1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14339" name="TextBox 35"/>
          <p:cNvSpPr txBox="1">
            <a:spLocks noChangeArrowheads="1"/>
          </p:cNvSpPr>
          <p:nvPr/>
        </p:nvSpPr>
        <p:spPr bwMode="auto">
          <a:xfrm>
            <a:off x="4419600" y="3244850"/>
            <a:ext cx="990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latin typeface="Calibri" pitchFamily="34" charset="0"/>
              </a:rPr>
              <a:t>线路</a:t>
            </a:r>
            <a:r>
              <a:rPr lang="en-US" altLang="zh-CN" b="1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14340" name="TextBox 36"/>
          <p:cNvSpPr txBox="1">
            <a:spLocks noChangeArrowheads="1"/>
          </p:cNvSpPr>
          <p:nvPr/>
        </p:nvSpPr>
        <p:spPr bwMode="auto">
          <a:xfrm>
            <a:off x="6451600" y="1219200"/>
            <a:ext cx="2692400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200" b="1">
                <a:latin typeface="Calibri" pitchFamily="34" charset="0"/>
              </a:rPr>
              <a:t>线路</a:t>
            </a:r>
            <a:r>
              <a:rPr lang="en-US" altLang="zh-CN" sz="1200" b="1">
                <a:latin typeface="Calibri" pitchFamily="34" charset="0"/>
              </a:rPr>
              <a:t>1</a:t>
            </a:r>
            <a:r>
              <a:rPr lang="zh-CN" altLang="en-US" sz="1200">
                <a:latin typeface="Calibri" pitchFamily="34" charset="0"/>
              </a:rPr>
              <a:t>：适合于走中山路自驾的同学</a:t>
            </a:r>
            <a:endParaRPr lang="en-US" altLang="zh-CN" sz="1200">
              <a:latin typeface="Calibri" pitchFamily="34" charset="0"/>
            </a:endParaRPr>
          </a:p>
          <a:p>
            <a:r>
              <a:rPr lang="zh-CN" altLang="en-US" sz="1200">
                <a:latin typeface="Calibri" pitchFamily="34" charset="0"/>
              </a:rPr>
              <a:t>海事正门（东山校区）</a:t>
            </a:r>
            <a:r>
              <a:rPr lang="en-US" altLang="zh-CN" sz="1200">
                <a:latin typeface="Calibri" pitchFamily="34" charset="0"/>
                <a:sym typeface="Wingdings" pitchFamily="2" charset="2"/>
              </a:rPr>
              <a:t> </a:t>
            </a:r>
            <a:r>
              <a:rPr lang="zh-CN" altLang="en-US" sz="1200">
                <a:latin typeface="Calibri" pitchFamily="34" charset="0"/>
                <a:sym typeface="Wingdings" pitchFamily="2" charset="2"/>
              </a:rPr>
              <a:t>右转顺着大道直开</a:t>
            </a:r>
            <a:r>
              <a:rPr lang="en-US" altLang="zh-CN" sz="1200">
                <a:latin typeface="Calibri" pitchFamily="34" charset="0"/>
                <a:sym typeface="Wingdings" pitchFamily="2" charset="2"/>
              </a:rPr>
              <a:t></a:t>
            </a:r>
            <a:r>
              <a:rPr lang="zh-CN" altLang="en-US" sz="1200">
                <a:latin typeface="Calibri" pitchFamily="34" charset="0"/>
                <a:sym typeface="Wingdings" pitchFamily="2" charset="2"/>
              </a:rPr>
              <a:t>开到综合楼国旗下</a:t>
            </a:r>
            <a:r>
              <a:rPr lang="en-US" altLang="zh-CN" sz="1200">
                <a:latin typeface="Calibri" pitchFamily="34" charset="0"/>
                <a:sym typeface="Wingdings" pitchFamily="2" charset="2"/>
              </a:rPr>
              <a:t></a:t>
            </a:r>
            <a:r>
              <a:rPr lang="zh-CN" altLang="en-US" sz="1200">
                <a:latin typeface="Calibri" pitchFamily="34" charset="0"/>
                <a:sym typeface="Wingdings" pitchFamily="2" charset="2"/>
              </a:rPr>
              <a:t>右转</a:t>
            </a:r>
            <a:r>
              <a:rPr lang="en-US" altLang="zh-CN" sz="1200">
                <a:latin typeface="Calibri" pitchFamily="34" charset="0"/>
                <a:sym typeface="Wingdings" pitchFamily="2" charset="2"/>
              </a:rPr>
              <a:t></a:t>
            </a:r>
            <a:r>
              <a:rPr lang="zh-CN" altLang="en-US" sz="1200">
                <a:latin typeface="Calibri" pitchFamily="34" charset="0"/>
                <a:sym typeface="Wingdings" pitchFamily="2" charset="2"/>
              </a:rPr>
              <a:t>有一条小路（中远报告厅下面的小路）</a:t>
            </a:r>
            <a:r>
              <a:rPr lang="en-US" altLang="zh-CN" sz="1200">
                <a:latin typeface="Calibri" pitchFamily="34" charset="0"/>
                <a:sym typeface="Wingdings" pitchFamily="2" charset="2"/>
              </a:rPr>
              <a:t></a:t>
            </a:r>
            <a:r>
              <a:rPr lang="zh-CN" altLang="en-US" sz="1200">
                <a:latin typeface="Calibri" pitchFamily="34" charset="0"/>
                <a:sym typeface="Wingdings" pitchFamily="2" charset="2"/>
              </a:rPr>
              <a:t>直走</a:t>
            </a:r>
            <a:r>
              <a:rPr lang="en-US" altLang="zh-CN" sz="1200">
                <a:latin typeface="Calibri" pitchFamily="34" charset="0"/>
                <a:sym typeface="Wingdings" pitchFamily="2" charset="2"/>
              </a:rPr>
              <a:t></a:t>
            </a:r>
            <a:r>
              <a:rPr lang="zh-CN" altLang="en-US" sz="1200">
                <a:latin typeface="Calibri" pitchFamily="34" charset="0"/>
                <a:sym typeface="Wingdings" pitchFamily="2" charset="2"/>
              </a:rPr>
              <a:t>右转</a:t>
            </a:r>
            <a:r>
              <a:rPr lang="en-US" altLang="zh-CN" sz="1200">
                <a:latin typeface="Calibri" pitchFamily="34" charset="0"/>
                <a:sym typeface="Wingdings" pitchFamily="2" charset="2"/>
              </a:rPr>
              <a:t>50</a:t>
            </a:r>
            <a:r>
              <a:rPr lang="zh-CN" altLang="en-US" sz="1200">
                <a:latin typeface="Calibri" pitchFamily="34" charset="0"/>
                <a:sym typeface="Wingdings" pitchFamily="2" charset="2"/>
              </a:rPr>
              <a:t>米再右转</a:t>
            </a:r>
            <a:r>
              <a:rPr lang="en-US" altLang="zh-CN" sz="1200">
                <a:latin typeface="Calibri" pitchFamily="34" charset="0"/>
                <a:sym typeface="Wingdings" pitchFamily="2" charset="2"/>
              </a:rPr>
              <a:t></a:t>
            </a:r>
            <a:r>
              <a:rPr lang="zh-CN" altLang="en-US" sz="1200">
                <a:latin typeface="Calibri" pitchFamily="34" charset="0"/>
                <a:sym typeface="Wingdings" pitchFamily="2" charset="2"/>
              </a:rPr>
              <a:t>考场</a:t>
            </a:r>
            <a:endParaRPr lang="en-US" altLang="zh-CN" sz="1200">
              <a:latin typeface="Calibri" pitchFamily="34" charset="0"/>
              <a:sym typeface="Wingdings" pitchFamily="2" charset="2"/>
            </a:endParaRPr>
          </a:p>
          <a:p>
            <a:endParaRPr lang="zh-CN" altLang="en-US" sz="1200">
              <a:latin typeface="Calibri" pitchFamily="34" charset="0"/>
              <a:sym typeface="Wingdings" pitchFamily="2" charset="2"/>
            </a:endParaRPr>
          </a:p>
          <a:p>
            <a:r>
              <a:rPr lang="zh-CN" altLang="en-US" sz="1200" b="1">
                <a:latin typeface="Calibri" pitchFamily="34" charset="0"/>
                <a:sym typeface="Wingdings" pitchFamily="2" charset="2"/>
              </a:rPr>
              <a:t>线路</a:t>
            </a:r>
            <a:r>
              <a:rPr lang="en-US" altLang="zh-CN" sz="1200" b="1">
                <a:latin typeface="Calibri" pitchFamily="34" charset="0"/>
                <a:sym typeface="Wingdings" pitchFamily="2" charset="2"/>
              </a:rPr>
              <a:t>2</a:t>
            </a:r>
            <a:r>
              <a:rPr lang="zh-CN" altLang="en-US" sz="1200">
                <a:latin typeface="Calibri" pitchFamily="34" charset="0"/>
                <a:sym typeface="Wingdings" pitchFamily="2" charset="2"/>
              </a:rPr>
              <a:t>：适合公交车线路（</a:t>
            </a:r>
            <a:r>
              <a:rPr lang="en-US" altLang="zh-CN" sz="1200">
                <a:latin typeface="Calibri" pitchFamily="34" charset="0"/>
                <a:sym typeface="Wingdings" pitchFamily="2" charset="2"/>
              </a:rPr>
              <a:t>3</a:t>
            </a:r>
            <a:r>
              <a:rPr lang="zh-CN" altLang="en-US" sz="1200">
                <a:latin typeface="Calibri" pitchFamily="34" charset="0"/>
                <a:sym typeface="Wingdings" pitchFamily="2" charset="2"/>
              </a:rPr>
              <a:t>、</a:t>
            </a:r>
            <a:r>
              <a:rPr lang="en-US" altLang="zh-CN" sz="1200">
                <a:latin typeface="Calibri" pitchFamily="34" charset="0"/>
                <a:sym typeface="Wingdings" pitchFamily="2" charset="2"/>
              </a:rPr>
              <a:t>10</a:t>
            </a:r>
            <a:r>
              <a:rPr lang="zh-CN" altLang="en-US" sz="1200">
                <a:latin typeface="Calibri" pitchFamily="34" charset="0"/>
                <a:sym typeface="Wingdings" pitchFamily="2" charset="2"/>
              </a:rPr>
              <a:t>、</a:t>
            </a:r>
            <a:r>
              <a:rPr lang="en-US" altLang="zh-CN" sz="1200">
                <a:latin typeface="Calibri" pitchFamily="34" charset="0"/>
                <a:sym typeface="Wingdings" pitchFamily="2" charset="2"/>
              </a:rPr>
              <a:t>28</a:t>
            </a:r>
            <a:r>
              <a:rPr lang="zh-CN" altLang="en-US" sz="1200">
                <a:latin typeface="Calibri" pitchFamily="34" charset="0"/>
                <a:sym typeface="Wingdings" pitchFamily="2" charset="2"/>
              </a:rPr>
              <a:t>、</a:t>
            </a:r>
            <a:r>
              <a:rPr lang="en-US" altLang="zh-CN" sz="1200">
                <a:latin typeface="Calibri" pitchFamily="34" charset="0"/>
                <a:sym typeface="Wingdings" pitchFamily="2" charset="2"/>
              </a:rPr>
              <a:t>202</a:t>
            </a:r>
            <a:r>
              <a:rPr lang="zh-CN" altLang="en-US" sz="1200">
                <a:latin typeface="Calibri" pitchFamily="34" charset="0"/>
                <a:sym typeface="Wingdings" pitchFamily="2" charset="2"/>
              </a:rPr>
              <a:t>、</a:t>
            </a:r>
            <a:r>
              <a:rPr lang="en-US" altLang="zh-CN" sz="1200">
                <a:latin typeface="Calibri" pitchFamily="34" charset="0"/>
                <a:sym typeface="Wingdings" pitchFamily="2" charset="2"/>
              </a:rPr>
              <a:t>406</a:t>
            </a:r>
            <a:r>
              <a:rPr lang="zh-CN" altLang="en-US" sz="1200">
                <a:latin typeface="Calibri" pitchFamily="34" charset="0"/>
                <a:sym typeface="Wingdings" pitchFamily="2" charset="2"/>
              </a:rPr>
              <a:t>、</a:t>
            </a:r>
            <a:r>
              <a:rPr lang="en-US" altLang="zh-CN" sz="1200">
                <a:latin typeface="Calibri" pitchFamily="34" charset="0"/>
                <a:sym typeface="Wingdings" pitchFamily="2" charset="2"/>
              </a:rPr>
              <a:t>531</a:t>
            </a:r>
            <a:r>
              <a:rPr lang="zh-CN" altLang="en-US" sz="1200">
                <a:latin typeface="Calibri" pitchFamily="34" charset="0"/>
                <a:sym typeface="Wingdings" pitchFamily="2" charset="2"/>
              </a:rPr>
              <a:t>路、旅顺南路小公汽到海事大学下车）</a:t>
            </a:r>
            <a:r>
              <a:rPr lang="zh-CN" altLang="en-US" sz="1200">
                <a:latin typeface="Calibri" pitchFamily="34" charset="0"/>
              </a:rPr>
              <a:t>海事正门（东山校区）</a:t>
            </a:r>
            <a:r>
              <a:rPr lang="en-US" altLang="zh-CN" sz="1200">
                <a:latin typeface="Calibri" pitchFamily="34" charset="0"/>
                <a:sym typeface="Wingdings" pitchFamily="2" charset="2"/>
              </a:rPr>
              <a:t> </a:t>
            </a:r>
            <a:r>
              <a:rPr lang="zh-CN" altLang="en-US" sz="1200">
                <a:latin typeface="Calibri" pitchFamily="34" charset="0"/>
                <a:sym typeface="Wingdings" pitchFamily="2" charset="2"/>
              </a:rPr>
              <a:t>右转顺着大道直开</a:t>
            </a:r>
            <a:r>
              <a:rPr lang="en-US" altLang="zh-CN" sz="1200">
                <a:latin typeface="Calibri" pitchFamily="34" charset="0"/>
                <a:sym typeface="Wingdings" pitchFamily="2" charset="2"/>
              </a:rPr>
              <a:t></a:t>
            </a:r>
            <a:r>
              <a:rPr lang="zh-CN" altLang="en-US" sz="1200">
                <a:latin typeface="Calibri" pitchFamily="34" charset="0"/>
                <a:sym typeface="Wingdings" pitchFamily="2" charset="2"/>
              </a:rPr>
              <a:t>开到综合楼国旗下</a:t>
            </a:r>
            <a:r>
              <a:rPr lang="en-US" altLang="zh-CN" sz="1200">
                <a:latin typeface="Calibri" pitchFamily="34" charset="0"/>
                <a:sym typeface="Wingdings" pitchFamily="2" charset="2"/>
              </a:rPr>
              <a:t></a:t>
            </a:r>
            <a:r>
              <a:rPr lang="zh-CN" altLang="en-US" sz="1200">
                <a:latin typeface="Calibri" pitchFamily="34" charset="0"/>
                <a:sym typeface="Wingdings" pitchFamily="2" charset="2"/>
              </a:rPr>
              <a:t>右转</a:t>
            </a:r>
            <a:r>
              <a:rPr lang="en-US" altLang="zh-CN" sz="1200">
                <a:latin typeface="Calibri" pitchFamily="34" charset="0"/>
                <a:sym typeface="Wingdings" pitchFamily="2" charset="2"/>
              </a:rPr>
              <a:t></a:t>
            </a:r>
            <a:r>
              <a:rPr lang="zh-CN" altLang="en-US" sz="1200">
                <a:latin typeface="Calibri" pitchFamily="34" charset="0"/>
                <a:sym typeface="Wingdings" pitchFamily="2" charset="2"/>
              </a:rPr>
              <a:t>有一条小路</a:t>
            </a:r>
            <a:r>
              <a:rPr lang="en-US" altLang="zh-CN" sz="1200">
                <a:latin typeface="Calibri" pitchFamily="34" charset="0"/>
                <a:sym typeface="Wingdings" pitchFamily="2" charset="2"/>
              </a:rPr>
              <a:t></a:t>
            </a:r>
            <a:r>
              <a:rPr lang="zh-CN" altLang="en-US" sz="1200">
                <a:latin typeface="Calibri" pitchFamily="34" charset="0"/>
                <a:sym typeface="Wingdings" pitchFamily="2" charset="2"/>
              </a:rPr>
              <a:t>直走</a:t>
            </a:r>
            <a:r>
              <a:rPr lang="en-US" altLang="zh-CN" sz="1200">
                <a:latin typeface="Calibri" pitchFamily="34" charset="0"/>
                <a:sym typeface="Wingdings" pitchFamily="2" charset="2"/>
              </a:rPr>
              <a:t></a:t>
            </a:r>
            <a:r>
              <a:rPr lang="zh-CN" altLang="en-US" sz="1200">
                <a:latin typeface="Calibri" pitchFamily="34" charset="0"/>
                <a:sym typeface="Wingdings" pitchFamily="2" charset="2"/>
              </a:rPr>
              <a:t>右转</a:t>
            </a:r>
            <a:r>
              <a:rPr lang="en-US" altLang="zh-CN" sz="1200">
                <a:latin typeface="Calibri" pitchFamily="34" charset="0"/>
                <a:sym typeface="Wingdings" pitchFamily="2" charset="2"/>
              </a:rPr>
              <a:t>50</a:t>
            </a:r>
            <a:r>
              <a:rPr lang="zh-CN" altLang="en-US" sz="1200">
                <a:latin typeface="Calibri" pitchFamily="34" charset="0"/>
                <a:sym typeface="Wingdings" pitchFamily="2" charset="2"/>
              </a:rPr>
              <a:t>米再右转</a:t>
            </a:r>
            <a:r>
              <a:rPr lang="en-US" altLang="zh-CN" sz="1200">
                <a:latin typeface="Calibri" pitchFamily="34" charset="0"/>
                <a:sym typeface="Wingdings" pitchFamily="2" charset="2"/>
              </a:rPr>
              <a:t></a:t>
            </a:r>
            <a:r>
              <a:rPr lang="zh-CN" altLang="en-US" sz="1200">
                <a:latin typeface="Calibri" pitchFamily="34" charset="0"/>
                <a:sym typeface="Wingdings" pitchFamily="2" charset="2"/>
              </a:rPr>
              <a:t>考场</a:t>
            </a:r>
            <a:endParaRPr lang="en-US" altLang="zh-CN" sz="1200">
              <a:latin typeface="Calibri" pitchFamily="34" charset="0"/>
              <a:sym typeface="Wingdings" pitchFamily="2" charset="2"/>
            </a:endParaRPr>
          </a:p>
          <a:p>
            <a:endParaRPr lang="zh-CN" altLang="en-US" sz="1200">
              <a:latin typeface="Calibri" pitchFamily="34" charset="0"/>
            </a:endParaRPr>
          </a:p>
        </p:txBody>
      </p:sp>
      <p:pic>
        <p:nvPicPr>
          <p:cNvPr id="14341" name="Picture 6" descr="路线图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85800"/>
            <a:ext cx="5105400" cy="431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7" descr="GPUF@V~9O9F}VPJ}_@`)_`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3810000"/>
            <a:ext cx="3886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42950"/>
          </a:xfrm>
        </p:spPr>
        <p:txBody>
          <a:bodyPr/>
          <a:lstStyle/>
          <a:p>
            <a:pPr algn="l" eaLnBrk="1" hangingPunct="1"/>
            <a:r>
              <a:rPr lang="zh-CN" altLang="en-US" sz="3600" smtClean="0"/>
              <a:t>地理位置</a:t>
            </a:r>
            <a:r>
              <a:rPr lang="en-US" altLang="zh-CN" sz="3600" smtClean="0"/>
              <a:t>(</a:t>
            </a:r>
            <a:r>
              <a:rPr lang="zh-CN" altLang="en-US" sz="3200" smtClean="0"/>
              <a:t>线路选择</a:t>
            </a:r>
            <a:r>
              <a:rPr lang="en-US" altLang="zh-CN" sz="3200" smtClean="0"/>
              <a:t>-</a:t>
            </a:r>
            <a:r>
              <a:rPr lang="zh-CN" altLang="en-US" sz="3200" smtClean="0"/>
              <a:t>大连海事大学综合楼侧楼</a:t>
            </a:r>
            <a:r>
              <a:rPr lang="en-US" altLang="zh-CN" sz="3200" smtClean="0"/>
              <a:t>)</a:t>
            </a:r>
          </a:p>
        </p:txBody>
      </p:sp>
      <p:sp>
        <p:nvSpPr>
          <p:cNvPr id="15362" name="TextBox 12"/>
          <p:cNvSpPr txBox="1">
            <a:spLocks noChangeArrowheads="1"/>
          </p:cNvSpPr>
          <p:nvPr/>
        </p:nvSpPr>
        <p:spPr bwMode="auto">
          <a:xfrm>
            <a:off x="1524000" y="19812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latin typeface="Calibri" pitchFamily="34" charset="0"/>
              </a:rPr>
              <a:t>线路</a:t>
            </a:r>
            <a:r>
              <a:rPr lang="en-US" altLang="zh-CN" b="1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15363" name="TextBox 35"/>
          <p:cNvSpPr txBox="1">
            <a:spLocks noChangeArrowheads="1"/>
          </p:cNvSpPr>
          <p:nvPr/>
        </p:nvSpPr>
        <p:spPr bwMode="auto">
          <a:xfrm>
            <a:off x="4419600" y="3244850"/>
            <a:ext cx="990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latin typeface="Calibri" pitchFamily="34" charset="0"/>
              </a:rPr>
              <a:t>线路</a:t>
            </a:r>
            <a:r>
              <a:rPr lang="en-US" altLang="zh-CN" b="1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pic>
        <p:nvPicPr>
          <p:cNvPr id="15364" name="Picture 7" descr="路线图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838200"/>
            <a:ext cx="5029200" cy="414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TextBox 36"/>
          <p:cNvSpPr txBox="1">
            <a:spLocks noChangeArrowheads="1"/>
          </p:cNvSpPr>
          <p:nvPr/>
        </p:nvSpPr>
        <p:spPr bwMode="auto">
          <a:xfrm>
            <a:off x="6451600" y="1219200"/>
            <a:ext cx="2692400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200" b="1">
                <a:latin typeface="Calibri" pitchFamily="34" charset="0"/>
              </a:rPr>
              <a:t>线路</a:t>
            </a:r>
            <a:r>
              <a:rPr lang="en-US" altLang="zh-CN" sz="1200" b="1">
                <a:latin typeface="Calibri" pitchFamily="34" charset="0"/>
              </a:rPr>
              <a:t>1</a:t>
            </a:r>
            <a:r>
              <a:rPr lang="zh-CN" altLang="en-US" sz="1200">
                <a:latin typeface="Calibri" pitchFamily="34" charset="0"/>
              </a:rPr>
              <a:t>：适合于走中山路自驾的同学</a:t>
            </a:r>
            <a:endParaRPr lang="en-US" altLang="zh-CN" sz="1200">
              <a:latin typeface="Calibri" pitchFamily="34" charset="0"/>
            </a:endParaRPr>
          </a:p>
          <a:p>
            <a:r>
              <a:rPr lang="zh-CN" altLang="en-US" sz="1200">
                <a:latin typeface="Calibri" pitchFamily="34" charset="0"/>
              </a:rPr>
              <a:t>海事正门（东山校区）</a:t>
            </a:r>
            <a:r>
              <a:rPr lang="en-US" altLang="zh-CN" sz="1200">
                <a:latin typeface="Calibri" pitchFamily="34" charset="0"/>
                <a:sym typeface="Wingdings" pitchFamily="2" charset="2"/>
              </a:rPr>
              <a:t> </a:t>
            </a:r>
            <a:r>
              <a:rPr lang="zh-CN" altLang="en-US" sz="1200">
                <a:latin typeface="Calibri" pitchFamily="34" charset="0"/>
                <a:sym typeface="Wingdings" pitchFamily="2" charset="2"/>
              </a:rPr>
              <a:t>右转顺着大道直开</a:t>
            </a:r>
            <a:r>
              <a:rPr lang="en-US" altLang="zh-CN" sz="1200">
                <a:latin typeface="Calibri" pitchFamily="34" charset="0"/>
                <a:sym typeface="Wingdings" pitchFamily="2" charset="2"/>
              </a:rPr>
              <a:t></a:t>
            </a:r>
            <a:r>
              <a:rPr lang="zh-CN" altLang="en-US" sz="1200">
                <a:latin typeface="Calibri" pitchFamily="34" charset="0"/>
                <a:sym typeface="Wingdings" pitchFamily="2" charset="2"/>
              </a:rPr>
              <a:t>开到综合楼国旗下</a:t>
            </a:r>
            <a:r>
              <a:rPr lang="en-US" altLang="zh-CN" sz="1200">
                <a:latin typeface="Calibri" pitchFamily="34" charset="0"/>
                <a:sym typeface="Wingdings" pitchFamily="2" charset="2"/>
              </a:rPr>
              <a:t></a:t>
            </a:r>
            <a:r>
              <a:rPr lang="zh-CN" altLang="en-US" sz="1200">
                <a:latin typeface="Calibri" pitchFamily="34" charset="0"/>
                <a:sym typeface="Wingdings" pitchFamily="2" charset="2"/>
              </a:rPr>
              <a:t>右转</a:t>
            </a:r>
            <a:r>
              <a:rPr lang="en-US" altLang="zh-CN" sz="1200">
                <a:latin typeface="Calibri" pitchFamily="34" charset="0"/>
                <a:sym typeface="Wingdings" pitchFamily="2" charset="2"/>
              </a:rPr>
              <a:t></a:t>
            </a:r>
            <a:r>
              <a:rPr lang="zh-CN" altLang="en-US" sz="1200">
                <a:latin typeface="Calibri" pitchFamily="34" charset="0"/>
                <a:sym typeface="Wingdings" pitchFamily="2" charset="2"/>
              </a:rPr>
              <a:t>有一条小路（中远报告厅下面的小路） </a:t>
            </a:r>
            <a:r>
              <a:rPr lang="en-US" altLang="zh-CN" sz="1200">
                <a:latin typeface="Calibri" pitchFamily="34" charset="0"/>
                <a:sym typeface="Wingdings" pitchFamily="2" charset="2"/>
              </a:rPr>
              <a:t></a:t>
            </a:r>
            <a:r>
              <a:rPr lang="zh-CN" altLang="en-US" sz="1200">
                <a:latin typeface="Calibri" pitchFamily="34" charset="0"/>
                <a:sym typeface="Wingdings" pitchFamily="2" charset="2"/>
              </a:rPr>
              <a:t>直走</a:t>
            </a:r>
            <a:r>
              <a:rPr lang="en-US" altLang="zh-CN" sz="1200">
                <a:latin typeface="Calibri" pitchFamily="34" charset="0"/>
                <a:sym typeface="Wingdings" pitchFamily="2" charset="2"/>
              </a:rPr>
              <a:t></a:t>
            </a:r>
            <a:r>
              <a:rPr lang="zh-CN" altLang="en-US" sz="1200">
                <a:latin typeface="Calibri" pitchFamily="34" charset="0"/>
                <a:sym typeface="Wingdings" pitchFamily="2" charset="2"/>
              </a:rPr>
              <a:t>右转</a:t>
            </a:r>
            <a:r>
              <a:rPr lang="en-US" altLang="zh-CN" sz="1200">
                <a:latin typeface="Calibri" pitchFamily="34" charset="0"/>
                <a:sym typeface="Wingdings" pitchFamily="2" charset="2"/>
              </a:rPr>
              <a:t>50</a:t>
            </a:r>
            <a:r>
              <a:rPr lang="zh-CN" altLang="en-US" sz="1200">
                <a:latin typeface="Calibri" pitchFamily="34" charset="0"/>
                <a:sym typeface="Wingdings" pitchFamily="2" charset="2"/>
              </a:rPr>
              <a:t>米再右转</a:t>
            </a:r>
            <a:r>
              <a:rPr lang="en-US" altLang="zh-CN" sz="1200">
                <a:latin typeface="Calibri" pitchFamily="34" charset="0"/>
                <a:sym typeface="Wingdings" pitchFamily="2" charset="2"/>
              </a:rPr>
              <a:t></a:t>
            </a:r>
            <a:r>
              <a:rPr lang="zh-CN" altLang="en-US" sz="1200">
                <a:latin typeface="Calibri" pitchFamily="34" charset="0"/>
                <a:sym typeface="Wingdings" pitchFamily="2" charset="2"/>
              </a:rPr>
              <a:t>考场</a:t>
            </a:r>
            <a:endParaRPr lang="en-US" altLang="zh-CN" sz="1200">
              <a:latin typeface="Calibri" pitchFamily="34" charset="0"/>
              <a:sym typeface="Wingdings" pitchFamily="2" charset="2"/>
            </a:endParaRPr>
          </a:p>
          <a:p>
            <a:endParaRPr lang="zh-CN" altLang="en-US" sz="1200">
              <a:latin typeface="Calibri" pitchFamily="34" charset="0"/>
              <a:sym typeface="Wingdings" pitchFamily="2" charset="2"/>
            </a:endParaRPr>
          </a:p>
          <a:p>
            <a:r>
              <a:rPr lang="zh-CN" altLang="en-US" sz="1200" b="1">
                <a:latin typeface="Calibri" pitchFamily="34" charset="0"/>
                <a:sym typeface="Wingdings" pitchFamily="2" charset="2"/>
              </a:rPr>
              <a:t>线路</a:t>
            </a:r>
            <a:r>
              <a:rPr lang="en-US" altLang="zh-CN" sz="1200" b="1">
                <a:latin typeface="Calibri" pitchFamily="34" charset="0"/>
                <a:sym typeface="Wingdings" pitchFamily="2" charset="2"/>
              </a:rPr>
              <a:t>2</a:t>
            </a:r>
            <a:r>
              <a:rPr lang="zh-CN" altLang="en-US" sz="1200">
                <a:latin typeface="Calibri" pitchFamily="34" charset="0"/>
                <a:sym typeface="Wingdings" pitchFamily="2" charset="2"/>
              </a:rPr>
              <a:t>：适合公交车线路（</a:t>
            </a:r>
            <a:r>
              <a:rPr lang="en-US" altLang="zh-CN" sz="1200">
                <a:latin typeface="Calibri" pitchFamily="34" charset="0"/>
                <a:sym typeface="Wingdings" pitchFamily="2" charset="2"/>
              </a:rPr>
              <a:t>3</a:t>
            </a:r>
            <a:r>
              <a:rPr lang="zh-CN" altLang="en-US" sz="1200">
                <a:latin typeface="Calibri" pitchFamily="34" charset="0"/>
                <a:sym typeface="Wingdings" pitchFamily="2" charset="2"/>
              </a:rPr>
              <a:t>、</a:t>
            </a:r>
            <a:r>
              <a:rPr lang="en-US" altLang="zh-CN" sz="1200">
                <a:latin typeface="Calibri" pitchFamily="34" charset="0"/>
                <a:sym typeface="Wingdings" pitchFamily="2" charset="2"/>
              </a:rPr>
              <a:t>10</a:t>
            </a:r>
            <a:r>
              <a:rPr lang="zh-CN" altLang="en-US" sz="1200">
                <a:latin typeface="Calibri" pitchFamily="34" charset="0"/>
                <a:sym typeface="Wingdings" pitchFamily="2" charset="2"/>
              </a:rPr>
              <a:t>、</a:t>
            </a:r>
            <a:r>
              <a:rPr lang="en-US" altLang="zh-CN" sz="1200">
                <a:latin typeface="Calibri" pitchFamily="34" charset="0"/>
                <a:sym typeface="Wingdings" pitchFamily="2" charset="2"/>
              </a:rPr>
              <a:t>28</a:t>
            </a:r>
            <a:r>
              <a:rPr lang="zh-CN" altLang="en-US" sz="1200">
                <a:latin typeface="Calibri" pitchFamily="34" charset="0"/>
                <a:sym typeface="Wingdings" pitchFamily="2" charset="2"/>
              </a:rPr>
              <a:t>、</a:t>
            </a:r>
            <a:r>
              <a:rPr lang="en-US" altLang="zh-CN" sz="1200">
                <a:latin typeface="Calibri" pitchFamily="34" charset="0"/>
                <a:sym typeface="Wingdings" pitchFamily="2" charset="2"/>
              </a:rPr>
              <a:t>202</a:t>
            </a:r>
            <a:r>
              <a:rPr lang="zh-CN" altLang="en-US" sz="1200">
                <a:latin typeface="Calibri" pitchFamily="34" charset="0"/>
                <a:sym typeface="Wingdings" pitchFamily="2" charset="2"/>
              </a:rPr>
              <a:t>、</a:t>
            </a:r>
            <a:r>
              <a:rPr lang="en-US" altLang="zh-CN" sz="1200">
                <a:latin typeface="Calibri" pitchFamily="34" charset="0"/>
                <a:sym typeface="Wingdings" pitchFamily="2" charset="2"/>
              </a:rPr>
              <a:t>406</a:t>
            </a:r>
            <a:r>
              <a:rPr lang="zh-CN" altLang="en-US" sz="1200">
                <a:latin typeface="Calibri" pitchFamily="34" charset="0"/>
                <a:sym typeface="Wingdings" pitchFamily="2" charset="2"/>
              </a:rPr>
              <a:t>、</a:t>
            </a:r>
            <a:r>
              <a:rPr lang="en-US" altLang="zh-CN" sz="1200">
                <a:latin typeface="Calibri" pitchFamily="34" charset="0"/>
                <a:sym typeface="Wingdings" pitchFamily="2" charset="2"/>
              </a:rPr>
              <a:t>531</a:t>
            </a:r>
            <a:r>
              <a:rPr lang="zh-CN" altLang="en-US" sz="1200">
                <a:latin typeface="Calibri" pitchFamily="34" charset="0"/>
                <a:sym typeface="Wingdings" pitchFamily="2" charset="2"/>
              </a:rPr>
              <a:t>路、旅顺南路小公汽到海事大学下车）</a:t>
            </a:r>
            <a:r>
              <a:rPr lang="zh-CN" altLang="en-US" sz="1200">
                <a:latin typeface="Calibri" pitchFamily="34" charset="0"/>
              </a:rPr>
              <a:t>海事正门（东山校区）</a:t>
            </a:r>
            <a:r>
              <a:rPr lang="en-US" altLang="zh-CN" sz="1200">
                <a:latin typeface="Calibri" pitchFamily="34" charset="0"/>
                <a:sym typeface="Wingdings" pitchFamily="2" charset="2"/>
              </a:rPr>
              <a:t> </a:t>
            </a:r>
            <a:r>
              <a:rPr lang="zh-CN" altLang="en-US" sz="1200">
                <a:latin typeface="Calibri" pitchFamily="34" charset="0"/>
                <a:sym typeface="Wingdings" pitchFamily="2" charset="2"/>
              </a:rPr>
              <a:t>右转顺着大道直开</a:t>
            </a:r>
            <a:r>
              <a:rPr lang="en-US" altLang="zh-CN" sz="1200">
                <a:latin typeface="Calibri" pitchFamily="34" charset="0"/>
                <a:sym typeface="Wingdings" pitchFamily="2" charset="2"/>
              </a:rPr>
              <a:t></a:t>
            </a:r>
            <a:r>
              <a:rPr lang="zh-CN" altLang="en-US" sz="1200">
                <a:latin typeface="Calibri" pitchFamily="34" charset="0"/>
                <a:sym typeface="Wingdings" pitchFamily="2" charset="2"/>
              </a:rPr>
              <a:t>开到综合楼国旗下</a:t>
            </a:r>
            <a:r>
              <a:rPr lang="en-US" altLang="zh-CN" sz="1200">
                <a:latin typeface="Calibri" pitchFamily="34" charset="0"/>
                <a:sym typeface="Wingdings" pitchFamily="2" charset="2"/>
              </a:rPr>
              <a:t></a:t>
            </a:r>
            <a:r>
              <a:rPr lang="zh-CN" altLang="en-US" sz="1200">
                <a:latin typeface="Calibri" pitchFamily="34" charset="0"/>
                <a:sym typeface="Wingdings" pitchFamily="2" charset="2"/>
              </a:rPr>
              <a:t>右转</a:t>
            </a:r>
            <a:r>
              <a:rPr lang="en-US" altLang="zh-CN" sz="1200">
                <a:latin typeface="Calibri" pitchFamily="34" charset="0"/>
                <a:sym typeface="Wingdings" pitchFamily="2" charset="2"/>
              </a:rPr>
              <a:t></a:t>
            </a:r>
            <a:r>
              <a:rPr lang="zh-CN" altLang="en-US" sz="1200">
                <a:latin typeface="Calibri" pitchFamily="34" charset="0"/>
                <a:sym typeface="Wingdings" pitchFamily="2" charset="2"/>
              </a:rPr>
              <a:t>有一条小路</a:t>
            </a:r>
            <a:r>
              <a:rPr lang="en-US" altLang="zh-CN" sz="1200">
                <a:latin typeface="Calibri" pitchFamily="34" charset="0"/>
                <a:sym typeface="Wingdings" pitchFamily="2" charset="2"/>
              </a:rPr>
              <a:t></a:t>
            </a:r>
            <a:r>
              <a:rPr lang="zh-CN" altLang="en-US" sz="1200">
                <a:latin typeface="Calibri" pitchFamily="34" charset="0"/>
                <a:sym typeface="Wingdings" pitchFamily="2" charset="2"/>
              </a:rPr>
              <a:t>直走</a:t>
            </a:r>
            <a:r>
              <a:rPr lang="en-US" altLang="zh-CN" sz="1200">
                <a:latin typeface="Calibri" pitchFamily="34" charset="0"/>
                <a:sym typeface="Wingdings" pitchFamily="2" charset="2"/>
              </a:rPr>
              <a:t></a:t>
            </a:r>
            <a:r>
              <a:rPr lang="zh-CN" altLang="en-US" sz="1200">
                <a:latin typeface="Calibri" pitchFamily="34" charset="0"/>
                <a:sym typeface="Wingdings" pitchFamily="2" charset="2"/>
              </a:rPr>
              <a:t>右转</a:t>
            </a:r>
            <a:r>
              <a:rPr lang="en-US" altLang="zh-CN" sz="1200">
                <a:latin typeface="Calibri" pitchFamily="34" charset="0"/>
                <a:sym typeface="Wingdings" pitchFamily="2" charset="2"/>
              </a:rPr>
              <a:t>50</a:t>
            </a:r>
            <a:r>
              <a:rPr lang="zh-CN" altLang="en-US" sz="1200">
                <a:latin typeface="Calibri" pitchFamily="34" charset="0"/>
                <a:sym typeface="Wingdings" pitchFamily="2" charset="2"/>
              </a:rPr>
              <a:t>米再右转</a:t>
            </a:r>
            <a:r>
              <a:rPr lang="en-US" altLang="zh-CN" sz="1200">
                <a:latin typeface="Calibri" pitchFamily="34" charset="0"/>
                <a:sym typeface="Wingdings" pitchFamily="2" charset="2"/>
              </a:rPr>
              <a:t></a:t>
            </a:r>
            <a:r>
              <a:rPr lang="zh-CN" altLang="en-US" sz="1200">
                <a:latin typeface="Calibri" pitchFamily="34" charset="0"/>
                <a:sym typeface="Wingdings" pitchFamily="2" charset="2"/>
              </a:rPr>
              <a:t>考场</a:t>
            </a:r>
            <a:endParaRPr lang="en-US" altLang="zh-CN" sz="1200">
              <a:latin typeface="Calibri" pitchFamily="34" charset="0"/>
              <a:sym typeface="Wingdings" pitchFamily="2" charset="2"/>
            </a:endParaRPr>
          </a:p>
          <a:p>
            <a:endParaRPr lang="zh-CN" altLang="en-US" sz="1200">
              <a:latin typeface="Calibri" pitchFamily="34" charset="0"/>
            </a:endParaRPr>
          </a:p>
        </p:txBody>
      </p:sp>
      <p:pic>
        <p:nvPicPr>
          <p:cNvPr id="15366" name="Picture 7" descr="GPUF@V~9O9F}VPJ}_@`)_`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3733800"/>
            <a:ext cx="39624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439</Words>
  <Application>Microsoft Office PowerPoint</Application>
  <PresentationFormat>全屏显示(4:3)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Theme</vt:lpstr>
      <vt:lpstr> PMP考试大连考场交通图  </vt:lpstr>
      <vt:lpstr>PMP考试大连考场 大连海事大学综合楼侧楼</vt:lpstr>
      <vt:lpstr>地理位置(线路选择-大连海事大学综合楼侧楼)</vt:lpstr>
      <vt:lpstr>地理位置(线路选择-大连海事大学综合楼侧楼)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PMP考试大连考场探营 东财萨里国际学院</dc:title>
  <dc:creator>Zhang, Michael</dc:creator>
  <cp:lastModifiedBy>微软用户</cp:lastModifiedBy>
  <cp:revision>26</cp:revision>
  <dcterms:created xsi:type="dcterms:W3CDTF">2006-08-16T00:00:00Z</dcterms:created>
  <dcterms:modified xsi:type="dcterms:W3CDTF">2016-09-06T08:32:52Z</dcterms:modified>
</cp:coreProperties>
</file>